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338" r:id="rId3"/>
    <p:sldId id="339" r:id="rId4"/>
    <p:sldId id="267" r:id="rId5"/>
    <p:sldId id="309" r:id="rId6"/>
    <p:sldId id="269" r:id="rId7"/>
    <p:sldId id="310" r:id="rId8"/>
    <p:sldId id="336" r:id="rId9"/>
    <p:sldId id="312" r:id="rId10"/>
    <p:sldId id="314" r:id="rId11"/>
    <p:sldId id="316" r:id="rId12"/>
    <p:sldId id="337" r:id="rId13"/>
    <p:sldId id="335" r:id="rId14"/>
    <p:sldId id="318" r:id="rId15"/>
    <p:sldId id="322" r:id="rId16"/>
    <p:sldId id="324" r:id="rId17"/>
    <p:sldId id="326" r:id="rId18"/>
    <p:sldId id="327" r:id="rId19"/>
    <p:sldId id="329" r:id="rId20"/>
    <p:sldId id="331" r:id="rId21"/>
    <p:sldId id="334" r:id="rId22"/>
    <p:sldId id="307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7998"/>
    <a:srgbClr val="C78E01"/>
    <a:srgbClr val="FFFEB0"/>
    <a:srgbClr val="FEFE9C"/>
    <a:srgbClr val="D19601"/>
    <a:srgbClr val="2B647D"/>
    <a:srgbClr val="006699"/>
    <a:srgbClr val="0099FF"/>
    <a:srgbClr val="0099CC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8" autoAdjust="0"/>
    <p:restoredTop sz="94617" autoAdjust="0"/>
  </p:normalViewPr>
  <p:slideViewPr>
    <p:cSldViewPr>
      <p:cViewPr>
        <p:scale>
          <a:sx n="70" d="100"/>
          <a:sy n="70" d="100"/>
        </p:scale>
        <p:origin x="-1812" y="-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3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nsem\stage%20inge\Sophie%20stage\Pour%20Bertrand\RECAP%20GENERA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nsem\stage%20inge\Sophie%20stage\Pour%20Bertrand\RECAP%20GENERA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phie%20stage\Comsol%20stage\R&#233;sultats%20num\Comparaison%201.7K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phie%20stage\Comsol%20stage\R&#233;sultats%20num\Comparaison%201.8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Tb=1,7K</a:t>
            </a:r>
          </a:p>
        </c:rich>
      </c:tx>
      <c:layout>
        <c:manualLayout>
          <c:xMode val="edge"/>
          <c:yMode val="edge"/>
          <c:x val="0.2789432782027609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4256355391643631E-2"/>
          <c:y val="0.17583175040171689"/>
          <c:w val="0.56293470840720583"/>
          <c:h val="0.7527815337591216"/>
        </c:manualLayout>
      </c:layout>
      <c:scatterChart>
        <c:scatterStyle val="lineMarker"/>
        <c:varyColors val="0"/>
        <c:ser>
          <c:idx val="0"/>
          <c:order val="0"/>
          <c:tx>
            <c:v>Ech non coupé et non isolé</c:v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FFC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marker>
          <c:xVal>
            <c:numRef>
              <c:f>'[1]1,7 K'!$B$3:$B$33</c:f>
              <c:numCache>
                <c:formatCode>General</c:formatCode>
                <c:ptCount val="31"/>
                <c:pt idx="0">
                  <c:v>0</c:v>
                </c:pt>
                <c:pt idx="1">
                  <c:v>0.24091899999999999</c:v>
                </c:pt>
                <c:pt idx="2">
                  <c:v>0.48171800000000004</c:v>
                </c:pt>
                <c:pt idx="3">
                  <c:v>0.72254399999999996</c:v>
                </c:pt>
                <c:pt idx="4">
                  <c:v>0.96114200000000005</c:v>
                </c:pt>
                <c:pt idx="5">
                  <c:v>1.2031539999999998</c:v>
                </c:pt>
                <c:pt idx="6">
                  <c:v>1.4425379999999999</c:v>
                </c:pt>
                <c:pt idx="7">
                  <c:v>1.6829919999999998</c:v>
                </c:pt>
                <c:pt idx="8">
                  <c:v>1.9242729999999999</c:v>
                </c:pt>
                <c:pt idx="9">
                  <c:v>2.1651629999999997</c:v>
                </c:pt>
                <c:pt idx="10">
                  <c:v>2.4047330000000002</c:v>
                </c:pt>
                <c:pt idx="11">
                  <c:v>2.6454900000000001</c:v>
                </c:pt>
                <c:pt idx="12">
                  <c:v>2.8859080000000001</c:v>
                </c:pt>
                <c:pt idx="13">
                  <c:v>3.1255469999999996</c:v>
                </c:pt>
                <c:pt idx="14">
                  <c:v>3.3630750000000003</c:v>
                </c:pt>
                <c:pt idx="15">
                  <c:v>3.6078190000000001</c:v>
                </c:pt>
                <c:pt idx="16">
                  <c:v>3.8462710000000002</c:v>
                </c:pt>
                <c:pt idx="17">
                  <c:v>4.0863820000000004</c:v>
                </c:pt>
                <c:pt idx="18">
                  <c:v>4.3267790000000002</c:v>
                </c:pt>
                <c:pt idx="19">
                  <c:v>4.5688940000000002</c:v>
                </c:pt>
                <c:pt idx="20">
                  <c:v>4.8068290000000005</c:v>
                </c:pt>
                <c:pt idx="21">
                  <c:v>5.0484650000000002</c:v>
                </c:pt>
                <c:pt idx="22">
                  <c:v>5.2902110000000002</c:v>
                </c:pt>
                <c:pt idx="23">
                  <c:v>5.5289520000000003</c:v>
                </c:pt>
                <c:pt idx="24">
                  <c:v>5.7666239999999993</c:v>
                </c:pt>
                <c:pt idx="25">
                  <c:v>6.0098820000000002</c:v>
                </c:pt>
                <c:pt idx="26">
                  <c:v>6.2513540000000001</c:v>
                </c:pt>
                <c:pt idx="27">
                  <c:v>6.4892509999999994</c:v>
                </c:pt>
                <c:pt idx="28">
                  <c:v>6.7297729999999998</c:v>
                </c:pt>
                <c:pt idx="29">
                  <c:v>6.9709099999999999</c:v>
                </c:pt>
                <c:pt idx="30">
                  <c:v>7.211443</c:v>
                </c:pt>
              </c:numCache>
            </c:numRef>
          </c:xVal>
          <c:yVal>
            <c:numRef>
              <c:f>'[1]1,7 K'!$D$3:$D$33</c:f>
              <c:numCache>
                <c:formatCode>General</c:formatCode>
                <c:ptCount val="31"/>
                <c:pt idx="0">
                  <c:v>0</c:v>
                </c:pt>
                <c:pt idx="1">
                  <c:v>7.1033458466858565E-3</c:v>
                </c:pt>
                <c:pt idx="2">
                  <c:v>1.4209406270476227E-2</c:v>
                </c:pt>
                <c:pt idx="3">
                  <c:v>2.1318072512341048E-2</c:v>
                </c:pt>
                <c:pt idx="4">
                  <c:v>2.8429237615703394E-2</c:v>
                </c:pt>
                <c:pt idx="5">
                  <c:v>3.4356626788807756E-2</c:v>
                </c:pt>
                <c:pt idx="6">
                  <c:v>4.2138746332718503E-2</c:v>
                </c:pt>
                <c:pt idx="7">
                  <c:v>4.9776679568160696E-2</c:v>
                </c:pt>
                <c:pt idx="8">
                  <c:v>5.5709559129271918E-2</c:v>
                </c:pt>
                <c:pt idx="9">
                  <c:v>6.2831344369194339E-2</c:v>
                </c:pt>
                <c:pt idx="10">
                  <c:v>6.9955036009229268E-2</c:v>
                </c:pt>
                <c:pt idx="11">
                  <c:v>7.7484061338592175E-2</c:v>
                </c:pt>
                <c:pt idx="12">
                  <c:v>8.65846901722927E-2</c:v>
                </c:pt>
                <c:pt idx="13">
                  <c:v>9.7280545858004844E-2</c:v>
                </c:pt>
                <c:pt idx="14">
                  <c:v>0.10797718541239605</c:v>
                </c:pt>
                <c:pt idx="15">
                  <c:v>0.12462498463967428</c:v>
                </c:pt>
                <c:pt idx="16">
                  <c:v>0.14722730809146675</c:v>
                </c:pt>
                <c:pt idx="17">
                  <c:v>0.18293127627657668</c:v>
                </c:pt>
                <c:pt idx="18">
                  <c:v>0.22102967745509391</c:v>
                </c:pt>
                <c:pt idx="19">
                  <c:v>0.25198541442147293</c:v>
                </c:pt>
                <c:pt idx="20">
                  <c:v>0.28056174800522887</c:v>
                </c:pt>
                <c:pt idx="21">
                  <c:v>0.30793915782603354</c:v>
                </c:pt>
                <c:pt idx="22">
                  <c:v>0.33887877099749114</c:v>
                </c:pt>
                <c:pt idx="23">
                  <c:v>0.3686121043549726</c:v>
                </c:pt>
                <c:pt idx="24">
                  <c:v>0.40189812272563524</c:v>
                </c:pt>
                <c:pt idx="25">
                  <c:v>0.43753334506287833</c:v>
                </c:pt>
                <c:pt idx="26">
                  <c:v>0.47432402016056585</c:v>
                </c:pt>
                <c:pt idx="27">
                  <c:v>0.51226336215470591</c:v>
                </c:pt>
                <c:pt idx="28">
                  <c:v>0.55371000873327081</c:v>
                </c:pt>
                <c:pt idx="29">
                  <c:v>0.60446675115599646</c:v>
                </c:pt>
                <c:pt idx="30">
                  <c:v>0.6411655655359606</c:v>
                </c:pt>
              </c:numCache>
            </c:numRef>
          </c:yVal>
          <c:smooth val="0"/>
        </c:ser>
        <c:ser>
          <c:idx val="1"/>
          <c:order val="1"/>
          <c:tx>
            <c:v>Ech coupé et non isolé</c:v>
          </c:tx>
          <c:spPr>
            <a:ln w="28575">
              <a:noFill/>
            </a:ln>
          </c:spPr>
          <c:marker>
            <c:symbol val="triangle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xVal>
            <c:numRef>
              <c:f>'[1]1.7K_90mA_100pts_250s_tension_f'!$L$5:$L$103</c:f>
              <c:numCache>
                <c:formatCode>General</c:formatCode>
                <c:ptCount val="99"/>
                <c:pt idx="0">
                  <c:v>0</c:v>
                </c:pt>
                <c:pt idx="1">
                  <c:v>0.35417999999999999</c:v>
                </c:pt>
                <c:pt idx="2">
                  <c:v>0.70871499999999998</c:v>
                </c:pt>
                <c:pt idx="3">
                  <c:v>1.06324</c:v>
                </c:pt>
                <c:pt idx="4">
                  <c:v>1.4167800000000002</c:v>
                </c:pt>
                <c:pt idx="5">
                  <c:v>1.770748</c:v>
                </c:pt>
                <c:pt idx="6">
                  <c:v>2.1243159999999999</c:v>
                </c:pt>
                <c:pt idx="7">
                  <c:v>2.4777039999999997</c:v>
                </c:pt>
                <c:pt idx="8">
                  <c:v>2.8292930000000003</c:v>
                </c:pt>
                <c:pt idx="9">
                  <c:v>3.1842410000000001</c:v>
                </c:pt>
                <c:pt idx="10">
                  <c:v>3.5379119999999999</c:v>
                </c:pt>
                <c:pt idx="11">
                  <c:v>3.8928159999999998</c:v>
                </c:pt>
                <c:pt idx="12">
                  <c:v>4.2426850000000007</c:v>
                </c:pt>
                <c:pt idx="13">
                  <c:v>4.5994789999999997</c:v>
                </c:pt>
                <c:pt idx="14">
                  <c:v>4.9519389999999994</c:v>
                </c:pt>
                <c:pt idx="15">
                  <c:v>5.3063499999999992</c:v>
                </c:pt>
                <c:pt idx="16">
                  <c:v>5.660838</c:v>
                </c:pt>
                <c:pt idx="17">
                  <c:v>6.0161160000000002</c:v>
                </c:pt>
                <c:pt idx="18">
                  <c:v>6.3699439999999994</c:v>
                </c:pt>
                <c:pt idx="19">
                  <c:v>6.7203180000000007</c:v>
                </c:pt>
                <c:pt idx="20">
                  <c:v>7.0740699999999999</c:v>
                </c:pt>
                <c:pt idx="21">
                  <c:v>7.426825</c:v>
                </c:pt>
                <c:pt idx="22">
                  <c:v>7.78043</c:v>
                </c:pt>
                <c:pt idx="23">
                  <c:v>8.1337229999999998</c:v>
                </c:pt>
                <c:pt idx="24">
                  <c:v>8.4868630000000014</c:v>
                </c:pt>
                <c:pt idx="25">
                  <c:v>8.8417770000000004</c:v>
                </c:pt>
                <c:pt idx="26">
                  <c:v>9.1952770000000008</c:v>
                </c:pt>
                <c:pt idx="27">
                  <c:v>9.5504749999999987</c:v>
                </c:pt>
                <c:pt idx="28">
                  <c:v>9.9031020000000005</c:v>
                </c:pt>
                <c:pt idx="29">
                  <c:v>10.255724000000001</c:v>
                </c:pt>
                <c:pt idx="30">
                  <c:v>10.608236</c:v>
                </c:pt>
                <c:pt idx="31">
                  <c:v>10.961397</c:v>
                </c:pt>
                <c:pt idx="32">
                  <c:v>11.312366000000001</c:v>
                </c:pt>
                <c:pt idx="33">
                  <c:v>11.665023</c:v>
                </c:pt>
                <c:pt idx="34">
                  <c:v>12.024676999999999</c:v>
                </c:pt>
                <c:pt idx="35">
                  <c:v>12.377521000000002</c:v>
                </c:pt>
                <c:pt idx="36">
                  <c:v>12.730966</c:v>
                </c:pt>
                <c:pt idx="37">
                  <c:v>13.080883999999999</c:v>
                </c:pt>
                <c:pt idx="38">
                  <c:v>13.438544</c:v>
                </c:pt>
                <c:pt idx="39">
                  <c:v>13.791447999999999</c:v>
                </c:pt>
                <c:pt idx="40">
                  <c:v>14.149298</c:v>
                </c:pt>
                <c:pt idx="41">
                  <c:v>14.505072</c:v>
                </c:pt>
                <c:pt idx="42">
                  <c:v>14.846197999999999</c:v>
                </c:pt>
                <c:pt idx="43">
                  <c:v>15.206327</c:v>
                </c:pt>
                <c:pt idx="44">
                  <c:v>15.562760000000001</c:v>
                </c:pt>
                <c:pt idx="45">
                  <c:v>15.918588000000002</c:v>
                </c:pt>
                <c:pt idx="46">
                  <c:v>16.268742999999997</c:v>
                </c:pt>
                <c:pt idx="47">
                  <c:v>16.619478999999998</c:v>
                </c:pt>
                <c:pt idx="48">
                  <c:v>16.974748999999999</c:v>
                </c:pt>
                <c:pt idx="49">
                  <c:v>17.327683</c:v>
                </c:pt>
                <c:pt idx="50">
                  <c:v>17.680554000000001</c:v>
                </c:pt>
                <c:pt idx="51">
                  <c:v>18.036052999999999</c:v>
                </c:pt>
                <c:pt idx="52">
                  <c:v>18.383125</c:v>
                </c:pt>
                <c:pt idx="53">
                  <c:v>18.743341999999998</c:v>
                </c:pt>
                <c:pt idx="54">
                  <c:v>19.097546000000001</c:v>
                </c:pt>
                <c:pt idx="55">
                  <c:v>19.446859</c:v>
                </c:pt>
                <c:pt idx="56">
                  <c:v>19.804161000000001</c:v>
                </c:pt>
                <c:pt idx="57">
                  <c:v>20.156872</c:v>
                </c:pt>
                <c:pt idx="58">
                  <c:v>20.509763</c:v>
                </c:pt>
                <c:pt idx="59">
                  <c:v>20.864651000000002</c:v>
                </c:pt>
                <c:pt idx="60">
                  <c:v>21.219282999999997</c:v>
                </c:pt>
                <c:pt idx="61">
                  <c:v>21.572197000000003</c:v>
                </c:pt>
                <c:pt idx="62">
                  <c:v>21.927286000000002</c:v>
                </c:pt>
                <c:pt idx="63">
                  <c:v>22.282969000000001</c:v>
                </c:pt>
                <c:pt idx="64">
                  <c:v>22.636184</c:v>
                </c:pt>
                <c:pt idx="65">
                  <c:v>22.990739000000001</c:v>
                </c:pt>
                <c:pt idx="66">
                  <c:v>23.340309000000001</c:v>
                </c:pt>
                <c:pt idx="67">
                  <c:v>23.699494000000001</c:v>
                </c:pt>
                <c:pt idx="68">
                  <c:v>24.049126999999999</c:v>
                </c:pt>
                <c:pt idx="69">
                  <c:v>24.403701999999999</c:v>
                </c:pt>
                <c:pt idx="70">
                  <c:v>24.747958000000001</c:v>
                </c:pt>
                <c:pt idx="71">
                  <c:v>25.109643000000002</c:v>
                </c:pt>
                <c:pt idx="72">
                  <c:v>25.465066</c:v>
                </c:pt>
                <c:pt idx="73">
                  <c:v>25.821386</c:v>
                </c:pt>
                <c:pt idx="74">
                  <c:v>26.171112000000001</c:v>
                </c:pt>
                <c:pt idx="75">
                  <c:v>26.521958000000001</c:v>
                </c:pt>
                <c:pt idx="76">
                  <c:v>26.877236</c:v>
                </c:pt>
                <c:pt idx="77">
                  <c:v>27.228625000000001</c:v>
                </c:pt>
                <c:pt idx="78">
                  <c:v>27.580879999999997</c:v>
                </c:pt>
                <c:pt idx="79">
                  <c:v>27.946756999999998</c:v>
                </c:pt>
                <c:pt idx="80">
                  <c:v>28.295231999999999</c:v>
                </c:pt>
                <c:pt idx="81">
                  <c:v>28.651359000000003</c:v>
                </c:pt>
                <c:pt idx="82">
                  <c:v>29.003180999999998</c:v>
                </c:pt>
                <c:pt idx="83">
                  <c:v>29.357025</c:v>
                </c:pt>
                <c:pt idx="84">
                  <c:v>29.708251000000001</c:v>
                </c:pt>
                <c:pt idx="85">
                  <c:v>30.063361</c:v>
                </c:pt>
                <c:pt idx="86">
                  <c:v>30.406343</c:v>
                </c:pt>
                <c:pt idx="87">
                  <c:v>30.774470000000001</c:v>
                </c:pt>
                <c:pt idx="88">
                  <c:v>31.123044</c:v>
                </c:pt>
                <c:pt idx="89">
                  <c:v>31.481570999999999</c:v>
                </c:pt>
                <c:pt idx="90">
                  <c:v>31.832079999999998</c:v>
                </c:pt>
                <c:pt idx="91">
                  <c:v>32.190341999999994</c:v>
                </c:pt>
                <c:pt idx="92">
                  <c:v>32.545689000000003</c:v>
                </c:pt>
                <c:pt idx="93">
                  <c:v>32.895069999999997</c:v>
                </c:pt>
                <c:pt idx="94">
                  <c:v>33.252817</c:v>
                </c:pt>
                <c:pt idx="95">
                  <c:v>33.600594999999998</c:v>
                </c:pt>
                <c:pt idx="96">
                  <c:v>33.949316000000003</c:v>
                </c:pt>
                <c:pt idx="97">
                  <c:v>34.313719999999996</c:v>
                </c:pt>
                <c:pt idx="98">
                  <c:v>34.669093999999994</c:v>
                </c:pt>
              </c:numCache>
            </c:numRef>
          </c:xVal>
          <c:yVal>
            <c:numRef>
              <c:f>'[1]1.7K_90mA_100pts_250s_tension_f'!$N$5:$N$103</c:f>
              <c:numCache>
                <c:formatCode>General</c:formatCode>
                <c:ptCount val="99"/>
                <c:pt idx="0">
                  <c:v>0</c:v>
                </c:pt>
                <c:pt idx="1">
                  <c:v>1.6330478309235202E-2</c:v>
                </c:pt>
                <c:pt idx="2">
                  <c:v>3.1246384872079862E-2</c:v>
                </c:pt>
                <c:pt idx="3">
                  <c:v>4.7588654060069201E-2</c:v>
                </c:pt>
                <c:pt idx="4">
                  <c:v>6.2515239154622482E-2</c:v>
                </c:pt>
                <c:pt idx="5">
                  <c:v>7.6735595105674972E-2</c:v>
                </c:pt>
                <c:pt idx="6">
                  <c:v>9.5940211345936943E-2</c:v>
                </c:pt>
                <c:pt idx="7">
                  <c:v>0.12654182424916383</c:v>
                </c:pt>
                <c:pt idx="8">
                  <c:v>0.20277469410455828</c:v>
                </c:pt>
                <c:pt idx="9">
                  <c:v>0.26198793103448648</c:v>
                </c:pt>
                <c:pt idx="10">
                  <c:v>0.33055700778642672</c:v>
                </c:pt>
                <c:pt idx="11">
                  <c:v>0.40708008898776576</c:v>
                </c:pt>
                <c:pt idx="12">
                  <c:v>0.48871501668520856</c:v>
                </c:pt>
                <c:pt idx="13">
                  <c:v>0.57762636262514444</c:v>
                </c:pt>
                <c:pt idx="14">
                  <c:v>0.68029983314794484</c:v>
                </c:pt>
                <c:pt idx="15">
                  <c:v>0.79390261401557338</c:v>
                </c:pt>
                <c:pt idx="16">
                  <c:v>0.92423125695217045</c:v>
                </c:pt>
                <c:pt idx="17">
                  <c:v>1.0727854838709725</c:v>
                </c:pt>
                <c:pt idx="18">
                  <c:v>1.2410744160177949</c:v>
                </c:pt>
                <c:pt idx="19">
                  <c:v>1.4269992213570681</c:v>
                </c:pt>
                <c:pt idx="20">
                  <c:v>1.6313555617352617</c:v>
                </c:pt>
                <c:pt idx="21">
                  <c:v>1.8491464961067832</c:v>
                </c:pt>
                <c:pt idx="22">
                  <c:v>2.0724476084538392</c:v>
                </c:pt>
                <c:pt idx="23">
                  <c:v>2.3027799777530591</c:v>
                </c:pt>
                <c:pt idx="24">
                  <c:v>2.5387770300333656</c:v>
                </c:pt>
                <c:pt idx="25">
                  <c:v>2.7812864849833208</c:v>
                </c:pt>
                <c:pt idx="26">
                  <c:v>3.0260407675194716</c:v>
                </c:pt>
                <c:pt idx="27">
                  <c:v>3.2716919354838758</c:v>
                </c:pt>
                <c:pt idx="28">
                  <c:v>3.5191111790878788</c:v>
                </c:pt>
                <c:pt idx="29">
                  <c:v>3.7654646273637429</c:v>
                </c:pt>
                <c:pt idx="30">
                  <c:v>4.0123656284760862</c:v>
                </c:pt>
                <c:pt idx="31">
                  <c:v>4.2607077308120136</c:v>
                </c:pt>
                <c:pt idx="32">
                  <c:v>4.5091270300333726</c:v>
                </c:pt>
                <c:pt idx="33">
                  <c:v>4.7585144605116749</c:v>
                </c:pt>
                <c:pt idx="34">
                  <c:v>5.0113234705228065</c:v>
                </c:pt>
                <c:pt idx="35">
                  <c:v>5.2623027808676328</c:v>
                </c:pt>
                <c:pt idx="36">
                  <c:v>5.5169987208008902</c:v>
                </c:pt>
                <c:pt idx="37">
                  <c:v>5.7724333704115702</c:v>
                </c:pt>
                <c:pt idx="38">
                  <c:v>6.0319046718576237</c:v>
                </c:pt>
                <c:pt idx="39">
                  <c:v>6.2899430478309242</c:v>
                </c:pt>
                <c:pt idx="40">
                  <c:v>6.5514533926585052</c:v>
                </c:pt>
                <c:pt idx="41">
                  <c:v>6.8149330367074556</c:v>
                </c:pt>
                <c:pt idx="42">
                  <c:v>7.0796350389321523</c:v>
                </c:pt>
                <c:pt idx="43">
                  <c:v>7.3464527808676294</c:v>
                </c:pt>
                <c:pt idx="44">
                  <c:v>7.6145999443826513</c:v>
                </c:pt>
                <c:pt idx="45">
                  <c:v>7.8849672413793153</c:v>
                </c:pt>
                <c:pt idx="46">
                  <c:v>8.1549813681868777</c:v>
                </c:pt>
                <c:pt idx="47">
                  <c:v>8.4272378754171271</c:v>
                </c:pt>
                <c:pt idx="48">
                  <c:v>8.7053369855394873</c:v>
                </c:pt>
                <c:pt idx="49">
                  <c:v>8.9830919911012206</c:v>
                </c:pt>
                <c:pt idx="50">
                  <c:v>9.2631611234705211</c:v>
                </c:pt>
                <c:pt idx="51">
                  <c:v>9.5835013348164679</c:v>
                </c:pt>
                <c:pt idx="52">
                  <c:v>9.8695596218020043</c:v>
                </c:pt>
                <c:pt idx="53">
                  <c:v>10.159824360400441</c:v>
                </c:pt>
                <c:pt idx="54">
                  <c:v>10.449543715239155</c:v>
                </c:pt>
                <c:pt idx="55">
                  <c:v>10.744405672969972</c:v>
                </c:pt>
                <c:pt idx="56">
                  <c:v>11.040551501668526</c:v>
                </c:pt>
                <c:pt idx="57">
                  <c:v>11.340878309232489</c:v>
                </c:pt>
                <c:pt idx="58">
                  <c:v>11.639401390433814</c:v>
                </c:pt>
                <c:pt idx="59">
                  <c:v>11.945042880978862</c:v>
                </c:pt>
                <c:pt idx="60">
                  <c:v>12.251780478309238</c:v>
                </c:pt>
                <c:pt idx="61">
                  <c:v>12.558498609566181</c:v>
                </c:pt>
                <c:pt idx="62">
                  <c:v>12.869245995550616</c:v>
                </c:pt>
                <c:pt idx="63">
                  <c:v>13.184027474972192</c:v>
                </c:pt>
                <c:pt idx="64">
                  <c:v>13.49966635150167</c:v>
                </c:pt>
                <c:pt idx="65">
                  <c:v>13.819291379310345</c:v>
                </c:pt>
                <c:pt idx="66">
                  <c:v>14.139671078976642</c:v>
                </c:pt>
                <c:pt idx="67">
                  <c:v>14.465088542825368</c:v>
                </c:pt>
                <c:pt idx="68">
                  <c:v>14.787895216907675</c:v>
                </c:pt>
                <c:pt idx="69">
                  <c:v>15.117918409343719</c:v>
                </c:pt>
                <c:pt idx="70">
                  <c:v>15.450800611790886</c:v>
                </c:pt>
                <c:pt idx="71">
                  <c:v>15.784295216907674</c:v>
                </c:pt>
                <c:pt idx="72">
                  <c:v>16.12404983314795</c:v>
                </c:pt>
                <c:pt idx="73">
                  <c:v>16.462152057842051</c:v>
                </c:pt>
                <c:pt idx="74">
                  <c:v>16.805468576195778</c:v>
                </c:pt>
                <c:pt idx="75">
                  <c:v>17.155283426028912</c:v>
                </c:pt>
                <c:pt idx="76">
                  <c:v>17.508230645161301</c:v>
                </c:pt>
                <c:pt idx="77">
                  <c:v>17.864403948832045</c:v>
                </c:pt>
                <c:pt idx="78">
                  <c:v>18.222717074527267</c:v>
                </c:pt>
                <c:pt idx="79">
                  <c:v>18.589330255839833</c:v>
                </c:pt>
                <c:pt idx="80">
                  <c:v>18.960878253615117</c:v>
                </c:pt>
                <c:pt idx="81">
                  <c:v>19.335117686318132</c:v>
                </c:pt>
                <c:pt idx="82">
                  <c:v>19.717237819799784</c:v>
                </c:pt>
                <c:pt idx="83">
                  <c:v>20.103826807563955</c:v>
                </c:pt>
                <c:pt idx="84">
                  <c:v>20.496464571746397</c:v>
                </c:pt>
                <c:pt idx="85">
                  <c:v>20.898138709677429</c:v>
                </c:pt>
                <c:pt idx="86">
                  <c:v>21.309397775305904</c:v>
                </c:pt>
                <c:pt idx="87">
                  <c:v>21.722823859844262</c:v>
                </c:pt>
                <c:pt idx="88">
                  <c:v>22.145527586206907</c:v>
                </c:pt>
                <c:pt idx="89">
                  <c:v>22.579575639599554</c:v>
                </c:pt>
                <c:pt idx="90">
                  <c:v>23.020160011123469</c:v>
                </c:pt>
                <c:pt idx="91">
                  <c:v>23.47220066740822</c:v>
                </c:pt>
                <c:pt idx="92">
                  <c:v>23.927797719688545</c:v>
                </c:pt>
                <c:pt idx="93">
                  <c:v>24.387378031145722</c:v>
                </c:pt>
                <c:pt idx="94">
                  <c:v>24.852917908787553</c:v>
                </c:pt>
                <c:pt idx="95">
                  <c:v>25.328129254727465</c:v>
                </c:pt>
                <c:pt idx="96">
                  <c:v>25.83488748609566</c:v>
                </c:pt>
                <c:pt idx="97">
                  <c:v>26.017269688542829</c:v>
                </c:pt>
                <c:pt idx="98">
                  <c:v>26.020542992213585</c:v>
                </c:pt>
              </c:numCache>
            </c:numRef>
          </c:yVal>
          <c:smooth val="0"/>
        </c:ser>
        <c:ser>
          <c:idx val="2"/>
          <c:order val="2"/>
          <c:tx>
            <c:v>Ech coupé et isolé sans chauff régul</c:v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noFill/>
              </a:ln>
            </c:spPr>
          </c:marker>
          <c:xVal>
            <c:numRef>
              <c:f>'[1]1.7K_80mA_200pts_250s-reprodu'!$L$5:$L$205</c:f>
              <c:numCache>
                <c:formatCode>General</c:formatCode>
                <c:ptCount val="201"/>
                <c:pt idx="0">
                  <c:v>0</c:v>
                </c:pt>
                <c:pt idx="1">
                  <c:v>0.13375099999999998</c:v>
                </c:pt>
                <c:pt idx="2">
                  <c:v>0.271702</c:v>
                </c:pt>
                <c:pt idx="3">
                  <c:v>0.40992899999999999</c:v>
                </c:pt>
                <c:pt idx="4">
                  <c:v>0.54672500000000002</c:v>
                </c:pt>
                <c:pt idx="5">
                  <c:v>0.68721299999999996</c:v>
                </c:pt>
                <c:pt idx="6">
                  <c:v>0.82430100000000006</c:v>
                </c:pt>
                <c:pt idx="7">
                  <c:v>0.96154200000000001</c:v>
                </c:pt>
                <c:pt idx="8">
                  <c:v>1.102641</c:v>
                </c:pt>
                <c:pt idx="9">
                  <c:v>1.238067</c:v>
                </c:pt>
                <c:pt idx="10">
                  <c:v>1.382477</c:v>
                </c:pt>
                <c:pt idx="11">
                  <c:v>1.5181210000000001</c:v>
                </c:pt>
                <c:pt idx="12">
                  <c:v>1.659789</c:v>
                </c:pt>
                <c:pt idx="13">
                  <c:v>1.7978510000000001</c:v>
                </c:pt>
                <c:pt idx="14">
                  <c:v>1.933786</c:v>
                </c:pt>
                <c:pt idx="15">
                  <c:v>2.073823</c:v>
                </c:pt>
                <c:pt idx="16">
                  <c:v>2.2200089999999997</c:v>
                </c:pt>
                <c:pt idx="17">
                  <c:v>2.3489629999999999</c:v>
                </c:pt>
                <c:pt idx="18">
                  <c:v>2.4936160000000003</c:v>
                </c:pt>
                <c:pt idx="19">
                  <c:v>2.6318270000000004</c:v>
                </c:pt>
                <c:pt idx="20">
                  <c:v>2.7714270000000001</c:v>
                </c:pt>
                <c:pt idx="21">
                  <c:v>2.9062609999999998</c:v>
                </c:pt>
                <c:pt idx="22">
                  <c:v>3.053747</c:v>
                </c:pt>
                <c:pt idx="23">
                  <c:v>3.193146</c:v>
                </c:pt>
                <c:pt idx="24">
                  <c:v>3.3267129999999998</c:v>
                </c:pt>
                <c:pt idx="25">
                  <c:v>3.4714619999999998</c:v>
                </c:pt>
                <c:pt idx="26">
                  <c:v>3.6089949999999997</c:v>
                </c:pt>
                <c:pt idx="27">
                  <c:v>3.7468810000000001</c:v>
                </c:pt>
                <c:pt idx="28">
                  <c:v>3.89066</c:v>
                </c:pt>
                <c:pt idx="29">
                  <c:v>4.0208360000000001</c:v>
                </c:pt>
                <c:pt idx="30">
                  <c:v>4.1691580000000004</c:v>
                </c:pt>
                <c:pt idx="31">
                  <c:v>4.3035169999999994</c:v>
                </c:pt>
                <c:pt idx="32">
                  <c:v>4.4430370000000003</c:v>
                </c:pt>
                <c:pt idx="33">
                  <c:v>4.58406</c:v>
                </c:pt>
                <c:pt idx="34">
                  <c:v>4.726661</c:v>
                </c:pt>
                <c:pt idx="35">
                  <c:v>4.8555190000000001</c:v>
                </c:pt>
                <c:pt idx="36">
                  <c:v>5.0031470000000002</c:v>
                </c:pt>
                <c:pt idx="37">
                  <c:v>5.1355410000000008</c:v>
                </c:pt>
                <c:pt idx="38">
                  <c:v>5.2746019999999998</c:v>
                </c:pt>
                <c:pt idx="39">
                  <c:v>5.4253099999999996</c:v>
                </c:pt>
                <c:pt idx="40">
                  <c:v>5.5666250000000002</c:v>
                </c:pt>
                <c:pt idx="41">
                  <c:v>5.6922969999999999</c:v>
                </c:pt>
                <c:pt idx="42">
                  <c:v>5.8312019999999993</c:v>
                </c:pt>
                <c:pt idx="43">
                  <c:v>5.9793219999999998</c:v>
                </c:pt>
                <c:pt idx="44">
                  <c:v>6.1078359999999998</c:v>
                </c:pt>
                <c:pt idx="45">
                  <c:v>6.2571669999999999</c:v>
                </c:pt>
                <c:pt idx="46">
                  <c:v>6.3885050000000003</c:v>
                </c:pt>
                <c:pt idx="47">
                  <c:v>6.5390569999999997</c:v>
                </c:pt>
                <c:pt idx="48">
                  <c:v>6.6751719999999999</c:v>
                </c:pt>
                <c:pt idx="49">
                  <c:v>6.813644</c:v>
                </c:pt>
                <c:pt idx="50">
                  <c:v>6.9522459999999997</c:v>
                </c:pt>
                <c:pt idx="51">
                  <c:v>7.0912680000000003</c:v>
                </c:pt>
                <c:pt idx="52">
                  <c:v>7.2322860000000002</c:v>
                </c:pt>
                <c:pt idx="53">
                  <c:v>7.3783300000000001</c:v>
                </c:pt>
                <c:pt idx="54">
                  <c:v>7.5015849999999995</c:v>
                </c:pt>
                <c:pt idx="55">
                  <c:v>7.647761</c:v>
                </c:pt>
                <c:pt idx="56">
                  <c:v>7.7951009999999998</c:v>
                </c:pt>
                <c:pt idx="57">
                  <c:v>7.9226169999999998</c:v>
                </c:pt>
                <c:pt idx="58">
                  <c:v>8.0741899999999998</c:v>
                </c:pt>
                <c:pt idx="59">
                  <c:v>8.2068100000000008</c:v>
                </c:pt>
                <c:pt idx="60">
                  <c:v>8.3379999999999992</c:v>
                </c:pt>
                <c:pt idx="61">
                  <c:v>8.4928109999999997</c:v>
                </c:pt>
                <c:pt idx="62">
                  <c:v>8.6276070000000011</c:v>
                </c:pt>
                <c:pt idx="63">
                  <c:v>8.7664310000000008</c:v>
                </c:pt>
                <c:pt idx="64">
                  <c:v>8.9025800000000004</c:v>
                </c:pt>
                <c:pt idx="65">
                  <c:v>9.0396669999999997</c:v>
                </c:pt>
                <c:pt idx="66">
                  <c:v>9.1830569999999998</c:v>
                </c:pt>
                <c:pt idx="67">
                  <c:v>9.3218970000000017</c:v>
                </c:pt>
                <c:pt idx="68">
                  <c:v>9.461193999999999</c:v>
                </c:pt>
                <c:pt idx="69">
                  <c:v>9.6071920000000013</c:v>
                </c:pt>
                <c:pt idx="70">
                  <c:v>9.7483819999999994</c:v>
                </c:pt>
                <c:pt idx="71">
                  <c:v>9.8728270000000009</c:v>
                </c:pt>
                <c:pt idx="72">
                  <c:v>10.021112</c:v>
                </c:pt>
                <c:pt idx="73">
                  <c:v>10.169825000000001</c:v>
                </c:pt>
                <c:pt idx="74">
                  <c:v>10.293988000000001</c:v>
                </c:pt>
                <c:pt idx="75">
                  <c:v>10.443821000000002</c:v>
                </c:pt>
                <c:pt idx="76">
                  <c:v>10.571634999999999</c:v>
                </c:pt>
                <c:pt idx="77">
                  <c:v>10.723167</c:v>
                </c:pt>
                <c:pt idx="78">
                  <c:v>10.850612</c:v>
                </c:pt>
                <c:pt idx="79">
                  <c:v>11.007128</c:v>
                </c:pt>
                <c:pt idx="80">
                  <c:v>11.137511</c:v>
                </c:pt>
                <c:pt idx="81">
                  <c:v>11.269741999999999</c:v>
                </c:pt>
                <c:pt idx="82">
                  <c:v>11.429724</c:v>
                </c:pt>
                <c:pt idx="83">
                  <c:v>11.561449</c:v>
                </c:pt>
                <c:pt idx="84">
                  <c:v>11.697588</c:v>
                </c:pt>
                <c:pt idx="85">
                  <c:v>11.83586</c:v>
                </c:pt>
                <c:pt idx="86">
                  <c:v>11.970718999999999</c:v>
                </c:pt>
                <c:pt idx="87">
                  <c:v>12.108511</c:v>
                </c:pt>
                <c:pt idx="88">
                  <c:v>12.2468</c:v>
                </c:pt>
                <c:pt idx="89">
                  <c:v>12.386598000000001</c:v>
                </c:pt>
                <c:pt idx="90">
                  <c:v>12.523909</c:v>
                </c:pt>
                <c:pt idx="91">
                  <c:v>12.664628</c:v>
                </c:pt>
                <c:pt idx="92">
                  <c:v>12.807310000000001</c:v>
                </c:pt>
                <c:pt idx="93">
                  <c:v>12.949141000000001</c:v>
                </c:pt>
                <c:pt idx="94">
                  <c:v>13.090515</c:v>
                </c:pt>
                <c:pt idx="95">
                  <c:v>13.238066</c:v>
                </c:pt>
                <c:pt idx="96">
                  <c:v>13.380754999999999</c:v>
                </c:pt>
                <c:pt idx="97">
                  <c:v>13.499577</c:v>
                </c:pt>
                <c:pt idx="98">
                  <c:v>13.645825</c:v>
                </c:pt>
                <c:pt idx="99">
                  <c:v>13.792854</c:v>
                </c:pt>
                <c:pt idx="100">
                  <c:v>13.919271999999999</c:v>
                </c:pt>
                <c:pt idx="101">
                  <c:v>14.063803</c:v>
                </c:pt>
                <c:pt idx="102">
                  <c:v>14.214995</c:v>
                </c:pt>
                <c:pt idx="103">
                  <c:v>14.339686</c:v>
                </c:pt>
                <c:pt idx="104">
                  <c:v>14.489355</c:v>
                </c:pt>
                <c:pt idx="105">
                  <c:v>14.613632999999998</c:v>
                </c:pt>
                <c:pt idx="106">
                  <c:v>14.769604000000001</c:v>
                </c:pt>
                <c:pt idx="107">
                  <c:v>14.895177</c:v>
                </c:pt>
                <c:pt idx="108">
                  <c:v>15.047285</c:v>
                </c:pt>
                <c:pt idx="109">
                  <c:v>15.173285999999999</c:v>
                </c:pt>
                <c:pt idx="110">
                  <c:v>15.332444000000001</c:v>
                </c:pt>
                <c:pt idx="111">
                  <c:v>15.460012000000001</c:v>
                </c:pt>
                <c:pt idx="112">
                  <c:v>15.589805</c:v>
                </c:pt>
                <c:pt idx="113">
                  <c:v>15.749959</c:v>
                </c:pt>
                <c:pt idx="114">
                  <c:v>15.880048</c:v>
                </c:pt>
                <c:pt idx="115">
                  <c:v>16.009437000000002</c:v>
                </c:pt>
                <c:pt idx="116">
                  <c:v>16.166616000000001</c:v>
                </c:pt>
                <c:pt idx="117">
                  <c:v>16.30434</c:v>
                </c:pt>
                <c:pt idx="118">
                  <c:v>16.438165999999999</c:v>
                </c:pt>
                <c:pt idx="119">
                  <c:v>16.569700000000001</c:v>
                </c:pt>
                <c:pt idx="120">
                  <c:v>16.704365999999997</c:v>
                </c:pt>
                <c:pt idx="121">
                  <c:v>16.869713000000001</c:v>
                </c:pt>
                <c:pt idx="122">
                  <c:v>17.004311000000001</c:v>
                </c:pt>
                <c:pt idx="123">
                  <c:v>17.138997</c:v>
                </c:pt>
                <c:pt idx="124">
                  <c:v>17.275279000000001</c:v>
                </c:pt>
                <c:pt idx="125">
                  <c:v>17.415637</c:v>
                </c:pt>
                <c:pt idx="126">
                  <c:v>17.552985</c:v>
                </c:pt>
                <c:pt idx="127">
                  <c:v>17.688701000000002</c:v>
                </c:pt>
                <c:pt idx="128">
                  <c:v>17.830305000000003</c:v>
                </c:pt>
                <c:pt idx="129">
                  <c:v>17.970242000000002</c:v>
                </c:pt>
                <c:pt idx="130">
                  <c:v>18.110827999999998</c:v>
                </c:pt>
                <c:pt idx="131">
                  <c:v>18.250920000000001</c:v>
                </c:pt>
                <c:pt idx="132">
                  <c:v>18.390594</c:v>
                </c:pt>
                <c:pt idx="133">
                  <c:v>18.537283000000002</c:v>
                </c:pt>
                <c:pt idx="134">
                  <c:v>18.677661000000001</c:v>
                </c:pt>
                <c:pt idx="135">
                  <c:v>18.820343999999999</c:v>
                </c:pt>
                <c:pt idx="136">
                  <c:v>18.935936999999999</c:v>
                </c:pt>
                <c:pt idx="137">
                  <c:v>19.074414000000001</c:v>
                </c:pt>
                <c:pt idx="138">
                  <c:v>19.224042000000001</c:v>
                </c:pt>
                <c:pt idx="139">
                  <c:v>19.366620000000001</c:v>
                </c:pt>
                <c:pt idx="140">
                  <c:v>19.513622000000002</c:v>
                </c:pt>
                <c:pt idx="141">
                  <c:v>19.629714999999997</c:v>
                </c:pt>
                <c:pt idx="142">
                  <c:v>19.780044</c:v>
                </c:pt>
                <c:pt idx="143">
                  <c:v>19.923673999999998</c:v>
                </c:pt>
                <c:pt idx="144">
                  <c:v>20.071441</c:v>
                </c:pt>
                <c:pt idx="145">
                  <c:v>20.187519000000002</c:v>
                </c:pt>
                <c:pt idx="146">
                  <c:v>20.341501000000001</c:v>
                </c:pt>
                <c:pt idx="147">
                  <c:v>20.491293000000002</c:v>
                </c:pt>
                <c:pt idx="148">
                  <c:v>20.611293999999997</c:v>
                </c:pt>
                <c:pt idx="149">
                  <c:v>20.758019999999998</c:v>
                </c:pt>
                <c:pt idx="150">
                  <c:v>20.912773999999999</c:v>
                </c:pt>
                <c:pt idx="151">
                  <c:v>21.032259</c:v>
                </c:pt>
                <c:pt idx="152">
                  <c:v>21.181808999999998</c:v>
                </c:pt>
                <c:pt idx="153">
                  <c:v>21.304099000000001</c:v>
                </c:pt>
                <c:pt idx="154">
                  <c:v>21.454843</c:v>
                </c:pt>
                <c:pt idx="155">
                  <c:v>21.611414999999997</c:v>
                </c:pt>
                <c:pt idx="156">
                  <c:v>21.734462999999998</c:v>
                </c:pt>
                <c:pt idx="157">
                  <c:v>21.888009999999998</c:v>
                </c:pt>
                <c:pt idx="158">
                  <c:v>22.011353</c:v>
                </c:pt>
                <c:pt idx="159">
                  <c:v>22.171052</c:v>
                </c:pt>
                <c:pt idx="160">
                  <c:v>22.294311</c:v>
                </c:pt>
                <c:pt idx="161">
                  <c:v>22.448428</c:v>
                </c:pt>
                <c:pt idx="162">
                  <c:v>22.573422999999998</c:v>
                </c:pt>
                <c:pt idx="163">
                  <c:v>22.697690999999999</c:v>
                </c:pt>
                <c:pt idx="164">
                  <c:v>22.858653</c:v>
                </c:pt>
                <c:pt idx="165">
                  <c:v>22.987009999999998</c:v>
                </c:pt>
                <c:pt idx="166">
                  <c:v>23.142146</c:v>
                </c:pt>
                <c:pt idx="167">
                  <c:v>23.270018</c:v>
                </c:pt>
                <c:pt idx="168">
                  <c:v>23.397375</c:v>
                </c:pt>
                <c:pt idx="169">
                  <c:v>23.561980999999999</c:v>
                </c:pt>
                <c:pt idx="170">
                  <c:v>23.688216000000001</c:v>
                </c:pt>
                <c:pt idx="171">
                  <c:v>23.816067999999998</c:v>
                </c:pt>
                <c:pt idx="172">
                  <c:v>23.978527999999997</c:v>
                </c:pt>
                <c:pt idx="173">
                  <c:v>24.109807</c:v>
                </c:pt>
                <c:pt idx="174">
                  <c:v>24.239808</c:v>
                </c:pt>
                <c:pt idx="175">
                  <c:v>24.401451000000002</c:v>
                </c:pt>
                <c:pt idx="176">
                  <c:v>24.531936000000002</c:v>
                </c:pt>
                <c:pt idx="177">
                  <c:v>24.664089000000001</c:v>
                </c:pt>
                <c:pt idx="178">
                  <c:v>24.797656</c:v>
                </c:pt>
                <c:pt idx="179">
                  <c:v>24.962750999999997</c:v>
                </c:pt>
                <c:pt idx="180">
                  <c:v>25.094121999999999</c:v>
                </c:pt>
                <c:pt idx="181">
                  <c:v>25.225708000000001</c:v>
                </c:pt>
                <c:pt idx="182">
                  <c:v>25.356377999999999</c:v>
                </c:pt>
                <c:pt idx="183">
                  <c:v>25.527772000000002</c:v>
                </c:pt>
                <c:pt idx="184">
                  <c:v>25.661485000000003</c:v>
                </c:pt>
                <c:pt idx="185">
                  <c:v>25.790609</c:v>
                </c:pt>
                <c:pt idx="186">
                  <c:v>25.928689000000002</c:v>
                </c:pt>
                <c:pt idx="187">
                  <c:v>26.060516</c:v>
                </c:pt>
                <c:pt idx="188">
                  <c:v>26.200260999999998</c:v>
                </c:pt>
                <c:pt idx="189">
                  <c:v>26.336084999999997</c:v>
                </c:pt>
                <c:pt idx="190">
                  <c:v>26.471214</c:v>
                </c:pt>
                <c:pt idx="191">
                  <c:v>26.636417999999999</c:v>
                </c:pt>
                <c:pt idx="192">
                  <c:v>26.781438000000001</c:v>
                </c:pt>
                <c:pt idx="193">
                  <c:v>26.919008999999999</c:v>
                </c:pt>
                <c:pt idx="194">
                  <c:v>27.053157000000002</c:v>
                </c:pt>
                <c:pt idx="195">
                  <c:v>27.190458</c:v>
                </c:pt>
                <c:pt idx="196">
                  <c:v>27.329750000000001</c:v>
                </c:pt>
                <c:pt idx="197">
                  <c:v>27.469937000000002</c:v>
                </c:pt>
                <c:pt idx="198">
                  <c:v>27.610937</c:v>
                </c:pt>
                <c:pt idx="199">
                  <c:v>27.749697000000001</c:v>
                </c:pt>
                <c:pt idx="200">
                  <c:v>27.892824000000001</c:v>
                </c:pt>
              </c:numCache>
            </c:numRef>
          </c:xVal>
          <c:yVal>
            <c:numRef>
              <c:f>'[1]1.7K_80mA_200pts_250s-reprodu'!$N$5:$N$205</c:f>
              <c:numCache>
                <c:formatCode>General</c:formatCode>
                <c:ptCount val="201"/>
                <c:pt idx="0">
                  <c:v>0</c:v>
                </c:pt>
                <c:pt idx="1">
                  <c:v>6.2130688031308487E-3</c:v>
                </c:pt>
                <c:pt idx="2">
                  <c:v>1.1736790124779026E-2</c:v>
                </c:pt>
                <c:pt idx="3">
                  <c:v>1.7952091938472883E-2</c:v>
                </c:pt>
                <c:pt idx="4">
                  <c:v>2.2096281307847056E-2</c:v>
                </c:pt>
                <c:pt idx="5">
                  <c:v>2.7622680447714532E-2</c:v>
                </c:pt>
                <c:pt idx="6">
                  <c:v>3.0386228065033275E-2</c:v>
                </c:pt>
                <c:pt idx="7">
                  <c:v>3.5914018300568527E-2</c:v>
                </c:pt>
                <c:pt idx="8">
                  <c:v>3.7987178252423127E-2</c:v>
                </c:pt>
                <c:pt idx="9">
                  <c:v>4.2825056814993892E-2</c:v>
                </c:pt>
                <c:pt idx="10">
                  <c:v>4.6281117017322494E-2</c:v>
                </c:pt>
                <c:pt idx="11">
                  <c:v>4.9737537236401161E-2</c:v>
                </c:pt>
                <c:pt idx="12">
                  <c:v>5.5268557423751009E-2</c:v>
                </c:pt>
                <c:pt idx="13">
                  <c:v>5.8725911714880626E-2</c:v>
                </c:pt>
                <c:pt idx="14">
                  <c:v>6.4258424026168173E-2</c:v>
                </c:pt>
                <c:pt idx="15">
                  <c:v>7.0483595115645489E-2</c:v>
                </c:pt>
                <c:pt idx="16">
                  <c:v>7.5326194641127428E-2</c:v>
                </c:pt>
                <c:pt idx="17">
                  <c:v>8.5705544360269198E-2</c:v>
                </c:pt>
                <c:pt idx="18">
                  <c:v>0.10993643632755104</c:v>
                </c:pt>
                <c:pt idx="19">
                  <c:v>0.13765000702459068</c:v>
                </c:pt>
                <c:pt idx="20">
                  <c:v>0.15498234119932891</c:v>
                </c:pt>
                <c:pt idx="21">
                  <c:v>0.17301716755156002</c:v>
                </c:pt>
                <c:pt idx="22">
                  <c:v>0.19106131839958285</c:v>
                </c:pt>
                <c:pt idx="23">
                  <c:v>0.21119842014940454</c:v>
                </c:pt>
                <c:pt idx="24">
                  <c:v>0.23134698001495793</c:v>
                </c:pt>
                <c:pt idx="25">
                  <c:v>0.25359308364835564</c:v>
                </c:pt>
                <c:pt idx="26">
                  <c:v>0.27515712560905797</c:v>
                </c:pt>
                <c:pt idx="27">
                  <c:v>0.2967340019917542</c:v>
                </c:pt>
                <c:pt idx="28">
                  <c:v>0.32111031228538456</c:v>
                </c:pt>
                <c:pt idx="29">
                  <c:v>0.34341134855149258</c:v>
                </c:pt>
                <c:pt idx="30">
                  <c:v>0.37409713781086568</c:v>
                </c:pt>
                <c:pt idx="31">
                  <c:v>0.40061872132471693</c:v>
                </c:pt>
                <c:pt idx="32">
                  <c:v>0.42785757557150134</c:v>
                </c:pt>
                <c:pt idx="33">
                  <c:v>0.45931117222747619</c:v>
                </c:pt>
                <c:pt idx="34">
                  <c:v>0.49219010875924052</c:v>
                </c:pt>
                <c:pt idx="35">
                  <c:v>0.52509681045578593</c:v>
                </c:pt>
                <c:pt idx="36">
                  <c:v>0.56504186727908301</c:v>
                </c:pt>
                <c:pt idx="37">
                  <c:v>0.60221976212251338</c:v>
                </c:pt>
                <c:pt idx="38">
                  <c:v>0.64294440082749471</c:v>
                </c:pt>
                <c:pt idx="39">
                  <c:v>0.68792928193698399</c:v>
                </c:pt>
                <c:pt idx="40">
                  <c:v>0.73859609028229223</c:v>
                </c:pt>
                <c:pt idx="41">
                  <c:v>0.78720966713744456</c:v>
                </c:pt>
                <c:pt idx="42">
                  <c:v>0.84576120537362354</c:v>
                </c:pt>
                <c:pt idx="43">
                  <c:v>0.91075564981113843</c:v>
                </c:pt>
                <c:pt idx="44">
                  <c:v>0.96806002411454262</c:v>
                </c:pt>
                <c:pt idx="45">
                  <c:v>1.0396189386599799</c:v>
                </c:pt>
                <c:pt idx="46">
                  <c:v>1.1070326574609337</c:v>
                </c:pt>
                <c:pt idx="47">
                  <c:v>1.1880635100726384</c:v>
                </c:pt>
                <c:pt idx="48">
                  <c:v>1.265676607257606</c:v>
                </c:pt>
                <c:pt idx="49">
                  <c:v>1.3505614304846998</c:v>
                </c:pt>
                <c:pt idx="50">
                  <c:v>1.4377495093674535</c:v>
                </c:pt>
                <c:pt idx="51">
                  <c:v>1.5243858918750086</c:v>
                </c:pt>
                <c:pt idx="52">
                  <c:v>1.6205196250864413</c:v>
                </c:pt>
                <c:pt idx="53">
                  <c:v>1.7226101594668246</c:v>
                </c:pt>
                <c:pt idx="54">
                  <c:v>1.8083378382497286</c:v>
                </c:pt>
                <c:pt idx="55">
                  <c:v>1.915178366360506</c:v>
                </c:pt>
                <c:pt idx="56">
                  <c:v>2.0208171965984949</c:v>
                </c:pt>
                <c:pt idx="57">
                  <c:v>2.1187129273947196</c:v>
                </c:pt>
                <c:pt idx="58">
                  <c:v>2.2299151761534377</c:v>
                </c:pt>
                <c:pt idx="59">
                  <c:v>2.3238860477665346</c:v>
                </c:pt>
                <c:pt idx="60">
                  <c:v>2.4253617385694577</c:v>
                </c:pt>
                <c:pt idx="61">
                  <c:v>2.5417227586687248</c:v>
                </c:pt>
                <c:pt idx="62">
                  <c:v>2.6429656491592377</c:v>
                </c:pt>
                <c:pt idx="63">
                  <c:v>2.7503355895517703</c:v>
                </c:pt>
                <c:pt idx="64">
                  <c:v>2.8564993160989971</c:v>
                </c:pt>
                <c:pt idx="65">
                  <c:v>2.9584909528386421</c:v>
                </c:pt>
                <c:pt idx="66">
                  <c:v>3.0733462094060524</c:v>
                </c:pt>
                <c:pt idx="67">
                  <c:v>3.1818283666266765</c:v>
                </c:pt>
                <c:pt idx="68">
                  <c:v>3.2913500144339003</c:v>
                </c:pt>
                <c:pt idx="69">
                  <c:v>3.4109030711867052</c:v>
                </c:pt>
                <c:pt idx="70">
                  <c:v>3.524069618547335</c:v>
                </c:pt>
                <c:pt idx="71">
                  <c:v>3.6225194304930297</c:v>
                </c:pt>
                <c:pt idx="72">
                  <c:v>3.7453792880684711</c:v>
                </c:pt>
                <c:pt idx="73">
                  <c:v>3.8625893923079748</c:v>
                </c:pt>
                <c:pt idx="74">
                  <c:v>3.9657442121339921</c:v>
                </c:pt>
                <c:pt idx="75">
                  <c:v>4.0912965161810666</c:v>
                </c:pt>
                <c:pt idx="76">
                  <c:v>4.1981784739632548</c:v>
                </c:pt>
                <c:pt idx="77">
                  <c:v>4.3207351237916143</c:v>
                </c:pt>
                <c:pt idx="78">
                  <c:v>4.4306445947710058</c:v>
                </c:pt>
                <c:pt idx="79">
                  <c:v>4.5602310633304999</c:v>
                </c:pt>
                <c:pt idx="80">
                  <c:v>4.669384912308634</c:v>
                </c:pt>
                <c:pt idx="81">
                  <c:v>4.7812401502778004</c:v>
                </c:pt>
                <c:pt idx="82">
                  <c:v>4.9184834560198274</c:v>
                </c:pt>
                <c:pt idx="83">
                  <c:v>5.0327860931103254</c:v>
                </c:pt>
                <c:pt idx="84">
                  <c:v>5.148295527592194</c:v>
                </c:pt>
                <c:pt idx="85">
                  <c:v>5.2721418395482313</c:v>
                </c:pt>
                <c:pt idx="86">
                  <c:v>5.3909376770186785</c:v>
                </c:pt>
                <c:pt idx="87">
                  <c:v>5.5102030078511728</c:v>
                </c:pt>
                <c:pt idx="88">
                  <c:v>5.6371465651405339</c:v>
                </c:pt>
                <c:pt idx="89">
                  <c:v>5.7598167133001805</c:v>
                </c:pt>
                <c:pt idx="90">
                  <c:v>5.8821962414823554</c:v>
                </c:pt>
                <c:pt idx="91">
                  <c:v>6.0099561104300054</c:v>
                </c:pt>
                <c:pt idx="92">
                  <c:v>6.1423563886137096</c:v>
                </c:pt>
                <c:pt idx="93">
                  <c:v>6.274555953861487</c:v>
                </c:pt>
                <c:pt idx="94">
                  <c:v>6.4024451345622353</c:v>
                </c:pt>
                <c:pt idx="95">
                  <c:v>6.5424768820321333</c:v>
                </c:pt>
                <c:pt idx="96">
                  <c:v>6.6749154191562852</c:v>
                </c:pt>
                <c:pt idx="97">
                  <c:v>6.7846541676357894</c:v>
                </c:pt>
                <c:pt idx="98">
                  <c:v>6.9199310943257437</c:v>
                </c:pt>
                <c:pt idx="99">
                  <c:v>7.0609233543889944</c:v>
                </c:pt>
                <c:pt idx="100">
                  <c:v>7.1781276566795391</c:v>
                </c:pt>
                <c:pt idx="101">
                  <c:v>7.3153620853511363</c:v>
                </c:pt>
                <c:pt idx="102">
                  <c:v>7.4643888488807795</c:v>
                </c:pt>
                <c:pt idx="103">
                  <c:v>7.581627494479104</c:v>
                </c:pt>
                <c:pt idx="104">
                  <c:v>7.7252262191970429</c:v>
                </c:pt>
                <c:pt idx="105">
                  <c:v>7.8435985727480473</c:v>
                </c:pt>
                <c:pt idx="106">
                  <c:v>7.9964301212501523</c:v>
                </c:pt>
                <c:pt idx="107">
                  <c:v>8.1212430287408868</c:v>
                </c:pt>
                <c:pt idx="108">
                  <c:v>8.2659751307269715</c:v>
                </c:pt>
                <c:pt idx="109">
                  <c:v>8.3929204843632128</c:v>
                </c:pt>
                <c:pt idx="110">
                  <c:v>8.5542183424691149</c:v>
                </c:pt>
                <c:pt idx="111">
                  <c:v>8.6825194422609631</c:v>
                </c:pt>
                <c:pt idx="112">
                  <c:v>8.8114270250066458</c:v>
                </c:pt>
                <c:pt idx="113">
                  <c:v>8.9752264778685866</c:v>
                </c:pt>
                <c:pt idx="114">
                  <c:v>9.106430317624735</c:v>
                </c:pt>
                <c:pt idx="115">
                  <c:v>9.2373519668904063</c:v>
                </c:pt>
                <c:pt idx="116">
                  <c:v>9.3991324668165284</c:v>
                </c:pt>
                <c:pt idx="117">
                  <c:v>9.5452710338180076</c:v>
                </c:pt>
                <c:pt idx="118">
                  <c:v>9.6801409790486765</c:v>
                </c:pt>
                <c:pt idx="119">
                  <c:v>9.8165960589977743</c:v>
                </c:pt>
                <c:pt idx="120">
                  <c:v>9.9555885852075949</c:v>
                </c:pt>
                <c:pt idx="121">
                  <c:v>10.133827468986183</c:v>
                </c:pt>
                <c:pt idx="122">
                  <c:v>10.268719054006898</c:v>
                </c:pt>
                <c:pt idx="123">
                  <c:v>10.414704641799149</c:v>
                </c:pt>
                <c:pt idx="124">
                  <c:v>10.559527531634208</c:v>
                </c:pt>
                <c:pt idx="125">
                  <c:v>10.712763208858988</c:v>
                </c:pt>
                <c:pt idx="126">
                  <c:v>10.859091373657034</c:v>
                </c:pt>
                <c:pt idx="127">
                  <c:v>11.011977966828395</c:v>
                </c:pt>
                <c:pt idx="128">
                  <c:v>11.158839325822886</c:v>
                </c:pt>
                <c:pt idx="129">
                  <c:v>11.321136757612383</c:v>
                </c:pt>
                <c:pt idx="130">
                  <c:v>11.47348363727945</c:v>
                </c:pt>
                <c:pt idx="131">
                  <c:v>11.624629164497087</c:v>
                </c:pt>
                <c:pt idx="132">
                  <c:v>11.781514018233544</c:v>
                </c:pt>
                <c:pt idx="133">
                  <c:v>11.949223083096921</c:v>
                </c:pt>
                <c:pt idx="134">
                  <c:v>12.107794007658248</c:v>
                </c:pt>
                <c:pt idx="135">
                  <c:v>12.267186472169868</c:v>
                </c:pt>
                <c:pt idx="136">
                  <c:v>12.394887626930528</c:v>
                </c:pt>
                <c:pt idx="137">
                  <c:v>12.559847520256593</c:v>
                </c:pt>
                <c:pt idx="138">
                  <c:v>12.735944781939205</c:v>
                </c:pt>
                <c:pt idx="139">
                  <c:v>12.903738447330772</c:v>
                </c:pt>
                <c:pt idx="140">
                  <c:v>13.071384234492298</c:v>
                </c:pt>
                <c:pt idx="141">
                  <c:v>13.209678643975657</c:v>
                </c:pt>
                <c:pt idx="142">
                  <c:v>13.392554145439419</c:v>
                </c:pt>
                <c:pt idx="143">
                  <c:v>13.570144205700688</c:v>
                </c:pt>
                <c:pt idx="144">
                  <c:v>13.749765526282005</c:v>
                </c:pt>
                <c:pt idx="145">
                  <c:v>13.888853337824978</c:v>
                </c:pt>
                <c:pt idx="146">
                  <c:v>14.085208322356776</c:v>
                </c:pt>
                <c:pt idx="147">
                  <c:v>14.265509194828418</c:v>
                </c:pt>
                <c:pt idx="148">
                  <c:v>14.413264976953746</c:v>
                </c:pt>
                <c:pt idx="149">
                  <c:v>14.598608550330015</c:v>
                </c:pt>
                <c:pt idx="150">
                  <c:v>14.801375314289862</c:v>
                </c:pt>
                <c:pt idx="151">
                  <c:v>14.954801354351543</c:v>
                </c:pt>
                <c:pt idx="152">
                  <c:v>15.145354851139496</c:v>
                </c:pt>
                <c:pt idx="153">
                  <c:v>15.303673200331229</c:v>
                </c:pt>
                <c:pt idx="154">
                  <c:v>15.500655268858239</c:v>
                </c:pt>
                <c:pt idx="155">
                  <c:v>15.712250298490458</c:v>
                </c:pt>
                <c:pt idx="156">
                  <c:v>15.874345657205579</c:v>
                </c:pt>
                <c:pt idx="157">
                  <c:v>16.081450837409005</c:v>
                </c:pt>
                <c:pt idx="158">
                  <c:v>16.244159191531718</c:v>
                </c:pt>
                <c:pt idx="159">
                  <c:v>16.474169076873899</c:v>
                </c:pt>
                <c:pt idx="160">
                  <c:v>16.636441417048832</c:v>
                </c:pt>
                <c:pt idx="161">
                  <c:v>16.855163156040796</c:v>
                </c:pt>
                <c:pt idx="162">
                  <c:v>17.026247986012038</c:v>
                </c:pt>
                <c:pt idx="163">
                  <c:v>17.200535880304336</c:v>
                </c:pt>
                <c:pt idx="164">
                  <c:v>17.437064757965363</c:v>
                </c:pt>
                <c:pt idx="165">
                  <c:v>17.621776732508874</c:v>
                </c:pt>
                <c:pt idx="166">
                  <c:v>17.854088253513538</c:v>
                </c:pt>
                <c:pt idx="167">
                  <c:v>18.03748732206104</c:v>
                </c:pt>
                <c:pt idx="168">
                  <c:v>18.230352449895555</c:v>
                </c:pt>
                <c:pt idx="169">
                  <c:v>18.488841799048629</c:v>
                </c:pt>
                <c:pt idx="170">
                  <c:v>18.681892291315091</c:v>
                </c:pt>
                <c:pt idx="171">
                  <c:v>18.883475727690257</c:v>
                </c:pt>
                <c:pt idx="172">
                  <c:v>19.133485630453549</c:v>
                </c:pt>
                <c:pt idx="173">
                  <c:v>19.355398939496148</c:v>
                </c:pt>
                <c:pt idx="174">
                  <c:v>19.567518721299386</c:v>
                </c:pt>
                <c:pt idx="175">
                  <c:v>19.835624347806501</c:v>
                </c:pt>
                <c:pt idx="176">
                  <c:v>20.058670676911049</c:v>
                </c:pt>
                <c:pt idx="177">
                  <c:v>20.280749502658622</c:v>
                </c:pt>
                <c:pt idx="178">
                  <c:v>20.522615265230364</c:v>
                </c:pt>
                <c:pt idx="179">
                  <c:v>20.812270848284687</c:v>
                </c:pt>
                <c:pt idx="180">
                  <c:v>21.057127700400017</c:v>
                </c:pt>
                <c:pt idx="181">
                  <c:v>21.292033656847483</c:v>
                </c:pt>
                <c:pt idx="182">
                  <c:v>21.536905951495545</c:v>
                </c:pt>
                <c:pt idx="183">
                  <c:v>21.880275635506081</c:v>
                </c:pt>
                <c:pt idx="184">
                  <c:v>22.131642117503535</c:v>
                </c:pt>
                <c:pt idx="185">
                  <c:v>22.393606261163072</c:v>
                </c:pt>
                <c:pt idx="186">
                  <c:v>22.665086997064872</c:v>
                </c:pt>
                <c:pt idx="187">
                  <c:v>22.933664606043482</c:v>
                </c:pt>
                <c:pt idx="188">
                  <c:v>23.230686798253728</c:v>
                </c:pt>
                <c:pt idx="189">
                  <c:v>23.51232017877647</c:v>
                </c:pt>
                <c:pt idx="190">
                  <c:v>23.79705433634766</c:v>
                </c:pt>
                <c:pt idx="191">
                  <c:v>24.160474567927164</c:v>
                </c:pt>
                <c:pt idx="192">
                  <c:v>24.484166003075245</c:v>
                </c:pt>
                <c:pt idx="193">
                  <c:v>24.786311760477528</c:v>
                </c:pt>
                <c:pt idx="194">
                  <c:v>25.087645313477843</c:v>
                </c:pt>
                <c:pt idx="195">
                  <c:v>25.395934527585389</c:v>
                </c:pt>
                <c:pt idx="196">
                  <c:v>25.705135170405093</c:v>
                </c:pt>
                <c:pt idx="197">
                  <c:v>26.028094324123611</c:v>
                </c:pt>
                <c:pt idx="198">
                  <c:v>26.031298694300499</c:v>
                </c:pt>
                <c:pt idx="199">
                  <c:v>26.03290104633092</c:v>
                </c:pt>
                <c:pt idx="200">
                  <c:v>26.034503509673907</c:v>
                </c:pt>
              </c:numCache>
            </c:numRef>
          </c:yVal>
          <c:smooth val="0"/>
        </c:ser>
        <c:ser>
          <c:idx val="3"/>
          <c:order val="3"/>
          <c:tx>
            <c:v>Ech coupé et isolé + chauff régul</c:v>
          </c:tx>
          <c:spPr>
            <a:ln w="28575">
              <a:noFill/>
            </a:ln>
          </c:spPr>
          <c:marker>
            <c:symbol val="square"/>
            <c:size val="5"/>
            <c:spPr>
              <a:solidFill>
                <a:srgbClr val="C00000"/>
              </a:solidFill>
              <a:ln>
                <a:noFill/>
              </a:ln>
            </c:spPr>
          </c:marker>
          <c:xVal>
            <c:numRef>
              <c:f>[1]Sheet1!$N$5:$N$205</c:f>
              <c:numCache>
                <c:formatCode>General</c:formatCode>
                <c:ptCount val="201"/>
                <c:pt idx="0">
                  <c:v>0</c:v>
                </c:pt>
                <c:pt idx="1">
                  <c:v>0.13405900000000001</c:v>
                </c:pt>
                <c:pt idx="2">
                  <c:v>0.27176499999999998</c:v>
                </c:pt>
                <c:pt idx="3">
                  <c:v>0.40999800000000003</c:v>
                </c:pt>
                <c:pt idx="4">
                  <c:v>0.54682000000000008</c:v>
                </c:pt>
                <c:pt idx="5">
                  <c:v>0.68769100000000005</c:v>
                </c:pt>
                <c:pt idx="6">
                  <c:v>0.82548100000000002</c:v>
                </c:pt>
                <c:pt idx="7">
                  <c:v>0.96201200000000009</c:v>
                </c:pt>
                <c:pt idx="8">
                  <c:v>1.1035509999999999</c:v>
                </c:pt>
                <c:pt idx="9">
                  <c:v>1.2399180000000001</c:v>
                </c:pt>
                <c:pt idx="10">
                  <c:v>1.3829640000000001</c:v>
                </c:pt>
                <c:pt idx="11">
                  <c:v>1.519201</c:v>
                </c:pt>
                <c:pt idx="12">
                  <c:v>1.6617010000000001</c:v>
                </c:pt>
                <c:pt idx="13">
                  <c:v>1.7984190000000002</c:v>
                </c:pt>
                <c:pt idx="14">
                  <c:v>1.9349730000000001</c:v>
                </c:pt>
                <c:pt idx="15">
                  <c:v>2.0751179999999998</c:v>
                </c:pt>
                <c:pt idx="16">
                  <c:v>2.221088</c:v>
                </c:pt>
                <c:pt idx="17">
                  <c:v>2.3500359999999998</c:v>
                </c:pt>
                <c:pt idx="18">
                  <c:v>2.4945810000000002</c:v>
                </c:pt>
                <c:pt idx="19">
                  <c:v>2.6333299999999999</c:v>
                </c:pt>
                <c:pt idx="20">
                  <c:v>2.7726859999999998</c:v>
                </c:pt>
                <c:pt idx="21">
                  <c:v>2.9065610000000004</c:v>
                </c:pt>
                <c:pt idx="22">
                  <c:v>3.0538380000000003</c:v>
                </c:pt>
                <c:pt idx="23">
                  <c:v>3.194979</c:v>
                </c:pt>
                <c:pt idx="24">
                  <c:v>3.327928</c:v>
                </c:pt>
                <c:pt idx="25">
                  <c:v>3.4721539999999997</c:v>
                </c:pt>
                <c:pt idx="26">
                  <c:v>3.610242</c:v>
                </c:pt>
                <c:pt idx="27">
                  <c:v>3.7477209999999999</c:v>
                </c:pt>
                <c:pt idx="28">
                  <c:v>3.8918840000000001</c:v>
                </c:pt>
                <c:pt idx="29">
                  <c:v>4.022227</c:v>
                </c:pt>
                <c:pt idx="30">
                  <c:v>4.1708149999999993</c:v>
                </c:pt>
                <c:pt idx="31">
                  <c:v>4.3047839999999997</c:v>
                </c:pt>
                <c:pt idx="32">
                  <c:v>4.4448309999999998</c:v>
                </c:pt>
                <c:pt idx="33">
                  <c:v>4.5841149999999997</c:v>
                </c:pt>
                <c:pt idx="34">
                  <c:v>4.727671</c:v>
                </c:pt>
                <c:pt idx="35">
                  <c:v>4.8570489999999999</c:v>
                </c:pt>
                <c:pt idx="36">
                  <c:v>5.005585</c:v>
                </c:pt>
                <c:pt idx="37">
                  <c:v>5.1376530000000002</c:v>
                </c:pt>
                <c:pt idx="38">
                  <c:v>5.275487</c:v>
                </c:pt>
                <c:pt idx="39">
                  <c:v>5.4267029999999998</c:v>
                </c:pt>
                <c:pt idx="40">
                  <c:v>5.5684250000000004</c:v>
                </c:pt>
                <c:pt idx="41">
                  <c:v>5.6928830000000001</c:v>
                </c:pt>
                <c:pt idx="42">
                  <c:v>5.8341449999999995</c:v>
                </c:pt>
                <c:pt idx="43">
                  <c:v>5.9801840000000004</c:v>
                </c:pt>
                <c:pt idx="44">
                  <c:v>6.110284</c:v>
                </c:pt>
                <c:pt idx="45">
                  <c:v>6.2597310000000004</c:v>
                </c:pt>
                <c:pt idx="46">
                  <c:v>6.3918119999999998</c:v>
                </c:pt>
                <c:pt idx="47">
                  <c:v>6.5404840000000002</c:v>
                </c:pt>
                <c:pt idx="48">
                  <c:v>6.6792850000000001</c:v>
                </c:pt>
                <c:pt idx="49">
                  <c:v>6.8148679999999997</c:v>
                </c:pt>
                <c:pt idx="50">
                  <c:v>6.9555949999999998</c:v>
                </c:pt>
                <c:pt idx="51">
                  <c:v>7.0957650000000001</c:v>
                </c:pt>
                <c:pt idx="52">
                  <c:v>7.2354940000000001</c:v>
                </c:pt>
                <c:pt idx="53">
                  <c:v>7.37995</c:v>
                </c:pt>
                <c:pt idx="54">
                  <c:v>7.5058290000000003</c:v>
                </c:pt>
                <c:pt idx="55">
                  <c:v>7.6536819999999999</c:v>
                </c:pt>
                <c:pt idx="56">
                  <c:v>7.7970740000000003</c:v>
                </c:pt>
                <c:pt idx="57">
                  <c:v>7.9263389999999996</c:v>
                </c:pt>
                <c:pt idx="58">
                  <c:v>8.0806780000000007</c:v>
                </c:pt>
                <c:pt idx="59">
                  <c:v>8.2081440000000008</c:v>
                </c:pt>
                <c:pt idx="60">
                  <c:v>8.3399140000000003</c:v>
                </c:pt>
                <c:pt idx="61">
                  <c:v>8.4958110000000016</c:v>
                </c:pt>
                <c:pt idx="62">
                  <c:v>8.6303660000000004</c:v>
                </c:pt>
                <c:pt idx="63">
                  <c:v>8.769169999999999</c:v>
                </c:pt>
                <c:pt idx="64">
                  <c:v>8.9065750000000001</c:v>
                </c:pt>
                <c:pt idx="65">
                  <c:v>9.0427119999999999</c:v>
                </c:pt>
                <c:pt idx="66">
                  <c:v>9.1862560000000002</c:v>
                </c:pt>
                <c:pt idx="67">
                  <c:v>9.3249319999999987</c:v>
                </c:pt>
                <c:pt idx="68">
                  <c:v>9.463673</c:v>
                </c:pt>
                <c:pt idx="69">
                  <c:v>9.6109109999999998</c:v>
                </c:pt>
                <c:pt idx="70">
                  <c:v>9.7540579999999988</c:v>
                </c:pt>
                <c:pt idx="71">
                  <c:v>9.8786659999999991</c:v>
                </c:pt>
                <c:pt idx="72">
                  <c:v>10.023761</c:v>
                </c:pt>
                <c:pt idx="73">
                  <c:v>10.170253000000001</c:v>
                </c:pt>
                <c:pt idx="74">
                  <c:v>10.296357</c:v>
                </c:pt>
                <c:pt idx="75">
                  <c:v>10.447326</c:v>
                </c:pt>
                <c:pt idx="76">
                  <c:v>10.575967</c:v>
                </c:pt>
                <c:pt idx="77">
                  <c:v>10.725559000000001</c:v>
                </c:pt>
                <c:pt idx="78">
                  <c:v>10.857514</c:v>
                </c:pt>
                <c:pt idx="79">
                  <c:v>11.012625999999999</c:v>
                </c:pt>
                <c:pt idx="80">
                  <c:v>11.141771</c:v>
                </c:pt>
                <c:pt idx="81">
                  <c:v>11.271201</c:v>
                </c:pt>
                <c:pt idx="82">
                  <c:v>11.432174</c:v>
                </c:pt>
                <c:pt idx="83">
                  <c:v>11.566096999999999</c:v>
                </c:pt>
                <c:pt idx="84">
                  <c:v>11.699667</c:v>
                </c:pt>
                <c:pt idx="85">
                  <c:v>11.837178</c:v>
                </c:pt>
                <c:pt idx="86">
                  <c:v>11.971871</c:v>
                </c:pt>
                <c:pt idx="87">
                  <c:v>12.110393</c:v>
                </c:pt>
                <c:pt idx="88">
                  <c:v>12.252254000000001</c:v>
                </c:pt>
                <c:pt idx="89">
                  <c:v>12.386654</c:v>
                </c:pt>
                <c:pt idx="90">
                  <c:v>12.526567</c:v>
                </c:pt>
                <c:pt idx="91">
                  <c:v>12.666376999999999</c:v>
                </c:pt>
                <c:pt idx="92">
                  <c:v>12.810960999999999</c:v>
                </c:pt>
                <c:pt idx="93">
                  <c:v>12.951069</c:v>
                </c:pt>
                <c:pt idx="94">
                  <c:v>13.093148000000001</c:v>
                </c:pt>
                <c:pt idx="95">
                  <c:v>13.238402000000001</c:v>
                </c:pt>
                <c:pt idx="96">
                  <c:v>13.383063</c:v>
                </c:pt>
                <c:pt idx="97">
                  <c:v>13.504072000000001</c:v>
                </c:pt>
                <c:pt idx="98">
                  <c:v>13.647931</c:v>
                </c:pt>
                <c:pt idx="99">
                  <c:v>13.796956000000002</c:v>
                </c:pt>
                <c:pt idx="100">
                  <c:v>13.919646</c:v>
                </c:pt>
                <c:pt idx="101">
                  <c:v>14.066940000000001</c:v>
                </c:pt>
                <c:pt idx="102">
                  <c:v>14.217320000000001</c:v>
                </c:pt>
                <c:pt idx="103">
                  <c:v>14.341413000000001</c:v>
                </c:pt>
                <c:pt idx="104">
                  <c:v>14.491511000000001</c:v>
                </c:pt>
                <c:pt idx="105">
                  <c:v>14.617134</c:v>
                </c:pt>
                <c:pt idx="106">
                  <c:v>14.771650000000001</c:v>
                </c:pt>
                <c:pt idx="107">
                  <c:v>14.898237999999999</c:v>
                </c:pt>
                <c:pt idx="108">
                  <c:v>15.051166</c:v>
                </c:pt>
                <c:pt idx="109">
                  <c:v>15.174735999999999</c:v>
                </c:pt>
                <c:pt idx="110">
                  <c:v>15.336885000000001</c:v>
                </c:pt>
                <c:pt idx="111">
                  <c:v>15.465637000000001</c:v>
                </c:pt>
                <c:pt idx="112">
                  <c:v>15.591165</c:v>
                </c:pt>
                <c:pt idx="113">
                  <c:v>15.750302000000001</c:v>
                </c:pt>
                <c:pt idx="114">
                  <c:v>15.883580000000002</c:v>
                </c:pt>
                <c:pt idx="115">
                  <c:v>16.015107</c:v>
                </c:pt>
                <c:pt idx="116">
                  <c:v>16.169578000000001</c:v>
                </c:pt>
                <c:pt idx="117">
                  <c:v>16.305717000000001</c:v>
                </c:pt>
                <c:pt idx="118">
                  <c:v>16.44134</c:v>
                </c:pt>
                <c:pt idx="119">
                  <c:v>16.571636999999999</c:v>
                </c:pt>
                <c:pt idx="120">
                  <c:v>16.706245000000003</c:v>
                </c:pt>
                <c:pt idx="121">
                  <c:v>16.871313000000001</c:v>
                </c:pt>
                <c:pt idx="122">
                  <c:v>17.008288</c:v>
                </c:pt>
                <c:pt idx="123">
                  <c:v>17.143167999999999</c:v>
                </c:pt>
                <c:pt idx="124">
                  <c:v>17.280361000000003</c:v>
                </c:pt>
                <c:pt idx="125">
                  <c:v>17.419638000000003</c:v>
                </c:pt>
                <c:pt idx="126">
                  <c:v>17.556985999999998</c:v>
                </c:pt>
                <c:pt idx="127">
                  <c:v>17.694966999999998</c:v>
                </c:pt>
                <c:pt idx="128">
                  <c:v>17.831758000000001</c:v>
                </c:pt>
                <c:pt idx="129">
                  <c:v>17.975622999999999</c:v>
                </c:pt>
                <c:pt idx="130">
                  <c:v>18.113026000000001</c:v>
                </c:pt>
                <c:pt idx="131">
                  <c:v>18.254548</c:v>
                </c:pt>
                <c:pt idx="132">
                  <c:v>18.395671999999998</c:v>
                </c:pt>
                <c:pt idx="133">
                  <c:v>18.541988</c:v>
                </c:pt>
                <c:pt idx="134">
                  <c:v>18.682319999999997</c:v>
                </c:pt>
                <c:pt idx="135">
                  <c:v>18.821521000000001</c:v>
                </c:pt>
                <c:pt idx="136">
                  <c:v>18.937325000000001</c:v>
                </c:pt>
                <c:pt idx="137">
                  <c:v>19.077385</c:v>
                </c:pt>
                <c:pt idx="138">
                  <c:v>19.228785999999999</c:v>
                </c:pt>
                <c:pt idx="139">
                  <c:v>19.373078</c:v>
                </c:pt>
                <c:pt idx="140">
                  <c:v>19.517796000000001</c:v>
                </c:pt>
                <c:pt idx="141">
                  <c:v>19.633098</c:v>
                </c:pt>
                <c:pt idx="142">
                  <c:v>19.782062999999997</c:v>
                </c:pt>
                <c:pt idx="143">
                  <c:v>19.930270999999998</c:v>
                </c:pt>
                <c:pt idx="144">
                  <c:v>20.074497999999998</c:v>
                </c:pt>
                <c:pt idx="145">
                  <c:v>20.193078</c:v>
                </c:pt>
                <c:pt idx="146">
                  <c:v>20.345243</c:v>
                </c:pt>
                <c:pt idx="147">
                  <c:v>20.496276999999999</c:v>
                </c:pt>
                <c:pt idx="148">
                  <c:v>20.612445000000001</c:v>
                </c:pt>
                <c:pt idx="149">
                  <c:v>20.761263</c:v>
                </c:pt>
                <c:pt idx="150">
                  <c:v>20.918543</c:v>
                </c:pt>
                <c:pt idx="151">
                  <c:v>21.034902000000002</c:v>
                </c:pt>
                <c:pt idx="152">
                  <c:v>21.188742999999999</c:v>
                </c:pt>
                <c:pt idx="153">
                  <c:v>21.306616999999999</c:v>
                </c:pt>
                <c:pt idx="154">
                  <c:v>21.458617999999998</c:v>
                </c:pt>
                <c:pt idx="155">
                  <c:v>21.618987999999998</c:v>
                </c:pt>
                <c:pt idx="156">
                  <c:v>21.740984000000001</c:v>
                </c:pt>
                <c:pt idx="157">
                  <c:v>21.892236999999998</c:v>
                </c:pt>
                <c:pt idx="158">
                  <c:v>22.016793</c:v>
                </c:pt>
                <c:pt idx="159">
                  <c:v>22.177011</c:v>
                </c:pt>
                <c:pt idx="160">
                  <c:v>22.298424000000001</c:v>
                </c:pt>
                <c:pt idx="161">
                  <c:v>22.451725</c:v>
                </c:pt>
                <c:pt idx="162">
                  <c:v>22.578131000000003</c:v>
                </c:pt>
                <c:pt idx="163">
                  <c:v>22.706040999999999</c:v>
                </c:pt>
                <c:pt idx="164">
                  <c:v>22.865750000000002</c:v>
                </c:pt>
                <c:pt idx="165">
                  <c:v>22.990369999999999</c:v>
                </c:pt>
                <c:pt idx="166">
                  <c:v>23.150383999999999</c:v>
                </c:pt>
                <c:pt idx="167">
                  <c:v>23.276357000000001</c:v>
                </c:pt>
                <c:pt idx="168">
                  <c:v>23.400865</c:v>
                </c:pt>
                <c:pt idx="169">
                  <c:v>23.564142999999998</c:v>
                </c:pt>
                <c:pt idx="170">
                  <c:v>23.696144999999998</c:v>
                </c:pt>
                <c:pt idx="171">
                  <c:v>23.819673999999999</c:v>
                </c:pt>
                <c:pt idx="172">
                  <c:v>23.981707</c:v>
                </c:pt>
                <c:pt idx="173">
                  <c:v>24.117906000000001</c:v>
                </c:pt>
                <c:pt idx="174">
                  <c:v>24.247119000000001</c:v>
                </c:pt>
                <c:pt idx="175">
                  <c:v>24.407888</c:v>
                </c:pt>
                <c:pt idx="176">
                  <c:v>24.536584000000001</c:v>
                </c:pt>
                <c:pt idx="177">
                  <c:v>24.668066</c:v>
                </c:pt>
                <c:pt idx="178">
                  <c:v>24.804188</c:v>
                </c:pt>
                <c:pt idx="179">
                  <c:v>24.967108</c:v>
                </c:pt>
                <c:pt idx="180">
                  <c:v>25.100481000000002</c:v>
                </c:pt>
                <c:pt idx="181">
                  <c:v>25.227906000000001</c:v>
                </c:pt>
                <c:pt idx="182">
                  <c:v>25.358366</c:v>
                </c:pt>
                <c:pt idx="183">
                  <c:v>25.529606000000001</c:v>
                </c:pt>
                <c:pt idx="184">
                  <c:v>25.665008999999998</c:v>
                </c:pt>
                <c:pt idx="185">
                  <c:v>25.799151999999999</c:v>
                </c:pt>
                <c:pt idx="186">
                  <c:v>25.931419999999999</c:v>
                </c:pt>
                <c:pt idx="187">
                  <c:v>26.066375999999998</c:v>
                </c:pt>
                <c:pt idx="188">
                  <c:v>26.205624</c:v>
                </c:pt>
                <c:pt idx="189">
                  <c:v>26.338873</c:v>
                </c:pt>
                <c:pt idx="190">
                  <c:v>26.474467000000001</c:v>
                </c:pt>
                <c:pt idx="191">
                  <c:v>26.645212000000001</c:v>
                </c:pt>
                <c:pt idx="192">
                  <c:v>26.788163999999998</c:v>
                </c:pt>
                <c:pt idx="193">
                  <c:v>26.921194</c:v>
                </c:pt>
                <c:pt idx="194">
                  <c:v>27.059858999999999</c:v>
                </c:pt>
                <c:pt idx="195">
                  <c:v>27.194445999999999</c:v>
                </c:pt>
                <c:pt idx="196">
                  <c:v>27.332598000000001</c:v>
                </c:pt>
                <c:pt idx="197">
                  <c:v>27.47616</c:v>
                </c:pt>
                <c:pt idx="198">
                  <c:v>27.615368</c:v>
                </c:pt>
                <c:pt idx="199">
                  <c:v>27.753982999999998</c:v>
                </c:pt>
                <c:pt idx="200">
                  <c:v>27.894228999999999</c:v>
                </c:pt>
              </c:numCache>
            </c:numRef>
          </c:xVal>
          <c:yVal>
            <c:numRef>
              <c:f>[1]Sheet1!$P$5:$P$205</c:f>
              <c:numCache>
                <c:formatCode>General</c:formatCode>
                <c:ptCount val="201"/>
                <c:pt idx="0">
                  <c:v>0</c:v>
                </c:pt>
                <c:pt idx="1">
                  <c:v>6.9971635150184791E-3</c:v>
                </c:pt>
                <c:pt idx="2">
                  <c:v>7.3850945495023594E-3</c:v>
                </c:pt>
                <c:pt idx="3">
                  <c:v>1.2666184649621768E-2</c:v>
                </c:pt>
                <c:pt idx="4">
                  <c:v>1.7874972191325441E-2</c:v>
                </c:pt>
                <c:pt idx="5">
                  <c:v>1.9241768631819443E-2</c:v>
                </c:pt>
                <c:pt idx="6">
                  <c:v>1.9870077864294983E-2</c:v>
                </c:pt>
                <c:pt idx="7">
                  <c:v>2.8590100111237134E-2</c:v>
                </c:pt>
                <c:pt idx="8">
                  <c:v>2.6872246941055351E-2</c:v>
                </c:pt>
                <c:pt idx="9">
                  <c:v>3.7553893214689417E-2</c:v>
                </c:pt>
                <c:pt idx="10">
                  <c:v>4.0881312569519546E-2</c:v>
                </c:pt>
                <c:pt idx="11">
                  <c:v>4.5334037819806501E-2</c:v>
                </c:pt>
                <c:pt idx="12">
                  <c:v>5.0865906562852461E-2</c:v>
                </c:pt>
                <c:pt idx="13">
                  <c:v>5.8684427141274628E-2</c:v>
                </c:pt>
                <c:pt idx="14">
                  <c:v>5.9557897664067203E-2</c:v>
                </c:pt>
                <c:pt idx="15">
                  <c:v>6.1906674082328424E-2</c:v>
                </c:pt>
                <c:pt idx="16">
                  <c:v>6.9304671857630437E-2</c:v>
                </c:pt>
                <c:pt idx="17">
                  <c:v>6.9828531701899357E-2</c:v>
                </c:pt>
                <c:pt idx="18">
                  <c:v>8.6910011123476863E-2</c:v>
                </c:pt>
                <c:pt idx="19">
                  <c:v>0.11084777530590316</c:v>
                </c:pt>
                <c:pt idx="20">
                  <c:v>0.13322408231368388</c:v>
                </c:pt>
                <c:pt idx="21">
                  <c:v>0.15100784204672094</c:v>
                </c:pt>
                <c:pt idx="22">
                  <c:v>0.16687997775306601</c:v>
                </c:pt>
                <c:pt idx="23">
                  <c:v>0.18292958843159082</c:v>
                </c:pt>
                <c:pt idx="24">
                  <c:v>0.199404282536157</c:v>
                </c:pt>
                <c:pt idx="25">
                  <c:v>0.22248787541713916</c:v>
                </c:pt>
                <c:pt idx="26">
                  <c:v>0.23981446051168884</c:v>
                </c:pt>
                <c:pt idx="27">
                  <c:v>0.26238715239154664</c:v>
                </c:pt>
                <c:pt idx="28">
                  <c:v>0.28383008898776552</c:v>
                </c:pt>
                <c:pt idx="29">
                  <c:v>0.30119972191325589</c:v>
                </c:pt>
                <c:pt idx="30">
                  <c:v>0.32951718576195899</c:v>
                </c:pt>
                <c:pt idx="31">
                  <c:v>0.35241768631813958</c:v>
                </c:pt>
                <c:pt idx="32">
                  <c:v>0.37821173526140978</c:v>
                </c:pt>
                <c:pt idx="33">
                  <c:v>0.40743509454950716</c:v>
                </c:pt>
                <c:pt idx="34">
                  <c:v>0.40781351501669749</c:v>
                </c:pt>
                <c:pt idx="35">
                  <c:v>0.44828114571746636</c:v>
                </c:pt>
                <c:pt idx="36">
                  <c:v>0.50143993325919689</c:v>
                </c:pt>
                <c:pt idx="37">
                  <c:v>0.53316301446051673</c:v>
                </c:pt>
                <c:pt idx="38">
                  <c:v>0.57056779755283538</c:v>
                </c:pt>
                <c:pt idx="39">
                  <c:v>0.61394738598442566</c:v>
                </c:pt>
                <c:pt idx="40">
                  <c:v>0.65682819799778902</c:v>
                </c:pt>
                <c:pt idx="41">
                  <c:v>0.69979176863182313</c:v>
                </c:pt>
                <c:pt idx="42">
                  <c:v>0.74714705228032952</c:v>
                </c:pt>
                <c:pt idx="43">
                  <c:v>0.80037708565072574</c:v>
                </c:pt>
                <c:pt idx="44">
                  <c:v>0.85315127919912126</c:v>
                </c:pt>
                <c:pt idx="45">
                  <c:v>0.9201201890990045</c:v>
                </c:pt>
                <c:pt idx="46">
                  <c:v>0.98231167964405985</c:v>
                </c:pt>
                <c:pt idx="47">
                  <c:v>1.0554068965517236</c:v>
                </c:pt>
                <c:pt idx="48">
                  <c:v>1.0568333147942255</c:v>
                </c:pt>
                <c:pt idx="49">
                  <c:v>1.1300779755283663</c:v>
                </c:pt>
                <c:pt idx="50">
                  <c:v>1.2883683537263677</c:v>
                </c:pt>
                <c:pt idx="51">
                  <c:v>1.3720422135706354</c:v>
                </c:pt>
                <c:pt idx="52">
                  <c:v>1.4577212458287012</c:v>
                </c:pt>
                <c:pt idx="53">
                  <c:v>1.5514032258064527</c:v>
                </c:pt>
                <c:pt idx="54">
                  <c:v>1.6369494994438356</c:v>
                </c:pt>
                <c:pt idx="55">
                  <c:v>1.7393996662959017</c:v>
                </c:pt>
                <c:pt idx="56">
                  <c:v>1.841489599555068</c:v>
                </c:pt>
                <c:pt idx="57">
                  <c:v>1.9318797552836684</c:v>
                </c:pt>
                <c:pt idx="58">
                  <c:v>2.0429860956618535</c:v>
                </c:pt>
                <c:pt idx="59">
                  <c:v>2.1343646829810905</c:v>
                </c:pt>
                <c:pt idx="60">
                  <c:v>2.2250786985539475</c:v>
                </c:pt>
                <c:pt idx="61">
                  <c:v>2.3460344827586326</c:v>
                </c:pt>
                <c:pt idx="62">
                  <c:v>2.4446246384872206</c:v>
                </c:pt>
                <c:pt idx="63">
                  <c:v>2.5483162402669777</c:v>
                </c:pt>
                <c:pt idx="64">
                  <c:v>2.6509340378197987</c:v>
                </c:pt>
                <c:pt idx="65">
                  <c:v>2.7524317018910014</c:v>
                </c:pt>
                <c:pt idx="66">
                  <c:v>2.8653875417130186</c:v>
                </c:pt>
                <c:pt idx="67">
                  <c:v>2.9724922691879865</c:v>
                </c:pt>
                <c:pt idx="68">
                  <c:v>3.0779003337041306</c:v>
                </c:pt>
                <c:pt idx="69">
                  <c:v>3.1962677419354897</c:v>
                </c:pt>
                <c:pt idx="70">
                  <c:v>3.3053035038932248</c:v>
                </c:pt>
                <c:pt idx="71">
                  <c:v>3.404326028921032</c:v>
                </c:pt>
                <c:pt idx="72">
                  <c:v>3.5229582869855447</c:v>
                </c:pt>
                <c:pt idx="73">
                  <c:v>3.6353822024471758</c:v>
                </c:pt>
                <c:pt idx="74">
                  <c:v>3.736623804226924</c:v>
                </c:pt>
                <c:pt idx="75">
                  <c:v>3.8628302558398384</c:v>
                </c:pt>
                <c:pt idx="76">
                  <c:v>3.9682908787541797</c:v>
                </c:pt>
                <c:pt idx="77">
                  <c:v>4.0895086206896654</c:v>
                </c:pt>
                <c:pt idx="78">
                  <c:v>4.1959414349277067</c:v>
                </c:pt>
                <c:pt idx="79">
                  <c:v>4.3288735817575201</c:v>
                </c:pt>
                <c:pt idx="80">
                  <c:v>4.4342912680756479</c:v>
                </c:pt>
                <c:pt idx="81">
                  <c:v>4.5485411012235897</c:v>
                </c:pt>
                <c:pt idx="82">
                  <c:v>4.6830259176863258</c:v>
                </c:pt>
                <c:pt idx="83">
                  <c:v>4.7914201890989991</c:v>
                </c:pt>
                <c:pt idx="84">
                  <c:v>4.9071210789766395</c:v>
                </c:pt>
                <c:pt idx="85">
                  <c:v>5.0255068409343862</c:v>
                </c:pt>
                <c:pt idx="86">
                  <c:v>5.1425299221357132</c:v>
                </c:pt>
                <c:pt idx="87">
                  <c:v>5.2661105672970079</c:v>
                </c:pt>
                <c:pt idx="88">
                  <c:v>5.384132480533931</c:v>
                </c:pt>
                <c:pt idx="89">
                  <c:v>5.5037807563960115</c:v>
                </c:pt>
                <c:pt idx="90">
                  <c:v>5.6230541713014546</c:v>
                </c:pt>
                <c:pt idx="91">
                  <c:v>5.7507541713014598</c:v>
                </c:pt>
                <c:pt idx="92">
                  <c:v>5.879944771968872</c:v>
                </c:pt>
                <c:pt idx="93">
                  <c:v>6.0055934927697523</c:v>
                </c:pt>
                <c:pt idx="94">
                  <c:v>6.1284981646273762</c:v>
                </c:pt>
                <c:pt idx="95">
                  <c:v>6.2630554505005742</c:v>
                </c:pt>
                <c:pt idx="96">
                  <c:v>6.2666007230256007</c:v>
                </c:pt>
                <c:pt idx="97">
                  <c:v>6.5043837597330469</c:v>
                </c:pt>
                <c:pt idx="98">
                  <c:v>6.6386213014460518</c:v>
                </c:pt>
                <c:pt idx="99">
                  <c:v>6.7793471635150313</c:v>
                </c:pt>
                <c:pt idx="100">
                  <c:v>6.8914711902113526</c:v>
                </c:pt>
                <c:pt idx="101">
                  <c:v>7.0257184649610798</c:v>
                </c:pt>
                <c:pt idx="102">
                  <c:v>7.1799893214683097</c:v>
                </c:pt>
                <c:pt idx="103">
                  <c:v>7.2859970522803224</c:v>
                </c:pt>
                <c:pt idx="104">
                  <c:v>7.4272167964405016</c:v>
                </c:pt>
                <c:pt idx="105">
                  <c:v>7.5525999443826581</c:v>
                </c:pt>
                <c:pt idx="106">
                  <c:v>7.6520581757508461</c:v>
                </c:pt>
                <c:pt idx="107">
                  <c:v>7.821138709677431</c:v>
                </c:pt>
                <c:pt idx="108">
                  <c:v>7.9676005005561876</c:v>
                </c:pt>
                <c:pt idx="109">
                  <c:v>8.0871956618464989</c:v>
                </c:pt>
                <c:pt idx="110">
                  <c:v>8.2337786985539587</c:v>
                </c:pt>
                <c:pt idx="111">
                  <c:v>8.3710680200222534</c:v>
                </c:pt>
                <c:pt idx="112">
                  <c:v>8.498396273637379</c:v>
                </c:pt>
                <c:pt idx="113">
                  <c:v>8.6601424360400561</c:v>
                </c:pt>
                <c:pt idx="114">
                  <c:v>8.7912311457174681</c:v>
                </c:pt>
                <c:pt idx="115">
                  <c:v>8.9248048387096759</c:v>
                </c:pt>
                <c:pt idx="116">
                  <c:v>9.0781396551724214</c:v>
                </c:pt>
                <c:pt idx="117">
                  <c:v>9.2172418242491805</c:v>
                </c:pt>
                <c:pt idx="118">
                  <c:v>9.3564344271412772</c:v>
                </c:pt>
                <c:pt idx="119">
                  <c:v>9.4932796996663011</c:v>
                </c:pt>
                <c:pt idx="120">
                  <c:v>9.6260660734149059</c:v>
                </c:pt>
                <c:pt idx="121">
                  <c:v>9.8013045606229205</c:v>
                </c:pt>
                <c:pt idx="122">
                  <c:v>9.9405953281423898</c:v>
                </c:pt>
                <c:pt idx="123">
                  <c:v>10.077431368186883</c:v>
                </c:pt>
                <c:pt idx="124">
                  <c:v>10.218803781979986</c:v>
                </c:pt>
                <c:pt idx="125">
                  <c:v>10.371440878754179</c:v>
                </c:pt>
                <c:pt idx="126">
                  <c:v>10.518581090100126</c:v>
                </c:pt>
                <c:pt idx="127">
                  <c:v>10.637188153503907</c:v>
                </c:pt>
                <c:pt idx="128">
                  <c:v>10.814389877641837</c:v>
                </c:pt>
                <c:pt idx="129">
                  <c:v>10.971576807563977</c:v>
                </c:pt>
                <c:pt idx="130">
                  <c:v>11.116815239154631</c:v>
                </c:pt>
                <c:pt idx="131">
                  <c:v>11.272523692992213</c:v>
                </c:pt>
                <c:pt idx="132">
                  <c:v>11.424519410456073</c:v>
                </c:pt>
                <c:pt idx="133">
                  <c:v>11.430054393770876</c:v>
                </c:pt>
                <c:pt idx="134">
                  <c:v>11.748825862068973</c:v>
                </c:pt>
                <c:pt idx="135">
                  <c:v>11.907048998887658</c:v>
                </c:pt>
                <c:pt idx="136">
                  <c:v>12.036661512791998</c:v>
                </c:pt>
                <c:pt idx="137">
                  <c:v>12.191166351501682</c:v>
                </c:pt>
                <c:pt idx="138">
                  <c:v>12.370384760845392</c:v>
                </c:pt>
                <c:pt idx="139">
                  <c:v>12.370354616240276</c:v>
                </c:pt>
                <c:pt idx="140">
                  <c:v>12.697788431590663</c:v>
                </c:pt>
                <c:pt idx="141">
                  <c:v>12.83794421579533</c:v>
                </c:pt>
                <c:pt idx="142">
                  <c:v>12.834485706340399</c:v>
                </c:pt>
                <c:pt idx="143">
                  <c:v>13.18854582869856</c:v>
                </c:pt>
                <c:pt idx="144">
                  <c:v>13.329590211345948</c:v>
                </c:pt>
                <c:pt idx="145">
                  <c:v>13.503933870967755</c:v>
                </c:pt>
                <c:pt idx="146">
                  <c:v>13.688873359288099</c:v>
                </c:pt>
                <c:pt idx="147">
                  <c:v>13.877870912124592</c:v>
                </c:pt>
                <c:pt idx="148">
                  <c:v>14.020842046718588</c:v>
                </c:pt>
                <c:pt idx="149">
                  <c:v>14.209997497219151</c:v>
                </c:pt>
                <c:pt idx="150">
                  <c:v>14.409141045606242</c:v>
                </c:pt>
                <c:pt idx="151">
                  <c:v>14.556889988876529</c:v>
                </c:pt>
                <c:pt idx="152">
                  <c:v>14.670525027808688</c:v>
                </c:pt>
                <c:pt idx="153">
                  <c:v>14.906495828698562</c:v>
                </c:pt>
                <c:pt idx="154">
                  <c:v>15.087540934371535</c:v>
                </c:pt>
                <c:pt idx="155">
                  <c:v>15.317472302558413</c:v>
                </c:pt>
                <c:pt idx="156">
                  <c:v>15.471511179087885</c:v>
                </c:pt>
                <c:pt idx="157">
                  <c:v>15.683490711902113</c:v>
                </c:pt>
                <c:pt idx="158">
                  <c:v>15.849755617352622</c:v>
                </c:pt>
                <c:pt idx="159">
                  <c:v>16.076159955506132</c:v>
                </c:pt>
                <c:pt idx="160">
                  <c:v>16.242690989988876</c:v>
                </c:pt>
                <c:pt idx="161">
                  <c:v>16.457455228031147</c:v>
                </c:pt>
                <c:pt idx="162">
                  <c:v>16.634213737486093</c:v>
                </c:pt>
                <c:pt idx="163">
                  <c:v>16.808956840934375</c:v>
                </c:pt>
                <c:pt idx="164">
                  <c:v>17.051364738598465</c:v>
                </c:pt>
                <c:pt idx="165">
                  <c:v>17.236401779755276</c:v>
                </c:pt>
                <c:pt idx="166">
                  <c:v>17.470979365962201</c:v>
                </c:pt>
                <c:pt idx="167">
                  <c:v>17.658408787541713</c:v>
                </c:pt>
                <c:pt idx="168">
                  <c:v>17.826133259176871</c:v>
                </c:pt>
                <c:pt idx="169">
                  <c:v>18.010436095661849</c:v>
                </c:pt>
                <c:pt idx="170">
                  <c:v>18.286368353726374</c:v>
                </c:pt>
                <c:pt idx="171">
                  <c:v>18.498199833147968</c:v>
                </c:pt>
                <c:pt idx="172">
                  <c:v>18.737721412680752</c:v>
                </c:pt>
                <c:pt idx="173">
                  <c:v>18.980300945494992</c:v>
                </c:pt>
                <c:pt idx="174">
                  <c:v>19.164706062291444</c:v>
                </c:pt>
                <c:pt idx="175">
                  <c:v>19.444097274749723</c:v>
                </c:pt>
                <c:pt idx="176">
                  <c:v>19.681920022246945</c:v>
                </c:pt>
                <c:pt idx="177">
                  <c:v>19.903043882091232</c:v>
                </c:pt>
                <c:pt idx="178">
                  <c:v>20.146875528364848</c:v>
                </c:pt>
                <c:pt idx="179">
                  <c:v>20.429936373748625</c:v>
                </c:pt>
                <c:pt idx="180">
                  <c:v>20.440580200222488</c:v>
                </c:pt>
                <c:pt idx="181">
                  <c:v>20.89264822024472</c:v>
                </c:pt>
                <c:pt idx="182">
                  <c:v>21.143877808676308</c:v>
                </c:pt>
                <c:pt idx="183">
                  <c:v>21.285168854282546</c:v>
                </c:pt>
                <c:pt idx="184">
                  <c:v>21.716827641824253</c:v>
                </c:pt>
                <c:pt idx="185">
                  <c:v>21.978558231368179</c:v>
                </c:pt>
                <c:pt idx="186">
                  <c:v>22.208199777530599</c:v>
                </c:pt>
                <c:pt idx="187">
                  <c:v>22.50547408231369</c:v>
                </c:pt>
                <c:pt idx="188">
                  <c:v>22.795607563959976</c:v>
                </c:pt>
                <c:pt idx="189">
                  <c:v>23.066686985539498</c:v>
                </c:pt>
                <c:pt idx="190">
                  <c:v>23.328433759733041</c:v>
                </c:pt>
                <c:pt idx="191">
                  <c:v>23.688359788654061</c:v>
                </c:pt>
                <c:pt idx="192">
                  <c:v>23.695765406006686</c:v>
                </c:pt>
                <c:pt idx="193">
                  <c:v>24.277329310344843</c:v>
                </c:pt>
                <c:pt idx="194">
                  <c:v>24.557080756396008</c:v>
                </c:pt>
                <c:pt idx="195">
                  <c:v>24.842874137931034</c:v>
                </c:pt>
                <c:pt idx="196">
                  <c:v>25.12577202447164</c:v>
                </c:pt>
                <c:pt idx="197">
                  <c:v>25.32232875417132</c:v>
                </c:pt>
                <c:pt idx="198">
                  <c:v>25.57975305895441</c:v>
                </c:pt>
                <c:pt idx="199">
                  <c:v>25.582964238042276</c:v>
                </c:pt>
                <c:pt idx="200">
                  <c:v>25.58371968854285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548352"/>
        <c:axId val="160555008"/>
      </c:scatterChart>
      <c:valAx>
        <c:axId val="160548352"/>
        <c:scaling>
          <c:logBase val="10"/>
          <c:orientation val="minMax"/>
          <c:max val="4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Q (mW)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60555008"/>
        <c:crosses val="autoZero"/>
        <c:crossBetween val="midCat"/>
      </c:valAx>
      <c:valAx>
        <c:axId val="160555008"/>
        <c:scaling>
          <c:logBase val="10"/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 dirty="0" err="1"/>
                  <a:t>Grad</a:t>
                </a:r>
                <a:r>
                  <a:rPr lang="fr-FR" dirty="0"/>
                  <a:t> T (K/m)</a:t>
                </a:r>
              </a:p>
            </c:rich>
          </c:tx>
          <c:layout>
            <c:manualLayout>
              <c:xMode val="edge"/>
              <c:yMode val="edge"/>
              <c:x val="2.0735572303157059E-4"/>
              <c:y val="0.41829193775217388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60548352"/>
        <c:crossesAt val="0.1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fr-FR" sz="1600"/>
              <a:t>Tb=1,8K</a:t>
            </a:r>
          </a:p>
        </c:rich>
      </c:tx>
      <c:layout>
        <c:manualLayout>
          <c:xMode val="edge"/>
          <c:yMode val="edge"/>
          <c:x val="0.41201635827228189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3134594095637925E-2"/>
          <c:y val="9.8947816708096673E-2"/>
          <c:w val="0.86720151669570922"/>
          <c:h val="0.83942951575497504"/>
        </c:manualLayout>
      </c:layout>
      <c:scatterChart>
        <c:scatterStyle val="lineMarker"/>
        <c:varyColors val="0"/>
        <c:ser>
          <c:idx val="0"/>
          <c:order val="0"/>
          <c:tx>
            <c:v>Ech non coupé et non isolé</c:v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FFC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marker>
          <c:xVal>
            <c:numRef>
              <c:f>'[1]1,8 K'!$B$3:$B$33</c:f>
              <c:numCache>
                <c:formatCode>General</c:formatCode>
                <c:ptCount val="31"/>
                <c:pt idx="0">
                  <c:v>0</c:v>
                </c:pt>
                <c:pt idx="1">
                  <c:v>0.37566500000000003</c:v>
                </c:pt>
                <c:pt idx="2">
                  <c:v>0.75163900000000006</c:v>
                </c:pt>
                <c:pt idx="3">
                  <c:v>1.1279330000000001</c:v>
                </c:pt>
                <c:pt idx="4">
                  <c:v>1.503431</c:v>
                </c:pt>
                <c:pt idx="5">
                  <c:v>1.8791150000000001</c:v>
                </c:pt>
                <c:pt idx="6">
                  <c:v>2.2543480000000002</c:v>
                </c:pt>
                <c:pt idx="7">
                  <c:v>2.6295509999999997</c:v>
                </c:pt>
                <c:pt idx="8">
                  <c:v>3.0043199999999999</c:v>
                </c:pt>
                <c:pt idx="9">
                  <c:v>3.3809749999999998</c:v>
                </c:pt>
                <c:pt idx="10">
                  <c:v>3.7570540000000001</c:v>
                </c:pt>
                <c:pt idx="11">
                  <c:v>4.1314580000000003</c:v>
                </c:pt>
                <c:pt idx="12">
                  <c:v>4.5093520000000007</c:v>
                </c:pt>
                <c:pt idx="13">
                  <c:v>4.884004</c:v>
                </c:pt>
                <c:pt idx="14">
                  <c:v>5.2583010000000003</c:v>
                </c:pt>
                <c:pt idx="15">
                  <c:v>5.6328439999999995</c:v>
                </c:pt>
                <c:pt idx="16">
                  <c:v>6.0078070000000006</c:v>
                </c:pt>
                <c:pt idx="17">
                  <c:v>6.3854550000000003</c:v>
                </c:pt>
                <c:pt idx="18">
                  <c:v>6.7590599999999998</c:v>
                </c:pt>
                <c:pt idx="19">
                  <c:v>7.1343420000000002</c:v>
                </c:pt>
                <c:pt idx="20">
                  <c:v>7.5092939999999997</c:v>
                </c:pt>
                <c:pt idx="21">
                  <c:v>7.885135</c:v>
                </c:pt>
                <c:pt idx="22">
                  <c:v>8.2617750000000001</c:v>
                </c:pt>
                <c:pt idx="23">
                  <c:v>8.6391809999999989</c:v>
                </c:pt>
                <c:pt idx="24">
                  <c:v>9.0123649999999991</c:v>
                </c:pt>
                <c:pt idx="25">
                  <c:v>9.3894120000000001</c:v>
                </c:pt>
                <c:pt idx="26">
                  <c:v>9.762321</c:v>
                </c:pt>
                <c:pt idx="27">
                  <c:v>10.140412999999999</c:v>
                </c:pt>
                <c:pt idx="28">
                  <c:v>10.517300000000001</c:v>
                </c:pt>
                <c:pt idx="29">
                  <c:v>10.891354000000002</c:v>
                </c:pt>
                <c:pt idx="30">
                  <c:v>11.270764000000002</c:v>
                </c:pt>
              </c:numCache>
            </c:numRef>
          </c:xVal>
          <c:yVal>
            <c:numRef>
              <c:f>'[1]1,8 K'!$D$3:$D$33</c:f>
              <c:numCache>
                <c:formatCode>General</c:formatCode>
                <c:ptCount val="31"/>
                <c:pt idx="0">
                  <c:v>0</c:v>
                </c:pt>
                <c:pt idx="1">
                  <c:v>4.8432112676395763E-3</c:v>
                </c:pt>
                <c:pt idx="2">
                  <c:v>1.0898006989505533E-2</c:v>
                </c:pt>
                <c:pt idx="3">
                  <c:v>1.4531650632224309E-2</c:v>
                </c:pt>
                <c:pt idx="4">
                  <c:v>1.9381992445811524E-2</c:v>
                </c:pt>
                <c:pt idx="5">
                  <c:v>2.4232201229262337E-2</c:v>
                </c:pt>
                <c:pt idx="6">
                  <c:v>3.0299010714688022E-2</c:v>
                </c:pt>
                <c:pt idx="7">
                  <c:v>3.3942456932643174E-2</c:v>
                </c:pt>
                <c:pt idx="8">
                  <c:v>3.8799991720721169E-2</c:v>
                </c:pt>
                <c:pt idx="9">
                  <c:v>4.4876029501624129E-2</c:v>
                </c:pt>
                <c:pt idx="10">
                  <c:v>5.5824788362522006E-2</c:v>
                </c:pt>
                <c:pt idx="11">
                  <c:v>8.7524407986579303E-2</c:v>
                </c:pt>
                <c:pt idx="12">
                  <c:v>0.11198202102439775</c:v>
                </c:pt>
                <c:pt idx="13">
                  <c:v>0.13528178123620324</c:v>
                </c:pt>
                <c:pt idx="14">
                  <c:v>0.16234064772685419</c:v>
                </c:pt>
                <c:pt idx="15">
                  <c:v>0.1907206067905711</c:v>
                </c:pt>
                <c:pt idx="16">
                  <c:v>0.2241638075660872</c:v>
                </c:pt>
                <c:pt idx="17">
                  <c:v>0.25774482173388108</c:v>
                </c:pt>
                <c:pt idx="18">
                  <c:v>0.29898877186993061</c:v>
                </c:pt>
                <c:pt idx="19">
                  <c:v>0.34045539532598923</c:v>
                </c:pt>
                <c:pt idx="20">
                  <c:v>0.38976609081063623</c:v>
                </c:pt>
                <c:pt idx="21">
                  <c:v>0.43813854874976887</c:v>
                </c:pt>
                <c:pt idx="22">
                  <c:v>0.49327911248672701</c:v>
                </c:pt>
                <c:pt idx="23">
                  <c:v>0.55016307545966725</c:v>
                </c:pt>
                <c:pt idx="24">
                  <c:v>0.60883721597830032</c:v>
                </c:pt>
                <c:pt idx="25">
                  <c:v>0.67200366726286698</c:v>
                </c:pt>
                <c:pt idx="26">
                  <c:v>0.74529035315125924</c:v>
                </c:pt>
                <c:pt idx="27">
                  <c:v>0.8173567774933459</c:v>
                </c:pt>
                <c:pt idx="28">
                  <c:v>0.89119581137889659</c:v>
                </c:pt>
                <c:pt idx="29">
                  <c:v>0.96272795639048458</c:v>
                </c:pt>
                <c:pt idx="30">
                  <c:v>1.0364658043148334</c:v>
                </c:pt>
              </c:numCache>
            </c:numRef>
          </c:yVal>
          <c:smooth val="0"/>
        </c:ser>
        <c:ser>
          <c:idx val="2"/>
          <c:order val="1"/>
          <c:tx>
            <c:v>Ech coupé et non isolé</c:v>
          </c:tx>
          <c:spPr>
            <a:ln w="28575">
              <a:noFill/>
            </a:ln>
          </c:spPr>
          <c:marker>
            <c:symbol val="triangle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xVal>
            <c:numRef>
              <c:f>'[1]1.8K_78mA_200pts_220s_tension_f'!$L$5:$L$205</c:f>
              <c:numCache>
                <c:formatCode>General</c:formatCode>
                <c:ptCount val="201"/>
                <c:pt idx="0">
                  <c:v>0</c:v>
                </c:pt>
                <c:pt idx="1">
                  <c:v>0.133435</c:v>
                </c:pt>
                <c:pt idx="2">
                  <c:v>0.26688900000000004</c:v>
                </c:pt>
                <c:pt idx="3">
                  <c:v>0.39946799999999999</c:v>
                </c:pt>
                <c:pt idx="4">
                  <c:v>0.53179399999999999</c:v>
                </c:pt>
                <c:pt idx="5">
                  <c:v>0.665543</c:v>
                </c:pt>
                <c:pt idx="6">
                  <c:v>0.79803100000000005</c:v>
                </c:pt>
                <c:pt idx="7">
                  <c:v>0.93029699999999993</c:v>
                </c:pt>
                <c:pt idx="8">
                  <c:v>1.064408</c:v>
                </c:pt>
                <c:pt idx="9">
                  <c:v>1.197675</c:v>
                </c:pt>
                <c:pt idx="10">
                  <c:v>1.3299080000000001</c:v>
                </c:pt>
                <c:pt idx="11">
                  <c:v>1.4630570000000001</c:v>
                </c:pt>
                <c:pt idx="12">
                  <c:v>1.595432</c:v>
                </c:pt>
                <c:pt idx="13">
                  <c:v>1.7272419999999999</c:v>
                </c:pt>
                <c:pt idx="14">
                  <c:v>1.8622529999999999</c:v>
                </c:pt>
                <c:pt idx="15">
                  <c:v>1.9939519999999997</c:v>
                </c:pt>
                <c:pt idx="16">
                  <c:v>2.1266420000000004</c:v>
                </c:pt>
                <c:pt idx="17">
                  <c:v>2.259773</c:v>
                </c:pt>
                <c:pt idx="18">
                  <c:v>2.3905630000000002</c:v>
                </c:pt>
                <c:pt idx="19">
                  <c:v>2.5250889999999999</c:v>
                </c:pt>
                <c:pt idx="20">
                  <c:v>2.657397</c:v>
                </c:pt>
                <c:pt idx="21">
                  <c:v>2.7901389999999999</c:v>
                </c:pt>
                <c:pt idx="22">
                  <c:v>2.9235139999999999</c:v>
                </c:pt>
                <c:pt idx="23">
                  <c:v>3.0551530000000002</c:v>
                </c:pt>
                <c:pt idx="24">
                  <c:v>3.1883440000000003</c:v>
                </c:pt>
                <c:pt idx="25">
                  <c:v>3.3211619999999997</c:v>
                </c:pt>
                <c:pt idx="26">
                  <c:v>3.4541219999999999</c:v>
                </c:pt>
                <c:pt idx="27">
                  <c:v>3.5875710000000001</c:v>
                </c:pt>
                <c:pt idx="28">
                  <c:v>3.7199550000000001</c:v>
                </c:pt>
                <c:pt idx="29">
                  <c:v>3.853688</c:v>
                </c:pt>
                <c:pt idx="30">
                  <c:v>3.9854119999999997</c:v>
                </c:pt>
                <c:pt idx="31">
                  <c:v>4.1168529999999999</c:v>
                </c:pt>
                <c:pt idx="32">
                  <c:v>4.2511900000000002</c:v>
                </c:pt>
                <c:pt idx="33">
                  <c:v>4.3854090000000001</c:v>
                </c:pt>
                <c:pt idx="34">
                  <c:v>4.516451</c:v>
                </c:pt>
                <c:pt idx="35">
                  <c:v>4.6501340000000004</c:v>
                </c:pt>
                <c:pt idx="36">
                  <c:v>4.7838190000000003</c:v>
                </c:pt>
                <c:pt idx="37">
                  <c:v>4.9173749999999998</c:v>
                </c:pt>
                <c:pt idx="38">
                  <c:v>5.0460820000000002</c:v>
                </c:pt>
                <c:pt idx="39">
                  <c:v>5.1803149999999993</c:v>
                </c:pt>
                <c:pt idx="40">
                  <c:v>5.3149319999999998</c:v>
                </c:pt>
                <c:pt idx="41">
                  <c:v>5.4474099999999996</c:v>
                </c:pt>
                <c:pt idx="42">
                  <c:v>5.5808489999999997</c:v>
                </c:pt>
                <c:pt idx="43">
                  <c:v>5.7126929999999998</c:v>
                </c:pt>
                <c:pt idx="44">
                  <c:v>5.8447750000000003</c:v>
                </c:pt>
                <c:pt idx="45">
                  <c:v>5.9768559999999997</c:v>
                </c:pt>
                <c:pt idx="46">
                  <c:v>6.1095000000000006</c:v>
                </c:pt>
                <c:pt idx="47">
                  <c:v>6.2420460000000002</c:v>
                </c:pt>
                <c:pt idx="48">
                  <c:v>6.3766290000000003</c:v>
                </c:pt>
                <c:pt idx="49">
                  <c:v>6.5087909999999995</c:v>
                </c:pt>
                <c:pt idx="50">
                  <c:v>6.6412399999999998</c:v>
                </c:pt>
                <c:pt idx="51">
                  <c:v>6.7751280000000005</c:v>
                </c:pt>
                <c:pt idx="52">
                  <c:v>6.9060899999999998</c:v>
                </c:pt>
                <c:pt idx="53">
                  <c:v>7.0388950000000001</c:v>
                </c:pt>
                <c:pt idx="54">
                  <c:v>7.1726990000000006</c:v>
                </c:pt>
                <c:pt idx="55">
                  <c:v>7.3054139999999999</c:v>
                </c:pt>
                <c:pt idx="56">
                  <c:v>7.4383939999999997</c:v>
                </c:pt>
                <c:pt idx="57">
                  <c:v>7.5708709999999995</c:v>
                </c:pt>
                <c:pt idx="58">
                  <c:v>7.7015950000000002</c:v>
                </c:pt>
                <c:pt idx="59">
                  <c:v>7.8348050000000002</c:v>
                </c:pt>
                <c:pt idx="60">
                  <c:v>7.9703220000000004</c:v>
                </c:pt>
                <c:pt idx="61">
                  <c:v>8.1016820000000003</c:v>
                </c:pt>
                <c:pt idx="62">
                  <c:v>8.2352929999999986</c:v>
                </c:pt>
                <c:pt idx="63">
                  <c:v>8.3666099999999997</c:v>
                </c:pt>
                <c:pt idx="64">
                  <c:v>8.5034550000000007</c:v>
                </c:pt>
                <c:pt idx="65">
                  <c:v>8.6311359999999997</c:v>
                </c:pt>
                <c:pt idx="66">
                  <c:v>8.7688850000000009</c:v>
                </c:pt>
                <c:pt idx="67">
                  <c:v>8.9002890000000008</c:v>
                </c:pt>
                <c:pt idx="68">
                  <c:v>9.0323069999999994</c:v>
                </c:pt>
                <c:pt idx="69">
                  <c:v>9.1660029999999999</c:v>
                </c:pt>
                <c:pt idx="70">
                  <c:v>9.2924179999999996</c:v>
                </c:pt>
                <c:pt idx="71">
                  <c:v>9.4281999999999986</c:v>
                </c:pt>
                <c:pt idx="72">
                  <c:v>9.5624570000000002</c:v>
                </c:pt>
                <c:pt idx="73">
                  <c:v>9.6985189999999992</c:v>
                </c:pt>
                <c:pt idx="74">
                  <c:v>9.828422999999999</c:v>
                </c:pt>
                <c:pt idx="75">
                  <c:v>9.9615209999999994</c:v>
                </c:pt>
                <c:pt idx="76">
                  <c:v>10.094333000000001</c:v>
                </c:pt>
                <c:pt idx="77">
                  <c:v>10.230362</c:v>
                </c:pt>
                <c:pt idx="78">
                  <c:v>10.359737000000001</c:v>
                </c:pt>
                <c:pt idx="79">
                  <c:v>10.490730000000001</c:v>
                </c:pt>
                <c:pt idx="80">
                  <c:v>10.62815</c:v>
                </c:pt>
                <c:pt idx="81">
                  <c:v>10.758415000000001</c:v>
                </c:pt>
                <c:pt idx="82">
                  <c:v>10.892361999999999</c:v>
                </c:pt>
                <c:pt idx="83">
                  <c:v>11.022986</c:v>
                </c:pt>
                <c:pt idx="84">
                  <c:v>11.156390999999999</c:v>
                </c:pt>
                <c:pt idx="85">
                  <c:v>11.289854999999999</c:v>
                </c:pt>
                <c:pt idx="86">
                  <c:v>11.426071</c:v>
                </c:pt>
                <c:pt idx="87">
                  <c:v>11.554228</c:v>
                </c:pt>
                <c:pt idx="88">
                  <c:v>11.688054999999999</c:v>
                </c:pt>
                <c:pt idx="89">
                  <c:v>11.817364</c:v>
                </c:pt>
                <c:pt idx="90">
                  <c:v>11.95302</c:v>
                </c:pt>
                <c:pt idx="91">
                  <c:v>12.084423000000001</c:v>
                </c:pt>
                <c:pt idx="92">
                  <c:v>12.216958999999999</c:v>
                </c:pt>
                <c:pt idx="93">
                  <c:v>12.350803000000001</c:v>
                </c:pt>
                <c:pt idx="94">
                  <c:v>12.485491</c:v>
                </c:pt>
                <c:pt idx="95">
                  <c:v>12.616019</c:v>
                </c:pt>
                <c:pt idx="96">
                  <c:v>12.750883</c:v>
                </c:pt>
                <c:pt idx="97">
                  <c:v>12.882225</c:v>
                </c:pt>
                <c:pt idx="98">
                  <c:v>13.016611000000001</c:v>
                </c:pt>
                <c:pt idx="99">
                  <c:v>13.149115</c:v>
                </c:pt>
                <c:pt idx="100">
                  <c:v>13.283111</c:v>
                </c:pt>
                <c:pt idx="101">
                  <c:v>13.414554000000001</c:v>
                </c:pt>
                <c:pt idx="102">
                  <c:v>13.546371000000001</c:v>
                </c:pt>
                <c:pt idx="103">
                  <c:v>13.681713</c:v>
                </c:pt>
                <c:pt idx="104">
                  <c:v>13.807766000000001</c:v>
                </c:pt>
                <c:pt idx="105">
                  <c:v>13.940061</c:v>
                </c:pt>
                <c:pt idx="106">
                  <c:v>14.079724000000001</c:v>
                </c:pt>
                <c:pt idx="107">
                  <c:v>14.212547000000001</c:v>
                </c:pt>
                <c:pt idx="108">
                  <c:v>14.3459</c:v>
                </c:pt>
                <c:pt idx="109">
                  <c:v>14.478714999999999</c:v>
                </c:pt>
                <c:pt idx="110">
                  <c:v>14.602927999999999</c:v>
                </c:pt>
                <c:pt idx="111">
                  <c:v>14.742276</c:v>
                </c:pt>
                <c:pt idx="112">
                  <c:v>14.877796999999999</c:v>
                </c:pt>
                <c:pt idx="113">
                  <c:v>15.008811</c:v>
                </c:pt>
                <c:pt idx="114">
                  <c:v>15.140409999999999</c:v>
                </c:pt>
                <c:pt idx="115">
                  <c:v>15.277145000000001</c:v>
                </c:pt>
                <c:pt idx="116">
                  <c:v>15.407323999999999</c:v>
                </c:pt>
                <c:pt idx="117">
                  <c:v>15.542057999999999</c:v>
                </c:pt>
                <c:pt idx="118">
                  <c:v>15.677882</c:v>
                </c:pt>
                <c:pt idx="119">
                  <c:v>15.803257</c:v>
                </c:pt>
                <c:pt idx="120">
                  <c:v>15.936859000000002</c:v>
                </c:pt>
                <c:pt idx="121">
                  <c:v>16.068391999999999</c:v>
                </c:pt>
                <c:pt idx="122">
                  <c:v>16.203850999999997</c:v>
                </c:pt>
                <c:pt idx="123">
                  <c:v>16.337724000000001</c:v>
                </c:pt>
                <c:pt idx="124">
                  <c:v>16.468493000000002</c:v>
                </c:pt>
                <c:pt idx="125">
                  <c:v>16.606145999999999</c:v>
                </c:pt>
                <c:pt idx="126">
                  <c:v>16.733836</c:v>
                </c:pt>
                <c:pt idx="127">
                  <c:v>16.867144</c:v>
                </c:pt>
                <c:pt idx="128">
                  <c:v>17.00573</c:v>
                </c:pt>
                <c:pt idx="129">
                  <c:v>17.139772000000001</c:v>
                </c:pt>
                <c:pt idx="130">
                  <c:v>17.260577999999999</c:v>
                </c:pt>
                <c:pt idx="131">
                  <c:v>17.399681999999999</c:v>
                </c:pt>
                <c:pt idx="132">
                  <c:v>17.529544999999999</c:v>
                </c:pt>
                <c:pt idx="133">
                  <c:v>17.659949000000001</c:v>
                </c:pt>
                <c:pt idx="134">
                  <c:v>17.795973</c:v>
                </c:pt>
                <c:pt idx="135">
                  <c:v>17.932577000000002</c:v>
                </c:pt>
                <c:pt idx="136">
                  <c:v>18.062618999999998</c:v>
                </c:pt>
                <c:pt idx="137">
                  <c:v>18.196793</c:v>
                </c:pt>
                <c:pt idx="138">
                  <c:v>18.326884000000003</c:v>
                </c:pt>
                <c:pt idx="139">
                  <c:v>18.462159</c:v>
                </c:pt>
                <c:pt idx="140">
                  <c:v>18.590052</c:v>
                </c:pt>
                <c:pt idx="141">
                  <c:v>18.728183999999999</c:v>
                </c:pt>
                <c:pt idx="142">
                  <c:v>18.862309</c:v>
                </c:pt>
                <c:pt idx="143">
                  <c:v>18.993223</c:v>
                </c:pt>
                <c:pt idx="144">
                  <c:v>19.124931</c:v>
                </c:pt>
                <c:pt idx="145">
                  <c:v>19.257389</c:v>
                </c:pt>
                <c:pt idx="146">
                  <c:v>19.387128000000001</c:v>
                </c:pt>
                <c:pt idx="147">
                  <c:v>19.520671999999998</c:v>
                </c:pt>
                <c:pt idx="148">
                  <c:v>19.657264999999999</c:v>
                </c:pt>
                <c:pt idx="149">
                  <c:v>19.797373999999998</c:v>
                </c:pt>
                <c:pt idx="150">
                  <c:v>19.923047999999998</c:v>
                </c:pt>
                <c:pt idx="151">
                  <c:v>20.057728999999998</c:v>
                </c:pt>
                <c:pt idx="152">
                  <c:v>20.191319</c:v>
                </c:pt>
                <c:pt idx="153">
                  <c:v>20.319706</c:v>
                </c:pt>
                <c:pt idx="154">
                  <c:v>20.455880000000001</c:v>
                </c:pt>
                <c:pt idx="155">
                  <c:v>20.587523000000001</c:v>
                </c:pt>
                <c:pt idx="156">
                  <c:v>20.725190999999999</c:v>
                </c:pt>
                <c:pt idx="157">
                  <c:v>20.854564</c:v>
                </c:pt>
                <c:pt idx="158">
                  <c:v>20.988526</c:v>
                </c:pt>
                <c:pt idx="159">
                  <c:v>21.117197000000001</c:v>
                </c:pt>
                <c:pt idx="160">
                  <c:v>21.255644</c:v>
                </c:pt>
                <c:pt idx="161">
                  <c:v>21.382282</c:v>
                </c:pt>
                <c:pt idx="162">
                  <c:v>21.521958000000001</c:v>
                </c:pt>
                <c:pt idx="163">
                  <c:v>21.648410999999999</c:v>
                </c:pt>
                <c:pt idx="164">
                  <c:v>21.780851999999999</c:v>
                </c:pt>
                <c:pt idx="165">
                  <c:v>21.914873</c:v>
                </c:pt>
                <c:pt idx="166">
                  <c:v>22.047974</c:v>
                </c:pt>
                <c:pt idx="167">
                  <c:v>22.182818999999999</c:v>
                </c:pt>
                <c:pt idx="168">
                  <c:v>22.308646000000003</c:v>
                </c:pt>
                <c:pt idx="169">
                  <c:v>22.447370000000003</c:v>
                </c:pt>
                <c:pt idx="170">
                  <c:v>22.580663000000001</c:v>
                </c:pt>
                <c:pt idx="171">
                  <c:v>22.714100999999999</c:v>
                </c:pt>
                <c:pt idx="172">
                  <c:v>22.848336</c:v>
                </c:pt>
                <c:pt idx="173">
                  <c:v>22.985061999999999</c:v>
                </c:pt>
                <c:pt idx="174">
                  <c:v>23.114922</c:v>
                </c:pt>
                <c:pt idx="175">
                  <c:v>23.246434000000001</c:v>
                </c:pt>
                <c:pt idx="176">
                  <c:v>23.379624000000003</c:v>
                </c:pt>
                <c:pt idx="177">
                  <c:v>23.511333</c:v>
                </c:pt>
                <c:pt idx="178">
                  <c:v>23.644904</c:v>
                </c:pt>
                <c:pt idx="179">
                  <c:v>23.776855000000001</c:v>
                </c:pt>
                <c:pt idx="180">
                  <c:v>23.903814999999998</c:v>
                </c:pt>
                <c:pt idx="181">
                  <c:v>24.047988</c:v>
                </c:pt>
                <c:pt idx="182">
                  <c:v>24.177033000000002</c:v>
                </c:pt>
                <c:pt idx="183">
                  <c:v>24.310937000000003</c:v>
                </c:pt>
                <c:pt idx="184">
                  <c:v>24.445339999999998</c:v>
                </c:pt>
                <c:pt idx="185">
                  <c:v>24.576157000000002</c:v>
                </c:pt>
                <c:pt idx="186">
                  <c:v>24.708258000000001</c:v>
                </c:pt>
                <c:pt idx="187">
                  <c:v>24.838451000000003</c:v>
                </c:pt>
                <c:pt idx="188">
                  <c:v>24.970672999999998</c:v>
                </c:pt>
                <c:pt idx="189">
                  <c:v>25.107133999999999</c:v>
                </c:pt>
                <c:pt idx="190">
                  <c:v>25.238792999999998</c:v>
                </c:pt>
                <c:pt idx="191">
                  <c:v>25.370967</c:v>
                </c:pt>
                <c:pt idx="192">
                  <c:v>25.506131</c:v>
                </c:pt>
                <c:pt idx="193">
                  <c:v>25.637554000000002</c:v>
                </c:pt>
                <c:pt idx="194">
                  <c:v>25.760280000000002</c:v>
                </c:pt>
                <c:pt idx="195">
                  <c:v>25.901558000000001</c:v>
                </c:pt>
                <c:pt idx="196">
                  <c:v>26.037838000000001</c:v>
                </c:pt>
                <c:pt idx="197">
                  <c:v>26.166709000000001</c:v>
                </c:pt>
                <c:pt idx="198">
                  <c:v>26.301576000000001</c:v>
                </c:pt>
                <c:pt idx="199">
                  <c:v>26.434591000000001</c:v>
                </c:pt>
                <c:pt idx="200">
                  <c:v>26.569434000000001</c:v>
                </c:pt>
              </c:numCache>
            </c:numRef>
          </c:xVal>
          <c:yVal>
            <c:numRef>
              <c:f>'[1]1.8K_78mA_200pts_220s_tension_f'!$N$5:$N$205</c:f>
              <c:numCache>
                <c:formatCode>General</c:formatCode>
                <c:ptCount val="201"/>
                <c:pt idx="0">
                  <c:v>0</c:v>
                </c:pt>
                <c:pt idx="1">
                  <c:v>3.142880978864426E-3</c:v>
                </c:pt>
                <c:pt idx="2">
                  <c:v>6.286151279204664E-3</c:v>
                </c:pt>
                <c:pt idx="3">
                  <c:v>9.4298109009960142E-3</c:v>
                </c:pt>
                <c:pt idx="4">
                  <c:v>1.1787708565074958E-2</c:v>
                </c:pt>
                <c:pt idx="5">
                  <c:v>1.4145884315902931E-2</c:v>
                </c:pt>
                <c:pt idx="6">
                  <c:v>1.8076585094548556E-2</c:v>
                </c:pt>
                <c:pt idx="7">
                  <c:v>2.1221523915457074E-2</c:v>
                </c:pt>
                <c:pt idx="8">
                  <c:v>2.4366852057841403E-2</c:v>
                </c:pt>
                <c:pt idx="9">
                  <c:v>2.6726028921025165E-2</c:v>
                </c:pt>
                <c:pt idx="10">
                  <c:v>3.0658509454953499E-2</c:v>
                </c:pt>
                <c:pt idx="11">
                  <c:v>3.380489432702613E-2</c:v>
                </c:pt>
                <c:pt idx="12">
                  <c:v>3.6164905450494035E-2</c:v>
                </c:pt>
                <c:pt idx="13">
                  <c:v>4.4033036707452664E-2</c:v>
                </c:pt>
                <c:pt idx="14">
                  <c:v>4.2459232480530198E-2</c:v>
                </c:pt>
                <c:pt idx="15">
                  <c:v>4.5606896551719997E-2</c:v>
                </c:pt>
                <c:pt idx="16">
                  <c:v>4.8755005561730479E-2</c:v>
                </c:pt>
                <c:pt idx="17">
                  <c:v>5.426496106784879E-2</c:v>
                </c:pt>
                <c:pt idx="18">
                  <c:v>5.5052169076750007E-2</c:v>
                </c:pt>
                <c:pt idx="19">
                  <c:v>5.8988654060064448E-2</c:v>
                </c:pt>
                <c:pt idx="20">
                  <c:v>6.6075695216909258E-2</c:v>
                </c:pt>
                <c:pt idx="21">
                  <c:v>7.2376807563957674E-2</c:v>
                </c:pt>
                <c:pt idx="22">
                  <c:v>8.655962180200158E-2</c:v>
                </c:pt>
                <c:pt idx="23">
                  <c:v>0.11021379310344853</c:v>
                </c:pt>
                <c:pt idx="24">
                  <c:v>0.12678387096773613</c:v>
                </c:pt>
                <c:pt idx="25">
                  <c:v>0.14415372636263069</c:v>
                </c:pt>
                <c:pt idx="26">
                  <c:v>0.15442291434927402</c:v>
                </c:pt>
                <c:pt idx="27">
                  <c:v>0.16627675194660774</c:v>
                </c:pt>
                <c:pt idx="28">
                  <c:v>0.1797173526140208</c:v>
                </c:pt>
                <c:pt idx="29">
                  <c:v>0.19395583982201903</c:v>
                </c:pt>
                <c:pt idx="30">
                  <c:v>0.21057686318131744</c:v>
                </c:pt>
                <c:pt idx="31">
                  <c:v>0.22879254727475298</c:v>
                </c:pt>
                <c:pt idx="32">
                  <c:v>0.24226418242491143</c:v>
                </c:pt>
                <c:pt idx="33">
                  <c:v>0.25970812013347977</c:v>
                </c:pt>
                <c:pt idx="34">
                  <c:v>0.27716340378198151</c:v>
                </c:pt>
                <c:pt idx="35">
                  <c:v>0.29701273637375158</c:v>
                </c:pt>
                <c:pt idx="36">
                  <c:v>0.32005645161290736</c:v>
                </c:pt>
                <c:pt idx="37">
                  <c:v>0.33993770856507649</c:v>
                </c:pt>
                <c:pt idx="38">
                  <c:v>0.36063003337041655</c:v>
                </c:pt>
                <c:pt idx="39">
                  <c:v>0.38532280311457123</c:v>
                </c:pt>
                <c:pt idx="40">
                  <c:v>0.41003865406006867</c:v>
                </c:pt>
                <c:pt idx="41">
                  <c:v>0.43238264738598686</c:v>
                </c:pt>
                <c:pt idx="42">
                  <c:v>0.45954026696329192</c:v>
                </c:pt>
                <c:pt idx="43">
                  <c:v>0.48912619577308214</c:v>
                </c:pt>
                <c:pt idx="44">
                  <c:v>0.51794482758621196</c:v>
                </c:pt>
                <c:pt idx="45">
                  <c:v>0.5508050055617304</c:v>
                </c:pt>
                <c:pt idx="46">
                  <c:v>0.58370706340378686</c:v>
                </c:pt>
                <c:pt idx="47">
                  <c:v>0.62227997775306187</c:v>
                </c:pt>
                <c:pt idx="48">
                  <c:v>0.65205289210233763</c:v>
                </c:pt>
                <c:pt idx="49">
                  <c:v>0.69153542825361924</c:v>
                </c:pt>
                <c:pt idx="50">
                  <c:v>0.73027163515016957</c:v>
                </c:pt>
                <c:pt idx="51">
                  <c:v>0.77311173526139765</c:v>
                </c:pt>
                <c:pt idx="52">
                  <c:v>0.81764549499444394</c:v>
                </c:pt>
                <c:pt idx="53">
                  <c:v>0.86712997775305256</c:v>
                </c:pt>
                <c:pt idx="54">
                  <c:v>0.91752619577308148</c:v>
                </c:pt>
                <c:pt idx="55">
                  <c:v>0.96883993325917472</c:v>
                </c:pt>
                <c:pt idx="56">
                  <c:v>1.0251628476084478</c:v>
                </c:pt>
                <c:pt idx="57">
                  <c:v>1.0840719688542881</c:v>
                </c:pt>
                <c:pt idx="58">
                  <c:v>1.1414804783092263</c:v>
                </c:pt>
                <c:pt idx="59">
                  <c:v>1.2072556173526132</c:v>
                </c:pt>
                <c:pt idx="60">
                  <c:v>1.2707323136818698</c:v>
                </c:pt>
                <c:pt idx="61">
                  <c:v>1.3360309232480514</c:v>
                </c:pt>
                <c:pt idx="62">
                  <c:v>1.4048264182424952</c:v>
                </c:pt>
                <c:pt idx="63">
                  <c:v>1.4729865962180226</c:v>
                </c:pt>
                <c:pt idx="64">
                  <c:v>1.5455152391546199</c:v>
                </c:pt>
                <c:pt idx="65">
                  <c:v>1.6165895995550597</c:v>
                </c:pt>
                <c:pt idx="66">
                  <c:v>1.691236373748612</c:v>
                </c:pt>
                <c:pt idx="67">
                  <c:v>1.7635902113459414</c:v>
                </c:pt>
                <c:pt idx="68">
                  <c:v>1.8403916573971013</c:v>
                </c:pt>
                <c:pt idx="69">
                  <c:v>1.9284708565072353</c:v>
                </c:pt>
                <c:pt idx="70">
                  <c:v>1.9947463292547276</c:v>
                </c:pt>
                <c:pt idx="71">
                  <c:v>2.0705963848720823</c:v>
                </c:pt>
                <c:pt idx="72">
                  <c:v>2.1466911568409333</c:v>
                </c:pt>
                <c:pt idx="73">
                  <c:v>2.2238917130144635</c:v>
                </c:pt>
                <c:pt idx="74">
                  <c:v>2.3013462180200226</c:v>
                </c:pt>
                <c:pt idx="75">
                  <c:v>2.3790562847608454</c:v>
                </c:pt>
                <c:pt idx="76">
                  <c:v>2.4570237486095605</c:v>
                </c:pt>
                <c:pt idx="77">
                  <c:v>2.5378621245828681</c:v>
                </c:pt>
                <c:pt idx="78">
                  <c:v>2.6172313125695186</c:v>
                </c:pt>
                <c:pt idx="79">
                  <c:v>2.6968683537263658</c:v>
                </c:pt>
                <c:pt idx="80">
                  <c:v>2.7794137374860992</c:v>
                </c:pt>
                <c:pt idx="81">
                  <c:v>2.8595999443826492</c:v>
                </c:pt>
                <c:pt idx="82">
                  <c:v>2.9391727474972225</c:v>
                </c:pt>
                <c:pt idx="83">
                  <c:v>3.0243452725250255</c:v>
                </c:pt>
                <c:pt idx="84">
                  <c:v>3.1062558954393777</c:v>
                </c:pt>
                <c:pt idx="85">
                  <c:v>3.1884486095661875</c:v>
                </c:pt>
                <c:pt idx="86">
                  <c:v>3.2718226362625149</c:v>
                </c:pt>
                <c:pt idx="87">
                  <c:v>3.3554871523915484</c:v>
                </c:pt>
                <c:pt idx="88">
                  <c:v>3.4403476640711936</c:v>
                </c:pt>
                <c:pt idx="89">
                  <c:v>3.5255070634037811</c:v>
                </c:pt>
                <c:pt idx="90">
                  <c:v>3.6127879310344841</c:v>
                </c:pt>
                <c:pt idx="91">
                  <c:v>3.6994684093437127</c:v>
                </c:pt>
                <c:pt idx="92">
                  <c:v>3.7864570077864275</c:v>
                </c:pt>
                <c:pt idx="93">
                  <c:v>3.8746749721913174</c:v>
                </c:pt>
                <c:pt idx="94">
                  <c:v>3.9632090656284777</c:v>
                </c:pt>
                <c:pt idx="95">
                  <c:v>4.0529871523915517</c:v>
                </c:pt>
                <c:pt idx="96">
                  <c:v>4.1421586206896608</c:v>
                </c:pt>
                <c:pt idx="97">
                  <c:v>4.2316480533926555</c:v>
                </c:pt>
                <c:pt idx="98">
                  <c:v>4.3223929365962235</c:v>
                </c:pt>
                <c:pt idx="99">
                  <c:v>4.4144037263626199</c:v>
                </c:pt>
                <c:pt idx="100">
                  <c:v>4.5058030589543936</c:v>
                </c:pt>
                <c:pt idx="101">
                  <c:v>4.5984756952169121</c:v>
                </c:pt>
                <c:pt idx="102">
                  <c:v>4.6914812013348159</c:v>
                </c:pt>
                <c:pt idx="103">
                  <c:v>4.7848197997775337</c:v>
                </c:pt>
                <c:pt idx="104">
                  <c:v>4.877533982202447</c:v>
                </c:pt>
                <c:pt idx="105">
                  <c:v>4.9734572302558409</c:v>
                </c:pt>
                <c:pt idx="106">
                  <c:v>5.068762791991098</c:v>
                </c:pt>
                <c:pt idx="107">
                  <c:v>5.1634403225806418</c:v>
                </c:pt>
                <c:pt idx="108">
                  <c:v>5.2613642936596268</c:v>
                </c:pt>
                <c:pt idx="109">
                  <c:v>5.3576919354838699</c:v>
                </c:pt>
                <c:pt idx="110">
                  <c:v>5.4533803670745247</c:v>
                </c:pt>
                <c:pt idx="111">
                  <c:v>5.5503821468298096</c:v>
                </c:pt>
                <c:pt idx="112">
                  <c:v>5.6496920467185783</c:v>
                </c:pt>
                <c:pt idx="113">
                  <c:v>5.7493534482758681</c:v>
                </c:pt>
                <c:pt idx="114">
                  <c:v>5.8493657953281426</c:v>
                </c:pt>
                <c:pt idx="115">
                  <c:v>5.9467423804226955</c:v>
                </c:pt>
                <c:pt idx="116">
                  <c:v>6.0484431590656307</c:v>
                </c:pt>
                <c:pt idx="117">
                  <c:v>6.148495383759732</c:v>
                </c:pt>
                <c:pt idx="118">
                  <c:v>6.250900389321469</c:v>
                </c:pt>
                <c:pt idx="119">
                  <c:v>6.3496233592880973</c:v>
                </c:pt>
                <c:pt idx="120">
                  <c:v>6.453735094549498</c:v>
                </c:pt>
                <c:pt idx="121">
                  <c:v>6.5551585650723005</c:v>
                </c:pt>
                <c:pt idx="122">
                  <c:v>6.6579395439377071</c:v>
                </c:pt>
                <c:pt idx="123">
                  <c:v>6.7620874860956679</c:v>
                </c:pt>
                <c:pt idx="124">
                  <c:v>6.8624809232480573</c:v>
                </c:pt>
                <c:pt idx="125">
                  <c:v>6.9683437708565013</c:v>
                </c:pt>
                <c:pt idx="126">
                  <c:v>7.0735286985539458</c:v>
                </c:pt>
                <c:pt idx="127">
                  <c:v>7.1780245272525036</c:v>
                </c:pt>
                <c:pt idx="128">
                  <c:v>7.2828597886540551</c:v>
                </c:pt>
                <c:pt idx="129">
                  <c:v>7.3932488876529492</c:v>
                </c:pt>
                <c:pt idx="130">
                  <c:v>7.5040097330367121</c:v>
                </c:pt>
                <c:pt idx="131">
                  <c:v>7.6130409899888711</c:v>
                </c:pt>
                <c:pt idx="132">
                  <c:v>7.7224279755283654</c:v>
                </c:pt>
                <c:pt idx="133">
                  <c:v>7.8300559510567345</c:v>
                </c:pt>
                <c:pt idx="134">
                  <c:v>7.9401446607341537</c:v>
                </c:pt>
                <c:pt idx="135">
                  <c:v>8.0505862625139013</c:v>
                </c:pt>
                <c:pt idx="136">
                  <c:v>8.1581788097886498</c:v>
                </c:pt>
                <c:pt idx="137">
                  <c:v>8.2682429922135743</c:v>
                </c:pt>
                <c:pt idx="138">
                  <c:v>8.3797242491657418</c:v>
                </c:pt>
                <c:pt idx="139">
                  <c:v>8.493709010011127</c:v>
                </c:pt>
                <c:pt idx="140">
                  <c:v>8.6048147942157893</c:v>
                </c:pt>
                <c:pt idx="141">
                  <c:v>8.7173456618464922</c:v>
                </c:pt>
                <c:pt idx="142">
                  <c:v>8.8313110122358136</c:v>
                </c:pt>
                <c:pt idx="143">
                  <c:v>8.9434492213570635</c:v>
                </c:pt>
                <c:pt idx="144">
                  <c:v>9.0603022246941034</c:v>
                </c:pt>
                <c:pt idx="145">
                  <c:v>9.1753272525027771</c:v>
                </c:pt>
                <c:pt idx="146">
                  <c:v>9.2907048943270283</c:v>
                </c:pt>
                <c:pt idx="147">
                  <c:v>9.4042271968854347</c:v>
                </c:pt>
                <c:pt idx="148">
                  <c:v>9.5180885984427146</c:v>
                </c:pt>
                <c:pt idx="149">
                  <c:v>9.6356204115684072</c:v>
                </c:pt>
                <c:pt idx="150">
                  <c:v>9.7512839265850992</c:v>
                </c:pt>
                <c:pt idx="151">
                  <c:v>9.8706452725250262</c:v>
                </c:pt>
                <c:pt idx="152">
                  <c:v>9.9892529477196881</c:v>
                </c:pt>
                <c:pt idx="153">
                  <c:v>10.105973470522805</c:v>
                </c:pt>
                <c:pt idx="154">
                  <c:v>10.227551724137928</c:v>
                </c:pt>
                <c:pt idx="155">
                  <c:v>10.347244493882089</c:v>
                </c:pt>
                <c:pt idx="156">
                  <c:v>10.469569744160179</c:v>
                </c:pt>
                <c:pt idx="157">
                  <c:v>10.589998331479421</c:v>
                </c:pt>
                <c:pt idx="158">
                  <c:v>10.711934927697445</c:v>
                </c:pt>
                <c:pt idx="159">
                  <c:v>10.833102057842051</c:v>
                </c:pt>
                <c:pt idx="160">
                  <c:v>10.958084760845388</c:v>
                </c:pt>
                <c:pt idx="161">
                  <c:v>11.107662124582875</c:v>
                </c:pt>
                <c:pt idx="162">
                  <c:v>11.230043214682992</c:v>
                </c:pt>
                <c:pt idx="163">
                  <c:v>11.353962625139042</c:v>
                </c:pt>
                <c:pt idx="164">
                  <c:v>11.479434260289217</c:v>
                </c:pt>
                <c:pt idx="165">
                  <c:v>11.605305283648487</c:v>
                </c:pt>
                <c:pt idx="166">
                  <c:v>11.733921579532824</c:v>
                </c:pt>
                <c:pt idx="167">
                  <c:v>11.862960344827595</c:v>
                </c:pt>
                <c:pt idx="168">
                  <c:v>11.99124721913236</c:v>
                </c:pt>
                <c:pt idx="169">
                  <c:v>12.118775472747485</c:v>
                </c:pt>
                <c:pt idx="170">
                  <c:v>12.247911790878762</c:v>
                </c:pt>
                <c:pt idx="171">
                  <c:v>12.381055339265854</c:v>
                </c:pt>
                <c:pt idx="172">
                  <c:v>12.511079365962173</c:v>
                </c:pt>
                <c:pt idx="173">
                  <c:v>12.64274966629589</c:v>
                </c:pt>
                <c:pt idx="174">
                  <c:v>12.776085595105661</c:v>
                </c:pt>
                <c:pt idx="175">
                  <c:v>12.905069299221358</c:v>
                </c:pt>
                <c:pt idx="176">
                  <c:v>13.04177614015572</c:v>
                </c:pt>
                <c:pt idx="177">
                  <c:v>13.180212180200222</c:v>
                </c:pt>
                <c:pt idx="178">
                  <c:v>13.313073192436049</c:v>
                </c:pt>
                <c:pt idx="179">
                  <c:v>13.447654671857622</c:v>
                </c:pt>
                <c:pt idx="180">
                  <c:v>13.585210734149044</c:v>
                </c:pt>
                <c:pt idx="181">
                  <c:v>13.725780923248056</c:v>
                </c:pt>
                <c:pt idx="182">
                  <c:v>13.861963403781985</c:v>
                </c:pt>
                <c:pt idx="183">
                  <c:v>14.001183259176869</c:v>
                </c:pt>
                <c:pt idx="184">
                  <c:v>14.143483704115686</c:v>
                </c:pt>
                <c:pt idx="185">
                  <c:v>14.285141268075648</c:v>
                </c:pt>
                <c:pt idx="186">
                  <c:v>14.427415684093436</c:v>
                </c:pt>
                <c:pt idx="187">
                  <c:v>14.567786929922139</c:v>
                </c:pt>
                <c:pt idx="188">
                  <c:v>14.715148387096775</c:v>
                </c:pt>
                <c:pt idx="189">
                  <c:v>14.859370856507219</c:v>
                </c:pt>
                <c:pt idx="190">
                  <c:v>15.005559121245838</c:v>
                </c:pt>
                <c:pt idx="191">
                  <c:v>15.15245789766408</c:v>
                </c:pt>
                <c:pt idx="192">
                  <c:v>15.301384371523914</c:v>
                </c:pt>
                <c:pt idx="193">
                  <c:v>15.453683481646268</c:v>
                </c:pt>
                <c:pt idx="194">
                  <c:v>15.600233870967733</c:v>
                </c:pt>
                <c:pt idx="195">
                  <c:v>15.752823692992219</c:v>
                </c:pt>
                <c:pt idx="196">
                  <c:v>15.906256284760849</c:v>
                </c:pt>
                <c:pt idx="197">
                  <c:v>16.061889933259188</c:v>
                </c:pt>
                <c:pt idx="198">
                  <c:v>16.215747997775296</c:v>
                </c:pt>
                <c:pt idx="199">
                  <c:v>16.3732085650723</c:v>
                </c:pt>
                <c:pt idx="200">
                  <c:v>16.528915461624017</c:v>
                </c:pt>
              </c:numCache>
            </c:numRef>
          </c:yVal>
          <c:smooth val="0"/>
        </c:ser>
        <c:ser>
          <c:idx val="1"/>
          <c:order val="2"/>
          <c:tx>
            <c:v>Ech coupé et isolé sans chauff régul</c:v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noFill/>
              </a:ln>
            </c:spPr>
          </c:marker>
          <c:xVal>
            <c:numRef>
              <c:f>'[1]18K_74mA_200pts_220s-reprodu'!$L$5:$L$205</c:f>
              <c:numCache>
                <c:formatCode>General</c:formatCode>
                <c:ptCount val="201"/>
                <c:pt idx="0">
                  <c:v>0</c:v>
                </c:pt>
                <c:pt idx="1">
                  <c:v>0.114689</c:v>
                </c:pt>
                <c:pt idx="2">
                  <c:v>0.23184099999999999</c:v>
                </c:pt>
                <c:pt idx="3">
                  <c:v>0.34833599999999998</c:v>
                </c:pt>
                <c:pt idx="4">
                  <c:v>0.46646199999999999</c:v>
                </c:pt>
                <c:pt idx="5">
                  <c:v>0.58632400000000007</c:v>
                </c:pt>
                <c:pt idx="6">
                  <c:v>0.70328899999999994</c:v>
                </c:pt>
                <c:pt idx="7">
                  <c:v>0.82454499999999997</c:v>
                </c:pt>
                <c:pt idx="8">
                  <c:v>0.94196099999999994</c:v>
                </c:pt>
                <c:pt idx="9">
                  <c:v>1.061931</c:v>
                </c:pt>
                <c:pt idx="10">
                  <c:v>1.1808420000000002</c:v>
                </c:pt>
                <c:pt idx="11">
                  <c:v>1.2981959999999999</c:v>
                </c:pt>
                <c:pt idx="12">
                  <c:v>1.4211560000000001</c:v>
                </c:pt>
                <c:pt idx="13">
                  <c:v>1.533787</c:v>
                </c:pt>
                <c:pt idx="14">
                  <c:v>1.6593820000000001</c:v>
                </c:pt>
                <c:pt idx="15">
                  <c:v>1.7706090000000001</c:v>
                </c:pt>
                <c:pt idx="16">
                  <c:v>1.8963369999999999</c:v>
                </c:pt>
                <c:pt idx="17">
                  <c:v>2.0169860000000002</c:v>
                </c:pt>
                <c:pt idx="18">
                  <c:v>2.1304660000000002</c:v>
                </c:pt>
                <c:pt idx="19">
                  <c:v>2.2488590000000004</c:v>
                </c:pt>
                <c:pt idx="20">
                  <c:v>2.367807</c:v>
                </c:pt>
                <c:pt idx="21">
                  <c:v>2.4924880000000003</c:v>
                </c:pt>
                <c:pt idx="22">
                  <c:v>2.6074380000000001</c:v>
                </c:pt>
                <c:pt idx="23">
                  <c:v>2.7275419999999997</c:v>
                </c:pt>
                <c:pt idx="24">
                  <c:v>2.8494599999999997</c:v>
                </c:pt>
                <c:pt idx="25">
                  <c:v>2.9615480000000001</c:v>
                </c:pt>
                <c:pt idx="26">
                  <c:v>3.0884990000000001</c:v>
                </c:pt>
                <c:pt idx="27">
                  <c:v>3.2056089999999999</c:v>
                </c:pt>
                <c:pt idx="28">
                  <c:v>3.3253870000000001</c:v>
                </c:pt>
                <c:pt idx="29">
                  <c:v>3.4454500000000001</c:v>
                </c:pt>
                <c:pt idx="30">
                  <c:v>3.5558640000000001</c:v>
                </c:pt>
                <c:pt idx="31">
                  <c:v>3.6826910000000002</c:v>
                </c:pt>
                <c:pt idx="32">
                  <c:v>3.798165</c:v>
                </c:pt>
                <c:pt idx="33">
                  <c:v>3.9145699999999999</c:v>
                </c:pt>
                <c:pt idx="34">
                  <c:v>4.0319099999999999</c:v>
                </c:pt>
                <c:pt idx="35">
                  <c:v>4.1535380000000002</c:v>
                </c:pt>
                <c:pt idx="36">
                  <c:v>4.2759219999999996</c:v>
                </c:pt>
                <c:pt idx="37">
                  <c:v>4.3995490000000004</c:v>
                </c:pt>
                <c:pt idx="38">
                  <c:v>4.511101</c:v>
                </c:pt>
                <c:pt idx="39">
                  <c:v>4.6373990000000003</c:v>
                </c:pt>
                <c:pt idx="40">
                  <c:v>4.7542490000000006</c:v>
                </c:pt>
                <c:pt idx="41">
                  <c:v>4.8686490000000004</c:v>
                </c:pt>
                <c:pt idx="42">
                  <c:v>4.9868459999999999</c:v>
                </c:pt>
                <c:pt idx="43">
                  <c:v>5.1044970000000003</c:v>
                </c:pt>
                <c:pt idx="44">
                  <c:v>5.2250769999999997</c:v>
                </c:pt>
                <c:pt idx="45">
                  <c:v>5.348147</c:v>
                </c:pt>
                <c:pt idx="46">
                  <c:v>5.4696030000000002</c:v>
                </c:pt>
                <c:pt idx="47">
                  <c:v>5.5798210000000008</c:v>
                </c:pt>
                <c:pt idx="48">
                  <c:v>5.7064269999999997</c:v>
                </c:pt>
                <c:pt idx="49">
                  <c:v>5.8303850000000006</c:v>
                </c:pt>
                <c:pt idx="50">
                  <c:v>5.9455249999999999</c:v>
                </c:pt>
                <c:pt idx="51">
                  <c:v>6.0582149999999997</c:v>
                </c:pt>
                <c:pt idx="52">
                  <c:v>6.1884870000000003</c:v>
                </c:pt>
                <c:pt idx="53">
                  <c:v>6.3051239999999993</c:v>
                </c:pt>
                <c:pt idx="54">
                  <c:v>6.420966</c:v>
                </c:pt>
                <c:pt idx="55">
                  <c:v>6.5366010000000001</c:v>
                </c:pt>
                <c:pt idx="56">
                  <c:v>6.6585020000000004</c:v>
                </c:pt>
                <c:pt idx="57">
                  <c:v>6.777145</c:v>
                </c:pt>
                <c:pt idx="58">
                  <c:v>6.8998480000000004</c:v>
                </c:pt>
                <c:pt idx="59">
                  <c:v>7.021382</c:v>
                </c:pt>
                <c:pt idx="60">
                  <c:v>7.144387</c:v>
                </c:pt>
                <c:pt idx="61">
                  <c:v>7.2536830000000005</c:v>
                </c:pt>
                <c:pt idx="62">
                  <c:v>7.3750739999999997</c:v>
                </c:pt>
                <c:pt idx="63">
                  <c:v>7.5015900000000002</c:v>
                </c:pt>
                <c:pt idx="64">
                  <c:v>7.6122769999999997</c:v>
                </c:pt>
                <c:pt idx="65">
                  <c:v>7.7394680000000005</c:v>
                </c:pt>
                <c:pt idx="66">
                  <c:v>7.848539999999999</c:v>
                </c:pt>
                <c:pt idx="67">
                  <c:v>7.9788510000000006</c:v>
                </c:pt>
                <c:pt idx="68">
                  <c:v>8.0931430000000013</c:v>
                </c:pt>
                <c:pt idx="69">
                  <c:v>8.2057199999999995</c:v>
                </c:pt>
                <c:pt idx="70">
                  <c:v>8.3382629999999995</c:v>
                </c:pt>
                <c:pt idx="71">
                  <c:v>8.4552549999999993</c:v>
                </c:pt>
                <c:pt idx="72">
                  <c:v>8.5696320000000004</c:v>
                </c:pt>
                <c:pt idx="73">
                  <c:v>8.6862919999999999</c:v>
                </c:pt>
                <c:pt idx="74">
                  <c:v>8.8049569999999999</c:v>
                </c:pt>
                <c:pt idx="75">
                  <c:v>8.9215949999999999</c:v>
                </c:pt>
                <c:pt idx="76">
                  <c:v>9.0403359999999999</c:v>
                </c:pt>
                <c:pt idx="77">
                  <c:v>9.1576400000000007</c:v>
                </c:pt>
                <c:pt idx="78">
                  <c:v>9.2800839999999987</c:v>
                </c:pt>
                <c:pt idx="79">
                  <c:v>9.4011379999999996</c:v>
                </c:pt>
                <c:pt idx="80">
                  <c:v>9.5209080000000004</c:v>
                </c:pt>
                <c:pt idx="81">
                  <c:v>9.646471</c:v>
                </c:pt>
                <c:pt idx="82">
                  <c:v>9.7707169999999994</c:v>
                </c:pt>
                <c:pt idx="83">
                  <c:v>9.8711679999999991</c:v>
                </c:pt>
                <c:pt idx="84">
                  <c:v>10.000432999999999</c:v>
                </c:pt>
                <c:pt idx="85">
                  <c:v>10.125660999999999</c:v>
                </c:pt>
                <c:pt idx="86">
                  <c:v>10.251145999999999</c:v>
                </c:pt>
                <c:pt idx="87">
                  <c:v>10.35744</c:v>
                </c:pt>
                <c:pt idx="88">
                  <c:v>10.486053</c:v>
                </c:pt>
                <c:pt idx="89">
                  <c:v>10.590996000000001</c:v>
                </c:pt>
                <c:pt idx="90">
                  <c:v>10.720469</c:v>
                </c:pt>
                <c:pt idx="91">
                  <c:v>10.829152000000001</c:v>
                </c:pt>
                <c:pt idx="92">
                  <c:v>10.963728000000001</c:v>
                </c:pt>
                <c:pt idx="93">
                  <c:v>11.072265</c:v>
                </c:pt>
                <c:pt idx="94">
                  <c:v>11.202351</c:v>
                </c:pt>
                <c:pt idx="95">
                  <c:v>11.315242</c:v>
                </c:pt>
                <c:pt idx="96">
                  <c:v>11.427059999999999</c:v>
                </c:pt>
                <c:pt idx="97">
                  <c:v>11.55874</c:v>
                </c:pt>
                <c:pt idx="98">
                  <c:v>11.672613</c:v>
                </c:pt>
                <c:pt idx="99">
                  <c:v>11.789315999999999</c:v>
                </c:pt>
                <c:pt idx="100">
                  <c:v>11.92362</c:v>
                </c:pt>
                <c:pt idx="101">
                  <c:v>12.037514</c:v>
                </c:pt>
                <c:pt idx="102">
                  <c:v>12.152887</c:v>
                </c:pt>
                <c:pt idx="103">
                  <c:v>12.268492999999999</c:v>
                </c:pt>
                <c:pt idx="104">
                  <c:v>12.385142999999999</c:v>
                </c:pt>
                <c:pt idx="105">
                  <c:v>12.500684</c:v>
                </c:pt>
                <c:pt idx="106">
                  <c:v>12.615536000000001</c:v>
                </c:pt>
                <c:pt idx="107">
                  <c:v>12.760429</c:v>
                </c:pt>
                <c:pt idx="108">
                  <c:v>12.876268</c:v>
                </c:pt>
                <c:pt idx="109">
                  <c:v>12.994587000000001</c:v>
                </c:pt>
                <c:pt idx="110">
                  <c:v>13.115957</c:v>
                </c:pt>
                <c:pt idx="111">
                  <c:v>13.236051</c:v>
                </c:pt>
                <c:pt idx="112">
                  <c:v>13.35647</c:v>
                </c:pt>
                <c:pt idx="113">
                  <c:v>13.45223</c:v>
                </c:pt>
                <c:pt idx="114">
                  <c:v>13.574196000000001</c:v>
                </c:pt>
                <c:pt idx="115">
                  <c:v>13.696762</c:v>
                </c:pt>
                <c:pt idx="116">
                  <c:v>13.819251</c:v>
                </c:pt>
                <c:pt idx="117">
                  <c:v>13.942144000000001</c:v>
                </c:pt>
                <c:pt idx="118">
                  <c:v>14.063939</c:v>
                </c:pt>
                <c:pt idx="119">
                  <c:v>14.192344</c:v>
                </c:pt>
                <c:pt idx="120">
                  <c:v>14.290865999999999</c:v>
                </c:pt>
                <c:pt idx="121">
                  <c:v>14.414185</c:v>
                </c:pt>
                <c:pt idx="122">
                  <c:v>14.539482</c:v>
                </c:pt>
                <c:pt idx="123">
                  <c:v>14.66497</c:v>
                </c:pt>
                <c:pt idx="124">
                  <c:v>14.769410000000001</c:v>
                </c:pt>
                <c:pt idx="125">
                  <c:v>14.895682000000001</c:v>
                </c:pt>
                <c:pt idx="126">
                  <c:v>15.022492</c:v>
                </c:pt>
                <c:pt idx="127">
                  <c:v>15.125792000000001</c:v>
                </c:pt>
                <c:pt idx="128">
                  <c:v>15.254504000000001</c:v>
                </c:pt>
                <c:pt idx="129">
                  <c:v>15.382395000000001</c:v>
                </c:pt>
                <c:pt idx="130">
                  <c:v>15.486154000000001</c:v>
                </c:pt>
                <c:pt idx="131">
                  <c:v>15.617149</c:v>
                </c:pt>
                <c:pt idx="132">
                  <c:v>15.719019000000001</c:v>
                </c:pt>
                <c:pt idx="133">
                  <c:v>15.855729999999998</c:v>
                </c:pt>
                <c:pt idx="134">
                  <c:v>15.959864000000001</c:v>
                </c:pt>
                <c:pt idx="135">
                  <c:v>16.091790000000003</c:v>
                </c:pt>
                <c:pt idx="136">
                  <c:v>16.195826</c:v>
                </c:pt>
                <c:pt idx="137">
                  <c:v>16.333197999999999</c:v>
                </c:pt>
                <c:pt idx="138">
                  <c:v>16.440185</c:v>
                </c:pt>
                <c:pt idx="139">
                  <c:v>16.571842</c:v>
                </c:pt>
                <c:pt idx="140">
                  <c:v>16.677948000000001</c:v>
                </c:pt>
                <c:pt idx="141">
                  <c:v>16.817696000000002</c:v>
                </c:pt>
                <c:pt idx="142">
                  <c:v>16.925847000000001</c:v>
                </c:pt>
                <c:pt idx="143">
                  <c:v>17.033303</c:v>
                </c:pt>
                <c:pt idx="144">
                  <c:v>17.167387999999999</c:v>
                </c:pt>
                <c:pt idx="145">
                  <c:v>17.276544000000001</c:v>
                </c:pt>
                <c:pt idx="146">
                  <c:v>17.419719999999998</c:v>
                </c:pt>
                <c:pt idx="147">
                  <c:v>17.528569000000001</c:v>
                </c:pt>
                <c:pt idx="148">
                  <c:v>17.638636999999999</c:v>
                </c:pt>
                <c:pt idx="149">
                  <c:v>17.752186999999999</c:v>
                </c:pt>
                <c:pt idx="150">
                  <c:v>17.886910999999998</c:v>
                </c:pt>
                <c:pt idx="151">
                  <c:v>18.00292</c:v>
                </c:pt>
                <c:pt idx="152">
                  <c:v>18.115049000000003</c:v>
                </c:pt>
                <c:pt idx="153">
                  <c:v>18.228013000000001</c:v>
                </c:pt>
                <c:pt idx="154">
                  <c:v>18.367910999999999</c:v>
                </c:pt>
                <c:pt idx="155">
                  <c:v>18.479506999999998</c:v>
                </c:pt>
                <c:pt idx="156">
                  <c:v>18.596135</c:v>
                </c:pt>
                <c:pt idx="157">
                  <c:v>18.709785999999998</c:v>
                </c:pt>
                <c:pt idx="158">
                  <c:v>18.824843999999999</c:v>
                </c:pt>
                <c:pt idx="159">
                  <c:v>18.965723000000001</c:v>
                </c:pt>
                <c:pt idx="160">
                  <c:v>19.082353999999999</c:v>
                </c:pt>
                <c:pt idx="161">
                  <c:v>19.200966000000001</c:v>
                </c:pt>
                <c:pt idx="162">
                  <c:v>19.317017999999997</c:v>
                </c:pt>
                <c:pt idx="163">
                  <c:v>19.430533</c:v>
                </c:pt>
                <c:pt idx="164">
                  <c:v>19.546555000000001</c:v>
                </c:pt>
                <c:pt idx="165">
                  <c:v>19.663334000000003</c:v>
                </c:pt>
                <c:pt idx="166">
                  <c:v>19.783380999999999</c:v>
                </c:pt>
                <c:pt idx="167">
                  <c:v>19.901510000000002</c:v>
                </c:pt>
                <c:pt idx="168">
                  <c:v>20.018958000000001</c:v>
                </c:pt>
                <c:pt idx="169">
                  <c:v>20.134284999999998</c:v>
                </c:pt>
                <c:pt idx="170">
                  <c:v>20.254336000000002</c:v>
                </c:pt>
                <c:pt idx="171">
                  <c:v>20.405253000000002</c:v>
                </c:pt>
                <c:pt idx="172">
                  <c:v>20.522031999999999</c:v>
                </c:pt>
                <c:pt idx="173">
                  <c:v>20.613803999999998</c:v>
                </c:pt>
                <c:pt idx="174">
                  <c:v>20.736521</c:v>
                </c:pt>
                <c:pt idx="175">
                  <c:v>20.853483999999998</c:v>
                </c:pt>
                <c:pt idx="176">
                  <c:v>20.978252999999999</c:v>
                </c:pt>
                <c:pt idx="177">
                  <c:v>21.099153999999999</c:v>
                </c:pt>
                <c:pt idx="178">
                  <c:v>21.219086000000001</c:v>
                </c:pt>
                <c:pt idx="179">
                  <c:v>21.340214</c:v>
                </c:pt>
                <c:pt idx="180">
                  <c:v>21.458379999999998</c:v>
                </c:pt>
                <c:pt idx="181">
                  <c:v>21.587043999999999</c:v>
                </c:pt>
                <c:pt idx="182">
                  <c:v>21.709800000000001</c:v>
                </c:pt>
                <c:pt idx="183">
                  <c:v>21.831717000000001</c:v>
                </c:pt>
                <c:pt idx="184">
                  <c:v>21.955824</c:v>
                </c:pt>
                <c:pt idx="185">
                  <c:v>22.049320999999999</c:v>
                </c:pt>
                <c:pt idx="186">
                  <c:v>22.176178</c:v>
                </c:pt>
                <c:pt idx="187">
                  <c:v>22.299878</c:v>
                </c:pt>
                <c:pt idx="188">
                  <c:v>22.425914000000002</c:v>
                </c:pt>
                <c:pt idx="189">
                  <c:v>22.546928000000001</c:v>
                </c:pt>
                <c:pt idx="190">
                  <c:v>22.674136000000001</c:v>
                </c:pt>
                <c:pt idx="191">
                  <c:v>22.770042</c:v>
                </c:pt>
                <c:pt idx="192">
                  <c:v>22.897487999999999</c:v>
                </c:pt>
                <c:pt idx="193">
                  <c:v>23.024625999999998</c:v>
                </c:pt>
                <c:pt idx="194">
                  <c:v>23.149697</c:v>
                </c:pt>
                <c:pt idx="195">
                  <c:v>23.244112999999999</c:v>
                </c:pt>
                <c:pt idx="196">
                  <c:v>23.368568999999997</c:v>
                </c:pt>
                <c:pt idx="197">
                  <c:v>23.501695999999999</c:v>
                </c:pt>
                <c:pt idx="198">
                  <c:v>23.631601</c:v>
                </c:pt>
                <c:pt idx="199">
                  <c:v>23.725505999999999</c:v>
                </c:pt>
                <c:pt idx="200">
                  <c:v>23.854994999999999</c:v>
                </c:pt>
              </c:numCache>
            </c:numRef>
          </c:xVal>
          <c:yVal>
            <c:numRef>
              <c:f>'[1]18K_74mA_200pts_220s-reprodu'!$N$5:$N$205</c:f>
              <c:numCache>
                <c:formatCode>General</c:formatCode>
                <c:ptCount val="201"/>
                <c:pt idx="0">
                  <c:v>0</c:v>
                </c:pt>
                <c:pt idx="1">
                  <c:v>1.5970479672130214E-3</c:v>
                </c:pt>
                <c:pt idx="2">
                  <c:v>3.1941818381733887E-3</c:v>
                </c:pt>
                <c:pt idx="3">
                  <c:v>7.1873925641918399E-3</c:v>
                </c:pt>
                <c:pt idx="4">
                  <c:v>9.5835768906170401E-3</c:v>
                </c:pt>
                <c:pt idx="5">
                  <c:v>1.1979954800814414E-2</c:v>
                </c:pt>
                <c:pt idx="6">
                  <c:v>1.5175426459790186E-2</c:v>
                </c:pt>
                <c:pt idx="7">
                  <c:v>1.5974348205062102E-2</c:v>
                </c:pt>
                <c:pt idx="8">
                  <c:v>1.6773291442078255E-2</c:v>
                </c:pt>
                <c:pt idx="9">
                  <c:v>2.0768330622972783E-2</c:v>
                </c:pt>
                <c:pt idx="10">
                  <c:v>2.1567403063372806E-2</c:v>
                </c:pt>
                <c:pt idx="11">
                  <c:v>2.3964749663832285E-2</c:v>
                </c:pt>
                <c:pt idx="12">
                  <c:v>2.4763908292512897E-2</c:v>
                </c:pt>
                <c:pt idx="13">
                  <c:v>2.7161513521043752E-2</c:v>
                </c:pt>
                <c:pt idx="14">
                  <c:v>2.9559312756985163E-2</c:v>
                </c:pt>
                <c:pt idx="15">
                  <c:v>3.2756680368445056E-2</c:v>
                </c:pt>
                <c:pt idx="16">
                  <c:v>3.4355493643123229E-2</c:v>
                </c:pt>
                <c:pt idx="17">
                  <c:v>3.7553379206251576E-2</c:v>
                </c:pt>
                <c:pt idx="18">
                  <c:v>3.9952020104169782E-2</c:v>
                </c:pt>
                <c:pt idx="19">
                  <c:v>4.235085542049101E-2</c:v>
                </c:pt>
                <c:pt idx="20">
                  <c:v>4.47498852121219E-2</c:v>
                </c:pt>
                <c:pt idx="21">
                  <c:v>4.8748700541166E-2</c:v>
                </c:pt>
                <c:pt idx="22">
                  <c:v>5.0348378063437456E-2</c:v>
                </c:pt>
                <c:pt idx="23">
                  <c:v>5.5147929935033917E-2</c:v>
                </c:pt>
                <c:pt idx="24">
                  <c:v>5.9948261225379669E-2</c:v>
                </c:pt>
                <c:pt idx="25">
                  <c:v>7.0351655356613751E-2</c:v>
                </c:pt>
                <c:pt idx="26">
                  <c:v>9.0368494117447726E-2</c:v>
                </c:pt>
                <c:pt idx="27">
                  <c:v>0.10318640644928606</c:v>
                </c:pt>
                <c:pt idx="28">
                  <c:v>0.11440665796724511</c:v>
                </c:pt>
                <c:pt idx="29">
                  <c:v>0.12322557240718809</c:v>
                </c:pt>
                <c:pt idx="30">
                  <c:v>0.13284922404088417</c:v>
                </c:pt>
                <c:pt idx="31">
                  <c:v>0.14408080324453665</c:v>
                </c:pt>
                <c:pt idx="32">
                  <c:v>0.15692215803626275</c:v>
                </c:pt>
                <c:pt idx="33">
                  <c:v>0.16816295763447803</c:v>
                </c:pt>
                <c:pt idx="34">
                  <c:v>0.17860470539882298</c:v>
                </c:pt>
                <c:pt idx="35">
                  <c:v>0.19306866098173947</c:v>
                </c:pt>
                <c:pt idx="36">
                  <c:v>0.20593151772296345</c:v>
                </c:pt>
                <c:pt idx="37">
                  <c:v>0.22040900339268246</c:v>
                </c:pt>
                <c:pt idx="38">
                  <c:v>0.23247906219527489</c:v>
                </c:pt>
                <c:pt idx="39">
                  <c:v>0.24616450418605007</c:v>
                </c:pt>
                <c:pt idx="40">
                  <c:v>0.25905079519260438</c:v>
                </c:pt>
                <c:pt idx="41">
                  <c:v>0.27355469541103267</c:v>
                </c:pt>
                <c:pt idx="42">
                  <c:v>0.28967863006358752</c:v>
                </c:pt>
                <c:pt idx="43">
                  <c:v>0.30500466335766119</c:v>
                </c:pt>
                <c:pt idx="44">
                  <c:v>0.32437544373948446</c:v>
                </c:pt>
                <c:pt idx="45">
                  <c:v>0.34375918332061278</c:v>
                </c:pt>
                <c:pt idx="46">
                  <c:v>0.36477289880089619</c:v>
                </c:pt>
                <c:pt idx="47">
                  <c:v>0.38499281655596407</c:v>
                </c:pt>
                <c:pt idx="48">
                  <c:v>0.40603657247426256</c:v>
                </c:pt>
                <c:pt idx="49">
                  <c:v>0.4279059824279754</c:v>
                </c:pt>
                <c:pt idx="50">
                  <c:v>0.45060294107337973</c:v>
                </c:pt>
                <c:pt idx="51">
                  <c:v>0.47331784344730415</c:v>
                </c:pt>
                <c:pt idx="52">
                  <c:v>0.50092442655329183</c:v>
                </c:pt>
                <c:pt idx="53">
                  <c:v>0.52855764465169908</c:v>
                </c:pt>
                <c:pt idx="54">
                  <c:v>0.5578454849629747</c:v>
                </c:pt>
                <c:pt idx="55">
                  <c:v>0.5863486150223125</c:v>
                </c:pt>
                <c:pt idx="56">
                  <c:v>0.6189585745154863</c:v>
                </c:pt>
                <c:pt idx="57">
                  <c:v>0.65242263334447215</c:v>
                </c:pt>
                <c:pt idx="58">
                  <c:v>0.69083247049639496</c:v>
                </c:pt>
                <c:pt idx="59">
                  <c:v>0.72929446073901316</c:v>
                </c:pt>
                <c:pt idx="60">
                  <c:v>0.77518994984665424</c:v>
                </c:pt>
                <c:pt idx="61">
                  <c:v>0.81623127328529399</c:v>
                </c:pt>
                <c:pt idx="62">
                  <c:v>0.86391432167281845</c:v>
                </c:pt>
                <c:pt idx="63">
                  <c:v>0.91662425775181544</c:v>
                </c:pt>
                <c:pt idx="64">
                  <c:v>0.97108548102161851</c:v>
                </c:pt>
                <c:pt idx="65">
                  <c:v>1.03061906150154</c:v>
                </c:pt>
                <c:pt idx="66">
                  <c:v>1.0828154678811401</c:v>
                </c:pt>
                <c:pt idx="67">
                  <c:v>1.1475756510861193</c:v>
                </c:pt>
                <c:pt idx="68">
                  <c:v>1.2099879639115592</c:v>
                </c:pt>
                <c:pt idx="69">
                  <c:v>1.2692015910284555</c:v>
                </c:pt>
                <c:pt idx="70">
                  <c:v>1.3419326810678252</c:v>
                </c:pt>
                <c:pt idx="71">
                  <c:v>1.4081425722330567</c:v>
                </c:pt>
                <c:pt idx="72">
                  <c:v>1.4719889656500631</c:v>
                </c:pt>
                <c:pt idx="73">
                  <c:v>1.5376703123219906</c:v>
                </c:pt>
                <c:pt idx="74">
                  <c:v>1.6077353293328671</c:v>
                </c:pt>
                <c:pt idx="75">
                  <c:v>1.67628547313237</c:v>
                </c:pt>
                <c:pt idx="76">
                  <c:v>1.7458575754400016</c:v>
                </c:pt>
                <c:pt idx="77">
                  <c:v>1.8164592652432541</c:v>
                </c:pt>
                <c:pt idx="78">
                  <c:v>1.8915144094077931</c:v>
                </c:pt>
                <c:pt idx="79">
                  <c:v>1.9633515466592588</c:v>
                </c:pt>
                <c:pt idx="80">
                  <c:v>2.0370962367835217</c:v>
                </c:pt>
                <c:pt idx="81">
                  <c:v>2.1162081295341593</c:v>
                </c:pt>
                <c:pt idx="82">
                  <c:v>2.1920966797980399</c:v>
                </c:pt>
                <c:pt idx="83">
                  <c:v>2.2560767193072864</c:v>
                </c:pt>
                <c:pt idx="84">
                  <c:v>2.3393033356579114</c:v>
                </c:pt>
                <c:pt idx="85">
                  <c:v>2.4219151808100103</c:v>
                </c:pt>
                <c:pt idx="86">
                  <c:v>2.5039058584689409</c:v>
                </c:pt>
                <c:pt idx="87">
                  <c:v>2.5712535922405646</c:v>
                </c:pt>
                <c:pt idx="88">
                  <c:v>2.6598470592246519</c:v>
                </c:pt>
                <c:pt idx="89">
                  <c:v>2.7319877458907169</c:v>
                </c:pt>
                <c:pt idx="90">
                  <c:v>2.818456813727737</c:v>
                </c:pt>
                <c:pt idx="91">
                  <c:v>2.8936789737523232</c:v>
                </c:pt>
                <c:pt idx="92">
                  <c:v>2.9895564645012827</c:v>
                </c:pt>
                <c:pt idx="93">
                  <c:v>3.0652537798275512</c:v>
                </c:pt>
                <c:pt idx="94">
                  <c:v>3.1599482928412623</c:v>
                </c:pt>
                <c:pt idx="95">
                  <c:v>3.2477893088522349</c:v>
                </c:pt>
                <c:pt idx="96">
                  <c:v>3.3269082348409853</c:v>
                </c:pt>
                <c:pt idx="97">
                  <c:v>3.4261295033600527</c:v>
                </c:pt>
                <c:pt idx="98">
                  <c:v>3.5093911048558999</c:v>
                </c:pt>
                <c:pt idx="99">
                  <c:v>3.5992705143531087</c:v>
                </c:pt>
                <c:pt idx="100">
                  <c:v>3.699481773324417</c:v>
                </c:pt>
                <c:pt idx="101">
                  <c:v>3.7863216186552271</c:v>
                </c:pt>
                <c:pt idx="102">
                  <c:v>3.8752717928125193</c:v>
                </c:pt>
                <c:pt idx="103">
                  <c:v>3.970037357570622</c:v>
                </c:pt>
                <c:pt idx="104">
                  <c:v>4.0595788325822948</c:v>
                </c:pt>
                <c:pt idx="105">
                  <c:v>4.1475536764643115</c:v>
                </c:pt>
                <c:pt idx="106">
                  <c:v>4.2395281924745181</c:v>
                </c:pt>
                <c:pt idx="107">
                  <c:v>4.3579589857833625</c:v>
                </c:pt>
                <c:pt idx="108">
                  <c:v>4.4515635139675505</c:v>
                </c:pt>
                <c:pt idx="109">
                  <c:v>4.5483015686665578</c:v>
                </c:pt>
                <c:pt idx="110">
                  <c:v>4.6463149899361422</c:v>
                </c:pt>
                <c:pt idx="111">
                  <c:v>4.7494043609957926</c:v>
                </c:pt>
                <c:pt idx="112">
                  <c:v>4.85191638256146</c:v>
                </c:pt>
                <c:pt idx="113">
                  <c:v>4.9347630281555581</c:v>
                </c:pt>
                <c:pt idx="114">
                  <c:v>5.0379402184466651</c:v>
                </c:pt>
                <c:pt idx="115">
                  <c:v>5.1491723381690759</c:v>
                </c:pt>
                <c:pt idx="116">
                  <c:v>5.2550466393737798</c:v>
                </c:pt>
                <c:pt idx="117">
                  <c:v>5.3632427637290832</c:v>
                </c:pt>
                <c:pt idx="118">
                  <c:v>5.471840470980653</c:v>
                </c:pt>
                <c:pt idx="119">
                  <c:v>5.5915680752643055</c:v>
                </c:pt>
                <c:pt idx="120">
                  <c:v>5.6775257473633083</c:v>
                </c:pt>
                <c:pt idx="121">
                  <c:v>5.7912155318945482</c:v>
                </c:pt>
                <c:pt idx="122">
                  <c:v>5.9053407905381254</c:v>
                </c:pt>
                <c:pt idx="123">
                  <c:v>6.0208922111878431</c:v>
                </c:pt>
                <c:pt idx="124">
                  <c:v>6.1239784761940985</c:v>
                </c:pt>
                <c:pt idx="125">
                  <c:v>6.2423657505734873</c:v>
                </c:pt>
                <c:pt idx="126">
                  <c:v>6.3622168212794437</c:v>
                </c:pt>
                <c:pt idx="127">
                  <c:v>6.4604453868908713</c:v>
                </c:pt>
                <c:pt idx="128">
                  <c:v>6.5902274721177108</c:v>
                </c:pt>
                <c:pt idx="129">
                  <c:v>6.719545488653031</c:v>
                </c:pt>
                <c:pt idx="130">
                  <c:v>6.8199361192139758</c:v>
                </c:pt>
                <c:pt idx="131">
                  <c:v>6.9491954111673557</c:v>
                </c:pt>
                <c:pt idx="132">
                  <c:v>7.0503280282959029</c:v>
                </c:pt>
                <c:pt idx="133">
                  <c:v>7.1908174271261887</c:v>
                </c:pt>
                <c:pt idx="134">
                  <c:v>7.2968533860126703</c:v>
                </c:pt>
                <c:pt idx="135">
                  <c:v>7.4311921089318158</c:v>
                </c:pt>
                <c:pt idx="136">
                  <c:v>7.5401105104583266</c:v>
                </c:pt>
                <c:pt idx="137">
                  <c:v>7.6838247907271562</c:v>
                </c:pt>
                <c:pt idx="138">
                  <c:v>7.7956978970361792</c:v>
                </c:pt>
                <c:pt idx="139">
                  <c:v>7.9373993991136027</c:v>
                </c:pt>
                <c:pt idx="140">
                  <c:v>8.0501507501735077</c:v>
                </c:pt>
                <c:pt idx="141">
                  <c:v>8.2046279536652751</c:v>
                </c:pt>
                <c:pt idx="142">
                  <c:v>8.3214964784282728</c:v>
                </c:pt>
                <c:pt idx="143">
                  <c:v>8.4387803470066718</c:v>
                </c:pt>
                <c:pt idx="144">
                  <c:v>8.5918726081781767</c:v>
                </c:pt>
                <c:pt idx="145">
                  <c:v>8.7133478685532104</c:v>
                </c:pt>
                <c:pt idx="146">
                  <c:v>8.8774479422176071</c:v>
                </c:pt>
                <c:pt idx="147">
                  <c:v>9.0043109784298796</c:v>
                </c:pt>
                <c:pt idx="148">
                  <c:v>9.1262021191867824</c:v>
                </c:pt>
                <c:pt idx="149">
                  <c:v>9.257289970794023</c:v>
                </c:pt>
                <c:pt idx="150">
                  <c:v>9.4141685262986385</c:v>
                </c:pt>
                <c:pt idx="151">
                  <c:v>9.559625429408058</c:v>
                </c:pt>
                <c:pt idx="152">
                  <c:v>9.6912916108938596</c:v>
                </c:pt>
                <c:pt idx="153">
                  <c:v>9.8201291294689366</c:v>
                </c:pt>
                <c:pt idx="154">
                  <c:v>9.9930435475584112</c:v>
                </c:pt>
                <c:pt idx="155">
                  <c:v>10.128637293521987</c:v>
                </c:pt>
                <c:pt idx="156">
                  <c:v>10.277171129386316</c:v>
                </c:pt>
                <c:pt idx="157">
                  <c:v>10.413893362781485</c:v>
                </c:pt>
                <c:pt idx="158">
                  <c:v>10.556845190898128</c:v>
                </c:pt>
                <c:pt idx="159">
                  <c:v>10.733516939445838</c:v>
                </c:pt>
                <c:pt idx="160">
                  <c:v>10.88124783268338</c:v>
                </c:pt>
                <c:pt idx="161">
                  <c:v>11.04229659663965</c:v>
                </c:pt>
                <c:pt idx="162">
                  <c:v>11.190203798137681</c:v>
                </c:pt>
                <c:pt idx="163">
                  <c:v>11.339913199080391</c:v>
                </c:pt>
                <c:pt idx="164">
                  <c:v>11.494951293455717</c:v>
                </c:pt>
                <c:pt idx="165">
                  <c:v>11.649520173425387</c:v>
                </c:pt>
                <c:pt idx="166">
                  <c:v>11.817761748179601</c:v>
                </c:pt>
                <c:pt idx="167">
                  <c:v>11.974986232656004</c:v>
                </c:pt>
                <c:pt idx="168">
                  <c:v>12.142465105162795</c:v>
                </c:pt>
                <c:pt idx="169">
                  <c:v>12.305988973096776</c:v>
                </c:pt>
                <c:pt idx="170">
                  <c:v>12.467903636741173</c:v>
                </c:pt>
                <c:pt idx="171">
                  <c:v>12.697112509511943</c:v>
                </c:pt>
                <c:pt idx="172">
                  <c:v>12.870664219074948</c:v>
                </c:pt>
                <c:pt idx="173">
                  <c:v>12.999897733710783</c:v>
                </c:pt>
                <c:pt idx="174">
                  <c:v>13.175044469850457</c:v>
                </c:pt>
                <c:pt idx="175">
                  <c:v>13.354832391492938</c:v>
                </c:pt>
                <c:pt idx="176">
                  <c:v>13.555487217195632</c:v>
                </c:pt>
                <c:pt idx="177">
                  <c:v>13.737393319318318</c:v>
                </c:pt>
                <c:pt idx="178">
                  <c:v>13.930387065166462</c:v>
                </c:pt>
                <c:pt idx="179">
                  <c:v>14.122024774445403</c:v>
                </c:pt>
                <c:pt idx="180">
                  <c:v>14.317374023868512</c:v>
                </c:pt>
                <c:pt idx="181">
                  <c:v>14.531878761880149</c:v>
                </c:pt>
                <c:pt idx="182">
                  <c:v>14.732396589663715</c:v>
                </c:pt>
                <c:pt idx="183">
                  <c:v>14.943318346693861</c:v>
                </c:pt>
                <c:pt idx="184">
                  <c:v>15.15440485357712</c:v>
                </c:pt>
                <c:pt idx="185">
                  <c:v>15.315668021605095</c:v>
                </c:pt>
                <c:pt idx="186">
                  <c:v>15.551921984733255</c:v>
                </c:pt>
                <c:pt idx="187">
                  <c:v>15.775393853095769</c:v>
                </c:pt>
                <c:pt idx="188">
                  <c:v>16.000594756100899</c:v>
                </c:pt>
                <c:pt idx="189">
                  <c:v>16.226217289136482</c:v>
                </c:pt>
                <c:pt idx="190">
                  <c:v>16.467324224708719</c:v>
                </c:pt>
                <c:pt idx="191">
                  <c:v>16.666398032715115</c:v>
                </c:pt>
                <c:pt idx="192">
                  <c:v>16.9127520579686</c:v>
                </c:pt>
                <c:pt idx="193">
                  <c:v>17.166959652296846</c:v>
                </c:pt>
                <c:pt idx="194">
                  <c:v>17.422171108499697</c:v>
                </c:pt>
                <c:pt idx="195">
                  <c:v>17.621265091402034</c:v>
                </c:pt>
                <c:pt idx="196">
                  <c:v>17.885247891434716</c:v>
                </c:pt>
                <c:pt idx="197">
                  <c:v>18.176726959053074</c:v>
                </c:pt>
                <c:pt idx="198">
                  <c:v>18.45239736398176</c:v>
                </c:pt>
                <c:pt idx="199">
                  <c:v>18.658173112153865</c:v>
                </c:pt>
                <c:pt idx="200">
                  <c:v>18.933208676467718</c:v>
                </c:pt>
              </c:numCache>
            </c:numRef>
          </c:yVal>
          <c:smooth val="0"/>
        </c:ser>
        <c:ser>
          <c:idx val="3"/>
          <c:order val="3"/>
          <c:tx>
            <c:v>Ech coupé et isolé + chauff régul</c:v>
          </c:tx>
          <c:spPr>
            <a:ln w="28575">
              <a:noFill/>
            </a:ln>
          </c:spPr>
          <c:marker>
            <c:symbol val="square"/>
            <c:size val="5"/>
            <c:spPr>
              <a:solidFill>
                <a:srgbClr val="C00000"/>
              </a:solidFill>
              <a:ln>
                <a:noFill/>
              </a:ln>
            </c:spPr>
          </c:marker>
          <c:xVal>
            <c:numRef>
              <c:f>[1]Sheet1!$N$5:$N$194</c:f>
              <c:numCache>
                <c:formatCode>General</c:formatCode>
                <c:ptCount val="190"/>
                <c:pt idx="0">
                  <c:v>0</c:v>
                </c:pt>
                <c:pt idx="1">
                  <c:v>0.114911</c:v>
                </c:pt>
                <c:pt idx="2">
                  <c:v>0.232293</c:v>
                </c:pt>
                <c:pt idx="3">
                  <c:v>0.34870299999999999</c:v>
                </c:pt>
                <c:pt idx="4">
                  <c:v>0.46699099999999999</c:v>
                </c:pt>
                <c:pt idx="5">
                  <c:v>0.58740099999999995</c:v>
                </c:pt>
                <c:pt idx="6">
                  <c:v>0.70317600000000002</c:v>
                </c:pt>
                <c:pt idx="7">
                  <c:v>0.82534399999999997</c:v>
                </c:pt>
                <c:pt idx="8">
                  <c:v>0.94189999999999996</c:v>
                </c:pt>
                <c:pt idx="9">
                  <c:v>1.0623200000000002</c:v>
                </c:pt>
                <c:pt idx="10">
                  <c:v>1.181632</c:v>
                </c:pt>
                <c:pt idx="11">
                  <c:v>1.298216</c:v>
                </c:pt>
                <c:pt idx="12">
                  <c:v>1.4219359999999999</c:v>
                </c:pt>
                <c:pt idx="13">
                  <c:v>1.5346870000000001</c:v>
                </c:pt>
                <c:pt idx="14">
                  <c:v>1.660919</c:v>
                </c:pt>
                <c:pt idx="15">
                  <c:v>1.7717860000000001</c:v>
                </c:pt>
                <c:pt idx="16">
                  <c:v>1.8982570000000001</c:v>
                </c:pt>
                <c:pt idx="17">
                  <c:v>2.0194940000000003</c:v>
                </c:pt>
                <c:pt idx="18">
                  <c:v>2.1330149999999999</c:v>
                </c:pt>
                <c:pt idx="19">
                  <c:v>2.250972</c:v>
                </c:pt>
                <c:pt idx="20">
                  <c:v>2.3718849999999998</c:v>
                </c:pt>
                <c:pt idx="21">
                  <c:v>2.4950620000000003</c:v>
                </c:pt>
                <c:pt idx="22">
                  <c:v>2.6100219999999998</c:v>
                </c:pt>
                <c:pt idx="23">
                  <c:v>2.7300309999999999</c:v>
                </c:pt>
                <c:pt idx="24">
                  <c:v>2.8517269999999999</c:v>
                </c:pt>
                <c:pt idx="25">
                  <c:v>2.9637159999999998</c:v>
                </c:pt>
                <c:pt idx="26">
                  <c:v>3.0921849999999997</c:v>
                </c:pt>
                <c:pt idx="27">
                  <c:v>3.2087499999999998</c:v>
                </c:pt>
                <c:pt idx="28">
                  <c:v>3.328592</c:v>
                </c:pt>
                <c:pt idx="29">
                  <c:v>3.4492889999999998</c:v>
                </c:pt>
                <c:pt idx="30">
                  <c:v>3.5592630000000001</c:v>
                </c:pt>
                <c:pt idx="31">
                  <c:v>3.686458</c:v>
                </c:pt>
                <c:pt idx="32">
                  <c:v>3.801399</c:v>
                </c:pt>
                <c:pt idx="33">
                  <c:v>3.9192339999999999</c:v>
                </c:pt>
                <c:pt idx="34">
                  <c:v>4.0364900000000006</c:v>
                </c:pt>
                <c:pt idx="35">
                  <c:v>4.1592850000000006</c:v>
                </c:pt>
                <c:pt idx="36">
                  <c:v>4.2811719999999998</c:v>
                </c:pt>
                <c:pt idx="37">
                  <c:v>4.4057719999999998</c:v>
                </c:pt>
                <c:pt idx="38">
                  <c:v>4.5172280000000002</c:v>
                </c:pt>
                <c:pt idx="39">
                  <c:v>4.6426039999999995</c:v>
                </c:pt>
                <c:pt idx="40">
                  <c:v>4.7589920000000001</c:v>
                </c:pt>
                <c:pt idx="41">
                  <c:v>4.8732499999999996</c:v>
                </c:pt>
                <c:pt idx="42">
                  <c:v>4.9934660000000006</c:v>
                </c:pt>
                <c:pt idx="43">
                  <c:v>5.1105650000000002</c:v>
                </c:pt>
                <c:pt idx="44">
                  <c:v>5.2316769999999995</c:v>
                </c:pt>
                <c:pt idx="45">
                  <c:v>5.3528650000000004</c:v>
                </c:pt>
                <c:pt idx="46">
                  <c:v>5.4767899999999994</c:v>
                </c:pt>
                <c:pt idx="47">
                  <c:v>5.5861540000000005</c:v>
                </c:pt>
                <c:pt idx="48">
                  <c:v>5.7118650000000004</c:v>
                </c:pt>
                <c:pt idx="49">
                  <c:v>5.8359199999999998</c:v>
                </c:pt>
                <c:pt idx="50">
                  <c:v>5.9506239999999995</c:v>
                </c:pt>
                <c:pt idx="51">
                  <c:v>6.0627509999999996</c:v>
                </c:pt>
                <c:pt idx="52">
                  <c:v>6.1934770000000006</c:v>
                </c:pt>
                <c:pt idx="53">
                  <c:v>6.3104909999999999</c:v>
                </c:pt>
                <c:pt idx="54">
                  <c:v>6.4264020000000004</c:v>
                </c:pt>
                <c:pt idx="55">
                  <c:v>6.5432550000000003</c:v>
                </c:pt>
                <c:pt idx="56">
                  <c:v>6.6634510000000002</c:v>
                </c:pt>
                <c:pt idx="57">
                  <c:v>6.783061</c:v>
                </c:pt>
                <c:pt idx="58">
                  <c:v>6.9076820000000003</c:v>
                </c:pt>
                <c:pt idx="59">
                  <c:v>7.0264129999999998</c:v>
                </c:pt>
                <c:pt idx="60">
                  <c:v>7.1497989999999998</c:v>
                </c:pt>
                <c:pt idx="61">
                  <c:v>7.2586349999999999</c:v>
                </c:pt>
                <c:pt idx="62">
                  <c:v>7.3828119999999995</c:v>
                </c:pt>
                <c:pt idx="63">
                  <c:v>7.5074770000000006</c:v>
                </c:pt>
                <c:pt idx="64">
                  <c:v>7.6175940000000004</c:v>
                </c:pt>
                <c:pt idx="65">
                  <c:v>7.7467710000000007</c:v>
                </c:pt>
                <c:pt idx="66">
                  <c:v>7.8560209999999993</c:v>
                </c:pt>
                <c:pt idx="67">
                  <c:v>7.9855520000000002</c:v>
                </c:pt>
                <c:pt idx="68">
                  <c:v>8.0992930000000012</c:v>
                </c:pt>
                <c:pt idx="69">
                  <c:v>8.2114920000000016</c:v>
                </c:pt>
                <c:pt idx="70">
                  <c:v>8.3445549999999997</c:v>
                </c:pt>
                <c:pt idx="71">
                  <c:v>8.4607150000000004</c:v>
                </c:pt>
                <c:pt idx="72">
                  <c:v>8.5756440000000005</c:v>
                </c:pt>
                <c:pt idx="73">
                  <c:v>8.6922899999999998</c:v>
                </c:pt>
                <c:pt idx="74">
                  <c:v>8.8102089999999986</c:v>
                </c:pt>
                <c:pt idx="75">
                  <c:v>8.9302209999999995</c:v>
                </c:pt>
                <c:pt idx="76">
                  <c:v>9.0470810000000004</c:v>
                </c:pt>
                <c:pt idx="77">
                  <c:v>9.1661590000000004</c:v>
                </c:pt>
                <c:pt idx="78">
                  <c:v>9.2877320000000001</c:v>
                </c:pt>
                <c:pt idx="79">
                  <c:v>9.408042</c:v>
                </c:pt>
                <c:pt idx="80">
                  <c:v>9.529732000000001</c:v>
                </c:pt>
                <c:pt idx="81">
                  <c:v>9.6548940000000005</c:v>
                </c:pt>
                <c:pt idx="82">
                  <c:v>9.7763530000000003</c:v>
                </c:pt>
                <c:pt idx="83">
                  <c:v>9.8793670000000002</c:v>
                </c:pt>
                <c:pt idx="84">
                  <c:v>10.006664000000001</c:v>
                </c:pt>
                <c:pt idx="85">
                  <c:v>10.131539999999999</c:v>
                </c:pt>
                <c:pt idx="86">
                  <c:v>10.259379000000001</c:v>
                </c:pt>
                <c:pt idx="87">
                  <c:v>10.362598</c:v>
                </c:pt>
                <c:pt idx="88">
                  <c:v>10.493672</c:v>
                </c:pt>
                <c:pt idx="89">
                  <c:v>10.600788999999999</c:v>
                </c:pt>
                <c:pt idx="90">
                  <c:v>10.727359</c:v>
                </c:pt>
                <c:pt idx="91">
                  <c:v>10.836226</c:v>
                </c:pt>
                <c:pt idx="92">
                  <c:v>10.972043000000001</c:v>
                </c:pt>
                <c:pt idx="93">
                  <c:v>11.078733</c:v>
                </c:pt>
                <c:pt idx="94">
                  <c:v>11.207652</c:v>
                </c:pt>
                <c:pt idx="95">
                  <c:v>11.321546999999999</c:v>
                </c:pt>
                <c:pt idx="96">
                  <c:v>11.433563000000001</c:v>
                </c:pt>
                <c:pt idx="97">
                  <c:v>11.56495</c:v>
                </c:pt>
                <c:pt idx="98">
                  <c:v>11.679063999999999</c:v>
                </c:pt>
                <c:pt idx="99">
                  <c:v>11.795484</c:v>
                </c:pt>
                <c:pt idx="100">
                  <c:v>11.929570999999999</c:v>
                </c:pt>
                <c:pt idx="101">
                  <c:v>12.045767000000001</c:v>
                </c:pt>
                <c:pt idx="102">
                  <c:v>12.156877999999999</c:v>
                </c:pt>
                <c:pt idx="103">
                  <c:v>12.277977</c:v>
                </c:pt>
                <c:pt idx="104">
                  <c:v>12.392884</c:v>
                </c:pt>
                <c:pt idx="105">
                  <c:v>12.506305000000001</c:v>
                </c:pt>
                <c:pt idx="106">
                  <c:v>12.622883999999999</c:v>
                </c:pt>
                <c:pt idx="107">
                  <c:v>12.76717</c:v>
                </c:pt>
                <c:pt idx="108">
                  <c:v>12.883319999999999</c:v>
                </c:pt>
                <c:pt idx="109">
                  <c:v>13.001212000000001</c:v>
                </c:pt>
                <c:pt idx="110">
                  <c:v>13.121535</c:v>
                </c:pt>
                <c:pt idx="111">
                  <c:v>13.242602</c:v>
                </c:pt>
                <c:pt idx="112">
                  <c:v>13.361148999999999</c:v>
                </c:pt>
                <c:pt idx="113">
                  <c:v>13.455263</c:v>
                </c:pt>
                <c:pt idx="114">
                  <c:v>13.579082</c:v>
                </c:pt>
                <c:pt idx="115">
                  <c:v>13.704268000000001</c:v>
                </c:pt>
                <c:pt idx="116">
                  <c:v>13.828519</c:v>
                </c:pt>
                <c:pt idx="117">
                  <c:v>13.949097</c:v>
                </c:pt>
                <c:pt idx="118">
                  <c:v>14.069022</c:v>
                </c:pt>
                <c:pt idx="119">
                  <c:v>14.197751999999999</c:v>
                </c:pt>
                <c:pt idx="120">
                  <c:v>14.297507</c:v>
                </c:pt>
                <c:pt idx="121">
                  <c:v>14.420663000000001</c:v>
                </c:pt>
                <c:pt idx="122">
                  <c:v>14.546979</c:v>
                </c:pt>
                <c:pt idx="123">
                  <c:v>14.669852000000001</c:v>
                </c:pt>
                <c:pt idx="124">
                  <c:v>14.774588999999999</c:v>
                </c:pt>
                <c:pt idx="125">
                  <c:v>14.90189</c:v>
                </c:pt>
                <c:pt idx="126">
                  <c:v>15.029450000000001</c:v>
                </c:pt>
                <c:pt idx="127">
                  <c:v>15.131001999999999</c:v>
                </c:pt>
                <c:pt idx="128">
                  <c:v>15.26197</c:v>
                </c:pt>
                <c:pt idx="129">
                  <c:v>15.390236999999999</c:v>
                </c:pt>
                <c:pt idx="130">
                  <c:v>15.493554999999999</c:v>
                </c:pt>
                <c:pt idx="131">
                  <c:v>15.621071000000001</c:v>
                </c:pt>
                <c:pt idx="132">
                  <c:v>15.724864000000002</c:v>
                </c:pt>
                <c:pt idx="133">
                  <c:v>15.860414</c:v>
                </c:pt>
                <c:pt idx="134">
                  <c:v>15.964922999999999</c:v>
                </c:pt>
                <c:pt idx="135">
                  <c:v>16.096715</c:v>
                </c:pt>
                <c:pt idx="136">
                  <c:v>16.202529999999999</c:v>
                </c:pt>
                <c:pt idx="137">
                  <c:v>16.337574</c:v>
                </c:pt>
                <c:pt idx="138">
                  <c:v>16.444054000000001</c:v>
                </c:pt>
                <c:pt idx="139">
                  <c:v>16.577182000000001</c:v>
                </c:pt>
                <c:pt idx="140">
                  <c:v>16.682129</c:v>
                </c:pt>
                <c:pt idx="141">
                  <c:v>16.819520000000001</c:v>
                </c:pt>
                <c:pt idx="142">
                  <c:v>16.927904999999999</c:v>
                </c:pt>
                <c:pt idx="143">
                  <c:v>17.040548999999999</c:v>
                </c:pt>
                <c:pt idx="144">
                  <c:v>17.175394999999998</c:v>
                </c:pt>
                <c:pt idx="145">
                  <c:v>17.283685999999999</c:v>
                </c:pt>
                <c:pt idx="146">
                  <c:v>17.424433999999998</c:v>
                </c:pt>
                <c:pt idx="147">
                  <c:v>17.53472</c:v>
                </c:pt>
                <c:pt idx="148">
                  <c:v>17.645121</c:v>
                </c:pt>
                <c:pt idx="149">
                  <c:v>17.753637999999999</c:v>
                </c:pt>
                <c:pt idx="150">
                  <c:v>17.890799999999999</c:v>
                </c:pt>
                <c:pt idx="151">
                  <c:v>18.008656999999999</c:v>
                </c:pt>
                <c:pt idx="152">
                  <c:v>18.117266000000001</c:v>
                </c:pt>
                <c:pt idx="153">
                  <c:v>18.227709000000001</c:v>
                </c:pt>
                <c:pt idx="154">
                  <c:v>18.369683999999999</c:v>
                </c:pt>
                <c:pt idx="155">
                  <c:v>18.481361000000003</c:v>
                </c:pt>
                <c:pt idx="156">
                  <c:v>18.600643000000002</c:v>
                </c:pt>
                <c:pt idx="157">
                  <c:v>18.711216999999998</c:v>
                </c:pt>
                <c:pt idx="158">
                  <c:v>18.825855000000001</c:v>
                </c:pt>
                <c:pt idx="159">
                  <c:v>18.967347</c:v>
                </c:pt>
                <c:pt idx="160">
                  <c:v>19.083210999999999</c:v>
                </c:pt>
                <c:pt idx="161">
                  <c:v>19.204684</c:v>
                </c:pt>
                <c:pt idx="162">
                  <c:v>19.317164999999999</c:v>
                </c:pt>
                <c:pt idx="163">
                  <c:v>19.435758</c:v>
                </c:pt>
                <c:pt idx="164">
                  <c:v>19.546671</c:v>
                </c:pt>
                <c:pt idx="165">
                  <c:v>19.663038</c:v>
                </c:pt>
                <c:pt idx="166">
                  <c:v>19.785468000000002</c:v>
                </c:pt>
                <c:pt idx="167">
                  <c:v>19.904166</c:v>
                </c:pt>
                <c:pt idx="168">
                  <c:v>20.019706000000003</c:v>
                </c:pt>
                <c:pt idx="169">
                  <c:v>20.137224</c:v>
                </c:pt>
                <c:pt idx="170">
                  <c:v>20.251930000000002</c:v>
                </c:pt>
                <c:pt idx="171">
                  <c:v>20.406408000000003</c:v>
                </c:pt>
                <c:pt idx="172">
                  <c:v>20.527014999999999</c:v>
                </c:pt>
                <c:pt idx="173">
                  <c:v>20.616288999999998</c:v>
                </c:pt>
                <c:pt idx="174">
                  <c:v>20.735799999999998</c:v>
                </c:pt>
                <c:pt idx="175">
                  <c:v>20.852618</c:v>
                </c:pt>
                <c:pt idx="176">
                  <c:v>20.978401999999999</c:v>
                </c:pt>
                <c:pt idx="177">
                  <c:v>21.099705</c:v>
                </c:pt>
                <c:pt idx="178">
                  <c:v>21.220053</c:v>
                </c:pt>
                <c:pt idx="179">
                  <c:v>21.339824</c:v>
                </c:pt>
                <c:pt idx="180">
                  <c:v>21.460737999999999</c:v>
                </c:pt>
                <c:pt idx="181">
                  <c:v>21.588073999999999</c:v>
                </c:pt>
                <c:pt idx="182">
                  <c:v>21.713853</c:v>
                </c:pt>
                <c:pt idx="183">
                  <c:v>21.833449999999999</c:v>
                </c:pt>
                <c:pt idx="184">
                  <c:v>21.957096</c:v>
                </c:pt>
                <c:pt idx="185">
                  <c:v>22.048860999999999</c:v>
                </c:pt>
                <c:pt idx="186">
                  <c:v>22.177524999999999</c:v>
                </c:pt>
                <c:pt idx="187">
                  <c:v>22.300877</c:v>
                </c:pt>
                <c:pt idx="188">
                  <c:v>22.424855999999998</c:v>
                </c:pt>
                <c:pt idx="189">
                  <c:v>22.548563999999999</c:v>
                </c:pt>
              </c:numCache>
            </c:numRef>
          </c:xVal>
          <c:yVal>
            <c:numRef>
              <c:f>[1]Sheet1!$P$5:$P$194</c:f>
              <c:numCache>
                <c:formatCode>General</c:formatCode>
                <c:ptCount val="190"/>
                <c:pt idx="0">
                  <c:v>0</c:v>
                </c:pt>
                <c:pt idx="1">
                  <c:v>3.6030589543944768E-3</c:v>
                </c:pt>
                <c:pt idx="2">
                  <c:v>3.1713014460552969E-3</c:v>
                </c:pt>
                <c:pt idx="3">
                  <c:v>2.6829254727385394E-3</c:v>
                </c:pt>
                <c:pt idx="4">
                  <c:v>8.3327586206831117E-3</c:v>
                </c:pt>
                <c:pt idx="5">
                  <c:v>8.0137931034537091E-3</c:v>
                </c:pt>
                <c:pt idx="6">
                  <c:v>1.1618020022250923E-2</c:v>
                </c:pt>
                <c:pt idx="7">
                  <c:v>1.3176362625127046E-2</c:v>
                </c:pt>
                <c:pt idx="8">
                  <c:v>1.3176362625127046E-2</c:v>
                </c:pt>
                <c:pt idx="9">
                  <c:v>1.5542269187978191E-2</c:v>
                </c:pt>
                <c:pt idx="10">
                  <c:v>1.8996496106775628E-2</c:v>
                </c:pt>
                <c:pt idx="11">
                  <c:v>2.0179644048945282E-2</c:v>
                </c:pt>
                <c:pt idx="12">
                  <c:v>2.260211345939209E-2</c:v>
                </c:pt>
                <c:pt idx="13">
                  <c:v>2.5080645161293717E-2</c:v>
                </c:pt>
                <c:pt idx="14">
                  <c:v>2.6528253615116505E-2</c:v>
                </c:pt>
                <c:pt idx="15">
                  <c:v>2.7503503893216336E-2</c:v>
                </c:pt>
                <c:pt idx="16">
                  <c:v>2.9007285873196023E-2</c:v>
                </c:pt>
                <c:pt idx="17">
                  <c:v>3.18623470522785E-2</c:v>
                </c:pt>
                <c:pt idx="18">
                  <c:v>3.3046218020030216E-2</c:v>
                </c:pt>
                <c:pt idx="19">
                  <c:v>3.3854060066741916E-2</c:v>
                </c:pt>
                <c:pt idx="20">
                  <c:v>3.5469855394892107E-2</c:v>
                </c:pt>
                <c:pt idx="21">
                  <c:v>3.6709510567300208E-2</c:v>
                </c:pt>
                <c:pt idx="22">
                  <c:v>4.0860400444935337E-2</c:v>
                </c:pt>
                <c:pt idx="23">
                  <c:v>3.9830367074522553E-2</c:v>
                </c:pt>
                <c:pt idx="24">
                  <c:v>4.4302780867621419E-2</c:v>
                </c:pt>
                <c:pt idx="25">
                  <c:v>4.796746384872301E-2</c:v>
                </c:pt>
                <c:pt idx="26">
                  <c:v>6.2629699666288188E-2</c:v>
                </c:pt>
                <c:pt idx="27">
                  <c:v>7.7943214682981918E-2</c:v>
                </c:pt>
                <c:pt idx="28">
                  <c:v>9.2078420467188574E-2</c:v>
                </c:pt>
                <c:pt idx="29">
                  <c:v>9.9796440489433008E-2</c:v>
                </c:pt>
                <c:pt idx="30">
                  <c:v>0.10908248053393109</c:v>
                </c:pt>
                <c:pt idx="31">
                  <c:v>0.11837169076751877</c:v>
                </c:pt>
                <c:pt idx="32">
                  <c:v>0.12695989988876408</c:v>
                </c:pt>
                <c:pt idx="33">
                  <c:v>0.12939126807563681</c:v>
                </c:pt>
                <c:pt idx="34">
                  <c:v>0.15257797552836355</c:v>
                </c:pt>
                <c:pt idx="35">
                  <c:v>0.16393553948831041</c:v>
                </c:pt>
                <c:pt idx="36">
                  <c:v>0.17643765294771765</c:v>
                </c:pt>
                <c:pt idx="37">
                  <c:v>0.19024149054504844</c:v>
                </c:pt>
                <c:pt idx="38">
                  <c:v>0.20156323692992453</c:v>
                </c:pt>
                <c:pt idx="39">
                  <c:v>0.2142360400444869</c:v>
                </c:pt>
                <c:pt idx="40">
                  <c:v>0.22513587319243594</c:v>
                </c:pt>
                <c:pt idx="41">
                  <c:v>0.24351284760844752</c:v>
                </c:pt>
                <c:pt idx="42">
                  <c:v>0.25773053392657597</c:v>
                </c:pt>
                <c:pt idx="43">
                  <c:v>0.27286807563959892</c:v>
                </c:pt>
                <c:pt idx="44">
                  <c:v>0.28896724137930296</c:v>
                </c:pt>
                <c:pt idx="45">
                  <c:v>0.30867775305894746</c:v>
                </c:pt>
                <c:pt idx="46">
                  <c:v>0.3261918242491606</c:v>
                </c:pt>
                <c:pt idx="47">
                  <c:v>0.34414872080088504</c:v>
                </c:pt>
                <c:pt idx="48">
                  <c:v>0.36620177975527657</c:v>
                </c:pt>
                <c:pt idx="49">
                  <c:v>0.38663615127920198</c:v>
                </c:pt>
                <c:pt idx="50">
                  <c:v>0.408199054504994</c:v>
                </c:pt>
                <c:pt idx="51">
                  <c:v>0.42995973303670704</c:v>
                </c:pt>
                <c:pt idx="52">
                  <c:v>0.45785934371523873</c:v>
                </c:pt>
                <c:pt idx="53">
                  <c:v>0.48405695216908612</c:v>
                </c:pt>
                <c:pt idx="54">
                  <c:v>0.50989021134594559</c:v>
                </c:pt>
                <c:pt idx="55">
                  <c:v>0.54119371523914384</c:v>
                </c:pt>
                <c:pt idx="56">
                  <c:v>0.57244571746384554</c:v>
                </c:pt>
                <c:pt idx="57">
                  <c:v>0.60737880978865677</c:v>
                </c:pt>
                <c:pt idx="58">
                  <c:v>0.64404516129032652</c:v>
                </c:pt>
                <c:pt idx="59">
                  <c:v>0.68280489432702784</c:v>
                </c:pt>
                <c:pt idx="60">
                  <c:v>0.72291373748608578</c:v>
                </c:pt>
                <c:pt idx="61">
                  <c:v>0.75933164627363436</c:v>
                </c:pt>
                <c:pt idx="62">
                  <c:v>0.81079271412680343</c:v>
                </c:pt>
                <c:pt idx="63">
                  <c:v>0.85891685205784862</c:v>
                </c:pt>
                <c:pt idx="64">
                  <c:v>0.9138448832035555</c:v>
                </c:pt>
                <c:pt idx="65">
                  <c:v>0.96797997775306177</c:v>
                </c:pt>
                <c:pt idx="66">
                  <c:v>1.0192798665183445</c:v>
                </c:pt>
                <c:pt idx="67">
                  <c:v>1.0841495550611826</c:v>
                </c:pt>
                <c:pt idx="68">
                  <c:v>1.1423709121245742</c:v>
                </c:pt>
                <c:pt idx="69">
                  <c:v>1.2020316462736369</c:v>
                </c:pt>
                <c:pt idx="70">
                  <c:v>1.2735873192436074</c:v>
                </c:pt>
                <c:pt idx="71">
                  <c:v>1.3389914905450535</c:v>
                </c:pt>
                <c:pt idx="72">
                  <c:v>1.4028469410456066</c:v>
                </c:pt>
                <c:pt idx="73">
                  <c:v>1.4710374304783096</c:v>
                </c:pt>
                <c:pt idx="74">
                  <c:v>1.5178023359288124</c:v>
                </c:pt>
                <c:pt idx="75">
                  <c:v>1.6041848720800853</c:v>
                </c:pt>
                <c:pt idx="76">
                  <c:v>1.6041737486095684</c:v>
                </c:pt>
                <c:pt idx="77">
                  <c:v>1.7430294771968817</c:v>
                </c:pt>
                <c:pt idx="78">
                  <c:v>1.8137524471635027</c:v>
                </c:pt>
                <c:pt idx="79">
                  <c:v>1.8881159621801942</c:v>
                </c:pt>
                <c:pt idx="80">
                  <c:v>1.9613714682981029</c:v>
                </c:pt>
                <c:pt idx="81">
                  <c:v>2.0413035595105646</c:v>
                </c:pt>
                <c:pt idx="82">
                  <c:v>2.0417336484983233</c:v>
                </c:pt>
                <c:pt idx="83">
                  <c:v>2.1805032814238046</c:v>
                </c:pt>
                <c:pt idx="84">
                  <c:v>2.2597407675194603</c:v>
                </c:pt>
                <c:pt idx="85">
                  <c:v>2.341783314794224</c:v>
                </c:pt>
                <c:pt idx="86">
                  <c:v>2.4253554505005539</c:v>
                </c:pt>
                <c:pt idx="87">
                  <c:v>2.491207452725253</c:v>
                </c:pt>
                <c:pt idx="88">
                  <c:v>2.5765803114571746</c:v>
                </c:pt>
                <c:pt idx="89">
                  <c:v>2.6498569521690714</c:v>
                </c:pt>
                <c:pt idx="90">
                  <c:v>2.735618131256953</c:v>
                </c:pt>
                <c:pt idx="91">
                  <c:v>2.8079334816462751</c:v>
                </c:pt>
                <c:pt idx="92">
                  <c:v>2.9044838709677419</c:v>
                </c:pt>
                <c:pt idx="93">
                  <c:v>2.9785496662958821</c:v>
                </c:pt>
                <c:pt idx="94">
                  <c:v>3.071555895439368</c:v>
                </c:pt>
                <c:pt idx="95">
                  <c:v>3.1546345383759742</c:v>
                </c:pt>
                <c:pt idx="96">
                  <c:v>3.2329437152391551</c:v>
                </c:pt>
                <c:pt idx="97">
                  <c:v>3.3264000556173547</c:v>
                </c:pt>
                <c:pt idx="98">
                  <c:v>3.4119536707452722</c:v>
                </c:pt>
                <c:pt idx="99">
                  <c:v>3.5000077864293644</c:v>
                </c:pt>
                <c:pt idx="100">
                  <c:v>3.60114883203559</c:v>
                </c:pt>
                <c:pt idx="101">
                  <c:v>3.6843813681868798</c:v>
                </c:pt>
                <c:pt idx="102">
                  <c:v>3.7741208008898748</c:v>
                </c:pt>
                <c:pt idx="103">
                  <c:v>3.8662000556173597</c:v>
                </c:pt>
                <c:pt idx="104">
                  <c:v>3.955508342602895</c:v>
                </c:pt>
                <c:pt idx="105">
                  <c:v>4.0413800889877578</c:v>
                </c:pt>
                <c:pt idx="106">
                  <c:v>4.1334075639599481</c:v>
                </c:pt>
                <c:pt idx="107">
                  <c:v>4.2533156284760825</c:v>
                </c:pt>
                <c:pt idx="108">
                  <c:v>4.3468161290322564</c:v>
                </c:pt>
                <c:pt idx="109">
                  <c:v>4.4407708008898741</c:v>
                </c:pt>
                <c:pt idx="110">
                  <c:v>4.5383378197997768</c:v>
                </c:pt>
                <c:pt idx="111">
                  <c:v>4.6428126807563936</c:v>
                </c:pt>
                <c:pt idx="112">
                  <c:v>4.7429294771968875</c:v>
                </c:pt>
                <c:pt idx="113">
                  <c:v>4.8211382647385923</c:v>
                </c:pt>
                <c:pt idx="114">
                  <c:v>4.8217468854282561</c:v>
                </c:pt>
                <c:pt idx="115">
                  <c:v>5.0353428809788703</c:v>
                </c:pt>
                <c:pt idx="116">
                  <c:v>5.1390027252502755</c:v>
                </c:pt>
                <c:pt idx="117">
                  <c:v>5.2488235817575104</c:v>
                </c:pt>
                <c:pt idx="118">
                  <c:v>5.3534495550611725</c:v>
                </c:pt>
                <c:pt idx="119">
                  <c:v>5.352911790878748</c:v>
                </c:pt>
                <c:pt idx="120">
                  <c:v>5.5596329810900924</c:v>
                </c:pt>
                <c:pt idx="121">
                  <c:v>5.6680830923248049</c:v>
                </c:pt>
                <c:pt idx="122">
                  <c:v>5.7826652391546087</c:v>
                </c:pt>
                <c:pt idx="123">
                  <c:v>5.8978940489432636</c:v>
                </c:pt>
                <c:pt idx="124">
                  <c:v>6.0006362068965569</c:v>
                </c:pt>
                <c:pt idx="125">
                  <c:v>6.1000784760845326</c:v>
                </c:pt>
                <c:pt idx="126">
                  <c:v>6.2351243047830947</c:v>
                </c:pt>
                <c:pt idx="127">
                  <c:v>6.2428486651835309</c:v>
                </c:pt>
                <c:pt idx="128">
                  <c:v>6.4598647385984398</c:v>
                </c:pt>
                <c:pt idx="129">
                  <c:v>6.4600083982202356</c:v>
                </c:pt>
                <c:pt idx="130">
                  <c:v>6.6867809788654062</c:v>
                </c:pt>
                <c:pt idx="131">
                  <c:v>6.8082501668520559</c:v>
                </c:pt>
                <c:pt idx="132">
                  <c:v>6.913259844271411</c:v>
                </c:pt>
                <c:pt idx="133">
                  <c:v>7.052863848720798</c:v>
                </c:pt>
                <c:pt idx="134">
                  <c:v>7.1586516129032249</c:v>
                </c:pt>
                <c:pt idx="135">
                  <c:v>7.2825235817575091</c:v>
                </c:pt>
                <c:pt idx="136">
                  <c:v>7.3998865962180203</c:v>
                </c:pt>
                <c:pt idx="137">
                  <c:v>7.5436068965517187</c:v>
                </c:pt>
                <c:pt idx="138">
                  <c:v>7.6538582869855327</c:v>
                </c:pt>
                <c:pt idx="139">
                  <c:v>7.7909652947719659</c:v>
                </c:pt>
                <c:pt idx="140">
                  <c:v>7.9028335928809756</c:v>
                </c:pt>
                <c:pt idx="141">
                  <c:v>8.0534275305895413</c:v>
                </c:pt>
                <c:pt idx="142">
                  <c:v>8.1714744716351504</c:v>
                </c:pt>
                <c:pt idx="143">
                  <c:v>8.2880485539488351</c:v>
                </c:pt>
                <c:pt idx="144">
                  <c:v>8.4378015572858747</c:v>
                </c:pt>
                <c:pt idx="145">
                  <c:v>8.5580121245828611</c:v>
                </c:pt>
                <c:pt idx="146">
                  <c:v>8.7165130144605119</c:v>
                </c:pt>
                <c:pt idx="147">
                  <c:v>8.8452543381535076</c:v>
                </c:pt>
                <c:pt idx="148">
                  <c:v>8.9717122914349172</c:v>
                </c:pt>
                <c:pt idx="149">
                  <c:v>9.0933947719688533</c:v>
                </c:pt>
                <c:pt idx="150">
                  <c:v>9.2520981090100118</c:v>
                </c:pt>
                <c:pt idx="151">
                  <c:v>9.3924956062291471</c:v>
                </c:pt>
                <c:pt idx="152">
                  <c:v>9.5210111790878749</c:v>
                </c:pt>
                <c:pt idx="153">
                  <c:v>9.653251056729701</c:v>
                </c:pt>
                <c:pt idx="154">
                  <c:v>9.8236733592880956</c:v>
                </c:pt>
                <c:pt idx="155">
                  <c:v>9.9562629032258148</c:v>
                </c:pt>
                <c:pt idx="156">
                  <c:v>10.107768075639598</c:v>
                </c:pt>
                <c:pt idx="157">
                  <c:v>10.251411290322579</c:v>
                </c:pt>
                <c:pt idx="158">
                  <c:v>10.389976140155724</c:v>
                </c:pt>
                <c:pt idx="159">
                  <c:v>10.391555617352612</c:v>
                </c:pt>
                <c:pt idx="160">
                  <c:v>10.694722469410456</c:v>
                </c:pt>
                <c:pt idx="161">
                  <c:v>10.877047664071197</c:v>
                </c:pt>
                <c:pt idx="162">
                  <c:v>10.878817241379306</c:v>
                </c:pt>
                <c:pt idx="163">
                  <c:v>11.140551946607333</c:v>
                </c:pt>
                <c:pt idx="164">
                  <c:v>11.334305728587321</c:v>
                </c:pt>
                <c:pt idx="165">
                  <c:v>11.482175973303679</c:v>
                </c:pt>
                <c:pt idx="166">
                  <c:v>11.659153893214686</c:v>
                </c:pt>
                <c:pt idx="167">
                  <c:v>11.78801040044493</c:v>
                </c:pt>
                <c:pt idx="168">
                  <c:v>11.983259343715245</c:v>
                </c:pt>
                <c:pt idx="169">
                  <c:v>12.142079532814243</c:v>
                </c:pt>
                <c:pt idx="170">
                  <c:v>12.315042825361518</c:v>
                </c:pt>
                <c:pt idx="171">
                  <c:v>12.455923581757501</c:v>
                </c:pt>
                <c:pt idx="172">
                  <c:v>12.705720522803121</c:v>
                </c:pt>
                <c:pt idx="173">
                  <c:v>12.850040711902105</c:v>
                </c:pt>
                <c:pt idx="174">
                  <c:v>13.025273025583976</c:v>
                </c:pt>
                <c:pt idx="175">
                  <c:v>13.204649332591755</c:v>
                </c:pt>
                <c:pt idx="176">
                  <c:v>13.401827530589543</c:v>
                </c:pt>
                <c:pt idx="177">
                  <c:v>13.587274527252506</c:v>
                </c:pt>
                <c:pt idx="178">
                  <c:v>13.77808342602893</c:v>
                </c:pt>
                <c:pt idx="179">
                  <c:v>13.95235417130144</c:v>
                </c:pt>
                <c:pt idx="180">
                  <c:v>14.157810400444943</c:v>
                </c:pt>
                <c:pt idx="181">
                  <c:v>14.384191879866515</c:v>
                </c:pt>
                <c:pt idx="182">
                  <c:v>14.583380589543948</c:v>
                </c:pt>
                <c:pt idx="183">
                  <c:v>14.774937597330348</c:v>
                </c:pt>
                <c:pt idx="184">
                  <c:v>15.00280150166852</c:v>
                </c:pt>
                <c:pt idx="185">
                  <c:v>15.165671579532811</c:v>
                </c:pt>
                <c:pt idx="186">
                  <c:v>15.175793047830915</c:v>
                </c:pt>
                <c:pt idx="187">
                  <c:v>15.600618909899875</c:v>
                </c:pt>
                <c:pt idx="188">
                  <c:v>15.818627864293665</c:v>
                </c:pt>
                <c:pt idx="189">
                  <c:v>16.061401946607347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852224"/>
        <c:axId val="160854784"/>
      </c:scatterChart>
      <c:valAx>
        <c:axId val="160852224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Q(mW)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60854784"/>
        <c:crossesAt val="1"/>
        <c:crossBetween val="midCat"/>
      </c:valAx>
      <c:valAx>
        <c:axId val="160854784"/>
        <c:scaling>
          <c:logBase val="10"/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Grad T (K/m)</a:t>
                </a:r>
              </a:p>
            </c:rich>
          </c:tx>
          <c:layout>
            <c:manualLayout>
              <c:xMode val="edge"/>
              <c:yMode val="edge"/>
              <c:x val="0"/>
              <c:y val="0.3859998962472344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60852224"/>
        <c:crossesAt val="0.1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>
                <a:latin typeface="Book Antiqua" pitchFamily="18" charset="0"/>
              </a:defRPr>
            </a:pPr>
            <a:r>
              <a:rPr lang="en-US" sz="1200" b="1" dirty="0">
                <a:latin typeface="Book Antiqua" pitchFamily="18" charset="0"/>
              </a:rPr>
              <a:t>A </a:t>
            </a:r>
            <a:r>
              <a:rPr lang="en-US" sz="1200" b="1" dirty="0" err="1">
                <a:latin typeface="Book Antiqua" pitchFamily="18" charset="0"/>
              </a:rPr>
              <a:t>théorique</a:t>
            </a:r>
            <a:r>
              <a:rPr lang="en-US" sz="1200" b="1" dirty="0">
                <a:latin typeface="Book Antiqua" pitchFamily="18" charset="0"/>
              </a:rPr>
              <a:t> </a:t>
            </a:r>
            <a:r>
              <a:rPr lang="en-US" sz="1200" b="1" dirty="0" err="1">
                <a:latin typeface="Book Antiqua" pitchFamily="18" charset="0"/>
              </a:rPr>
              <a:t>donné</a:t>
            </a:r>
            <a:r>
              <a:rPr lang="en-US" sz="1200" b="1" dirty="0">
                <a:latin typeface="Book Antiqua" pitchFamily="18" charset="0"/>
              </a:rPr>
              <a:t> par </a:t>
            </a:r>
            <a:r>
              <a:rPr lang="en-US" sz="1200" b="1" dirty="0" err="1">
                <a:latin typeface="Book Antiqua" pitchFamily="18" charset="0"/>
              </a:rPr>
              <a:t>Hepak</a:t>
            </a:r>
            <a:endParaRPr lang="en-US" sz="1200" b="1" dirty="0">
              <a:latin typeface="Book Antiqua" pitchFamily="18" charset="0"/>
            </a:endParaRPr>
          </a:p>
        </c:rich>
      </c:tx>
      <c:layout>
        <c:manualLayout>
          <c:xMode val="edge"/>
          <c:yMode val="edge"/>
          <c:x val="0.21604764086724049"/>
          <c:y val="3.649019840707354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1823552099369381"/>
          <c:y val="0.18554312792098954"/>
          <c:w val="0.72843518936684326"/>
          <c:h val="0.67615092575920688"/>
        </c:manualLayout>
      </c:layout>
      <c:scatterChart>
        <c:scatterStyle val="lineMarker"/>
        <c:varyColors val="0"/>
        <c:ser>
          <c:idx val="0"/>
          <c:order val="0"/>
          <c:tx>
            <c:v>A théorique</c:v>
          </c:tx>
          <c:spPr>
            <a:ln w="34925"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Feuil1!$A$2:$A$405</c:f>
              <c:numCache>
                <c:formatCode>General</c:formatCode>
                <c:ptCount val="404"/>
                <c:pt idx="0">
                  <c:v>1.7</c:v>
                </c:pt>
                <c:pt idx="1">
                  <c:v>1.7009999999999998</c:v>
                </c:pt>
                <c:pt idx="2">
                  <c:v>1.7019999999999997</c:v>
                </c:pt>
                <c:pt idx="3">
                  <c:v>1.7029999999999996</c:v>
                </c:pt>
                <c:pt idx="4">
                  <c:v>1.7039999999999995</c:v>
                </c:pt>
                <c:pt idx="5">
                  <c:v>1.7049999999999994</c:v>
                </c:pt>
                <c:pt idx="6">
                  <c:v>1.7059999999999993</c:v>
                </c:pt>
                <c:pt idx="7">
                  <c:v>1.7069999999999992</c:v>
                </c:pt>
                <c:pt idx="8">
                  <c:v>1.7079999999999991</c:v>
                </c:pt>
                <c:pt idx="9">
                  <c:v>1.708999999999999</c:v>
                </c:pt>
                <c:pt idx="10">
                  <c:v>1.7099999999999989</c:v>
                </c:pt>
                <c:pt idx="11">
                  <c:v>1.7109999999999987</c:v>
                </c:pt>
                <c:pt idx="12">
                  <c:v>1.7119999999999986</c:v>
                </c:pt>
                <c:pt idx="13">
                  <c:v>1.7129999999999985</c:v>
                </c:pt>
                <c:pt idx="14">
                  <c:v>1.7139999999999984</c:v>
                </c:pt>
                <c:pt idx="15">
                  <c:v>1.7149999999999983</c:v>
                </c:pt>
                <c:pt idx="16">
                  <c:v>1.7159999999999982</c:v>
                </c:pt>
                <c:pt idx="17">
                  <c:v>1.7169999999999981</c:v>
                </c:pt>
                <c:pt idx="18">
                  <c:v>1.717999999999998</c:v>
                </c:pt>
                <c:pt idx="19">
                  <c:v>1.7189999999999979</c:v>
                </c:pt>
                <c:pt idx="20">
                  <c:v>1.7199999999999978</c:v>
                </c:pt>
                <c:pt idx="21">
                  <c:v>1.7209999999999976</c:v>
                </c:pt>
                <c:pt idx="22">
                  <c:v>1.7219999999999975</c:v>
                </c:pt>
                <c:pt idx="23">
                  <c:v>1.7229999999999974</c:v>
                </c:pt>
                <c:pt idx="24">
                  <c:v>1.7239999999999973</c:v>
                </c:pt>
                <c:pt idx="25">
                  <c:v>1.7249999999999972</c:v>
                </c:pt>
                <c:pt idx="26">
                  <c:v>1.7259999999999971</c:v>
                </c:pt>
                <c:pt idx="27">
                  <c:v>1.726999999999997</c:v>
                </c:pt>
                <c:pt idx="28">
                  <c:v>1.7279999999999969</c:v>
                </c:pt>
                <c:pt idx="29">
                  <c:v>1.7289999999999968</c:v>
                </c:pt>
                <c:pt idx="30">
                  <c:v>1.7299999999999967</c:v>
                </c:pt>
                <c:pt idx="31">
                  <c:v>1.7309999999999965</c:v>
                </c:pt>
                <c:pt idx="32">
                  <c:v>1.7319999999999964</c:v>
                </c:pt>
                <c:pt idx="33">
                  <c:v>1.7329999999999963</c:v>
                </c:pt>
                <c:pt idx="34">
                  <c:v>1.7339999999999962</c:v>
                </c:pt>
                <c:pt idx="35">
                  <c:v>1.7349999999999961</c:v>
                </c:pt>
                <c:pt idx="36">
                  <c:v>1.735999999999996</c:v>
                </c:pt>
                <c:pt idx="37">
                  <c:v>1.7369999999999959</c:v>
                </c:pt>
                <c:pt idx="38">
                  <c:v>1.7379999999999958</c:v>
                </c:pt>
                <c:pt idx="39">
                  <c:v>1.7389999999999957</c:v>
                </c:pt>
                <c:pt idx="40">
                  <c:v>1.7399999999999956</c:v>
                </c:pt>
                <c:pt idx="41">
                  <c:v>1.7409999999999954</c:v>
                </c:pt>
                <c:pt idx="42">
                  <c:v>1.7419999999999953</c:v>
                </c:pt>
                <c:pt idx="43">
                  <c:v>1.7429999999999952</c:v>
                </c:pt>
                <c:pt idx="44">
                  <c:v>1.7439999999999951</c:v>
                </c:pt>
                <c:pt idx="45">
                  <c:v>1.744999999999995</c:v>
                </c:pt>
                <c:pt idx="46">
                  <c:v>1.7459999999999949</c:v>
                </c:pt>
                <c:pt idx="47">
                  <c:v>1.7469999999999948</c:v>
                </c:pt>
                <c:pt idx="48">
                  <c:v>1.7479999999999947</c:v>
                </c:pt>
                <c:pt idx="49">
                  <c:v>1.7489999999999946</c:v>
                </c:pt>
                <c:pt idx="50">
                  <c:v>1.7499999999999944</c:v>
                </c:pt>
                <c:pt idx="51">
                  <c:v>1.7509999999999943</c:v>
                </c:pt>
                <c:pt idx="52">
                  <c:v>1.7519999999999942</c:v>
                </c:pt>
                <c:pt idx="53">
                  <c:v>1.7529999999999941</c:v>
                </c:pt>
                <c:pt idx="54">
                  <c:v>1.753999999999994</c:v>
                </c:pt>
                <c:pt idx="55">
                  <c:v>1.7549999999999939</c:v>
                </c:pt>
                <c:pt idx="56">
                  <c:v>1.7559999999999938</c:v>
                </c:pt>
                <c:pt idx="57">
                  <c:v>1.7569999999999937</c:v>
                </c:pt>
                <c:pt idx="58">
                  <c:v>1.7579999999999936</c:v>
                </c:pt>
                <c:pt idx="59">
                  <c:v>1.7589999999999935</c:v>
                </c:pt>
                <c:pt idx="60">
                  <c:v>1.7599999999999933</c:v>
                </c:pt>
                <c:pt idx="61">
                  <c:v>1.7609999999999932</c:v>
                </c:pt>
                <c:pt idx="62">
                  <c:v>1.7619999999999931</c:v>
                </c:pt>
                <c:pt idx="63">
                  <c:v>1.762999999999993</c:v>
                </c:pt>
                <c:pt idx="64">
                  <c:v>1.7639999999999929</c:v>
                </c:pt>
                <c:pt idx="65">
                  <c:v>1.7649999999999928</c:v>
                </c:pt>
                <c:pt idx="66">
                  <c:v>1.7659999999999927</c:v>
                </c:pt>
                <c:pt idx="67">
                  <c:v>1.7669999999999926</c:v>
                </c:pt>
                <c:pt idx="68">
                  <c:v>1.7679999999999925</c:v>
                </c:pt>
                <c:pt idx="69">
                  <c:v>1.7689999999999924</c:v>
                </c:pt>
                <c:pt idx="70">
                  <c:v>1.7699999999999922</c:v>
                </c:pt>
                <c:pt idx="71">
                  <c:v>1.7709999999999921</c:v>
                </c:pt>
                <c:pt idx="72">
                  <c:v>1.771999999999992</c:v>
                </c:pt>
                <c:pt idx="73">
                  <c:v>1.7729999999999919</c:v>
                </c:pt>
                <c:pt idx="74">
                  <c:v>1.7739999999999918</c:v>
                </c:pt>
                <c:pt idx="75">
                  <c:v>1.7749999999999917</c:v>
                </c:pt>
                <c:pt idx="76">
                  <c:v>1.7759999999999916</c:v>
                </c:pt>
                <c:pt idx="77">
                  <c:v>1.7769999999999915</c:v>
                </c:pt>
                <c:pt idx="78">
                  <c:v>1.7779999999999914</c:v>
                </c:pt>
                <c:pt idx="79">
                  <c:v>1.7789999999999913</c:v>
                </c:pt>
                <c:pt idx="80">
                  <c:v>1.7799999999999911</c:v>
                </c:pt>
                <c:pt idx="81">
                  <c:v>1.780999999999991</c:v>
                </c:pt>
                <c:pt idx="82">
                  <c:v>1.7819999999999909</c:v>
                </c:pt>
                <c:pt idx="83">
                  <c:v>1.7829999999999908</c:v>
                </c:pt>
                <c:pt idx="84">
                  <c:v>1.7839999999999907</c:v>
                </c:pt>
                <c:pt idx="85">
                  <c:v>1.7849999999999906</c:v>
                </c:pt>
                <c:pt idx="86">
                  <c:v>1.7859999999999905</c:v>
                </c:pt>
                <c:pt idx="87">
                  <c:v>1.7869999999999904</c:v>
                </c:pt>
                <c:pt idx="88">
                  <c:v>1.7879999999999903</c:v>
                </c:pt>
                <c:pt idx="89">
                  <c:v>1.7889999999999902</c:v>
                </c:pt>
                <c:pt idx="90">
                  <c:v>1.78999999999999</c:v>
                </c:pt>
                <c:pt idx="91">
                  <c:v>1.7909999999999899</c:v>
                </c:pt>
                <c:pt idx="92">
                  <c:v>1.7919999999999898</c:v>
                </c:pt>
                <c:pt idx="93">
                  <c:v>1.7929999999999897</c:v>
                </c:pt>
                <c:pt idx="94">
                  <c:v>1.7939999999999896</c:v>
                </c:pt>
                <c:pt idx="95">
                  <c:v>1.7949999999999895</c:v>
                </c:pt>
                <c:pt idx="96">
                  <c:v>1.7959999999999894</c:v>
                </c:pt>
                <c:pt idx="97">
                  <c:v>1.7969999999999893</c:v>
                </c:pt>
                <c:pt idx="98">
                  <c:v>1.7979999999999892</c:v>
                </c:pt>
                <c:pt idx="99">
                  <c:v>1.7989999999999891</c:v>
                </c:pt>
                <c:pt idx="100">
                  <c:v>1.7999999999999889</c:v>
                </c:pt>
                <c:pt idx="101">
                  <c:v>1.8009999999999888</c:v>
                </c:pt>
                <c:pt idx="102">
                  <c:v>1.8019999999999887</c:v>
                </c:pt>
                <c:pt idx="103">
                  <c:v>1.8029999999999886</c:v>
                </c:pt>
                <c:pt idx="104">
                  <c:v>1.8039999999999885</c:v>
                </c:pt>
                <c:pt idx="105">
                  <c:v>1.8049999999999884</c:v>
                </c:pt>
                <c:pt idx="106">
                  <c:v>1.8059999999999883</c:v>
                </c:pt>
                <c:pt idx="107">
                  <c:v>1.8069999999999882</c:v>
                </c:pt>
                <c:pt idx="108">
                  <c:v>1.8079999999999881</c:v>
                </c:pt>
                <c:pt idx="109">
                  <c:v>1.808999999999988</c:v>
                </c:pt>
                <c:pt idx="110">
                  <c:v>1.8099999999999878</c:v>
                </c:pt>
                <c:pt idx="111">
                  <c:v>1.8109999999999877</c:v>
                </c:pt>
                <c:pt idx="112">
                  <c:v>1.8119999999999876</c:v>
                </c:pt>
                <c:pt idx="113">
                  <c:v>1.8129999999999875</c:v>
                </c:pt>
                <c:pt idx="114">
                  <c:v>1.8139999999999874</c:v>
                </c:pt>
                <c:pt idx="115">
                  <c:v>1.8149999999999873</c:v>
                </c:pt>
                <c:pt idx="116">
                  <c:v>1.8159999999999872</c:v>
                </c:pt>
                <c:pt idx="117">
                  <c:v>1.8169999999999871</c:v>
                </c:pt>
                <c:pt idx="118">
                  <c:v>1.817999999999987</c:v>
                </c:pt>
                <c:pt idx="119">
                  <c:v>1.8189999999999868</c:v>
                </c:pt>
                <c:pt idx="120">
                  <c:v>1.8199999999999867</c:v>
                </c:pt>
                <c:pt idx="121">
                  <c:v>1.8209999999999866</c:v>
                </c:pt>
                <c:pt idx="122">
                  <c:v>1.8219999999999865</c:v>
                </c:pt>
                <c:pt idx="123">
                  <c:v>1.8229999999999864</c:v>
                </c:pt>
                <c:pt idx="124">
                  <c:v>1.8239999999999863</c:v>
                </c:pt>
                <c:pt idx="125">
                  <c:v>1.8249999999999862</c:v>
                </c:pt>
                <c:pt idx="126">
                  <c:v>1.8259999999999861</c:v>
                </c:pt>
                <c:pt idx="127">
                  <c:v>1.826999999999986</c:v>
                </c:pt>
                <c:pt idx="128">
                  <c:v>1.8279999999999859</c:v>
                </c:pt>
                <c:pt idx="129">
                  <c:v>1.8289999999999857</c:v>
                </c:pt>
                <c:pt idx="130">
                  <c:v>1.8299999999999856</c:v>
                </c:pt>
                <c:pt idx="131">
                  <c:v>1.8309999999999855</c:v>
                </c:pt>
                <c:pt idx="132">
                  <c:v>1.8319999999999854</c:v>
                </c:pt>
                <c:pt idx="133">
                  <c:v>1.8329999999999853</c:v>
                </c:pt>
                <c:pt idx="134">
                  <c:v>1.8339999999999852</c:v>
                </c:pt>
                <c:pt idx="135">
                  <c:v>1.8349999999999851</c:v>
                </c:pt>
                <c:pt idx="136">
                  <c:v>1.835999999999985</c:v>
                </c:pt>
                <c:pt idx="137">
                  <c:v>1.8369999999999849</c:v>
                </c:pt>
                <c:pt idx="138">
                  <c:v>1.8379999999999848</c:v>
                </c:pt>
                <c:pt idx="139">
                  <c:v>1.8389999999999846</c:v>
                </c:pt>
                <c:pt idx="140">
                  <c:v>1.8399999999999845</c:v>
                </c:pt>
                <c:pt idx="141">
                  <c:v>1.8409999999999844</c:v>
                </c:pt>
                <c:pt idx="142">
                  <c:v>1.8419999999999843</c:v>
                </c:pt>
                <c:pt idx="143">
                  <c:v>1.8429999999999842</c:v>
                </c:pt>
                <c:pt idx="144">
                  <c:v>1.8439999999999841</c:v>
                </c:pt>
                <c:pt idx="145">
                  <c:v>1.844999999999984</c:v>
                </c:pt>
                <c:pt idx="146">
                  <c:v>1.8459999999999839</c:v>
                </c:pt>
                <c:pt idx="147">
                  <c:v>1.8469999999999838</c:v>
                </c:pt>
                <c:pt idx="148">
                  <c:v>1.8479999999999837</c:v>
                </c:pt>
                <c:pt idx="149">
                  <c:v>1.8489999999999835</c:v>
                </c:pt>
                <c:pt idx="150">
                  <c:v>1.8499999999999834</c:v>
                </c:pt>
                <c:pt idx="151">
                  <c:v>1.8509999999999833</c:v>
                </c:pt>
                <c:pt idx="152">
                  <c:v>1.8519999999999832</c:v>
                </c:pt>
                <c:pt idx="153">
                  <c:v>1.8529999999999831</c:v>
                </c:pt>
                <c:pt idx="154">
                  <c:v>1.853999999999983</c:v>
                </c:pt>
                <c:pt idx="155">
                  <c:v>1.8549999999999829</c:v>
                </c:pt>
                <c:pt idx="156">
                  <c:v>1.8559999999999828</c:v>
                </c:pt>
                <c:pt idx="157">
                  <c:v>1.8569999999999827</c:v>
                </c:pt>
                <c:pt idx="158">
                  <c:v>1.8579999999999826</c:v>
                </c:pt>
                <c:pt idx="159">
                  <c:v>1.8589999999999824</c:v>
                </c:pt>
                <c:pt idx="160">
                  <c:v>1.8599999999999823</c:v>
                </c:pt>
                <c:pt idx="161">
                  <c:v>1.8609999999999822</c:v>
                </c:pt>
                <c:pt idx="162">
                  <c:v>1.8619999999999821</c:v>
                </c:pt>
                <c:pt idx="163">
                  <c:v>1.862999999999982</c:v>
                </c:pt>
                <c:pt idx="164">
                  <c:v>1.8639999999999819</c:v>
                </c:pt>
                <c:pt idx="165">
                  <c:v>1.8649999999999818</c:v>
                </c:pt>
                <c:pt idx="166">
                  <c:v>1.8659999999999817</c:v>
                </c:pt>
                <c:pt idx="167">
                  <c:v>1.8669999999999816</c:v>
                </c:pt>
                <c:pt idx="168">
                  <c:v>1.8679999999999815</c:v>
                </c:pt>
                <c:pt idx="169">
                  <c:v>1.8689999999999813</c:v>
                </c:pt>
                <c:pt idx="170">
                  <c:v>1.8699999999999812</c:v>
                </c:pt>
                <c:pt idx="171">
                  <c:v>1.8709999999999811</c:v>
                </c:pt>
                <c:pt idx="172">
                  <c:v>1.871999999999981</c:v>
                </c:pt>
                <c:pt idx="173">
                  <c:v>1.8729999999999809</c:v>
                </c:pt>
                <c:pt idx="174">
                  <c:v>1.8739999999999808</c:v>
                </c:pt>
                <c:pt idx="175">
                  <c:v>1.8749999999999807</c:v>
                </c:pt>
                <c:pt idx="176">
                  <c:v>1.8759999999999806</c:v>
                </c:pt>
                <c:pt idx="177">
                  <c:v>1.8769999999999805</c:v>
                </c:pt>
                <c:pt idx="178">
                  <c:v>1.8779999999999804</c:v>
                </c:pt>
                <c:pt idx="179">
                  <c:v>1.8789999999999802</c:v>
                </c:pt>
                <c:pt idx="180">
                  <c:v>1.8799999999999801</c:v>
                </c:pt>
                <c:pt idx="181">
                  <c:v>1.88099999999998</c:v>
                </c:pt>
                <c:pt idx="182">
                  <c:v>1.8819999999999799</c:v>
                </c:pt>
                <c:pt idx="183">
                  <c:v>1.8829999999999798</c:v>
                </c:pt>
                <c:pt idx="184">
                  <c:v>1.8839999999999797</c:v>
                </c:pt>
                <c:pt idx="185">
                  <c:v>1.8849999999999796</c:v>
                </c:pt>
                <c:pt idx="186">
                  <c:v>1.8859999999999795</c:v>
                </c:pt>
                <c:pt idx="187">
                  <c:v>1.8869999999999794</c:v>
                </c:pt>
                <c:pt idx="188">
                  <c:v>1.8879999999999793</c:v>
                </c:pt>
                <c:pt idx="189">
                  <c:v>1.8889999999999791</c:v>
                </c:pt>
                <c:pt idx="190">
                  <c:v>1.889999999999979</c:v>
                </c:pt>
                <c:pt idx="191">
                  <c:v>1.8909999999999789</c:v>
                </c:pt>
                <c:pt idx="192">
                  <c:v>1.8919999999999788</c:v>
                </c:pt>
                <c:pt idx="193">
                  <c:v>1.8929999999999787</c:v>
                </c:pt>
                <c:pt idx="194">
                  <c:v>1.8939999999999786</c:v>
                </c:pt>
                <c:pt idx="195">
                  <c:v>1.8949999999999785</c:v>
                </c:pt>
                <c:pt idx="196">
                  <c:v>1.8959999999999784</c:v>
                </c:pt>
                <c:pt idx="197">
                  <c:v>1.8969999999999783</c:v>
                </c:pt>
                <c:pt idx="198">
                  <c:v>1.8979999999999781</c:v>
                </c:pt>
                <c:pt idx="199">
                  <c:v>1.898999999999978</c:v>
                </c:pt>
                <c:pt idx="200">
                  <c:v>1.8999999999999779</c:v>
                </c:pt>
                <c:pt idx="201">
                  <c:v>1.9009999999999778</c:v>
                </c:pt>
                <c:pt idx="202">
                  <c:v>1.9019999999999777</c:v>
                </c:pt>
                <c:pt idx="203">
                  <c:v>1.9029999999999776</c:v>
                </c:pt>
                <c:pt idx="204">
                  <c:v>1.9039999999999775</c:v>
                </c:pt>
                <c:pt idx="205">
                  <c:v>1.9049999999999774</c:v>
                </c:pt>
                <c:pt idx="206">
                  <c:v>1.9059999999999773</c:v>
                </c:pt>
                <c:pt idx="207">
                  <c:v>1.9069999999999772</c:v>
                </c:pt>
                <c:pt idx="208">
                  <c:v>1.907999999999977</c:v>
                </c:pt>
                <c:pt idx="209">
                  <c:v>1.9089999999999769</c:v>
                </c:pt>
                <c:pt idx="210">
                  <c:v>1.9099999999999768</c:v>
                </c:pt>
                <c:pt idx="211">
                  <c:v>1.9109999999999767</c:v>
                </c:pt>
                <c:pt idx="212">
                  <c:v>1.9119999999999766</c:v>
                </c:pt>
                <c:pt idx="213">
                  <c:v>1.9129999999999765</c:v>
                </c:pt>
                <c:pt idx="214">
                  <c:v>1.9139999999999764</c:v>
                </c:pt>
                <c:pt idx="215">
                  <c:v>1.9149999999999763</c:v>
                </c:pt>
                <c:pt idx="216">
                  <c:v>1.9159999999999762</c:v>
                </c:pt>
                <c:pt idx="217">
                  <c:v>1.9169999999999761</c:v>
                </c:pt>
                <c:pt idx="218">
                  <c:v>1.9179999999999759</c:v>
                </c:pt>
                <c:pt idx="219">
                  <c:v>1.9189999999999758</c:v>
                </c:pt>
                <c:pt idx="220">
                  <c:v>1.9199999999999757</c:v>
                </c:pt>
                <c:pt idx="221">
                  <c:v>1.9209999999999756</c:v>
                </c:pt>
                <c:pt idx="222">
                  <c:v>1.9219999999999755</c:v>
                </c:pt>
                <c:pt idx="223">
                  <c:v>1.9229999999999754</c:v>
                </c:pt>
                <c:pt idx="224">
                  <c:v>1.9239999999999753</c:v>
                </c:pt>
                <c:pt idx="225">
                  <c:v>1.9249999999999752</c:v>
                </c:pt>
                <c:pt idx="226">
                  <c:v>1.9259999999999751</c:v>
                </c:pt>
                <c:pt idx="227">
                  <c:v>1.926999999999975</c:v>
                </c:pt>
                <c:pt idx="228">
                  <c:v>1.9279999999999748</c:v>
                </c:pt>
                <c:pt idx="229">
                  <c:v>1.9289999999999747</c:v>
                </c:pt>
                <c:pt idx="230">
                  <c:v>1.9299999999999746</c:v>
                </c:pt>
                <c:pt idx="231">
                  <c:v>1.9309999999999745</c:v>
                </c:pt>
                <c:pt idx="232">
                  <c:v>1.9319999999999744</c:v>
                </c:pt>
                <c:pt idx="233">
                  <c:v>1.9329999999999743</c:v>
                </c:pt>
                <c:pt idx="234">
                  <c:v>1.9339999999999742</c:v>
                </c:pt>
                <c:pt idx="235">
                  <c:v>1.9349999999999741</c:v>
                </c:pt>
                <c:pt idx="236">
                  <c:v>1.935999999999974</c:v>
                </c:pt>
                <c:pt idx="237">
                  <c:v>1.9369999999999739</c:v>
                </c:pt>
                <c:pt idx="238">
                  <c:v>1.9379999999999737</c:v>
                </c:pt>
                <c:pt idx="239">
                  <c:v>1.9389999999999736</c:v>
                </c:pt>
                <c:pt idx="240">
                  <c:v>1.9399999999999735</c:v>
                </c:pt>
                <c:pt idx="241">
                  <c:v>1.9409999999999734</c:v>
                </c:pt>
                <c:pt idx="242">
                  <c:v>1.9419999999999733</c:v>
                </c:pt>
                <c:pt idx="243">
                  <c:v>1.9429999999999732</c:v>
                </c:pt>
                <c:pt idx="244">
                  <c:v>1.9439999999999731</c:v>
                </c:pt>
                <c:pt idx="245">
                  <c:v>1.944999999999973</c:v>
                </c:pt>
                <c:pt idx="246">
                  <c:v>1.9459999999999729</c:v>
                </c:pt>
                <c:pt idx="247">
                  <c:v>1.9469999999999728</c:v>
                </c:pt>
                <c:pt idx="248">
                  <c:v>1.9479999999999726</c:v>
                </c:pt>
                <c:pt idx="249">
                  <c:v>1.9489999999999725</c:v>
                </c:pt>
                <c:pt idx="250">
                  <c:v>1.9499999999999724</c:v>
                </c:pt>
                <c:pt idx="251">
                  <c:v>1.9509999999999723</c:v>
                </c:pt>
                <c:pt idx="252">
                  <c:v>1.9519999999999722</c:v>
                </c:pt>
                <c:pt idx="253">
                  <c:v>1.9529999999999721</c:v>
                </c:pt>
                <c:pt idx="254">
                  <c:v>1.953999999999972</c:v>
                </c:pt>
                <c:pt idx="255">
                  <c:v>1.9549999999999719</c:v>
                </c:pt>
                <c:pt idx="256">
                  <c:v>1.9559999999999718</c:v>
                </c:pt>
                <c:pt idx="257">
                  <c:v>1.9569999999999717</c:v>
                </c:pt>
                <c:pt idx="258">
                  <c:v>1.9579999999999715</c:v>
                </c:pt>
                <c:pt idx="259">
                  <c:v>1.9589999999999714</c:v>
                </c:pt>
                <c:pt idx="260">
                  <c:v>1.9599999999999713</c:v>
                </c:pt>
                <c:pt idx="261">
                  <c:v>1.9609999999999712</c:v>
                </c:pt>
                <c:pt idx="262">
                  <c:v>1.9619999999999711</c:v>
                </c:pt>
                <c:pt idx="263">
                  <c:v>1.962999999999971</c:v>
                </c:pt>
                <c:pt idx="264">
                  <c:v>1.9639999999999709</c:v>
                </c:pt>
                <c:pt idx="265">
                  <c:v>1.9649999999999708</c:v>
                </c:pt>
                <c:pt idx="266">
                  <c:v>1.9659999999999707</c:v>
                </c:pt>
                <c:pt idx="267">
                  <c:v>1.9669999999999705</c:v>
                </c:pt>
                <c:pt idx="268">
                  <c:v>1.9679999999999704</c:v>
                </c:pt>
                <c:pt idx="269">
                  <c:v>1.9689999999999703</c:v>
                </c:pt>
                <c:pt idx="270">
                  <c:v>1.9699999999999702</c:v>
                </c:pt>
                <c:pt idx="271">
                  <c:v>1.9709999999999701</c:v>
                </c:pt>
                <c:pt idx="272">
                  <c:v>1.97199999999997</c:v>
                </c:pt>
                <c:pt idx="273">
                  <c:v>1.9729999999999699</c:v>
                </c:pt>
                <c:pt idx="274">
                  <c:v>1.9739999999999698</c:v>
                </c:pt>
                <c:pt idx="275">
                  <c:v>1.9749999999999697</c:v>
                </c:pt>
                <c:pt idx="276">
                  <c:v>1.9759999999999696</c:v>
                </c:pt>
                <c:pt idx="277">
                  <c:v>1.9769999999999694</c:v>
                </c:pt>
                <c:pt idx="278">
                  <c:v>1.9779999999999693</c:v>
                </c:pt>
                <c:pt idx="279">
                  <c:v>1.9789999999999692</c:v>
                </c:pt>
                <c:pt idx="280">
                  <c:v>1.9799999999999691</c:v>
                </c:pt>
                <c:pt idx="281">
                  <c:v>1.980999999999969</c:v>
                </c:pt>
                <c:pt idx="282">
                  <c:v>1.9819999999999689</c:v>
                </c:pt>
                <c:pt idx="283">
                  <c:v>1.9829999999999688</c:v>
                </c:pt>
                <c:pt idx="284">
                  <c:v>1.9839999999999687</c:v>
                </c:pt>
                <c:pt idx="285">
                  <c:v>1.9849999999999686</c:v>
                </c:pt>
                <c:pt idx="286">
                  <c:v>1.9859999999999685</c:v>
                </c:pt>
                <c:pt idx="287">
                  <c:v>1.9869999999999683</c:v>
                </c:pt>
                <c:pt idx="288">
                  <c:v>1.9879999999999682</c:v>
                </c:pt>
                <c:pt idx="289">
                  <c:v>1.9889999999999681</c:v>
                </c:pt>
                <c:pt idx="290">
                  <c:v>1.989999999999968</c:v>
                </c:pt>
                <c:pt idx="291">
                  <c:v>1.9909999999999679</c:v>
                </c:pt>
                <c:pt idx="292">
                  <c:v>1.9919999999999678</c:v>
                </c:pt>
                <c:pt idx="293">
                  <c:v>1.9929999999999677</c:v>
                </c:pt>
                <c:pt idx="294">
                  <c:v>1.9939999999999676</c:v>
                </c:pt>
                <c:pt idx="295">
                  <c:v>1.9949999999999675</c:v>
                </c:pt>
                <c:pt idx="296">
                  <c:v>1.9959999999999674</c:v>
                </c:pt>
                <c:pt idx="297">
                  <c:v>1.9969999999999672</c:v>
                </c:pt>
                <c:pt idx="298">
                  <c:v>1.9979999999999671</c:v>
                </c:pt>
                <c:pt idx="299">
                  <c:v>1.998999999999967</c:v>
                </c:pt>
                <c:pt idx="300">
                  <c:v>1.9999999999999669</c:v>
                </c:pt>
                <c:pt idx="301">
                  <c:v>2.000999999999967</c:v>
                </c:pt>
                <c:pt idx="302">
                  <c:v>2.0019999999999669</c:v>
                </c:pt>
                <c:pt idx="303">
                  <c:v>2.0029999999999668</c:v>
                </c:pt>
                <c:pt idx="304">
                  <c:v>2.0039999999999667</c:v>
                </c:pt>
                <c:pt idx="305">
                  <c:v>2.0049999999999666</c:v>
                </c:pt>
                <c:pt idx="306">
                  <c:v>2.0059999999999665</c:v>
                </c:pt>
                <c:pt idx="307">
                  <c:v>2.0069999999999664</c:v>
                </c:pt>
                <c:pt idx="308">
                  <c:v>2.0079999999999663</c:v>
                </c:pt>
                <c:pt idx="309">
                  <c:v>2.0089999999999661</c:v>
                </c:pt>
                <c:pt idx="310">
                  <c:v>2.009999999999966</c:v>
                </c:pt>
                <c:pt idx="311">
                  <c:v>2.0109999999999659</c:v>
                </c:pt>
                <c:pt idx="312">
                  <c:v>2.0119999999999658</c:v>
                </c:pt>
                <c:pt idx="313">
                  <c:v>2.0129999999999657</c:v>
                </c:pt>
                <c:pt idx="314">
                  <c:v>2.0139999999999656</c:v>
                </c:pt>
                <c:pt idx="315">
                  <c:v>2.0149999999999655</c:v>
                </c:pt>
                <c:pt idx="316">
                  <c:v>2.0159999999999654</c:v>
                </c:pt>
                <c:pt idx="317">
                  <c:v>2.0169999999999653</c:v>
                </c:pt>
                <c:pt idx="318">
                  <c:v>2.0179999999999652</c:v>
                </c:pt>
                <c:pt idx="319">
                  <c:v>2.018999999999965</c:v>
                </c:pt>
                <c:pt idx="320">
                  <c:v>2.0199999999999649</c:v>
                </c:pt>
                <c:pt idx="321">
                  <c:v>2.0209999999999648</c:v>
                </c:pt>
                <c:pt idx="322">
                  <c:v>2.0219999999999647</c:v>
                </c:pt>
                <c:pt idx="323">
                  <c:v>2.0229999999999646</c:v>
                </c:pt>
                <c:pt idx="324">
                  <c:v>2.0239999999999645</c:v>
                </c:pt>
                <c:pt idx="325">
                  <c:v>2.0249999999999644</c:v>
                </c:pt>
                <c:pt idx="326">
                  <c:v>2.0259999999999643</c:v>
                </c:pt>
                <c:pt idx="327">
                  <c:v>2.0269999999999642</c:v>
                </c:pt>
                <c:pt idx="328">
                  <c:v>2.0279999999999641</c:v>
                </c:pt>
                <c:pt idx="329">
                  <c:v>2.0289999999999639</c:v>
                </c:pt>
                <c:pt idx="330">
                  <c:v>2.0299999999999638</c:v>
                </c:pt>
                <c:pt idx="331">
                  <c:v>2.0309999999999637</c:v>
                </c:pt>
                <c:pt idx="332">
                  <c:v>2.0319999999999636</c:v>
                </c:pt>
                <c:pt idx="333">
                  <c:v>2.0329999999999635</c:v>
                </c:pt>
                <c:pt idx="334">
                  <c:v>2.0339999999999634</c:v>
                </c:pt>
                <c:pt idx="335">
                  <c:v>2.0349999999999633</c:v>
                </c:pt>
                <c:pt idx="336">
                  <c:v>2.0359999999999632</c:v>
                </c:pt>
                <c:pt idx="337">
                  <c:v>2.0369999999999631</c:v>
                </c:pt>
                <c:pt idx="338">
                  <c:v>2.037999999999963</c:v>
                </c:pt>
                <c:pt idx="339">
                  <c:v>2.0389999999999628</c:v>
                </c:pt>
                <c:pt idx="340">
                  <c:v>2.0399999999999627</c:v>
                </c:pt>
                <c:pt idx="341">
                  <c:v>2.0409999999999626</c:v>
                </c:pt>
                <c:pt idx="342">
                  <c:v>2.0419999999999625</c:v>
                </c:pt>
                <c:pt idx="343">
                  <c:v>2.0429999999999624</c:v>
                </c:pt>
                <c:pt idx="344">
                  <c:v>2.0439999999999623</c:v>
                </c:pt>
                <c:pt idx="345">
                  <c:v>2.0449999999999622</c:v>
                </c:pt>
                <c:pt idx="346">
                  <c:v>2.0459999999999621</c:v>
                </c:pt>
                <c:pt idx="347">
                  <c:v>2.046999999999962</c:v>
                </c:pt>
                <c:pt idx="348">
                  <c:v>2.0479999999999619</c:v>
                </c:pt>
                <c:pt idx="349">
                  <c:v>2.0489999999999617</c:v>
                </c:pt>
                <c:pt idx="350">
                  <c:v>2.0499999999999616</c:v>
                </c:pt>
                <c:pt idx="351">
                  <c:v>2.0509999999999615</c:v>
                </c:pt>
                <c:pt idx="352">
                  <c:v>2.0519999999999614</c:v>
                </c:pt>
                <c:pt idx="353">
                  <c:v>2.0529999999999613</c:v>
                </c:pt>
                <c:pt idx="354">
                  <c:v>2.0539999999999612</c:v>
                </c:pt>
                <c:pt idx="355">
                  <c:v>2.0549999999999611</c:v>
                </c:pt>
                <c:pt idx="356">
                  <c:v>2.055999999999961</c:v>
                </c:pt>
                <c:pt idx="357">
                  <c:v>2.0569999999999609</c:v>
                </c:pt>
                <c:pt idx="358">
                  <c:v>2.0579999999999607</c:v>
                </c:pt>
                <c:pt idx="359">
                  <c:v>2.0589999999999606</c:v>
                </c:pt>
                <c:pt idx="360">
                  <c:v>2.0599999999999605</c:v>
                </c:pt>
                <c:pt idx="361">
                  <c:v>2.0609999999999604</c:v>
                </c:pt>
                <c:pt idx="362">
                  <c:v>2.0619999999999603</c:v>
                </c:pt>
                <c:pt idx="363">
                  <c:v>2.0629999999999602</c:v>
                </c:pt>
                <c:pt idx="364">
                  <c:v>2.0639999999999601</c:v>
                </c:pt>
                <c:pt idx="365">
                  <c:v>2.06499999999996</c:v>
                </c:pt>
                <c:pt idx="366">
                  <c:v>2.0659999999999599</c:v>
                </c:pt>
                <c:pt idx="367">
                  <c:v>2.0669999999999598</c:v>
                </c:pt>
                <c:pt idx="368">
                  <c:v>2.0679999999999596</c:v>
                </c:pt>
                <c:pt idx="369">
                  <c:v>2.0689999999999595</c:v>
                </c:pt>
                <c:pt idx="370">
                  <c:v>2.0699999999999594</c:v>
                </c:pt>
                <c:pt idx="371">
                  <c:v>2.0709999999999593</c:v>
                </c:pt>
                <c:pt idx="372">
                  <c:v>2.0719999999999592</c:v>
                </c:pt>
                <c:pt idx="373">
                  <c:v>2.0729999999999591</c:v>
                </c:pt>
                <c:pt idx="374">
                  <c:v>2.073999999999959</c:v>
                </c:pt>
                <c:pt idx="375">
                  <c:v>2.0749999999999589</c:v>
                </c:pt>
                <c:pt idx="376">
                  <c:v>2.0759999999999588</c:v>
                </c:pt>
                <c:pt idx="377">
                  <c:v>2.0769999999999587</c:v>
                </c:pt>
                <c:pt idx="378">
                  <c:v>2.0779999999999585</c:v>
                </c:pt>
                <c:pt idx="379">
                  <c:v>2.0789999999999584</c:v>
                </c:pt>
                <c:pt idx="380">
                  <c:v>2.0799999999999583</c:v>
                </c:pt>
                <c:pt idx="381">
                  <c:v>2.0809999999999582</c:v>
                </c:pt>
                <c:pt idx="382">
                  <c:v>2.0819999999999581</c:v>
                </c:pt>
                <c:pt idx="383">
                  <c:v>2.082999999999958</c:v>
                </c:pt>
                <c:pt idx="384">
                  <c:v>2.0839999999999579</c:v>
                </c:pt>
                <c:pt idx="385">
                  <c:v>2.0849999999999578</c:v>
                </c:pt>
                <c:pt idx="386">
                  <c:v>2.0859999999999577</c:v>
                </c:pt>
                <c:pt idx="387">
                  <c:v>2.0869999999999576</c:v>
                </c:pt>
                <c:pt idx="388">
                  <c:v>2.0879999999999574</c:v>
                </c:pt>
                <c:pt idx="389">
                  <c:v>2.0889999999999573</c:v>
                </c:pt>
                <c:pt idx="390">
                  <c:v>2.0899999999999572</c:v>
                </c:pt>
                <c:pt idx="391">
                  <c:v>2.0909999999999571</c:v>
                </c:pt>
                <c:pt idx="392">
                  <c:v>2.091999999999957</c:v>
                </c:pt>
                <c:pt idx="393">
                  <c:v>2.0929999999999569</c:v>
                </c:pt>
                <c:pt idx="394">
                  <c:v>2.0939999999999568</c:v>
                </c:pt>
                <c:pt idx="395">
                  <c:v>2.0949999999999567</c:v>
                </c:pt>
                <c:pt idx="396">
                  <c:v>2.0959999999999566</c:v>
                </c:pt>
                <c:pt idx="397">
                  <c:v>2.0969999999999565</c:v>
                </c:pt>
                <c:pt idx="398">
                  <c:v>2.0979999999999563</c:v>
                </c:pt>
                <c:pt idx="399">
                  <c:v>2.0989999999999562</c:v>
                </c:pt>
                <c:pt idx="400">
                  <c:v>2.0999999999999561</c:v>
                </c:pt>
                <c:pt idx="401">
                  <c:v>2.100999999999956</c:v>
                </c:pt>
                <c:pt idx="402">
                  <c:v>2.1019999999999559</c:v>
                </c:pt>
                <c:pt idx="403">
                  <c:v>2.1029999999999558</c:v>
                </c:pt>
              </c:numCache>
            </c:numRef>
          </c:xVal>
          <c:yVal>
            <c:numRef>
              <c:f>Feuil1!$B$2:$B$405</c:f>
              <c:numCache>
                <c:formatCode>General</c:formatCode>
                <c:ptCount val="404"/>
                <c:pt idx="0">
                  <c:v>764.33533209697487</c:v>
                </c:pt>
                <c:pt idx="1">
                  <c:v>765.5419057966219</c:v>
                </c:pt>
                <c:pt idx="2">
                  <c:v>766.75118295051516</c:v>
                </c:pt>
                <c:pt idx="3">
                  <c:v>767.96316924065491</c:v>
                </c:pt>
                <c:pt idx="4">
                  <c:v>769.1778703794613</c:v>
                </c:pt>
                <c:pt idx="5">
                  <c:v>770.39529210996852</c:v>
                </c:pt>
                <c:pt idx="6">
                  <c:v>771.61544020602696</c:v>
                </c:pt>
                <c:pt idx="7">
                  <c:v>772.83832047250007</c:v>
                </c:pt>
                <c:pt idx="8">
                  <c:v>774.06393874546939</c:v>
                </c:pt>
                <c:pt idx="9">
                  <c:v>775.29230089243754</c:v>
                </c:pt>
                <c:pt idx="10">
                  <c:v>776.52341281253211</c:v>
                </c:pt>
                <c:pt idx="11">
                  <c:v>777.75728043671643</c:v>
                </c:pt>
                <c:pt idx="12">
                  <c:v>778.99390972799597</c:v>
                </c:pt>
                <c:pt idx="13">
                  <c:v>780.2333066816301</c:v>
                </c:pt>
                <c:pt idx="14">
                  <c:v>781.4754773253469</c:v>
                </c:pt>
                <c:pt idx="15">
                  <c:v>782.72042771955716</c:v>
                </c:pt>
                <c:pt idx="16">
                  <c:v>783.96816395756821</c:v>
                </c:pt>
                <c:pt idx="17">
                  <c:v>785.21869216580694</c:v>
                </c:pt>
                <c:pt idx="18">
                  <c:v>786.47201850403803</c:v>
                </c:pt>
                <c:pt idx="19">
                  <c:v>787.72814916558639</c:v>
                </c:pt>
                <c:pt idx="20">
                  <c:v>788.98709037756407</c:v>
                </c:pt>
                <c:pt idx="21">
                  <c:v>790.24884840109235</c:v>
                </c:pt>
                <c:pt idx="22">
                  <c:v>791.51342953153471</c:v>
                </c:pt>
                <c:pt idx="23">
                  <c:v>792.7808400987268</c:v>
                </c:pt>
                <c:pt idx="24">
                  <c:v>794.05108646720566</c:v>
                </c:pt>
                <c:pt idx="25">
                  <c:v>795.32417503644854</c:v>
                </c:pt>
                <c:pt idx="26">
                  <c:v>796.60011224110735</c:v>
                </c:pt>
                <c:pt idx="27">
                  <c:v>797.87890455124966</c:v>
                </c:pt>
                <c:pt idx="28">
                  <c:v>799.16055847259895</c:v>
                </c:pt>
                <c:pt idx="29">
                  <c:v>800.44508054677522</c:v>
                </c:pt>
                <c:pt idx="30">
                  <c:v>801.73247735154735</c:v>
                </c:pt>
                <c:pt idx="31">
                  <c:v>803.02275550107436</c:v>
                </c:pt>
                <c:pt idx="32">
                  <c:v>804.31592164615915</c:v>
                </c:pt>
                <c:pt idx="33">
                  <c:v>805.6119824745</c:v>
                </c:pt>
                <c:pt idx="34">
                  <c:v>806.91094471094402</c:v>
                </c:pt>
                <c:pt idx="35">
                  <c:v>808.21281511774794</c:v>
                </c:pt>
                <c:pt idx="36">
                  <c:v>809.51760049483255</c:v>
                </c:pt>
                <c:pt idx="37">
                  <c:v>810.82530768004915</c:v>
                </c:pt>
                <c:pt idx="38">
                  <c:v>812.13594354944087</c:v>
                </c:pt>
                <c:pt idx="39">
                  <c:v>813.44951501751075</c:v>
                </c:pt>
                <c:pt idx="40">
                  <c:v>814.76602903749119</c:v>
                </c:pt>
                <c:pt idx="41">
                  <c:v>816.08549260161374</c:v>
                </c:pt>
                <c:pt idx="42">
                  <c:v>817.40791274138655</c:v>
                </c:pt>
                <c:pt idx="43">
                  <c:v>818.73329652787027</c:v>
                </c:pt>
                <c:pt idx="44">
                  <c:v>820.06165107195466</c:v>
                </c:pt>
                <c:pt idx="45">
                  <c:v>821.39298352464311</c:v>
                </c:pt>
                <c:pt idx="46">
                  <c:v>822.72730107733821</c:v>
                </c:pt>
                <c:pt idx="47">
                  <c:v>824.06461096212934</c:v>
                </c:pt>
                <c:pt idx="48">
                  <c:v>825.40492045207952</c:v>
                </c:pt>
                <c:pt idx="49">
                  <c:v>826.74823686152172</c:v>
                </c:pt>
                <c:pt idx="50">
                  <c:v>828.09456754635369</c:v>
                </c:pt>
                <c:pt idx="51">
                  <c:v>829.44391990433678</c:v>
                </c:pt>
                <c:pt idx="52">
                  <c:v>830.79630137539539</c:v>
                </c:pt>
                <c:pt idx="53">
                  <c:v>832.15171944192491</c:v>
                </c:pt>
                <c:pt idx="54">
                  <c:v>833.51018162909565</c:v>
                </c:pt>
                <c:pt idx="55">
                  <c:v>834.87169550516626</c:v>
                </c:pt>
                <c:pt idx="56">
                  <c:v>836.2362686817936</c:v>
                </c:pt>
                <c:pt idx="57">
                  <c:v>837.60390881435069</c:v>
                </c:pt>
                <c:pt idx="58">
                  <c:v>838.97462360224745</c:v>
                </c:pt>
                <c:pt idx="59">
                  <c:v>840.34842078925055</c:v>
                </c:pt>
                <c:pt idx="60">
                  <c:v>841.72530816380993</c:v>
                </c:pt>
                <c:pt idx="61">
                  <c:v>843.10529355938979</c:v>
                </c:pt>
                <c:pt idx="62">
                  <c:v>844.48838485479746</c:v>
                </c:pt>
                <c:pt idx="63">
                  <c:v>845.87458997451938</c:v>
                </c:pt>
                <c:pt idx="64">
                  <c:v>847.26391688906256</c:v>
                </c:pt>
                <c:pt idx="65">
                  <c:v>848.65637361529241</c:v>
                </c:pt>
                <c:pt idx="66">
                  <c:v>850.05196821678112</c:v>
                </c:pt>
                <c:pt idx="67">
                  <c:v>851.45070880415392</c:v>
                </c:pt>
                <c:pt idx="68">
                  <c:v>852.85260353544606</c:v>
                </c:pt>
                <c:pt idx="69">
                  <c:v>854.25766061645163</c:v>
                </c:pt>
                <c:pt idx="70">
                  <c:v>855.66588830108913</c:v>
                </c:pt>
                <c:pt idx="71">
                  <c:v>857.07729489176074</c:v>
                </c:pt>
                <c:pt idx="72">
                  <c:v>858.49188873972139</c:v>
                </c:pt>
                <c:pt idx="73">
                  <c:v>859.90967824544612</c:v>
                </c:pt>
                <c:pt idx="74">
                  <c:v>861.33067185900768</c:v>
                </c:pt>
                <c:pt idx="75">
                  <c:v>862.75487808045125</c:v>
                </c:pt>
                <c:pt idx="76">
                  <c:v>864.18230546017753</c:v>
                </c:pt>
                <c:pt idx="77">
                  <c:v>865.61296259932942</c:v>
                </c:pt>
                <c:pt idx="78">
                  <c:v>867.0468581501782</c:v>
                </c:pt>
                <c:pt idx="79">
                  <c:v>868.48400081652198</c:v>
                </c:pt>
                <c:pt idx="80">
                  <c:v>869.92439935407708</c:v>
                </c:pt>
                <c:pt idx="81">
                  <c:v>871.36806257088631</c:v>
                </c:pt>
                <c:pt idx="82">
                  <c:v>872.81499932771885</c:v>
                </c:pt>
                <c:pt idx="83">
                  <c:v>874.26521853848533</c:v>
                </c:pt>
                <c:pt idx="84">
                  <c:v>875.71872917064718</c:v>
                </c:pt>
                <c:pt idx="85">
                  <c:v>877.17554024563947</c:v>
                </c:pt>
                <c:pt idx="86">
                  <c:v>878.63566083929084</c:v>
                </c:pt>
                <c:pt idx="87">
                  <c:v>880.09910008225347</c:v>
                </c:pt>
                <c:pt idx="88">
                  <c:v>881.56586716043057</c:v>
                </c:pt>
                <c:pt idx="89">
                  <c:v>883.03597131541892</c:v>
                </c:pt>
                <c:pt idx="90">
                  <c:v>884.50942184494477</c:v>
                </c:pt>
                <c:pt idx="91">
                  <c:v>885.98622810331119</c:v>
                </c:pt>
                <c:pt idx="92">
                  <c:v>887.46639950184885</c:v>
                </c:pt>
                <c:pt idx="93">
                  <c:v>888.94994550936963</c:v>
                </c:pt>
                <c:pt idx="94">
                  <c:v>890.43687565262962</c:v>
                </c:pt>
                <c:pt idx="95">
                  <c:v>891.92719951679123</c:v>
                </c:pt>
                <c:pt idx="96">
                  <c:v>893.42092674589207</c:v>
                </c:pt>
                <c:pt idx="97">
                  <c:v>894.91806704332464</c:v>
                </c:pt>
                <c:pt idx="98">
                  <c:v>896.41863017231105</c:v>
                </c:pt>
                <c:pt idx="99">
                  <c:v>897.92262595639249</c:v>
                </c:pt>
                <c:pt idx="100">
                  <c:v>899.43006427991622</c:v>
                </c:pt>
                <c:pt idx="101">
                  <c:v>900.94095508853275</c:v>
                </c:pt>
                <c:pt idx="102">
                  <c:v>902.45530838969876</c:v>
                </c:pt>
                <c:pt idx="103">
                  <c:v>903.97313425318168</c:v>
                </c:pt>
                <c:pt idx="104">
                  <c:v>905.49444281157082</c:v>
                </c:pt>
                <c:pt idx="105">
                  <c:v>907.01924426079825</c:v>
                </c:pt>
                <c:pt idx="106">
                  <c:v>908.5475488606603</c:v>
                </c:pt>
                <c:pt idx="107">
                  <c:v>910.07936693534702</c:v>
                </c:pt>
                <c:pt idx="108">
                  <c:v>911.61470887397866</c:v>
                </c:pt>
                <c:pt idx="109">
                  <c:v>913.15358513114393</c:v>
                </c:pt>
                <c:pt idx="110">
                  <c:v>914.69600622744997</c:v>
                </c:pt>
                <c:pt idx="111">
                  <c:v>916.24198275007541</c:v>
                </c:pt>
                <c:pt idx="112">
                  <c:v>917.79152535332639</c:v>
                </c:pt>
                <c:pt idx="113">
                  <c:v>919.34464475920606</c:v>
                </c:pt>
                <c:pt idx="114">
                  <c:v>920.90135175798605</c:v>
                </c:pt>
                <c:pt idx="115">
                  <c:v>922.46165720878128</c:v>
                </c:pt>
                <c:pt idx="116">
                  <c:v>924.02557204014067</c:v>
                </c:pt>
                <c:pt idx="117">
                  <c:v>925.59310725063506</c:v>
                </c:pt>
                <c:pt idx="118">
                  <c:v>927.16427390945478</c:v>
                </c:pt>
                <c:pt idx="119">
                  <c:v>928.73908315701863</c:v>
                </c:pt>
                <c:pt idx="120">
                  <c:v>930.31754620558308</c:v>
                </c:pt>
                <c:pt idx="121">
                  <c:v>931.89967433986305</c:v>
                </c:pt>
                <c:pt idx="122">
                  <c:v>933.48547891765531</c:v>
                </c:pt>
                <c:pt idx="123">
                  <c:v>935.07497137047676</c:v>
                </c:pt>
                <c:pt idx="124">
                  <c:v>936.66816320420173</c:v>
                </c:pt>
                <c:pt idx="125">
                  <c:v>938.26506599971071</c:v>
                </c:pt>
                <c:pt idx="126">
                  <c:v>939.86569141354664</c:v>
                </c:pt>
                <c:pt idx="127">
                  <c:v>941.47005117858021</c:v>
                </c:pt>
                <c:pt idx="128">
                  <c:v>943.07815710467685</c:v>
                </c:pt>
                <c:pt idx="129">
                  <c:v>944.69002107938036</c:v>
                </c:pt>
                <c:pt idx="130">
                  <c:v>946.30565506859762</c:v>
                </c:pt>
                <c:pt idx="131">
                  <c:v>947.92507111729515</c:v>
                </c:pt>
                <c:pt idx="132">
                  <c:v>949.54828135020057</c:v>
                </c:pt>
                <c:pt idx="133">
                  <c:v>951.17529797251677</c:v>
                </c:pt>
                <c:pt idx="134">
                  <c:v>952.80613327064157</c:v>
                </c:pt>
                <c:pt idx="135">
                  <c:v>954.44079961289549</c:v>
                </c:pt>
                <c:pt idx="136">
                  <c:v>956.07930945026112</c:v>
                </c:pt>
                <c:pt idx="137">
                  <c:v>957.72167531712967</c:v>
                </c:pt>
                <c:pt idx="138">
                  <c:v>959.36790983205435</c:v>
                </c:pt>
                <c:pt idx="139">
                  <c:v>961.01802569851827</c:v>
                </c:pt>
                <c:pt idx="140">
                  <c:v>962.67203570570564</c:v>
                </c:pt>
                <c:pt idx="141">
                  <c:v>964.32995272928815</c:v>
                </c:pt>
                <c:pt idx="142">
                  <c:v>965.99178973221501</c:v>
                </c:pt>
                <c:pt idx="143">
                  <c:v>967.65755976551714</c:v>
                </c:pt>
                <c:pt idx="144">
                  <c:v>969.32727596912059</c:v>
                </c:pt>
                <c:pt idx="145">
                  <c:v>971.0009515726673</c:v>
                </c:pt>
                <c:pt idx="146">
                  <c:v>972.67859989634962</c:v>
                </c:pt>
                <c:pt idx="147">
                  <c:v>974.36023435175059</c:v>
                </c:pt>
                <c:pt idx="148">
                  <c:v>976.0458684427025</c:v>
                </c:pt>
                <c:pt idx="149">
                  <c:v>977.73551576614693</c:v>
                </c:pt>
                <c:pt idx="150">
                  <c:v>979.42919001300982</c:v>
                </c:pt>
                <c:pt idx="151">
                  <c:v>981.12690496909045</c:v>
                </c:pt>
                <c:pt idx="152">
                  <c:v>982.8286745159561</c:v>
                </c:pt>
                <c:pt idx="153">
                  <c:v>984.53451263185286</c:v>
                </c:pt>
                <c:pt idx="154">
                  <c:v>986.24443339262154</c:v>
                </c:pt>
                <c:pt idx="155">
                  <c:v>987.95845097263577</c:v>
                </c:pt>
                <c:pt idx="156">
                  <c:v>989.67657964573925</c:v>
                </c:pt>
                <c:pt idx="157">
                  <c:v>991.39883378620607</c:v>
                </c:pt>
                <c:pt idx="158">
                  <c:v>993.12522786970624</c:v>
                </c:pt>
                <c:pt idx="159">
                  <c:v>994.85577647428806</c:v>
                </c:pt>
                <c:pt idx="160">
                  <c:v>996.59049428136746</c:v>
                </c:pt>
                <c:pt idx="161">
                  <c:v>998.3293960767395</c:v>
                </c:pt>
                <c:pt idx="162">
                  <c:v>1000.0724967515944</c:v>
                </c:pt>
                <c:pt idx="163">
                  <c:v>1001.8198113035481</c:v>
                </c:pt>
                <c:pt idx="164">
                  <c:v>1003.5713548376932</c:v>
                </c:pt>
                <c:pt idx="165">
                  <c:v>1005.3271425676534</c:v>
                </c:pt>
                <c:pt idx="166">
                  <c:v>1007.0871898166608</c:v>
                </c:pt>
                <c:pt idx="167">
                  <c:v>1008.8515120186416</c:v>
                </c:pt>
                <c:pt idx="168">
                  <c:v>1010.6201247193205</c:v>
                </c:pt>
                <c:pt idx="169">
                  <c:v>1012.393043577335</c:v>
                </c:pt>
                <c:pt idx="170">
                  <c:v>1014.1702843653675</c:v>
                </c:pt>
                <c:pt idx="171">
                  <c:v>1015.951862971296</c:v>
                </c:pt>
                <c:pt idx="172">
                  <c:v>1017.7377953993521</c:v>
                </c:pt>
                <c:pt idx="173">
                  <c:v>1019.5280977713014</c:v>
                </c:pt>
                <c:pt idx="174">
                  <c:v>1021.3227863276365</c:v>
                </c:pt>
                <c:pt idx="175">
                  <c:v>1023.1218774287884</c:v>
                </c:pt>
                <c:pt idx="176">
                  <c:v>1024.925387556352</c:v>
                </c:pt>
                <c:pt idx="177">
                  <c:v>1026.733333314331</c:v>
                </c:pt>
                <c:pt idx="178">
                  <c:v>1028.545731430396</c:v>
                </c:pt>
                <c:pt idx="179">
                  <c:v>1030.3625987571681</c:v>
                </c:pt>
                <c:pt idx="180">
                  <c:v>1032.1839522735061</c:v>
                </c:pt>
                <c:pt idx="181">
                  <c:v>1034.0098090858266</c:v>
                </c:pt>
                <c:pt idx="182">
                  <c:v>1035.8401864294349</c:v>
                </c:pt>
                <c:pt idx="183">
                  <c:v>1037.6751016698736</c:v>
                </c:pt>
                <c:pt idx="184">
                  <c:v>1039.514572304292</c:v>
                </c:pt>
                <c:pt idx="185">
                  <c:v>1041.3586159628362</c:v>
                </c:pt>
                <c:pt idx="186">
                  <c:v>1043.2072504100577</c:v>
                </c:pt>
                <c:pt idx="187">
                  <c:v>1045.0604935463382</c:v>
                </c:pt>
                <c:pt idx="188">
                  <c:v>1046.9183634093431</c:v>
                </c:pt>
                <c:pt idx="189">
                  <c:v>1048.7808781754841</c:v>
                </c:pt>
                <c:pt idx="190">
                  <c:v>1050.648056161418</c:v>
                </c:pt>
                <c:pt idx="191">
                  <c:v>1052.51991582555</c:v>
                </c:pt>
                <c:pt idx="192">
                  <c:v>1054.3964757695708</c:v>
                </c:pt>
                <c:pt idx="193">
                  <c:v>1056.2777547400117</c:v>
                </c:pt>
                <c:pt idx="194">
                  <c:v>1058.1637716298237</c:v>
                </c:pt>
                <c:pt idx="195">
                  <c:v>1060.054545479976</c:v>
                </c:pt>
                <c:pt idx="196">
                  <c:v>1061.9500954810846</c:v>
                </c:pt>
                <c:pt idx="197">
                  <c:v>1063.8504409750551</c:v>
                </c:pt>
                <c:pt idx="198">
                  <c:v>1065.7556014567597</c:v>
                </c:pt>
                <c:pt idx="199">
                  <c:v>1067.665596575735</c:v>
                </c:pt>
                <c:pt idx="200">
                  <c:v>1069.5804461379</c:v>
                </c:pt>
                <c:pt idx="201">
                  <c:v>1071.5001701073083</c:v>
                </c:pt>
                <c:pt idx="202">
                  <c:v>1073.4247886079236</c:v>
                </c:pt>
                <c:pt idx="203">
                  <c:v>1075.3543219254145</c:v>
                </c:pt>
                <c:pt idx="204">
                  <c:v>1077.288790508989</c:v>
                </c:pt>
                <c:pt idx="205">
                  <c:v>1079.2282149732491</c:v>
                </c:pt>
                <c:pt idx="206">
                  <c:v>1081.1726161000722</c:v>
                </c:pt>
                <c:pt idx="207">
                  <c:v>1083.1220148405257</c:v>
                </c:pt>
                <c:pt idx="208">
                  <c:v>1085.0764323168073</c:v>
                </c:pt>
                <c:pt idx="209">
                  <c:v>1087.0358898242214</c:v>
                </c:pt>
                <c:pt idx="210">
                  <c:v>1089.000408833175</c:v>
                </c:pt>
                <c:pt idx="211">
                  <c:v>1090.970010991216</c:v>
                </c:pt>
                <c:pt idx="212">
                  <c:v>1092.9447181250944</c:v>
                </c:pt>
                <c:pt idx="213">
                  <c:v>1094.9245522428612</c:v>
                </c:pt>
                <c:pt idx="214">
                  <c:v>1096.9095355359991</c:v>
                </c:pt>
                <c:pt idx="215">
                  <c:v>1098.8996903815832</c:v>
                </c:pt>
                <c:pt idx="216">
                  <c:v>1100.8950393444802</c:v>
                </c:pt>
                <c:pt idx="217">
                  <c:v>1102.895605179581</c:v>
                </c:pt>
                <c:pt idx="218">
                  <c:v>1104.9014108340671</c:v>
                </c:pt>
                <c:pt idx="219">
                  <c:v>1106.9124794497143</c:v>
                </c:pt>
                <c:pt idx="220">
                  <c:v>1108.9288343652377</c:v>
                </c:pt>
                <c:pt idx="221">
                  <c:v>1110.9504991186645</c:v>
                </c:pt>
                <c:pt idx="222">
                  <c:v>1112.9774974497559</c:v>
                </c:pt>
                <c:pt idx="223">
                  <c:v>1115.0098533024607</c:v>
                </c:pt>
                <c:pt idx="224">
                  <c:v>1117.0475908274127</c:v>
                </c:pt>
                <c:pt idx="225">
                  <c:v>1119.0907343844667</c:v>
                </c:pt>
                <c:pt idx="226">
                  <c:v>1121.1393085452817</c:v>
                </c:pt>
                <c:pt idx="227">
                  <c:v>1123.193338095936</c:v>
                </c:pt>
                <c:pt idx="228">
                  <c:v>1125.2528480395979</c:v>
                </c:pt>
                <c:pt idx="229">
                  <c:v>1127.3178635992308</c:v>
                </c:pt>
                <c:pt idx="230">
                  <c:v>1129.3884102203497</c:v>
                </c:pt>
                <c:pt idx="231">
                  <c:v>1131.4645135738235</c:v>
                </c:pt>
                <c:pt idx="232">
                  <c:v>1133.5461995587195</c:v>
                </c:pt>
                <c:pt idx="233">
                  <c:v>1135.6334943052016</c:v>
                </c:pt>
                <c:pt idx="234">
                  <c:v>1137.7264241774753</c:v>
                </c:pt>
                <c:pt idx="235">
                  <c:v>1139.8250157767841</c:v>
                </c:pt>
                <c:pt idx="236">
                  <c:v>1141.9292959444563</c:v>
                </c:pt>
                <c:pt idx="237">
                  <c:v>1144.0392917650029</c:v>
                </c:pt>
                <c:pt idx="238">
                  <c:v>1146.1550305692715</c:v>
                </c:pt>
                <c:pt idx="239">
                  <c:v>1148.2765399376558</c:v>
                </c:pt>
                <c:pt idx="240">
                  <c:v>1150.4038477033569</c:v>
                </c:pt>
                <c:pt idx="241">
                  <c:v>1152.5369819557043</c:v>
                </c:pt>
                <c:pt idx="242">
                  <c:v>1154.6759710435374</c:v>
                </c:pt>
                <c:pt idx="243">
                  <c:v>1156.8208435786432</c:v>
                </c:pt>
                <c:pt idx="244">
                  <c:v>1158.9716284392553</c:v>
                </c:pt>
                <c:pt idx="245">
                  <c:v>1161.1283547736182</c:v>
                </c:pt>
                <c:pt idx="246">
                  <c:v>1163.2910520036119</c:v>
                </c:pt>
                <c:pt idx="247">
                  <c:v>1165.4597498284443</c:v>
                </c:pt>
                <c:pt idx="248">
                  <c:v>1167.6344782284114</c:v>
                </c:pt>
                <c:pt idx="249">
                  <c:v>1169.815267468719</c:v>
                </c:pt>
                <c:pt idx="250">
                  <c:v>1172.0021481033821</c:v>
                </c:pt>
                <c:pt idx="251">
                  <c:v>1174.1951509791941</c:v>
                </c:pt>
                <c:pt idx="252">
                  <c:v>1176.3943072397637</c:v>
                </c:pt>
                <c:pt idx="253">
                  <c:v>1178.5996483296324</c:v>
                </c:pt>
                <c:pt idx="254">
                  <c:v>1180.8112059984653</c:v>
                </c:pt>
                <c:pt idx="255">
                  <c:v>1183.0290123053198</c:v>
                </c:pt>
                <c:pt idx="256">
                  <c:v>1185.253099623003</c:v>
                </c:pt>
                <c:pt idx="257">
                  <c:v>1187.4835006424921</c:v>
                </c:pt>
                <c:pt idx="258">
                  <c:v>1189.7202483774595</c:v>
                </c:pt>
                <c:pt idx="259">
                  <c:v>1191.9633761688708</c:v>
                </c:pt>
                <c:pt idx="260">
                  <c:v>1194.2129176896742</c:v>
                </c:pt>
                <c:pt idx="261">
                  <c:v>1196.4689069495848</c:v>
                </c:pt>
                <c:pt idx="262">
                  <c:v>1198.7313782999488</c:v>
                </c:pt>
                <c:pt idx="263">
                  <c:v>1201.0003664387161</c:v>
                </c:pt>
                <c:pt idx="264">
                  <c:v>1203.2759064155041</c:v>
                </c:pt>
                <c:pt idx="265">
                  <c:v>1205.5580336367536</c:v>
                </c:pt>
                <c:pt idx="266">
                  <c:v>1207.8467838709992</c:v>
                </c:pt>
                <c:pt idx="267">
                  <c:v>1210.1421932542337</c:v>
                </c:pt>
                <c:pt idx="268">
                  <c:v>1212.4442982953867</c:v>
                </c:pt>
                <c:pt idx="269">
                  <c:v>1214.7531358819024</c:v>
                </c:pt>
                <c:pt idx="270">
                  <c:v>1217.0687432854415</c:v>
                </c:pt>
                <c:pt idx="271">
                  <c:v>1219.3911581676898</c:v>
                </c:pt>
                <c:pt idx="272">
                  <c:v>1221.7204185862859</c:v>
                </c:pt>
                <c:pt idx="273">
                  <c:v>1224.0565630008746</c:v>
                </c:pt>
                <c:pt idx="274">
                  <c:v>1226.3996302792759</c:v>
                </c:pt>
                <c:pt idx="275">
                  <c:v>1228.7496597037866</c:v>
                </c:pt>
                <c:pt idx="276">
                  <c:v>1231.1066909776166</c:v>
                </c:pt>
                <c:pt idx="277">
                  <c:v>1233.4707642314459</c:v>
                </c:pt>
                <c:pt idx="278">
                  <c:v>1235.8419200301298</c:v>
                </c:pt>
                <c:pt idx="279">
                  <c:v>1238.2201993795475</c:v>
                </c:pt>
                <c:pt idx="280">
                  <c:v>1240.6056437335792</c:v>
                </c:pt>
                <c:pt idx="281">
                  <c:v>1242.9982950012511</c:v>
                </c:pt>
                <c:pt idx="282">
                  <c:v>1245.3981955540198</c:v>
                </c:pt>
                <c:pt idx="283">
                  <c:v>1247.8053882332165</c:v>
                </c:pt>
                <c:pt idx="284">
                  <c:v>1250.2199163576554</c:v>
                </c:pt>
                <c:pt idx="285">
                  <c:v>1252.641823731406</c:v>
                </c:pt>
                <c:pt idx="286">
                  <c:v>1255.0711546517255</c:v>
                </c:pt>
                <c:pt idx="287">
                  <c:v>1257.5079539171854</c:v>
                </c:pt>
                <c:pt idx="288">
                  <c:v>1264.4819129083787</c:v>
                </c:pt>
                <c:pt idx="289">
                  <c:v>1268.9425982629748</c:v>
                </c:pt>
                <c:pt idx="290">
                  <c:v>1273.4487180885899</c:v>
                </c:pt>
                <c:pt idx="291">
                  <c:v>1278.000991268535</c:v>
                </c:pt>
                <c:pt idx="292">
                  <c:v>1282.6001522584645</c:v>
                </c:pt>
                <c:pt idx="293">
                  <c:v>1287.2469515150276</c:v>
                </c:pt>
                <c:pt idx="294">
                  <c:v>1291.9421559388502</c:v>
                </c:pt>
                <c:pt idx="295">
                  <c:v>1296.6865493324131</c:v>
                </c:pt>
                <c:pt idx="296">
                  <c:v>1301.480932873445</c:v>
                </c:pt>
                <c:pt idx="297">
                  <c:v>1306.3261256044111</c:v>
                </c:pt>
                <c:pt idx="298">
                  <c:v>1311.2229649387837</c:v>
                </c:pt>
                <c:pt idx="299">
                  <c:v>1316.1723071847325</c:v>
                </c:pt>
                <c:pt idx="300">
                  <c:v>1321.1750280869744</c:v>
                </c:pt>
                <c:pt idx="301">
                  <c:v>1326.2320233875146</c:v>
                </c:pt>
                <c:pt idx="302">
                  <c:v>1331.3442094060358</c:v>
                </c:pt>
                <c:pt idx="303">
                  <c:v>1336.5125236407928</c:v>
                </c:pt>
                <c:pt idx="304">
                  <c:v>1341.7379253908139</c:v>
                </c:pt>
                <c:pt idx="305">
                  <c:v>1347.0213964003365</c:v>
                </c:pt>
                <c:pt idx="306">
                  <c:v>1352.3639415264133</c:v>
                </c:pt>
                <c:pt idx="307">
                  <c:v>1357.7665894306326</c:v>
                </c:pt>
                <c:pt idx="308">
                  <c:v>1363.230393296054</c:v>
                </c:pt>
                <c:pt idx="309">
                  <c:v>1368.7564315703478</c:v>
                </c:pt>
                <c:pt idx="310">
                  <c:v>1374.3458087363656</c:v>
                </c:pt>
                <c:pt idx="311">
                  <c:v>1379.9996561112516</c:v>
                </c:pt>
                <c:pt idx="312">
                  <c:v>1385.7191326754116</c:v>
                </c:pt>
                <c:pt idx="313">
                  <c:v>1391.5054259326121</c:v>
                </c:pt>
                <c:pt idx="314">
                  <c:v>1397.3597528025862</c:v>
                </c:pt>
                <c:pt idx="315">
                  <c:v>1403.2833605476364</c:v>
                </c:pt>
                <c:pt idx="316">
                  <c:v>1409.2775277347271</c:v>
                </c:pt>
                <c:pt idx="317">
                  <c:v>1415.3435652346718</c:v>
                </c:pt>
                <c:pt idx="318">
                  <c:v>1421.4828172601235</c:v>
                </c:pt>
                <c:pt idx="319">
                  <c:v>1427.6966624441238</c:v>
                </c:pt>
                <c:pt idx="320">
                  <c:v>1433.9865149610991</c:v>
                </c:pt>
                <c:pt idx="321">
                  <c:v>1440.3538256922729</c:v>
                </c:pt>
                <c:pt idx="322">
                  <c:v>1446.8000834375405</c:v>
                </c:pt>
                <c:pt idx="323">
                  <c:v>1453.3268161760577</c:v>
                </c:pt>
                <c:pt idx="324">
                  <c:v>1459.9355923777716</c:v>
                </c:pt>
                <c:pt idx="325">
                  <c:v>1466.6280223684107</c:v>
                </c:pt>
                <c:pt idx="326">
                  <c:v>1473.4057597504204</c:v>
                </c:pt>
                <c:pt idx="327">
                  <c:v>1480.2705028826226</c:v>
                </c:pt>
                <c:pt idx="328">
                  <c:v>1487.2239964214305</c:v>
                </c:pt>
                <c:pt idx="329">
                  <c:v>1494.2680329266334</c:v>
                </c:pt>
                <c:pt idx="330">
                  <c:v>1501.4044545349723</c:v>
                </c:pt>
                <c:pt idx="331">
                  <c:v>1508.6351547048509</c:v>
                </c:pt>
                <c:pt idx="332">
                  <c:v>1515.9620800358075</c:v>
                </c:pt>
                <c:pt idx="333">
                  <c:v>1523.387232166461</c:v>
                </c:pt>
                <c:pt idx="334">
                  <c:v>1530.91266975498</c:v>
                </c:pt>
                <c:pt idx="335">
                  <c:v>1538.5405105462887</c:v>
                </c:pt>
                <c:pt idx="336">
                  <c:v>1546.2729335305107</c:v>
                </c:pt>
                <c:pt idx="337">
                  <c:v>1554.1121811973753</c:v>
                </c:pt>
                <c:pt idx="338">
                  <c:v>1562.0605618916863</c:v>
                </c:pt>
                <c:pt idx="339">
                  <c:v>1570.1204522751318</c:v>
                </c:pt>
                <c:pt idx="340">
                  <c:v>1578.2942999001452</c:v>
                </c:pt>
                <c:pt idx="341">
                  <c:v>1586.5846259018685</c:v>
                </c:pt>
                <c:pt idx="342">
                  <c:v>1594.9940278145407</c:v>
                </c:pt>
                <c:pt idx="343">
                  <c:v>1603.525182519207</c:v>
                </c:pt>
                <c:pt idx="344">
                  <c:v>1612.1808493298786</c:v>
                </c:pt>
                <c:pt idx="345">
                  <c:v>1620.9638732259332</c:v>
                </c:pt>
                <c:pt idx="346">
                  <c:v>1629.8771882388385</c:v>
                </c:pt>
                <c:pt idx="347">
                  <c:v>1638.9238210019955</c:v>
                </c:pt>
                <c:pt idx="348">
                  <c:v>1648.1068944729466</c:v>
                </c:pt>
                <c:pt idx="349">
                  <c:v>1657.4296318378131</c:v>
                </c:pt>
                <c:pt idx="350">
                  <c:v>1666.8953606085713</c:v>
                </c:pt>
                <c:pt idx="351">
                  <c:v>1676.5075169243732</c:v>
                </c:pt>
                <c:pt idx="352">
                  <c:v>1686.269650068946</c:v>
                </c:pt>
                <c:pt idx="353">
                  <c:v>1696.1854272168982</c:v>
                </c:pt>
                <c:pt idx="354">
                  <c:v>1706.2586384226463</c:v>
                </c:pt>
                <c:pt idx="355">
                  <c:v>1716.4932018666284</c:v>
                </c:pt>
                <c:pt idx="356">
                  <c:v>1726.8931693744901</c:v>
                </c:pt>
                <c:pt idx="357">
                  <c:v>1737.462732226049</c:v>
                </c:pt>
                <c:pt idx="358">
                  <c:v>1748.2062272719986</c:v>
                </c:pt>
                <c:pt idx="359">
                  <c:v>1759.1281433777092</c:v>
                </c:pt>
                <c:pt idx="360">
                  <c:v>1770.2331282147195</c:v>
                </c:pt>
                <c:pt idx="361">
                  <c:v>1781.5259954221583</c:v>
                </c:pt>
                <c:pt idx="362">
                  <c:v>1793.0117321619855</c:v>
                </c:pt>
                <c:pt idx="363">
                  <c:v>1804.6955070935473</c:v>
                </c:pt>
                <c:pt idx="364">
                  <c:v>1816.5826787951198</c:v>
                </c:pt>
                <c:pt idx="365">
                  <c:v>1828.6788046619895</c:v>
                </c:pt>
                <c:pt idx="366">
                  <c:v>1840.9896503130528</c:v>
                </c:pt>
                <c:pt idx="367">
                  <c:v>1853.5211995402412</c:v>
                </c:pt>
                <c:pt idx="368">
                  <c:v>1866.2796648379594</c:v>
                </c:pt>
                <c:pt idx="369">
                  <c:v>1879.2714985524785</c:v>
                </c:pt>
                <c:pt idx="370">
                  <c:v>1892.5034046945343</c:v>
                </c:pt>
                <c:pt idx="371">
                  <c:v>1905.9823514618247</c:v>
                </c:pt>
                <c:pt idx="372">
                  <c:v>1919.7155845219397</c:v>
                </c:pt>
                <c:pt idx="373">
                  <c:v>1933.7106411103891</c:v>
                </c:pt>
                <c:pt idx="374">
                  <c:v>1947.975365002982</c:v>
                </c:pt>
                <c:pt idx="375">
                  <c:v>1962.5179224267886</c:v>
                </c:pt>
                <c:pt idx="376">
                  <c:v>1977.3468189793437</c:v>
                </c:pt>
                <c:pt idx="377">
                  <c:v>1992.4709176318891</c:v>
                </c:pt>
                <c:pt idx="378">
                  <c:v>2007.8994578988204</c:v>
                </c:pt>
                <c:pt idx="379">
                  <c:v>2023.6420762629189</c:v>
                </c:pt>
                <c:pt idx="380">
                  <c:v>2039.7088279539353</c:v>
                </c:pt>
                <c:pt idx="381">
                  <c:v>2056.1102101866809</c:v>
                </c:pt>
                <c:pt idx="382">
                  <c:v>2072.8571869746406</c:v>
                </c:pt>
                <c:pt idx="383">
                  <c:v>2089.961215645832</c:v>
                </c:pt>
                <c:pt idx="384">
                  <c:v>2107.434275199179</c:v>
                </c:pt>
                <c:pt idx="385">
                  <c:v>2125.2888966531627</c:v>
                </c:pt>
                <c:pt idx="386">
                  <c:v>2143.5381955524967</c:v>
                </c:pt>
                <c:pt idx="387">
                  <c:v>2162.1959068151405</c:v>
                </c:pt>
                <c:pt idx="388">
                  <c:v>2181.2764221192747</c:v>
                </c:pt>
                <c:pt idx="389">
                  <c:v>2200.7948300502012</c:v>
                </c:pt>
                <c:pt idx="390">
                  <c:v>2220.7669592486868</c:v>
                </c:pt>
                <c:pt idx="391">
                  <c:v>2241.2094248273283</c:v>
                </c:pt>
                <c:pt idx="392">
                  <c:v>2262.1396783486794</c:v>
                </c:pt>
                <c:pt idx="393">
                  <c:v>2283.5760616895759</c:v>
                </c:pt>
                <c:pt idx="394">
                  <c:v>2305.5378651507544</c:v>
                </c:pt>
                <c:pt idx="395">
                  <c:v>2328.0453902088752</c:v>
                </c:pt>
                <c:pt idx="396">
                  <c:v>2351.1200173518773</c:v>
                </c:pt>
                <c:pt idx="397">
                  <c:v>2374.7842794866265</c:v>
                </c:pt>
                <c:pt idx="398">
                  <c:v>2399.0619414631065</c:v>
                </c:pt>
                <c:pt idx="399">
                  <c:v>2423.978086320833</c:v>
                </c:pt>
                <c:pt idx="400">
                  <c:v>2449.559208932968</c:v>
                </c:pt>
                <c:pt idx="401">
                  <c:v>2475.8333178029466</c:v>
                </c:pt>
                <c:pt idx="402">
                  <c:v>2502.8300458575104</c:v>
                </c:pt>
                <c:pt idx="403">
                  <c:v>2530.5807711821476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627328"/>
        <c:axId val="160629504"/>
      </c:scatterChart>
      <c:valAx>
        <c:axId val="160627328"/>
        <c:scaling>
          <c:orientation val="minMax"/>
          <c:min val="1.6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 b="1"/>
                </a:pPr>
                <a:r>
                  <a:rPr lang="fr-FR" b="1"/>
                  <a:t>T (K)</a:t>
                </a:r>
              </a:p>
            </c:rich>
          </c:tx>
          <c:layout>
            <c:manualLayout>
              <c:xMode val="edge"/>
              <c:yMode val="edge"/>
              <c:x val="0.5250401347604936"/>
              <c:y val="0.88691055399974728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60629504"/>
        <c:crosses val="autoZero"/>
        <c:crossBetween val="midCat"/>
      </c:valAx>
      <c:valAx>
        <c:axId val="160629504"/>
        <c:scaling>
          <c:orientation val="minMax"/>
          <c:min val="500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 b="1"/>
                </a:pPr>
                <a:r>
                  <a:rPr lang="fr-FR" b="1"/>
                  <a:t>A</a:t>
                </a:r>
                <a:r>
                  <a:rPr lang="fr-FR" sz="800" b="1"/>
                  <a:t>GM</a:t>
                </a:r>
                <a:r>
                  <a:rPr lang="fr-FR" b="1"/>
                  <a:t>  (m,s/Kg)</a:t>
                </a:r>
              </a:p>
            </c:rich>
          </c:tx>
          <c:layout>
            <c:manualLayout>
              <c:xMode val="edge"/>
              <c:yMode val="edge"/>
              <c:x val="1.3140466716993076E-2"/>
              <c:y val="0.3034527090729471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6062732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/>
              <a:t>Régime</a:t>
            </a:r>
            <a:r>
              <a:rPr lang="fr-FR" baseline="0"/>
              <a:t> Landau 1,7 K</a:t>
            </a:r>
            <a:endParaRPr lang="fr-FR"/>
          </a:p>
        </c:rich>
      </c:tx>
      <c:layout>
        <c:manualLayout>
          <c:xMode val="edge"/>
          <c:yMode val="edge"/>
          <c:x val="0.18202496659809897"/>
          <c:y val="2.65094284156720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090432813545364"/>
          <c:y val="0.15020991750590568"/>
          <c:w val="0.51189575912915819"/>
          <c:h val="0.72531466030533154"/>
        </c:manualLayout>
      </c:layout>
      <c:scatterChart>
        <c:scatterStyle val="lineMarker"/>
        <c:varyColors val="0"/>
        <c:ser>
          <c:idx val="0"/>
          <c:order val="0"/>
          <c:tx>
            <c:v>Expérimental</c:v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rgbClr val="C00000"/>
              </a:solidFill>
              <a:ln>
                <a:noFill/>
              </a:ln>
            </c:spPr>
          </c:marker>
          <c:xVal>
            <c:numRef>
              <c:f>Sheet1!$B$4:$B$9</c:f>
              <c:numCache>
                <c:formatCode>General</c:formatCode>
                <c:ptCount val="6"/>
                <c:pt idx="0">
                  <c:v>0</c:v>
                </c:pt>
                <c:pt idx="1">
                  <c:v>0.35417999999999999</c:v>
                </c:pt>
                <c:pt idx="2">
                  <c:v>0.70871499999999998</c:v>
                </c:pt>
                <c:pt idx="3">
                  <c:v>1.06324</c:v>
                </c:pt>
                <c:pt idx="4">
                  <c:v>1.4167800000000002</c:v>
                </c:pt>
                <c:pt idx="5">
                  <c:v>1.770748</c:v>
                </c:pt>
              </c:numCache>
            </c:numRef>
          </c:xVal>
          <c:yVal>
            <c:numRef>
              <c:f>Sheet1!$A$4:$A$9</c:f>
              <c:numCache>
                <c:formatCode>General</c:formatCode>
                <c:ptCount val="6"/>
                <c:pt idx="0">
                  <c:v>0</c:v>
                </c:pt>
                <c:pt idx="1">
                  <c:v>2.936220000000489E-4</c:v>
                </c:pt>
                <c:pt idx="2">
                  <c:v>5.6180999999999592E-4</c:v>
                </c:pt>
                <c:pt idx="3">
                  <c:v>8.5564400000004426E-4</c:v>
                </c:pt>
                <c:pt idx="4">
                  <c:v>1.1240240000001123E-3</c:v>
                </c:pt>
                <c:pt idx="5">
                  <c:v>1.3797060000000361E-3</c:v>
                </c:pt>
              </c:numCache>
            </c:numRef>
          </c:yVal>
          <c:smooth val="0"/>
        </c:ser>
        <c:ser>
          <c:idx val="1"/>
          <c:order val="1"/>
          <c:tx>
            <c:v>comsol</c:v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xVal>
            <c:numRef>
              <c:f>Sheet1!$H$4:$H$17</c:f>
              <c:numCache>
                <c:formatCode>0.00E+00</c:formatCode>
                <c:ptCount val="14"/>
                <c:pt idx="0">
                  <c:v>1.4451630845473036E-10</c:v>
                </c:pt>
                <c:pt idx="1">
                  <c:v>0.3985712683083602</c:v>
                </c:pt>
                <c:pt idx="2">
                  <c:v>0.76794132548395166</c:v>
                </c:pt>
                <c:pt idx="3">
                  <c:v>1.1281540569927815</c:v>
                </c:pt>
                <c:pt idx="4">
                  <c:v>1.4855122508100966</c:v>
                </c:pt>
                <c:pt idx="5">
                  <c:v>1.8420036205524601</c:v>
                </c:pt>
                <c:pt idx="6">
                  <c:v>2.1982557006844674</c:v>
                </c:pt>
                <c:pt idx="7">
                  <c:v>2.5544668173794309</c:v>
                </c:pt>
                <c:pt idx="8">
                  <c:v>2.9106997162796793</c:v>
                </c:pt>
                <c:pt idx="9">
                  <c:v>3.2669742655989724</c:v>
                </c:pt>
                <c:pt idx="10">
                  <c:v>3.6232967631103268</c:v>
                </c:pt>
                <c:pt idx="11">
                  <c:v>3.9796692102966125</c:v>
                </c:pt>
                <c:pt idx="12">
                  <c:v>4.3360922359777003</c:v>
                </c:pt>
                <c:pt idx="13">
                  <c:v>4.6925660489728926</c:v>
                </c:pt>
              </c:numCache>
            </c:numRef>
          </c:xVal>
          <c:yVal>
            <c:numRef>
              <c:f>Sheet1!$G$4:$G$17</c:f>
              <c:numCache>
                <c:formatCode>General</c:formatCode>
                <c:ptCount val="14"/>
                <c:pt idx="0">
                  <c:v>0</c:v>
                </c:pt>
                <c:pt idx="1">
                  <c:v>9.9999999999988987E-5</c:v>
                </c:pt>
                <c:pt idx="2">
                  <c:v>1.9999999999997797E-4</c:v>
                </c:pt>
                <c:pt idx="3">
                  <c:v>2.9999999999996696E-4</c:v>
                </c:pt>
                <c:pt idx="4">
                  <c:v>3.9999999999995595E-4</c:v>
                </c:pt>
                <c:pt idx="5">
                  <c:v>4.9999999999994493E-4</c:v>
                </c:pt>
                <c:pt idx="6">
                  <c:v>5.9999999999993392E-4</c:v>
                </c:pt>
                <c:pt idx="7">
                  <c:v>6.9999999999015294E-4</c:v>
                </c:pt>
                <c:pt idx="8">
                  <c:v>7.9999999999014193E-4</c:v>
                </c:pt>
                <c:pt idx="9">
                  <c:v>8.9999999999013092E-4</c:v>
                </c:pt>
                <c:pt idx="10">
                  <c:v>9.999999999901199E-4</c:v>
                </c:pt>
                <c:pt idx="11">
                  <c:v>1.1000000000001009E-3</c:v>
                </c:pt>
                <c:pt idx="12">
                  <c:v>1.2000000000000899E-3</c:v>
                </c:pt>
                <c:pt idx="13">
                  <c:v>1.3000000000000789E-3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686080"/>
        <c:axId val="160688000"/>
      </c:scatterChart>
      <c:valAx>
        <c:axId val="160686080"/>
        <c:scaling>
          <c:logBase val="10"/>
          <c:orientation val="minMax"/>
          <c:max val="10"/>
          <c:min val="0.1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Q(mW)</a:t>
                </a:r>
              </a:p>
            </c:rich>
          </c:tx>
          <c:layout>
            <c:manualLayout>
              <c:xMode val="edge"/>
              <c:yMode val="edge"/>
              <c:x val="0.35235461754422426"/>
              <c:y val="0.8976158561171201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60688000"/>
        <c:crossesAt val="0.1"/>
        <c:crossBetween val="midCat"/>
      </c:valAx>
      <c:valAx>
        <c:axId val="160688000"/>
        <c:scaling>
          <c:logBase val="10"/>
          <c:orientation val="minMax"/>
          <c:max val="1.0000000000000002E-2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l-GR">
                    <a:latin typeface="Calibri"/>
                    <a:cs typeface="Calibri"/>
                  </a:rPr>
                  <a:t>Δ</a:t>
                </a:r>
                <a:r>
                  <a:rPr lang="fr-FR">
                    <a:latin typeface="Calibri"/>
                    <a:cs typeface="Calibri"/>
                  </a:rPr>
                  <a:t>T (K)</a:t>
                </a:r>
                <a:endParaRPr lang="fr-FR"/>
              </a:p>
            </c:rich>
          </c:tx>
          <c:layout>
            <c:manualLayout>
              <c:xMode val="edge"/>
              <c:yMode val="edge"/>
              <c:x val="3.580032750860624E-2"/>
              <c:y val="0.4426886683326091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60686080"/>
        <c:crossesAt val="0.1"/>
        <c:crossBetween val="midCat"/>
      </c:valAx>
    </c:plotArea>
    <c:legend>
      <c:legendPos val="r"/>
      <c:layout>
        <c:manualLayout>
          <c:xMode val="edge"/>
          <c:yMode val="edge"/>
          <c:x val="0.6649628971105993"/>
          <c:y val="0.34136316212254941"/>
          <c:w val="0.21145186814883435"/>
          <c:h val="0.2647597192254977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/>
              <a:t>Régime Landau 1,8 K</a:t>
            </a:r>
          </a:p>
        </c:rich>
      </c:tx>
      <c:layout>
        <c:manualLayout>
          <c:xMode val="edge"/>
          <c:yMode val="edge"/>
          <c:x val="0.29971068029478204"/>
          <c:y val="2.68963326391585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1690228863459615"/>
          <c:y val="0.18323144258938973"/>
          <c:w val="0.7360659000851757"/>
          <c:h val="0.73341216335462911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7"/>
            <c:spPr>
              <a:solidFill>
                <a:srgbClr val="C00000"/>
              </a:solidFill>
              <a:ln>
                <a:noFill/>
              </a:ln>
            </c:spPr>
          </c:marker>
          <c:xVal>
            <c:numRef>
              <c:f>'1.8Kbis'!$H$9:$H$26</c:f>
              <c:numCache>
                <c:formatCode>General</c:formatCode>
                <c:ptCount val="18"/>
                <c:pt idx="0">
                  <c:v>0</c:v>
                </c:pt>
                <c:pt idx="1">
                  <c:v>0.133435</c:v>
                </c:pt>
                <c:pt idx="2">
                  <c:v>0.26688899999999999</c:v>
                </c:pt>
                <c:pt idx="3">
                  <c:v>0.39946799999999999</c:v>
                </c:pt>
                <c:pt idx="4">
                  <c:v>0.53179399999999999</c:v>
                </c:pt>
                <c:pt idx="5">
                  <c:v>0.665543</c:v>
                </c:pt>
                <c:pt idx="6">
                  <c:v>0.79803100000000005</c:v>
                </c:pt>
                <c:pt idx="7">
                  <c:v>0.93029700000000004</c:v>
                </c:pt>
                <c:pt idx="8">
                  <c:v>1.064408</c:v>
                </c:pt>
                <c:pt idx="9">
                  <c:v>1.197675</c:v>
                </c:pt>
                <c:pt idx="10">
                  <c:v>1.3299080000000001</c:v>
                </c:pt>
                <c:pt idx="11">
                  <c:v>1.4630570000000001</c:v>
                </c:pt>
                <c:pt idx="12">
                  <c:v>1.595432</c:v>
                </c:pt>
                <c:pt idx="13">
                  <c:v>1.7272419999999999</c:v>
                </c:pt>
                <c:pt idx="14">
                  <c:v>1.8622529999999999</c:v>
                </c:pt>
                <c:pt idx="15">
                  <c:v>1.9939519999999999</c:v>
                </c:pt>
                <c:pt idx="16">
                  <c:v>2.1266419999999999</c:v>
                </c:pt>
                <c:pt idx="17">
                  <c:v>2.259773</c:v>
                </c:pt>
              </c:numCache>
            </c:numRef>
          </c:xVal>
          <c:yVal>
            <c:numRef>
              <c:f>'1.8Kbis'!$G$9:$G$26</c:f>
              <c:numCache>
                <c:formatCode>0.00E+00</c:formatCode>
                <c:ptCount val="18"/>
                <c:pt idx="0" formatCode="General">
                  <c:v>0</c:v>
                </c:pt>
                <c:pt idx="1">
                  <c:v>5.6508999999999997E-5</c:v>
                </c:pt>
                <c:pt idx="2" formatCode="General">
                  <c:v>1.13025E-4</c:v>
                </c:pt>
                <c:pt idx="3" formatCode="General">
                  <c:v>1.69548E-4</c:v>
                </c:pt>
                <c:pt idx="4" formatCode="General">
                  <c:v>2.11943E-4</c:v>
                </c:pt>
                <c:pt idx="5" formatCode="General">
                  <c:v>2.5434299999999997E-4</c:v>
                </c:pt>
                <c:pt idx="6" formatCode="General">
                  <c:v>3.2501699999999998E-4</c:v>
                </c:pt>
                <c:pt idx="7" formatCode="General">
                  <c:v>3.8156300000000002E-4</c:v>
                </c:pt>
                <c:pt idx="8" formatCode="General">
                  <c:v>4.38116E-4</c:v>
                </c:pt>
                <c:pt idx="9" formatCode="General">
                  <c:v>4.8053400000000002E-4</c:v>
                </c:pt>
                <c:pt idx="10" formatCode="General">
                  <c:v>5.5124000000000004E-4</c:v>
                </c:pt>
                <c:pt idx="11" formatCode="General">
                  <c:v>6.07812E-4</c:v>
                </c:pt>
                <c:pt idx="12" formatCode="General">
                  <c:v>6.5024500000000003E-4</c:v>
                </c:pt>
                <c:pt idx="13" formatCode="General">
                  <c:v>7.91714E-4</c:v>
                </c:pt>
                <c:pt idx="14" formatCode="General">
                  <c:v>7.6341699999999996E-4</c:v>
                </c:pt>
                <c:pt idx="15" formatCode="General">
                  <c:v>8.2001199999999995E-4</c:v>
                </c:pt>
                <c:pt idx="16" formatCode="General">
                  <c:v>8.7661499999999997E-4</c:v>
                </c:pt>
                <c:pt idx="17" formatCode="General">
                  <c:v>9.7568399999999999E-4</c:v>
                </c:pt>
              </c:numCache>
            </c:numRef>
          </c:yVal>
          <c:smooth val="0"/>
        </c:ser>
        <c:ser>
          <c:idx val="1"/>
          <c:order val="1"/>
          <c:spPr>
            <a:ln w="28575">
              <a:solidFill>
                <a:schemeClr val="accent1"/>
              </a:solidFill>
            </a:ln>
          </c:spPr>
          <c:marker>
            <c:symbol val="none"/>
          </c:marker>
          <c:xVal>
            <c:numRef>
              <c:f>'1.8Kbis'!$D$9:$D$19</c:f>
              <c:numCache>
                <c:formatCode>General</c:formatCode>
                <c:ptCount val="11"/>
                <c:pt idx="0" formatCode="0.00E+00">
                  <c:v>-7.3444E-10</c:v>
                </c:pt>
                <c:pt idx="1">
                  <c:v>0.1</c:v>
                </c:pt>
                <c:pt idx="2" formatCode="0.00E+00">
                  <c:v>0.45751999999999998</c:v>
                </c:pt>
                <c:pt idx="3" formatCode="0.00E+00">
                  <c:v>0.88064000000000009</c:v>
                </c:pt>
                <c:pt idx="4" formatCode="0.00E+00">
                  <c:v>1.29172</c:v>
                </c:pt>
                <c:pt idx="5" formatCode="0.00E+00">
                  <c:v>1.7010799999999999</c:v>
                </c:pt>
                <c:pt idx="6" formatCode="0.00E+00">
                  <c:v>2.1156000000000001</c:v>
                </c:pt>
                <c:pt idx="7" formatCode="0.00E+00">
                  <c:v>2.5112000000000001</c:v>
                </c:pt>
                <c:pt idx="8" formatCode="0.00E+00">
                  <c:v>2.9240000000000004</c:v>
                </c:pt>
                <c:pt idx="9" formatCode="0.00E+00">
                  <c:v>3.3368000000000002</c:v>
                </c:pt>
                <c:pt idx="10" formatCode="0.00E+00">
                  <c:v>3.7324000000000002</c:v>
                </c:pt>
              </c:numCache>
            </c:numRef>
          </c:xVal>
          <c:yVal>
            <c:numRef>
              <c:f>'1.8Kbis'!$C$9:$C$19</c:f>
              <c:numCache>
                <c:formatCode>General</c:formatCode>
                <c:ptCount val="11"/>
                <c:pt idx="0">
                  <c:v>0</c:v>
                </c:pt>
                <c:pt idx="1">
                  <c:v>2.3886356700000003E-5</c:v>
                </c:pt>
                <c:pt idx="2" formatCode="0.00E+00">
                  <c:v>1E-4</c:v>
                </c:pt>
                <c:pt idx="3">
                  <c:v>2.0000000000000001E-4</c:v>
                </c:pt>
                <c:pt idx="4">
                  <c:v>2.9999999999999997E-4</c:v>
                </c:pt>
                <c:pt idx="5">
                  <c:v>4.0000000000000002E-4</c:v>
                </c:pt>
                <c:pt idx="6">
                  <c:v>5.0000000000000001E-4</c:v>
                </c:pt>
                <c:pt idx="7">
                  <c:v>5.9999999999999995E-4</c:v>
                </c:pt>
                <c:pt idx="8">
                  <c:v>6.9999999999999999E-4</c:v>
                </c:pt>
                <c:pt idx="9">
                  <c:v>8.0000000000000004E-4</c:v>
                </c:pt>
                <c:pt idx="10">
                  <c:v>8.9999999999999998E-4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709632"/>
        <c:axId val="160732288"/>
      </c:scatterChart>
      <c:valAx>
        <c:axId val="160709632"/>
        <c:scaling>
          <c:logBase val="10"/>
          <c:orientation val="minMax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Q (mW)</a:t>
                </a:r>
              </a:p>
            </c:rich>
          </c:tx>
          <c:layout>
            <c:manualLayout>
              <c:xMode val="edge"/>
              <c:yMode val="edge"/>
              <c:x val="0.49901446135614563"/>
              <c:y val="0.93457449437012463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60732288"/>
        <c:crosses val="autoZero"/>
        <c:crossBetween val="midCat"/>
      </c:valAx>
      <c:valAx>
        <c:axId val="160732288"/>
        <c:scaling>
          <c:logBase val="10"/>
          <c:orientation val="minMax"/>
          <c:max val="1.0000000000000002E-2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l-GR">
                    <a:latin typeface="Calibri"/>
                    <a:cs typeface="Calibri"/>
                  </a:rPr>
                  <a:t>Δ</a:t>
                </a:r>
                <a:r>
                  <a:rPr lang="fr-FR">
                    <a:latin typeface="Calibri"/>
                    <a:cs typeface="Calibri"/>
                  </a:rPr>
                  <a:t>T (K)</a:t>
                </a:r>
                <a:endParaRPr lang="fr-FR"/>
              </a:p>
            </c:rich>
          </c:tx>
          <c:layout>
            <c:manualLayout>
              <c:xMode val="edge"/>
              <c:yMode val="edge"/>
              <c:x val="5.3874569492278632E-2"/>
              <c:y val="0.47563411104443898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60709632"/>
        <c:crossesAt val="0.1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EE5AA-B22A-4B74-A995-C94DCD79B181}" type="datetimeFigureOut">
              <a:rPr lang="fr-FR" smtClean="0"/>
              <a:t>28/08/2012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75C7E-31EA-4F54-AEF9-74F0B94F9C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077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75C7E-31EA-4F54-AEF9-74F0B94F9CC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0377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75C7E-31EA-4F54-AEF9-74F0B94F9CC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497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75C7E-31EA-4F54-AEF9-74F0B94F9CC4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497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75C7E-31EA-4F54-AEF9-74F0B94F9CC4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497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2C41C-9F5B-4750-A154-3F5C937884B1}" type="datetime1">
              <a:rPr lang="fr-FR" smtClean="0"/>
              <a:t>28/08/2012</a:t>
            </a:fld>
            <a:endParaRPr lang="fr-FR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B7C526-8514-4EBD-8229-C286DD7CA349}" type="datetime1">
              <a:rPr lang="fr-FR" smtClean="0"/>
              <a:t>28/08/2012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31AA4D-70A0-4EB3-9718-442AD0CC0669}" type="datetime1">
              <a:rPr lang="fr-FR" smtClean="0"/>
              <a:t>28/08/2012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838A72-C7BA-4694-8DAC-E574770F5D36}" type="datetime1">
              <a:rPr lang="fr-FR" smtClean="0"/>
              <a:t>28/08/2012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3A14F6-6A92-4B4C-9893-9648ED52FD2C}" type="datetime1">
              <a:rPr lang="fr-FR" smtClean="0"/>
              <a:t>28/08/2012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FD0229-355A-4126-845D-4C1088728A5C}" type="datetime1">
              <a:rPr lang="fr-FR" smtClean="0"/>
              <a:t>28/08/2012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4BB877-0C63-4F59-82E5-1F0E1D0BC6C0}" type="datetime1">
              <a:rPr lang="fr-FR" smtClean="0"/>
              <a:t>28/08/2012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E870F4-27E9-4227-9303-EF3BE830D8D2}" type="datetime1">
              <a:rPr lang="fr-FR" smtClean="0"/>
              <a:t>28/08/2012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86ACAB-06C9-4078-8C5A-59E574DF1AF2}" type="datetime1">
              <a:rPr lang="fr-FR" smtClean="0"/>
              <a:t>28/08/2012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303647-54F1-4334-B3B2-E9FD3D60F849}" type="datetime1">
              <a:rPr lang="fr-FR" smtClean="0"/>
              <a:t>28/08/2012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DD9C7-0D29-4FD5-A2D3-0B83ECC0040A}" type="datetime1">
              <a:rPr lang="fr-FR" smtClean="0"/>
              <a:t>28/08/2012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000">
              <a:schemeClr val="accent1">
                <a:tint val="66000"/>
                <a:satMod val="160000"/>
              </a:schemeClr>
            </a:gs>
            <a:gs pos="45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DFB2789-C888-4232-9440-E8DB8FB8716D}" type="datetime1">
              <a:rPr lang="fr-FR" smtClean="0"/>
              <a:t>28/08/2012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710EB41-C4CA-451B-9090-B3F96A214A50}" type="slidenum">
              <a:rPr lang="fr-FR" smtClean="0"/>
              <a:t>‹N°›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8.png"/><Relationship Id="rId7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10" Type="http://schemas.openxmlformats.org/officeDocument/2006/relationships/image" Target="../media/image180.png"/><Relationship Id="rId4" Type="http://schemas.openxmlformats.org/officeDocument/2006/relationships/image" Target="../media/image19.png"/><Relationship Id="rId9" Type="http://schemas.openxmlformats.org/officeDocument/2006/relationships/image" Target="../media/image17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0.png"/><Relationship Id="rId7" Type="http://schemas.openxmlformats.org/officeDocument/2006/relationships/image" Target="../media/image24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42.png"/><Relationship Id="rId7" Type="http://schemas.openxmlformats.org/officeDocument/2006/relationships/chart" Target="../charts/chart3.xml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7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4.pn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712" y="1628800"/>
            <a:ext cx="7786112" cy="3096344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chemeClr val="bg1">
                    <a:lumMod val="50000"/>
                  </a:schemeClr>
                </a:solidFill>
              </a:rPr>
              <a:t>Étude des transferts </a:t>
            </a:r>
            <a:r>
              <a:rPr lang="fr-FR" sz="3600" dirty="0">
                <a:solidFill>
                  <a:schemeClr val="bg1">
                    <a:lumMod val="50000"/>
                  </a:schemeClr>
                </a:solidFill>
              </a:rPr>
              <a:t>thermiques en hélium superfluide dans </a:t>
            </a:r>
            <a:r>
              <a:rPr lang="fr-FR" sz="3600" dirty="0" smtClean="0">
                <a:solidFill>
                  <a:schemeClr val="bg1">
                    <a:lumMod val="50000"/>
                  </a:schemeClr>
                </a:solidFill>
              </a:rPr>
              <a:t>des </a:t>
            </a:r>
            <a:br>
              <a:rPr lang="fr-FR" sz="36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sz="3600" dirty="0" smtClean="0">
                <a:solidFill>
                  <a:schemeClr val="bg1">
                    <a:lumMod val="50000"/>
                  </a:schemeClr>
                </a:solidFill>
              </a:rPr>
              <a:t>micro-canaux</a:t>
            </a:r>
            <a:endParaRPr lang="fr-FR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ZoneTexte 5"/>
          <p:cNvSpPr txBox="1"/>
          <p:nvPr/>
        </p:nvSpPr>
        <p:spPr>
          <a:xfrm>
            <a:off x="1241912" y="625184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Sophie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</a:rPr>
              <a:t>Meas</a:t>
            </a: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1</a:t>
            </a:fld>
            <a:endParaRPr lang="fr-FR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587" y="191685"/>
            <a:ext cx="1409700" cy="8337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186556" y="434739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Soutenance du stage de fin d’étude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Image 132" descr="J:\Rapport de stage\images\CEA_logotype (3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32656"/>
            <a:ext cx="820291" cy="6927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831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116632"/>
            <a:ext cx="7406640" cy="936104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Plan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547664" y="1700808"/>
            <a:ext cx="7406640" cy="4176464"/>
          </a:xfrm>
        </p:spPr>
        <p:txBody>
          <a:bodyPr>
            <a:normAutofit lnSpcReduction="10000"/>
          </a:bodyPr>
          <a:lstStyle/>
          <a:p>
            <a:pPr marL="541782" indent="-514350">
              <a:buFont typeface="+mj-lt"/>
              <a:buAutoNum type="romanUcPeriod"/>
            </a:pPr>
            <a:r>
              <a:rPr lang="fr-FR" sz="2400" dirty="0" smtClean="0">
                <a:solidFill>
                  <a:schemeClr val="tx1"/>
                </a:solidFill>
              </a:rPr>
              <a:t>Présentation du CEA</a:t>
            </a:r>
          </a:p>
          <a:p>
            <a:endParaRPr lang="fr-FR" sz="2400" dirty="0" smtClean="0">
              <a:solidFill>
                <a:schemeClr val="tx1"/>
              </a:solidFill>
            </a:endParaRPr>
          </a:p>
          <a:p>
            <a:pPr marL="541782" indent="-514350">
              <a:buFont typeface="+mj-lt"/>
              <a:buAutoNum type="romanUcPeriod" startAt="2"/>
            </a:pPr>
            <a:r>
              <a:rPr lang="fr-FR" sz="2400" dirty="0" smtClean="0">
                <a:solidFill>
                  <a:schemeClr val="tx1"/>
                </a:solidFill>
              </a:rPr>
              <a:t>Présentation du stage et de ses objectifs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541782" indent="-514350">
              <a:buFont typeface="+mj-lt"/>
              <a:buAutoNum type="romanUcPeriod" startAt="3"/>
            </a:pPr>
            <a:r>
              <a:rPr lang="fr-FR" sz="2400" dirty="0" smtClean="0">
                <a:solidFill>
                  <a:schemeClr val="tx1"/>
                </a:solidFill>
              </a:rPr>
              <a:t>Thermodynamique de l’hélium superfluide</a:t>
            </a:r>
          </a:p>
          <a:p>
            <a:pPr marL="541782" indent="-514350">
              <a:buFont typeface="+mj-lt"/>
              <a:buAutoNum type="romanUcPeriod" startAt="3"/>
            </a:pPr>
            <a:endParaRPr lang="fr-FR" sz="2400" dirty="0" smtClean="0">
              <a:solidFill>
                <a:schemeClr val="tx1"/>
              </a:solidFill>
            </a:endParaRPr>
          </a:p>
          <a:p>
            <a:pPr marL="541782" indent="-514350">
              <a:buFont typeface="+mj-lt"/>
              <a:buAutoNum type="romanUcPeriod" startAt="3"/>
            </a:pPr>
            <a:r>
              <a:rPr lang="fr-FR" sz="2400" dirty="0" smtClean="0">
                <a:solidFill>
                  <a:schemeClr val="tx1"/>
                </a:solidFill>
              </a:rPr>
              <a:t>Montage et résultats expérimentaux</a:t>
            </a:r>
          </a:p>
          <a:p>
            <a:pPr marL="541782" indent="-514350">
              <a:buFont typeface="+mj-lt"/>
              <a:buAutoNum type="romanUcPeriod" startAt="3"/>
            </a:pPr>
            <a:endParaRPr lang="fr-FR" sz="2400" dirty="0" smtClean="0">
              <a:solidFill>
                <a:schemeClr val="tx1"/>
              </a:solidFill>
            </a:endParaRPr>
          </a:p>
          <a:p>
            <a:pPr marL="541782" indent="-514350">
              <a:buFont typeface="+mj-lt"/>
              <a:buAutoNum type="romanUcPeriod" startAt="3"/>
            </a:pPr>
            <a:r>
              <a:rPr lang="fr-FR" sz="2400" dirty="0" smtClean="0">
                <a:solidFill>
                  <a:schemeClr val="tx1"/>
                </a:solidFill>
              </a:rPr>
              <a:t>Simulation </a:t>
            </a:r>
            <a:r>
              <a:rPr lang="fr-FR" sz="2400" dirty="0">
                <a:solidFill>
                  <a:schemeClr val="tx1"/>
                </a:solidFill>
              </a:rPr>
              <a:t>numérique </a:t>
            </a:r>
            <a:r>
              <a:rPr lang="fr-FR" sz="2400" dirty="0" smtClean="0">
                <a:solidFill>
                  <a:schemeClr val="tx1"/>
                </a:solidFill>
              </a:rPr>
              <a:t>3D sous </a:t>
            </a:r>
            <a:r>
              <a:rPr lang="fr-FR" sz="2400" dirty="0">
                <a:solidFill>
                  <a:schemeClr val="tx1"/>
                </a:solidFill>
              </a:rPr>
              <a:t>Comsol </a:t>
            </a:r>
            <a:r>
              <a:rPr lang="fr-FR" sz="2400" dirty="0" err="1">
                <a:solidFill>
                  <a:schemeClr val="tx1"/>
                </a:solidFill>
              </a:rPr>
              <a:t>Multiphysics</a:t>
            </a:r>
            <a:r>
              <a:rPr lang="fr-FR" sz="2400" dirty="0">
                <a:solidFill>
                  <a:schemeClr val="tx1"/>
                </a:solidFill>
              </a:rPr>
              <a:t> 4.2®</a:t>
            </a:r>
          </a:p>
          <a:p>
            <a:pPr marL="541782" indent="-514350">
              <a:buFont typeface="+mj-lt"/>
              <a:buAutoNum type="romanUcPeriod" startAt="3"/>
            </a:pPr>
            <a:endParaRPr lang="fr-FR" sz="2400" dirty="0" smtClean="0">
              <a:solidFill>
                <a:srgbClr val="347998"/>
              </a:solidFill>
            </a:endParaRPr>
          </a:p>
          <a:p>
            <a:endParaRPr lang="fr-FR" sz="2400" dirty="0" smtClean="0">
              <a:solidFill>
                <a:srgbClr val="347998"/>
              </a:solidFill>
            </a:endParaRPr>
          </a:p>
          <a:p>
            <a:pPr marL="541782" indent="-514350">
              <a:buFont typeface="+mj-lt"/>
              <a:buAutoNum type="romanUcPeriod"/>
            </a:pPr>
            <a:endParaRPr lang="fr-FR" sz="2400" dirty="0" smtClean="0">
              <a:solidFill>
                <a:schemeClr val="tx1"/>
              </a:solidFill>
            </a:endParaRPr>
          </a:p>
          <a:p>
            <a:pPr marL="541782" indent="-514350">
              <a:buAutoNum type="arabicParenR"/>
            </a:pPr>
            <a:endParaRPr lang="fr-FR" sz="2800" dirty="0" smtClean="0">
              <a:solidFill>
                <a:schemeClr val="tx1"/>
              </a:solidFill>
            </a:endParaRPr>
          </a:p>
          <a:p>
            <a:pPr marL="541782" indent="-514350">
              <a:buAutoNum type="arabicParenR"/>
            </a:pPr>
            <a:endParaRPr lang="fr-FR" sz="2800" dirty="0" smtClean="0">
              <a:solidFill>
                <a:schemeClr val="tx1"/>
              </a:solidFill>
            </a:endParaRPr>
          </a:p>
          <a:p>
            <a:endParaRPr lang="fr-FR" sz="2800" dirty="0" smtClean="0">
              <a:solidFill>
                <a:schemeClr val="tx1"/>
              </a:solidFill>
            </a:endParaRPr>
          </a:p>
          <a:p>
            <a:endParaRPr lang="fr-FR" sz="2800" dirty="0">
              <a:solidFill>
                <a:schemeClr val="tx1"/>
              </a:solidFill>
            </a:endParaRPr>
          </a:p>
          <a:p>
            <a:pPr marL="541782" indent="-514350">
              <a:buAutoNum type="arabicParenR"/>
            </a:pPr>
            <a:endParaRPr lang="fr-FR" sz="2800" dirty="0" smtClean="0">
              <a:solidFill>
                <a:schemeClr val="tx1"/>
              </a:solidFill>
            </a:endParaRPr>
          </a:p>
          <a:p>
            <a:pPr marL="541782" indent="-514350">
              <a:buAutoNum type="arabicParenR"/>
            </a:pPr>
            <a:endParaRPr lang="fr-FR" sz="2800" dirty="0" smtClean="0">
              <a:solidFill>
                <a:schemeClr val="tx1"/>
              </a:solidFill>
            </a:endParaRPr>
          </a:p>
          <a:p>
            <a:pPr marL="541782" indent="-514350">
              <a:buAutoNum type="arabicParenR"/>
            </a:pP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58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116632"/>
            <a:ext cx="7406640" cy="792088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I.  </a:t>
            </a:r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Présentation du CEA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259632" y="1124744"/>
            <a:ext cx="7560840" cy="2880320"/>
          </a:xfrm>
        </p:spPr>
        <p:txBody>
          <a:bodyPr>
            <a:normAutofit fontScale="62500" lnSpcReduction="20000"/>
          </a:bodyPr>
          <a:lstStyle/>
          <a:p>
            <a:r>
              <a:rPr lang="fr-FR" sz="2800" dirty="0" smtClean="0">
                <a:solidFill>
                  <a:srgbClr val="347998"/>
                </a:solidFill>
              </a:rPr>
              <a:t>1) </a:t>
            </a:r>
            <a:r>
              <a:rPr lang="fr-FR" sz="2800" u="sng" dirty="0" smtClean="0">
                <a:solidFill>
                  <a:srgbClr val="347998"/>
                </a:solidFill>
              </a:rPr>
              <a:t>Le CEA</a:t>
            </a:r>
          </a:p>
          <a:p>
            <a:endParaRPr lang="fr-FR" sz="2800" u="sng" dirty="0" smtClean="0">
              <a:solidFill>
                <a:srgbClr val="347998"/>
              </a:solidFill>
            </a:endParaRPr>
          </a:p>
          <a:p>
            <a:pPr marL="484632" indent="-457200">
              <a:buFont typeface="Wingdings" pitchFamily="2" charset="2"/>
              <a:buChar char="Ø"/>
            </a:pPr>
            <a:r>
              <a:rPr lang="fr-FR" sz="2800" dirty="0" smtClean="0">
                <a:solidFill>
                  <a:schemeClr val="tx1"/>
                </a:solidFill>
              </a:rPr>
              <a:t>Etablissement public industriel et commercial crée en1945 par le Général De Gaulle</a:t>
            </a:r>
          </a:p>
          <a:p>
            <a:endParaRPr lang="fr-FR" sz="2800" dirty="0" smtClean="0">
              <a:solidFill>
                <a:schemeClr val="tx1"/>
              </a:solidFill>
            </a:endParaRPr>
          </a:p>
          <a:p>
            <a:pPr marL="484632" indent="-457200">
              <a:buFont typeface="Wingdings" pitchFamily="2" charset="2"/>
              <a:buChar char="Ø"/>
            </a:pPr>
            <a:r>
              <a:rPr lang="fr-FR" sz="2800" dirty="0" smtClean="0">
                <a:solidFill>
                  <a:schemeClr val="tx1"/>
                </a:solidFill>
              </a:rPr>
              <a:t>10 centres de recherche en France</a:t>
            </a:r>
            <a:endParaRPr lang="fr-FR" sz="2800" dirty="0">
              <a:solidFill>
                <a:schemeClr val="tx1"/>
              </a:solidFill>
            </a:endParaRPr>
          </a:p>
          <a:p>
            <a:endParaRPr lang="fr-FR" u="sng" dirty="0" smtClean="0">
              <a:solidFill>
                <a:srgbClr val="C00000"/>
              </a:solidFill>
            </a:endParaRPr>
          </a:p>
          <a:p>
            <a:r>
              <a:rPr lang="fr-FR" sz="2800" u="sng" dirty="0" smtClean="0">
                <a:solidFill>
                  <a:srgbClr val="347998"/>
                </a:solidFill>
              </a:rPr>
              <a:t>2) Le centre de Saclay</a:t>
            </a:r>
          </a:p>
          <a:p>
            <a:endParaRPr lang="fr-FR" sz="3100" u="sng" dirty="0">
              <a:solidFill>
                <a:srgbClr val="347998"/>
              </a:solidFill>
            </a:endParaRPr>
          </a:p>
          <a:p>
            <a:pPr marL="484632" indent="-457200">
              <a:buFont typeface="Wingdings" pitchFamily="2" charset="2"/>
              <a:buChar char="Ø"/>
            </a:pPr>
            <a:r>
              <a:rPr lang="fr-FR" sz="2800" dirty="0" smtClean="0">
                <a:solidFill>
                  <a:schemeClr val="tx1"/>
                </a:solidFill>
              </a:rPr>
              <a:t>Construit en </a:t>
            </a:r>
            <a:r>
              <a:rPr lang="fr-FR" sz="2800" dirty="0">
                <a:solidFill>
                  <a:schemeClr val="tx1"/>
                </a:solidFill>
              </a:rPr>
              <a:t>1952. Centre le plus </a:t>
            </a:r>
            <a:r>
              <a:rPr lang="fr-FR" sz="2800" dirty="0" smtClean="0">
                <a:solidFill>
                  <a:schemeClr val="tx1"/>
                </a:solidFill>
              </a:rPr>
              <a:t>pluridisciplinaire</a:t>
            </a:r>
          </a:p>
          <a:p>
            <a:pPr marL="484632" indent="-457200">
              <a:buFont typeface="Wingdings" pitchFamily="2" charset="2"/>
              <a:buChar char="Ø"/>
            </a:pPr>
            <a:endParaRPr lang="fr-FR" sz="2800" dirty="0">
              <a:solidFill>
                <a:schemeClr val="tx1"/>
              </a:solidFill>
            </a:endParaRPr>
          </a:p>
          <a:p>
            <a:pPr marL="484632" indent="-457200">
              <a:buFont typeface="Wingdings" pitchFamily="2" charset="2"/>
              <a:buChar char="Ø"/>
            </a:pPr>
            <a:endParaRPr lang="fr-FR" sz="2800" dirty="0" smtClean="0">
              <a:solidFill>
                <a:schemeClr val="tx1"/>
              </a:solidFill>
            </a:endParaRPr>
          </a:p>
          <a:p>
            <a:pPr marL="484632" indent="-457200">
              <a:buFont typeface="Wingdings" pitchFamily="2" charset="2"/>
              <a:buChar char="Ø"/>
            </a:pPr>
            <a:endParaRPr lang="fr-FR" sz="2800" dirty="0" smtClean="0">
              <a:solidFill>
                <a:schemeClr val="tx1"/>
              </a:solidFill>
            </a:endParaRPr>
          </a:p>
          <a:p>
            <a:endParaRPr lang="fr-FR" u="sng" dirty="0" smtClean="0">
              <a:solidFill>
                <a:srgbClr val="C00000"/>
              </a:solidFill>
            </a:endParaRP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71156" y="4150980"/>
            <a:ext cx="5533092" cy="1166685"/>
          </a:xfrm>
          <a:prstGeom prst="rect">
            <a:avLst/>
          </a:prstGeom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70332" indent="-342900">
              <a:buClr>
                <a:srgbClr val="3891A7"/>
              </a:buClr>
              <a:buFont typeface="Wingdings" pitchFamily="2" charset="2"/>
              <a:buChar char="Ø"/>
            </a:pPr>
            <a:r>
              <a:rPr lang="fr-FR" sz="1800" dirty="0" smtClean="0">
                <a:solidFill>
                  <a:prstClr val="black"/>
                </a:solidFill>
              </a:rPr>
              <a:t>  Direction des Sciences de la Matière (DSM)  </a:t>
            </a:r>
          </a:p>
          <a:p>
            <a:pPr>
              <a:buClr>
                <a:srgbClr val="3891A7"/>
              </a:buClr>
            </a:pPr>
            <a:endParaRPr lang="fr-FR" sz="200" dirty="0" smtClean="0">
              <a:solidFill>
                <a:prstClr val="black"/>
              </a:solidFill>
            </a:endParaRPr>
          </a:p>
          <a:p>
            <a:pPr>
              <a:buClr>
                <a:srgbClr val="3891A7"/>
              </a:buClr>
            </a:pPr>
            <a:r>
              <a:rPr lang="fr-FR" sz="1800" dirty="0" smtClean="0">
                <a:solidFill>
                  <a:prstClr val="black"/>
                </a:solidFill>
              </a:rPr>
              <a:t>                  Département IRFU       </a:t>
            </a:r>
          </a:p>
          <a:p>
            <a:pPr>
              <a:buClr>
                <a:srgbClr val="3891A7"/>
              </a:buClr>
            </a:pPr>
            <a:endParaRPr lang="fr-FR" sz="300" dirty="0" smtClean="0">
              <a:solidFill>
                <a:prstClr val="black"/>
              </a:solidFill>
            </a:endParaRPr>
          </a:p>
          <a:p>
            <a:pPr>
              <a:buClr>
                <a:srgbClr val="3891A7"/>
              </a:buClr>
            </a:pPr>
            <a:r>
              <a:rPr lang="fr-FR" sz="1800" dirty="0" smtClean="0">
                <a:solidFill>
                  <a:prstClr val="black"/>
                </a:solidFill>
              </a:rPr>
              <a:t>                          Service SACM    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188476" y="4723931"/>
            <a:ext cx="252028" cy="14589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681313" y="5142150"/>
            <a:ext cx="252028" cy="14589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35361" y="5517232"/>
            <a:ext cx="5184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- </a:t>
            </a:r>
            <a:r>
              <a:rPr lang="fr-FR" b="1" dirty="0" smtClean="0">
                <a:solidFill>
                  <a:prstClr val="black"/>
                </a:solidFill>
              </a:rPr>
              <a:t>Objectif</a:t>
            </a:r>
            <a:r>
              <a:rPr lang="fr-FR" b="1" dirty="0">
                <a:solidFill>
                  <a:prstClr val="black"/>
                </a:solidFill>
              </a:rPr>
              <a:t>:  </a:t>
            </a:r>
            <a:r>
              <a:rPr lang="fr-FR" dirty="0">
                <a:solidFill>
                  <a:prstClr val="black"/>
                </a:solidFill>
              </a:rPr>
              <a:t>assurer développement d’accélérateurs </a:t>
            </a:r>
            <a:r>
              <a:rPr lang="fr-FR" dirty="0" smtClean="0">
                <a:solidFill>
                  <a:prstClr val="black"/>
                </a:solidFill>
              </a:rPr>
              <a:t>	    et </a:t>
            </a:r>
            <a:r>
              <a:rPr lang="fr-FR" dirty="0">
                <a:solidFill>
                  <a:prstClr val="black"/>
                </a:solidFill>
              </a:rPr>
              <a:t>d’aimants supraconducteurs</a:t>
            </a:r>
          </a:p>
          <a:p>
            <a:r>
              <a:rPr lang="fr-FR" dirty="0" smtClean="0">
                <a:solidFill>
                  <a:prstClr val="black"/>
                </a:solidFill>
              </a:rPr>
              <a:t>- </a:t>
            </a:r>
            <a:r>
              <a:rPr lang="fr-FR" b="1" dirty="0" smtClean="0">
                <a:solidFill>
                  <a:prstClr val="black"/>
                </a:solidFill>
              </a:rPr>
              <a:t>3 </a:t>
            </a:r>
            <a:r>
              <a:rPr lang="fr-FR" b="1" dirty="0">
                <a:solidFill>
                  <a:prstClr val="black"/>
                </a:solidFill>
              </a:rPr>
              <a:t>domaines </a:t>
            </a:r>
            <a:r>
              <a:rPr lang="fr-FR" dirty="0">
                <a:solidFill>
                  <a:prstClr val="black"/>
                </a:solidFill>
              </a:rPr>
              <a:t>: accélérateurs de particules,  aimants </a:t>
            </a:r>
            <a:r>
              <a:rPr lang="fr-FR" dirty="0" smtClean="0">
                <a:solidFill>
                  <a:prstClr val="black"/>
                </a:solidFill>
              </a:rPr>
              <a:t>	         supraconducteurs et cryogénie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9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332656"/>
            <a:ext cx="7406640" cy="648072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II. Présentation du stage et objectif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187624" y="1340768"/>
            <a:ext cx="7632848" cy="5400600"/>
          </a:xfrm>
        </p:spPr>
        <p:txBody>
          <a:bodyPr>
            <a:normAutofit/>
          </a:bodyPr>
          <a:lstStyle/>
          <a:p>
            <a:pPr marL="370332" indent="-342900">
              <a:buFont typeface="Wingdings" pitchFamily="2" charset="2"/>
              <a:buChar char="v"/>
            </a:pPr>
            <a:r>
              <a:rPr lang="fr-FR" sz="2400" u="sng" dirty="0" smtClean="0">
                <a:solidFill>
                  <a:srgbClr val="C00000"/>
                </a:solidFill>
              </a:rPr>
              <a:t>Présentation du stage</a:t>
            </a:r>
          </a:p>
          <a:p>
            <a:pPr marL="370332" indent="-342900">
              <a:buFont typeface="Wingdings" pitchFamily="2" charset="2"/>
              <a:buChar char="Ø"/>
            </a:pPr>
            <a:endParaRPr lang="fr-FR" sz="2200" dirty="0">
              <a:solidFill>
                <a:schemeClr val="tx1"/>
              </a:solidFill>
            </a:endParaRPr>
          </a:p>
          <a:p>
            <a:pPr marL="370332" indent="-342900">
              <a:buFont typeface="Wingdings" pitchFamily="2" charset="2"/>
              <a:buChar char="Ø"/>
            </a:pPr>
            <a:r>
              <a:rPr lang="fr-FR" sz="2200" dirty="0" smtClean="0">
                <a:solidFill>
                  <a:schemeClr val="tx1"/>
                </a:solidFill>
              </a:rPr>
              <a:t> LHC:  instrument le plus avancé de </a:t>
            </a:r>
            <a:r>
              <a:rPr lang="fr-FR" sz="2200" dirty="0">
                <a:solidFill>
                  <a:schemeClr val="tx1"/>
                </a:solidFill>
              </a:rPr>
              <a:t>recherche en </a:t>
            </a:r>
            <a:r>
              <a:rPr lang="fr-FR" sz="2200" dirty="0" smtClean="0">
                <a:solidFill>
                  <a:schemeClr val="tx1"/>
                </a:solidFill>
              </a:rPr>
              <a:t>physique</a:t>
            </a:r>
          </a:p>
          <a:p>
            <a:r>
              <a:rPr lang="fr-FR" sz="2200" dirty="0">
                <a:solidFill>
                  <a:schemeClr val="tx1"/>
                </a:solidFill>
              </a:rPr>
              <a:t> </a:t>
            </a:r>
            <a:r>
              <a:rPr lang="fr-FR" sz="2200" dirty="0" smtClean="0">
                <a:solidFill>
                  <a:schemeClr val="tx1"/>
                </a:solidFill>
              </a:rPr>
              <a:t>    des particules </a:t>
            </a:r>
          </a:p>
          <a:p>
            <a:pPr marL="370332" indent="-342900">
              <a:buFont typeface="Wingdings" pitchFamily="2" charset="2"/>
              <a:buChar char="Ø"/>
            </a:pPr>
            <a:endParaRPr lang="fr-FR" sz="2200" dirty="0">
              <a:solidFill>
                <a:schemeClr val="tx1"/>
              </a:solidFill>
            </a:endParaRPr>
          </a:p>
          <a:p>
            <a:pPr marL="484632" indent="-457200">
              <a:buFont typeface="Wingdings" pitchFamily="2" charset="2"/>
              <a:buChar char="Ø"/>
            </a:pPr>
            <a:r>
              <a:rPr lang="fr-FR" sz="2200" dirty="0" smtClean="0">
                <a:solidFill>
                  <a:schemeClr val="tx1"/>
                </a:solidFill>
              </a:rPr>
              <a:t>Génération de champs magnétiques de l’ordre du </a:t>
            </a:r>
            <a:r>
              <a:rPr lang="fr-FR" sz="2200" smtClean="0">
                <a:solidFill>
                  <a:schemeClr val="tx1"/>
                </a:solidFill>
              </a:rPr>
              <a:t>9 teslas </a:t>
            </a:r>
            <a:r>
              <a:rPr lang="fr-FR" sz="2200" dirty="0" smtClean="0">
                <a:solidFill>
                  <a:schemeClr val="tx1"/>
                </a:solidFill>
              </a:rPr>
              <a:t>grâce </a:t>
            </a:r>
            <a:r>
              <a:rPr lang="fr-FR" sz="2200" dirty="0">
                <a:solidFill>
                  <a:schemeClr val="tx1"/>
                </a:solidFill>
              </a:rPr>
              <a:t>aux </a:t>
            </a:r>
            <a:r>
              <a:rPr lang="fr-FR" sz="2200" dirty="0" smtClean="0">
                <a:solidFill>
                  <a:schemeClr val="tx1"/>
                </a:solidFill>
              </a:rPr>
              <a:t>aimants supraconducteurs.</a:t>
            </a:r>
          </a:p>
          <a:p>
            <a:pPr marL="484632" indent="-457200">
              <a:buFont typeface="Wingdings" pitchFamily="2" charset="2"/>
              <a:buChar char="Ø"/>
            </a:pPr>
            <a:endParaRPr lang="fr-FR" sz="2200" dirty="0" smtClean="0"/>
          </a:p>
          <a:p>
            <a:pPr marL="484632" indent="-457200">
              <a:buFont typeface="Wingdings" pitchFamily="2" charset="2"/>
              <a:buChar char="Ø"/>
            </a:pPr>
            <a:r>
              <a:rPr lang="fr-FR" sz="2200" dirty="0" smtClean="0">
                <a:solidFill>
                  <a:schemeClr val="tx1"/>
                </a:solidFill>
              </a:rPr>
              <a:t>Utilisation du couple </a:t>
            </a:r>
            <a:r>
              <a:rPr lang="fr-FR" sz="2200" dirty="0" err="1" smtClean="0">
                <a:solidFill>
                  <a:schemeClr val="tx1"/>
                </a:solidFill>
              </a:rPr>
              <a:t>NiobiumTitane</a:t>
            </a:r>
            <a:r>
              <a:rPr lang="fr-FR" sz="2200" dirty="0" smtClean="0">
                <a:solidFill>
                  <a:schemeClr val="tx1"/>
                </a:solidFill>
              </a:rPr>
              <a:t> / He superfluide.</a:t>
            </a:r>
          </a:p>
          <a:p>
            <a:endParaRPr lang="fr-FR" sz="2200" dirty="0" smtClean="0">
              <a:solidFill>
                <a:schemeClr val="tx1"/>
              </a:solidFill>
            </a:endParaRPr>
          </a:p>
          <a:p>
            <a:pPr marL="484632" indent="-457200">
              <a:buFont typeface="Wingdings" pitchFamily="2" charset="2"/>
              <a:buChar char="Ø"/>
            </a:pPr>
            <a:r>
              <a:rPr lang="fr-FR" sz="2200" dirty="0" smtClean="0">
                <a:solidFill>
                  <a:schemeClr val="tx1"/>
                </a:solidFill>
              </a:rPr>
              <a:t>Respect  des  contraintes liées à l’isolation électrique et celles liées au refroidissement        ruban de polyimide      création de </a:t>
            </a:r>
            <a:r>
              <a:rPr lang="fr-FR" sz="2200" dirty="0" smtClean="0">
                <a:solidFill>
                  <a:schemeClr val="tx1"/>
                </a:solidFill>
                <a:cs typeface="Calibri" pitchFamily="34" charset="0"/>
              </a:rPr>
              <a:t>très petits canaux de l’ordre du 10 </a:t>
            </a:r>
            <a:r>
              <a:rPr lang="el-GR" sz="2200" dirty="0" smtClean="0">
                <a:solidFill>
                  <a:schemeClr val="tx1"/>
                </a:solidFill>
                <a:cs typeface="Calibri" pitchFamily="34" charset="0"/>
              </a:rPr>
              <a:t>μ</a:t>
            </a:r>
            <a:r>
              <a:rPr lang="fr-FR" sz="2200" dirty="0" smtClean="0">
                <a:solidFill>
                  <a:schemeClr val="tx1"/>
                </a:solidFill>
                <a:cs typeface="Calibri" pitchFamily="34" charset="0"/>
              </a:rPr>
              <a:t>m.</a:t>
            </a:r>
            <a:endParaRPr lang="fr-FR" sz="2200" dirty="0">
              <a:solidFill>
                <a:schemeClr val="tx1"/>
              </a:solidFill>
              <a:cs typeface="Calibri" pitchFamily="34" charset="0"/>
            </a:endParaRP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4</a:t>
            </a:fld>
            <a:endParaRPr lang="fr-FR"/>
          </a:p>
        </p:txBody>
      </p:sp>
      <p:sp>
        <p:nvSpPr>
          <p:cNvPr id="7" name="Right Arrow 6"/>
          <p:cNvSpPr/>
          <p:nvPr/>
        </p:nvSpPr>
        <p:spPr>
          <a:xfrm>
            <a:off x="5364088" y="5845262"/>
            <a:ext cx="288032" cy="14401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ight Arrow 8"/>
          <p:cNvSpPr/>
          <p:nvPr/>
        </p:nvSpPr>
        <p:spPr>
          <a:xfrm>
            <a:off x="8047384" y="5845262"/>
            <a:ext cx="288032" cy="14401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05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648072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II. Présentation du stage et objectif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432560" y="2924944"/>
            <a:ext cx="7406640" cy="3816424"/>
          </a:xfrm>
        </p:spPr>
        <p:txBody>
          <a:bodyPr>
            <a:normAutofit fontScale="92500" lnSpcReduction="10000"/>
          </a:bodyPr>
          <a:lstStyle/>
          <a:p>
            <a:pPr marL="370332" indent="-342900">
              <a:buFont typeface="Wingdings" pitchFamily="2" charset="2"/>
              <a:buChar char="v"/>
            </a:pPr>
            <a:r>
              <a:rPr lang="fr-FR" sz="2400" u="sng" dirty="0" smtClean="0">
                <a:solidFill>
                  <a:srgbClr val="C00000"/>
                </a:solidFill>
              </a:rPr>
              <a:t>Objectif du stage</a:t>
            </a:r>
          </a:p>
          <a:p>
            <a:pPr marL="370332" indent="-342900">
              <a:buFont typeface="Wingdings" pitchFamily="2" charset="2"/>
              <a:buChar char="Ø"/>
            </a:pPr>
            <a:endParaRPr lang="fr-FR" sz="1600" dirty="0">
              <a:solidFill>
                <a:schemeClr val="tx1"/>
              </a:solidFill>
            </a:endParaRPr>
          </a:p>
          <a:p>
            <a:pPr marL="370332" indent="-342900">
              <a:buFont typeface="Wingdings" pitchFamily="2" charset="2"/>
              <a:buChar char="Ø"/>
            </a:pPr>
            <a:r>
              <a:rPr lang="fr-FR" sz="2200" dirty="0" smtClean="0">
                <a:solidFill>
                  <a:schemeClr val="tx1"/>
                </a:solidFill>
              </a:rPr>
              <a:t>Comprendre et améliorer le refroidissement des aimants en étudiant les transferts thermiques en hélium superfluide dans les </a:t>
            </a:r>
            <a:r>
              <a:rPr lang="el-GR" sz="2200" dirty="0">
                <a:solidFill>
                  <a:schemeClr val="tx1"/>
                </a:solidFill>
                <a:cs typeface="Calibri" pitchFamily="34" charset="0"/>
              </a:rPr>
              <a:t>μ</a:t>
            </a:r>
            <a:r>
              <a:rPr lang="fr-FR" sz="2200" dirty="0" smtClean="0">
                <a:solidFill>
                  <a:schemeClr val="tx1"/>
                </a:solidFill>
                <a:cs typeface="Calibri" pitchFamily="34" charset="0"/>
              </a:rPr>
              <a:t>-canaux</a:t>
            </a:r>
          </a:p>
          <a:p>
            <a:pPr marL="370332" indent="-342900">
              <a:buFont typeface="Wingdings" pitchFamily="2" charset="2"/>
              <a:buChar char="Ø"/>
            </a:pPr>
            <a:endParaRPr lang="fr-FR" sz="2200" dirty="0" smtClean="0"/>
          </a:p>
          <a:p>
            <a:r>
              <a:rPr lang="fr-FR" sz="2200" dirty="0">
                <a:solidFill>
                  <a:schemeClr val="tx1"/>
                </a:solidFill>
              </a:rPr>
              <a:t> </a:t>
            </a:r>
            <a:r>
              <a:rPr lang="fr-FR" sz="2200" dirty="0" smtClean="0">
                <a:solidFill>
                  <a:schemeClr val="tx1"/>
                </a:solidFill>
              </a:rPr>
              <a:t>                Dispositif expérimental:  cryostat à double bain</a:t>
            </a:r>
          </a:p>
          <a:p>
            <a:r>
              <a:rPr lang="fr-FR" sz="2200" dirty="0" smtClean="0">
                <a:solidFill>
                  <a:schemeClr val="tx1"/>
                </a:solidFill>
              </a:rPr>
              <a:t>                 Travailler à basse T avec He II</a:t>
            </a:r>
          </a:p>
          <a:p>
            <a:endParaRPr lang="fr-FR" sz="2200" dirty="0" smtClean="0">
              <a:solidFill>
                <a:schemeClr val="tx1"/>
              </a:solidFill>
            </a:endParaRPr>
          </a:p>
          <a:p>
            <a:pPr marL="370332" indent="-342900">
              <a:buFont typeface="Wingdings" pitchFamily="2" charset="2"/>
              <a:buChar char="Ø"/>
            </a:pPr>
            <a:r>
              <a:rPr lang="fr-FR" sz="2200" dirty="0">
                <a:solidFill>
                  <a:schemeClr val="tx1"/>
                </a:solidFill>
              </a:rPr>
              <a:t>V</a:t>
            </a:r>
            <a:r>
              <a:rPr lang="fr-FR" sz="2200" dirty="0" smtClean="0">
                <a:solidFill>
                  <a:schemeClr val="tx1"/>
                </a:solidFill>
              </a:rPr>
              <a:t>érifier si les modèles théoriques sur l’écoulement de He II sont valables ici pour des canaux de très petites dimensions.</a:t>
            </a:r>
            <a:endParaRPr lang="fr-FR" sz="2200" dirty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5</a:t>
            </a:fld>
            <a:endParaRPr lang="fr-FR"/>
          </a:p>
        </p:txBody>
      </p:sp>
      <p:sp>
        <p:nvSpPr>
          <p:cNvPr id="7" name="Right Arrow 6"/>
          <p:cNvSpPr/>
          <p:nvPr/>
        </p:nvSpPr>
        <p:spPr>
          <a:xfrm>
            <a:off x="2415722" y="4869160"/>
            <a:ext cx="288032" cy="14401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ight Arrow 8"/>
          <p:cNvSpPr/>
          <p:nvPr/>
        </p:nvSpPr>
        <p:spPr>
          <a:xfrm>
            <a:off x="2391748" y="5229200"/>
            <a:ext cx="288032" cy="14401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3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7" t="19797" b="18274"/>
          <a:stretch/>
        </p:blipFill>
        <p:spPr bwMode="auto">
          <a:xfrm>
            <a:off x="3218612" y="1206853"/>
            <a:ext cx="3164716" cy="13681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632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640" y="260648"/>
            <a:ext cx="7406640" cy="648072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III.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Thermodynamique</a:t>
            </a:r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 de l’hélium </a:t>
            </a:r>
            <a:endParaRPr lang="fr-FR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187624" y="1268760"/>
                <a:ext cx="7560840" cy="5328592"/>
              </a:xfrm>
            </p:spPr>
            <p:txBody>
              <a:bodyPr>
                <a:normAutofit fontScale="32500" lnSpcReduction="20000"/>
              </a:bodyPr>
              <a:lstStyle/>
              <a:p>
                <a:r>
                  <a:rPr lang="fr-FR" sz="7400" dirty="0" smtClean="0">
                    <a:solidFill>
                      <a:srgbClr val="347998"/>
                    </a:solidFill>
                  </a:rPr>
                  <a:t>1) </a:t>
                </a:r>
                <a:r>
                  <a:rPr lang="fr-FR" sz="7400" u="sng" dirty="0" smtClean="0">
                    <a:solidFill>
                      <a:srgbClr val="347998"/>
                    </a:solidFill>
                  </a:rPr>
                  <a:t>Présentation de l’hélium</a:t>
                </a:r>
              </a:p>
              <a:p>
                <a:endParaRPr lang="fr-FR" sz="3700" u="sng" dirty="0">
                  <a:solidFill>
                    <a:srgbClr val="347998"/>
                  </a:solidFill>
                </a:endParaRPr>
              </a:p>
              <a:p>
                <a:r>
                  <a:rPr lang="fr-FR" sz="8800" dirty="0">
                    <a:solidFill>
                      <a:srgbClr val="C00000"/>
                    </a:solidFill>
                    <a:latin typeface="+mj-lt"/>
                  </a:rPr>
                  <a:t>	</a:t>
                </a:r>
                <a:r>
                  <a:rPr lang="fr-FR" sz="8800" dirty="0" smtClean="0">
                    <a:solidFill>
                      <a:schemeClr val="tx1"/>
                    </a:solidFill>
                    <a:latin typeface="+mj-lt"/>
                  </a:rPr>
                  <a:t>- </a:t>
                </a:r>
                <a:r>
                  <a:rPr lang="fr-FR" sz="6800" dirty="0" smtClean="0">
                    <a:solidFill>
                      <a:schemeClr val="tx1"/>
                    </a:solidFill>
                    <a:latin typeface="+mj-lt"/>
                  </a:rPr>
                  <a:t>Gaz noble</a:t>
                </a:r>
              </a:p>
              <a:p>
                <a:r>
                  <a:rPr lang="fr-FR" sz="6800" dirty="0">
                    <a:solidFill>
                      <a:schemeClr val="tx1"/>
                    </a:solidFill>
                    <a:latin typeface="+mj-lt"/>
                  </a:rPr>
                  <a:t>	</a:t>
                </a:r>
                <a:r>
                  <a:rPr lang="fr-FR" sz="6800" dirty="0" smtClean="0">
                    <a:solidFill>
                      <a:schemeClr val="tx1"/>
                    </a:solidFill>
                    <a:latin typeface="+mj-lt"/>
                  </a:rPr>
                  <a:t>-  2 isotopes stables:  </a:t>
                </a:r>
                <a14:m>
                  <m:oMath xmlns:m="http://schemas.openxmlformats.org/officeDocument/2006/math">
                    <m:r>
                      <a:rPr lang="fr-FR" sz="6800" b="0" i="1" smtClean="0">
                        <a:solidFill>
                          <a:schemeClr val="tx1"/>
                        </a:solidFill>
                        <a:latin typeface="Cambria Math"/>
                      </a:rPr>
                      <m:t>𝐻</m:t>
                    </m:r>
                    <m:sSup>
                      <m:sSupPr>
                        <m:ctrlPr>
                          <a:rPr lang="fr-FR" sz="6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6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6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sz="6800" dirty="0" smtClean="0">
                    <a:solidFill>
                      <a:schemeClr val="tx1"/>
                    </a:solidFill>
                    <a:latin typeface="+mj-lt"/>
                  </a:rPr>
                  <a:t> et </a:t>
                </a:r>
                <a14:m>
                  <m:oMath xmlns:m="http://schemas.openxmlformats.org/officeDocument/2006/math">
                    <m:r>
                      <a:rPr lang="fr-FR" sz="6800" i="1">
                        <a:solidFill>
                          <a:schemeClr val="tx1"/>
                        </a:solidFill>
                        <a:latin typeface="Cambria Math"/>
                      </a:rPr>
                      <m:t>𝐻</m:t>
                    </m:r>
                    <m:sSup>
                      <m:sSupPr>
                        <m:ctrlPr>
                          <a:rPr lang="fr-FR" sz="6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6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6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fr-FR" sz="6800" dirty="0" smtClean="0">
                  <a:solidFill>
                    <a:srgbClr val="C00000"/>
                  </a:solidFill>
                  <a:latin typeface="+mj-lt"/>
                </a:endParaRPr>
              </a:p>
              <a:p>
                <a:r>
                  <a:rPr lang="fr-FR" sz="6800" dirty="0" smtClean="0">
                    <a:solidFill>
                      <a:srgbClr val="C00000"/>
                    </a:solidFill>
                    <a:latin typeface="+mj-lt"/>
                  </a:rPr>
                  <a:t>	</a:t>
                </a:r>
                <a:r>
                  <a:rPr lang="fr-FR" sz="6800" dirty="0" smtClean="0">
                    <a:solidFill>
                      <a:schemeClr val="tx1"/>
                    </a:solidFill>
                    <a:latin typeface="+mj-lt"/>
                  </a:rPr>
                  <a:t>-  Comportement proche de celui d’un fluide parfait</a:t>
                </a:r>
                <a:endParaRPr lang="fr-FR" sz="6800" dirty="0">
                  <a:solidFill>
                    <a:schemeClr val="tx1"/>
                  </a:solidFill>
                  <a:latin typeface="+mj-lt"/>
                </a:endParaRPr>
              </a:p>
              <a:p>
                <a:endParaRPr lang="fr-FR" sz="8000" dirty="0">
                  <a:solidFill>
                    <a:srgbClr val="C00000"/>
                  </a:solidFill>
                </a:endParaRPr>
              </a:p>
              <a:p>
                <a:endParaRPr lang="fr-FR" sz="8000" dirty="0" smtClean="0">
                  <a:solidFill>
                    <a:schemeClr val="tx1"/>
                  </a:solidFill>
                  <a:sym typeface="Wingdings" pitchFamily="2" charset="2"/>
                </a:endParaRPr>
              </a:p>
              <a:p>
                <a:pPr lvl="0"/>
                <a:r>
                  <a:rPr lang="fr-FR" sz="8000" dirty="0" smtClean="0"/>
                  <a:t> </a:t>
                </a:r>
                <a:endParaRPr lang="fr-FR" sz="8000" dirty="0"/>
              </a:p>
              <a:p>
                <a:pPr lvl="0"/>
                <a:endParaRPr lang="fr-FR" sz="7200" i="1" dirty="0" smtClean="0">
                  <a:solidFill>
                    <a:schemeClr val="tx1"/>
                  </a:solidFill>
                </a:endParaRPr>
              </a:p>
              <a:p>
                <a:endParaRPr lang="fr-FR" sz="7200" dirty="0">
                  <a:solidFill>
                    <a:schemeClr val="tx1"/>
                  </a:solidFill>
                </a:endParaRPr>
              </a:p>
              <a:p>
                <a:pPr lvl="0"/>
                <a:endParaRPr lang="fr-FR" sz="7200" i="1" dirty="0" smtClean="0">
                  <a:solidFill>
                    <a:schemeClr val="tx1"/>
                  </a:solidFill>
                </a:endParaRPr>
              </a:p>
              <a:p>
                <a:pPr lvl="0"/>
                <a:endParaRPr lang="fr-FR" sz="7200" i="1" dirty="0" smtClean="0">
                  <a:solidFill>
                    <a:schemeClr val="tx1"/>
                  </a:solidFill>
                </a:endParaRPr>
              </a:p>
              <a:p>
                <a:pPr marL="484632" lvl="0" indent="-457200">
                  <a:buFont typeface="Wingdings" pitchFamily="2" charset="2"/>
                  <a:buChar char="v"/>
                </a:pPr>
                <a:endParaRPr lang="fr-FR" sz="4200" dirty="0"/>
              </a:p>
              <a:p>
                <a:endParaRPr lang="fr-FR" u="sng" dirty="0" smtClean="0">
                  <a:solidFill>
                    <a:srgbClr val="C00000"/>
                  </a:solidFill>
                </a:endParaRPr>
              </a:p>
              <a:p>
                <a:pPr marL="541782" indent="-514350">
                  <a:buFont typeface="+mj-lt"/>
                  <a:buAutoNum type="alphaUcPeriod"/>
                </a:pPr>
                <a:endParaRPr lang="fr-FR" u="sng" dirty="0">
                  <a:solidFill>
                    <a:srgbClr val="C00000"/>
                  </a:solidFill>
                </a:endParaRPr>
              </a:p>
              <a:p>
                <a:r>
                  <a:rPr lang="fr-FR" u="sng" dirty="0" smtClean="0">
                    <a:solidFill>
                      <a:srgbClr val="C00000"/>
                    </a:solidFill>
                  </a:rPr>
                  <a:t>                                               </a:t>
                </a: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187624" y="1268760"/>
                <a:ext cx="7560840" cy="5328592"/>
              </a:xfrm>
              <a:blipFill rotWithShape="1">
                <a:blip r:embed="rId2"/>
                <a:stretch>
                  <a:fillRect l="-968" t="-30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6</a:t>
            </a:fld>
            <a:endParaRPr lang="fr-FR"/>
          </a:p>
        </p:txBody>
      </p:sp>
      <p:grpSp>
        <p:nvGrpSpPr>
          <p:cNvPr id="16" name="Groupe 15"/>
          <p:cNvGrpSpPr/>
          <p:nvPr/>
        </p:nvGrpSpPr>
        <p:grpSpPr>
          <a:xfrm>
            <a:off x="2771800" y="3140968"/>
            <a:ext cx="4749934" cy="3506584"/>
            <a:chOff x="2771800" y="3140968"/>
            <a:chExt cx="4749934" cy="3506584"/>
          </a:xfrm>
        </p:grpSpPr>
        <p:pic>
          <p:nvPicPr>
            <p:cNvPr id="7" name="Image 2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71800" y="3140968"/>
              <a:ext cx="4680520" cy="3506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3491880" y="4293096"/>
              <a:ext cx="936104" cy="6011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752020" y="4150504"/>
              <a:ext cx="612068" cy="574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959932" y="4005064"/>
              <a:ext cx="140415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C00000"/>
                  </a:solidFill>
                </a:rPr>
                <a:t>Hélium liquide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64088" y="3801578"/>
              <a:ext cx="215764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i="1" dirty="0" smtClean="0">
                  <a:solidFill>
                    <a:schemeClr val="bg2">
                      <a:lumMod val="75000"/>
                    </a:schemeClr>
                  </a:solidFill>
                </a:rPr>
                <a:t>Hélium normal </a:t>
              </a:r>
            </a:p>
            <a:p>
              <a:pPr algn="ctr"/>
              <a:r>
                <a:rPr lang="fr-FR" sz="1400" b="1" i="1" dirty="0" smtClean="0">
                  <a:solidFill>
                    <a:schemeClr val="bg2">
                      <a:lumMod val="75000"/>
                    </a:schemeClr>
                  </a:solidFill>
                </a:rPr>
                <a:t> He I</a:t>
              </a:r>
              <a:endParaRPr lang="fr-FR" sz="1400" b="1" i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94184" y="4661403"/>
              <a:ext cx="133149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i="1" dirty="0" smtClean="0">
                  <a:solidFill>
                    <a:schemeClr val="bg2">
                      <a:lumMod val="75000"/>
                    </a:schemeClr>
                  </a:solidFill>
                </a:rPr>
                <a:t>Hélium superfluide</a:t>
              </a:r>
            </a:p>
            <a:p>
              <a:pPr algn="ctr"/>
              <a:r>
                <a:rPr lang="fr-FR" sz="1400" b="1" i="1" dirty="0" smtClean="0">
                  <a:solidFill>
                    <a:schemeClr val="bg2">
                      <a:lumMod val="75000"/>
                    </a:schemeClr>
                  </a:solidFill>
                </a:rPr>
                <a:t>He II</a:t>
              </a:r>
              <a:endParaRPr lang="fr-FR" sz="1400" b="1" i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53898" y="3483227"/>
              <a:ext cx="77408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C00000"/>
                  </a:solidFill>
                </a:rPr>
                <a:t>Solide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785864" y="5507121"/>
              <a:ext cx="64807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C00000"/>
                  </a:solidFill>
                </a:rPr>
                <a:t>Gaz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228184" y="4293096"/>
              <a:ext cx="1224136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1913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6953" y="188640"/>
            <a:ext cx="7406640" cy="648072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III.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Thermodynamique</a:t>
            </a:r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 de l’hélium</a:t>
            </a:r>
            <a:endParaRPr lang="fr-FR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304776" y="1196752"/>
                <a:ext cx="7731720" cy="4536504"/>
              </a:xfrm>
            </p:spPr>
            <p:txBody>
              <a:bodyPr>
                <a:normAutofit fontScale="55000" lnSpcReduction="20000"/>
              </a:bodyPr>
              <a:lstStyle/>
              <a:p>
                <a:r>
                  <a:rPr lang="fr-FR" sz="3800" dirty="0">
                    <a:solidFill>
                      <a:srgbClr val="347998"/>
                    </a:solidFill>
                  </a:rPr>
                  <a:t>2</a:t>
                </a:r>
                <a:r>
                  <a:rPr lang="fr-FR" sz="3800" dirty="0" smtClean="0">
                    <a:solidFill>
                      <a:srgbClr val="347998"/>
                    </a:solidFill>
                  </a:rPr>
                  <a:t>)   </a:t>
                </a:r>
                <a:r>
                  <a:rPr lang="fr-FR" sz="3800" u="sng" dirty="0" smtClean="0">
                    <a:solidFill>
                      <a:srgbClr val="347998"/>
                    </a:solidFill>
                  </a:rPr>
                  <a:t>Propriété de l’hélium superfluide noté He II</a:t>
                </a:r>
              </a:p>
              <a:p>
                <a:endParaRPr lang="fr-FR" sz="4500" u="sng" dirty="0" smtClean="0">
                  <a:solidFill>
                    <a:srgbClr val="347998"/>
                  </a:solidFill>
                </a:endParaRPr>
              </a:p>
              <a:p>
                <a:pPr marL="713232" indent="-685800">
                  <a:buFont typeface="Wingdings" pitchFamily="2" charset="2"/>
                  <a:buChar char="Ø"/>
                </a:pPr>
                <a:r>
                  <a:rPr lang="fr-FR" sz="4000" dirty="0" smtClean="0">
                    <a:solidFill>
                      <a:schemeClr val="tx1"/>
                    </a:solidFill>
                  </a:rPr>
                  <a:t>Viscosité quasi-nulle</a:t>
                </a:r>
              </a:p>
              <a:p>
                <a:pPr marL="713232" indent="-685800">
                  <a:buFont typeface="Wingdings" pitchFamily="2" charset="2"/>
                  <a:buChar char="Ø"/>
                </a:pPr>
                <a:r>
                  <a:rPr lang="fr-FR" sz="4000" dirty="0" smtClean="0">
                    <a:solidFill>
                      <a:schemeClr val="tx1"/>
                    </a:solidFill>
                  </a:rPr>
                  <a:t>Très grande conductivité équivalente</a:t>
                </a:r>
              </a:p>
              <a:p>
                <a:endParaRPr lang="fr-FR" sz="5100" dirty="0" smtClean="0">
                  <a:solidFill>
                    <a:srgbClr val="347998"/>
                  </a:solidFill>
                </a:endParaRPr>
              </a:p>
              <a:p>
                <a:r>
                  <a:rPr lang="fr-FR" sz="3800" dirty="0" smtClean="0">
                    <a:solidFill>
                      <a:srgbClr val="347998"/>
                    </a:solidFill>
                  </a:rPr>
                  <a:t>3)   </a:t>
                </a:r>
                <a:r>
                  <a:rPr lang="fr-FR" sz="3800" u="sng" dirty="0" smtClean="0">
                    <a:solidFill>
                      <a:srgbClr val="347998"/>
                    </a:solidFill>
                  </a:rPr>
                  <a:t>Modèle à deux fluides</a:t>
                </a:r>
              </a:p>
              <a:p>
                <a:pPr marL="1056132" indent="-1028700">
                  <a:buAutoNum type="romanUcParenR" startAt="2"/>
                </a:pPr>
                <a:endParaRPr lang="fr-FR" sz="5100" u="sng" dirty="0" smtClean="0">
                  <a:solidFill>
                    <a:srgbClr val="347998"/>
                  </a:solidFill>
                </a:endParaRPr>
              </a:p>
              <a:p>
                <a:pPr marL="713232" indent="-685800">
                  <a:buFont typeface="Wingdings" pitchFamily="2" charset="2"/>
                  <a:buChar char="Ø"/>
                </a:pPr>
                <a:r>
                  <a:rPr lang="fr-FR" sz="4000" dirty="0" smtClean="0">
                    <a:solidFill>
                      <a:schemeClr val="tx1"/>
                    </a:solidFill>
                    <a:latin typeface="+mj-lt"/>
                  </a:rPr>
                  <a:t>He II fluide à 2 composantes:</a:t>
                </a:r>
              </a:p>
              <a:p>
                <a:r>
                  <a:rPr lang="fr-FR" sz="4000" dirty="0">
                    <a:solidFill>
                      <a:schemeClr val="tx1"/>
                    </a:solidFill>
                    <a:latin typeface="+mj-lt"/>
                  </a:rPr>
                  <a:t>	</a:t>
                </a:r>
                <a:r>
                  <a:rPr lang="fr-FR" sz="4000" dirty="0" smtClean="0">
                    <a:solidFill>
                      <a:schemeClr val="tx1"/>
                    </a:solidFill>
                    <a:latin typeface="+mj-lt"/>
                  </a:rPr>
                  <a:t>- « fluide normale » </a:t>
                </a:r>
                <a:r>
                  <a:rPr lang="fr-FR" sz="4000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40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4000" i="0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4000" i="0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n</m:t>
                        </m:r>
                      </m:sub>
                    </m:sSub>
                    <m:r>
                      <a:rPr lang="fr-FR" sz="4000" i="0" dirty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fr-FR" sz="4000" dirty="0">
                    <a:solidFill>
                      <a:schemeClr val="tx1"/>
                    </a:solidFill>
                  </a:rPr>
                  <a:t>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4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sz="4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sz="4000" i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4000" i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n</m:t>
                            </m:r>
                          </m:sub>
                        </m:sSub>
                      </m:e>
                    </m:acc>
                    <m:r>
                      <a:rPr lang="fr-FR" sz="4000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fr-FR" sz="4000" dirty="0">
                    <a:solidFill>
                      <a:schemeClr val="tx1"/>
                    </a:solidFill>
                  </a:rPr>
                  <a:t> </a:t>
                </a:r>
                <a:endParaRPr lang="fr-FR" sz="4000" dirty="0" smtClean="0">
                  <a:solidFill>
                    <a:srgbClr val="C00000"/>
                  </a:solidFill>
                  <a:latin typeface="+mj-lt"/>
                </a:endParaRPr>
              </a:p>
              <a:p>
                <a:r>
                  <a:rPr lang="fr-FR" sz="4000" dirty="0" smtClean="0">
                    <a:solidFill>
                      <a:srgbClr val="C00000"/>
                    </a:solidFill>
                    <a:latin typeface="+mj-lt"/>
                  </a:rPr>
                  <a:t>	</a:t>
                </a:r>
                <a:r>
                  <a:rPr lang="fr-FR" sz="4000" dirty="0" smtClean="0">
                    <a:solidFill>
                      <a:schemeClr val="tx1"/>
                    </a:solidFill>
                    <a:latin typeface="+mj-lt"/>
                  </a:rPr>
                  <a:t>- « fluide superfluide » </a:t>
                </a:r>
                <a:r>
                  <a:rPr lang="fr-FR" sz="40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4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4000" i="0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4000" b="0" i="0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s</m:t>
                        </m:r>
                      </m:sub>
                    </m:sSub>
                    <m:r>
                      <a:rPr lang="fr-FR" sz="4000" i="1" dirty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fr-FR" sz="4000" dirty="0">
                    <a:solidFill>
                      <a:schemeClr val="tx1"/>
                    </a:solidFill>
                  </a:rPr>
                  <a:t>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4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sz="4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sz="4000" i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s</m:t>
                            </m:r>
                          </m:sub>
                        </m:sSub>
                      </m:e>
                    </m:acc>
                    <m:r>
                      <a:rPr lang="fr-FR" sz="4000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fr-FR" sz="4000" dirty="0">
                    <a:solidFill>
                      <a:schemeClr val="tx1"/>
                    </a:solidFill>
                  </a:rPr>
                  <a:t> </a:t>
                </a:r>
                <a:endParaRPr lang="fr-FR" sz="4000" dirty="0" smtClean="0">
                  <a:solidFill>
                    <a:schemeClr val="tx1"/>
                  </a:solidFill>
                </a:endParaRPr>
              </a:p>
              <a:p>
                <a:endParaRPr lang="fr-FR" sz="4000" dirty="0"/>
              </a:p>
              <a:p>
                <a:pPr marL="713232" indent="-685800">
                  <a:buFont typeface="Wingdings" pitchFamily="2" charset="2"/>
                  <a:buChar char="Ø"/>
                </a:pPr>
                <a:r>
                  <a:rPr lang="fr-FR" sz="4000" dirty="0" smtClean="0">
                    <a:solidFill>
                      <a:schemeClr val="tx1"/>
                    </a:solidFill>
                  </a:rPr>
                  <a:t>Seul le fluide normal est entropique:</a:t>
                </a:r>
                <a:endParaRPr lang="fr-FR" sz="4000" dirty="0">
                  <a:solidFill>
                    <a:schemeClr val="tx1"/>
                  </a:solidFill>
                </a:endParaRPr>
              </a:p>
              <a:p>
                <a:endParaRPr lang="fr-FR" sz="8000" dirty="0" smtClean="0">
                  <a:solidFill>
                    <a:srgbClr val="C00000"/>
                  </a:solidFill>
                </a:endParaRP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304776" y="1196752"/>
                <a:ext cx="7731720" cy="4536504"/>
              </a:xfrm>
              <a:blipFill rotWithShape="1">
                <a:blip r:embed="rId2"/>
                <a:stretch>
                  <a:fillRect l="-552" t="-32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7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20"/>
              <p:cNvSpPr txBox="1"/>
              <p:nvPr/>
            </p:nvSpPr>
            <p:spPr>
              <a:xfrm>
                <a:off x="6995182" y="4138027"/>
                <a:ext cx="14938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000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2000" i="1" dirty="0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  <m:r>
                            <a:rPr lang="fr-FR" sz="2000" b="0" i="1" dirty="0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l-GR" sz="2000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l-GR" sz="2000" i="1" dirty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sz="2000" i="1" dirty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dirty="0" smtClean="0">
                              <a:latin typeface="Cambria Math"/>
                            </a:rPr>
                            <m:t>+</m:t>
                          </m:r>
                          <m:r>
                            <a:rPr lang="el-GR" sz="2000" i="1" dirty="0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fr-FR" sz="2000" b="0" i="1" dirty="0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5182" y="4138027"/>
                <a:ext cx="1493886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923928" y="5661248"/>
                <a:ext cx="2531399" cy="7543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i="1">
                              <a:latin typeface="Cambria Math"/>
                            </a:rPr>
                            <m:t>𝑆</m:t>
                          </m:r>
                        </m:e>
                      </m:acc>
                      <m:r>
                        <a:rPr lang="fr-FR" sz="2000" i="1">
                          <a:latin typeface="Cambria Math"/>
                        </a:rPr>
                        <m:t>= </m:t>
                      </m:r>
                      <m:r>
                        <a:rPr lang="fr-FR" sz="2000" i="1">
                          <a:latin typeface="Cambria Math"/>
                        </a:rPr>
                        <m:t>𝜌</m:t>
                      </m:r>
                      <m:r>
                        <a:rPr lang="fr-FR" sz="2000" i="1">
                          <a:latin typeface="Cambria Math"/>
                        </a:rPr>
                        <m:t>𝑠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fr-FR" sz="20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2000" i="1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sz="2000" i="1" smtClean="0">
                          <a:latin typeface="Cambria Math"/>
                        </a:rPr>
                        <m:t>λ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𝐺𝑟𝑎𝑑</m:t>
                              </m:r>
                            </m:e>
                          </m:acc>
                          <m:r>
                            <a:rPr lang="fr-FR" sz="20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5661248"/>
                <a:ext cx="2531399" cy="75430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6908552" y="4128326"/>
            <a:ext cx="1667147" cy="482011"/>
          </a:xfrm>
          <a:prstGeom prst="rect">
            <a:avLst/>
          </a:prstGeom>
          <a:noFill/>
          <a:ln w="19050">
            <a:solidFill>
              <a:srgbClr val="D1960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27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2821" y="188640"/>
            <a:ext cx="7406640" cy="648072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III.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Thermodynamique</a:t>
            </a:r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de l’hélium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043608" y="980728"/>
            <a:ext cx="8100392" cy="5760640"/>
          </a:xfrm>
          <a:ln w="19050">
            <a:noFill/>
          </a:ln>
        </p:spPr>
        <p:txBody>
          <a:bodyPr>
            <a:normAutofit/>
          </a:bodyPr>
          <a:lstStyle/>
          <a:p>
            <a:r>
              <a:rPr lang="fr-FR" sz="2400" dirty="0" smtClean="0">
                <a:solidFill>
                  <a:srgbClr val="347998"/>
                </a:solidFill>
              </a:rPr>
              <a:t>3)   </a:t>
            </a:r>
            <a:r>
              <a:rPr lang="fr-FR" sz="2400" u="sng" dirty="0" smtClean="0">
                <a:solidFill>
                  <a:srgbClr val="347998"/>
                </a:solidFill>
              </a:rPr>
              <a:t>Modèle à deux fluides</a:t>
            </a:r>
            <a:endParaRPr lang="fr-FR" sz="8000" dirty="0" smtClean="0">
              <a:solidFill>
                <a:srgbClr val="C00000"/>
              </a:solidFill>
            </a:endParaRPr>
          </a:p>
          <a:p>
            <a:endParaRPr lang="fr-FR" sz="1400" dirty="0" smtClean="0"/>
          </a:p>
          <a:p>
            <a:endParaRPr lang="fr-FR" sz="1100" dirty="0"/>
          </a:p>
          <a:p>
            <a:endParaRPr lang="fr-FR" sz="1800" dirty="0" smtClean="0"/>
          </a:p>
          <a:p>
            <a:endParaRPr lang="fr-FR" dirty="0" smtClean="0"/>
          </a:p>
          <a:p>
            <a:endParaRPr lang="fr-FR" sz="2200" u="sng" dirty="0" smtClean="0"/>
          </a:p>
          <a:p>
            <a:pPr marL="484632" indent="-457200">
              <a:buAutoNum type="arabicParenR" startAt="4"/>
            </a:pPr>
            <a:r>
              <a:rPr lang="fr-FR" sz="2400" u="sng" dirty="0" smtClean="0">
                <a:solidFill>
                  <a:srgbClr val="347998"/>
                </a:solidFill>
              </a:rPr>
              <a:t>Régimes thermiques de l’hélium superfluide</a:t>
            </a:r>
          </a:p>
          <a:p>
            <a:endParaRPr lang="fr-FR" sz="800" dirty="0">
              <a:solidFill>
                <a:srgbClr val="C00000"/>
              </a:solidFill>
            </a:endParaRPr>
          </a:p>
          <a:p>
            <a:pPr marL="800100" lvl="1" indent="-342900">
              <a:buFont typeface="Wingdings" pitchFamily="2" charset="2"/>
              <a:buChar char="Ø"/>
            </a:pPr>
            <a:r>
              <a:rPr lang="fr-FR" sz="2200" dirty="0" smtClean="0">
                <a:solidFill>
                  <a:srgbClr val="C00000"/>
                </a:solidFill>
              </a:rPr>
              <a:t>Régime de Landau ou régime laminaire de superfluidité</a:t>
            </a:r>
          </a:p>
          <a:p>
            <a:pPr marL="370332" indent="-342900">
              <a:buFont typeface="Wingdings" pitchFamily="2" charset="2"/>
              <a:buChar char="Ø"/>
            </a:pPr>
            <a:endParaRPr lang="fr-FR" sz="900" dirty="0" smtClean="0">
              <a:solidFill>
                <a:srgbClr val="C00000"/>
              </a:solidFill>
            </a:endParaRPr>
          </a:p>
          <a:p>
            <a:r>
              <a:rPr lang="fr-FR" sz="2200" dirty="0" smtClean="0">
                <a:solidFill>
                  <a:srgbClr val="347998"/>
                </a:solidFill>
              </a:rPr>
              <a:t>-</a:t>
            </a:r>
            <a:r>
              <a:rPr lang="fr-FR" sz="2200" dirty="0" smtClean="0">
                <a:solidFill>
                  <a:schemeClr val="tx1"/>
                </a:solidFill>
              </a:rPr>
              <a:t>  Faibles flux de chaleur</a:t>
            </a:r>
            <a:endParaRPr lang="fr-FR" sz="2200" dirty="0" smtClean="0">
              <a:solidFill>
                <a:srgbClr val="C00000"/>
              </a:solidFill>
            </a:endParaRPr>
          </a:p>
          <a:p>
            <a:r>
              <a:rPr lang="fr-FR" sz="2200" dirty="0" smtClean="0">
                <a:solidFill>
                  <a:srgbClr val="347998"/>
                </a:solidFill>
              </a:rPr>
              <a:t>- </a:t>
            </a:r>
            <a:r>
              <a:rPr lang="fr-FR" sz="2200" dirty="0" smtClean="0">
                <a:solidFill>
                  <a:schemeClr val="tx1"/>
                </a:solidFill>
              </a:rPr>
              <a:t> Absence d’interaction entre les 2 champs de vitesses     et </a:t>
            </a:r>
          </a:p>
          <a:p>
            <a:endParaRPr lang="fr-FR" sz="2200" dirty="0">
              <a:solidFill>
                <a:schemeClr val="tx1"/>
              </a:solidFill>
            </a:endParaRPr>
          </a:p>
          <a:p>
            <a:endParaRPr lang="fr-FR" sz="2200" dirty="0">
              <a:solidFill>
                <a:srgbClr val="34799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8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20"/>
              <p:cNvSpPr txBox="1"/>
              <p:nvPr/>
            </p:nvSpPr>
            <p:spPr>
              <a:xfrm>
                <a:off x="4658960" y="2299698"/>
                <a:ext cx="1656184" cy="728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fr-FR" sz="20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20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fr-FR" sz="20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fr-FR" sz="2000" i="1">
                              <a:latin typeface="Cambria Math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8960" y="2299698"/>
                <a:ext cx="1656184" cy="72878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21843" y="2441240"/>
                <a:ext cx="272491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i="1" smtClean="0">
                          <a:latin typeface="Cambria Math"/>
                        </a:rPr>
                        <m:t>𝜌</m:t>
                      </m:r>
                      <m:acc>
                        <m:accPr>
                          <m:chr m:val="⃗"/>
                          <m:ctrlPr>
                            <a:rPr lang="fr-FR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fr-FR" sz="2000" i="1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fr-FR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i="1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fr-FR" sz="20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fr-FR" sz="2000" i="1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fr-FR" sz="20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fr-FR" sz="20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fr-FR" sz="20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843" y="2441240"/>
                <a:ext cx="2724913" cy="400110"/>
              </a:xfrm>
              <a:prstGeom prst="rect">
                <a:avLst/>
              </a:prstGeom>
              <a:blipFill rotWithShape="1">
                <a:blip r:embed="rId3"/>
                <a:stretch>
                  <a:fillRect t="-16667" b="-757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463190" y="1735825"/>
                <a:ext cx="2287678" cy="4394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i="1">
                              <a:latin typeface="Cambria Math"/>
                            </a:rPr>
                            <m:t>𝑞</m:t>
                          </m:r>
                        </m:e>
                      </m:acc>
                      <m:r>
                        <a:rPr lang="fr-FR" sz="2000" i="1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𝑇</m:t>
                      </m:r>
                      <m:r>
                        <a:rPr lang="fr-FR" sz="2000" b="0" i="1" smtClean="0">
                          <a:latin typeface="Cambria Math"/>
                        </a:rPr>
                        <m:t>∗</m:t>
                      </m:r>
                      <m:acc>
                        <m:accPr>
                          <m:chr m:val="⃗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𝑆</m:t>
                          </m:r>
                        </m:e>
                      </m:acc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𝑇</m:t>
                      </m:r>
                      <m:r>
                        <a:rPr lang="fr-FR" sz="2000" i="1">
                          <a:latin typeface="Cambria Math"/>
                        </a:rPr>
                        <m:t>𝜌</m:t>
                      </m:r>
                      <m:r>
                        <a:rPr lang="fr-FR" sz="2000" i="1">
                          <a:latin typeface="Cambria Math"/>
                        </a:rPr>
                        <m:t>𝑠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fr-FR" sz="2000" i="1">
                              <a:latin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190" y="1735825"/>
                <a:ext cx="2287678" cy="439479"/>
              </a:xfrm>
              <a:prstGeom prst="rect">
                <a:avLst/>
              </a:prstGeom>
              <a:blipFill rotWithShape="1">
                <a:blip r:embed="rId4"/>
                <a:stretch>
                  <a:fillRect t="-16667" r="-5333" b="-138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19773"/>
            <a:ext cx="3744415" cy="1166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967033" y="4437112"/>
                <a:ext cx="1730345" cy="423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𝑞</m:t>
                      </m:r>
                      <m:r>
                        <a:rPr lang="fr-FR" sz="2000" b="0" i="1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fr-FR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𝑐𝑟𝑖𝑡𝑖𝑞𝑢𝑒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033" y="4437112"/>
                <a:ext cx="1730345" cy="423770"/>
              </a:xfrm>
              <a:prstGeom prst="rect">
                <a:avLst/>
              </a:prstGeom>
              <a:blipFill rotWithShape="1">
                <a:blip r:embed="rId6"/>
                <a:stretch>
                  <a:fillRect b="-101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7349368" y="4854219"/>
                <a:ext cx="4817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9368" y="4854219"/>
                <a:ext cx="48173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Arrow 16"/>
          <p:cNvSpPr/>
          <p:nvPr/>
        </p:nvSpPr>
        <p:spPr>
          <a:xfrm>
            <a:off x="4146756" y="2564064"/>
            <a:ext cx="401601" cy="200055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956376" y="4844611"/>
                <a:ext cx="45506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4844611"/>
                <a:ext cx="455061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894350" y="5589240"/>
                <a:ext cx="2877967" cy="759503"/>
              </a:xfrm>
              <a:prstGeom prst="rect">
                <a:avLst/>
              </a:prstGeom>
              <a:ln w="190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i="1">
                              <a:latin typeface="Cambria Math"/>
                            </a:rPr>
                            <m:t>𝑞</m:t>
                          </m:r>
                        </m:e>
                      </m:acc>
                      <m:r>
                        <a:rPr lang="fr-FR" sz="20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</a:rPr>
                            <m:t>(</m:t>
                          </m:r>
                          <m:r>
                            <a:rPr lang="fr-FR" sz="2000" b="1" i="1">
                              <a:latin typeface="Cambria Math"/>
                            </a:rPr>
                            <m:t>𝒅</m:t>
                          </m:r>
                          <m:r>
                            <a:rPr lang="fr-FR" sz="2000" i="1">
                              <a:latin typeface="Cambria Math"/>
                            </a:rPr>
                            <m:t>𝜌</m:t>
                          </m:r>
                          <m:r>
                            <a:rPr lang="fr-FR" sz="2000" i="1">
                              <a:latin typeface="Cambria Math"/>
                            </a:rPr>
                            <m:t>𝑠</m:t>
                          </m:r>
                          <m:r>
                            <a:rPr lang="fr-FR" sz="2000" i="1">
                              <a:latin typeface="Cambria Math"/>
                            </a:rPr>
                            <m:t>)² </m:t>
                          </m:r>
                          <m:r>
                            <a:rPr lang="fr-FR" sz="2000" i="1">
                              <a:latin typeface="Cambria Math"/>
                            </a:rPr>
                            <m:t>𝑇</m:t>
                          </m:r>
                          <m:r>
                            <a:rPr lang="fr-FR" sz="2000" i="1">
                              <a:latin typeface="Cambria Math"/>
                            </a:rPr>
                            <m:t> 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</a:rPr>
                            <m:t>𝛽</m:t>
                          </m:r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fr-FR" sz="2000" i="1">
                          <a:latin typeface="Cambria Math"/>
                        </a:rPr>
                        <m:t> ×</m:t>
                      </m:r>
                      <m:acc>
                        <m:accPr>
                          <m:chr m:val="⃗"/>
                          <m:ctrlPr>
                            <a:rPr lang="fr-FR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fr-FR" sz="2000">
                              <a:latin typeface="Cambria Math"/>
                            </a:rPr>
                            <m:t>grad</m:t>
                          </m:r>
                        </m:e>
                      </m:acc>
                      <m:r>
                        <a:rPr lang="fr-FR" sz="2000" i="1">
                          <a:latin typeface="Cambria Math"/>
                        </a:rPr>
                        <m:t> </m:t>
                      </m:r>
                      <m:r>
                        <a:rPr lang="fr-FR" sz="2000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4350" y="5589240"/>
                <a:ext cx="2877967" cy="75950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190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26"/>
              <p:cNvSpPr txBox="1"/>
              <p:nvPr/>
            </p:nvSpPr>
            <p:spPr>
              <a:xfrm>
                <a:off x="5122328" y="5676603"/>
                <a:ext cx="350785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i="1" dirty="0" smtClean="0">
                    <a:solidFill>
                      <a:schemeClr val="tx1"/>
                    </a:solidFill>
                  </a:rPr>
                  <a:t>d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>
                    <a:solidFill>
                      <a:schemeClr val="tx1"/>
                    </a:solidFill>
                  </a:rPr>
                  <a:t>diamètre équivalent du 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canal                                  </a:t>
                </a:r>
                <a14:m>
                  <m:oMath xmlns:m="http://schemas.openxmlformats.org/officeDocument/2006/math">
                    <m:r>
                      <a:rPr lang="fr-FR" sz="160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𝛽</m:t>
                    </m:r>
                    <m:r>
                      <a:rPr lang="fr-FR" sz="1600" b="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=12 </m:t>
                    </m:r>
                  </m:oMath>
                </a14:m>
                <a:r>
                  <a:rPr lang="fr-FR" sz="1600" dirty="0">
                    <a:solidFill>
                      <a:schemeClr val="tx1"/>
                    </a:solidFill>
                  </a:rPr>
                  <a:t>pour une section rectangulaire</a:t>
                </a:r>
              </a:p>
            </p:txBody>
          </p:sp>
        </mc:Choice>
        <mc:Fallback xmlns="">
          <p:sp>
            <p:nvSpPr>
              <p:cNvPr id="14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328" y="5676603"/>
                <a:ext cx="3507853" cy="584775"/>
              </a:xfrm>
              <a:prstGeom prst="rect">
                <a:avLst/>
              </a:prstGeom>
              <a:blipFill rotWithShape="1">
                <a:blip r:embed="rId10"/>
                <a:stretch>
                  <a:fillRect l="-868" t="-3125" r="-33160"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261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5192" y="260648"/>
            <a:ext cx="7406640" cy="648072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III.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Thermodynamique</a:t>
            </a:r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de l’hélium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187624" y="1052736"/>
            <a:ext cx="7956376" cy="5688632"/>
          </a:xfrm>
          <a:ln>
            <a:noFill/>
          </a:ln>
        </p:spPr>
        <p:txBody>
          <a:bodyPr>
            <a:normAutofit/>
          </a:bodyPr>
          <a:lstStyle/>
          <a:p>
            <a:pPr marL="370332" indent="-342900">
              <a:buFont typeface="Wingdings" pitchFamily="2" charset="2"/>
              <a:buChar char="Ø"/>
            </a:pPr>
            <a:r>
              <a:rPr lang="fr-FR" sz="2200" u="sng" dirty="0" smtClean="0">
                <a:solidFill>
                  <a:srgbClr val="C00000"/>
                </a:solidFill>
              </a:rPr>
              <a:t>Régime de transition</a:t>
            </a:r>
          </a:p>
          <a:p>
            <a:endParaRPr lang="fr-FR" sz="500" dirty="0" smtClean="0">
              <a:solidFill>
                <a:srgbClr val="C00000"/>
              </a:solidFill>
            </a:endParaRPr>
          </a:p>
          <a:p>
            <a:r>
              <a:rPr lang="fr-FR" sz="2200" dirty="0" smtClean="0">
                <a:solidFill>
                  <a:schemeClr val="tx1"/>
                </a:solidFill>
              </a:rPr>
              <a:t>  Flux moyens</a:t>
            </a:r>
          </a:p>
          <a:p>
            <a:endParaRPr lang="fr-FR" sz="1000" dirty="0" smtClean="0">
              <a:solidFill>
                <a:schemeClr val="tx1"/>
              </a:solidFill>
            </a:endParaRPr>
          </a:p>
          <a:p>
            <a:endParaRPr lang="fr-FR" sz="900" dirty="0" smtClean="0">
              <a:solidFill>
                <a:schemeClr val="tx1"/>
              </a:solidFill>
            </a:endParaRPr>
          </a:p>
          <a:p>
            <a:pPr marL="370332" indent="-342900">
              <a:buFont typeface="Wingdings" pitchFamily="2" charset="2"/>
              <a:buChar char="Ø"/>
            </a:pPr>
            <a:r>
              <a:rPr lang="fr-FR" sz="2200" u="sng" dirty="0" smtClean="0">
                <a:solidFill>
                  <a:srgbClr val="C00000"/>
                </a:solidFill>
              </a:rPr>
              <a:t>Régime de turbulence développée ou de Gorter-Mellink</a:t>
            </a:r>
          </a:p>
          <a:p>
            <a:endParaRPr lang="fr-FR" sz="800" dirty="0">
              <a:solidFill>
                <a:srgbClr val="C00000"/>
              </a:solidFill>
            </a:endParaRPr>
          </a:p>
          <a:p>
            <a:r>
              <a:rPr lang="fr-FR" sz="2200" dirty="0" smtClean="0">
                <a:solidFill>
                  <a:srgbClr val="347998"/>
                </a:solidFill>
              </a:rPr>
              <a:t>- </a:t>
            </a:r>
            <a:r>
              <a:rPr lang="fr-FR" sz="2200" dirty="0" smtClean="0">
                <a:solidFill>
                  <a:schemeClr val="tx1"/>
                </a:solidFill>
              </a:rPr>
              <a:t>Flux de chaleur élevés  </a:t>
            </a:r>
          </a:p>
          <a:p>
            <a:r>
              <a:rPr lang="fr-FR" sz="2200" dirty="0" smtClean="0">
                <a:solidFill>
                  <a:srgbClr val="347998"/>
                </a:solidFill>
              </a:rPr>
              <a:t>- </a:t>
            </a:r>
            <a:r>
              <a:rPr lang="fr-FR" sz="2200" dirty="0" smtClean="0">
                <a:solidFill>
                  <a:schemeClr val="tx1"/>
                </a:solidFill>
              </a:rPr>
              <a:t>Interaction entre     et </a:t>
            </a:r>
            <a:endParaRPr lang="fr-FR" sz="2200" dirty="0">
              <a:solidFill>
                <a:schemeClr val="tx1"/>
              </a:solidFill>
            </a:endParaRPr>
          </a:p>
          <a:p>
            <a:r>
              <a:rPr lang="fr-FR" sz="2200" dirty="0">
                <a:solidFill>
                  <a:srgbClr val="C00000"/>
                </a:solidFill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9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017209" y="3016692"/>
                <a:ext cx="1730345" cy="423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000" b="0" i="0" smtClean="0">
                          <a:latin typeface="Cambria Math"/>
                        </a:rPr>
                        <m:t>q</m:t>
                      </m:r>
                      <m:r>
                        <a:rPr lang="fr-FR" sz="2000" b="0" i="0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critique</m:t>
                          </m:r>
                          <m:r>
                            <a:rPr lang="fr-FR" sz="2000" b="0" i="0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209" y="3016692"/>
                <a:ext cx="1730345" cy="423770"/>
              </a:xfrm>
              <a:prstGeom prst="rect">
                <a:avLst/>
              </a:prstGeom>
              <a:blipFill rotWithShape="1">
                <a:blip r:embed="rId2"/>
                <a:stretch>
                  <a:fillRect b="-101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059832" y="1591617"/>
                <a:ext cx="2824876" cy="4692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critique</m:t>
                          </m:r>
                          <m:r>
                            <a:rPr lang="fr-FR" sz="2000" b="0" i="0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fr-FR" sz="2000" b="0" i="0" smtClean="0">
                          <a:latin typeface="Cambria Math"/>
                        </a:rPr>
                        <m:t>&lt;</m:t>
                      </m:r>
                      <m:r>
                        <m:rPr>
                          <m:sty m:val="p"/>
                        </m:rPr>
                        <a:rPr lang="fr-FR" sz="2000" b="0" i="0" smtClean="0">
                          <a:latin typeface="Cambria Math"/>
                        </a:rPr>
                        <m:t>q</m:t>
                      </m:r>
                      <m:r>
                        <a:rPr lang="fr-FR" sz="2000" b="0" i="0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critique</m:t>
                          </m:r>
                          <m:r>
                            <a:rPr lang="fr-FR" sz="2000" b="0" i="0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1591617"/>
                <a:ext cx="2824876" cy="469231"/>
              </a:xfrm>
              <a:prstGeom prst="rect">
                <a:avLst/>
              </a:prstGeom>
              <a:blipFill rotWithShape="1">
                <a:blip r:embed="rId3"/>
                <a:stretch>
                  <a:fillRect r="-34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638976" y="4221088"/>
                <a:ext cx="2637389" cy="697307"/>
              </a:xfrm>
              <a:prstGeom prst="rect">
                <a:avLst/>
              </a:prstGeom>
              <a:ln w="190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p>
                          <m:r>
                            <a:rPr lang="fr-FR" i="1">
                              <a:latin typeface="Cambria Math"/>
                            </a:rPr>
                            <m:t> 3</m:t>
                          </m:r>
                        </m:sup>
                      </m:sSup>
                      <m:r>
                        <a:rPr lang="fr-FR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i="1">
                                      <a:latin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fr-FR" i="1">
                                      <a:latin typeface="Cambria Math"/>
                                    </a:rPr>
                                    <m:t>3 </m:t>
                                  </m:r>
                                </m:sup>
                              </m:sSubSup>
                              <m:r>
                                <a:rPr lang="fr-FR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fr-FR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fr-FR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fr-FR" b="1" i="1">
                              <a:latin typeface="Cambria Math"/>
                            </a:rPr>
                            <m:t>𝑨</m:t>
                          </m:r>
                          <m:r>
                            <a:rPr lang="fr-FR" b="1" i="1" smtClean="0">
                              <a:latin typeface="Cambria Math"/>
                            </a:rPr>
                            <m:t>(</m:t>
                          </m:r>
                          <m:r>
                            <a:rPr lang="fr-FR" b="1" i="1" smtClean="0">
                              <a:latin typeface="Cambria Math"/>
                            </a:rPr>
                            <m:t>𝑻</m:t>
                          </m:r>
                          <m:r>
                            <a:rPr lang="fr-FR" b="1" i="1" smtClean="0">
                              <a:latin typeface="Cambria Math"/>
                            </a:rPr>
                            <m:t>)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fr-FR" i="1">
                          <a:latin typeface="Cambria Math"/>
                        </a:rPr>
                        <m:t>  </m:t>
                      </m:r>
                      <m:acc>
                        <m:accPr>
                          <m:chr m:val="⃗"/>
                          <m:ctrlPr>
                            <a:rPr lang="fr-FR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fr-FR">
                              <a:latin typeface="Cambria Math"/>
                            </a:rPr>
                            <m:t>grad</m:t>
                          </m:r>
                        </m:e>
                      </m:acc>
                      <m:r>
                        <a:rPr lang="fr-FR" i="1">
                          <a:latin typeface="Cambria Math"/>
                        </a:rPr>
                        <m:t> </m:t>
                      </m:r>
                      <m:r>
                        <a:rPr lang="fr-FR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976" y="4221088"/>
                <a:ext cx="2637389" cy="69730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190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389784" y="3460180"/>
                <a:ext cx="4817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acc>
                  </m:oMath>
                </a14:m>
                <a:r>
                  <a:rPr lang="fr-FR" dirty="0" smtClean="0"/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784" y="3460180"/>
                <a:ext cx="481735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048835" y="3450321"/>
                <a:ext cx="45506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835" y="3450321"/>
                <a:ext cx="455061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954" y="3818585"/>
            <a:ext cx="3960440" cy="2973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30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4922" y="188640"/>
            <a:ext cx="7704856" cy="648072"/>
          </a:xfrm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IV.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Système de mesure et résultats expérimentaux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187624" y="1052736"/>
            <a:ext cx="7956376" cy="5688632"/>
          </a:xfrm>
          <a:ln>
            <a:noFill/>
          </a:ln>
        </p:spPr>
        <p:txBody>
          <a:bodyPr>
            <a:normAutofit/>
          </a:bodyPr>
          <a:lstStyle/>
          <a:p>
            <a:pPr marL="370332" indent="-342900">
              <a:buFont typeface="Wingdings" pitchFamily="2" charset="2"/>
              <a:buChar char="Ø"/>
            </a:pPr>
            <a:r>
              <a:rPr lang="fr-FR" sz="2200" u="sng" dirty="0" smtClean="0">
                <a:solidFill>
                  <a:srgbClr val="C00000"/>
                </a:solidFill>
              </a:rPr>
              <a:t>Système de mesure</a:t>
            </a:r>
          </a:p>
          <a:p>
            <a:endParaRPr lang="fr-FR" sz="500" dirty="0" smtClean="0">
              <a:solidFill>
                <a:srgbClr val="C00000"/>
              </a:solidFill>
            </a:endParaRPr>
          </a:p>
          <a:p>
            <a:endParaRPr lang="fr-FR" sz="900" dirty="0" smtClean="0">
              <a:solidFill>
                <a:schemeClr val="tx1"/>
              </a:solidFill>
            </a:endParaRPr>
          </a:p>
          <a:p>
            <a:r>
              <a:rPr lang="fr-FR" sz="2200" dirty="0" smtClean="0">
                <a:solidFill>
                  <a:srgbClr val="C00000"/>
                </a:solidFill>
              </a:rPr>
              <a:t>	</a:t>
            </a:r>
            <a:endParaRPr lang="fr-FR" sz="22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10</a:t>
            </a:fld>
            <a:endParaRPr lang="fr-F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722" y="3140967"/>
            <a:ext cx="4801256" cy="3512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4959" y="1700808"/>
            <a:ext cx="3219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fr-FR" dirty="0" smtClean="0"/>
              <a:t>Cryostat de Claudet</a:t>
            </a:r>
          </a:p>
          <a:p>
            <a:pPr marL="285750" indent="-285750">
              <a:buFont typeface="Wingdings" pitchFamily="2" charset="2"/>
              <a:buChar char="v"/>
            </a:pPr>
            <a:endParaRPr lang="fr-FR" dirty="0"/>
          </a:p>
          <a:p>
            <a:pPr marL="285750" indent="-285750">
              <a:buFont typeface="Wingdings" pitchFamily="2" charset="2"/>
              <a:buChar char="v"/>
            </a:pPr>
            <a:r>
              <a:rPr lang="fr-FR" dirty="0"/>
              <a:t>Diamètre 0.227m et hauteur </a:t>
            </a:r>
            <a:r>
              <a:rPr lang="fr-FR" dirty="0" smtClean="0"/>
              <a:t>1.75m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932041" y="1412776"/>
                <a:ext cx="460851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FR" dirty="0" smtClean="0"/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fr-FR" dirty="0" smtClean="0"/>
                  <a:t>Mesure à basse T (entre 1,7K et 2,1K)</a:t>
                </a:r>
              </a:p>
              <a:p>
                <a:endParaRPr lang="fr-FR" dirty="0" smtClean="0"/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fr-FR" dirty="0" smtClean="0"/>
                  <a:t>Régulation en température du </a:t>
                </a:r>
                <a:r>
                  <a:rPr lang="fr-FR" dirty="0"/>
                  <a:t>bain de </a:t>
                </a:r>
                <a14:m>
                  <m:oMath xmlns:m="http://schemas.openxmlformats.org/officeDocument/2006/math">
                    <m:r>
                      <a:rPr lang="fr-FR" i="1" dirty="0">
                        <a:latin typeface="Cambria Math"/>
                      </a:rPr>
                      <m:t>𝐻𝑒</m:t>
                    </m:r>
                    <m:r>
                      <a:rPr lang="fr-FR" i="1" dirty="0">
                        <a:latin typeface="Cambria Math"/>
                      </a:rPr>
                      <m:t> </m:t>
                    </m:r>
                    <m:r>
                      <a:rPr lang="fr-FR" i="1" dirty="0" err="1">
                        <a:latin typeface="Cambria Math"/>
                      </a:rPr>
                      <m:t>𝐼</m:t>
                    </m:r>
                    <m:r>
                      <a:rPr lang="fr-FR" i="1" dirty="0">
                        <a:latin typeface="Cambria Math"/>
                      </a:rPr>
                      <m:t>𝐼𝑝</m:t>
                    </m:r>
                  </m:oMath>
                </a14:m>
                <a:endParaRPr lang="fr-FR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1" y="1412776"/>
                <a:ext cx="4608512" cy="1477328"/>
              </a:xfrm>
              <a:prstGeom prst="rect">
                <a:avLst/>
              </a:prstGeom>
              <a:blipFill rotWithShape="1">
                <a:blip r:embed="rId3"/>
                <a:stretch>
                  <a:fillRect l="-794" b="-28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263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252284" y="1052736"/>
            <a:ext cx="7640196" cy="400646"/>
          </a:xfrm>
          <a:ln>
            <a:noFill/>
          </a:ln>
        </p:spPr>
        <p:txBody>
          <a:bodyPr>
            <a:normAutofit fontScale="25000" lnSpcReduction="20000"/>
          </a:bodyPr>
          <a:lstStyle/>
          <a:p>
            <a:pPr marL="370332" indent="-342900">
              <a:buFont typeface="Wingdings" pitchFamily="2" charset="2"/>
              <a:buChar char="Ø"/>
            </a:pPr>
            <a:r>
              <a:rPr lang="fr-FR" sz="8000" u="sng" dirty="0" smtClean="0">
                <a:solidFill>
                  <a:srgbClr val="C00000"/>
                </a:solidFill>
              </a:rPr>
              <a:t>Echantillons de </a:t>
            </a:r>
            <a:r>
              <a:rPr lang="el-GR" sz="8000" u="sng" dirty="0" smtClean="0">
                <a:solidFill>
                  <a:srgbClr val="C00000"/>
                </a:solidFill>
                <a:latin typeface="Garamond"/>
              </a:rPr>
              <a:t>μ</a:t>
            </a:r>
            <a:r>
              <a:rPr lang="fr-FR" sz="8000" u="sng" dirty="0" smtClean="0">
                <a:solidFill>
                  <a:srgbClr val="C00000"/>
                </a:solidFill>
                <a:latin typeface="Gill Sans MT" pitchFamily="34" charset="0"/>
              </a:rPr>
              <a:t>-canaux</a:t>
            </a:r>
            <a:endParaRPr lang="fr-FR" sz="8000" dirty="0" smtClean="0">
              <a:solidFill>
                <a:srgbClr val="C00000"/>
              </a:solidFill>
            </a:endParaRPr>
          </a:p>
          <a:p>
            <a:endParaRPr lang="fr-FR" sz="500" dirty="0">
              <a:solidFill>
                <a:srgbClr val="C00000"/>
              </a:solidFill>
            </a:endParaRPr>
          </a:p>
          <a:p>
            <a:endParaRPr lang="fr-FR" sz="500" dirty="0" smtClean="0">
              <a:solidFill>
                <a:srgbClr val="C00000"/>
              </a:solidFill>
            </a:endParaRPr>
          </a:p>
          <a:p>
            <a:endParaRPr lang="fr-FR" sz="500" dirty="0">
              <a:solidFill>
                <a:srgbClr val="C00000"/>
              </a:solidFill>
            </a:endParaRPr>
          </a:p>
          <a:p>
            <a:endParaRPr lang="fr-FR" sz="500" dirty="0" smtClean="0">
              <a:solidFill>
                <a:srgbClr val="C00000"/>
              </a:solidFill>
            </a:endParaRPr>
          </a:p>
          <a:p>
            <a:endParaRPr lang="fr-FR" sz="500" dirty="0">
              <a:solidFill>
                <a:srgbClr val="C00000"/>
              </a:solidFill>
            </a:endParaRPr>
          </a:p>
          <a:p>
            <a:endParaRPr lang="fr-FR" sz="500" dirty="0" smtClean="0">
              <a:solidFill>
                <a:srgbClr val="C00000"/>
              </a:solidFill>
            </a:endParaRPr>
          </a:p>
          <a:p>
            <a:endParaRPr lang="fr-FR" sz="500" dirty="0">
              <a:solidFill>
                <a:srgbClr val="C00000"/>
              </a:solidFill>
            </a:endParaRPr>
          </a:p>
          <a:p>
            <a:endParaRPr lang="fr-FR" sz="500" dirty="0" smtClean="0">
              <a:solidFill>
                <a:srgbClr val="C00000"/>
              </a:solidFill>
            </a:endParaRPr>
          </a:p>
          <a:p>
            <a:endParaRPr lang="fr-FR" sz="500" dirty="0">
              <a:solidFill>
                <a:srgbClr val="C00000"/>
              </a:solidFill>
            </a:endParaRPr>
          </a:p>
          <a:p>
            <a:endParaRPr lang="fr-FR" sz="500" dirty="0" smtClean="0">
              <a:solidFill>
                <a:srgbClr val="C00000"/>
              </a:solidFill>
            </a:endParaRPr>
          </a:p>
          <a:p>
            <a:endParaRPr lang="fr-FR" sz="500" dirty="0" smtClean="0">
              <a:solidFill>
                <a:srgbClr val="C00000"/>
              </a:solidFill>
            </a:endParaRPr>
          </a:p>
          <a:p>
            <a:endParaRPr lang="fr-FR" sz="500" dirty="0" smtClean="0">
              <a:solidFill>
                <a:srgbClr val="C00000"/>
              </a:solidFill>
            </a:endParaRPr>
          </a:p>
          <a:p>
            <a:endParaRPr lang="fr-FR" sz="300" dirty="0" smtClean="0">
              <a:solidFill>
                <a:schemeClr val="tx1"/>
              </a:solidFill>
            </a:endParaRPr>
          </a:p>
          <a:p>
            <a:pPr marL="370332" indent="-342900">
              <a:buFont typeface="Wingdings" pitchFamily="2" charset="2"/>
              <a:buChar char="§"/>
            </a:pPr>
            <a:r>
              <a:rPr lang="fr-FR" sz="1800" dirty="0">
                <a:solidFill>
                  <a:schemeClr val="tx1"/>
                </a:solidFill>
              </a:rPr>
              <a:t>	</a:t>
            </a:r>
            <a:endParaRPr lang="fr-FR" sz="1800" dirty="0" smtClean="0">
              <a:solidFill>
                <a:schemeClr val="tx1"/>
              </a:solidFill>
            </a:endParaRPr>
          </a:p>
          <a:p>
            <a:endParaRPr lang="fr-FR" sz="2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11</a:t>
            </a:fld>
            <a:endParaRPr lang="fr-FR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184908" y="188640"/>
            <a:ext cx="7704856" cy="648072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IV.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Système de mesure et résultats expérimentaux</a:t>
            </a:r>
            <a:endParaRPr lang="fr-FR" sz="3200" dirty="0"/>
          </a:p>
        </p:txBody>
      </p:sp>
      <p:sp>
        <p:nvSpPr>
          <p:cNvPr id="2" name="Rectangle 1"/>
          <p:cNvSpPr/>
          <p:nvPr/>
        </p:nvSpPr>
        <p:spPr>
          <a:xfrm>
            <a:off x="3270172" y="5735931"/>
            <a:ext cx="3459100" cy="2880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4174708" y="5746964"/>
            <a:ext cx="2845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Wafer de pyrex inférieur</a:t>
            </a:r>
            <a:endParaRPr lang="fr-FR" sz="12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3270172" y="5445314"/>
            <a:ext cx="3459100" cy="288122"/>
            <a:chOff x="3162286" y="5468967"/>
            <a:chExt cx="3459100" cy="288122"/>
          </a:xfrm>
        </p:grpSpPr>
        <p:sp>
          <p:nvSpPr>
            <p:cNvPr id="12" name="Rectangle 11"/>
            <p:cNvSpPr/>
            <p:nvPr/>
          </p:nvSpPr>
          <p:spPr>
            <a:xfrm>
              <a:off x="3162286" y="5469057"/>
              <a:ext cx="3459100" cy="288032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57832" y="5468967"/>
              <a:ext cx="24565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Wafer de pyrex supérieur</a:t>
              </a:r>
              <a:endParaRPr lang="fr-FR" sz="1200" dirty="0"/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3776944" y="5746964"/>
            <a:ext cx="2952328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408078" y="5133539"/>
            <a:ext cx="612194" cy="5887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126892" y="4902706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Micro-canaux gravés parallèlement</a:t>
            </a:r>
            <a:endParaRPr lang="fr-FR" sz="1200" dirty="0"/>
          </a:p>
        </p:txBody>
      </p:sp>
      <p:sp>
        <p:nvSpPr>
          <p:cNvPr id="23" name="Rectangle 22"/>
          <p:cNvSpPr/>
          <p:nvPr/>
        </p:nvSpPr>
        <p:spPr>
          <a:xfrm>
            <a:off x="3383742" y="5735931"/>
            <a:ext cx="393202" cy="18969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879686" y="5364371"/>
            <a:ext cx="618379" cy="451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367518" y="494968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Création d’un bain interne où l’on place un chauffeur et 2 sondes de T</a:t>
            </a:r>
            <a:endParaRPr lang="fr-FR" sz="1200" dirty="0"/>
          </a:p>
        </p:txBody>
      </p:sp>
      <p:sp>
        <p:nvSpPr>
          <p:cNvPr id="28" name="Rectangle 27"/>
          <p:cNvSpPr/>
          <p:nvPr/>
        </p:nvSpPr>
        <p:spPr>
          <a:xfrm>
            <a:off x="3270172" y="4629483"/>
            <a:ext cx="1875050" cy="8158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3270172" y="6018516"/>
            <a:ext cx="1875050" cy="6991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264" y="1628800"/>
            <a:ext cx="1507844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1"/>
          <p:cNvSpPr txBox="1"/>
          <p:nvPr/>
        </p:nvSpPr>
        <p:spPr>
          <a:xfrm>
            <a:off x="1691141" y="241764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Micro-canaux gravés parallèlement</a:t>
            </a:r>
            <a:endParaRPr lang="fr-FR" sz="1200" dirty="0"/>
          </a:p>
        </p:txBody>
      </p:sp>
      <p:sp>
        <p:nvSpPr>
          <p:cNvPr id="5" name="Rectangle 4"/>
          <p:cNvSpPr/>
          <p:nvPr/>
        </p:nvSpPr>
        <p:spPr>
          <a:xfrm>
            <a:off x="1639746" y="4182352"/>
            <a:ext cx="29142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sz="1600" dirty="0">
                <a:solidFill>
                  <a:schemeClr val="accent1"/>
                </a:solidFill>
              </a:rPr>
              <a:t>Fabrication des micro-canaux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1730097" y="1711841"/>
            <a:ext cx="1571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Wafer de pyrex inférieur et supérieur </a:t>
            </a:r>
            <a:endParaRPr lang="fr-FR" sz="1200" dirty="0"/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3350311" y="2060848"/>
            <a:ext cx="460064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V="1">
            <a:off x="3211247" y="2648471"/>
            <a:ext cx="57363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>
            <a:off x="4759407" y="2648472"/>
            <a:ext cx="1269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26"/>
          <p:cNvSpPr txBox="1"/>
          <p:nvPr/>
        </p:nvSpPr>
        <p:spPr>
          <a:xfrm>
            <a:off x="6063303" y="2277307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Création d’un bain interne où l’on place un chauffeur et 2 sondes de T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118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22" grpId="0"/>
      <p:bldP spid="23" grpId="0" animBg="1"/>
      <p:bldP spid="27" grpId="0"/>
      <p:bldP spid="28" grpId="0" animBg="1"/>
      <p:bldP spid="30" grpId="0" animBg="1"/>
      <p:bldP spid="24" grpId="0"/>
      <p:bldP spid="26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252284" y="1052736"/>
            <a:ext cx="7370422" cy="2736304"/>
          </a:xfrm>
          <a:ln>
            <a:noFill/>
          </a:ln>
        </p:spPr>
        <p:txBody>
          <a:bodyPr>
            <a:normAutofit/>
          </a:bodyPr>
          <a:lstStyle/>
          <a:p>
            <a:pPr marL="370332" indent="-342900">
              <a:buFont typeface="Wingdings" pitchFamily="2" charset="2"/>
              <a:buChar char="Ø"/>
            </a:pPr>
            <a:r>
              <a:rPr lang="fr-FR" sz="2200" u="sng" dirty="0" smtClean="0">
                <a:solidFill>
                  <a:srgbClr val="C00000"/>
                </a:solidFill>
              </a:rPr>
              <a:t>Echantillons de </a:t>
            </a:r>
            <a:r>
              <a:rPr lang="el-GR" sz="2200" u="sng" dirty="0" smtClean="0">
                <a:solidFill>
                  <a:srgbClr val="C00000"/>
                </a:solidFill>
                <a:latin typeface="Garamond"/>
              </a:rPr>
              <a:t>μ</a:t>
            </a:r>
            <a:r>
              <a:rPr lang="fr-FR" sz="2200" u="sng" dirty="0" smtClean="0">
                <a:solidFill>
                  <a:srgbClr val="C00000"/>
                </a:solidFill>
                <a:latin typeface="Gill Sans MT" pitchFamily="34" charset="0"/>
              </a:rPr>
              <a:t>-canaux</a:t>
            </a:r>
          </a:p>
          <a:p>
            <a:endParaRPr lang="fr-FR" sz="20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marL="370332" indent="-342900">
              <a:buFont typeface="Wingdings" pitchFamily="2" charset="2"/>
              <a:buChar char="§"/>
            </a:pPr>
            <a:r>
              <a:rPr lang="fr-FR" sz="2200" dirty="0">
                <a:solidFill>
                  <a:schemeClr val="tx1"/>
                </a:solidFill>
                <a:latin typeface="Gill Sans MT" pitchFamily="34" charset="0"/>
              </a:rPr>
              <a:t>Echantillon étudié l’année dernière:  172 canaux </a:t>
            </a:r>
            <a:r>
              <a:rPr lang="fr-FR" sz="2200" dirty="0" smtClean="0">
                <a:solidFill>
                  <a:schemeClr val="tx1"/>
                </a:solidFill>
                <a:latin typeface="Gill Sans MT" pitchFamily="34" charset="0"/>
              </a:rPr>
              <a:t>de </a:t>
            </a:r>
            <a:r>
              <a:rPr lang="fr-FR" sz="2200" dirty="0">
                <a:solidFill>
                  <a:schemeClr val="tx1"/>
                </a:solidFill>
                <a:latin typeface="Gill Sans MT" pitchFamily="34" charset="0"/>
              </a:rPr>
              <a:t>section 17,15 </a:t>
            </a:r>
            <a:r>
              <a:rPr lang="fr-FR" sz="2200" dirty="0" smtClean="0">
                <a:solidFill>
                  <a:schemeClr val="tx1"/>
                </a:solidFill>
                <a:latin typeface="Gill Sans MT" pitchFamily="34" charset="0"/>
              </a:rPr>
              <a:t>µm × 75,1µm et de longueur 55mm</a:t>
            </a:r>
          </a:p>
          <a:p>
            <a:pPr marL="370332" indent="-342900">
              <a:buFont typeface="Wingdings" pitchFamily="2" charset="2"/>
              <a:buChar char="§"/>
            </a:pPr>
            <a:endParaRPr lang="fr-FR" sz="17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marL="370332" indent="-342900">
              <a:buFont typeface="Wingdings" pitchFamily="2" charset="2"/>
              <a:buChar char="§"/>
            </a:pPr>
            <a:r>
              <a:rPr lang="fr-FR" sz="2200" dirty="0" smtClean="0">
                <a:solidFill>
                  <a:schemeClr val="tx1"/>
                </a:solidFill>
                <a:latin typeface="Gill Sans MT" pitchFamily="34" charset="0"/>
              </a:rPr>
              <a:t>Échantillon étudié cette année:  même échantillon que l’année dernière mais coupé. Longueur: 17,98mm</a:t>
            </a:r>
            <a:r>
              <a:rPr lang="fr-FR" sz="2200" dirty="0">
                <a:solidFill>
                  <a:schemeClr val="tx1"/>
                </a:solidFill>
              </a:rPr>
              <a:t>	</a:t>
            </a:r>
            <a:endParaRPr lang="fr-FR" sz="2200" dirty="0" smtClean="0">
              <a:solidFill>
                <a:schemeClr val="tx1"/>
              </a:solidFill>
            </a:endParaRPr>
          </a:p>
          <a:p>
            <a:endParaRPr lang="fr-FR" sz="2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12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277115" y="6025645"/>
            <a:ext cx="3760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Echantillon coupé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235370" y="6215343"/>
            <a:ext cx="3802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Echantillon coupé et isolé thermiquement</a:t>
            </a:r>
          </a:p>
          <a:p>
            <a:endParaRPr lang="fr-FR" sz="16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184908" y="188640"/>
            <a:ext cx="7704856" cy="648072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IV.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Système de mesure et résultats expérimentaux</a:t>
            </a:r>
            <a:endParaRPr lang="fr-FR" sz="3200" dirty="0"/>
          </a:p>
        </p:txBody>
      </p:sp>
      <p:grpSp>
        <p:nvGrpSpPr>
          <p:cNvPr id="2" name="Group 1"/>
          <p:cNvGrpSpPr/>
          <p:nvPr/>
        </p:nvGrpSpPr>
        <p:grpSpPr>
          <a:xfrm>
            <a:off x="1311048" y="4386189"/>
            <a:ext cx="3091995" cy="1389033"/>
            <a:chOff x="3162286" y="4341361"/>
            <a:chExt cx="3459100" cy="2088232"/>
          </a:xfrm>
        </p:grpSpPr>
        <p:sp>
          <p:nvSpPr>
            <p:cNvPr id="13" name="Rectangle 12"/>
            <p:cNvSpPr/>
            <p:nvPr/>
          </p:nvSpPr>
          <p:spPr>
            <a:xfrm>
              <a:off x="3162286" y="5447809"/>
              <a:ext cx="3459100" cy="288032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3669057" y="5485084"/>
              <a:ext cx="2952328" cy="0"/>
            </a:xfrm>
            <a:prstGeom prst="line">
              <a:avLst/>
            </a:prstGeom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3162286" y="5157283"/>
              <a:ext cx="3459100" cy="288032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275856" y="5447809"/>
              <a:ext cx="393202" cy="1896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162286" y="4341361"/>
              <a:ext cx="1875050" cy="815831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162286" y="5730394"/>
              <a:ext cx="1875050" cy="699199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5357209" y="4036679"/>
            <a:ext cx="3098874" cy="2025002"/>
            <a:chOff x="5357209" y="4036679"/>
            <a:chExt cx="3098874" cy="2025002"/>
          </a:xfrm>
        </p:grpSpPr>
        <p:grpSp>
          <p:nvGrpSpPr>
            <p:cNvPr id="54" name="Group 53"/>
            <p:cNvGrpSpPr/>
            <p:nvPr/>
          </p:nvGrpSpPr>
          <p:grpSpPr>
            <a:xfrm>
              <a:off x="5364088" y="4036679"/>
              <a:ext cx="3091995" cy="2025002"/>
              <a:chOff x="5364088" y="4036679"/>
              <a:chExt cx="3091995" cy="2025002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5364088" y="5097839"/>
                <a:ext cx="3091995" cy="191591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 w="952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5817077" y="5118966"/>
                <a:ext cx="2639005" cy="0"/>
              </a:xfrm>
              <a:prstGeom prst="line">
                <a:avLst/>
              </a:prstGeom>
              <a:ln w="28575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5364088" y="4904589"/>
                <a:ext cx="3091995" cy="191591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 w="952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5465605" y="5097839"/>
                <a:ext cx="351473" cy="12618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5364088" y="4361861"/>
                <a:ext cx="1676056" cy="542668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5364088" y="5285807"/>
                <a:ext cx="1676056" cy="465087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7047023" y="5285806"/>
                <a:ext cx="1409060" cy="465087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7040144" y="4359866"/>
                <a:ext cx="1415939" cy="542668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5364088" y="4036679"/>
                <a:ext cx="3091994" cy="328425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5364088" y="5733256"/>
                <a:ext cx="3091994" cy="328425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5357209" y="4359866"/>
              <a:ext cx="168293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7040144" y="4365104"/>
              <a:ext cx="6879" cy="53743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7047023" y="5285806"/>
              <a:ext cx="1409059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8456082" y="4902534"/>
              <a:ext cx="1" cy="38689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7047024" y="5285806"/>
              <a:ext cx="0" cy="46508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364088" y="5733256"/>
              <a:ext cx="168293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7047024" y="4902534"/>
              <a:ext cx="1409059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364088" y="4359866"/>
              <a:ext cx="0" cy="137339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841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260648"/>
            <a:ext cx="7884368" cy="576064"/>
          </a:xfrm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IV. </a:t>
            </a:r>
            <a:r>
              <a:rPr lang="fr-FR" sz="3200" dirty="0">
                <a:solidFill>
                  <a:schemeClr val="accent2">
                    <a:lumMod val="75000"/>
                  </a:schemeClr>
                </a:solidFill>
              </a:rPr>
              <a:t>Système de mesure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et résultats expérimentaux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187624" y="4369823"/>
            <a:ext cx="7956376" cy="864096"/>
          </a:xfrm>
          <a:ln>
            <a:noFill/>
          </a:ln>
        </p:spPr>
        <p:txBody>
          <a:bodyPr>
            <a:normAutofit/>
          </a:bodyPr>
          <a:lstStyle/>
          <a:p>
            <a:endParaRPr lang="fr-FR" sz="22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marL="370332" indent="-342900">
              <a:buFont typeface="Wingdings" pitchFamily="2" charset="2"/>
              <a:buChar char="Ø"/>
            </a:pPr>
            <a:r>
              <a:rPr lang="fr-FR" sz="2200" u="sng" dirty="0" smtClean="0">
                <a:solidFill>
                  <a:srgbClr val="C00000"/>
                </a:solidFill>
                <a:latin typeface="Gill Sans MT" pitchFamily="34" charset="0"/>
              </a:rPr>
              <a:t>But des manipulations:</a:t>
            </a:r>
            <a:r>
              <a:rPr lang="fr-FR" sz="22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13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2771799" y="5320732"/>
            <a:ext cx="53198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cs typeface="Calibri"/>
              </a:rPr>
              <a:t>- Application d’une puissance dans le </a:t>
            </a:r>
            <a:r>
              <a:rPr lang="fr-FR" sz="2000" dirty="0">
                <a:cs typeface="Calibri"/>
              </a:rPr>
              <a:t>bain interne </a:t>
            </a:r>
            <a:endParaRPr lang="fr-FR" sz="2000" dirty="0" smtClean="0">
              <a:cs typeface="Calibri"/>
            </a:endParaRPr>
          </a:p>
          <a:p>
            <a:r>
              <a:rPr lang="fr-FR" sz="2000" dirty="0" smtClean="0">
                <a:cs typeface="Calibri"/>
              </a:rPr>
              <a:t>- Mesure de Ti et Tb en régime permanent</a:t>
            </a:r>
            <a:endParaRPr lang="fr-FR" sz="2000" dirty="0">
              <a:cs typeface="Calibri"/>
            </a:endParaRPr>
          </a:p>
          <a:p>
            <a:r>
              <a:rPr lang="fr-FR" sz="2000" dirty="0" smtClean="0">
                <a:cs typeface="Calibri"/>
              </a:rPr>
              <a:t>- Détermination de  </a:t>
            </a:r>
            <a:r>
              <a:rPr lang="fr-FR" sz="2000" b="1" i="1" dirty="0" smtClean="0"/>
              <a:t>d et A</a:t>
            </a:r>
            <a:r>
              <a:rPr lang="fr-FR" sz="2000" dirty="0" smtClean="0">
                <a:cs typeface="Calibri"/>
              </a:rPr>
              <a:t>.</a:t>
            </a:r>
          </a:p>
          <a:p>
            <a:r>
              <a:rPr lang="fr-FR" sz="2000" dirty="0" smtClean="0">
                <a:cs typeface="Calibri"/>
              </a:rPr>
              <a:t>- Vérification du modèle théorique.</a:t>
            </a:r>
            <a:endParaRPr lang="fr-FR" sz="2000" dirty="0">
              <a:cs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40" y="1081890"/>
            <a:ext cx="77048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On place l’échantillon à étudier dans le bain de He II pressurisé régulé </a:t>
            </a:r>
            <a:r>
              <a:rPr lang="fr-FR" sz="2000" dirty="0" smtClean="0"/>
              <a:t>à:       </a:t>
            </a:r>
            <a:r>
              <a:rPr lang="fr-FR" sz="2000" dirty="0"/>
              <a:t>	</a:t>
            </a:r>
            <a:r>
              <a:rPr lang="fr-FR" sz="2000" dirty="0" smtClean="0"/>
              <a:t> 1 mK  (pour </a:t>
            </a:r>
            <a:r>
              <a:rPr lang="fr-FR" sz="2000" dirty="0"/>
              <a:t>l’échantillon </a:t>
            </a:r>
            <a:r>
              <a:rPr lang="fr-FR" sz="2000" dirty="0" smtClean="0"/>
              <a:t>coupé)</a:t>
            </a:r>
            <a:endParaRPr lang="fr-FR" sz="2000" dirty="0"/>
          </a:p>
          <a:p>
            <a:r>
              <a:rPr lang="fr-FR" sz="2000" dirty="0">
                <a:latin typeface="Gill Sans MT" pitchFamily="34" charset="0"/>
              </a:rPr>
              <a:t>	</a:t>
            </a:r>
            <a:r>
              <a:rPr lang="fr-FR" sz="2000" dirty="0" smtClean="0">
                <a:latin typeface="Gill Sans MT" pitchFamily="34" charset="0"/>
              </a:rPr>
              <a:t> 0,1 </a:t>
            </a:r>
            <a:r>
              <a:rPr lang="fr-FR" sz="2000" dirty="0">
                <a:latin typeface="Gill Sans MT" pitchFamily="34" charset="0"/>
              </a:rPr>
              <a:t>mK </a:t>
            </a:r>
            <a:r>
              <a:rPr lang="fr-FR" sz="2000" dirty="0" smtClean="0">
                <a:latin typeface="Gill Sans MT" pitchFamily="34" charset="0"/>
              </a:rPr>
              <a:t> (pour </a:t>
            </a:r>
            <a:r>
              <a:rPr lang="fr-FR" sz="2000" dirty="0">
                <a:latin typeface="Gill Sans MT" pitchFamily="34" charset="0"/>
              </a:rPr>
              <a:t>l’échantillon coupé et </a:t>
            </a:r>
            <a:r>
              <a:rPr lang="fr-FR" sz="2000" dirty="0" smtClean="0">
                <a:latin typeface="Gill Sans MT" pitchFamily="34" charset="0"/>
              </a:rPr>
              <a:t>isolé thermiquement)</a:t>
            </a:r>
            <a:endParaRPr lang="fr-FR" sz="2000" dirty="0">
              <a:latin typeface="Gill Sans MT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997148" y="1535715"/>
            <a:ext cx="288032" cy="108012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ight Arrow 8"/>
          <p:cNvSpPr/>
          <p:nvPr/>
        </p:nvSpPr>
        <p:spPr>
          <a:xfrm>
            <a:off x="1997148" y="1844824"/>
            <a:ext cx="288032" cy="108012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 24"/>
          <p:cNvGrpSpPr/>
          <p:nvPr/>
        </p:nvGrpSpPr>
        <p:grpSpPr>
          <a:xfrm>
            <a:off x="1124324" y="2420888"/>
            <a:ext cx="6992833" cy="2160240"/>
            <a:chOff x="1124324" y="2420888"/>
            <a:chExt cx="6992833" cy="2160240"/>
          </a:xfrm>
        </p:grpSpPr>
        <p:sp>
          <p:nvSpPr>
            <p:cNvPr id="6" name="Rectangle 5"/>
            <p:cNvSpPr/>
            <p:nvPr/>
          </p:nvSpPr>
          <p:spPr>
            <a:xfrm>
              <a:off x="2411760" y="2420888"/>
              <a:ext cx="5705397" cy="216024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891519" y="3562496"/>
              <a:ext cx="3600400" cy="218507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891519" y="3342097"/>
              <a:ext cx="3600400" cy="218507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3418991" y="3573016"/>
              <a:ext cx="3072927" cy="0"/>
            </a:xfrm>
            <a:prstGeom prst="line">
              <a:avLst/>
            </a:prstGeom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3009728" y="3562496"/>
              <a:ext cx="409264" cy="14390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891519" y="2723122"/>
              <a:ext cx="1951643" cy="618906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891519" y="3776871"/>
              <a:ext cx="1951643" cy="530427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04248" y="3113720"/>
              <a:ext cx="128743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Bain externe de He II pressurisé à </a:t>
              </a:r>
              <a:r>
                <a:rPr lang="fr-FR" sz="1400" b="1" i="1" dirty="0" smtClean="0"/>
                <a:t>Tb</a:t>
              </a:r>
              <a:r>
                <a:rPr lang="fr-FR" sz="1400" dirty="0" smtClean="0"/>
                <a:t> constant </a:t>
              </a:r>
              <a:endParaRPr lang="fr-FR" sz="1400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2285180" y="3634449"/>
              <a:ext cx="929180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124324" y="3221441"/>
              <a:ext cx="12874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Bain interne à Ti contenant un chauffeur</a:t>
              </a:r>
              <a:endParaRPr lang="fr-F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03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640" y="188640"/>
            <a:ext cx="7704856" cy="648072"/>
          </a:xfrm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IV. </a:t>
            </a:r>
            <a:r>
              <a:rPr lang="fr-FR" sz="3200" dirty="0">
                <a:solidFill>
                  <a:schemeClr val="accent2">
                    <a:lumMod val="75000"/>
                  </a:schemeClr>
                </a:solidFill>
              </a:rPr>
              <a:t>Système de mesure et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résultats expérimentaux</a:t>
            </a:r>
            <a:endParaRPr lang="fr-FR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14</a:t>
            </a:fld>
            <a:endParaRPr lang="fr-FR"/>
          </a:p>
        </p:txBody>
      </p:sp>
      <p:sp>
        <p:nvSpPr>
          <p:cNvPr id="3" name="TextBox 2"/>
          <p:cNvSpPr txBox="1"/>
          <p:nvPr/>
        </p:nvSpPr>
        <p:spPr>
          <a:xfrm>
            <a:off x="1331640" y="4636973"/>
            <a:ext cx="2304256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Le même phénomène est observé pour les autres Tb</a:t>
            </a:r>
            <a:endParaRPr lang="fr-FR" dirty="0"/>
          </a:p>
        </p:txBody>
      </p:sp>
      <p:graphicFrame>
        <p:nvGraphicFramePr>
          <p:cNvPr id="9" name="Graphique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503168"/>
              </p:ext>
            </p:extLst>
          </p:nvPr>
        </p:nvGraphicFramePr>
        <p:xfrm>
          <a:off x="1331640" y="1052736"/>
          <a:ext cx="734486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phique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0749097"/>
              </p:ext>
            </p:extLst>
          </p:nvPr>
        </p:nvGraphicFramePr>
        <p:xfrm>
          <a:off x="3995936" y="4005065"/>
          <a:ext cx="4885357" cy="2852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1396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116632"/>
            <a:ext cx="7812672" cy="648072"/>
          </a:xfrm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IV. </a:t>
            </a:r>
            <a:r>
              <a:rPr lang="fr-FR" sz="3200" dirty="0">
                <a:solidFill>
                  <a:schemeClr val="accent2">
                    <a:lumMod val="75000"/>
                  </a:schemeClr>
                </a:solidFill>
              </a:rPr>
              <a:t>Système de mesure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et résultats expérimentaux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187624" y="980728"/>
            <a:ext cx="7956376" cy="5760640"/>
          </a:xfrm>
          <a:ln>
            <a:noFill/>
          </a:ln>
        </p:spPr>
        <p:txBody>
          <a:bodyPr>
            <a:normAutofit/>
          </a:bodyPr>
          <a:lstStyle/>
          <a:p>
            <a:pPr marL="370332" indent="-342900">
              <a:buFont typeface="Wingdings" pitchFamily="2" charset="2"/>
              <a:buChar char="Ø"/>
            </a:pPr>
            <a:r>
              <a:rPr lang="fr-FR" sz="2200" u="sng" dirty="0" smtClean="0">
                <a:solidFill>
                  <a:srgbClr val="C00000"/>
                </a:solidFill>
              </a:rPr>
              <a:t>Identification régime Landau</a:t>
            </a:r>
          </a:p>
          <a:p>
            <a:r>
              <a:rPr lang="fr-FR" sz="5400" dirty="0">
                <a:solidFill>
                  <a:srgbClr val="C00000"/>
                </a:solidFill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15</a:t>
            </a:fld>
            <a:endParaRPr lang="fr-FR"/>
          </a:p>
        </p:txBody>
      </p:sp>
      <p:sp>
        <p:nvSpPr>
          <p:cNvPr id="5" name="TextBox 4"/>
          <p:cNvSpPr txBox="1"/>
          <p:nvPr/>
        </p:nvSpPr>
        <p:spPr>
          <a:xfrm>
            <a:off x="6228184" y="57837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Echantillon coupé</a:t>
            </a:r>
            <a:endParaRPr lang="fr-FR" b="1" dirty="0"/>
          </a:p>
        </p:txBody>
      </p:sp>
      <p:pic>
        <p:nvPicPr>
          <p:cNvPr id="10" name="Image 103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7" t="12632" r="9768" b="8784"/>
          <a:stretch/>
        </p:blipFill>
        <p:spPr bwMode="auto">
          <a:xfrm>
            <a:off x="4761430" y="2133970"/>
            <a:ext cx="4310874" cy="36332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Connecteur droit 128"/>
          <p:cNvCxnSpPr/>
          <p:nvPr/>
        </p:nvCxnSpPr>
        <p:spPr>
          <a:xfrm>
            <a:off x="7372171" y="2613122"/>
            <a:ext cx="0" cy="267491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Zone de texte 131"/>
          <p:cNvSpPr txBox="1"/>
          <p:nvPr/>
        </p:nvSpPr>
        <p:spPr>
          <a:xfrm>
            <a:off x="5480045" y="2498304"/>
            <a:ext cx="1753285" cy="4605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accent2">
                <a:lumMod val="75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000" dirty="0">
                <a:effectLst/>
                <a:latin typeface="Book Antiqua"/>
                <a:ea typeface="Times New Roman"/>
                <a:cs typeface="Times New Roman"/>
              </a:rPr>
              <a:t>Détermination du diamètre équivalent sur cet intervalle</a:t>
            </a:r>
            <a:endParaRPr lang="fr-FR" sz="1100" dirty="0">
              <a:effectLst/>
              <a:ea typeface="Times New Roman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639988" y="1820903"/>
                <a:ext cx="2340897" cy="626133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 i="1">
                              <a:latin typeface="Cambria Math"/>
                            </a:rPr>
                            <m:t>𝑞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600" i="1">
                              <a:latin typeface="Cambria Math"/>
                            </a:rPr>
                            <m:t>(</m:t>
                          </m:r>
                          <m:r>
                            <a:rPr lang="fr-FR" sz="1600" b="1" i="1">
                              <a:latin typeface="Cambria Math"/>
                            </a:rPr>
                            <m:t>𝒅</m:t>
                          </m:r>
                          <m:r>
                            <a:rPr lang="fr-FR" sz="1600" i="1">
                              <a:latin typeface="Cambria Math"/>
                            </a:rPr>
                            <m:t>𝜌</m:t>
                          </m:r>
                          <m:r>
                            <a:rPr lang="fr-FR" sz="1600" i="1">
                              <a:latin typeface="Cambria Math"/>
                            </a:rPr>
                            <m:t>𝑠</m:t>
                          </m:r>
                          <m:r>
                            <a:rPr lang="fr-FR" sz="1600" i="1">
                              <a:latin typeface="Cambria Math"/>
                            </a:rPr>
                            <m:t>)² </m:t>
                          </m:r>
                          <m:r>
                            <a:rPr lang="fr-FR" sz="1600" i="1">
                              <a:latin typeface="Cambria Math"/>
                            </a:rPr>
                            <m:t>𝑇</m:t>
                          </m:r>
                          <m:r>
                            <a:rPr lang="fr-FR" sz="1600" i="1">
                              <a:latin typeface="Cambria Math"/>
                            </a:rPr>
                            <m:t> </m:t>
                          </m:r>
                        </m:num>
                        <m:den>
                          <m:r>
                            <a:rPr lang="fr-FR" sz="1600" i="1">
                              <a:latin typeface="Cambria Math"/>
                            </a:rPr>
                            <m:t>𝛽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fr-FR" sz="1600" i="1">
                          <a:latin typeface="Cambria Math"/>
                        </a:rPr>
                        <m:t> ×</m:t>
                      </m:r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fr-FR" sz="1600">
                              <a:latin typeface="Cambria Math"/>
                            </a:rPr>
                            <m:t>grad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 </m:t>
                      </m:r>
                      <m:r>
                        <a:rPr lang="fr-FR" sz="1600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988" y="1820903"/>
                <a:ext cx="2340897" cy="62613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742164" y="3439914"/>
                <a:ext cx="2136547" cy="627992"/>
              </a:xfrm>
              <a:prstGeom prst="rect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6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𝜌</m:t>
                                  </m:r>
                                  <m: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fr-FR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∆</m:t>
                          </m:r>
                          <m:r>
                            <a:rPr lang="fr-FR" sz="16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fr-FR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12</m:t>
                          </m:r>
                          <m:sSub>
                            <m:sSub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16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𝐿</m:t>
                          </m:r>
                        </m:den>
                      </m:f>
                      <m:r>
                        <a:rPr lang="fr-FR" sz="160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fr-FR" sz="1600" i="1">
                          <a:solidFill>
                            <a:schemeClr val="tx1"/>
                          </a:solidFill>
                          <a:latin typeface="Cambria Math"/>
                        </a:rPr>
                        <m:t> ≈ </m:t>
                      </m:r>
                      <m:f>
                        <m:fPr>
                          <m:ctrlPr>
                            <a:rPr lang="fr-FR" sz="16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6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16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</m:t>
                          </m:r>
                          <m:r>
                            <a:rPr lang="fr-FR" sz="16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²</m:t>
                          </m:r>
                        </m:den>
                      </m:f>
                      <m:r>
                        <a:rPr lang="fr-FR" sz="1600" i="1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r>
                        <a:rPr lang="fr-FR" sz="1600" i="1">
                          <a:solidFill>
                            <a:schemeClr val="tx1"/>
                          </a:solidFill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2164" y="3439914"/>
                <a:ext cx="2136547" cy="62799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Down Arrow 13"/>
          <p:cNvSpPr/>
          <p:nvPr/>
        </p:nvSpPr>
        <p:spPr>
          <a:xfrm>
            <a:off x="2551623" y="2562423"/>
            <a:ext cx="313280" cy="621965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919722" y="2526321"/>
                <a:ext cx="2271974" cy="592919"/>
              </a:xfrm>
              <a:prstGeom prst="rect">
                <a:avLst/>
              </a:prstGeom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𝛿</m:t>
                      </m:r>
                      <m:d>
                        <m:dPr>
                          <m:ctrlPr>
                            <a:rPr lang="fr-FR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14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4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𝜌</m:t>
                                      </m:r>
                                      <m:r>
                                        <a:rPr lang="fr-FR" sz="14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  <m:r>
                                <a:rPr lang="fr-FR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fr-FR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𝛽</m:t>
                              </m:r>
                              <m:sSub>
                                <m:sSubPr>
                                  <m:ctrlPr>
                                    <a:rPr lang="fr-FR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fr-FR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fr-FR" sz="1400" i="1">
                          <a:solidFill>
                            <a:schemeClr val="tx1"/>
                          </a:solidFill>
                          <a:latin typeface="Cambria Math"/>
                        </a:rPr>
                        <m:t>≪</m:t>
                      </m:r>
                      <m:r>
                        <a:rPr lang="fr-FR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0.1</m:t>
                      </m:r>
                      <m:r>
                        <a:rPr lang="fr-FR" sz="1400" i="1">
                          <a:solidFill>
                            <a:schemeClr val="tx1"/>
                          </a:solidFill>
                          <a:latin typeface="Cambria Math"/>
                        </a:rPr>
                        <m:t>%</m:t>
                      </m:r>
                    </m:oMath>
                  </m:oMathPara>
                </a14:m>
                <a:endParaRPr lang="fr-FR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722" y="2526321"/>
                <a:ext cx="2271974" cy="59291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Down Arrow 17"/>
          <p:cNvSpPr/>
          <p:nvPr/>
        </p:nvSpPr>
        <p:spPr>
          <a:xfrm>
            <a:off x="2589243" y="4295497"/>
            <a:ext cx="313279" cy="456858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34033" y="4354649"/>
            <a:ext cx="2271974" cy="338554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FR" sz="1600" i="1" dirty="0" smtClean="0"/>
              <a:t>Pente de la fonction</a:t>
            </a:r>
            <a:endParaRPr lang="fr-FR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070020" y="4779199"/>
                <a:ext cx="3195148" cy="423770"/>
              </a:xfrm>
              <a:prstGeom prst="rect">
                <a:avLst/>
              </a:prstGeom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𝑒𝑥𝑝</m:t>
                          </m:r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é</m:t>
                          </m:r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𝑟𝑖𝑚𝑒𝑛𝑡𝑎𝑙</m:t>
                          </m:r>
                        </m:sub>
                      </m:sSub>
                    </m:oMath>
                  </m:oMathPara>
                </a14:m>
                <a:endParaRPr lang="fr-FR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020" y="4779199"/>
                <a:ext cx="3195148" cy="423770"/>
              </a:xfrm>
              <a:prstGeom prst="rect">
                <a:avLst/>
              </a:prstGeom>
              <a:blipFill rotWithShape="1">
                <a:blip r:embed="rId6"/>
                <a:stretch>
                  <a:fillRect b="-100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149711" y="5829164"/>
                <a:ext cx="1321452" cy="423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i="1" dirty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fr-FR" sz="2000" i="1" dirty="0">
                              <a:latin typeface="Cambria Math"/>
                            </a:rPr>
                            <m:t>𝑡h</m:t>
                          </m:r>
                          <m:r>
                            <a:rPr lang="fr-FR" sz="2000" i="1" dirty="0">
                              <a:latin typeface="Cambria Math"/>
                            </a:rPr>
                            <m:t>é</m:t>
                          </m:r>
                          <m:r>
                            <a:rPr lang="fr-FR" sz="2000" i="1" dirty="0">
                              <a:latin typeface="Cambria Math"/>
                            </a:rPr>
                            <m:t>𝑜𝑟𝑖𝑞𝑢𝑒</m:t>
                          </m:r>
                        </m:sub>
                      </m:sSub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711" y="5829164"/>
                <a:ext cx="1321452" cy="423770"/>
              </a:xfrm>
              <a:prstGeom prst="rect">
                <a:avLst/>
              </a:prstGeom>
              <a:blipFill rotWithShape="1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Down Arrow 21"/>
          <p:cNvSpPr/>
          <p:nvPr/>
        </p:nvSpPr>
        <p:spPr>
          <a:xfrm>
            <a:off x="2613537" y="5326856"/>
            <a:ext cx="313279" cy="456858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68003" y="5492295"/>
            <a:ext cx="2271974" cy="338554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FR" sz="1600" i="1" dirty="0" smtClean="0"/>
              <a:t>Comparaison</a:t>
            </a:r>
            <a:endParaRPr lang="fr-FR" sz="1600" i="1" dirty="0"/>
          </a:p>
        </p:txBody>
      </p:sp>
      <p:sp>
        <p:nvSpPr>
          <p:cNvPr id="24" name="Rectangle 23"/>
          <p:cNvSpPr/>
          <p:nvPr/>
        </p:nvSpPr>
        <p:spPr>
          <a:xfrm>
            <a:off x="1282766" y="2626867"/>
            <a:ext cx="2271974" cy="338554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FR" sz="1600" i="1" dirty="0" smtClean="0"/>
              <a:t>Linéarisation 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782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116632"/>
            <a:ext cx="7884368" cy="648072"/>
          </a:xfrm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IV. </a:t>
            </a:r>
            <a:r>
              <a:rPr lang="fr-FR" sz="3200" dirty="0">
                <a:solidFill>
                  <a:schemeClr val="accent2">
                    <a:lumMod val="75000"/>
                  </a:schemeClr>
                </a:solidFill>
              </a:rPr>
              <a:t>Système de mesure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et résultats expérimentaux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187624" y="980728"/>
            <a:ext cx="7956376" cy="5760640"/>
          </a:xfrm>
          <a:ln>
            <a:noFill/>
          </a:ln>
        </p:spPr>
        <p:txBody>
          <a:bodyPr>
            <a:normAutofit/>
          </a:bodyPr>
          <a:lstStyle/>
          <a:p>
            <a:pPr marL="370332" indent="-342900">
              <a:buFont typeface="Wingdings" pitchFamily="2" charset="2"/>
              <a:buChar char="Ø"/>
            </a:pPr>
            <a:r>
              <a:rPr lang="fr-FR" sz="2200" u="sng" dirty="0" smtClean="0">
                <a:solidFill>
                  <a:srgbClr val="C00000"/>
                </a:solidFill>
              </a:rPr>
              <a:t>Identification régime Landau</a:t>
            </a:r>
          </a:p>
          <a:p>
            <a:r>
              <a:rPr lang="fr-FR" sz="5400" dirty="0">
                <a:solidFill>
                  <a:srgbClr val="C00000"/>
                </a:solidFill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16</a:t>
            </a:fld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1540480" y="160606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347998"/>
                </a:solidFill>
              </a:rPr>
              <a:t>Échantillon coupé</a:t>
            </a:r>
            <a:endParaRPr lang="fr-FR" b="1" dirty="0">
              <a:solidFill>
                <a:srgbClr val="347998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9022657"/>
                  </p:ext>
                </p:extLst>
              </p:nvPr>
            </p:nvGraphicFramePr>
            <p:xfrm>
              <a:off x="3173247" y="2996952"/>
              <a:ext cx="3681633" cy="2592289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549852"/>
                    <a:gridCol w="764962"/>
                    <a:gridCol w="863415"/>
                    <a:gridCol w="1503404"/>
                  </a:tblGrid>
                  <a:tr h="72841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600" b="1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>
                                        <a:effectLst/>
                                        <a:latin typeface="Cambria Math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fr-FR" sz="1600" b="1" i="1">
                                        <a:effectLst/>
                                        <a:latin typeface="Cambria Math"/>
                                      </a:rPr>
                                      <m:t>𝒃</m:t>
                                    </m:r>
                                    <m:r>
                                      <a:rPr lang="fr-FR" sz="1600" b="1" i="0" smtClean="0">
                                        <a:effectLst/>
                                        <a:latin typeface="Cambria Math"/>
                                      </a:rPr>
                                      <m:t>   </m:t>
                                    </m:r>
                                    <m:r>
                                      <a:rPr lang="fr-FR" sz="1600" b="1">
                                        <a:effectLst/>
                                        <a:latin typeface="Cambria Math"/>
                                      </a:rPr>
                                      <m:t>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FR" sz="1600" b="1" dirty="0" smtClean="0">
                            <a:effectLst/>
                          </a:endParaRPr>
                        </a:p>
                      </a:txBody>
                      <a:tcPr marL="44450" marR="44450" marT="0" marB="0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fr-FR" sz="1600" b="1">
                                      <a:effectLst/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𝒆𝒙𝒑</m:t>
                                  </m:r>
                                </m:sub>
                              </m:sSub>
                            </m:oMath>
                          </a14:m>
                          <a:r>
                            <a:rPr lang="fr-FR" sz="1600" b="1" dirty="0">
                              <a:effectLst/>
                            </a:rPr>
                            <a:t> (</a:t>
                          </a:r>
                          <a:r>
                            <a:rPr lang="fr-FR" sz="1600" b="1" dirty="0" err="1">
                              <a:effectLst/>
                            </a:rPr>
                            <a:t>μm</a:t>
                          </a:r>
                          <a:r>
                            <a:rPr lang="fr-FR" sz="1600" b="1" dirty="0">
                              <a:effectLst/>
                            </a:rPr>
                            <a:t>)</a:t>
                          </a:r>
                          <a:endParaRPr lang="fr-FR" sz="1600" b="1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44450" marR="44450" marT="0" marB="0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𝜹</m:t>
                                  </m:r>
                                  <m:r>
                                    <a:rPr lang="fr-FR" sz="1600" b="1">
                                      <a:effectLst/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fr-FR" sz="1600" b="1">
                                      <a:effectLst/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𝒆𝒙𝒑</m:t>
                                  </m:r>
                                </m:sub>
                              </m:sSub>
                            </m:oMath>
                          </a14:m>
                          <a:r>
                            <a:rPr lang="fr-FR" sz="1600" b="1" dirty="0">
                              <a:effectLst/>
                            </a:rPr>
                            <a:t> </a:t>
                          </a:r>
                          <a:r>
                            <a:rPr lang="fr-FR" sz="1600" b="1" dirty="0" smtClean="0">
                              <a:effectLst/>
                            </a:rPr>
                            <a:t>(</a:t>
                          </a:r>
                          <a:r>
                            <a:rPr lang="fr-FR" sz="1600" b="1" dirty="0" err="1">
                              <a:effectLst/>
                            </a:rPr>
                            <a:t>μm</a:t>
                          </a:r>
                          <a:r>
                            <a:rPr lang="fr-FR" sz="1600" b="1" dirty="0">
                              <a:effectLst/>
                            </a:rPr>
                            <a:t>)</a:t>
                          </a:r>
                          <a:endParaRPr lang="fr-FR" sz="1600" b="1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44450" marR="44450" marT="0" marB="0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 smtClean="0">
                              <a:effectLst/>
                            </a:rPr>
                            <a:t>Ecart relatif </a:t>
                          </a:r>
                          <a:r>
                            <a:rPr lang="fr-FR" sz="1600" b="1" dirty="0">
                              <a:effectLst/>
                            </a:rPr>
                            <a:t>avec </a:t>
                          </a:r>
                          <a:r>
                            <a:rPr lang="fr-FR" sz="1600" b="1" dirty="0" smtClean="0">
                              <a:effectLst/>
                            </a:rPr>
                            <a:t>théorie</a:t>
                          </a:r>
                          <a:endParaRPr lang="fr-FR" sz="1600" b="1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44450" marR="44450" marT="0" marB="0">
                        <a:solidFill>
                          <a:srgbClr val="FFFEB0"/>
                        </a:solidFill>
                      </a:tcPr>
                    </a:tc>
                  </a:tr>
                  <a:tr h="372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1,7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16,636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0,225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0.5 %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72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1,8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16,351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0,188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2.2 %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72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1,9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16,776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0,499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0.34 %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72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16,847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0,495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0.77 %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72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2,1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15,663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0,477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6.32 %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9022657"/>
                  </p:ext>
                </p:extLst>
              </p:nvPr>
            </p:nvGraphicFramePr>
            <p:xfrm>
              <a:off x="3173247" y="2996952"/>
              <a:ext cx="3681633" cy="2592289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549852"/>
                    <a:gridCol w="764962"/>
                    <a:gridCol w="863415"/>
                    <a:gridCol w="1503404"/>
                  </a:tblGrid>
                  <a:tr h="728419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>
                        <a:blipFill rotWithShape="1">
                          <a:blip r:embed="rId2"/>
                          <a:stretch>
                            <a:fillRect l="-1111" t="-6723" r="-571111" b="-2663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>
                        <a:blipFill rotWithShape="1">
                          <a:blip r:embed="rId2"/>
                          <a:stretch>
                            <a:fillRect l="-72800" t="-6723" r="-311200" b="-2663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>
                        <a:blipFill rotWithShape="1">
                          <a:blip r:embed="rId2"/>
                          <a:stretch>
                            <a:fillRect l="-152113" t="-6723" r="-173944" b="-2663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 smtClean="0">
                              <a:effectLst/>
                            </a:rPr>
                            <a:t>Ecart relatif </a:t>
                          </a:r>
                          <a:r>
                            <a:rPr lang="fr-FR" sz="1600" b="1" dirty="0">
                              <a:effectLst/>
                            </a:rPr>
                            <a:t>avec </a:t>
                          </a:r>
                          <a:r>
                            <a:rPr lang="fr-FR" sz="1600" b="1" dirty="0" smtClean="0">
                              <a:effectLst/>
                            </a:rPr>
                            <a:t>théorie</a:t>
                          </a:r>
                          <a:endParaRPr lang="fr-FR" sz="1600" b="1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44450" marR="44450" marT="0" marB="0">
                        <a:solidFill>
                          <a:srgbClr val="FFFEB0"/>
                        </a:solidFill>
                      </a:tcPr>
                    </a:tc>
                  </a:tr>
                  <a:tr h="372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1,7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16,636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0,225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0.5 %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72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1,8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16,351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0,188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2.2 %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72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1,9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16,776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0,499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0.34 %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72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16,847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0,495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0.77 %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72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2,1</a:t>
                          </a:r>
                          <a:endParaRPr lang="fr-FR" sz="1600" b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15,663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0,477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6.32 %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025355" y="2276872"/>
                <a:ext cx="5714997" cy="3943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1" i="1">
                            <a:latin typeface="Cambria Math"/>
                          </a:rPr>
                          <m:t>𝒅</m:t>
                        </m:r>
                      </m:e>
                      <m:sub>
                        <m:r>
                          <a:rPr lang="fr-FR" b="1" i="1">
                            <a:latin typeface="Cambria Math"/>
                          </a:rPr>
                          <m:t>𝒕𝒉</m:t>
                        </m:r>
                        <m:r>
                          <a:rPr lang="fr-FR" b="1" i="1">
                            <a:latin typeface="Cambria Math"/>
                          </a:rPr>
                          <m:t>é</m:t>
                        </m:r>
                        <m:r>
                          <a:rPr lang="fr-FR" b="1" i="1">
                            <a:latin typeface="Cambria Math"/>
                          </a:rPr>
                          <m:t>𝒐𝒓𝒊𝒒𝒖𝒆</m:t>
                        </m:r>
                      </m:sub>
                    </m:sSub>
                    <m:r>
                      <a:rPr lang="fr-FR" b="1" i="1">
                        <a:latin typeface="Cambria Math"/>
                      </a:rPr>
                      <m:t>=</m:t>
                    </m:r>
                    <m:r>
                      <a:rPr lang="fr-FR" b="1" i="1">
                        <a:latin typeface="Cambria Math"/>
                      </a:rPr>
                      <m:t>𝟏𝟔</m:t>
                    </m:r>
                    <m:r>
                      <a:rPr lang="fr-FR" b="1" i="1">
                        <a:latin typeface="Cambria Math"/>
                      </a:rPr>
                      <m:t>.</m:t>
                    </m:r>
                    <m:r>
                      <a:rPr lang="fr-FR" b="1" i="1">
                        <a:latin typeface="Cambria Math"/>
                      </a:rPr>
                      <m:t>𝟕𝟏𝟗</m:t>
                    </m:r>
                    <m:r>
                      <a:rPr lang="fr-FR" b="1" i="1">
                        <a:latin typeface="Cambria Math"/>
                      </a:rPr>
                      <m:t> </m:t>
                    </m:r>
                    <m:r>
                      <a:rPr lang="fr-FR" b="1" i="1">
                        <a:latin typeface="Cambria Math"/>
                      </a:rPr>
                      <m:t>𝝁</m:t>
                    </m:r>
                    <m:r>
                      <a:rPr lang="fr-FR" b="1" i="1">
                        <a:latin typeface="Cambria Math"/>
                      </a:rPr>
                      <m:t>𝒎</m:t>
                    </m:r>
                  </m:oMath>
                </a14:m>
                <a:r>
                  <a:rPr lang="fr-FR" b="1" dirty="0" smtClean="0"/>
                  <a:t>   </a:t>
                </a:r>
                <a:r>
                  <a:rPr lang="fr-FR" dirty="0" smtClean="0"/>
                  <a:t>fourni par un microscope</a:t>
                </a:r>
                <a:endParaRPr lang="fr-FR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355" y="2276872"/>
                <a:ext cx="5714997" cy="394339"/>
              </a:xfrm>
              <a:prstGeom prst="rect">
                <a:avLst/>
              </a:prstGeom>
              <a:blipFill rotWithShape="1">
                <a:blip r:embed="rId3"/>
                <a:stretch>
                  <a:fillRect t="-7813" b="-187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148064" y="6131027"/>
            <a:ext cx="360040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dirty="0" smtClean="0"/>
              <a:t>  Validation du régime de Landau</a:t>
            </a:r>
            <a:endParaRPr lang="fr-FR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619672" y="6007917"/>
            <a:ext cx="2749426" cy="67710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  </a:t>
            </a:r>
            <a:r>
              <a:rPr lang="fr-FR" dirty="0" smtClean="0"/>
              <a:t>Écart relatif avec la théorie toujours &lt; 10 %</a:t>
            </a:r>
            <a:endParaRPr lang="fr-FR" dirty="0"/>
          </a:p>
        </p:txBody>
      </p:sp>
      <p:sp>
        <p:nvSpPr>
          <p:cNvPr id="15" name="Left Arrow 14"/>
          <p:cNvSpPr/>
          <p:nvPr/>
        </p:nvSpPr>
        <p:spPr>
          <a:xfrm rot="10800000">
            <a:off x="4494383" y="6255394"/>
            <a:ext cx="388470" cy="20005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52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1264" y="116632"/>
            <a:ext cx="7905514" cy="648072"/>
          </a:xfrm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IV. </a:t>
            </a:r>
            <a:r>
              <a:rPr lang="fr-FR" sz="3200" dirty="0">
                <a:solidFill>
                  <a:schemeClr val="accent2">
                    <a:lumMod val="75000"/>
                  </a:schemeClr>
                </a:solidFill>
              </a:rPr>
              <a:t>Système de mesure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et résultats expérimentaux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166585" y="980728"/>
            <a:ext cx="7956376" cy="5850866"/>
          </a:xfrm>
          <a:ln>
            <a:noFill/>
          </a:ln>
        </p:spPr>
        <p:txBody>
          <a:bodyPr>
            <a:normAutofit/>
          </a:bodyPr>
          <a:lstStyle/>
          <a:p>
            <a:pPr marL="370332" indent="-342900">
              <a:buFont typeface="Wingdings" pitchFamily="2" charset="2"/>
              <a:buChar char="Ø"/>
            </a:pPr>
            <a:r>
              <a:rPr lang="fr-FR" sz="2200" u="sng" dirty="0">
                <a:solidFill>
                  <a:srgbClr val="C00000"/>
                </a:solidFill>
              </a:rPr>
              <a:t>Identification régime Landau</a:t>
            </a:r>
          </a:p>
          <a:p>
            <a:r>
              <a:rPr lang="fr-FR" sz="5400" dirty="0">
                <a:solidFill>
                  <a:srgbClr val="C00000"/>
                </a:solidFill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17</a:t>
            </a:fld>
            <a:endParaRPr lang="fr-FR"/>
          </a:p>
        </p:txBody>
      </p:sp>
      <p:sp>
        <p:nvSpPr>
          <p:cNvPr id="5" name="TextBox 4"/>
          <p:cNvSpPr txBox="1"/>
          <p:nvPr/>
        </p:nvSpPr>
        <p:spPr>
          <a:xfrm>
            <a:off x="1763688" y="1504604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347998"/>
                </a:solidFill>
              </a:rPr>
              <a:t>Échantillon coupé et </a:t>
            </a:r>
            <a:r>
              <a:rPr lang="fr-FR" b="1" dirty="0" smtClean="0">
                <a:solidFill>
                  <a:srgbClr val="347998"/>
                </a:solidFill>
              </a:rPr>
              <a:t> isolé thermiquement</a:t>
            </a:r>
            <a:endParaRPr lang="fr-FR" b="1" dirty="0">
              <a:solidFill>
                <a:srgbClr val="347998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308891" y="2387140"/>
                <a:ext cx="2627784" cy="3606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1" i="1">
                              <a:latin typeface="Cambria Math"/>
                            </a:rPr>
                            <m:t>𝒅</m:t>
                          </m:r>
                        </m:e>
                        <m:sub>
                          <m:r>
                            <a:rPr lang="fr-FR" sz="1600" b="1" i="1">
                              <a:latin typeface="Cambria Math"/>
                            </a:rPr>
                            <m:t>𝒕𝒉</m:t>
                          </m:r>
                          <m:r>
                            <a:rPr lang="fr-FR" sz="1600" b="1" i="1">
                              <a:latin typeface="Cambria Math"/>
                            </a:rPr>
                            <m:t>é</m:t>
                          </m:r>
                          <m:r>
                            <a:rPr lang="fr-FR" sz="1600" b="1" i="1">
                              <a:latin typeface="Cambria Math"/>
                            </a:rPr>
                            <m:t>𝒐𝒓𝒊𝒒𝒖𝒆</m:t>
                          </m:r>
                        </m:sub>
                      </m:sSub>
                      <m:r>
                        <a:rPr lang="fr-FR" sz="1600" b="1" i="1">
                          <a:latin typeface="Cambria Math"/>
                        </a:rPr>
                        <m:t>=</m:t>
                      </m:r>
                      <m:r>
                        <a:rPr lang="fr-FR" sz="1600" b="1" i="1">
                          <a:latin typeface="Cambria Math"/>
                        </a:rPr>
                        <m:t>𝟏𝟔</m:t>
                      </m:r>
                      <m:r>
                        <a:rPr lang="fr-FR" sz="1600" b="1" i="1">
                          <a:latin typeface="Cambria Math"/>
                        </a:rPr>
                        <m:t>.</m:t>
                      </m:r>
                      <m:r>
                        <a:rPr lang="fr-FR" sz="1600" b="1" i="1">
                          <a:latin typeface="Cambria Math"/>
                        </a:rPr>
                        <m:t>𝟕𝟏𝟗</m:t>
                      </m:r>
                      <m:r>
                        <a:rPr lang="fr-FR" sz="1600" b="1" i="1">
                          <a:latin typeface="Cambria Math"/>
                        </a:rPr>
                        <m:t>𝝁</m:t>
                      </m:r>
                      <m:r>
                        <a:rPr lang="fr-FR" sz="1600" b="1" i="1" smtClean="0">
                          <a:latin typeface="Cambria Math"/>
                        </a:rPr>
                        <m:t>𝒎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891" y="2387140"/>
                <a:ext cx="2627784" cy="360676"/>
              </a:xfrm>
              <a:prstGeom prst="rect">
                <a:avLst/>
              </a:prstGeom>
              <a:blipFill rotWithShape="1">
                <a:blip r:embed="rId2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259632" y="5085184"/>
            <a:ext cx="2677043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Résultats pas mauvais mais  détérioration de l’échantillon après les nombreux refroidissements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9313035"/>
                  </p:ext>
                </p:extLst>
              </p:nvPr>
            </p:nvGraphicFramePr>
            <p:xfrm>
              <a:off x="4283968" y="2115555"/>
              <a:ext cx="4716647" cy="4288040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080120"/>
                    <a:gridCol w="837927"/>
                    <a:gridCol w="1584175"/>
                    <a:gridCol w="1214425"/>
                  </a:tblGrid>
                  <a:tr h="7267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𝐓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𝐛</m:t>
                                  </m:r>
                                  <m:r>
                                    <a:rPr lang="fr-FR" sz="1600" b="1">
                                      <a:effectLst/>
                                      <a:latin typeface="Cambria Math"/>
                                    </a:rPr>
                                    <m:t> 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(K)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6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 smtClean="0">
                                      <a:effectLst/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fr-FR" sz="1600" b="1" i="1" smtClean="0">
                                      <a:effectLst/>
                                      <a:latin typeface="Cambria Math"/>
                                    </a:rPr>
                                    <m:t>𝒆𝒙𝒑</m:t>
                                  </m:r>
                                </m:sub>
                              </m:sSub>
                            </m:oMath>
                          </a14:m>
                          <a:r>
                            <a:rPr lang="fr-FR" sz="1600" b="1" dirty="0" smtClean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 </a:t>
                          </a:r>
                          <a:r>
                            <a:rPr lang="en-US" sz="1600" b="1" dirty="0" smtClean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(</a:t>
                          </a:r>
                          <a:r>
                            <a:rPr lang="el-GR" sz="1600" b="1" dirty="0" smtClean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μ</a:t>
                          </a:r>
                          <a:r>
                            <a:rPr lang="fr-FR" sz="1600" b="1" dirty="0" smtClean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m</a:t>
                          </a:r>
                          <a:r>
                            <a:rPr lang="en-US" sz="1600" b="1" dirty="0" smtClean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)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Ecart relatif </a:t>
                          </a:r>
                          <a:r>
                            <a:rPr lang="fr-FR" sz="1600" b="1" dirty="0" smtClean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avec théorie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</a:tr>
                  <a:tr h="320195">
                    <a:tc rowSpan="5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Sans chauffeur de régulation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1,7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19,008</a:t>
                          </a:r>
                          <a14:m>
                            <m:oMath xmlns:m="http://schemas.openxmlformats.org/officeDocument/2006/math">
                              <m:r>
                                <a:rPr lang="fr-FR" sz="1600" b="0" i="0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 </m:t>
                              </m:r>
                              <m:r>
                                <a:rPr lang="fr-FR" sz="1600" b="0" i="1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± </m:t>
                              </m:r>
                            </m:oMath>
                          </a14:m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0,228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13.69 %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0195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1,8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18,176</a:t>
                          </a:r>
                          <a14:m>
                            <m:oMath xmlns:m="http://schemas.openxmlformats.org/officeDocument/2006/math">
                              <m:r>
                                <a:rPr lang="fr-FR" sz="1600" b="0" i="0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 </m:t>
                              </m:r>
                              <m:r>
                                <a:rPr lang="fr-FR" sz="1600" b="0" i="1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±</m:t>
                              </m:r>
                            </m:oMath>
                          </a14:m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 0,318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8.71 %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264682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1,9</a:t>
                          </a:r>
                          <a:endParaRPr lang="fr-FR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18,752</a:t>
                          </a:r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fr-FR" sz="1600" b="0" i="1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±</m:t>
                              </m:r>
                            </m:oMath>
                          </a14:m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 0,499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12.16 %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0195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14,859</a:t>
                          </a:r>
                          <a14:m>
                            <m:oMath xmlns:m="http://schemas.openxmlformats.org/officeDocument/2006/math">
                              <m:r>
                                <a:rPr lang="fr-FR" sz="1600" b="0" i="0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 </m:t>
                              </m:r>
                              <m:r>
                                <a:rPr lang="fr-FR" sz="1600" b="0" i="1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±</m:t>
                              </m:r>
                            </m:oMath>
                          </a14:m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 0,134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11.12 %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89967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fr-FR" sz="1400" b="1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2,1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13,972</a:t>
                          </a:r>
                          <a14:m>
                            <m:oMath xmlns:m="http://schemas.openxmlformats.org/officeDocument/2006/math">
                              <m:r>
                                <a:rPr lang="fr-FR" sz="1600" b="0" i="0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 </m:t>
                              </m:r>
                              <m:r>
                                <a:rPr lang="fr-FR" sz="1600" b="0" i="1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±</m:t>
                              </m:r>
                            </m:oMath>
                          </a14:m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 0,458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16.43 %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26468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</a:tr>
                  <a:tr h="320195">
                    <a:tc rowSpan="5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Avec chauffeur de régulation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1,7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20,21</a:t>
                          </a:r>
                          <a14:m>
                            <m:oMath xmlns:m="http://schemas.openxmlformats.org/officeDocument/2006/math">
                              <m:r>
                                <a:rPr lang="fr-FR" sz="1600" b="0" i="0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 </m:t>
                              </m:r>
                              <m:r>
                                <a:rPr lang="fr-FR" sz="1600" b="0" i="1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± </m:t>
                              </m:r>
                            </m:oMath>
                          </a14:m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0,208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20.88 %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0195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1,8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20,17 </a:t>
                          </a:r>
                          <a14:m>
                            <m:oMath xmlns:m="http://schemas.openxmlformats.org/officeDocument/2006/math">
                              <m:r>
                                <a:rPr lang="fr-FR" sz="1600" b="0" i="1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± </m:t>
                              </m:r>
                            </m:oMath>
                          </a14:m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0,383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20.64 %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69115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1,9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18,53</a:t>
                          </a:r>
                          <a14:m>
                            <m:oMath xmlns:m="http://schemas.openxmlformats.org/officeDocument/2006/math">
                              <m:r>
                                <a:rPr lang="fr-FR" sz="1600" b="0" i="0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 </m:t>
                              </m:r>
                              <m:r>
                                <a:rPr lang="fr-FR" sz="1600" b="0" i="1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± </m:t>
                              </m:r>
                            </m:oMath>
                          </a14:m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0,355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10.83 %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0195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fr-FR" sz="1400" b="1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19,06</a:t>
                          </a:r>
                          <a14:m>
                            <m:oMath xmlns:m="http://schemas.openxmlformats.org/officeDocument/2006/math">
                              <m:r>
                                <a:rPr lang="fr-FR" sz="1600" b="0" i="0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 </m:t>
                              </m:r>
                              <m:r>
                                <a:rPr lang="fr-FR" sz="1600" b="0" i="1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±</m:t>
                              </m:r>
                            </m:oMath>
                          </a14:m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 0,374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14 %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0195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fr-FR" sz="1400" b="1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2,1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20,14</a:t>
                          </a:r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fr-FR" sz="1600" b="0" i="1" smtClean="0">
                                  <a:effectLst/>
                                  <a:latin typeface="Cambria Math"/>
                                  <a:ea typeface="Cambria Math"/>
                                  <a:cs typeface="Calibri"/>
                                </a:rPr>
                                <m:t>±</m:t>
                              </m:r>
                            </m:oMath>
                          </a14:m>
                          <a:r>
                            <a:rPr lang="fr-FR" sz="1600" b="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 0,511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20.46 %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9313035"/>
                  </p:ext>
                </p:extLst>
              </p:nvPr>
            </p:nvGraphicFramePr>
            <p:xfrm>
              <a:off x="4283968" y="2115555"/>
              <a:ext cx="4716647" cy="4288040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080120"/>
                    <a:gridCol w="837927"/>
                    <a:gridCol w="1584175"/>
                    <a:gridCol w="1214425"/>
                  </a:tblGrid>
                  <a:tr h="7267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9927" r="-335766" b="-5042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1154" r="-76923" b="-5042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Ecart relatif </a:t>
                          </a:r>
                          <a:r>
                            <a:rPr lang="fr-FR" sz="1600" b="1" dirty="0" smtClean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avec théorie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</a:tr>
                  <a:tr h="320195">
                    <a:tc rowSpan="5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Sans chauffeur de régulation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1,7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1154" t="-224528" r="-76923" b="-1032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13.69 %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0195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1,8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1154" t="-330769" r="-76923" b="-951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8.71 %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280416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1,9</a:t>
                          </a:r>
                          <a:endParaRPr lang="fr-FR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1154" t="-486957" r="-76923" b="-97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12.16 %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0195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1154" t="-509434" r="-76923" b="-7471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11.12 %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89967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fr-FR" sz="1400" b="1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2,1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1154" t="-504688" r="-76923" b="-5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16.43 %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2804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b="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</a:tr>
                  <a:tr h="320195">
                    <a:tc rowSpan="5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Avec chauffeur de régulation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 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1,7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1154" t="-832692" r="-76923" b="-4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20.88 %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0195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1,8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1154" t="-932692" r="-76923" b="-3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20.64 %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69115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1,9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1154" t="-880328" r="-76923" b="-1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10.83 %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0195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fr-FR" sz="1400" b="1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1154" t="-1128302" r="-76923" b="-1283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14 %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0195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fr-FR" sz="1400" b="1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 smtClean="0"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2,1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21154" t="-1251923" r="-76923" b="-3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solidFill>
                                <a:srgbClr val="000000"/>
                              </a:solidFill>
                              <a:effectLst/>
                              <a:latin typeface="Calibri" pitchFamily="34" charset="0"/>
                              <a:ea typeface="Times New Roman"/>
                              <a:cs typeface="Calibri" pitchFamily="34" charset="0"/>
                            </a:rPr>
                            <a:t>20.46 %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13" name="TextBox 12"/>
          <p:cNvSpPr txBox="1"/>
          <p:nvPr/>
        </p:nvSpPr>
        <p:spPr>
          <a:xfrm>
            <a:off x="1187249" y="3356992"/>
            <a:ext cx="2749426" cy="646331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  Écart relatif avec la théorie toujours </a:t>
            </a:r>
            <a:r>
              <a:rPr lang="fr-FR" dirty="0"/>
              <a:t>&gt;</a:t>
            </a:r>
            <a:r>
              <a:rPr lang="fr-FR" dirty="0" smtClean="0"/>
              <a:t> 10 %</a:t>
            </a:r>
            <a:endParaRPr lang="fr-FR" dirty="0"/>
          </a:p>
        </p:txBody>
      </p:sp>
      <p:sp>
        <p:nvSpPr>
          <p:cNvPr id="14" name="Down Arrow 13"/>
          <p:cNvSpPr/>
          <p:nvPr/>
        </p:nvSpPr>
        <p:spPr>
          <a:xfrm>
            <a:off x="2405322" y="4239914"/>
            <a:ext cx="313279" cy="452688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9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0616" y="116632"/>
            <a:ext cx="7725879" cy="648072"/>
          </a:xfrm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IV. </a:t>
            </a:r>
            <a:r>
              <a:rPr lang="fr-FR" sz="3200" dirty="0">
                <a:solidFill>
                  <a:schemeClr val="accent2">
                    <a:lumMod val="75000"/>
                  </a:schemeClr>
                </a:solidFill>
              </a:rPr>
              <a:t>Système de mesure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et résultats expérimentaux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187624" y="980728"/>
            <a:ext cx="7956376" cy="5760640"/>
          </a:xfrm>
          <a:ln>
            <a:noFill/>
          </a:ln>
        </p:spPr>
        <p:txBody>
          <a:bodyPr>
            <a:normAutofit/>
          </a:bodyPr>
          <a:lstStyle/>
          <a:p>
            <a:r>
              <a:rPr lang="fr-FR" sz="2200" u="sng" dirty="0" smtClean="0">
                <a:solidFill>
                  <a:schemeClr val="accent4"/>
                </a:solidFill>
              </a:rPr>
              <a:t>Identification régime de </a:t>
            </a:r>
            <a:r>
              <a:rPr lang="fr-FR" sz="2200" u="sng" dirty="0" err="1" smtClean="0">
                <a:solidFill>
                  <a:schemeClr val="accent4"/>
                </a:solidFill>
              </a:rPr>
              <a:t>Gorter-Mellink</a:t>
            </a:r>
            <a:endParaRPr lang="fr-FR" sz="2200" u="sng" dirty="0" smtClean="0">
              <a:solidFill>
                <a:schemeClr val="accent4"/>
              </a:solidFill>
            </a:endParaRPr>
          </a:p>
          <a:p>
            <a:r>
              <a:rPr lang="fr-FR" sz="5400" dirty="0">
                <a:solidFill>
                  <a:srgbClr val="C00000"/>
                </a:solidFill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4448" y="6369816"/>
            <a:ext cx="457200" cy="476250"/>
          </a:xfrm>
        </p:spPr>
        <p:txBody>
          <a:bodyPr/>
          <a:lstStyle/>
          <a:p>
            <a:fld id="{7710EB41-C4CA-451B-9090-B3F96A214A50}" type="slidenum">
              <a:rPr lang="fr-FR" smtClean="0"/>
              <a:t>18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812551" y="1628800"/>
                <a:ext cx="2360711" cy="630109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p>
                          <m:r>
                            <a:rPr lang="fr-FR" sz="1600" i="1">
                              <a:latin typeface="Cambria Math"/>
                            </a:rPr>
                            <m:t> 3</m:t>
                          </m:r>
                        </m:sup>
                      </m:sSup>
                      <m:r>
                        <a:rPr lang="fr-FR" sz="16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fr-FR" sz="16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1600" i="1">
                                      <a:latin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fr-FR" sz="1600" i="1"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fr-FR" sz="1600" i="1">
                                      <a:latin typeface="Cambria Math"/>
                                    </a:rPr>
                                    <m:t>3 </m:t>
                                  </m:r>
                                </m:sup>
                              </m:sSubSup>
                              <m:r>
                                <a:rPr lang="fr-FR" sz="1600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fr-FR" sz="1600" i="1">
                              <a:latin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fr-FR" sz="1600" b="1" i="1">
                              <a:latin typeface="Cambria Math"/>
                            </a:rPr>
                            <m:t>𝑨</m:t>
                          </m:r>
                          <m:r>
                            <a:rPr lang="fr-FR" sz="1600" b="1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1600" b="1" i="1" smtClean="0">
                              <a:latin typeface="Cambria Math"/>
                            </a:rPr>
                            <m:t>𝑻</m:t>
                          </m:r>
                          <m:r>
                            <a:rPr lang="fr-FR" sz="1600" b="1" i="1" smtClean="0">
                              <a:latin typeface="Cambria Math"/>
                            </a:rPr>
                            <m:t>)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fr-FR" sz="1600" i="1">
                          <a:latin typeface="Cambria Math"/>
                        </a:rPr>
                        <m:t>  </m:t>
                      </m:r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fr-FR" sz="1600">
                              <a:latin typeface="Cambria Math"/>
                            </a:rPr>
                            <m:t>grad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 </m:t>
                      </m:r>
                      <m:r>
                        <a:rPr lang="fr-FR" sz="1600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2551" y="1628800"/>
                <a:ext cx="2360711" cy="63010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Down Arrow 13"/>
          <p:cNvSpPr/>
          <p:nvPr/>
        </p:nvSpPr>
        <p:spPr>
          <a:xfrm>
            <a:off x="2735280" y="2540991"/>
            <a:ext cx="319113" cy="769198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92127" y="2386536"/>
            <a:ext cx="2271974" cy="338554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FR" sz="1600" i="1" dirty="0" smtClean="0"/>
              <a:t>Linéarisation </a:t>
            </a:r>
            <a:endParaRPr lang="fr-FR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301927" y="2700791"/>
                <a:ext cx="2271974" cy="541815"/>
              </a:xfrm>
              <a:prstGeom prst="rect">
                <a:avLst/>
              </a:prstGeom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3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𝛿</m:t>
                      </m:r>
                      <m:d>
                        <m:dPr>
                          <m:ctrlPr>
                            <a:rPr lang="fr-FR" sz="13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13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13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fr-FR" sz="13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fr-FR" sz="1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fr-FR" sz="1300" i="1">
                          <a:solidFill>
                            <a:schemeClr val="tx1"/>
                          </a:solidFill>
                          <a:latin typeface="Cambria Math"/>
                        </a:rPr>
                        <m:t> ≈0</m:t>
                      </m:r>
                    </m:oMath>
                  </m:oMathPara>
                </a14:m>
                <a:endParaRPr lang="fr-FR" sz="13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927" y="2700791"/>
                <a:ext cx="2271974" cy="5418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786716" y="3485348"/>
                <a:ext cx="2099101" cy="708656"/>
              </a:xfrm>
              <a:prstGeom prst="rect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>
                          <a:latin typeface="Cambria Math"/>
                        </a:rPr>
                        <m:t>∆</m:t>
                      </m:r>
                      <m:r>
                        <a:rPr lang="fr-FR" sz="1600" i="1">
                          <a:latin typeface="Cambria Math"/>
                        </a:rPr>
                        <m:t>𝑇</m:t>
                      </m:r>
                      <m:r>
                        <a:rPr lang="fr-FR" sz="1600" i="1">
                          <a:latin typeface="Cambria Math"/>
                        </a:rPr>
                        <m:t>=  </m:t>
                      </m:r>
                      <m:r>
                        <a:rPr lang="fr-FR" sz="1600" i="1">
                          <a:latin typeface="Cambria Math"/>
                        </a:rPr>
                        <m:t>𝐴</m:t>
                      </m:r>
                      <m:r>
                        <a:rPr lang="fr-FR" sz="1600" i="1">
                          <a:latin typeface="Cambria Math"/>
                        </a:rPr>
                        <m:t>×  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1600" i="1">
                              <a:latin typeface="Cambria Math"/>
                            </a:rPr>
                            <m:t>𝐿</m:t>
                          </m:r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sz="1600" i="1">
                                  <a:latin typeface="Cambria Math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fr-FR" sz="1600" i="1">
                              <a:latin typeface="Cambria Math"/>
                            </a:rPr>
                            <m:t> </m:t>
                          </m:r>
                        </m:num>
                        <m:den>
                          <m:sSubSup>
                            <m:sSub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sz="1600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fr-FR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sz="16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1600" i="1">
                                  <a:latin typeface="Cambria Math"/>
                                </a:rPr>
                                <m:t> 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716" y="3485348"/>
                <a:ext cx="2099101" cy="70865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Down Arrow 19"/>
          <p:cNvSpPr/>
          <p:nvPr/>
        </p:nvSpPr>
        <p:spPr>
          <a:xfrm>
            <a:off x="2691580" y="4390711"/>
            <a:ext cx="301327" cy="452688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133011" y="4843399"/>
                <a:ext cx="3195148" cy="423770"/>
              </a:xfrm>
              <a:prstGeom prst="rect">
                <a:avLst/>
              </a:prstGeom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𝑒𝑥𝑝</m:t>
                          </m:r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é</m:t>
                          </m:r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𝑟𝑖𝑚𝑒𝑛𝑡𝑎𝑙</m:t>
                          </m:r>
                        </m:sub>
                      </m:sSub>
                    </m:oMath>
                  </m:oMathPara>
                </a14:m>
                <a:endParaRPr lang="fr-FR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011" y="4843399"/>
                <a:ext cx="3195148" cy="423770"/>
              </a:xfrm>
              <a:prstGeom prst="rect">
                <a:avLst/>
              </a:prstGeom>
              <a:blipFill rotWithShape="1">
                <a:blip r:embed="rId5"/>
                <a:stretch>
                  <a:fillRect b="-1159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Down Arrow 21"/>
          <p:cNvSpPr/>
          <p:nvPr/>
        </p:nvSpPr>
        <p:spPr>
          <a:xfrm>
            <a:off x="2679628" y="5399143"/>
            <a:ext cx="313279" cy="456858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997024" y="4386843"/>
            <a:ext cx="2271974" cy="338554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FR" sz="1600" i="1" dirty="0" smtClean="0"/>
              <a:t>Pente de la fonction</a:t>
            </a:r>
            <a:endParaRPr lang="fr-FR" sz="1600" i="1" dirty="0"/>
          </a:p>
        </p:txBody>
      </p:sp>
      <p:sp>
        <p:nvSpPr>
          <p:cNvPr id="24" name="Rectangle 23"/>
          <p:cNvSpPr/>
          <p:nvPr/>
        </p:nvSpPr>
        <p:spPr>
          <a:xfrm>
            <a:off x="1439736" y="5458295"/>
            <a:ext cx="2271974" cy="338554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FR" sz="1600" i="1" dirty="0" smtClean="0"/>
              <a:t>Comparaison</a:t>
            </a:r>
            <a:endParaRPr lang="fr-FR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2249079" y="5964926"/>
                <a:ext cx="1334276" cy="423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dirty="0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fr-FR" sz="2000" i="1" dirty="0">
                              <a:latin typeface="Cambria Math"/>
                            </a:rPr>
                            <m:t>𝑡h</m:t>
                          </m:r>
                          <m:r>
                            <a:rPr lang="fr-FR" sz="2000" i="1" dirty="0">
                              <a:latin typeface="Cambria Math"/>
                            </a:rPr>
                            <m:t>é</m:t>
                          </m:r>
                          <m:r>
                            <a:rPr lang="fr-FR" sz="2000" i="1" dirty="0">
                              <a:latin typeface="Cambria Math"/>
                            </a:rPr>
                            <m:t>𝑜𝑟𝑖𝑞𝑢𝑒</m:t>
                          </m:r>
                        </m:sub>
                      </m:sSub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079" y="5964926"/>
                <a:ext cx="1334276" cy="423770"/>
              </a:xfrm>
              <a:prstGeom prst="rect">
                <a:avLst/>
              </a:prstGeom>
              <a:blipFill rotWithShape="1"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" name="Graphique 129"/>
          <p:cNvGraphicFramePr/>
          <p:nvPr>
            <p:extLst>
              <p:ext uri="{D42A27DB-BD31-4B8C-83A1-F6EECF244321}">
                <p14:modId xmlns:p14="http://schemas.microsoft.com/office/powerpoint/2010/main" val="482429292"/>
              </p:ext>
            </p:extLst>
          </p:nvPr>
        </p:nvGraphicFramePr>
        <p:xfrm>
          <a:off x="5426903" y="1412776"/>
          <a:ext cx="3033530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7" name="Image 67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6" t="9290" r="5166" b="7579"/>
          <a:stretch/>
        </p:blipFill>
        <p:spPr bwMode="auto">
          <a:xfrm>
            <a:off x="4744347" y="3501008"/>
            <a:ext cx="4143789" cy="3256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108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0831" y="188640"/>
            <a:ext cx="7732319" cy="648072"/>
          </a:xfrm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IV. </a:t>
            </a:r>
            <a:r>
              <a:rPr lang="fr-FR" sz="3200" dirty="0">
                <a:solidFill>
                  <a:schemeClr val="accent2">
                    <a:lumMod val="75000"/>
                  </a:schemeClr>
                </a:solidFill>
              </a:rPr>
              <a:t>Système de mesure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et résultats expérimentaux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187624" y="1124744"/>
            <a:ext cx="7956376" cy="5616624"/>
          </a:xfrm>
          <a:ln>
            <a:noFill/>
          </a:ln>
        </p:spPr>
        <p:txBody>
          <a:bodyPr>
            <a:normAutofit/>
          </a:bodyPr>
          <a:lstStyle/>
          <a:p>
            <a:r>
              <a:rPr lang="fr-FR" sz="2200" u="sng" dirty="0" smtClean="0">
                <a:solidFill>
                  <a:schemeClr val="accent4"/>
                </a:solidFill>
              </a:rPr>
              <a:t>Identification régime de </a:t>
            </a:r>
            <a:r>
              <a:rPr lang="fr-FR" sz="2200" u="sng" dirty="0" err="1" smtClean="0">
                <a:solidFill>
                  <a:schemeClr val="accent4"/>
                </a:solidFill>
              </a:rPr>
              <a:t>Gorter-Mellink</a:t>
            </a:r>
            <a:endParaRPr lang="fr-FR" sz="2200" u="sng" dirty="0" smtClean="0">
              <a:solidFill>
                <a:schemeClr val="accent4"/>
              </a:solidFill>
            </a:endParaRPr>
          </a:p>
          <a:p>
            <a:r>
              <a:rPr lang="fr-FR" sz="5400" dirty="0">
                <a:solidFill>
                  <a:srgbClr val="C00000"/>
                </a:solidFill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19</a:t>
            </a:fld>
            <a:endParaRPr lang="fr-FR"/>
          </a:p>
        </p:txBody>
      </p:sp>
      <p:sp>
        <p:nvSpPr>
          <p:cNvPr id="5" name="TextBox 4"/>
          <p:cNvSpPr txBox="1"/>
          <p:nvPr/>
        </p:nvSpPr>
        <p:spPr>
          <a:xfrm>
            <a:off x="5435703" y="4221088"/>
            <a:ext cx="3331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Échantillon coupé et isolé thermiquement</a:t>
            </a:r>
            <a:endParaRPr lang="fr-F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5459654"/>
                  </p:ext>
                </p:extLst>
              </p:nvPr>
            </p:nvGraphicFramePr>
            <p:xfrm>
              <a:off x="5001186" y="1948515"/>
              <a:ext cx="4032448" cy="1557978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631238"/>
                    <a:gridCol w="837221"/>
                    <a:gridCol w="938551"/>
                    <a:gridCol w="1625438"/>
                  </a:tblGrid>
                  <a:tr h="56165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𝐓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𝐛</m:t>
                                  </m:r>
                                  <m:r>
                                    <a:rPr lang="fr-FR" sz="1600" b="1">
                                      <a:effectLst/>
                                      <a:latin typeface="Cambria Math"/>
                                    </a:rPr>
                                    <m:t> 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(K)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𝐀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𝐆𝐌</m:t>
                                  </m:r>
                                  <m:r>
                                    <a:rPr lang="fr-FR" sz="1600" b="1">
                                      <a:effectLst/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𝐭𝐡</m:t>
                                  </m:r>
                                  <m:r>
                                    <a:rPr lang="en-US" sz="1600" b="1">
                                      <a:effectLst/>
                                      <a:latin typeface="Cambria Math"/>
                                    </a:rPr>
                                    <m:t>é</m:t>
                                  </m:r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𝐨</m:t>
                                  </m:r>
                                </m:sub>
                              </m:sSub>
                            </m:oMath>
                          </a14:m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 </a:t>
                          </a:r>
                          <a:r>
                            <a:rPr lang="en-US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(</a:t>
                          </a:r>
                          <a:r>
                            <a:rPr lang="en-US" sz="1600" b="1" dirty="0" err="1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m.s</a:t>
                          </a:r>
                          <a:r>
                            <a:rPr lang="en-US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/Kg)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𝐀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𝐆𝐌</m:t>
                                  </m:r>
                                  <m:r>
                                    <a:rPr lang="fr-FR" sz="1600" b="1">
                                      <a:effectLst/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𝐞𝐱𝐩</m:t>
                                  </m:r>
                                </m:sub>
                              </m:sSub>
                            </m:oMath>
                          </a14:m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 </a:t>
                          </a:r>
                          <a:r>
                            <a:rPr lang="en-US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(</a:t>
                          </a:r>
                          <a:r>
                            <a:rPr lang="en-US" sz="1600" b="1" dirty="0" err="1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m.s</a:t>
                          </a:r>
                          <a:r>
                            <a:rPr lang="en-US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/Kg)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Ecart relatif avec la théorie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</a:tr>
                  <a:tr h="32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1,7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773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369.74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52.17 %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1,8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904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409.70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54.68 %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1,9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1077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361.08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66.5 %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5459654"/>
                  </p:ext>
                </p:extLst>
              </p:nvPr>
            </p:nvGraphicFramePr>
            <p:xfrm>
              <a:off x="5001186" y="1948515"/>
              <a:ext cx="4032448" cy="1557978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631238"/>
                    <a:gridCol w="837221"/>
                    <a:gridCol w="938551"/>
                    <a:gridCol w="1625438"/>
                  </a:tblGrid>
                  <a:tr h="585978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t="-5208" r="-536538" b="-1822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75912" t="-5208" r="-307299" b="-1822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3"/>
                          <a:stretch>
                            <a:fillRect l="-156494" t="-5208" r="-173377" b="-1822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Ecart relatif avec la théorie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</a:tr>
                  <a:tr h="32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1,7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773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369.74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52.17 %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1,8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904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409.70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54.68 %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2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1,9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1077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361.08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66.5 %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28" name="TextBox 27"/>
          <p:cNvSpPr txBox="1"/>
          <p:nvPr/>
        </p:nvSpPr>
        <p:spPr>
          <a:xfrm>
            <a:off x="1835696" y="2358172"/>
            <a:ext cx="3331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Échantillon coupé </a:t>
            </a:r>
            <a:endParaRPr lang="fr-F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192289"/>
                  </p:ext>
                </p:extLst>
              </p:nvPr>
            </p:nvGraphicFramePr>
            <p:xfrm>
              <a:off x="1152053" y="3867515"/>
              <a:ext cx="3978499" cy="1427226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616436"/>
                    <a:gridCol w="1045975"/>
                    <a:gridCol w="1120687"/>
                    <a:gridCol w="1195401"/>
                  </a:tblGrid>
                  <a:tr h="4318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𝐓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𝐛</m:t>
                                  </m:r>
                                  <m:r>
                                    <a:rPr lang="fr-FR" sz="1600" b="1">
                                      <a:effectLst/>
                                      <a:latin typeface="Cambria Math"/>
                                    </a:rPr>
                                    <m:t> 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(K)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6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𝑮𝑴</m:t>
                                  </m:r>
                                  <m:r>
                                    <a:rPr lang="fr-FR" sz="1600" b="1">
                                      <a:effectLst/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𝒕𝒉</m:t>
                                  </m:r>
                                  <m:r>
                                    <a:rPr lang="en-US" sz="1600" b="1">
                                      <a:effectLst/>
                                      <a:latin typeface="Cambria Math"/>
                                    </a:rPr>
                                    <m:t>é</m:t>
                                  </m:r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𝒐</m:t>
                                  </m:r>
                                </m:sub>
                              </m:sSub>
                            </m:oMath>
                          </a14:m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 </a:t>
                          </a:r>
                          <a:r>
                            <a:rPr lang="en-US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(</a:t>
                          </a:r>
                          <a:r>
                            <a:rPr lang="en-US" sz="1600" b="1" dirty="0" err="1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m.s</a:t>
                          </a:r>
                          <a:r>
                            <a:rPr lang="en-US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/Kg)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𝐀</m:t>
                                  </m:r>
                                </m:e>
                                <m:sub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𝐆𝐌</m:t>
                                  </m:r>
                                  <m:r>
                                    <a:rPr lang="fr-FR" sz="1600" b="1">
                                      <a:effectLst/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sz="1600" b="1" i="1">
                                      <a:effectLst/>
                                      <a:latin typeface="Cambria Math"/>
                                    </a:rPr>
                                    <m:t>𝐞𝐱𝐩</m:t>
                                  </m:r>
                                </m:sub>
                              </m:sSub>
                            </m:oMath>
                          </a14:m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 </a:t>
                          </a:r>
                          <a:r>
                            <a:rPr lang="en-US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(</a:t>
                          </a:r>
                          <a:r>
                            <a:rPr lang="en-US" sz="1600" b="1" dirty="0" err="1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m.s</a:t>
                          </a:r>
                          <a:r>
                            <a:rPr lang="en-US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/Kg)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Ecart relatif </a:t>
                          </a:r>
                          <a:r>
                            <a:rPr lang="fr-FR" sz="1600" b="1" dirty="0" smtClean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avec théorie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</a:tr>
                  <a:tr h="2520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1,7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773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350.87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54.61 %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2520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1,8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904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237.08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73.77%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571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1,9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1077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237.87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77.9 %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192289"/>
                  </p:ext>
                </p:extLst>
              </p:nvPr>
            </p:nvGraphicFramePr>
            <p:xfrm>
              <a:off x="1152053" y="3867515"/>
              <a:ext cx="3978499" cy="1427226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616436"/>
                    <a:gridCol w="1045975"/>
                    <a:gridCol w="1120687"/>
                    <a:gridCol w="1195401"/>
                  </a:tblGrid>
                  <a:tr h="585978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4"/>
                          <a:stretch>
                            <a:fillRect l="-990" t="-4167" r="-546535" b="-1635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4"/>
                          <a:stretch>
                            <a:fillRect l="-59302" t="-4167" r="-220930" b="-1635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44450" marR="44450" marT="0" marB="0" anchor="ctr">
                        <a:blipFill rotWithShape="1">
                          <a:blip r:embed="rId4"/>
                          <a:stretch>
                            <a:fillRect l="-148913" t="-4167" r="-106522" b="-1635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b="1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Ecart relatif </a:t>
                          </a:r>
                          <a:r>
                            <a:rPr lang="fr-FR" sz="1600" b="1" dirty="0" smtClean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avec théorie</a:t>
                          </a:r>
                          <a:endParaRPr lang="fr-FR" sz="1600" b="1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>
                        <a:solidFill>
                          <a:srgbClr val="FFFEB0"/>
                        </a:solidFill>
                      </a:tcPr>
                    </a:tc>
                  </a:tr>
                  <a:tr h="2804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1,7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773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350.87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54.61 %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2804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1,8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904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237.08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73.77%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2804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1,9</a:t>
                          </a:r>
                          <a:endParaRPr lang="fr-FR" sz="160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1077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237.87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1600" dirty="0">
                              <a:effectLst/>
                              <a:latin typeface="Calibri" pitchFamily="34" charset="0"/>
                              <a:cs typeface="Calibri" pitchFamily="34" charset="0"/>
                            </a:rPr>
                            <a:t>77.9 %</a:t>
                          </a:r>
                          <a:endParaRPr lang="fr-FR" sz="1600" dirty="0">
                            <a:effectLst/>
                            <a:latin typeface="Calibri" pitchFamily="34" charset="0"/>
                            <a:ea typeface="Times New Roman"/>
                            <a:cs typeface="Calibri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29" name="TextBox 28"/>
          <p:cNvSpPr txBox="1"/>
          <p:nvPr/>
        </p:nvSpPr>
        <p:spPr>
          <a:xfrm>
            <a:off x="1551979" y="5635406"/>
            <a:ext cx="2749426" cy="92333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  Écart relatif avec la théorie toujours &gt; 10 %.</a:t>
            </a:r>
          </a:p>
          <a:p>
            <a:pPr algn="ctr"/>
            <a:r>
              <a:rPr lang="fr-FR" dirty="0" smtClean="0"/>
              <a:t>A </a:t>
            </a:r>
            <a:r>
              <a:rPr lang="fr-FR" dirty="0" err="1" smtClean="0"/>
              <a:t>exp</a:t>
            </a:r>
            <a:r>
              <a:rPr lang="fr-FR" dirty="0" smtClean="0"/>
              <a:t> &gt; A théorique</a:t>
            </a:r>
            <a:endParaRPr lang="fr-FR" dirty="0"/>
          </a:p>
        </p:txBody>
      </p:sp>
      <p:sp>
        <p:nvSpPr>
          <p:cNvPr id="30" name="Left Arrow 29"/>
          <p:cNvSpPr/>
          <p:nvPr/>
        </p:nvSpPr>
        <p:spPr>
          <a:xfrm rot="10800000">
            <a:off x="4612716" y="6033569"/>
            <a:ext cx="388470" cy="200055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extBox 30"/>
          <p:cNvSpPr txBox="1"/>
          <p:nvPr/>
        </p:nvSpPr>
        <p:spPr>
          <a:xfrm>
            <a:off x="5320567" y="5635406"/>
            <a:ext cx="3446824" cy="10156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Conduction prédominante: régime de </a:t>
            </a:r>
            <a:r>
              <a:rPr lang="fr-FR" sz="2000" dirty="0" err="1" smtClean="0"/>
              <a:t>Gorter-Mellink</a:t>
            </a:r>
            <a:r>
              <a:rPr lang="fr-FR" sz="2000" dirty="0" smtClean="0"/>
              <a:t> non identifiable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3935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116632"/>
            <a:ext cx="7406640" cy="648072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V.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Simulation numérique 3D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182645" y="908720"/>
            <a:ext cx="7956376" cy="360040"/>
          </a:xfrm>
          <a:ln>
            <a:noFill/>
          </a:ln>
        </p:spPr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accent1"/>
                </a:solidFill>
              </a:rPr>
              <a:t>1)  </a:t>
            </a:r>
            <a:r>
              <a:rPr lang="fr-FR" sz="2000" u="sng" dirty="0" smtClean="0">
                <a:solidFill>
                  <a:schemeClr val="accent1"/>
                </a:solidFill>
              </a:rPr>
              <a:t>Géométrie</a:t>
            </a:r>
          </a:p>
          <a:p>
            <a:endParaRPr lang="fr-FR" sz="8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20</a:t>
            </a:fld>
            <a:endParaRPr lang="fr-FR"/>
          </a:p>
        </p:txBody>
      </p:sp>
      <p:pic>
        <p:nvPicPr>
          <p:cNvPr id="13" name="Picture 12" descr="C:\Users\Sophie\Desktop\Comsol stage\Picture\géométrie 2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4" t="24242" r="11900" b="28154"/>
          <a:stretch/>
        </p:blipFill>
        <p:spPr bwMode="auto">
          <a:xfrm>
            <a:off x="5436096" y="1422095"/>
            <a:ext cx="2880319" cy="15012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1763688" y="1422095"/>
            <a:ext cx="2880319" cy="2220510"/>
            <a:chOff x="1259632" y="1603608"/>
            <a:chExt cx="2880319" cy="2220510"/>
          </a:xfrm>
        </p:grpSpPr>
        <p:pic>
          <p:nvPicPr>
            <p:cNvPr id="12" name="Picture 11" descr="C:\Users\Sophie\Desktop\Comsol stage\Picture\géométrie.jpg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00" t="20716" r="38677" b="25730"/>
            <a:stretch/>
          </p:blipFill>
          <p:spPr bwMode="auto">
            <a:xfrm>
              <a:off x="1259632" y="1625748"/>
              <a:ext cx="723900" cy="21983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4" name="Straight Arrow Connector 13"/>
            <p:cNvCxnSpPr/>
            <p:nvPr/>
          </p:nvCxnSpPr>
          <p:spPr>
            <a:xfrm flipH="1">
              <a:off x="1652325" y="1936924"/>
              <a:ext cx="5143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 flipV="1">
              <a:off x="1652325" y="2733496"/>
              <a:ext cx="590302" cy="2634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 Box 1029"/>
            <p:cNvSpPr txBox="1"/>
            <p:nvPr/>
          </p:nvSpPr>
          <p:spPr>
            <a:xfrm>
              <a:off x="2242627" y="1603608"/>
              <a:ext cx="1897324" cy="6615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sz="1600" dirty="0" smtClean="0">
                  <a:effectLst/>
                  <a:ea typeface="Times New Roman"/>
                  <a:cs typeface="Times New Roman"/>
                </a:rPr>
                <a:t>Région1: </a:t>
              </a:r>
              <a:r>
                <a:rPr lang="fr-FR" sz="1600" dirty="0">
                  <a:effectLst/>
                  <a:ea typeface="Times New Roman"/>
                  <a:cs typeface="Times New Roman"/>
                </a:rPr>
                <a:t>wafer de pyrex de hauteur 1.05 mm</a:t>
              </a:r>
            </a:p>
          </p:txBody>
        </p:sp>
        <p:sp>
          <p:nvSpPr>
            <p:cNvPr id="17" name="Text Box 1030"/>
            <p:cNvSpPr txBox="1"/>
            <p:nvPr/>
          </p:nvSpPr>
          <p:spPr>
            <a:xfrm>
              <a:off x="2258596" y="2636912"/>
              <a:ext cx="1537283" cy="889234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sz="1600" dirty="0" smtClean="0">
                  <a:effectLst/>
                  <a:ea typeface="Times New Roman"/>
                  <a:cs typeface="Times New Roman"/>
                </a:rPr>
                <a:t>Région 2: </a:t>
              </a:r>
              <a:r>
                <a:rPr lang="fr-FR" sz="1600" dirty="0">
                  <a:effectLst/>
                  <a:ea typeface="Times New Roman"/>
                  <a:cs typeface="Times New Roman"/>
                </a:rPr>
                <a:t>canal de diamètre 16.719 </a:t>
              </a:r>
              <a:r>
                <a:rPr lang="fr-FR" sz="1600" dirty="0" err="1">
                  <a:effectLst/>
                  <a:ea typeface="Times New Roman"/>
                  <a:cs typeface="Calibri"/>
                </a:rPr>
                <a:t>μ</a:t>
              </a:r>
              <a:r>
                <a:rPr lang="fr-FR" sz="1600" dirty="0" err="1">
                  <a:effectLst/>
                  <a:ea typeface="Times New Roman"/>
                  <a:cs typeface="Times New Roman"/>
                </a:rPr>
                <a:t>m</a:t>
              </a:r>
              <a:endParaRPr lang="fr-FR" sz="1600" dirty="0">
                <a:effectLst/>
                <a:ea typeface="Times New Roman"/>
                <a:cs typeface="Times New Roman"/>
              </a:endParaRPr>
            </a:p>
          </p:txBody>
        </p:sp>
      </p:grpSp>
      <p:sp>
        <p:nvSpPr>
          <p:cNvPr id="24" name="Content Placeholder 2"/>
          <p:cNvSpPr txBox="1">
            <a:spLocks/>
          </p:cNvSpPr>
          <p:nvPr/>
        </p:nvSpPr>
        <p:spPr>
          <a:xfrm>
            <a:off x="1280671" y="3773215"/>
            <a:ext cx="7956376" cy="360040"/>
          </a:xfrm>
          <a:prstGeom prst="rect">
            <a:avLst/>
          </a:prstGeom>
          <a:ln>
            <a:noFill/>
          </a:ln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fr-FR" sz="2000" dirty="0" smtClean="0">
                <a:solidFill>
                  <a:schemeClr val="accent1"/>
                </a:solidFill>
              </a:rPr>
              <a:t>2)  </a:t>
            </a:r>
            <a:r>
              <a:rPr lang="fr-FR" sz="2000" u="sng" dirty="0" smtClean="0">
                <a:solidFill>
                  <a:schemeClr val="accent1"/>
                </a:solidFill>
              </a:rPr>
              <a:t>Physiques utilisées et système d’équations</a:t>
            </a:r>
          </a:p>
          <a:p>
            <a:endParaRPr lang="fr-FR" sz="800" dirty="0">
              <a:solidFill>
                <a:srgbClr val="C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27619" y="4806482"/>
            <a:ext cx="3808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fr-FR" dirty="0" smtClean="0"/>
              <a:t>Variable </a:t>
            </a:r>
            <a:r>
              <a:rPr lang="fr-FR" i="1" dirty="0" smtClean="0"/>
              <a:t>T</a:t>
            </a:r>
            <a:r>
              <a:rPr lang="fr-FR" i="1" baseline="-25000" dirty="0" smtClean="0"/>
              <a:t>cond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2455015" y="4298651"/>
            <a:ext cx="1142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accent4"/>
                </a:solidFill>
              </a:rPr>
              <a:t>Région 1</a:t>
            </a:r>
            <a:endParaRPr lang="fr-FR" dirty="0">
              <a:solidFill>
                <a:schemeClr val="accent4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240501" y="427893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>
                <a:solidFill>
                  <a:schemeClr val="accent4"/>
                </a:solidFill>
              </a:rPr>
              <a:t>Région 2</a:t>
            </a:r>
            <a:endParaRPr lang="fr-FR" dirty="0">
              <a:solidFill>
                <a:schemeClr val="accent4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430606" y="4797020"/>
            <a:ext cx="3808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fr-FR" dirty="0" smtClean="0"/>
              <a:t>Variable </a:t>
            </a:r>
            <a:r>
              <a:rPr lang="fr-FR" i="1" dirty="0" smtClean="0"/>
              <a:t>T</a:t>
            </a:r>
            <a:r>
              <a:rPr lang="fr-FR" i="1" baseline="-25000" dirty="0" smtClean="0"/>
              <a:t>he</a:t>
            </a:r>
            <a:endParaRPr lang="fr-FR" dirty="0"/>
          </a:p>
        </p:txBody>
      </p:sp>
      <p:grpSp>
        <p:nvGrpSpPr>
          <p:cNvPr id="38" name="Group 37"/>
          <p:cNvGrpSpPr/>
          <p:nvPr/>
        </p:nvGrpSpPr>
        <p:grpSpPr>
          <a:xfrm>
            <a:off x="2138206" y="5499055"/>
            <a:ext cx="1908023" cy="1022078"/>
            <a:chOff x="1751120" y="5478096"/>
            <a:chExt cx="1908023" cy="10220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1763688" y="5509985"/>
                  <a:ext cx="1478866" cy="37010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sz="1600">
                                <a:latin typeface="Cambria Math"/>
                              </a:rPr>
                              <m:t>𝛻</m:t>
                            </m:r>
                          </m:e>
                        </m:acc>
                        <m:r>
                          <a:rPr lang="fr-FR" sz="1600" i="1">
                            <a:latin typeface="Cambria Math"/>
                          </a:rPr>
                          <m:t>.</m:t>
                        </m:r>
                        <m:d>
                          <m:dPr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1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fr-FR" sz="1600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fr-FR" sz="1600" i="1">
                                        <a:latin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fr-FR" sz="1600" i="1">
                                    <a:latin typeface="Cambria Math"/>
                                  </a:rPr>
                                  <m:t>𝑐𝑜𝑛𝑑</m:t>
                                </m:r>
                              </m:sub>
                            </m:sSub>
                          </m:e>
                        </m:d>
                        <m:r>
                          <a:rPr lang="fr-FR" sz="1600" i="1">
                            <a:latin typeface="Cambria Math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sz="1600" i="1">
                                <a:latin typeface="Cambria Math"/>
                              </a:rPr>
                              <m:t>0</m:t>
                            </m:r>
                          </m:e>
                        </m:acc>
                      </m:oMath>
                    </m:oMathPara>
                  </a14:m>
                  <a:endParaRPr lang="fr-FR" sz="1600" dirty="0"/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3688" y="5509985"/>
                  <a:ext cx="1478866" cy="37010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3279" b="-327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1751120" y="5968268"/>
                  <a:ext cx="1908023" cy="36997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600" b="0" i="1" smtClean="0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sz="160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fr-FR" sz="1600" i="1">
                                    <a:latin typeface="Cambria Math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fr-FR" sz="1600" b="0" i="1" smtClean="0">
                                <a:latin typeface="Cambria Math"/>
                              </a:rPr>
                              <m:t>𝑐𝑜𝑛𝑑</m:t>
                            </m:r>
                          </m:sub>
                        </m:sSub>
                        <m:r>
                          <a:rPr lang="fr-FR" sz="1600" i="1">
                            <a:latin typeface="Cambria Math"/>
                          </a:rPr>
                          <m:t>= −</m:t>
                        </m:r>
                        <m:r>
                          <a:rPr lang="fr-FR" sz="1600" b="0" i="1" smtClean="0">
                            <a:latin typeface="Cambria Math"/>
                          </a:rPr>
                          <m:t>𝑘</m:t>
                        </m:r>
                        <m:acc>
                          <m:accPr>
                            <m:chr m:val="⃗"/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sz="1600">
                                <a:latin typeface="Cambria Math"/>
                              </a:rPr>
                              <m:t>𝛻</m:t>
                            </m:r>
                          </m:e>
                        </m:acc>
                        <m:sSub>
                          <m:sSubPr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fr-FR" sz="1600" b="0" i="1" smtClean="0">
                                <a:latin typeface="Cambria Math"/>
                              </a:rPr>
                              <m:t>𝑐𝑜𝑛𝑑</m:t>
                            </m:r>
                          </m:sub>
                        </m:sSub>
                      </m:oMath>
                    </m:oMathPara>
                  </a14:m>
                  <a:endParaRPr lang="fr-FR" sz="1600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1120" y="5968268"/>
                  <a:ext cx="1908023" cy="369973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3279" b="-327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Rectangle 25"/>
            <p:cNvSpPr/>
            <p:nvPr/>
          </p:nvSpPr>
          <p:spPr>
            <a:xfrm>
              <a:off x="1751120" y="5478096"/>
              <a:ext cx="1846875" cy="1022078"/>
            </a:xfrm>
            <a:prstGeom prst="rect">
              <a:avLst/>
            </a:prstGeom>
            <a:noFill/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878315" y="5488621"/>
            <a:ext cx="2287485" cy="1042945"/>
            <a:chOff x="5704748" y="5457229"/>
            <a:chExt cx="2287485" cy="104294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5704748" y="5478096"/>
                  <a:ext cx="1125629" cy="37010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fr-FR" sz="16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sz="1600">
                                <a:latin typeface="Cambria Math"/>
                              </a:rPr>
                              <m:t>𝛻</m:t>
                            </m:r>
                          </m:e>
                        </m:acc>
                        <m:r>
                          <a:rPr lang="fr-FR" sz="1600" i="1">
                            <a:latin typeface="Cambria Math"/>
                          </a:rPr>
                          <m:t>.</m:t>
                        </m:r>
                        <m:sSub>
                          <m:sSubPr>
                            <m:ctrlPr>
                              <a:rPr lang="fr-FR" sz="1600" b="0" i="1" smtClean="0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sz="16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fr-FR" sz="1600" i="1">
                                    <a:latin typeface="Cambria Math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fr-FR" sz="1600" b="0" i="1" smtClean="0">
                                <a:latin typeface="Cambria Math"/>
                              </a:rPr>
                              <m:t>h𝑒</m:t>
                            </m:r>
                          </m:sub>
                        </m:sSub>
                        <m:r>
                          <a:rPr lang="fr-FR" sz="1600" i="1">
                            <a:latin typeface="Cambria Math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sz="1600" i="1">
                                <a:latin typeface="Cambria Math"/>
                              </a:rPr>
                              <m:t>0</m:t>
                            </m:r>
                          </m:e>
                        </m:acc>
                      </m:oMath>
                    </m:oMathPara>
                  </a14:m>
                  <a:endParaRPr lang="fr-FR" sz="16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4748" y="5478096"/>
                  <a:ext cx="1125629" cy="370101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3333" b="-500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5704748" y="5835697"/>
                  <a:ext cx="2287485" cy="6644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600" b="0" i="1" smtClean="0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sz="160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fr-FR" sz="1600" i="1">
                                    <a:latin typeface="Cambria Math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fr-FR" sz="1600" b="0" i="1" smtClean="0">
                                <a:latin typeface="Cambria Math"/>
                              </a:rPr>
                              <m:t>h𝑒</m:t>
                            </m:r>
                          </m:sub>
                        </m:sSub>
                        <m:r>
                          <a:rPr lang="fr-FR" sz="1600" i="1">
                            <a:latin typeface="Cambria Math"/>
                          </a:rPr>
                          <m:t>= − </m:t>
                        </m:r>
                        <m:f>
                          <m:fPr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r-FR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1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1600" i="1">
                                        <a:latin typeface="Cambria Math"/>
                                      </a:rPr>
                                      <m:t>𝜌</m:t>
                                    </m:r>
                                    <m:r>
                                      <a:rPr lang="fr-FR" sz="1600" i="1">
                                        <a:latin typeface="Cambria Math"/>
                                      </a:rPr>
                                      <m:t>𝑠𝑑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fr-FR" sz="1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1600" i="1">
                                <a:latin typeface="Cambria Math"/>
                              </a:rPr>
                              <m:t>𝑇</m:t>
                            </m:r>
                          </m:num>
                          <m:den>
                            <m:r>
                              <a:rPr lang="fr-FR" sz="1600" i="1">
                                <a:latin typeface="Cambria Math"/>
                              </a:rPr>
                              <m:t>12</m:t>
                            </m:r>
                            <m:sSub>
                              <m:sSubPr>
                                <m:ctrlPr>
                                  <a:rPr lang="fr-FR" sz="1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1600" i="1">
                                    <a:latin typeface="Cambria Math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fr-FR" sz="1600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  <m:r>
                          <a:rPr lang="fr-FR" sz="1600" i="1">
                            <a:latin typeface="Cambria Math"/>
                          </a:rPr>
                          <m:t> </m:t>
                        </m:r>
                        <m:acc>
                          <m:accPr>
                            <m:chr m:val="⃗"/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sz="1600">
                                <a:latin typeface="Cambria Math"/>
                              </a:rPr>
                              <m:t>𝛻</m:t>
                            </m:r>
                          </m:e>
                        </m:acc>
                        <m:sSub>
                          <m:sSubPr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fr-FR" sz="1600" i="1">
                                <a:latin typeface="Cambria Math"/>
                              </a:rPr>
                              <m:t>h𝑒</m:t>
                            </m:r>
                          </m:sub>
                        </m:sSub>
                      </m:oMath>
                    </m:oMathPara>
                  </a14:m>
                  <a:endParaRPr lang="fr-FR" sz="16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4748" y="5835697"/>
                  <a:ext cx="2287485" cy="664477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Rectangle 34"/>
            <p:cNvSpPr/>
            <p:nvPr/>
          </p:nvSpPr>
          <p:spPr>
            <a:xfrm>
              <a:off x="5714919" y="5457229"/>
              <a:ext cx="2277314" cy="1022078"/>
            </a:xfrm>
            <a:prstGeom prst="rect">
              <a:avLst/>
            </a:prstGeom>
            <a:noFill/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5004048" y="4298651"/>
            <a:ext cx="0" cy="2370709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5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116632"/>
            <a:ext cx="7406640" cy="648072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V. </a:t>
            </a:r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Simulation numérique 3D</a:t>
            </a:r>
            <a:endParaRPr lang="fr-FR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21</a:t>
            </a:fld>
            <a:endParaRPr lang="fr-FR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187624" y="981647"/>
            <a:ext cx="7956376" cy="360040"/>
          </a:xfrm>
          <a:prstGeom prst="rect">
            <a:avLst/>
          </a:prstGeom>
          <a:ln>
            <a:noFill/>
          </a:ln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fr-FR" sz="2000" dirty="0" smtClean="0">
                <a:solidFill>
                  <a:schemeClr val="accent1"/>
                </a:solidFill>
              </a:rPr>
              <a:t>6)  </a:t>
            </a:r>
            <a:r>
              <a:rPr lang="fr-FR" sz="2000" u="sng" dirty="0" smtClean="0">
                <a:solidFill>
                  <a:schemeClr val="accent1"/>
                </a:solidFill>
              </a:rPr>
              <a:t>Résultats obtenus et comparaison</a:t>
            </a:r>
          </a:p>
          <a:p>
            <a:endParaRPr lang="fr-FR" sz="800" dirty="0">
              <a:solidFill>
                <a:srgbClr val="C00000"/>
              </a:solidFill>
            </a:endParaRPr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9890662"/>
              </p:ext>
            </p:extLst>
          </p:nvPr>
        </p:nvGraphicFramePr>
        <p:xfrm>
          <a:off x="827584" y="1484784"/>
          <a:ext cx="6236172" cy="2874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1626508"/>
              </p:ext>
            </p:extLst>
          </p:nvPr>
        </p:nvGraphicFramePr>
        <p:xfrm>
          <a:off x="4572000" y="4024900"/>
          <a:ext cx="4320480" cy="283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547664" y="5227661"/>
            <a:ext cx="2952328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Décalage systématique entre l’expérimental et le numérique</a:t>
            </a:r>
            <a:endParaRPr lang="fr-FR" dirty="0"/>
          </a:p>
        </p:txBody>
      </p:sp>
      <p:sp>
        <p:nvSpPr>
          <p:cNvPr id="8" name="ZoneTexte 2"/>
          <p:cNvSpPr txBox="1"/>
          <p:nvPr/>
        </p:nvSpPr>
        <p:spPr>
          <a:xfrm>
            <a:off x="6166966" y="2532382"/>
            <a:ext cx="2952328" cy="646331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1,7 K:  différence de 0,5mK</a:t>
            </a:r>
          </a:p>
          <a:p>
            <a:pPr algn="ctr"/>
            <a:r>
              <a:rPr lang="fr-FR" dirty="0" smtClean="0"/>
              <a:t>1,8K:  différence de 0,2 mK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698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 smtClean="0">
                <a:solidFill>
                  <a:schemeClr val="accent2">
                    <a:lumMod val="75000"/>
                  </a:schemeClr>
                </a:solidFill>
              </a:rPr>
              <a:t>Conclusion</a:t>
            </a:r>
            <a:endParaRPr lang="fr-FR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77544"/>
          </a:xfrm>
        </p:spPr>
        <p:txBody>
          <a:bodyPr>
            <a:normAutofit fontScale="92500" lnSpcReduction="10000"/>
          </a:bodyPr>
          <a:lstStyle/>
          <a:p>
            <a:r>
              <a:rPr lang="fr-FR" sz="2400" dirty="0"/>
              <a:t>L’année </a:t>
            </a:r>
            <a:r>
              <a:rPr lang="fr-FR" sz="2400" dirty="0" smtClean="0"/>
              <a:t>dernière:  régime de </a:t>
            </a:r>
            <a:r>
              <a:rPr lang="fr-FR" sz="2400" dirty="0"/>
              <a:t>Landau </a:t>
            </a:r>
            <a:r>
              <a:rPr lang="fr-FR" sz="2400" dirty="0" smtClean="0"/>
              <a:t>identifié </a:t>
            </a:r>
            <a:r>
              <a:rPr lang="fr-FR" sz="2400" dirty="0"/>
              <a:t>pour la première fois dans un échantillon de 172 canaux d’une </a:t>
            </a:r>
            <a:r>
              <a:rPr lang="fr-FR" sz="2400" dirty="0" smtClean="0"/>
              <a:t>hauteur </a:t>
            </a:r>
            <a:r>
              <a:rPr lang="fr-FR" sz="2400" dirty="0"/>
              <a:t>inférieure à 20µm et d’une longueur de 55 </a:t>
            </a:r>
            <a:r>
              <a:rPr lang="fr-FR" sz="2400" dirty="0" err="1"/>
              <a:t>mm.</a:t>
            </a:r>
            <a:r>
              <a:rPr lang="fr-FR" sz="2400" dirty="0"/>
              <a:t> </a:t>
            </a:r>
            <a:endParaRPr lang="fr-FR" sz="2400" dirty="0" smtClean="0"/>
          </a:p>
          <a:p>
            <a:pPr marL="82296" indent="0">
              <a:buNone/>
            </a:pPr>
            <a:endParaRPr lang="fr-FR" sz="2400" dirty="0" smtClean="0"/>
          </a:p>
          <a:p>
            <a:r>
              <a:rPr lang="fr-FR" sz="2400" dirty="0" smtClean="0"/>
              <a:t>Durant ce stage: </a:t>
            </a:r>
          </a:p>
          <a:p>
            <a:pPr marL="82296" indent="0">
              <a:buNone/>
            </a:pPr>
            <a:r>
              <a:rPr lang="fr-FR" sz="2400" dirty="0" smtClean="0"/>
              <a:t>              Identification toujours possible du régime de Landau pour </a:t>
            </a:r>
            <a:r>
              <a:rPr lang="fr-FR" sz="2400" dirty="0"/>
              <a:t>le même </a:t>
            </a:r>
            <a:r>
              <a:rPr lang="fr-FR" sz="2400" dirty="0" smtClean="0"/>
              <a:t>échantillon </a:t>
            </a:r>
            <a:r>
              <a:rPr lang="fr-FR" sz="2400" dirty="0"/>
              <a:t>mais </a:t>
            </a:r>
            <a:r>
              <a:rPr lang="fr-FR" sz="2400" dirty="0" smtClean="0"/>
              <a:t>plus court </a:t>
            </a:r>
            <a:r>
              <a:rPr lang="fr-FR" sz="2400" dirty="0"/>
              <a:t>(</a:t>
            </a:r>
            <a:r>
              <a:rPr lang="fr-FR" sz="2400" dirty="0" smtClean="0"/>
              <a:t>17.98mm)</a:t>
            </a:r>
          </a:p>
          <a:p>
            <a:pPr marL="82296" indent="0">
              <a:buNone/>
            </a:pPr>
            <a:r>
              <a:rPr lang="fr-FR" sz="2400" dirty="0" smtClean="0"/>
              <a:t>	   Identification non possible du  </a:t>
            </a:r>
            <a:r>
              <a:rPr lang="fr-FR" sz="2400" dirty="0"/>
              <a:t>régime de Goter-Mellink sur cet </a:t>
            </a:r>
            <a:r>
              <a:rPr lang="fr-FR" sz="2400" dirty="0" smtClean="0"/>
              <a:t>échantillon (même </a:t>
            </a:r>
            <a:r>
              <a:rPr lang="fr-FR" sz="2400" dirty="0"/>
              <a:t>avec </a:t>
            </a:r>
            <a:r>
              <a:rPr lang="fr-FR" sz="2400" dirty="0" smtClean="0"/>
              <a:t> </a:t>
            </a:r>
            <a:r>
              <a:rPr lang="fr-FR" sz="2400" dirty="0"/>
              <a:t>plaques isolantes en </a:t>
            </a:r>
            <a:r>
              <a:rPr lang="fr-FR" sz="2400" dirty="0" smtClean="0"/>
              <a:t>plus). Il faut plus de canaux et épaisseur plus petite</a:t>
            </a:r>
          </a:p>
          <a:p>
            <a:endParaRPr lang="fr-FR" sz="2400" dirty="0" smtClean="0"/>
          </a:p>
          <a:p>
            <a:r>
              <a:rPr lang="fr-FR" sz="2400" dirty="0" smtClean="0"/>
              <a:t>Apport du stage:</a:t>
            </a:r>
          </a:p>
          <a:p>
            <a:pPr marL="82296" indent="0">
              <a:buNone/>
            </a:pPr>
            <a:r>
              <a:rPr lang="fr-FR" sz="2400" dirty="0" smtClean="0"/>
              <a:t>-Découverte du domaine de la recherche et du développement.</a:t>
            </a:r>
          </a:p>
          <a:p>
            <a:pPr marL="82296" indent="0">
              <a:buNone/>
            </a:pPr>
            <a:r>
              <a:rPr lang="fr-FR" sz="2400" dirty="0" smtClean="0"/>
              <a:t>-Enrichissant</a:t>
            </a:r>
          </a:p>
          <a:p>
            <a:pPr marL="82296" indent="0">
              <a:buNone/>
            </a:pPr>
            <a:endParaRPr lang="fr-FR" sz="2400" dirty="0" smtClean="0"/>
          </a:p>
          <a:p>
            <a:endParaRPr lang="fr-FR" sz="2400" dirty="0" smtClean="0"/>
          </a:p>
          <a:p>
            <a:pPr marL="82296" indent="0">
              <a:buNone/>
            </a:pPr>
            <a:endParaRPr lang="fr-FR" sz="2400" dirty="0"/>
          </a:p>
          <a:p>
            <a:endParaRPr lang="fr-FR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EB41-C4CA-451B-9090-B3F96A214A50}" type="slidenum">
              <a:rPr lang="fr-FR" smtClean="0"/>
              <a:t>22</a:t>
            </a:fld>
            <a:endParaRPr lang="fr-FR"/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Right Arrow 2"/>
          <p:cNvSpPr/>
          <p:nvPr/>
        </p:nvSpPr>
        <p:spPr>
          <a:xfrm>
            <a:off x="2233844" y="3272629"/>
            <a:ext cx="288032" cy="21602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ight Arrow 8"/>
          <p:cNvSpPr/>
          <p:nvPr/>
        </p:nvSpPr>
        <p:spPr>
          <a:xfrm>
            <a:off x="2233844" y="3933056"/>
            <a:ext cx="288032" cy="21602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10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3989</TotalTime>
  <Words>1669</Words>
  <Application>Microsoft Office PowerPoint</Application>
  <PresentationFormat>Affichage à l'écran (4:3)</PresentationFormat>
  <Paragraphs>408</Paragraphs>
  <Slides>22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Solstice</vt:lpstr>
      <vt:lpstr>Étude des transferts thermiques en hélium superfluide dans des  micro-canaux</vt:lpstr>
      <vt:lpstr>Plan</vt:lpstr>
      <vt:lpstr>I.  Présentation du CEA</vt:lpstr>
      <vt:lpstr>II. Présentation du stage et objectif</vt:lpstr>
      <vt:lpstr>II. Présentation du stage et objectif</vt:lpstr>
      <vt:lpstr>III. Thermodynamique de l’hélium </vt:lpstr>
      <vt:lpstr>III. Thermodynamique de l’hélium</vt:lpstr>
      <vt:lpstr>III. Thermodynamique de l’hélium</vt:lpstr>
      <vt:lpstr>III. Thermodynamique de l’hélium</vt:lpstr>
      <vt:lpstr>IV. Système de mesure et résultats expérimentaux</vt:lpstr>
      <vt:lpstr>Présentation PowerPoint</vt:lpstr>
      <vt:lpstr>Présentation PowerPoint</vt:lpstr>
      <vt:lpstr>IV. Système de mesure et résultats expérimentaux</vt:lpstr>
      <vt:lpstr>IV. Système de mesure et résultats expérimentaux</vt:lpstr>
      <vt:lpstr>IV. Système de mesure et résultats expérimentaux</vt:lpstr>
      <vt:lpstr>IV. Système de mesure et résultats expérimentaux</vt:lpstr>
      <vt:lpstr>IV. Système de mesure et résultats expérimentaux</vt:lpstr>
      <vt:lpstr>IV. Système de mesure et résultats expérimentaux</vt:lpstr>
      <vt:lpstr>IV. Système de mesure et résultats expérimentaux</vt:lpstr>
      <vt:lpstr>V. Simulation numérique 3D</vt:lpstr>
      <vt:lpstr>V. Simulation numérique 3D</vt:lpstr>
      <vt:lpstr>Conclusion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Thanksgiving day</dc:title>
  <dc:creator>ismail - [2010]</dc:creator>
  <cp:lastModifiedBy>MEAS Sophie</cp:lastModifiedBy>
  <cp:revision>333</cp:revision>
  <dcterms:created xsi:type="dcterms:W3CDTF">2011-11-04T22:10:37Z</dcterms:created>
  <dcterms:modified xsi:type="dcterms:W3CDTF">2012-08-28T13:34:13Z</dcterms:modified>
</cp:coreProperties>
</file>