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C937"/>
    <a:srgbClr val="9900FF"/>
    <a:srgbClr val="0F3F59"/>
    <a:srgbClr val="165D83"/>
    <a:srgbClr val="FF9966"/>
    <a:srgbClr val="85A2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100" d="100"/>
          <a:sy n="100" d="100"/>
        </p:scale>
        <p:origin x="264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Les%20boulots%20du%20mois%20de%20Mais\Temperature\Tamx%20du%20conducteur-couplag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Les%20boulots%20du%20mois%20de%20Mais\Longueur%20normale\Longueur%20normal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Les%20boulots%20du%20mois%20de%20Mais\Longueur%20normale\Longueur%20normale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Les%20boulots%20du%20mois%20de%20Mais\Longueur%20normale\Longueur%20norma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Les%20boulots%20du%20mois%20de%20Mais\Temperature\Tamx-comparaiso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Meuris\My%20Documents\STAGE%20Zhiqiang\R&#233;sultats%20Z\Vn%20VS.%20Vh&#233;%20VS.%20Vshaji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meuris\My%20Documents\STAGE%20Zhiqiang\R&#233;sultats%20Z\Copie%20de%20Tamx-comparaison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Meuris\My%20Documents\STAGE%20Zhiqiang\R&#233;sultats%20Z\Copie%20de%20Vn%20VS%20%20Vh&#233;%20VS%20%20Vshaji%20(2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pdc5\Meuris\My%20Documents\STAGE%20Zhiqiang\R&#233;sultats%20Z\Copie%20de%20Pmax-comparais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96904047698404"/>
          <c:y val="4.3831533226018522E-2"/>
          <c:w val="0.85613765137206976"/>
          <c:h val="0.80631702651215531"/>
        </c:manualLayout>
      </c:layout>
      <c:scatterChart>
        <c:scatterStyle val="lineMarker"/>
        <c:varyColors val="0"/>
        <c:ser>
          <c:idx val="6"/>
          <c:order val="0"/>
          <c:tx>
            <c:v>Q0 = 1000 W/m, L0 = 2 m</c:v>
          </c:tx>
          <c:spPr>
            <a:ln>
              <a:solidFill>
                <a:srgbClr val="92D050"/>
              </a:solidFill>
            </a:ln>
          </c:spPr>
          <c:marker>
            <c:symbol val="triangle"/>
            <c:size val="7"/>
            <c:spPr>
              <a:solidFill>
                <a:srgbClr val="92D050"/>
              </a:solidFill>
              <a:ln w="9525">
                <a:noFill/>
              </a:ln>
            </c:spPr>
          </c:marker>
          <c:dLbls>
            <c:delete val="1"/>
          </c:dLbls>
          <c:xVal>
            <c:numRef>
              <c:f>'Tcondu(t)-max-donnés'!$B$5:$B$25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'Tcondu(t)-max-donnés'!$I$5:$I$25</c:f>
              <c:numCache>
                <c:formatCode>General</c:formatCode>
                <c:ptCount val="21"/>
                <c:pt idx="0">
                  <c:v>4.5010000000000003</c:v>
                </c:pt>
                <c:pt idx="1">
                  <c:v>12.859</c:v>
                </c:pt>
                <c:pt idx="2">
                  <c:v>13.188000000000001</c:v>
                </c:pt>
                <c:pt idx="3">
                  <c:v>15.775</c:v>
                </c:pt>
                <c:pt idx="4">
                  <c:v>18.495000000000001</c:v>
                </c:pt>
                <c:pt idx="5">
                  <c:v>21.207000000000001</c:v>
                </c:pt>
                <c:pt idx="6">
                  <c:v>23.728000000000002</c:v>
                </c:pt>
                <c:pt idx="7">
                  <c:v>26.1</c:v>
                </c:pt>
                <c:pt idx="8">
                  <c:v>28.306000000000001</c:v>
                </c:pt>
                <c:pt idx="9">
                  <c:v>30.395</c:v>
                </c:pt>
                <c:pt idx="10">
                  <c:v>32.35</c:v>
                </c:pt>
                <c:pt idx="11">
                  <c:v>34.204999999999998</c:v>
                </c:pt>
                <c:pt idx="12">
                  <c:v>36.021999999999998</c:v>
                </c:pt>
                <c:pt idx="13">
                  <c:v>37.814999999999998</c:v>
                </c:pt>
                <c:pt idx="14">
                  <c:v>39.576999999999998</c:v>
                </c:pt>
                <c:pt idx="15">
                  <c:v>41.295000000000002</c:v>
                </c:pt>
                <c:pt idx="16">
                  <c:v>42.960999999999999</c:v>
                </c:pt>
                <c:pt idx="17">
                  <c:v>44.579000000000001</c:v>
                </c:pt>
                <c:pt idx="18">
                  <c:v>46.156999999999996</c:v>
                </c:pt>
                <c:pt idx="19">
                  <c:v>47.701000000000001</c:v>
                </c:pt>
                <c:pt idx="20">
                  <c:v>49.219000000000001</c:v>
                </c:pt>
              </c:numCache>
            </c:numRef>
          </c:yVal>
          <c:smooth val="0"/>
        </c:ser>
        <c:ser>
          <c:idx val="2"/>
          <c:order val="1"/>
          <c:tx>
            <c:v>Cas adiabatique analytique sans hélium</c:v>
          </c:tx>
          <c:spPr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c:spPr>
          <c:marker>
            <c:symbol val="none"/>
          </c:marker>
          <c:dLbls>
            <c:delete val="1"/>
          </c:dLbls>
          <c:xVal>
            <c:numRef>
              <c:f>'Tcondu(t)-max-donnés'!$K$5:$K$26</c:f>
              <c:numCache>
                <c:formatCode>General</c:formatCode>
                <c:ptCount val="22"/>
                <c:pt idx="0">
                  <c:v>1.9411535255277752E-4</c:v>
                </c:pt>
                <c:pt idx="1">
                  <c:v>2.8990217729189121E-4</c:v>
                </c:pt>
                <c:pt idx="2">
                  <c:v>3.8705853855647049E-4</c:v>
                </c:pt>
                <c:pt idx="3">
                  <c:v>4.8558443634652554E-4</c:v>
                </c:pt>
                <c:pt idx="4">
                  <c:v>5.8547987066205718E-4</c:v>
                </c:pt>
                <c:pt idx="5">
                  <c:v>6.8674484150306372E-4</c:v>
                </c:pt>
                <c:pt idx="6">
                  <c:v>7.8937934886954696E-4</c:v>
                </c:pt>
                <c:pt idx="7">
                  <c:v>8.9338339276150494E-4</c:v>
                </c:pt>
                <c:pt idx="8">
                  <c:v>9.9875697317893864E-4</c:v>
                </c:pt>
                <c:pt idx="9">
                  <c:v>1.1055000901218491E-3</c:v>
                </c:pt>
                <c:pt idx="10">
                  <c:v>1.2136127435902354E-3</c:v>
                </c:pt>
                <c:pt idx="11">
                  <c:v>4.1591946443470312E-3</c:v>
                </c:pt>
                <c:pt idx="12">
                  <c:v>2.223803081065967E-2</c:v>
                </c:pt>
                <c:pt idx="13">
                  <c:v>6.9000434110431358E-2</c:v>
                </c:pt>
                <c:pt idx="14">
                  <c:v>0.16503381930707306</c:v>
                </c:pt>
                <c:pt idx="15">
                  <c:v>0.3223607192926034</c:v>
                </c:pt>
                <c:pt idx="16">
                  <c:v>0.54246306716904724</c:v>
                </c:pt>
                <c:pt idx="17">
                  <c:v>0.8166259534247039</c:v>
                </c:pt>
                <c:pt idx="18">
                  <c:v>1.1259554939479375</c:v>
                </c:pt>
                <c:pt idx="19">
                  <c:v>1.450060820044071</c:v>
                </c:pt>
                <c:pt idx="20">
                  <c:v>1.7731797200010309</c:v>
                </c:pt>
                <c:pt idx="21">
                  <c:v>2.0858697498129097</c:v>
                </c:pt>
              </c:numCache>
            </c:numRef>
          </c:xVal>
          <c:yVal>
            <c:numRef>
              <c:f>'Tcondu(t)-max-donnés'!$L$5:$L$26</c:f>
              <c:numCache>
                <c:formatCode>General</c:formatCode>
                <c:ptCount val="22"/>
                <c:pt idx="0">
                  <c:v>7</c:v>
                </c:pt>
                <c:pt idx="1">
                  <c:v>7.1000000000000103</c:v>
                </c:pt>
                <c:pt idx="2">
                  <c:v>7.2000000000000099</c:v>
                </c:pt>
                <c:pt idx="3">
                  <c:v>7.3000000000000096</c:v>
                </c:pt>
                <c:pt idx="4">
                  <c:v>7.4000000000000101</c:v>
                </c:pt>
                <c:pt idx="5">
                  <c:v>7.5000000000000098</c:v>
                </c:pt>
                <c:pt idx="6">
                  <c:v>7.6000000000000103</c:v>
                </c:pt>
                <c:pt idx="7">
                  <c:v>7.7000000000000099</c:v>
                </c:pt>
                <c:pt idx="8">
                  <c:v>7.8000000000000096</c:v>
                </c:pt>
                <c:pt idx="9">
                  <c:v>7.9000000000000101</c:v>
                </c:pt>
                <c:pt idx="10">
                  <c:v>8.0000000000000107</c:v>
                </c:pt>
                <c:pt idx="11">
                  <c:v>10</c:v>
                </c:pt>
                <c:pt idx="12">
                  <c:v>15</c:v>
                </c:pt>
                <c:pt idx="13">
                  <c:v>20</c:v>
                </c:pt>
                <c:pt idx="14">
                  <c:v>25</c:v>
                </c:pt>
                <c:pt idx="15">
                  <c:v>30</c:v>
                </c:pt>
                <c:pt idx="16">
                  <c:v>35</c:v>
                </c:pt>
                <c:pt idx="17">
                  <c:v>40</c:v>
                </c:pt>
                <c:pt idx="18">
                  <c:v>45</c:v>
                </c:pt>
                <c:pt idx="19">
                  <c:v>50</c:v>
                </c:pt>
                <c:pt idx="20">
                  <c:v>55</c:v>
                </c:pt>
                <c:pt idx="21">
                  <c:v>60</c:v>
                </c:pt>
              </c:numCache>
            </c:numRef>
          </c:yVal>
          <c:smooth val="0"/>
        </c:ser>
        <c:ser>
          <c:idx val="3"/>
          <c:order val="2"/>
          <c:tx>
            <c:v>cas adiabatique analytique avec hélium</c:v>
          </c:tx>
          <c:spPr>
            <a:ln>
              <a:solidFill>
                <a:srgbClr val="9933FF"/>
              </a:solidFill>
              <a:prstDash val="sysDash"/>
            </a:ln>
          </c:spPr>
          <c:marker>
            <c:symbol val="none"/>
          </c:marker>
          <c:dLbls>
            <c:delete val="1"/>
          </c:dLbls>
          <c:xVal>
            <c:numRef>
              <c:f>T_analytique2!$I$7:$I$27</c:f>
              <c:numCache>
                <c:formatCode>General</c:formatCode>
                <c:ptCount val="21"/>
                <c:pt idx="0">
                  <c:v>3.8802653917266285E-3</c:v>
                </c:pt>
                <c:pt idx="1">
                  <c:v>5.658137668890716E-3</c:v>
                </c:pt>
                <c:pt idx="2">
                  <c:v>7.3772482180005927E-3</c:v>
                </c:pt>
                <c:pt idx="3">
                  <c:v>9.0408026001368678E-3</c:v>
                </c:pt>
                <c:pt idx="4">
                  <c:v>1.0651710939608944E-2</c:v>
                </c:pt>
                <c:pt idx="5">
                  <c:v>1.2213335111186593E-2</c:v>
                </c:pt>
                <c:pt idx="6">
                  <c:v>1.3728982728129512E-2</c:v>
                </c:pt>
                <c:pt idx="7">
                  <c:v>1.5201504663672784E-2</c:v>
                </c:pt>
                <c:pt idx="8">
                  <c:v>1.6633636641266394E-2</c:v>
                </c:pt>
                <c:pt idx="9">
                  <c:v>1.8028098830953326E-2</c:v>
                </c:pt>
                <c:pt idx="10">
                  <c:v>1.9387544940222823E-2</c:v>
                </c:pt>
                <c:pt idx="11">
                  <c:v>4.2884478852672173E-2</c:v>
                </c:pt>
                <c:pt idx="12">
                  <c:v>9.3611423784240269E-2</c:v>
                </c:pt>
                <c:pt idx="13">
                  <c:v>0.16118166526646849</c:v>
                </c:pt>
                <c:pt idx="14">
                  <c:v>0.27252137944826277</c:v>
                </c:pt>
                <c:pt idx="15">
                  <c:v>0.44156736669571806</c:v>
                </c:pt>
                <c:pt idx="16">
                  <c:v>0.67067545504068926</c:v>
                </c:pt>
                <c:pt idx="17">
                  <c:v>0.951673181193469</c:v>
                </c:pt>
                <c:pt idx="18">
                  <c:v>1.2661252302106734</c:v>
                </c:pt>
                <c:pt idx="19">
                  <c:v>1.5940512143222367</c:v>
                </c:pt>
                <c:pt idx="20">
                  <c:v>1.9200370587942219</c:v>
                </c:pt>
              </c:numCache>
            </c:numRef>
          </c:xVal>
          <c:yVal>
            <c:numRef>
              <c:f>T_analytique2!$H$7:$H$27</c:f>
              <c:numCache>
                <c:formatCode>General</c:formatCode>
                <c:ptCount val="21"/>
                <c:pt idx="0">
                  <c:v>7</c:v>
                </c:pt>
                <c:pt idx="1">
                  <c:v>7.1000000000000103</c:v>
                </c:pt>
                <c:pt idx="2">
                  <c:v>7.2000000000000099</c:v>
                </c:pt>
                <c:pt idx="3">
                  <c:v>7.3000000000000096</c:v>
                </c:pt>
                <c:pt idx="4">
                  <c:v>7.4000000000000101</c:v>
                </c:pt>
                <c:pt idx="5">
                  <c:v>7.5000000000000098</c:v>
                </c:pt>
                <c:pt idx="6">
                  <c:v>7.6000000000000103</c:v>
                </c:pt>
                <c:pt idx="7">
                  <c:v>7.7000000000000099</c:v>
                </c:pt>
                <c:pt idx="8">
                  <c:v>7.8000000000000096</c:v>
                </c:pt>
                <c:pt idx="9">
                  <c:v>7.9000000000000101</c:v>
                </c:pt>
                <c:pt idx="10">
                  <c:v>8.0000000000000107</c:v>
                </c:pt>
                <c:pt idx="11">
                  <c:v>10</c:v>
                </c:pt>
                <c:pt idx="12">
                  <c:v>15</c:v>
                </c:pt>
                <c:pt idx="13">
                  <c:v>20</c:v>
                </c:pt>
                <c:pt idx="14">
                  <c:v>25</c:v>
                </c:pt>
                <c:pt idx="15">
                  <c:v>30</c:v>
                </c:pt>
                <c:pt idx="16">
                  <c:v>35</c:v>
                </c:pt>
                <c:pt idx="17">
                  <c:v>40</c:v>
                </c:pt>
                <c:pt idx="18">
                  <c:v>45</c:v>
                </c:pt>
                <c:pt idx="19">
                  <c:v>50</c:v>
                </c:pt>
                <c:pt idx="20">
                  <c:v>55</c:v>
                </c:pt>
              </c:numCache>
            </c:numRef>
          </c:yVal>
          <c:smooth val="0"/>
        </c:ser>
        <c:dLbls>
          <c:dLblPos val="r"/>
          <c:showLegendKey val="0"/>
          <c:showVal val="1"/>
          <c:showCatName val="1"/>
          <c:showSerName val="0"/>
          <c:showPercent val="0"/>
          <c:showBubbleSize val="0"/>
        </c:dLbls>
        <c:axId val="166470016"/>
        <c:axId val="166471936"/>
      </c:scatterChart>
      <c:valAx>
        <c:axId val="166470016"/>
        <c:scaling>
          <c:orientation val="minMax"/>
          <c:max val="2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sz="1400" dirty="0"/>
                  <a:t>Temps,</a:t>
                </a:r>
                <a:r>
                  <a:rPr lang="fr-FR" sz="1400" baseline="0" dirty="0"/>
                  <a:t> </a:t>
                </a:r>
                <a:r>
                  <a:rPr lang="fr-FR" sz="1400" dirty="0"/>
                  <a:t>t (s)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166471936"/>
        <c:crosses val="autoZero"/>
        <c:crossBetween val="midCat"/>
      </c:valAx>
      <c:valAx>
        <c:axId val="166471936"/>
        <c:scaling>
          <c:orientation val="minMax"/>
          <c:max val="6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r-FR" sz="1400" dirty="0"/>
                  <a:t>Température </a:t>
                </a:r>
                <a:r>
                  <a:rPr lang="fr-FR" sz="1400" dirty="0" smtClean="0"/>
                  <a:t>maximale, </a:t>
                </a:r>
                <a:r>
                  <a:rPr lang="fr-FR" sz="1400" dirty="0"/>
                  <a:t>T </a:t>
                </a:r>
                <a:r>
                  <a:rPr lang="fr-FR" sz="1400" baseline="-25000" dirty="0"/>
                  <a:t>max</a:t>
                </a:r>
                <a:r>
                  <a:rPr lang="fr-FR" sz="1400" baseline="0" dirty="0"/>
                  <a:t> </a:t>
                </a:r>
                <a:r>
                  <a:rPr lang="fr-FR" sz="1400" dirty="0"/>
                  <a:t>(K)</a:t>
                </a:r>
              </a:p>
            </c:rich>
          </c:tx>
          <c:layout>
            <c:manualLayout>
              <c:xMode val="edge"/>
              <c:yMode val="edge"/>
              <c:x val="0"/>
              <c:y val="8.391453865992316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16647001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61752003221819"/>
          <c:y val="3.7476859696335428E-2"/>
          <c:w val="0.84202860059159268"/>
          <c:h val="0.80638240473105416"/>
        </c:manualLayout>
      </c:layout>
      <c:scatterChart>
        <c:scatterStyle val="lineMarker"/>
        <c:varyColors val="0"/>
        <c:ser>
          <c:idx val="0"/>
          <c:order val="0"/>
          <c:tx>
            <c:v>Q0 = 500 W/m; L0 = 2 m</c:v>
          </c:tx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Données!$C$5:$C$25</c:f>
              <c:numCache>
                <c:formatCode>General</c:formatCode>
                <c:ptCount val="21"/>
                <c:pt idx="0">
                  <c:v>0</c:v>
                </c:pt>
                <c:pt idx="1">
                  <c:v>2.0699999999999998</c:v>
                </c:pt>
                <c:pt idx="2">
                  <c:v>2.73</c:v>
                </c:pt>
                <c:pt idx="3">
                  <c:v>3.49</c:v>
                </c:pt>
                <c:pt idx="4">
                  <c:v>4.3499999999999996</c:v>
                </c:pt>
                <c:pt idx="5">
                  <c:v>5.29</c:v>
                </c:pt>
                <c:pt idx="6">
                  <c:v>6.39</c:v>
                </c:pt>
                <c:pt idx="7">
                  <c:v>7.67</c:v>
                </c:pt>
                <c:pt idx="8">
                  <c:v>9.15</c:v>
                </c:pt>
                <c:pt idx="9">
                  <c:v>10.85</c:v>
                </c:pt>
                <c:pt idx="10">
                  <c:v>12.85</c:v>
                </c:pt>
                <c:pt idx="11">
                  <c:v>15.37</c:v>
                </c:pt>
                <c:pt idx="12">
                  <c:v>20.37</c:v>
                </c:pt>
                <c:pt idx="13">
                  <c:v>29.03</c:v>
                </c:pt>
                <c:pt idx="14">
                  <c:v>39.19</c:v>
                </c:pt>
                <c:pt idx="15">
                  <c:v>50.03</c:v>
                </c:pt>
                <c:pt idx="16">
                  <c:v>61.17</c:v>
                </c:pt>
                <c:pt idx="17">
                  <c:v>72.31</c:v>
                </c:pt>
                <c:pt idx="18">
                  <c:v>83.29</c:v>
                </c:pt>
                <c:pt idx="19">
                  <c:v>93.75</c:v>
                </c:pt>
                <c:pt idx="20">
                  <c:v>100.01</c:v>
                </c:pt>
              </c:numCache>
            </c:numRef>
          </c:yVal>
          <c:smooth val="0"/>
        </c:ser>
        <c:ser>
          <c:idx val="1"/>
          <c:order val="1"/>
          <c:tx>
            <c:v>Q0 = 1000 W/m; L0 = 1 m</c:v>
          </c:tx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Données!$D$5:$D$25</c:f>
              <c:numCache>
                <c:formatCode>General</c:formatCode>
                <c:ptCount val="21"/>
                <c:pt idx="0">
                  <c:v>0</c:v>
                </c:pt>
                <c:pt idx="1">
                  <c:v>1.47</c:v>
                </c:pt>
                <c:pt idx="2">
                  <c:v>2.11</c:v>
                </c:pt>
                <c:pt idx="3">
                  <c:v>2.81</c:v>
                </c:pt>
                <c:pt idx="4">
                  <c:v>3.55</c:v>
                </c:pt>
                <c:pt idx="5">
                  <c:v>4.33</c:v>
                </c:pt>
                <c:pt idx="6">
                  <c:v>5.15</c:v>
                </c:pt>
                <c:pt idx="7">
                  <c:v>6.01</c:v>
                </c:pt>
                <c:pt idx="8">
                  <c:v>6.93</c:v>
                </c:pt>
                <c:pt idx="9">
                  <c:v>7.93</c:v>
                </c:pt>
                <c:pt idx="10">
                  <c:v>9.0500000000000007</c:v>
                </c:pt>
                <c:pt idx="11">
                  <c:v>10.33</c:v>
                </c:pt>
                <c:pt idx="12">
                  <c:v>11.79</c:v>
                </c:pt>
                <c:pt idx="13">
                  <c:v>13.51</c:v>
                </c:pt>
                <c:pt idx="14">
                  <c:v>15.59</c:v>
                </c:pt>
                <c:pt idx="15">
                  <c:v>18.329999999999998</c:v>
                </c:pt>
                <c:pt idx="16">
                  <c:v>25.27</c:v>
                </c:pt>
                <c:pt idx="17">
                  <c:v>35.049999999999997</c:v>
                </c:pt>
                <c:pt idx="18">
                  <c:v>45.91</c:v>
                </c:pt>
                <c:pt idx="19">
                  <c:v>57.17</c:v>
                </c:pt>
                <c:pt idx="20">
                  <c:v>68.510000000000005</c:v>
                </c:pt>
              </c:numCache>
            </c:numRef>
          </c:yVal>
          <c:smooth val="0"/>
        </c:ser>
        <c:ser>
          <c:idx val="2"/>
          <c:order val="2"/>
          <c:tx>
            <c:v>Q0 = 1000 W/m; L0 = 2 m</c:v>
          </c:tx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Données!$E$5:$E$25</c:f>
              <c:numCache>
                <c:formatCode>General</c:formatCode>
                <c:ptCount val="21"/>
                <c:pt idx="0">
                  <c:v>0</c:v>
                </c:pt>
                <c:pt idx="1">
                  <c:v>2.63</c:v>
                </c:pt>
                <c:pt idx="2">
                  <c:v>3.45</c:v>
                </c:pt>
                <c:pt idx="3">
                  <c:v>4.3099999999999996</c:v>
                </c:pt>
                <c:pt idx="4">
                  <c:v>5.29</c:v>
                </c:pt>
                <c:pt idx="5">
                  <c:v>6.43</c:v>
                </c:pt>
                <c:pt idx="6">
                  <c:v>7.75</c:v>
                </c:pt>
                <c:pt idx="7">
                  <c:v>9.31</c:v>
                </c:pt>
                <c:pt idx="8">
                  <c:v>11.11</c:v>
                </c:pt>
                <c:pt idx="9">
                  <c:v>13.27</c:v>
                </c:pt>
                <c:pt idx="10">
                  <c:v>16.09</c:v>
                </c:pt>
                <c:pt idx="11">
                  <c:v>22.63</c:v>
                </c:pt>
                <c:pt idx="12">
                  <c:v>31.79</c:v>
                </c:pt>
                <c:pt idx="13">
                  <c:v>42.17</c:v>
                </c:pt>
                <c:pt idx="14">
                  <c:v>53.11</c:v>
                </c:pt>
                <c:pt idx="15">
                  <c:v>64.23</c:v>
                </c:pt>
                <c:pt idx="16">
                  <c:v>75.349999999999994</c:v>
                </c:pt>
                <c:pt idx="17">
                  <c:v>86.21</c:v>
                </c:pt>
                <c:pt idx="18">
                  <c:v>96.45</c:v>
                </c:pt>
                <c:pt idx="19">
                  <c:v>100.01</c:v>
                </c:pt>
                <c:pt idx="20">
                  <c:v>100.01</c:v>
                </c:pt>
              </c:numCache>
            </c:numRef>
          </c:yVal>
          <c:smooth val="0"/>
        </c:ser>
        <c:ser>
          <c:idx val="5"/>
          <c:order val="3"/>
          <c:tx>
            <c:v>Q0 = 1000 W/m; L0 = 4 m</c:v>
          </c:tx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Données!$H$5:$H$25</c:f>
              <c:numCache>
                <c:formatCode>General</c:formatCode>
                <c:ptCount val="21"/>
                <c:pt idx="0">
                  <c:v>0</c:v>
                </c:pt>
                <c:pt idx="1">
                  <c:v>4.8099999999999996</c:v>
                </c:pt>
                <c:pt idx="2">
                  <c:v>5.87</c:v>
                </c:pt>
                <c:pt idx="3">
                  <c:v>7.09</c:v>
                </c:pt>
                <c:pt idx="4">
                  <c:v>8.75</c:v>
                </c:pt>
                <c:pt idx="5">
                  <c:v>11.07</c:v>
                </c:pt>
                <c:pt idx="6">
                  <c:v>15.31</c:v>
                </c:pt>
                <c:pt idx="7">
                  <c:v>22.65</c:v>
                </c:pt>
                <c:pt idx="8">
                  <c:v>31.61</c:v>
                </c:pt>
                <c:pt idx="9">
                  <c:v>41.59</c:v>
                </c:pt>
                <c:pt idx="10">
                  <c:v>52.15</c:v>
                </c:pt>
                <c:pt idx="11">
                  <c:v>62.99</c:v>
                </c:pt>
                <c:pt idx="12">
                  <c:v>73.89</c:v>
                </c:pt>
                <c:pt idx="13">
                  <c:v>84.69</c:v>
                </c:pt>
                <c:pt idx="14">
                  <c:v>94.97</c:v>
                </c:pt>
                <c:pt idx="15">
                  <c:v>100.01</c:v>
                </c:pt>
                <c:pt idx="16">
                  <c:v>100.01</c:v>
                </c:pt>
                <c:pt idx="17">
                  <c:v>100.01</c:v>
                </c:pt>
                <c:pt idx="18">
                  <c:v>100.01</c:v>
                </c:pt>
                <c:pt idx="19">
                  <c:v>100.01</c:v>
                </c:pt>
                <c:pt idx="20">
                  <c:v>100.01</c:v>
                </c:pt>
              </c:numCache>
            </c:numRef>
          </c:yVal>
          <c:smooth val="0"/>
        </c:ser>
        <c:ser>
          <c:idx val="6"/>
          <c:order val="4"/>
          <c:tx>
            <c:v>Q0 = 5000 W/m; L0 = 2 m</c:v>
          </c:tx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Données!$I$5:$I$25</c:f>
              <c:numCache>
                <c:formatCode>General</c:formatCode>
                <c:ptCount val="21"/>
                <c:pt idx="0">
                  <c:v>0</c:v>
                </c:pt>
                <c:pt idx="1">
                  <c:v>3.13</c:v>
                </c:pt>
                <c:pt idx="2">
                  <c:v>4.43</c:v>
                </c:pt>
                <c:pt idx="3">
                  <c:v>5.81</c:v>
                </c:pt>
                <c:pt idx="4">
                  <c:v>7.37</c:v>
                </c:pt>
                <c:pt idx="5">
                  <c:v>9.17</c:v>
                </c:pt>
                <c:pt idx="6">
                  <c:v>11.35</c:v>
                </c:pt>
                <c:pt idx="7">
                  <c:v>14.13</c:v>
                </c:pt>
                <c:pt idx="8">
                  <c:v>19.850000000000001</c:v>
                </c:pt>
                <c:pt idx="9">
                  <c:v>28.17</c:v>
                </c:pt>
                <c:pt idx="10">
                  <c:v>37.950000000000003</c:v>
                </c:pt>
                <c:pt idx="11">
                  <c:v>48.53</c:v>
                </c:pt>
                <c:pt idx="12">
                  <c:v>59.45</c:v>
                </c:pt>
                <c:pt idx="13">
                  <c:v>70.47</c:v>
                </c:pt>
                <c:pt idx="14">
                  <c:v>81.41</c:v>
                </c:pt>
                <c:pt idx="15">
                  <c:v>91.95</c:v>
                </c:pt>
                <c:pt idx="16">
                  <c:v>100.01</c:v>
                </c:pt>
                <c:pt idx="17">
                  <c:v>100.01</c:v>
                </c:pt>
                <c:pt idx="18">
                  <c:v>100.01</c:v>
                </c:pt>
                <c:pt idx="19">
                  <c:v>100.01</c:v>
                </c:pt>
                <c:pt idx="20">
                  <c:v>100.01</c:v>
                </c:pt>
              </c:numCache>
            </c:numRef>
          </c:yVal>
          <c:smooth val="0"/>
        </c:ser>
        <c:ser>
          <c:idx val="3"/>
          <c:order val="5"/>
          <c:tx>
            <c:v>Q0 = 1000 W/m; L0 = 2 m-cas adiabatique</c:v>
          </c:tx>
          <c:spPr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c:spPr>
          <c:marker>
            <c:symbol val="none"/>
          </c:marker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Données!$L$5:$L$25</c:f>
              <c:numCache>
                <c:formatCode>General</c:formatCode>
                <c:ptCount val="21"/>
                <c:pt idx="0">
                  <c:v>0</c:v>
                </c:pt>
                <c:pt idx="1">
                  <c:v>3.59</c:v>
                </c:pt>
                <c:pt idx="2">
                  <c:v>5.23</c:v>
                </c:pt>
                <c:pt idx="3">
                  <c:v>6.87</c:v>
                </c:pt>
                <c:pt idx="4">
                  <c:v>8.51</c:v>
                </c:pt>
                <c:pt idx="5">
                  <c:v>10.130000000000001</c:v>
                </c:pt>
                <c:pt idx="6">
                  <c:v>11.77</c:v>
                </c:pt>
                <c:pt idx="7">
                  <c:v>13.41</c:v>
                </c:pt>
                <c:pt idx="8">
                  <c:v>15.05</c:v>
                </c:pt>
                <c:pt idx="9">
                  <c:v>16.690000000000001</c:v>
                </c:pt>
                <c:pt idx="10">
                  <c:v>18.309999999999999</c:v>
                </c:pt>
                <c:pt idx="11">
                  <c:v>19.95</c:v>
                </c:pt>
                <c:pt idx="12">
                  <c:v>21.59</c:v>
                </c:pt>
                <c:pt idx="13">
                  <c:v>23.23</c:v>
                </c:pt>
                <c:pt idx="14">
                  <c:v>24.85</c:v>
                </c:pt>
                <c:pt idx="15">
                  <c:v>26.49</c:v>
                </c:pt>
                <c:pt idx="16">
                  <c:v>28.13</c:v>
                </c:pt>
                <c:pt idx="17">
                  <c:v>29.77</c:v>
                </c:pt>
                <c:pt idx="18">
                  <c:v>31.39</c:v>
                </c:pt>
                <c:pt idx="19">
                  <c:v>33.03</c:v>
                </c:pt>
                <c:pt idx="20">
                  <c:v>34.67</c:v>
                </c:pt>
              </c:numCache>
            </c:numRef>
          </c:yVal>
          <c:smooth val="0"/>
        </c:ser>
        <c:dLbls>
          <c:dLblPos val="r"/>
          <c:showLegendKey val="0"/>
          <c:showVal val="1"/>
          <c:showCatName val="1"/>
          <c:showSerName val="0"/>
          <c:showPercent val="0"/>
          <c:showBubbleSize val="0"/>
        </c:dLbls>
        <c:axId val="167022976"/>
        <c:axId val="167024896"/>
      </c:scatterChart>
      <c:valAx>
        <c:axId val="167022976"/>
        <c:scaling>
          <c:orientation val="minMax"/>
          <c:max val="1.2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sz="1400" baseline="0" dirty="0"/>
                  <a:t>Temps, t (s)</a:t>
                </a:r>
                <a:endParaRPr lang="fr-FR" sz="14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167024896"/>
        <c:crosses val="autoZero"/>
        <c:crossBetween val="midCat"/>
      </c:valAx>
      <c:valAx>
        <c:axId val="167024896"/>
        <c:scaling>
          <c:orientation val="minMax"/>
          <c:max val="11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r-FR" sz="1400" dirty="0"/>
                  <a:t>Longueur</a:t>
                </a:r>
                <a:r>
                  <a:rPr lang="fr-FR" sz="1400" baseline="0" dirty="0"/>
                  <a:t> normale, L</a:t>
                </a:r>
                <a:r>
                  <a:rPr lang="fr-FR" sz="1400" baseline="-25000" dirty="0"/>
                  <a:t>n</a:t>
                </a:r>
                <a:r>
                  <a:rPr lang="fr-FR" sz="1400" baseline="0" dirty="0"/>
                  <a:t>  (m)</a:t>
                </a:r>
                <a:endParaRPr lang="fr-FR" sz="1400" dirty="0"/>
              </a:p>
            </c:rich>
          </c:tx>
          <c:layout>
            <c:manualLayout>
              <c:xMode val="edge"/>
              <c:yMode val="edge"/>
              <c:x val="0"/>
              <c:y val="0.1756047709226220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16702297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3253412767848463"/>
          <c:y val="0.47806744410113294"/>
          <c:w val="0.45878813908592003"/>
          <c:h val="0.3510378417887637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761752003221819"/>
          <c:y val="3.7476859696335428E-2"/>
          <c:w val="0.84202860059159268"/>
          <c:h val="0.80638240473105416"/>
        </c:manualLayout>
      </c:layout>
      <c:scatterChart>
        <c:scatterStyle val="lineMarker"/>
        <c:varyColors val="0"/>
        <c:ser>
          <c:idx val="0"/>
          <c:order val="0"/>
          <c:tx>
            <c:v>Q0 = 500 W/m; L0 = 2 m</c:v>
          </c:tx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Données!$C$5:$C$25</c:f>
              <c:numCache>
                <c:formatCode>General</c:formatCode>
                <c:ptCount val="21"/>
                <c:pt idx="0">
                  <c:v>0</c:v>
                </c:pt>
                <c:pt idx="1">
                  <c:v>2.0699999999999998</c:v>
                </c:pt>
                <c:pt idx="2">
                  <c:v>2.73</c:v>
                </c:pt>
                <c:pt idx="3">
                  <c:v>3.49</c:v>
                </c:pt>
                <c:pt idx="4">
                  <c:v>4.3499999999999996</c:v>
                </c:pt>
                <c:pt idx="5">
                  <c:v>5.29</c:v>
                </c:pt>
                <c:pt idx="6">
                  <c:v>6.39</c:v>
                </c:pt>
                <c:pt idx="7">
                  <c:v>7.67</c:v>
                </c:pt>
                <c:pt idx="8">
                  <c:v>9.15</c:v>
                </c:pt>
                <c:pt idx="9">
                  <c:v>10.85</c:v>
                </c:pt>
                <c:pt idx="10">
                  <c:v>12.85</c:v>
                </c:pt>
                <c:pt idx="11">
                  <c:v>15.37</c:v>
                </c:pt>
                <c:pt idx="12">
                  <c:v>20.37</c:v>
                </c:pt>
                <c:pt idx="13">
                  <c:v>29.03</c:v>
                </c:pt>
                <c:pt idx="14">
                  <c:v>39.19</c:v>
                </c:pt>
                <c:pt idx="15">
                  <c:v>50.03</c:v>
                </c:pt>
                <c:pt idx="16">
                  <c:v>61.17</c:v>
                </c:pt>
                <c:pt idx="17">
                  <c:v>72.31</c:v>
                </c:pt>
                <c:pt idx="18">
                  <c:v>83.29</c:v>
                </c:pt>
                <c:pt idx="19">
                  <c:v>93.75</c:v>
                </c:pt>
                <c:pt idx="20">
                  <c:v>100.01</c:v>
                </c:pt>
              </c:numCache>
            </c:numRef>
          </c:yVal>
          <c:smooth val="0"/>
        </c:ser>
        <c:ser>
          <c:idx val="1"/>
          <c:order val="1"/>
          <c:tx>
            <c:v>Q0 = 1000 W/m; L0 = 1 m</c:v>
          </c:tx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Données!$D$5:$D$25</c:f>
              <c:numCache>
                <c:formatCode>General</c:formatCode>
                <c:ptCount val="21"/>
                <c:pt idx="0">
                  <c:v>0</c:v>
                </c:pt>
                <c:pt idx="1">
                  <c:v>1.47</c:v>
                </c:pt>
                <c:pt idx="2">
                  <c:v>2.11</c:v>
                </c:pt>
                <c:pt idx="3">
                  <c:v>2.81</c:v>
                </c:pt>
                <c:pt idx="4">
                  <c:v>3.55</c:v>
                </c:pt>
                <c:pt idx="5">
                  <c:v>4.33</c:v>
                </c:pt>
                <c:pt idx="6">
                  <c:v>5.15</c:v>
                </c:pt>
                <c:pt idx="7">
                  <c:v>6.01</c:v>
                </c:pt>
                <c:pt idx="8">
                  <c:v>6.93</c:v>
                </c:pt>
                <c:pt idx="9">
                  <c:v>7.93</c:v>
                </c:pt>
                <c:pt idx="10">
                  <c:v>9.0500000000000007</c:v>
                </c:pt>
                <c:pt idx="11">
                  <c:v>10.33</c:v>
                </c:pt>
                <c:pt idx="12">
                  <c:v>11.79</c:v>
                </c:pt>
                <c:pt idx="13">
                  <c:v>13.51</c:v>
                </c:pt>
                <c:pt idx="14">
                  <c:v>15.59</c:v>
                </c:pt>
                <c:pt idx="15">
                  <c:v>18.329999999999998</c:v>
                </c:pt>
                <c:pt idx="16">
                  <c:v>25.27</c:v>
                </c:pt>
                <c:pt idx="17">
                  <c:v>35.049999999999997</c:v>
                </c:pt>
                <c:pt idx="18">
                  <c:v>45.91</c:v>
                </c:pt>
                <c:pt idx="19">
                  <c:v>57.17</c:v>
                </c:pt>
                <c:pt idx="20">
                  <c:v>68.510000000000005</c:v>
                </c:pt>
              </c:numCache>
            </c:numRef>
          </c:yVal>
          <c:smooth val="0"/>
        </c:ser>
        <c:ser>
          <c:idx val="2"/>
          <c:order val="2"/>
          <c:tx>
            <c:v>Q0 = 1000 W/m; L0 = 2 m</c:v>
          </c:tx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Données!$E$5:$E$25</c:f>
              <c:numCache>
                <c:formatCode>General</c:formatCode>
                <c:ptCount val="21"/>
                <c:pt idx="0">
                  <c:v>0</c:v>
                </c:pt>
                <c:pt idx="1">
                  <c:v>2.63</c:v>
                </c:pt>
                <c:pt idx="2">
                  <c:v>3.45</c:v>
                </c:pt>
                <c:pt idx="3">
                  <c:v>4.3099999999999996</c:v>
                </c:pt>
                <c:pt idx="4">
                  <c:v>5.29</c:v>
                </c:pt>
                <c:pt idx="5">
                  <c:v>6.43</c:v>
                </c:pt>
                <c:pt idx="6">
                  <c:v>7.75</c:v>
                </c:pt>
                <c:pt idx="7">
                  <c:v>9.31</c:v>
                </c:pt>
                <c:pt idx="8">
                  <c:v>11.11</c:v>
                </c:pt>
                <c:pt idx="9">
                  <c:v>13.27</c:v>
                </c:pt>
                <c:pt idx="10">
                  <c:v>16.09</c:v>
                </c:pt>
                <c:pt idx="11">
                  <c:v>22.63</c:v>
                </c:pt>
                <c:pt idx="12">
                  <c:v>31.79</c:v>
                </c:pt>
                <c:pt idx="13">
                  <c:v>42.17</c:v>
                </c:pt>
                <c:pt idx="14">
                  <c:v>53.11</c:v>
                </c:pt>
                <c:pt idx="15">
                  <c:v>64.23</c:v>
                </c:pt>
                <c:pt idx="16">
                  <c:v>75.349999999999994</c:v>
                </c:pt>
                <c:pt idx="17">
                  <c:v>86.21</c:v>
                </c:pt>
                <c:pt idx="18">
                  <c:v>96.45</c:v>
                </c:pt>
                <c:pt idx="19">
                  <c:v>100.01</c:v>
                </c:pt>
                <c:pt idx="20">
                  <c:v>100.01</c:v>
                </c:pt>
              </c:numCache>
            </c:numRef>
          </c:yVal>
          <c:smooth val="0"/>
        </c:ser>
        <c:ser>
          <c:idx val="5"/>
          <c:order val="3"/>
          <c:tx>
            <c:v>Q0 = 1000 W/m; L0 = 4 m</c:v>
          </c:tx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Données!$H$5:$H$25</c:f>
              <c:numCache>
                <c:formatCode>General</c:formatCode>
                <c:ptCount val="21"/>
                <c:pt idx="0">
                  <c:v>0</c:v>
                </c:pt>
                <c:pt idx="1">
                  <c:v>4.8099999999999996</c:v>
                </c:pt>
                <c:pt idx="2">
                  <c:v>5.87</c:v>
                </c:pt>
                <c:pt idx="3">
                  <c:v>7.09</c:v>
                </c:pt>
                <c:pt idx="4">
                  <c:v>8.75</c:v>
                </c:pt>
                <c:pt idx="5">
                  <c:v>11.07</c:v>
                </c:pt>
                <c:pt idx="6">
                  <c:v>15.31</c:v>
                </c:pt>
                <c:pt idx="7">
                  <c:v>22.65</c:v>
                </c:pt>
                <c:pt idx="8">
                  <c:v>31.61</c:v>
                </c:pt>
                <c:pt idx="9">
                  <c:v>41.59</c:v>
                </c:pt>
                <c:pt idx="10">
                  <c:v>52.15</c:v>
                </c:pt>
                <c:pt idx="11">
                  <c:v>62.99</c:v>
                </c:pt>
                <c:pt idx="12">
                  <c:v>73.89</c:v>
                </c:pt>
                <c:pt idx="13">
                  <c:v>84.69</c:v>
                </c:pt>
                <c:pt idx="14">
                  <c:v>94.97</c:v>
                </c:pt>
                <c:pt idx="15">
                  <c:v>100.01</c:v>
                </c:pt>
                <c:pt idx="16">
                  <c:v>100.01</c:v>
                </c:pt>
                <c:pt idx="17">
                  <c:v>100.01</c:v>
                </c:pt>
                <c:pt idx="18">
                  <c:v>100.01</c:v>
                </c:pt>
                <c:pt idx="19">
                  <c:v>100.01</c:v>
                </c:pt>
                <c:pt idx="20">
                  <c:v>100.01</c:v>
                </c:pt>
              </c:numCache>
            </c:numRef>
          </c:yVal>
          <c:smooth val="0"/>
        </c:ser>
        <c:ser>
          <c:idx val="6"/>
          <c:order val="4"/>
          <c:tx>
            <c:v>Q0 = 5000 W/m; L0 = 2 m</c:v>
          </c:tx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Données!$I$5:$I$25</c:f>
              <c:numCache>
                <c:formatCode>General</c:formatCode>
                <c:ptCount val="21"/>
                <c:pt idx="0">
                  <c:v>0</c:v>
                </c:pt>
                <c:pt idx="1">
                  <c:v>3.13</c:v>
                </c:pt>
                <c:pt idx="2">
                  <c:v>4.43</c:v>
                </c:pt>
                <c:pt idx="3">
                  <c:v>5.81</c:v>
                </c:pt>
                <c:pt idx="4">
                  <c:v>7.37</c:v>
                </c:pt>
                <c:pt idx="5">
                  <c:v>9.17</c:v>
                </c:pt>
                <c:pt idx="6">
                  <c:v>11.35</c:v>
                </c:pt>
                <c:pt idx="7">
                  <c:v>14.13</c:v>
                </c:pt>
                <c:pt idx="8">
                  <c:v>19.850000000000001</c:v>
                </c:pt>
                <c:pt idx="9">
                  <c:v>28.17</c:v>
                </c:pt>
                <c:pt idx="10">
                  <c:v>37.950000000000003</c:v>
                </c:pt>
                <c:pt idx="11">
                  <c:v>48.53</c:v>
                </c:pt>
                <c:pt idx="12">
                  <c:v>59.45</c:v>
                </c:pt>
                <c:pt idx="13">
                  <c:v>70.47</c:v>
                </c:pt>
                <c:pt idx="14">
                  <c:v>81.41</c:v>
                </c:pt>
                <c:pt idx="15">
                  <c:v>91.95</c:v>
                </c:pt>
                <c:pt idx="16">
                  <c:v>100.01</c:v>
                </c:pt>
                <c:pt idx="17">
                  <c:v>100.01</c:v>
                </c:pt>
                <c:pt idx="18">
                  <c:v>100.01</c:v>
                </c:pt>
                <c:pt idx="19">
                  <c:v>100.01</c:v>
                </c:pt>
                <c:pt idx="20">
                  <c:v>100.01</c:v>
                </c:pt>
              </c:numCache>
            </c:numRef>
          </c:yVal>
          <c:smooth val="0"/>
        </c:ser>
        <c:ser>
          <c:idx val="3"/>
          <c:order val="5"/>
          <c:tx>
            <c:v>Q0 = 1000 W/m; L0 = 2 m-cas adiabatique</c:v>
          </c:tx>
          <c:spPr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c:spPr>
          <c:marker>
            <c:symbol val="none"/>
          </c:marker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Données!$L$5:$L$25</c:f>
              <c:numCache>
                <c:formatCode>General</c:formatCode>
                <c:ptCount val="21"/>
                <c:pt idx="0">
                  <c:v>0</c:v>
                </c:pt>
                <c:pt idx="1">
                  <c:v>3.59</c:v>
                </c:pt>
                <c:pt idx="2">
                  <c:v>5.23</c:v>
                </c:pt>
                <c:pt idx="3">
                  <c:v>6.87</c:v>
                </c:pt>
                <c:pt idx="4">
                  <c:v>8.51</c:v>
                </c:pt>
                <c:pt idx="5">
                  <c:v>10.130000000000001</c:v>
                </c:pt>
                <c:pt idx="6">
                  <c:v>11.77</c:v>
                </c:pt>
                <c:pt idx="7">
                  <c:v>13.41</c:v>
                </c:pt>
                <c:pt idx="8">
                  <c:v>15.05</c:v>
                </c:pt>
                <c:pt idx="9">
                  <c:v>16.690000000000001</c:v>
                </c:pt>
                <c:pt idx="10">
                  <c:v>18.309999999999999</c:v>
                </c:pt>
                <c:pt idx="11">
                  <c:v>19.95</c:v>
                </c:pt>
                <c:pt idx="12">
                  <c:v>21.59</c:v>
                </c:pt>
                <c:pt idx="13">
                  <c:v>23.23</c:v>
                </c:pt>
                <c:pt idx="14">
                  <c:v>24.85</c:v>
                </c:pt>
                <c:pt idx="15">
                  <c:v>26.49</c:v>
                </c:pt>
                <c:pt idx="16">
                  <c:v>28.13</c:v>
                </c:pt>
                <c:pt idx="17">
                  <c:v>29.77</c:v>
                </c:pt>
                <c:pt idx="18">
                  <c:v>31.39</c:v>
                </c:pt>
                <c:pt idx="19">
                  <c:v>33.03</c:v>
                </c:pt>
                <c:pt idx="20">
                  <c:v>34.67</c:v>
                </c:pt>
              </c:numCache>
            </c:numRef>
          </c:yVal>
          <c:smooth val="0"/>
        </c:ser>
        <c:dLbls>
          <c:dLblPos val="r"/>
          <c:showLegendKey val="0"/>
          <c:showVal val="1"/>
          <c:showCatName val="1"/>
          <c:showSerName val="0"/>
          <c:showPercent val="0"/>
          <c:showBubbleSize val="0"/>
        </c:dLbls>
        <c:axId val="166646912"/>
        <c:axId val="166648832"/>
      </c:scatterChart>
      <c:valAx>
        <c:axId val="166646912"/>
        <c:scaling>
          <c:orientation val="minMax"/>
          <c:max val="2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sz="1400" baseline="0" dirty="0"/>
                  <a:t>Temps, t (s)</a:t>
                </a:r>
                <a:endParaRPr lang="fr-FR" sz="14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166648832"/>
        <c:crosses val="autoZero"/>
        <c:crossBetween val="midCat"/>
      </c:valAx>
      <c:valAx>
        <c:axId val="166648832"/>
        <c:scaling>
          <c:orientation val="minMax"/>
          <c:max val="8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r-FR" sz="1400" dirty="0"/>
                  <a:t>Longueur</a:t>
                </a:r>
                <a:r>
                  <a:rPr lang="fr-FR" sz="1400" baseline="0" dirty="0"/>
                  <a:t> normale, L</a:t>
                </a:r>
                <a:r>
                  <a:rPr lang="fr-FR" sz="1400" baseline="-25000" dirty="0"/>
                  <a:t>n</a:t>
                </a:r>
                <a:r>
                  <a:rPr lang="fr-FR" sz="1400" baseline="0" dirty="0"/>
                  <a:t>  (m)</a:t>
                </a:r>
                <a:endParaRPr lang="fr-FR" sz="1400" dirty="0"/>
              </a:p>
            </c:rich>
          </c:tx>
          <c:layout>
            <c:manualLayout>
              <c:xMode val="edge"/>
              <c:yMode val="edge"/>
              <c:x val="0"/>
              <c:y val="0.1756047709226220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1666469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4673165854268216"/>
          <c:y val="2.237124156948736E-2"/>
          <c:w val="0.45878813908592003"/>
          <c:h val="0.39829522575500848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05922870752265"/>
          <c:y val="3.7476859696335435E-2"/>
          <c:w val="0.86612472052104594"/>
          <c:h val="0.8063824047310536"/>
        </c:manualLayout>
      </c:layout>
      <c:scatterChart>
        <c:scatterStyle val="lineMarker"/>
        <c:varyColors val="0"/>
        <c:ser>
          <c:idx val="0"/>
          <c:order val="0"/>
          <c:tx>
            <c:v>Q0 = 1000 W/m; L0 = 2 m; f = 0,01</c:v>
          </c:tx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0.30000000000000016</c:v>
                </c:pt>
                <c:pt idx="4">
                  <c:v>0.4</c:v>
                </c:pt>
                <c:pt idx="5">
                  <c:v>0.5</c:v>
                </c:pt>
                <c:pt idx="6">
                  <c:v>0.60000000000000031</c:v>
                </c:pt>
                <c:pt idx="7">
                  <c:v>0.70000000000000029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1.9000000000000001</c:v>
                </c:pt>
                <c:pt idx="20">
                  <c:v>2</c:v>
                </c:pt>
              </c:numCache>
            </c:numRef>
          </c:xVal>
          <c:yVal>
            <c:numRef>
              <c:f>Données!$E$5:$E$25</c:f>
              <c:numCache>
                <c:formatCode>General</c:formatCode>
                <c:ptCount val="21"/>
                <c:pt idx="0">
                  <c:v>0</c:v>
                </c:pt>
                <c:pt idx="1">
                  <c:v>2.63</c:v>
                </c:pt>
                <c:pt idx="2">
                  <c:v>3.4499999999999997</c:v>
                </c:pt>
                <c:pt idx="3">
                  <c:v>4.3099999999999996</c:v>
                </c:pt>
                <c:pt idx="4">
                  <c:v>5.29</c:v>
                </c:pt>
                <c:pt idx="5">
                  <c:v>6.4300000000000024</c:v>
                </c:pt>
                <c:pt idx="6">
                  <c:v>7.75</c:v>
                </c:pt>
                <c:pt idx="7">
                  <c:v>9.31</c:v>
                </c:pt>
                <c:pt idx="8">
                  <c:v>11.11</c:v>
                </c:pt>
                <c:pt idx="9">
                  <c:v>13.27</c:v>
                </c:pt>
                <c:pt idx="10">
                  <c:v>16.09</c:v>
                </c:pt>
                <c:pt idx="11">
                  <c:v>22.63000000000001</c:v>
                </c:pt>
                <c:pt idx="12">
                  <c:v>31.79</c:v>
                </c:pt>
                <c:pt idx="13">
                  <c:v>42.17</c:v>
                </c:pt>
                <c:pt idx="14">
                  <c:v>53.11</c:v>
                </c:pt>
                <c:pt idx="15">
                  <c:v>64.23</c:v>
                </c:pt>
                <c:pt idx="16">
                  <c:v>75.349999999999994</c:v>
                </c:pt>
                <c:pt idx="17">
                  <c:v>86.210000000000022</c:v>
                </c:pt>
                <c:pt idx="18">
                  <c:v>96.45</c:v>
                </c:pt>
                <c:pt idx="19">
                  <c:v>100.01</c:v>
                </c:pt>
                <c:pt idx="20">
                  <c:v>100.01</c:v>
                </c:pt>
              </c:numCache>
            </c:numRef>
          </c:yVal>
          <c:smooth val="0"/>
        </c:ser>
        <c:ser>
          <c:idx val="3"/>
          <c:order val="1"/>
          <c:tx>
            <c:v>Q0 = 1000 W/m; L0 = 2 m; f = 0</c:v>
          </c:tx>
          <c:dLbls>
            <c:delete val="1"/>
          </c:dLbls>
          <c:xVal>
            <c:numRef>
              <c:f>Données!$B$5:$B$25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0.30000000000000016</c:v>
                </c:pt>
                <c:pt idx="4">
                  <c:v>0.4</c:v>
                </c:pt>
                <c:pt idx="5">
                  <c:v>0.5</c:v>
                </c:pt>
                <c:pt idx="6">
                  <c:v>0.60000000000000031</c:v>
                </c:pt>
                <c:pt idx="7">
                  <c:v>0.70000000000000029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1.9000000000000001</c:v>
                </c:pt>
                <c:pt idx="20">
                  <c:v>2</c:v>
                </c:pt>
              </c:numCache>
            </c:numRef>
          </c:xVal>
          <c:yVal>
            <c:numRef>
              <c:f>Données!$K$5:$K$25</c:f>
              <c:numCache>
                <c:formatCode>General</c:formatCode>
                <c:ptCount val="21"/>
                <c:pt idx="0">
                  <c:v>0</c:v>
                </c:pt>
                <c:pt idx="1">
                  <c:v>2.8099999999999987</c:v>
                </c:pt>
                <c:pt idx="2">
                  <c:v>4.25</c:v>
                </c:pt>
                <c:pt idx="3">
                  <c:v>6.13</c:v>
                </c:pt>
                <c:pt idx="4">
                  <c:v>8.4700000000000006</c:v>
                </c:pt>
                <c:pt idx="5">
                  <c:v>12.25</c:v>
                </c:pt>
                <c:pt idx="6">
                  <c:v>16.21</c:v>
                </c:pt>
                <c:pt idx="7">
                  <c:v>20.45</c:v>
                </c:pt>
                <c:pt idx="8">
                  <c:v>25.150000000000009</c:v>
                </c:pt>
                <c:pt idx="9">
                  <c:v>29.19</c:v>
                </c:pt>
                <c:pt idx="10">
                  <c:v>32.690000000000012</c:v>
                </c:pt>
                <c:pt idx="11">
                  <c:v>35.83</c:v>
                </c:pt>
                <c:pt idx="12">
                  <c:v>37.89</c:v>
                </c:pt>
                <c:pt idx="13">
                  <c:v>39.15</c:v>
                </c:pt>
                <c:pt idx="14">
                  <c:v>40.01</c:v>
                </c:pt>
                <c:pt idx="15">
                  <c:v>40.01</c:v>
                </c:pt>
                <c:pt idx="16">
                  <c:v>39.949999999999996</c:v>
                </c:pt>
                <c:pt idx="17">
                  <c:v>39.89</c:v>
                </c:pt>
                <c:pt idx="18">
                  <c:v>39.89</c:v>
                </c:pt>
                <c:pt idx="19">
                  <c:v>40.449999999999996</c:v>
                </c:pt>
                <c:pt idx="20">
                  <c:v>41.61</c:v>
                </c:pt>
              </c:numCache>
            </c:numRef>
          </c:yVal>
          <c:smooth val="0"/>
        </c:ser>
        <c:dLbls>
          <c:showLegendKey val="0"/>
          <c:showVal val="1"/>
          <c:showCatName val="1"/>
          <c:showSerName val="0"/>
          <c:showPercent val="0"/>
          <c:showBubbleSize val="0"/>
        </c:dLbls>
        <c:axId val="166743040"/>
        <c:axId val="166777984"/>
      </c:scatterChart>
      <c:valAx>
        <c:axId val="166743040"/>
        <c:scaling>
          <c:orientation val="minMax"/>
          <c:max val="2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fr-FR" sz="1600"/>
                  <a:t>Temps</a:t>
                </a:r>
                <a:r>
                  <a:rPr lang="fr-FR" sz="1600" baseline="0"/>
                  <a:t>, t(s)</a:t>
                </a:r>
                <a:endParaRPr lang="fr-FR" sz="160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166777984"/>
        <c:crosses val="autoZero"/>
        <c:crossBetween val="midCat"/>
      </c:valAx>
      <c:valAx>
        <c:axId val="166777984"/>
        <c:scaling>
          <c:orientation val="minMax"/>
          <c:max val="8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fr-FR" sz="1600"/>
                  <a:t>Longueur</a:t>
                </a:r>
                <a:r>
                  <a:rPr lang="fr-FR" sz="1600" baseline="0"/>
                  <a:t> normale, L</a:t>
                </a:r>
                <a:r>
                  <a:rPr lang="fr-FR" sz="1600" baseline="-25000"/>
                  <a:t>n</a:t>
                </a:r>
                <a:r>
                  <a:rPr lang="fr-FR" sz="1600" baseline="0"/>
                  <a:t> (m)</a:t>
                </a:r>
                <a:endParaRPr lang="fr-FR" sz="160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16674304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1880958257198213"/>
          <c:y val="1.9794451506030646E-2"/>
          <c:w val="0.52152425719670292"/>
          <c:h val="0.20786977753776245"/>
        </c:manualLayout>
      </c:layout>
      <c:overlay val="0"/>
      <c:txPr>
        <a:bodyPr/>
        <a:lstStyle/>
        <a:p>
          <a:pPr>
            <a:defRPr sz="16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88198003027399"/>
          <c:y val="3.7476859696335428E-2"/>
          <c:w val="0.87207658070518967"/>
          <c:h val="0.80638240473105416"/>
        </c:manualLayout>
      </c:layout>
      <c:scatterChart>
        <c:scatterStyle val="lineMarker"/>
        <c:varyColors val="0"/>
        <c:ser>
          <c:idx val="0"/>
          <c:order val="0"/>
          <c:tx>
            <c:v>Tmax</c:v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elete val="1"/>
          </c:dLbls>
          <c:xVal>
            <c:numRef>
              <c:f>'Tmax VS. THeVS. Tshajii'!$B$6:$B$26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'Tmax VS. THeVS. Tshajii'!$D$6:$D$26</c:f>
              <c:numCache>
                <c:formatCode>General</c:formatCode>
                <c:ptCount val="21"/>
                <c:pt idx="0">
                  <c:v>4.5010000000000003</c:v>
                </c:pt>
                <c:pt idx="1">
                  <c:v>12.859</c:v>
                </c:pt>
                <c:pt idx="2">
                  <c:v>13.188000000000001</c:v>
                </c:pt>
                <c:pt idx="3">
                  <c:v>15.775</c:v>
                </c:pt>
                <c:pt idx="4">
                  <c:v>18.495000000000001</c:v>
                </c:pt>
                <c:pt idx="5">
                  <c:v>21.207000000000001</c:v>
                </c:pt>
                <c:pt idx="6">
                  <c:v>23.728000000000002</c:v>
                </c:pt>
                <c:pt idx="7">
                  <c:v>26.1</c:v>
                </c:pt>
                <c:pt idx="8">
                  <c:v>28.306000000000001</c:v>
                </c:pt>
                <c:pt idx="9">
                  <c:v>30.395</c:v>
                </c:pt>
                <c:pt idx="10">
                  <c:v>32.35</c:v>
                </c:pt>
                <c:pt idx="11">
                  <c:v>34.204999999999998</c:v>
                </c:pt>
                <c:pt idx="12">
                  <c:v>36.021999999999998</c:v>
                </c:pt>
                <c:pt idx="13">
                  <c:v>37.814999999999998</c:v>
                </c:pt>
                <c:pt idx="14">
                  <c:v>39.576999999999998</c:v>
                </c:pt>
                <c:pt idx="15">
                  <c:v>41.295000000000002</c:v>
                </c:pt>
                <c:pt idx="16">
                  <c:v>42.960999999999999</c:v>
                </c:pt>
                <c:pt idx="17">
                  <c:v>44.579000000000001</c:v>
                </c:pt>
                <c:pt idx="18">
                  <c:v>46.156999999999996</c:v>
                </c:pt>
                <c:pt idx="19">
                  <c:v>47.701000000000001</c:v>
                </c:pt>
                <c:pt idx="20">
                  <c:v>49.219000000000001</c:v>
                </c:pt>
              </c:numCache>
            </c:numRef>
          </c:yVal>
          <c:smooth val="0"/>
        </c:ser>
        <c:ser>
          <c:idx val="1"/>
          <c:order val="1"/>
          <c:tx>
            <c:v>THe max</c:v>
          </c:tx>
          <c:spPr>
            <a:ln>
              <a:solidFill>
                <a:schemeClr val="accent1"/>
              </a:solidFill>
            </a:ln>
          </c:spPr>
          <c:marker>
            <c:symbol val="squar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elete val="1"/>
          </c:dLbls>
          <c:xVal>
            <c:numRef>
              <c:f>'Tmax VS. THeVS. Tshajii'!$B$6:$B$26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'Tmax VS. THeVS. Tshajii'!$C$6:$C$26</c:f>
              <c:numCache>
                <c:formatCode>General</c:formatCode>
                <c:ptCount val="21"/>
                <c:pt idx="0">
                  <c:v>4.5004999999999997</c:v>
                </c:pt>
                <c:pt idx="1">
                  <c:v>7.9352</c:v>
                </c:pt>
                <c:pt idx="2">
                  <c:v>10.206899999999999</c:v>
                </c:pt>
                <c:pt idx="3">
                  <c:v>13.055300000000001</c:v>
                </c:pt>
                <c:pt idx="4">
                  <c:v>16.170200000000001</c:v>
                </c:pt>
                <c:pt idx="5">
                  <c:v>19.268899999999999</c:v>
                </c:pt>
                <c:pt idx="6">
                  <c:v>22.167200000000001</c:v>
                </c:pt>
                <c:pt idx="7">
                  <c:v>24.845400000000001</c:v>
                </c:pt>
                <c:pt idx="8">
                  <c:v>27.3141</c:v>
                </c:pt>
                <c:pt idx="9">
                  <c:v>29.615100000000002</c:v>
                </c:pt>
                <c:pt idx="10">
                  <c:v>31.7681</c:v>
                </c:pt>
                <c:pt idx="11">
                  <c:v>33.828899999999997</c:v>
                </c:pt>
                <c:pt idx="12">
                  <c:v>35.879899999999999</c:v>
                </c:pt>
                <c:pt idx="13">
                  <c:v>37.848300000000002</c:v>
                </c:pt>
                <c:pt idx="14">
                  <c:v>39.713900000000002</c:v>
                </c:pt>
                <c:pt idx="15">
                  <c:v>41.475700000000003</c:v>
                </c:pt>
                <c:pt idx="16">
                  <c:v>43.139200000000002</c:v>
                </c:pt>
                <c:pt idx="17">
                  <c:v>44.720799999999997</c:v>
                </c:pt>
                <c:pt idx="18">
                  <c:v>46.2376</c:v>
                </c:pt>
                <c:pt idx="19">
                  <c:v>47.7042</c:v>
                </c:pt>
                <c:pt idx="20">
                  <c:v>49.127299999999998</c:v>
                </c:pt>
              </c:numCache>
            </c:numRef>
          </c:yVal>
          <c:smooth val="0"/>
        </c:ser>
        <c:ser>
          <c:idx val="2"/>
          <c:order val="2"/>
          <c:tx>
            <c:v>Tmax Shajii</c:v>
          </c:tx>
          <c:spPr>
            <a:ln>
              <a:solidFill>
                <a:srgbClr val="9933FF"/>
              </a:solidFill>
              <a:prstDash val="sysDash"/>
            </a:ln>
          </c:spPr>
          <c:marker>
            <c:symbol val="none"/>
          </c:marker>
          <c:dLbls>
            <c:delete val="1"/>
          </c:dLbls>
          <c:xVal>
            <c:numRef>
              <c:f>'Tmax VS. THeVS. Tshajii'!$E$6:$E$27</c:f>
              <c:numCache>
                <c:formatCode>General</c:formatCode>
                <c:ptCount val="22"/>
                <c:pt idx="0">
                  <c:v>1.9411535255277752E-4</c:v>
                </c:pt>
                <c:pt idx="1">
                  <c:v>2.8990217729189121E-4</c:v>
                </c:pt>
                <c:pt idx="2">
                  <c:v>3.8705853855647049E-4</c:v>
                </c:pt>
                <c:pt idx="3">
                  <c:v>4.8558443634652554E-4</c:v>
                </c:pt>
                <c:pt idx="4">
                  <c:v>5.8547987066205718E-4</c:v>
                </c:pt>
                <c:pt idx="5">
                  <c:v>6.8674484150306372E-4</c:v>
                </c:pt>
                <c:pt idx="6">
                  <c:v>7.8937934886954696E-4</c:v>
                </c:pt>
                <c:pt idx="7">
                  <c:v>8.9338339276150494E-4</c:v>
                </c:pt>
                <c:pt idx="8">
                  <c:v>9.9875697317893864E-4</c:v>
                </c:pt>
                <c:pt idx="9">
                  <c:v>1.1055000901218491E-3</c:v>
                </c:pt>
                <c:pt idx="10">
                  <c:v>1.2136127435902354E-3</c:v>
                </c:pt>
                <c:pt idx="11">
                  <c:v>4.1591946443470312E-3</c:v>
                </c:pt>
                <c:pt idx="12">
                  <c:v>2.223803081065967E-2</c:v>
                </c:pt>
                <c:pt idx="13">
                  <c:v>6.9000434110431358E-2</c:v>
                </c:pt>
                <c:pt idx="14">
                  <c:v>0.16503381930707306</c:v>
                </c:pt>
                <c:pt idx="15">
                  <c:v>0.3223607192926034</c:v>
                </c:pt>
                <c:pt idx="16">
                  <c:v>0.54246306716904724</c:v>
                </c:pt>
                <c:pt idx="17">
                  <c:v>0.8166259534247039</c:v>
                </c:pt>
                <c:pt idx="18">
                  <c:v>1.1259554939479375</c:v>
                </c:pt>
                <c:pt idx="19">
                  <c:v>1.450060820044071</c:v>
                </c:pt>
                <c:pt idx="20">
                  <c:v>1.7731797200010309</c:v>
                </c:pt>
                <c:pt idx="21">
                  <c:v>2.0858697498129097</c:v>
                </c:pt>
              </c:numCache>
            </c:numRef>
          </c:xVal>
          <c:yVal>
            <c:numRef>
              <c:f>'Tmax VS. THeVS. Tshajii'!$F$6:$F$27</c:f>
              <c:numCache>
                <c:formatCode>General</c:formatCode>
                <c:ptCount val="22"/>
                <c:pt idx="0">
                  <c:v>6.9029680237405326</c:v>
                </c:pt>
                <c:pt idx="1">
                  <c:v>6.9044326042907933</c:v>
                </c:pt>
                <c:pt idx="2">
                  <c:v>6.9059181250545292</c:v>
                </c:pt>
                <c:pt idx="3">
                  <c:v>6.9074245860317385</c:v>
                </c:pt>
                <c:pt idx="4">
                  <c:v>6.908951987222423</c:v>
                </c:pt>
                <c:pt idx="5">
                  <c:v>6.9105003286265818</c:v>
                </c:pt>
                <c:pt idx="6">
                  <c:v>6.9120696102442158</c:v>
                </c:pt>
                <c:pt idx="7">
                  <c:v>6.9136598320753242</c:v>
                </c:pt>
                <c:pt idx="8">
                  <c:v>6.915270994119906</c:v>
                </c:pt>
                <c:pt idx="9">
                  <c:v>6.9169030963779639</c:v>
                </c:pt>
                <c:pt idx="10">
                  <c:v>6.9185561388494952</c:v>
                </c:pt>
                <c:pt idx="11">
                  <c:v>6.9635940861120664</c:v>
                </c:pt>
                <c:pt idx="12">
                  <c:v>7.2400194910949871</c:v>
                </c:pt>
                <c:pt idx="13">
                  <c:v>7.9550166375484963</c:v>
                </c:pt>
                <c:pt idx="14">
                  <c:v>9.4233670972051478</c:v>
                </c:pt>
                <c:pt idx="15">
                  <c:v>11.828895397983906</c:v>
                </c:pt>
                <c:pt idx="16">
                  <c:v>15.194260297014733</c:v>
                </c:pt>
                <c:pt idx="17">
                  <c:v>19.386210827863721</c:v>
                </c:pt>
                <c:pt idx="18">
                  <c:v>24.115859502463962</c:v>
                </c:pt>
                <c:pt idx="19">
                  <c:v>29.071429938473848</c:v>
                </c:pt>
                <c:pt idx="20">
                  <c:v>34.011917918815762</c:v>
                </c:pt>
                <c:pt idx="21">
                  <c:v>38.792948474639388</c:v>
                </c:pt>
              </c:numCache>
            </c:numRef>
          </c:yVal>
          <c:smooth val="0"/>
        </c:ser>
        <c:dLbls>
          <c:dLblPos val="r"/>
          <c:showLegendKey val="0"/>
          <c:showVal val="1"/>
          <c:showCatName val="1"/>
          <c:showSerName val="0"/>
          <c:showPercent val="0"/>
          <c:showBubbleSize val="0"/>
        </c:dLbls>
        <c:axId val="166815616"/>
        <c:axId val="166838272"/>
      </c:scatterChart>
      <c:valAx>
        <c:axId val="166815616"/>
        <c:scaling>
          <c:orientation val="minMax"/>
          <c:max val="1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fr-FR" sz="1600" dirty="0"/>
                  <a:t>Temps,</a:t>
                </a:r>
                <a:r>
                  <a:rPr lang="fr-FR" sz="1600" baseline="0" dirty="0"/>
                  <a:t> t(s)</a:t>
                </a:r>
                <a:endParaRPr lang="fr-FR" sz="16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166838272"/>
        <c:crosses val="autoZero"/>
        <c:crossBetween val="midCat"/>
      </c:valAx>
      <c:valAx>
        <c:axId val="166838272"/>
        <c:scaling>
          <c:orientation val="minMax"/>
          <c:max val="35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fr-FR" sz="1600" dirty="0"/>
                  <a:t>Température</a:t>
                </a:r>
                <a:r>
                  <a:rPr lang="fr-FR" sz="1600" baseline="0" dirty="0"/>
                  <a:t> maximale, </a:t>
                </a:r>
                <a:r>
                  <a:rPr lang="fr-FR" sz="1600" baseline="0" dirty="0" err="1"/>
                  <a:t>T</a:t>
                </a:r>
                <a:r>
                  <a:rPr lang="fr-FR" sz="1600" baseline="-25000" dirty="0" err="1"/>
                  <a:t>max</a:t>
                </a:r>
                <a:r>
                  <a:rPr lang="fr-FR" sz="1600" baseline="0" dirty="0"/>
                  <a:t> (K)</a:t>
                </a:r>
                <a:endParaRPr lang="fr-FR" sz="16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16681561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1846632394091235"/>
          <c:y val="7.4218811256187914E-2"/>
          <c:w val="0.22178260775254333"/>
          <c:h val="0.2112599089670753"/>
        </c:manualLayout>
      </c:layout>
      <c:overlay val="0"/>
      <c:txPr>
        <a:bodyPr/>
        <a:lstStyle/>
        <a:p>
          <a:pPr>
            <a:defRPr sz="14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2103773737999"/>
          <c:y val="3.4445061659815576E-2"/>
          <c:w val="0.86443245802004576"/>
          <c:h val="0.88041473708748319"/>
        </c:manualLayout>
      </c:layout>
      <c:scatterChart>
        <c:scatterStyle val="lineMarker"/>
        <c:varyColors val="0"/>
        <c:ser>
          <c:idx val="2"/>
          <c:order val="0"/>
          <c:tx>
            <c:v>vn Shajii</c:v>
          </c:tx>
          <c:spPr>
            <a:ln>
              <a:solidFill>
                <a:srgbClr val="9933FF"/>
              </a:solidFill>
              <a:prstDash val="sysDash"/>
            </a:ln>
          </c:spPr>
          <c:marker>
            <c:symbol val="none"/>
          </c:marker>
          <c:dLbls>
            <c:delete val="1"/>
          </c:dLbls>
          <c:xVal>
            <c:numRef>
              <c:f>Feuil2!$C$9:$C$28</c:f>
              <c:numCache>
                <c:formatCode>General</c:formatCode>
                <c:ptCount val="2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</c:numCache>
            </c:numRef>
          </c:xVal>
          <c:yVal>
            <c:numRef>
              <c:f>Feuil2!$I$9:$I$28</c:f>
              <c:numCache>
                <c:formatCode>General</c:formatCode>
                <c:ptCount val="20"/>
                <c:pt idx="0">
                  <c:v>5.3079657908715143</c:v>
                </c:pt>
                <c:pt idx="1">
                  <c:v>4.6208526091997548</c:v>
                </c:pt>
                <c:pt idx="2">
                  <c:v>4.2609247487340784</c:v>
                </c:pt>
                <c:pt idx="3">
                  <c:v>4.0226858418472116</c:v>
                </c:pt>
                <c:pt idx="4">
                  <c:v>3.8471056607205703</c:v>
                </c:pt>
                <c:pt idx="5">
                  <c:v>3.7093504401728481</c:v>
                </c:pt>
                <c:pt idx="6">
                  <c:v>3.5967355478509533</c:v>
                </c:pt>
                <c:pt idx="7">
                  <c:v>3.501951425583433</c:v>
                </c:pt>
                <c:pt idx="8">
                  <c:v>3.4204213873416123</c:v>
                </c:pt>
                <c:pt idx="9">
                  <c:v>3.3491</c:v>
                </c:pt>
                <c:pt idx="10">
                  <c:v>3.2858639540368322</c:v>
                </c:pt>
                <c:pt idx="11">
                  <c:v>3.2291771151551987</c:v>
                </c:pt>
                <c:pt idx="12">
                  <c:v>3.1778942761113607</c:v>
                </c:pt>
                <c:pt idx="13">
                  <c:v>3.1311401572088413</c:v>
                </c:pt>
                <c:pt idx="14">
                  <c:v>3.0882316063434545</c:v>
                </c:pt>
                <c:pt idx="15">
                  <c:v>3.0486257861773223</c:v>
                </c:pt>
                <c:pt idx="16">
                  <c:v>3.0118846211518262</c:v>
                </c:pt>
                <c:pt idx="17">
                  <c:v>2.9776497654603511</c:v>
                </c:pt>
                <c:pt idx="18">
                  <c:v>2.9456245790570783</c:v>
                </c:pt>
                <c:pt idx="19">
                  <c:v>2.9155608915350495</c:v>
                </c:pt>
              </c:numCache>
            </c:numRef>
          </c:yVal>
          <c:smooth val="0"/>
        </c:ser>
        <c:ser>
          <c:idx val="0"/>
          <c:order val="1"/>
          <c:tx>
            <c:v>vn</c:v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delete val="1"/>
          </c:dLbls>
          <c:xVal>
            <c:numRef>
              <c:f>Feuil2!$G$9:$G$28</c:f>
              <c:numCache>
                <c:formatCode>General</c:formatCode>
                <c:ptCount val="20"/>
                <c:pt idx="0">
                  <c:v>0.05</c:v>
                </c:pt>
                <c:pt idx="1">
                  <c:v>0.15</c:v>
                </c:pt>
                <c:pt idx="2">
                  <c:v>0.25</c:v>
                </c:pt>
                <c:pt idx="3">
                  <c:v>0.35</c:v>
                </c:pt>
                <c:pt idx="4">
                  <c:v>0.45</c:v>
                </c:pt>
                <c:pt idx="5">
                  <c:v>0.55000000000000004</c:v>
                </c:pt>
                <c:pt idx="6">
                  <c:v>0.65</c:v>
                </c:pt>
                <c:pt idx="7">
                  <c:v>0.75</c:v>
                </c:pt>
                <c:pt idx="8">
                  <c:v>0.85</c:v>
                </c:pt>
                <c:pt idx="9">
                  <c:v>0.95</c:v>
                </c:pt>
                <c:pt idx="10">
                  <c:v>1.05</c:v>
                </c:pt>
                <c:pt idx="11">
                  <c:v>1.1499999999999999</c:v>
                </c:pt>
                <c:pt idx="12">
                  <c:v>1.25</c:v>
                </c:pt>
                <c:pt idx="13">
                  <c:v>1.35</c:v>
                </c:pt>
                <c:pt idx="14">
                  <c:v>1.45</c:v>
                </c:pt>
                <c:pt idx="15">
                  <c:v>1.55</c:v>
                </c:pt>
                <c:pt idx="16">
                  <c:v>1.65</c:v>
                </c:pt>
                <c:pt idx="17">
                  <c:v>1.75</c:v>
                </c:pt>
                <c:pt idx="18">
                  <c:v>1.85</c:v>
                </c:pt>
                <c:pt idx="19">
                  <c:v>1.95</c:v>
                </c:pt>
              </c:numCache>
            </c:numRef>
          </c:xVal>
          <c:yVal>
            <c:numRef>
              <c:f>Feuil2!$F$9:$F$28</c:f>
              <c:numCache>
                <c:formatCode>General</c:formatCode>
                <c:ptCount val="20"/>
                <c:pt idx="1">
                  <c:v>4.1000000000000014</c:v>
                </c:pt>
                <c:pt idx="2">
                  <c:v>4.299999999999998</c:v>
                </c:pt>
                <c:pt idx="3">
                  <c:v>4.9000000000000004</c:v>
                </c:pt>
                <c:pt idx="4">
                  <c:v>5.6999999999999993</c:v>
                </c:pt>
                <c:pt idx="5">
                  <c:v>6.6000000000000032</c:v>
                </c:pt>
                <c:pt idx="6">
                  <c:v>7.8000000000000043</c:v>
                </c:pt>
                <c:pt idx="7">
                  <c:v>8.9999999999999858</c:v>
                </c:pt>
                <c:pt idx="8">
                  <c:v>10.800000000000002</c:v>
                </c:pt>
                <c:pt idx="9">
                  <c:v>14.100000000000005</c:v>
                </c:pt>
                <c:pt idx="10">
                  <c:v>32.899999999999977</c:v>
                </c:pt>
                <c:pt idx="11">
                  <c:v>46.100000000000058</c:v>
                </c:pt>
                <c:pt idx="12">
                  <c:v>52.299999999999955</c:v>
                </c:pt>
                <c:pt idx="13">
                  <c:v>55.500000000000078</c:v>
                </c:pt>
                <c:pt idx="14">
                  <c:v>56.999999999999908</c:v>
                </c:pt>
                <c:pt idx="15">
                  <c:v>57.699999999999982</c:v>
                </c:pt>
                <c:pt idx="16">
                  <c:v>58.100000000000101</c:v>
                </c:pt>
                <c:pt idx="17">
                  <c:v>58.199999999999953</c:v>
                </c:pt>
                <c:pt idx="18">
                  <c:v>58.10000000000003</c:v>
                </c:pt>
                <c:pt idx="19">
                  <c:v>58.099999999999973</c:v>
                </c:pt>
              </c:numCache>
            </c:numRef>
          </c:yVal>
          <c:smooth val="0"/>
        </c:ser>
        <c:ser>
          <c:idx val="1"/>
          <c:order val="2"/>
          <c:tx>
            <c:v>vHe</c:v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elete val="1"/>
          </c:dLbls>
          <c:xVal>
            <c:numRef>
              <c:f>Feuil2!$C$9:$C$28</c:f>
              <c:numCache>
                <c:formatCode>General</c:formatCode>
                <c:ptCount val="2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</c:numCache>
            </c:numRef>
          </c:xVal>
          <c:yVal>
            <c:numRef>
              <c:f>Feuil2!$H$9:$H$28</c:f>
              <c:numCache>
                <c:formatCode>General</c:formatCode>
                <c:ptCount val="20"/>
                <c:pt idx="0">
                  <c:v>3.94</c:v>
                </c:pt>
                <c:pt idx="1">
                  <c:v>3.5910000000000002</c:v>
                </c:pt>
                <c:pt idx="2">
                  <c:v>3.74</c:v>
                </c:pt>
                <c:pt idx="3">
                  <c:v>3.7080000000000002</c:v>
                </c:pt>
                <c:pt idx="4">
                  <c:v>3.6280000000000001</c:v>
                </c:pt>
                <c:pt idx="5">
                  <c:v>3.5630000000000002</c:v>
                </c:pt>
                <c:pt idx="6">
                  <c:v>3.5750000000000002</c:v>
                </c:pt>
                <c:pt idx="7">
                  <c:v>3.669</c:v>
                </c:pt>
                <c:pt idx="8">
                  <c:v>3.843</c:v>
                </c:pt>
                <c:pt idx="9">
                  <c:v>4.101</c:v>
                </c:pt>
                <c:pt idx="10">
                  <c:v>4.7149999999999999</c:v>
                </c:pt>
                <c:pt idx="11">
                  <c:v>5.4039999999999999</c:v>
                </c:pt>
                <c:pt idx="12">
                  <c:v>5.9729999999999999</c:v>
                </c:pt>
                <c:pt idx="13">
                  <c:v>6.4009999999999998</c:v>
                </c:pt>
                <c:pt idx="14">
                  <c:v>6.7169999999999996</c:v>
                </c:pt>
                <c:pt idx="15">
                  <c:v>6.95</c:v>
                </c:pt>
                <c:pt idx="16">
                  <c:v>7.125</c:v>
                </c:pt>
                <c:pt idx="17">
                  <c:v>7.26</c:v>
                </c:pt>
                <c:pt idx="18">
                  <c:v>7.367</c:v>
                </c:pt>
                <c:pt idx="19">
                  <c:v>7.4560000000000004</c:v>
                </c:pt>
              </c:numCache>
            </c:numRef>
          </c:yVal>
          <c:smooth val="0"/>
        </c:ser>
        <c:dLbls>
          <c:dLblPos val="r"/>
          <c:showLegendKey val="0"/>
          <c:showVal val="1"/>
          <c:showCatName val="1"/>
          <c:showSerName val="0"/>
          <c:showPercent val="0"/>
          <c:showBubbleSize val="0"/>
        </c:dLbls>
        <c:axId val="166937728"/>
        <c:axId val="166939648"/>
      </c:scatterChart>
      <c:valAx>
        <c:axId val="166937728"/>
        <c:scaling>
          <c:orientation val="minMax"/>
          <c:max val="1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166939648"/>
        <c:crosses val="autoZero"/>
        <c:crossBetween val="midCat"/>
      </c:valAx>
      <c:valAx>
        <c:axId val="166939648"/>
        <c:scaling>
          <c:orientation val="minMax"/>
          <c:max val="16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fr-FR" sz="1600"/>
                  <a:t>Vitesse</a:t>
                </a:r>
                <a:r>
                  <a:rPr lang="fr-FR" sz="1600" baseline="0"/>
                  <a:t> (m/s)</a:t>
                </a:r>
                <a:endParaRPr lang="fr-FR" sz="1600"/>
              </a:p>
            </c:rich>
          </c:tx>
          <c:layout>
            <c:manualLayout>
              <c:xMode val="edge"/>
              <c:yMode val="edge"/>
              <c:x val="1.3446235887180769E-2"/>
              <c:y val="0.3764110925528248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16693772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9.9970586321337929E-2"/>
          <c:y val="5.9852594183302854E-2"/>
          <c:w val="0.21609405435890761"/>
          <c:h val="0.20540470319997878"/>
        </c:manualLayout>
      </c:layout>
      <c:overlay val="0"/>
      <c:txPr>
        <a:bodyPr/>
        <a:lstStyle/>
        <a:p>
          <a:pPr>
            <a:defRPr sz="14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73855606784527"/>
          <c:y val="2.3216450317665688E-2"/>
          <c:w val="0.81917897235224602"/>
          <c:h val="0.73648905908602746"/>
        </c:manualLayout>
      </c:layout>
      <c:scatterChart>
        <c:scatterStyle val="lineMarker"/>
        <c:varyColors val="0"/>
        <c:ser>
          <c:idx val="0"/>
          <c:order val="0"/>
          <c:tx>
            <c:v>Tmax</c:v>
          </c:tx>
          <c:spPr>
            <a:ln>
              <a:solidFill>
                <a:srgbClr val="FF0000"/>
              </a:solidFill>
            </a:ln>
          </c:spPr>
          <c:marker>
            <c:symbol val="diamond"/>
            <c:size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delete val="1"/>
          </c:dLbls>
          <c:xVal>
            <c:numRef>
              <c:f>'Tmax VS. THeVS. Tshajii'!$B$31:$B$81</c:f>
              <c:numCache>
                <c:formatCode>General</c:formatCode>
                <c:ptCount val="5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</c:numCache>
            </c:numRef>
          </c:xVal>
          <c:yVal>
            <c:numRef>
              <c:f>'Tmax VS. THeVS. Tshajii'!$D$31:$D$81</c:f>
              <c:numCache>
                <c:formatCode>General</c:formatCode>
                <c:ptCount val="51"/>
                <c:pt idx="0">
                  <c:v>4.5010000000000003</c:v>
                </c:pt>
                <c:pt idx="1">
                  <c:v>7.7210000000000001</c:v>
                </c:pt>
                <c:pt idx="2">
                  <c:v>10.057</c:v>
                </c:pt>
                <c:pt idx="3">
                  <c:v>12.991</c:v>
                </c:pt>
                <c:pt idx="4">
                  <c:v>16.28</c:v>
                </c:pt>
                <c:pt idx="5">
                  <c:v>19.443000000000001</c:v>
                </c:pt>
                <c:pt idx="6">
                  <c:v>22.327999999999999</c:v>
                </c:pt>
                <c:pt idx="7">
                  <c:v>24.891999999999999</c:v>
                </c:pt>
                <c:pt idx="8">
                  <c:v>27.204999999999998</c:v>
                </c:pt>
                <c:pt idx="9">
                  <c:v>29.318000000000001</c:v>
                </c:pt>
                <c:pt idx="10">
                  <c:v>31.277000000000001</c:v>
                </c:pt>
                <c:pt idx="11">
                  <c:v>33.084000000000003</c:v>
                </c:pt>
                <c:pt idx="12">
                  <c:v>34.783999999999999</c:v>
                </c:pt>
                <c:pt idx="13">
                  <c:v>36.408999999999999</c:v>
                </c:pt>
                <c:pt idx="14">
                  <c:v>37.981000000000002</c:v>
                </c:pt>
                <c:pt idx="15">
                  <c:v>39.514000000000003</c:v>
                </c:pt>
                <c:pt idx="16">
                  <c:v>41.018000000000001</c:v>
                </c:pt>
                <c:pt idx="17">
                  <c:v>42.493000000000002</c:v>
                </c:pt>
                <c:pt idx="18">
                  <c:v>43.948999999999998</c:v>
                </c:pt>
                <c:pt idx="19">
                  <c:v>45.393000000000001</c:v>
                </c:pt>
                <c:pt idx="20">
                  <c:v>46.831000000000003</c:v>
                </c:pt>
                <c:pt idx="21">
                  <c:v>48.268999999999998</c:v>
                </c:pt>
                <c:pt idx="22">
                  <c:v>49.710999999999999</c:v>
                </c:pt>
                <c:pt idx="23">
                  <c:v>51.162999999999997</c:v>
                </c:pt>
                <c:pt idx="24">
                  <c:v>52.631</c:v>
                </c:pt>
                <c:pt idx="25">
                  <c:v>54.119</c:v>
                </c:pt>
                <c:pt idx="26">
                  <c:v>55.63</c:v>
                </c:pt>
                <c:pt idx="27">
                  <c:v>57.168999999999997</c:v>
                </c:pt>
                <c:pt idx="28">
                  <c:v>58.747</c:v>
                </c:pt>
                <c:pt idx="29">
                  <c:v>60.374000000000002</c:v>
                </c:pt>
                <c:pt idx="30">
                  <c:v>62.06</c:v>
                </c:pt>
                <c:pt idx="31">
                  <c:v>63.808999999999997</c:v>
                </c:pt>
                <c:pt idx="32">
                  <c:v>65.617999999999995</c:v>
                </c:pt>
                <c:pt idx="33">
                  <c:v>67.48</c:v>
                </c:pt>
                <c:pt idx="34">
                  <c:v>69.385000000000005</c:v>
                </c:pt>
                <c:pt idx="35">
                  <c:v>71.326999999999998</c:v>
                </c:pt>
                <c:pt idx="36">
                  <c:v>73.313000000000002</c:v>
                </c:pt>
                <c:pt idx="37">
                  <c:v>75.337999999999994</c:v>
                </c:pt>
                <c:pt idx="38">
                  <c:v>77.400000000000006</c:v>
                </c:pt>
                <c:pt idx="39">
                  <c:v>79.495000000000005</c:v>
                </c:pt>
                <c:pt idx="40">
                  <c:v>81.617000000000004</c:v>
                </c:pt>
                <c:pt idx="41">
                  <c:v>83.771000000000001</c:v>
                </c:pt>
                <c:pt idx="42">
                  <c:v>85.965000000000003</c:v>
                </c:pt>
                <c:pt idx="43">
                  <c:v>88.201999999999998</c:v>
                </c:pt>
                <c:pt idx="44">
                  <c:v>90.486000000000004</c:v>
                </c:pt>
                <c:pt idx="45">
                  <c:v>92.826999999999998</c:v>
                </c:pt>
                <c:pt idx="46">
                  <c:v>95.230999999999995</c:v>
                </c:pt>
                <c:pt idx="47">
                  <c:v>97.700999999999993</c:v>
                </c:pt>
                <c:pt idx="48">
                  <c:v>100.236</c:v>
                </c:pt>
                <c:pt idx="49">
                  <c:v>102.84399999999999</c:v>
                </c:pt>
                <c:pt idx="50">
                  <c:v>105.529</c:v>
                </c:pt>
              </c:numCache>
            </c:numRef>
          </c:yVal>
          <c:smooth val="0"/>
        </c:ser>
        <c:ser>
          <c:idx val="1"/>
          <c:order val="1"/>
          <c:tx>
            <c:v>THe max</c:v>
          </c:tx>
          <c:spPr>
            <a:ln>
              <a:solidFill>
                <a:schemeClr val="accent1"/>
              </a:solidFill>
            </a:ln>
          </c:spPr>
          <c:marker>
            <c:symbol val="squar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Lbls>
            <c:delete val="1"/>
          </c:dLbls>
          <c:xVal>
            <c:numRef>
              <c:f>'Tmax VS. THeVS. Tshajii'!$B$31:$B$81</c:f>
              <c:numCache>
                <c:formatCode>General</c:formatCode>
                <c:ptCount val="5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</c:numCache>
            </c:numRef>
          </c:xVal>
          <c:yVal>
            <c:numRef>
              <c:f>'Tmax VS. THeVS. Tshajii'!$C$31:$C$81</c:f>
              <c:numCache>
                <c:formatCode>General</c:formatCode>
                <c:ptCount val="51"/>
                <c:pt idx="0">
                  <c:v>4.5004999999999997</c:v>
                </c:pt>
                <c:pt idx="1">
                  <c:v>7.5560999999999998</c:v>
                </c:pt>
                <c:pt idx="2">
                  <c:v>9.8987999999999996</c:v>
                </c:pt>
                <c:pt idx="3">
                  <c:v>12.846299999999999</c:v>
                </c:pt>
                <c:pt idx="4">
                  <c:v>16.154299999999999</c:v>
                </c:pt>
                <c:pt idx="5">
                  <c:v>19.339500000000001</c:v>
                </c:pt>
                <c:pt idx="6">
                  <c:v>22.245100000000001</c:v>
                </c:pt>
                <c:pt idx="7">
                  <c:v>24.823799999999999</c:v>
                </c:pt>
                <c:pt idx="8">
                  <c:v>27.1494</c:v>
                </c:pt>
                <c:pt idx="9">
                  <c:v>29.270099999999999</c:v>
                </c:pt>
                <c:pt idx="10">
                  <c:v>31.2362</c:v>
                </c:pt>
                <c:pt idx="11">
                  <c:v>33.048299999999998</c:v>
                </c:pt>
                <c:pt idx="12">
                  <c:v>34.752299999999998</c:v>
                </c:pt>
                <c:pt idx="13">
                  <c:v>36.380200000000002</c:v>
                </c:pt>
                <c:pt idx="14">
                  <c:v>37.953800000000001</c:v>
                </c:pt>
                <c:pt idx="15">
                  <c:v>39.488799999999998</c:v>
                </c:pt>
                <c:pt idx="16">
                  <c:v>40.994300000000003</c:v>
                </c:pt>
                <c:pt idx="17">
                  <c:v>42.470999999999997</c:v>
                </c:pt>
                <c:pt idx="18">
                  <c:v>43.927900000000001</c:v>
                </c:pt>
                <c:pt idx="19">
                  <c:v>45.372700000000002</c:v>
                </c:pt>
                <c:pt idx="20">
                  <c:v>46.811700000000002</c:v>
                </c:pt>
                <c:pt idx="21">
                  <c:v>48.2502</c:v>
                </c:pt>
                <c:pt idx="22">
                  <c:v>49.692599999999999</c:v>
                </c:pt>
                <c:pt idx="23">
                  <c:v>51.1447</c:v>
                </c:pt>
                <c:pt idx="24">
                  <c:v>52.613500000000002</c:v>
                </c:pt>
                <c:pt idx="25">
                  <c:v>54.102200000000003</c:v>
                </c:pt>
                <c:pt idx="26">
                  <c:v>55.613500000000002</c:v>
                </c:pt>
                <c:pt idx="27">
                  <c:v>57.154800000000002</c:v>
                </c:pt>
                <c:pt idx="28">
                  <c:v>58.737900000000003</c:v>
                </c:pt>
                <c:pt idx="29">
                  <c:v>60.372799999999998</c:v>
                </c:pt>
                <c:pt idx="30">
                  <c:v>62.069000000000003</c:v>
                </c:pt>
                <c:pt idx="31">
                  <c:v>63.829099999999997</c:v>
                </c:pt>
                <c:pt idx="32">
                  <c:v>65.6477</c:v>
                </c:pt>
                <c:pt idx="33">
                  <c:v>67.515500000000003</c:v>
                </c:pt>
                <c:pt idx="34">
                  <c:v>69.421800000000005</c:v>
                </c:pt>
                <c:pt idx="35">
                  <c:v>71.361599999999996</c:v>
                </c:pt>
                <c:pt idx="36">
                  <c:v>73.342299999999994</c:v>
                </c:pt>
                <c:pt idx="37">
                  <c:v>75.360200000000006</c:v>
                </c:pt>
                <c:pt idx="38">
                  <c:v>77.412300000000002</c:v>
                </c:pt>
                <c:pt idx="39">
                  <c:v>79.494500000000002</c:v>
                </c:pt>
                <c:pt idx="40">
                  <c:v>81.603200000000001</c:v>
                </c:pt>
                <c:pt idx="41">
                  <c:v>83.746899999999997</c:v>
                </c:pt>
                <c:pt idx="42">
                  <c:v>85.933499999999995</c:v>
                </c:pt>
                <c:pt idx="43">
                  <c:v>88.163700000000006</c:v>
                </c:pt>
                <c:pt idx="44">
                  <c:v>90.441800000000001</c:v>
                </c:pt>
                <c:pt idx="45">
                  <c:v>92.777900000000002</c:v>
                </c:pt>
                <c:pt idx="46">
                  <c:v>95.177400000000006</c:v>
                </c:pt>
                <c:pt idx="47">
                  <c:v>97.643100000000004</c:v>
                </c:pt>
                <c:pt idx="48">
                  <c:v>100.1746</c:v>
                </c:pt>
                <c:pt idx="49">
                  <c:v>102.7794</c:v>
                </c:pt>
                <c:pt idx="50">
                  <c:v>105.4616</c:v>
                </c:pt>
              </c:numCache>
            </c:numRef>
          </c:yVal>
          <c:smooth val="0"/>
        </c:ser>
        <c:ser>
          <c:idx val="2"/>
          <c:order val="2"/>
          <c:tx>
            <c:v>Tmax Shajii</c:v>
          </c:tx>
          <c:spPr>
            <a:ln>
              <a:solidFill>
                <a:srgbClr val="7030A0"/>
              </a:solidFill>
              <a:prstDash val="sysDash"/>
            </a:ln>
          </c:spPr>
          <c:marker>
            <c:symbol val="none"/>
          </c:marker>
          <c:dLbls>
            <c:delete val="1"/>
          </c:dLbls>
          <c:xVal>
            <c:numRef>
              <c:f>'Tmax VS. THeVS. Tshajii'!$E$31:$E$67</c:f>
              <c:numCache>
                <c:formatCode>General</c:formatCode>
                <c:ptCount val="37"/>
                <c:pt idx="0">
                  <c:v>1.9411535255277752E-4</c:v>
                </c:pt>
                <c:pt idx="1">
                  <c:v>2.8990217729189121E-4</c:v>
                </c:pt>
                <c:pt idx="2">
                  <c:v>3.8705853855647049E-4</c:v>
                </c:pt>
                <c:pt idx="3">
                  <c:v>4.8558443634652554E-4</c:v>
                </c:pt>
                <c:pt idx="4">
                  <c:v>5.8547987066205718E-4</c:v>
                </c:pt>
                <c:pt idx="5">
                  <c:v>6.8674484150306372E-4</c:v>
                </c:pt>
                <c:pt idx="6">
                  <c:v>7.8937934886954696E-4</c:v>
                </c:pt>
                <c:pt idx="7">
                  <c:v>8.9338339276150494E-4</c:v>
                </c:pt>
                <c:pt idx="8">
                  <c:v>9.9875697317893864E-4</c:v>
                </c:pt>
                <c:pt idx="9">
                  <c:v>1.1055000901218491E-3</c:v>
                </c:pt>
                <c:pt idx="10">
                  <c:v>1.2136127435902354E-3</c:v>
                </c:pt>
                <c:pt idx="11">
                  <c:v>4.1591946443470312E-3</c:v>
                </c:pt>
                <c:pt idx="12">
                  <c:v>2.223803081065967E-2</c:v>
                </c:pt>
                <c:pt idx="13">
                  <c:v>6.9000434110431358E-2</c:v>
                </c:pt>
                <c:pt idx="14">
                  <c:v>0.16503381930707306</c:v>
                </c:pt>
                <c:pt idx="15">
                  <c:v>0.3223607192926034</c:v>
                </c:pt>
                <c:pt idx="16">
                  <c:v>0.54246306716904724</c:v>
                </c:pt>
                <c:pt idx="17">
                  <c:v>0.8166259534247039</c:v>
                </c:pt>
                <c:pt idx="18">
                  <c:v>1.1259554939479375</c:v>
                </c:pt>
                <c:pt idx="19">
                  <c:v>1.450060820044071</c:v>
                </c:pt>
                <c:pt idx="20">
                  <c:v>1.7731797200010309</c:v>
                </c:pt>
                <c:pt idx="21">
                  <c:v>2.0858697498129097</c:v>
                </c:pt>
                <c:pt idx="22">
                  <c:v>2.3834761381936653</c:v>
                </c:pt>
                <c:pt idx="23">
                  <c:v>2.6640589994844515</c:v>
                </c:pt>
                <c:pt idx="24">
                  <c:v>2.9275988967223192</c:v>
                </c:pt>
                <c:pt idx="25">
                  <c:v>3.1742454851504021</c:v>
                </c:pt>
                <c:pt idx="26">
                  <c:v>3.4052206192581131</c:v>
                </c:pt>
                <c:pt idx="27">
                  <c:v>3.6220706120397557</c:v>
                </c:pt>
                <c:pt idx="28">
                  <c:v>3.8261656971877938</c:v>
                </c:pt>
                <c:pt idx="29">
                  <c:v>4.0187610890144612</c:v>
                </c:pt>
                <c:pt idx="30">
                  <c:v>4.2010067868438661</c:v>
                </c:pt>
                <c:pt idx="31">
                  <c:v>4.3738320009404577</c:v>
                </c:pt>
                <c:pt idx="32">
                  <c:v>4.5383062656274635</c:v>
                </c:pt>
                <c:pt idx="33">
                  <c:v>4.6954285151826749</c:v>
                </c:pt>
                <c:pt idx="34">
                  <c:v>4.8458027633624594</c:v>
                </c:pt>
                <c:pt idx="35">
                  <c:v>4.9901022109389368</c:v>
                </c:pt>
                <c:pt idx="36">
                  <c:v>5.1288592238552049</c:v>
                </c:pt>
              </c:numCache>
            </c:numRef>
          </c:xVal>
          <c:yVal>
            <c:numRef>
              <c:f>'Tmax VS. THeVS. Tshajii'!$F$31:$F$67</c:f>
              <c:numCache>
                <c:formatCode>General</c:formatCode>
                <c:ptCount val="37"/>
                <c:pt idx="0">
                  <c:v>6.9029680237405326</c:v>
                </c:pt>
                <c:pt idx="1">
                  <c:v>6.9044326042907933</c:v>
                </c:pt>
                <c:pt idx="2">
                  <c:v>6.9059181250545292</c:v>
                </c:pt>
                <c:pt idx="3">
                  <c:v>6.9074245860317385</c:v>
                </c:pt>
                <c:pt idx="4">
                  <c:v>6.908951987222423</c:v>
                </c:pt>
                <c:pt idx="5">
                  <c:v>6.9105003286265818</c:v>
                </c:pt>
                <c:pt idx="6">
                  <c:v>6.9120696102442158</c:v>
                </c:pt>
                <c:pt idx="7">
                  <c:v>6.9136598320753242</c:v>
                </c:pt>
                <c:pt idx="8">
                  <c:v>6.915270994119906</c:v>
                </c:pt>
                <c:pt idx="9">
                  <c:v>6.9169030963779639</c:v>
                </c:pt>
                <c:pt idx="10">
                  <c:v>6.9185561388494952</c:v>
                </c:pt>
                <c:pt idx="11">
                  <c:v>6.9635940861120664</c:v>
                </c:pt>
                <c:pt idx="12">
                  <c:v>7.2400194910949871</c:v>
                </c:pt>
                <c:pt idx="13">
                  <c:v>7.9550166375484963</c:v>
                </c:pt>
                <c:pt idx="14">
                  <c:v>9.4233670972051478</c:v>
                </c:pt>
                <c:pt idx="15">
                  <c:v>11.828895397983906</c:v>
                </c:pt>
                <c:pt idx="16">
                  <c:v>15.194260297014733</c:v>
                </c:pt>
                <c:pt idx="17">
                  <c:v>19.386210827863721</c:v>
                </c:pt>
                <c:pt idx="18">
                  <c:v>24.115859502463962</c:v>
                </c:pt>
                <c:pt idx="19">
                  <c:v>29.071429938473848</c:v>
                </c:pt>
                <c:pt idx="20">
                  <c:v>34.011917918815762</c:v>
                </c:pt>
                <c:pt idx="21">
                  <c:v>38.792948474639388</c:v>
                </c:pt>
                <c:pt idx="22">
                  <c:v>43.343350152981138</c:v>
                </c:pt>
                <c:pt idx="23">
                  <c:v>47.633462102117257</c:v>
                </c:pt>
                <c:pt idx="24">
                  <c:v>51.662987130884254</c:v>
                </c:pt>
                <c:pt idx="25">
                  <c:v>55.434213467949647</c:v>
                </c:pt>
                <c:pt idx="26">
                  <c:v>58.965823268456546</c:v>
                </c:pt>
                <c:pt idx="27">
                  <c:v>62.281459658087861</c:v>
                </c:pt>
                <c:pt idx="28">
                  <c:v>65.402073510001372</c:v>
                </c:pt>
                <c:pt idx="29">
                  <c:v>68.346857051031108</c:v>
                </c:pt>
                <c:pt idx="30">
                  <c:v>71.133393770842716</c:v>
                </c:pt>
                <c:pt idx="31">
                  <c:v>73.775891294379605</c:v>
                </c:pt>
                <c:pt idx="32">
                  <c:v>76.290702801443913</c:v>
                </c:pt>
                <c:pt idx="33">
                  <c:v>78.693101997143103</c:v>
                </c:pt>
                <c:pt idx="34">
                  <c:v>80.992324251812008</c:v>
                </c:pt>
                <c:pt idx="35">
                  <c:v>83.198662805256347</c:v>
                </c:pt>
                <c:pt idx="36">
                  <c:v>85.320257532746083</c:v>
                </c:pt>
              </c:numCache>
            </c:numRef>
          </c:yVal>
          <c:smooth val="0"/>
        </c:ser>
        <c:dLbls>
          <c:dLblPos val="r"/>
          <c:showLegendKey val="0"/>
          <c:showVal val="1"/>
          <c:showCatName val="1"/>
          <c:showSerName val="0"/>
          <c:showPercent val="0"/>
          <c:showBubbleSize val="0"/>
        </c:dLbls>
        <c:axId val="166862208"/>
        <c:axId val="166872576"/>
      </c:scatterChart>
      <c:valAx>
        <c:axId val="166862208"/>
        <c:scaling>
          <c:orientation val="minMax"/>
          <c:max val="3.5"/>
        </c:scaling>
        <c:delete val="0"/>
        <c:axPos val="b"/>
        <c:title>
          <c:tx>
            <c:rich>
              <a:bodyPr/>
              <a:lstStyle/>
              <a:p>
                <a:pPr>
                  <a:defRPr sz="1500"/>
                </a:pPr>
                <a:r>
                  <a:rPr lang="fr-FR" sz="1500"/>
                  <a:t>Temps,</a:t>
                </a:r>
                <a:r>
                  <a:rPr lang="fr-FR" sz="1500" baseline="0"/>
                  <a:t> t (s)</a:t>
                </a:r>
                <a:endParaRPr lang="fr-FR" sz="15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166872576"/>
        <c:crosses val="autoZero"/>
        <c:crossBetween val="midCat"/>
      </c:valAx>
      <c:valAx>
        <c:axId val="166872576"/>
        <c:scaling>
          <c:orientation val="minMax"/>
          <c:max val="7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fr-FR" sz="1500" dirty="0"/>
                  <a:t>Température</a:t>
                </a:r>
                <a:r>
                  <a:rPr lang="fr-FR" sz="1500" baseline="0" dirty="0"/>
                  <a:t> maximale, </a:t>
                </a:r>
                <a:r>
                  <a:rPr lang="fr-FR" sz="1500" baseline="0" dirty="0" err="1"/>
                  <a:t>T</a:t>
                </a:r>
                <a:r>
                  <a:rPr lang="fr-FR" sz="1500" baseline="-25000" dirty="0" err="1"/>
                  <a:t>max</a:t>
                </a:r>
                <a:r>
                  <a:rPr lang="fr-FR" sz="1500" baseline="-25000" dirty="0"/>
                  <a:t> </a:t>
                </a:r>
                <a:r>
                  <a:rPr lang="fr-FR" sz="1500" baseline="0" dirty="0"/>
                  <a:t>(K)</a:t>
                </a:r>
                <a:endParaRPr lang="fr-FR" sz="1500" dirty="0"/>
              </a:p>
            </c:rich>
          </c:tx>
          <c:layout>
            <c:manualLayout>
              <c:xMode val="edge"/>
              <c:yMode val="edge"/>
              <c:x val="1.1026680415693407E-2"/>
              <c:y val="8.1204613628788724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16686220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6943056492431355"/>
          <c:y val="4.3605108691626857E-2"/>
          <c:w val="0.2597611259928807"/>
          <c:h val="0.22162133500318146"/>
        </c:manualLayout>
      </c:layout>
      <c:overlay val="0"/>
      <c:txPr>
        <a:bodyPr/>
        <a:lstStyle/>
        <a:p>
          <a:pPr>
            <a:defRPr sz="14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04939207071374"/>
          <c:y val="2.3216450317665688E-2"/>
          <c:w val="0.82714890495326165"/>
          <c:h val="0.7701154907244423"/>
        </c:manualLayout>
      </c:layout>
      <c:scatterChart>
        <c:scatterStyle val="lineMarker"/>
        <c:varyColors val="0"/>
        <c:ser>
          <c:idx val="0"/>
          <c:order val="0"/>
          <c:tx>
            <c:v>vn</c:v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delete val="1"/>
          </c:dLbls>
          <c:xVal>
            <c:numRef>
              <c:f>Feuil2!$N$9:$N$43</c:f>
              <c:numCache>
                <c:formatCode>General</c:formatCode>
                <c:ptCount val="35"/>
                <c:pt idx="0">
                  <c:v>0.05</c:v>
                </c:pt>
                <c:pt idx="1">
                  <c:v>0.15</c:v>
                </c:pt>
                <c:pt idx="2">
                  <c:v>0.25</c:v>
                </c:pt>
                <c:pt idx="3">
                  <c:v>0.35</c:v>
                </c:pt>
                <c:pt idx="4">
                  <c:v>0.45</c:v>
                </c:pt>
                <c:pt idx="5">
                  <c:v>0.55000000000000004</c:v>
                </c:pt>
                <c:pt idx="6">
                  <c:v>0.65</c:v>
                </c:pt>
                <c:pt idx="7">
                  <c:v>0.75</c:v>
                </c:pt>
                <c:pt idx="8">
                  <c:v>0.85</c:v>
                </c:pt>
                <c:pt idx="9">
                  <c:v>0.95</c:v>
                </c:pt>
                <c:pt idx="10">
                  <c:v>1.05</c:v>
                </c:pt>
                <c:pt idx="11">
                  <c:v>1.1499999999999999</c:v>
                </c:pt>
                <c:pt idx="12">
                  <c:v>1.25</c:v>
                </c:pt>
                <c:pt idx="13">
                  <c:v>1.35</c:v>
                </c:pt>
                <c:pt idx="14">
                  <c:v>1.45</c:v>
                </c:pt>
                <c:pt idx="15">
                  <c:v>1.55</c:v>
                </c:pt>
                <c:pt idx="16">
                  <c:v>1.65</c:v>
                </c:pt>
                <c:pt idx="17">
                  <c:v>1.75</c:v>
                </c:pt>
                <c:pt idx="18">
                  <c:v>1.85</c:v>
                </c:pt>
                <c:pt idx="19">
                  <c:v>1.95</c:v>
                </c:pt>
                <c:pt idx="20">
                  <c:v>2.0499999999999998</c:v>
                </c:pt>
                <c:pt idx="21">
                  <c:v>2.15</c:v>
                </c:pt>
                <c:pt idx="22">
                  <c:v>2.25</c:v>
                </c:pt>
                <c:pt idx="23">
                  <c:v>2.35</c:v>
                </c:pt>
                <c:pt idx="24">
                  <c:v>2.4500000000000002</c:v>
                </c:pt>
                <c:pt idx="25">
                  <c:v>2.5499999999999998</c:v>
                </c:pt>
                <c:pt idx="26">
                  <c:v>2.65</c:v>
                </c:pt>
                <c:pt idx="27">
                  <c:v>2.75</c:v>
                </c:pt>
                <c:pt idx="28">
                  <c:v>2.85</c:v>
                </c:pt>
                <c:pt idx="29">
                  <c:v>2.95</c:v>
                </c:pt>
                <c:pt idx="30">
                  <c:v>3.05</c:v>
                </c:pt>
                <c:pt idx="31">
                  <c:v>3.15</c:v>
                </c:pt>
                <c:pt idx="32">
                  <c:v>3.25</c:v>
                </c:pt>
                <c:pt idx="33">
                  <c:v>3.35</c:v>
                </c:pt>
                <c:pt idx="34">
                  <c:v>3.45</c:v>
                </c:pt>
              </c:numCache>
            </c:numRef>
          </c:xVal>
          <c:yVal>
            <c:numRef>
              <c:f>Feuil2!$M$9:$M$43</c:f>
              <c:numCache>
                <c:formatCode>General</c:formatCode>
                <c:ptCount val="35"/>
                <c:pt idx="1">
                  <c:v>3.600000000000001</c:v>
                </c:pt>
                <c:pt idx="2">
                  <c:v>3.9000000000000021</c:v>
                </c:pt>
                <c:pt idx="3">
                  <c:v>3.9999999999999978</c:v>
                </c:pt>
                <c:pt idx="4">
                  <c:v>3.8</c:v>
                </c:pt>
                <c:pt idx="5">
                  <c:v>3.5999999999999996</c:v>
                </c:pt>
                <c:pt idx="6">
                  <c:v>3.4000000000000039</c:v>
                </c:pt>
                <c:pt idx="7">
                  <c:v>3.0999999999999979</c:v>
                </c:pt>
                <c:pt idx="8">
                  <c:v>2.9999999999999991</c:v>
                </c:pt>
                <c:pt idx="9">
                  <c:v>2.9000000000000008</c:v>
                </c:pt>
                <c:pt idx="10">
                  <c:v>2.8999999999999977</c:v>
                </c:pt>
                <c:pt idx="11">
                  <c:v>2.6999999999999993</c:v>
                </c:pt>
                <c:pt idx="12">
                  <c:v>2.7000000000000024</c:v>
                </c:pt>
                <c:pt idx="13">
                  <c:v>2.6999999999999993</c:v>
                </c:pt>
                <c:pt idx="14">
                  <c:v>2.6000000000000045</c:v>
                </c:pt>
                <c:pt idx="15">
                  <c:v>2.6999999999999935</c:v>
                </c:pt>
                <c:pt idx="16">
                  <c:v>2.6000000000000014</c:v>
                </c:pt>
                <c:pt idx="17">
                  <c:v>2.7000000000000024</c:v>
                </c:pt>
                <c:pt idx="18">
                  <c:v>2.6000000000000014</c:v>
                </c:pt>
                <c:pt idx="19">
                  <c:v>2.7000000000000024</c:v>
                </c:pt>
                <c:pt idx="20">
                  <c:v>2.6999999999999935</c:v>
                </c:pt>
                <c:pt idx="21">
                  <c:v>2.8</c:v>
                </c:pt>
                <c:pt idx="22">
                  <c:v>2.8000000000000034</c:v>
                </c:pt>
                <c:pt idx="23">
                  <c:v>2.8</c:v>
                </c:pt>
                <c:pt idx="24">
                  <c:v>3.1000000000000023</c:v>
                </c:pt>
                <c:pt idx="25">
                  <c:v>6.3999999999999826</c:v>
                </c:pt>
                <c:pt idx="26">
                  <c:v>9.2000000000000082</c:v>
                </c:pt>
                <c:pt idx="27">
                  <c:v>15.000000000000053</c:v>
                </c:pt>
                <c:pt idx="28">
                  <c:v>25.799999999999962</c:v>
                </c:pt>
                <c:pt idx="29">
                  <c:v>41.199999999999974</c:v>
                </c:pt>
                <c:pt idx="30">
                  <c:v>53.79999999999994</c:v>
                </c:pt>
                <c:pt idx="31">
                  <c:v>59.299999999999947</c:v>
                </c:pt>
                <c:pt idx="32">
                  <c:v>60.700000000000216</c:v>
                </c:pt>
                <c:pt idx="33">
                  <c:v>59.79999999999999</c:v>
                </c:pt>
                <c:pt idx="34">
                  <c:v>56.099999999999945</c:v>
                </c:pt>
              </c:numCache>
            </c:numRef>
          </c:yVal>
          <c:smooth val="0"/>
        </c:ser>
        <c:ser>
          <c:idx val="1"/>
          <c:order val="1"/>
          <c:tx>
            <c:v>vHe</c:v>
          </c:tx>
          <c:spPr>
            <a:ln>
              <a:solidFill>
                <a:schemeClr val="accent1"/>
              </a:solidFill>
            </a:ln>
          </c:spPr>
          <c:marker>
            <c:symbol val="squar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elete val="1"/>
          </c:dLbls>
          <c:xVal>
            <c:numRef>
              <c:f>Feuil2!$J$8:$J$43</c:f>
              <c:numCache>
                <c:formatCode>General</c:formatCode>
                <c:ptCount val="36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</c:numCache>
            </c:numRef>
          </c:xVal>
          <c:yVal>
            <c:numRef>
              <c:f>Feuil2!$O$8:$O$43</c:f>
              <c:numCache>
                <c:formatCode>General</c:formatCode>
                <c:ptCount val="36"/>
                <c:pt idx="1">
                  <c:v>3.1179999999999999</c:v>
                </c:pt>
                <c:pt idx="2">
                  <c:v>3.6219999999999999</c:v>
                </c:pt>
                <c:pt idx="3">
                  <c:v>3.794</c:v>
                </c:pt>
                <c:pt idx="4">
                  <c:v>3.7389999999999999</c:v>
                </c:pt>
                <c:pt idx="5">
                  <c:v>3.516</c:v>
                </c:pt>
                <c:pt idx="6">
                  <c:v>3.258</c:v>
                </c:pt>
                <c:pt idx="7">
                  <c:v>3.032</c:v>
                </c:pt>
                <c:pt idx="8">
                  <c:v>2.8519999999999999</c:v>
                </c:pt>
                <c:pt idx="9">
                  <c:v>2.7149999999999999</c:v>
                </c:pt>
                <c:pt idx="10">
                  <c:v>2.609</c:v>
                </c:pt>
                <c:pt idx="11">
                  <c:v>2.5249999999999999</c:v>
                </c:pt>
                <c:pt idx="12">
                  <c:v>2.4609999999999999</c:v>
                </c:pt>
                <c:pt idx="13">
                  <c:v>2.4140000000000001</c:v>
                </c:pt>
                <c:pt idx="14">
                  <c:v>2.38</c:v>
                </c:pt>
                <c:pt idx="15">
                  <c:v>2.4159999999999999</c:v>
                </c:pt>
                <c:pt idx="16">
                  <c:v>2.4809999999999999</c:v>
                </c:pt>
                <c:pt idx="17">
                  <c:v>2.5379999999999998</c:v>
                </c:pt>
                <c:pt idx="18">
                  <c:v>2.5870000000000002</c:v>
                </c:pt>
                <c:pt idx="19">
                  <c:v>2.6309999999999998</c:v>
                </c:pt>
                <c:pt idx="20">
                  <c:v>2.6709999999999998</c:v>
                </c:pt>
                <c:pt idx="21">
                  <c:v>2.7080000000000002</c:v>
                </c:pt>
                <c:pt idx="22">
                  <c:v>2.742</c:v>
                </c:pt>
                <c:pt idx="23">
                  <c:v>2.7749999999999999</c:v>
                </c:pt>
                <c:pt idx="24">
                  <c:v>2.806</c:v>
                </c:pt>
                <c:pt idx="25">
                  <c:v>2.8370000000000002</c:v>
                </c:pt>
                <c:pt idx="26">
                  <c:v>2.8679999999999999</c:v>
                </c:pt>
                <c:pt idx="27">
                  <c:v>2.9</c:v>
                </c:pt>
                <c:pt idx="28">
                  <c:v>2.931</c:v>
                </c:pt>
                <c:pt idx="29">
                  <c:v>3.3980000000000001</c:v>
                </c:pt>
                <c:pt idx="30">
                  <c:v>4.2960000000000003</c:v>
                </c:pt>
                <c:pt idx="31">
                  <c:v>5.2880000000000003</c:v>
                </c:pt>
                <c:pt idx="32">
                  <c:v>6.11</c:v>
                </c:pt>
                <c:pt idx="33">
                  <c:v>6.77</c:v>
                </c:pt>
                <c:pt idx="34">
                  <c:v>7.3920000000000003</c:v>
                </c:pt>
                <c:pt idx="35">
                  <c:v>8.7789999999999999</c:v>
                </c:pt>
              </c:numCache>
            </c:numRef>
          </c:yVal>
          <c:smooth val="0"/>
        </c:ser>
        <c:ser>
          <c:idx val="2"/>
          <c:order val="2"/>
          <c:tx>
            <c:v>vn Shajii</c:v>
          </c:tx>
          <c:spPr>
            <a:ln>
              <a:solidFill>
                <a:srgbClr val="7030A0"/>
              </a:solidFill>
              <a:prstDash val="sysDash"/>
            </a:ln>
          </c:spPr>
          <c:marker>
            <c:symbol val="none"/>
          </c:marker>
          <c:dLbls>
            <c:delete val="1"/>
          </c:dLbls>
          <c:xVal>
            <c:numRef>
              <c:f>Feuil2!$C$8:$C$28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</c:numCache>
            </c:numRef>
          </c:xVal>
          <c:yVal>
            <c:numRef>
              <c:f>Feuil2!$I$8:$I$28</c:f>
              <c:numCache>
                <c:formatCode>General</c:formatCode>
                <c:ptCount val="21"/>
                <c:pt idx="1">
                  <c:v>5.3079657908715143</c:v>
                </c:pt>
                <c:pt idx="2">
                  <c:v>4.6208526091997548</c:v>
                </c:pt>
                <c:pt idx="3">
                  <c:v>4.2609247487340784</c:v>
                </c:pt>
                <c:pt idx="4">
                  <c:v>4.0226858418472116</c:v>
                </c:pt>
                <c:pt idx="5">
                  <c:v>3.8471056607205703</c:v>
                </c:pt>
                <c:pt idx="6">
                  <c:v>3.7093504401728481</c:v>
                </c:pt>
                <c:pt idx="7">
                  <c:v>3.5967355478509533</c:v>
                </c:pt>
                <c:pt idx="8">
                  <c:v>3.501951425583433</c:v>
                </c:pt>
                <c:pt idx="9">
                  <c:v>3.4204213873416123</c:v>
                </c:pt>
                <c:pt idx="10">
                  <c:v>3.3491</c:v>
                </c:pt>
                <c:pt idx="11">
                  <c:v>3.2858639540368322</c:v>
                </c:pt>
                <c:pt idx="12">
                  <c:v>3.2291771151551987</c:v>
                </c:pt>
                <c:pt idx="13">
                  <c:v>3.1778942761113607</c:v>
                </c:pt>
                <c:pt idx="14">
                  <c:v>3.1311401572088413</c:v>
                </c:pt>
                <c:pt idx="15">
                  <c:v>3.0882316063434545</c:v>
                </c:pt>
                <c:pt idx="16">
                  <c:v>3.0486257861773223</c:v>
                </c:pt>
                <c:pt idx="17">
                  <c:v>3.0118846211518262</c:v>
                </c:pt>
                <c:pt idx="18">
                  <c:v>2.9776497654603511</c:v>
                </c:pt>
                <c:pt idx="19">
                  <c:v>2.9456245790570783</c:v>
                </c:pt>
                <c:pt idx="20">
                  <c:v>2.9155608915350495</c:v>
                </c:pt>
              </c:numCache>
            </c:numRef>
          </c:yVal>
          <c:smooth val="0"/>
        </c:ser>
        <c:dLbls>
          <c:dLblPos val="r"/>
          <c:showLegendKey val="0"/>
          <c:showVal val="1"/>
          <c:showCatName val="1"/>
          <c:showSerName val="0"/>
          <c:showPercent val="0"/>
          <c:showBubbleSize val="0"/>
        </c:dLbls>
        <c:axId val="166918784"/>
        <c:axId val="167121664"/>
      </c:scatterChart>
      <c:valAx>
        <c:axId val="166918784"/>
        <c:scaling>
          <c:orientation val="minMax"/>
          <c:max val="2.5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fr-FR" sz="1400"/>
                  <a:t>Temps,</a:t>
                </a:r>
                <a:r>
                  <a:rPr lang="fr-FR" sz="1400" baseline="0"/>
                  <a:t> t(s)</a:t>
                </a:r>
                <a:endParaRPr lang="fr-FR" sz="14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167121664"/>
        <c:crosses val="autoZero"/>
        <c:crossBetween val="midCat"/>
      </c:valAx>
      <c:valAx>
        <c:axId val="167121664"/>
        <c:scaling>
          <c:orientation val="minMax"/>
          <c:max val="1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fr-FR" sz="1400"/>
                  <a:t>Vitesse</a:t>
                </a:r>
                <a:r>
                  <a:rPr lang="fr-FR" sz="1400" baseline="0"/>
                  <a:t> (m/s)</a:t>
                </a:r>
                <a:endParaRPr lang="fr-FR" sz="14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16691878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5376783717444967"/>
          <c:y val="6.467507011692579E-2"/>
          <c:w val="0.31547561274765762"/>
          <c:h val="0.24753570464959676"/>
        </c:manualLayout>
      </c:layout>
      <c:overlay val="0"/>
      <c:txPr>
        <a:bodyPr/>
        <a:lstStyle/>
        <a:p>
          <a:pPr>
            <a:defRPr sz="14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84338812685269"/>
          <c:y val="2.3188219893565936E-2"/>
          <c:w val="0.81877338232086838"/>
          <c:h val="0.80974536272415643"/>
        </c:manualLayout>
      </c:layout>
      <c:scatterChart>
        <c:scatterStyle val="lineMarker"/>
        <c:varyColors val="0"/>
        <c:ser>
          <c:idx val="0"/>
          <c:order val="0"/>
          <c:tx>
            <c:v>pmax</c:v>
          </c:tx>
          <c:dLbls>
            <c:delete val="1"/>
          </c:dLbls>
          <c:xVal>
            <c:numRef>
              <c:f>'Données Pmax VS. Pshajii'!$D$29:$D$79</c:f>
              <c:numCache>
                <c:formatCode>General</c:formatCode>
                <c:ptCount val="5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</c:numCache>
            </c:numRef>
          </c:xVal>
          <c:yVal>
            <c:numRef>
              <c:f>'Données Pmax VS. Pshajii'!$E$29:$E$79</c:f>
              <c:numCache>
                <c:formatCode>General</c:formatCode>
                <c:ptCount val="51"/>
                <c:pt idx="0">
                  <c:v>6</c:v>
                </c:pt>
                <c:pt idx="1">
                  <c:v>10.536720000000001</c:v>
                </c:pt>
                <c:pt idx="2">
                  <c:v>13.493589999999999</c:v>
                </c:pt>
                <c:pt idx="3">
                  <c:v>16.205539999999999</c:v>
                </c:pt>
                <c:pt idx="4">
                  <c:v>18.32874</c:v>
                </c:pt>
                <c:pt idx="5">
                  <c:v>19.622229999999998</c:v>
                </c:pt>
                <c:pt idx="6">
                  <c:v>20.317170000000001</c:v>
                </c:pt>
                <c:pt idx="7">
                  <c:v>20.649460000000001</c:v>
                </c:pt>
                <c:pt idx="8">
                  <c:v>20.80836</c:v>
                </c:pt>
                <c:pt idx="9">
                  <c:v>20.890409999999999</c:v>
                </c:pt>
                <c:pt idx="10">
                  <c:v>20.942609999999998</c:v>
                </c:pt>
                <c:pt idx="11">
                  <c:v>20.976959999999998</c:v>
                </c:pt>
                <c:pt idx="12">
                  <c:v>21.01491</c:v>
                </c:pt>
                <c:pt idx="13">
                  <c:v>21.06324</c:v>
                </c:pt>
                <c:pt idx="14">
                  <c:v>21.123419999999999</c:v>
                </c:pt>
                <c:pt idx="15">
                  <c:v>21.194849999999999</c:v>
                </c:pt>
                <c:pt idx="16">
                  <c:v>21.275549999999999</c:v>
                </c:pt>
                <c:pt idx="17">
                  <c:v>21.363379999999999</c:v>
                </c:pt>
                <c:pt idx="18">
                  <c:v>21.45861</c:v>
                </c:pt>
                <c:pt idx="19">
                  <c:v>21.561399999999999</c:v>
                </c:pt>
                <c:pt idx="20">
                  <c:v>21.671880000000002</c:v>
                </c:pt>
                <c:pt idx="21">
                  <c:v>21.790489999999998</c:v>
                </c:pt>
                <c:pt idx="22">
                  <c:v>21.917850000000001</c:v>
                </c:pt>
                <c:pt idx="23">
                  <c:v>22.055150000000001</c:v>
                </c:pt>
                <c:pt idx="24">
                  <c:v>22.203880000000002</c:v>
                </c:pt>
                <c:pt idx="25">
                  <c:v>22.366040000000002</c:v>
                </c:pt>
                <c:pt idx="26">
                  <c:v>22.547249999999998</c:v>
                </c:pt>
                <c:pt idx="27">
                  <c:v>22.832139999999999</c:v>
                </c:pt>
                <c:pt idx="28">
                  <c:v>23.454000000000001</c:v>
                </c:pt>
                <c:pt idx="29">
                  <c:v>24.667390000000001</c:v>
                </c:pt>
                <c:pt idx="30">
                  <c:v>26.762830000000001</c:v>
                </c:pt>
                <c:pt idx="31">
                  <c:v>29.947050000000001</c:v>
                </c:pt>
                <c:pt idx="32">
                  <c:v>34.232170000000004</c:v>
                </c:pt>
                <c:pt idx="33">
                  <c:v>39.47213</c:v>
                </c:pt>
                <c:pt idx="34">
                  <c:v>45.41507</c:v>
                </c:pt>
                <c:pt idx="35">
                  <c:v>51.76887</c:v>
                </c:pt>
                <c:pt idx="36">
                  <c:v>58.261029999999998</c:v>
                </c:pt>
                <c:pt idx="37">
                  <c:v>64.659540000000007</c:v>
                </c:pt>
                <c:pt idx="38">
                  <c:v>70.746669999999995</c:v>
                </c:pt>
                <c:pt idx="39">
                  <c:v>76.226550000000003</c:v>
                </c:pt>
                <c:pt idx="40">
                  <c:v>80.838740000000001</c:v>
                </c:pt>
                <c:pt idx="41">
                  <c:v>84.652140000000003</c:v>
                </c:pt>
                <c:pt idx="42">
                  <c:v>87.88467</c:v>
                </c:pt>
                <c:pt idx="43">
                  <c:v>90.637870000000007</c:v>
                </c:pt>
                <c:pt idx="44">
                  <c:v>92.986490000000003</c:v>
                </c:pt>
                <c:pt idx="45">
                  <c:v>94.986360000000005</c:v>
                </c:pt>
                <c:pt idx="46">
                  <c:v>96.67304</c:v>
                </c:pt>
                <c:pt idx="47">
                  <c:v>98.084959999999995</c:v>
                </c:pt>
                <c:pt idx="48">
                  <c:v>99.249200000000002</c:v>
                </c:pt>
                <c:pt idx="49">
                  <c:v>100.1982</c:v>
                </c:pt>
                <c:pt idx="50">
                  <c:v>100.95477</c:v>
                </c:pt>
              </c:numCache>
            </c:numRef>
          </c:yVal>
          <c:smooth val="0"/>
        </c:ser>
        <c:ser>
          <c:idx val="1"/>
          <c:order val="1"/>
          <c:tx>
            <c:v>pmax Shajii</c:v>
          </c:tx>
          <c:spPr>
            <a:ln>
              <a:solidFill>
                <a:srgbClr val="7030A0"/>
              </a:solidFill>
              <a:prstDash val="sysDash"/>
            </a:ln>
          </c:spPr>
          <c:marker>
            <c:symbol val="none"/>
          </c:marker>
          <c:dLbls>
            <c:delete val="1"/>
          </c:dLbls>
          <c:xVal>
            <c:numRef>
              <c:f>'Données Pmax VS. Pshajii'!$D$29:$D$79</c:f>
              <c:numCache>
                <c:formatCode>General</c:formatCode>
                <c:ptCount val="5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</c:numCache>
            </c:numRef>
          </c:xVal>
          <c:yVal>
            <c:numRef>
              <c:f>'Données Pmax VS. Pshajii'!$C$29:$C$79</c:f>
              <c:numCache>
                <c:formatCode>General</c:formatCode>
                <c:ptCount val="51"/>
                <c:pt idx="0">
                  <c:v>20.07348</c:v>
                </c:pt>
                <c:pt idx="1">
                  <c:v>14.721923043281818</c:v>
                </c:pt>
                <c:pt idx="2">
                  <c:v>13.418331184382211</c:v>
                </c:pt>
                <c:pt idx="3">
                  <c:v>12.83802350725586</c:v>
                </c:pt>
                <c:pt idx="4">
                  <c:v>12.547229730474344</c:v>
                </c:pt>
                <c:pt idx="5">
                  <c:v>12.400647322197068</c:v>
                </c:pt>
                <c:pt idx="6">
                  <c:v>12.334912181245478</c:v>
                </c:pt>
                <c:pt idx="7">
                  <c:v>12.317991090645592</c:v>
                </c:pt>
                <c:pt idx="8">
                  <c:v>12.332043383708575</c:v>
                </c:pt>
                <c:pt idx="9">
                  <c:v>12.366425193612828</c:v>
                </c:pt>
                <c:pt idx="10">
                  <c:v>12.414451538461538</c:v>
                </c:pt>
                <c:pt idx="11">
                  <c:v>12.471754039981462</c:v>
                </c:pt>
                <c:pt idx="12">
                  <c:v>12.535387452584612</c:v>
                </c:pt>
                <c:pt idx="13">
                  <c:v>12.603315773027211</c:v>
                </c:pt>
                <c:pt idx="14">
                  <c:v>12.674102977610586</c:v>
                </c:pt>
                <c:pt idx="15">
                  <c:v>12.746719772092359</c:v>
                </c:pt>
                <c:pt idx="16">
                  <c:v>12.820418940804981</c:v>
                </c:pt>
                <c:pt idx="17">
                  <c:v>12.894652732997224</c:v>
                </c:pt>
                <c:pt idx="18">
                  <c:v>12.969016811802279</c:v>
                </c:pt>
                <c:pt idx="19">
                  <c:v>13.043211440973606</c:v>
                </c:pt>
                <c:pt idx="20">
                  <c:v>13.117014122429387</c:v>
                </c:pt>
                <c:pt idx="21">
                  <c:v>13.19025999901452</c:v>
                </c:pt>
                <c:pt idx="22">
                  <c:v>13.262827620672486</c:v>
                </c:pt>
                <c:pt idx="23">
                  <c:v>13.334628476407921</c:v>
                </c:pt>
                <c:pt idx="24">
                  <c:v>13.405599209598487</c:v>
                </c:pt>
                <c:pt idx="25">
                  <c:v>13.475695770975562</c:v>
                </c:pt>
                <c:pt idx="26">
                  <c:v>13.544888987783652</c:v>
                </c:pt>
                <c:pt idx="27">
                  <c:v>13.613161179377302</c:v>
                </c:pt>
                <c:pt idx="28">
                  <c:v>13.680503553798681</c:v>
                </c:pt>
                <c:pt idx="29">
                  <c:v>13.74691419254742</c:v>
                </c:pt>
                <c:pt idx="30">
                  <c:v>13.812396482043756</c:v>
                </c:pt>
                <c:pt idx="31">
                  <c:v>13.876957886914322</c:v>
                </c:pt>
                <c:pt idx="32">
                  <c:v>13.940608986675784</c:v>
                </c:pt>
                <c:pt idx="33">
                  <c:v>14.003362716678367</c:v>
                </c:pt>
                <c:pt idx="34">
                  <c:v>14.065233768370799</c:v>
                </c:pt>
                <c:pt idx="35">
                  <c:v>14.126238114493322</c:v>
                </c:pt>
                <c:pt idx="36">
                  <c:v>14.1863926327012</c:v>
                </c:pt>
                <c:pt idx="37">
                  <c:v>14.245714807078002</c:v>
                </c:pt>
                <c:pt idx="38">
                  <c:v>14.304222491524643</c:v>
                </c:pt>
                <c:pt idx="39">
                  <c:v>14.3619337224725</c:v>
                </c:pt>
                <c:pt idx="40">
                  <c:v>14.418866571034338</c:v>
                </c:pt>
                <c:pt idx="41">
                  <c:v>14.475039026770226</c:v>
                </c:pt>
                <c:pt idx="42">
                  <c:v>14.530468906852512</c:v>
                </c:pt>
                <c:pt idx="43">
                  <c:v>14.585173785671044</c:v>
                </c:pt>
                <c:pt idx="44">
                  <c:v>14.639170940908697</c:v>
                </c:pt>
                <c:pt idx="45">
                  <c:v>14.692477312898477</c:v>
                </c:pt>
                <c:pt idx="46">
                  <c:v>14.745109474693068</c:v>
                </c:pt>
                <c:pt idx="47">
                  <c:v>14.797083610771436</c:v>
                </c:pt>
                <c:pt idx="48">
                  <c:v>14.848415502701963</c:v>
                </c:pt>
                <c:pt idx="49">
                  <c:v>14.899120520398153</c:v>
                </c:pt>
                <c:pt idx="50">
                  <c:v>14.949213617858113</c:v>
                </c:pt>
              </c:numCache>
            </c:numRef>
          </c:yVal>
          <c:smooth val="0"/>
        </c:ser>
        <c:dLbls>
          <c:dLblPos val="r"/>
          <c:showLegendKey val="0"/>
          <c:showVal val="1"/>
          <c:showCatName val="1"/>
          <c:showSerName val="0"/>
          <c:showPercent val="0"/>
          <c:showBubbleSize val="0"/>
        </c:dLbls>
        <c:axId val="167175296"/>
        <c:axId val="167177216"/>
      </c:scatterChart>
      <c:valAx>
        <c:axId val="167175296"/>
        <c:scaling>
          <c:orientation val="minMax"/>
          <c:max val="2.5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fr-FR" sz="1400"/>
                  <a:t>Temps,</a:t>
                </a:r>
                <a:r>
                  <a:rPr lang="fr-FR" sz="1400" baseline="0"/>
                  <a:t> t (s)</a:t>
                </a:r>
                <a:endParaRPr lang="fr-FR" sz="14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167177216"/>
        <c:crosses val="autoZero"/>
        <c:crossBetween val="midCat"/>
      </c:valAx>
      <c:valAx>
        <c:axId val="167177216"/>
        <c:scaling>
          <c:orientation val="minMax"/>
          <c:max val="25"/>
          <c:min val="5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fr-FR" sz="1400"/>
                  <a:t>Pression maximale,</a:t>
                </a:r>
                <a:r>
                  <a:rPr lang="fr-FR" sz="1400" baseline="0"/>
                  <a:t> p</a:t>
                </a:r>
                <a:r>
                  <a:rPr lang="fr-FR" sz="1400" baseline="-25000"/>
                  <a:t>max</a:t>
                </a:r>
                <a:r>
                  <a:rPr lang="fr-FR" sz="1400" baseline="0"/>
                  <a:t> (bar)</a:t>
                </a:r>
                <a:endParaRPr lang="fr-FR" sz="14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16717529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5031232349668103"/>
          <c:y val="9.9138508113543154E-3"/>
          <c:w val="0.32995542097031855"/>
          <c:h val="0.15811301416952356"/>
        </c:manualLayout>
      </c:layout>
      <c:overlay val="0"/>
      <c:txPr>
        <a:bodyPr/>
        <a:lstStyle/>
        <a:p>
          <a:pPr>
            <a:defRPr sz="14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0.38589</cdr:x>
      <cdr:y>0.51456</cdr:y>
    </cdr:from>
    <cdr:to>
      <cdr:x>0.78514</cdr:x>
      <cdr:y>0.63591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2084038" y="2060833"/>
          <a:ext cx="2156190" cy="486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600" b="1" dirty="0" smtClean="0">
              <a:solidFill>
                <a:srgbClr val="83C937"/>
              </a:solidFill>
            </a:rPr>
            <a:t>Simulation numérique</a:t>
          </a:r>
          <a:endParaRPr lang="fr-FR" sz="1600" b="1" dirty="0">
            <a:solidFill>
              <a:srgbClr val="83C937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B41C0-54C6-49A7-A940-6DA481B4D3C2}" type="datetimeFigureOut">
              <a:rPr lang="fr-FR" smtClean="0"/>
              <a:t>22/07/2011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C0203-018D-4EB8-9F9C-0393EF525B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58195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3A85AF-EE57-4029-A7E6-C5B2F1718AA2}" type="datetimeFigureOut">
              <a:rPr lang="fr-FR" smtClean="0"/>
              <a:t>22/07/2011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D0028-8686-4B30-BAA3-6FB367528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8998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0028-8686-4B30-BAA3-6FB3675289F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397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</a:t>
            </a:r>
            <a:r>
              <a:rPr lang="en-US" altLang="zh-CN" sz="1200" kern="1200" baseline="-25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cs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6,1 K </a:t>
            </a:r>
            <a:r>
              <a:rPr lang="en-US" altLang="zh-CN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</a:t>
            </a:r>
            <a:endParaRPr lang="zh-CN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0028-8686-4B30-BAA3-6FB3675289F2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0028-8686-4B30-BAA3-6FB3675289F2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125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CFB59-7553-4F94-AC81-B769D81ACCC2}" type="datetime1">
              <a:rPr lang="fr-FR" smtClean="0"/>
              <a:t>22/07/2011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5F49-A64A-4CB3-935F-9D6B945F574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BFEC-DCE2-4ED4-B5B8-5607207D7D14}" type="datetime1">
              <a:rPr lang="fr-FR" smtClean="0"/>
              <a:t>22/07/2011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5F49-A64A-4CB3-935F-9D6B945F5747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F086-AB1F-4732-A112-E0D1C501249C}" type="datetime1">
              <a:rPr lang="fr-FR" smtClean="0"/>
              <a:t>22/07/2011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5F49-A64A-4CB3-935F-9D6B945F574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3D57D-212D-4CA4-8340-74E920005E35}" type="datetime1">
              <a:rPr lang="fr-FR" smtClean="0"/>
              <a:t>22/07/2011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5F49-A64A-4CB3-935F-9D6B945F5747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A21E-F49C-4C27-9E90-C5CC70F0F4AE}" type="datetime1">
              <a:rPr lang="fr-FR" smtClean="0"/>
              <a:t>22/07/2011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5F49-A64A-4CB3-935F-9D6B945F574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3BD76-5CED-43C3-8FB0-88AA5F43162D}" type="datetime1">
              <a:rPr lang="fr-FR" smtClean="0"/>
              <a:t>22/07/2011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5F49-A64A-4CB3-935F-9D6B945F574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C9A3-4F7A-4366-A36B-C0C88A9A7979}" type="datetime1">
              <a:rPr lang="fr-FR" smtClean="0"/>
              <a:t>22/07/2011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5F49-A64A-4CB3-935F-9D6B945F574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32082-9D0D-4FB0-BE93-626E84F01C10}" type="datetime1">
              <a:rPr lang="fr-FR" smtClean="0"/>
              <a:t>22/07/2011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5F49-A64A-4CB3-935F-9D6B945F5747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E79C-9E2D-4EC0-80A0-D6EED169C355}" type="datetime1">
              <a:rPr lang="fr-FR" smtClean="0"/>
              <a:t>22/07/2011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5F49-A64A-4CB3-935F-9D6B945F5747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E194-7832-4B26-B6CA-9A9E1E9A8A3C}" type="datetime1">
              <a:rPr lang="fr-FR" smtClean="0"/>
              <a:t>22/07/2011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5F49-A64A-4CB3-935F-9D6B945F574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12562-7716-4750-AF27-EEACE8D19F21}" type="datetime1">
              <a:rPr lang="fr-FR" smtClean="0"/>
              <a:t>22/07/2011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25F49-A64A-4CB3-935F-9D6B945F5747}" type="slidenum">
              <a:rPr lang="fr-FR" smtClean="0"/>
              <a:t>‹N°›</a:t>
            </a:fld>
            <a:endParaRPr lang="fr-F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360C73D-01EB-45EA-AD77-C92A158A6C68}" type="datetime1">
              <a:rPr lang="fr-FR" smtClean="0"/>
              <a:t>22/07/2011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B025F49-A64A-4CB3-935F-9D6B945F5747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chart" Target="../charts/chart8.xml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3200" b="1" dirty="0"/>
              <a:t>Analyse </a:t>
            </a:r>
            <a:r>
              <a:rPr lang="fr-FR" sz="3200" b="1" dirty="0" err="1"/>
              <a:t>thermohydraulique</a:t>
            </a:r>
            <a:r>
              <a:rPr lang="fr-FR" sz="3200" b="1" dirty="0"/>
              <a:t> de la propagation de la zone normale dans un câble supraconducteur en conduit</a:t>
            </a:r>
            <a:r>
              <a:rPr lang="fr-FR" sz="3200" dirty="0"/>
              <a:t/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601191"/>
          </a:xfrm>
        </p:spPr>
        <p:txBody>
          <a:bodyPr>
            <a:normAutofit fontScale="55000" lnSpcReduction="20000"/>
          </a:bodyPr>
          <a:lstStyle/>
          <a:p>
            <a:r>
              <a:rPr lang="fr-FR" dirty="0" smtClean="0">
                <a:solidFill>
                  <a:srgbClr val="7030A0"/>
                </a:solidFill>
              </a:rPr>
              <a:t>Soutenance finale</a:t>
            </a:r>
            <a:endParaRPr lang="fr-FR" dirty="0">
              <a:solidFill>
                <a:srgbClr val="7030A0"/>
              </a:solidFill>
            </a:endParaRPr>
          </a:p>
          <a:p>
            <a:endParaRPr lang="fr-FR" sz="2500" dirty="0"/>
          </a:p>
          <a:p>
            <a:r>
              <a:rPr lang="fr-FR" sz="2500" dirty="0"/>
              <a:t>Présenté par : Zhiqiang WANG </a:t>
            </a:r>
          </a:p>
          <a:p>
            <a:r>
              <a:rPr lang="fr-FR" sz="2500" dirty="0"/>
              <a:t>Encadrant : Chantal MEURIS </a:t>
            </a:r>
          </a:p>
          <a:p>
            <a:r>
              <a:rPr lang="fr-FR" sz="2500" dirty="0" smtClean="0"/>
              <a:t>Professeur </a:t>
            </a:r>
            <a:r>
              <a:rPr lang="fr-FR" sz="2500" dirty="0" smtClean="0"/>
              <a:t>: </a:t>
            </a:r>
            <a:r>
              <a:rPr lang="fr-FR" sz="2500" dirty="0"/>
              <a:t>Paola CINNELLA</a:t>
            </a:r>
          </a:p>
          <a:p>
            <a:r>
              <a:rPr lang="fr-FR" sz="2500" dirty="0"/>
              <a:t>       </a:t>
            </a:r>
            <a:r>
              <a:rPr lang="fr-FR" sz="2500" dirty="0" smtClean="0"/>
              <a:t>Xavier </a:t>
            </a:r>
            <a:r>
              <a:rPr lang="fr-FR" sz="2500" dirty="0"/>
              <a:t>MERLE</a:t>
            </a:r>
          </a:p>
          <a:p>
            <a:r>
              <a:rPr lang="fr-FR" dirty="0"/>
              <a:t>					</a:t>
            </a:r>
            <a:endParaRPr lang="fr-FR" sz="22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090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Câble supraconducteur en conduit (CICC)</a:t>
            </a:r>
            <a:endParaRPr lang="fr-FR" sz="36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36116"/>
            <a:ext cx="3102683" cy="2851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95536" y="1864971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Réacteur de fusion JT-60SA</a:t>
            </a:r>
            <a:endParaRPr lang="fr-FR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207374"/>
            <a:ext cx="2808312" cy="320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707904" y="1855163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Bobine toroïdale</a:t>
            </a:r>
            <a:endParaRPr lang="fr-FR" b="1" dirty="0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2267744" y="3429000"/>
            <a:ext cx="119861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744" y="3265040"/>
            <a:ext cx="1838672" cy="1568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6228184" y="1844824"/>
            <a:ext cx="2573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Câble supraconducteur en conduit (CICC)</a:t>
            </a:r>
            <a:endParaRPr lang="fr-FR" b="1" dirty="0"/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6804249" y="4437112"/>
            <a:ext cx="0" cy="9136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5576557" y="5350721"/>
                <a:ext cx="202670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 smtClean="0"/>
                  <a:t>Conducteur :</a:t>
                </a:r>
              </a:p>
              <a:p>
                <a:pPr algn="ctr"/>
                <a:r>
                  <a:rPr lang="fr-FR" sz="1600" dirty="0" smtClean="0"/>
                  <a:t>486 brins – </a:t>
                </a:r>
                <a:r>
                  <a:rPr lang="fr-FR" sz="1600" dirty="0" err="1" smtClean="0"/>
                  <a:t>NbTi+Cu</a:t>
                </a:r>
                <a:endParaRPr lang="fr-FR" sz="16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1600" b="0" i="1" smtClean="0">
                          <a:latin typeface="Cambria Math"/>
                        </a:rPr>
                        <m:t>=25700 </m:t>
                      </m:r>
                      <m:r>
                        <a:rPr lang="fr-FR" sz="1600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fr-FR" sz="16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fr-FR" sz="1600" b="0" i="1" smtClean="0">
                          <a:latin typeface="Cambria Math"/>
                        </a:rPr>
                        <m:t>=5,65 </m:t>
                      </m:r>
                      <m:r>
                        <a:rPr lang="fr-FR" sz="1600" b="0" i="1" smtClean="0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6557" y="5350721"/>
                <a:ext cx="2026704" cy="1077218"/>
              </a:xfrm>
              <a:prstGeom prst="rect">
                <a:avLst/>
              </a:prstGeom>
              <a:blipFill rotWithShape="1">
                <a:blip r:embed="rId5"/>
                <a:stretch>
                  <a:fillRect t="-17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eur droit avec flèche 15"/>
          <p:cNvCxnSpPr/>
          <p:nvPr/>
        </p:nvCxnSpPr>
        <p:spPr>
          <a:xfrm>
            <a:off x="8028384" y="4437111"/>
            <a:ext cx="0" cy="9136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/>
              <p:nvPr/>
            </p:nvSpPr>
            <p:spPr>
              <a:xfrm>
                <a:off x="7390792" y="5350721"/>
                <a:ext cx="1920924" cy="833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 smtClean="0"/>
                  <a:t>Hélium :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sz="16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16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fr-FR" sz="1600" b="0" dirty="0" smtClean="0"/>
                  <a:t>4,5 K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1600" b="0" i="1" smtClean="0">
                          <a:latin typeface="Cambria Math"/>
                        </a:rPr>
                        <m:t>=6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fr-FR" sz="16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sup>
                      </m:sSup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𝑃𝑎</m:t>
                      </m:r>
                    </m:oMath>
                  </m:oMathPara>
                </a14:m>
                <a:endParaRPr lang="fr-FR" sz="1600" b="0" dirty="0" smtClean="0"/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792" y="5350721"/>
                <a:ext cx="1920924" cy="833818"/>
              </a:xfrm>
              <a:prstGeom prst="rect">
                <a:avLst/>
              </a:prstGeom>
              <a:blipFill rotWithShape="1">
                <a:blip r:embed="rId6"/>
                <a:stretch>
                  <a:fillRect t="-2190" b="-7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avec flèche 23"/>
          <p:cNvCxnSpPr/>
          <p:nvPr/>
        </p:nvCxnSpPr>
        <p:spPr>
          <a:xfrm>
            <a:off x="5652120" y="4049098"/>
            <a:ext cx="683318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6477744" y="3140968"/>
            <a:ext cx="1838672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/>
          <p:nvPr/>
        </p:nvCxnSpPr>
        <p:spPr>
          <a:xfrm>
            <a:off x="8460432" y="3265040"/>
            <a:ext cx="0" cy="1568116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/>
          <p:cNvSpPr txBox="1"/>
          <p:nvPr/>
        </p:nvSpPr>
        <p:spPr>
          <a:xfrm>
            <a:off x="6804249" y="2852936"/>
            <a:ext cx="1224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26 mm</a:t>
            </a:r>
            <a:endParaRPr lang="fr-FR" sz="1400" dirty="0"/>
          </a:p>
        </p:txBody>
      </p:sp>
      <p:sp>
        <p:nvSpPr>
          <p:cNvPr id="52" name="ZoneTexte 51"/>
          <p:cNvSpPr txBox="1"/>
          <p:nvPr/>
        </p:nvSpPr>
        <p:spPr>
          <a:xfrm>
            <a:off x="8420312" y="3428999"/>
            <a:ext cx="400110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400" dirty="0" smtClean="0"/>
              <a:t>22 mm</a:t>
            </a:r>
            <a:endParaRPr lang="fr-FR" sz="1400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851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Problématique du </a:t>
            </a:r>
            <a:r>
              <a:rPr lang="fr-FR" sz="3600" i="1" dirty="0" err="1" smtClean="0"/>
              <a:t>quench</a:t>
            </a:r>
            <a:r>
              <a:rPr lang="fr-FR" sz="3600" dirty="0" smtClean="0"/>
              <a:t> d’un CICC</a:t>
            </a:r>
            <a:endParaRPr lang="fr-FR" sz="3600" dirty="0"/>
          </a:p>
        </p:txBody>
      </p:sp>
      <p:grpSp>
        <p:nvGrpSpPr>
          <p:cNvPr id="4" name="Group 20"/>
          <p:cNvGrpSpPr>
            <a:grpSpLocks noChangeAspect="1"/>
          </p:cNvGrpSpPr>
          <p:nvPr/>
        </p:nvGrpSpPr>
        <p:grpSpPr bwMode="auto">
          <a:xfrm>
            <a:off x="175875" y="2376253"/>
            <a:ext cx="4519315" cy="700202"/>
            <a:chOff x="2182" y="799"/>
            <a:chExt cx="2690" cy="598"/>
          </a:xfrm>
        </p:grpSpPr>
        <p:grpSp>
          <p:nvGrpSpPr>
            <p:cNvPr id="5" name="Group 21"/>
            <p:cNvGrpSpPr>
              <a:grpSpLocks noChangeAspect="1"/>
            </p:cNvGrpSpPr>
            <p:nvPr/>
          </p:nvGrpSpPr>
          <p:grpSpPr bwMode="auto">
            <a:xfrm>
              <a:off x="2972" y="799"/>
              <a:ext cx="1133" cy="598"/>
              <a:chOff x="2245" y="754"/>
              <a:chExt cx="2585" cy="1096"/>
            </a:xfrm>
          </p:grpSpPr>
          <p:sp>
            <p:nvSpPr>
              <p:cNvPr id="8" name="Freeform 22"/>
              <p:cNvSpPr>
                <a:spLocks noChangeAspect="1"/>
              </p:cNvSpPr>
              <p:nvPr/>
            </p:nvSpPr>
            <p:spPr bwMode="auto">
              <a:xfrm>
                <a:off x="2880" y="754"/>
                <a:ext cx="1315" cy="771"/>
              </a:xfrm>
              <a:custGeom>
                <a:avLst/>
                <a:gdLst>
                  <a:gd name="T0" fmla="*/ 0 w 1315"/>
                  <a:gd name="T1" fmla="*/ 771 h 771"/>
                  <a:gd name="T2" fmla="*/ 635 w 1315"/>
                  <a:gd name="T3" fmla="*/ 0 h 771"/>
                  <a:gd name="T4" fmla="*/ 1315 w 1315"/>
                  <a:gd name="T5" fmla="*/ 771 h 771"/>
                  <a:gd name="T6" fmla="*/ 0 60000 65536"/>
                  <a:gd name="T7" fmla="*/ 0 60000 65536"/>
                  <a:gd name="T8" fmla="*/ 0 60000 65536"/>
                  <a:gd name="T9" fmla="*/ 0 w 1315"/>
                  <a:gd name="T10" fmla="*/ 0 h 771"/>
                  <a:gd name="T11" fmla="*/ 1315 w 1315"/>
                  <a:gd name="T12" fmla="*/ 771 h 77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15" h="771">
                    <a:moveTo>
                      <a:pt x="0" y="771"/>
                    </a:moveTo>
                    <a:cubicBezTo>
                      <a:pt x="208" y="385"/>
                      <a:pt x="416" y="0"/>
                      <a:pt x="635" y="0"/>
                    </a:cubicBezTo>
                    <a:cubicBezTo>
                      <a:pt x="854" y="0"/>
                      <a:pt x="1084" y="385"/>
                      <a:pt x="1315" y="771"/>
                    </a:cubicBez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9" name="Freeform 23"/>
              <p:cNvSpPr>
                <a:spLocks noChangeAspect="1"/>
              </p:cNvSpPr>
              <p:nvPr/>
            </p:nvSpPr>
            <p:spPr bwMode="auto">
              <a:xfrm>
                <a:off x="2245" y="1525"/>
                <a:ext cx="635" cy="325"/>
              </a:xfrm>
              <a:custGeom>
                <a:avLst/>
                <a:gdLst>
                  <a:gd name="T0" fmla="*/ 635 w 635"/>
                  <a:gd name="T1" fmla="*/ 0 h 325"/>
                  <a:gd name="T2" fmla="*/ 363 w 635"/>
                  <a:gd name="T3" fmla="*/ 272 h 325"/>
                  <a:gd name="T4" fmla="*/ 0 w 635"/>
                  <a:gd name="T5" fmla="*/ 317 h 325"/>
                  <a:gd name="T6" fmla="*/ 0 60000 65536"/>
                  <a:gd name="T7" fmla="*/ 0 60000 65536"/>
                  <a:gd name="T8" fmla="*/ 0 60000 65536"/>
                  <a:gd name="T9" fmla="*/ 0 w 635"/>
                  <a:gd name="T10" fmla="*/ 0 h 325"/>
                  <a:gd name="T11" fmla="*/ 635 w 635"/>
                  <a:gd name="T12" fmla="*/ 325 h 3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35" h="325">
                    <a:moveTo>
                      <a:pt x="635" y="0"/>
                    </a:moveTo>
                    <a:cubicBezTo>
                      <a:pt x="552" y="109"/>
                      <a:pt x="469" y="219"/>
                      <a:pt x="363" y="272"/>
                    </a:cubicBezTo>
                    <a:cubicBezTo>
                      <a:pt x="257" y="325"/>
                      <a:pt x="128" y="321"/>
                      <a:pt x="0" y="317"/>
                    </a:cubicBez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0" name="Freeform 24"/>
              <p:cNvSpPr>
                <a:spLocks noChangeAspect="1"/>
              </p:cNvSpPr>
              <p:nvPr/>
            </p:nvSpPr>
            <p:spPr bwMode="auto">
              <a:xfrm flipH="1">
                <a:off x="4195" y="1517"/>
                <a:ext cx="635" cy="325"/>
              </a:xfrm>
              <a:custGeom>
                <a:avLst/>
                <a:gdLst>
                  <a:gd name="T0" fmla="*/ 635 w 635"/>
                  <a:gd name="T1" fmla="*/ 0 h 325"/>
                  <a:gd name="T2" fmla="*/ 363 w 635"/>
                  <a:gd name="T3" fmla="*/ 272 h 325"/>
                  <a:gd name="T4" fmla="*/ 0 w 635"/>
                  <a:gd name="T5" fmla="*/ 317 h 325"/>
                  <a:gd name="T6" fmla="*/ 0 60000 65536"/>
                  <a:gd name="T7" fmla="*/ 0 60000 65536"/>
                  <a:gd name="T8" fmla="*/ 0 60000 65536"/>
                  <a:gd name="T9" fmla="*/ 0 w 635"/>
                  <a:gd name="T10" fmla="*/ 0 h 325"/>
                  <a:gd name="T11" fmla="*/ 635 w 635"/>
                  <a:gd name="T12" fmla="*/ 325 h 3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35" h="325">
                    <a:moveTo>
                      <a:pt x="635" y="0"/>
                    </a:moveTo>
                    <a:cubicBezTo>
                      <a:pt x="552" y="109"/>
                      <a:pt x="469" y="219"/>
                      <a:pt x="363" y="272"/>
                    </a:cubicBezTo>
                    <a:cubicBezTo>
                      <a:pt x="257" y="325"/>
                      <a:pt x="128" y="321"/>
                      <a:pt x="0" y="317"/>
                    </a:cubicBez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sp>
          <p:nvSpPr>
            <p:cNvPr id="6" name="Line 25"/>
            <p:cNvSpPr>
              <a:spLocks noChangeAspect="1" noChangeShapeType="1"/>
            </p:cNvSpPr>
            <p:nvPr/>
          </p:nvSpPr>
          <p:spPr bwMode="auto">
            <a:xfrm flipH="1">
              <a:off x="2182" y="1389"/>
              <a:ext cx="83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fr-FR"/>
            </a:p>
          </p:txBody>
        </p:sp>
        <p:sp>
          <p:nvSpPr>
            <p:cNvPr id="7" name="Line 26"/>
            <p:cNvSpPr>
              <a:spLocks noChangeAspect="1" noChangeShapeType="1"/>
            </p:cNvSpPr>
            <p:nvPr/>
          </p:nvSpPr>
          <p:spPr bwMode="auto">
            <a:xfrm flipH="1">
              <a:off x="4105" y="1389"/>
              <a:ext cx="76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fr-FR"/>
            </a:p>
          </p:txBody>
        </p:sp>
      </p:grpSp>
      <p:grpSp>
        <p:nvGrpSpPr>
          <p:cNvPr id="11" name="Group 2"/>
          <p:cNvGrpSpPr>
            <a:grpSpLocks/>
          </p:cNvGrpSpPr>
          <p:nvPr/>
        </p:nvGrpSpPr>
        <p:grpSpPr bwMode="auto">
          <a:xfrm>
            <a:off x="165471" y="3741380"/>
            <a:ext cx="4575440" cy="1256839"/>
            <a:chOff x="453" y="1232"/>
            <a:chExt cx="4570" cy="974"/>
          </a:xfrm>
        </p:grpSpPr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453" y="1253"/>
              <a:ext cx="4536" cy="953"/>
            </a:xfrm>
            <a:prstGeom prst="rect">
              <a:avLst/>
            </a:prstGeom>
            <a:solidFill>
              <a:srgbClr val="85A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13" name="Group 4"/>
            <p:cNvGrpSpPr>
              <a:grpSpLocks/>
            </p:cNvGrpSpPr>
            <p:nvPr/>
          </p:nvGrpSpPr>
          <p:grpSpPr bwMode="auto">
            <a:xfrm>
              <a:off x="453" y="1389"/>
              <a:ext cx="4570" cy="635"/>
              <a:chOff x="453" y="1389"/>
              <a:chExt cx="4570" cy="635"/>
            </a:xfrm>
          </p:grpSpPr>
          <p:sp>
            <p:nvSpPr>
              <p:cNvPr id="26" name="Rectangle 5"/>
              <p:cNvSpPr>
                <a:spLocks noChangeArrowheads="1"/>
              </p:cNvSpPr>
              <p:nvPr/>
            </p:nvSpPr>
            <p:spPr bwMode="auto">
              <a:xfrm>
                <a:off x="453" y="1434"/>
                <a:ext cx="4524" cy="590"/>
              </a:xfrm>
              <a:prstGeom prst="rect">
                <a:avLst/>
              </a:prstGeom>
              <a:solidFill>
                <a:srgbClr val="FF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7" name="Rectangle 6"/>
              <p:cNvSpPr>
                <a:spLocks noChangeArrowheads="1"/>
              </p:cNvSpPr>
              <p:nvPr/>
            </p:nvSpPr>
            <p:spPr bwMode="auto">
              <a:xfrm>
                <a:off x="453" y="1593"/>
                <a:ext cx="4524" cy="249"/>
              </a:xfrm>
              <a:prstGeom prst="rect">
                <a:avLst/>
              </a:prstGeom>
              <a:solidFill>
                <a:srgbClr val="CC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8" name="Text Box 7"/>
              <p:cNvSpPr txBox="1">
                <a:spLocks noChangeArrowheads="1"/>
              </p:cNvSpPr>
              <p:nvPr/>
            </p:nvSpPr>
            <p:spPr bwMode="auto">
              <a:xfrm>
                <a:off x="4057" y="1613"/>
                <a:ext cx="966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fr-FR" sz="1200" dirty="0" err="1" smtClean="0"/>
                  <a:t>NbTi</a:t>
                </a:r>
                <a:endParaRPr lang="fr-FR" sz="1200" dirty="0"/>
              </a:p>
            </p:txBody>
          </p:sp>
          <p:sp>
            <p:nvSpPr>
              <p:cNvPr id="29" name="Text Box 8"/>
              <p:cNvSpPr txBox="1">
                <a:spLocks noChangeArrowheads="1"/>
              </p:cNvSpPr>
              <p:nvPr/>
            </p:nvSpPr>
            <p:spPr bwMode="auto">
              <a:xfrm>
                <a:off x="4173" y="1389"/>
                <a:ext cx="612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fr-FR" sz="1200" dirty="0" smtClean="0"/>
                  <a:t>Cu</a:t>
                </a:r>
                <a:r>
                  <a:rPr lang="fr-FR" sz="1200" dirty="0" smtClean="0">
                    <a:solidFill>
                      <a:schemeClr val="bg1"/>
                    </a:solidFill>
                  </a:rPr>
                  <a:t> </a:t>
                </a:r>
                <a:endParaRPr lang="fr-FR" sz="12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>
                <a:off x="464" y="1483"/>
                <a:ext cx="3319" cy="224"/>
                <a:chOff x="476" y="2413"/>
                <a:chExt cx="3319" cy="224"/>
              </a:xfrm>
            </p:grpSpPr>
            <p:sp>
              <p:nvSpPr>
                <p:cNvPr id="40" name="Line 10"/>
                <p:cNvSpPr>
                  <a:spLocks noChangeShapeType="1"/>
                </p:cNvSpPr>
                <p:nvPr/>
              </p:nvSpPr>
              <p:spPr bwMode="auto">
                <a:xfrm>
                  <a:off x="476" y="2636"/>
                  <a:ext cx="140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" name="Arc 11"/>
                <p:cNvSpPr>
                  <a:spLocks/>
                </p:cNvSpPr>
                <p:nvPr/>
              </p:nvSpPr>
              <p:spPr bwMode="auto">
                <a:xfrm flipV="1">
                  <a:off x="1968" y="2543"/>
                  <a:ext cx="347" cy="9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2" name="Freeform 12"/>
                <p:cNvSpPr>
                  <a:spLocks/>
                </p:cNvSpPr>
                <p:nvPr/>
              </p:nvSpPr>
              <p:spPr bwMode="auto">
                <a:xfrm>
                  <a:off x="2277" y="2413"/>
                  <a:ext cx="681" cy="155"/>
                </a:xfrm>
                <a:custGeom>
                  <a:avLst/>
                  <a:gdLst>
                    <a:gd name="T0" fmla="*/ 0 w 681"/>
                    <a:gd name="T1" fmla="*/ 389 h 133"/>
                    <a:gd name="T2" fmla="*/ 204 w 681"/>
                    <a:gd name="T3" fmla="*/ 56 h 133"/>
                    <a:gd name="T4" fmla="*/ 386 w 681"/>
                    <a:gd name="T5" fmla="*/ 56 h 133"/>
                    <a:gd name="T6" fmla="*/ 590 w 681"/>
                    <a:gd name="T7" fmla="*/ 56 h 133"/>
                    <a:gd name="T8" fmla="*/ 681 w 681"/>
                    <a:gd name="T9" fmla="*/ 56 h 1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81"/>
                    <a:gd name="T16" fmla="*/ 0 h 133"/>
                    <a:gd name="T17" fmla="*/ 681 w 681"/>
                    <a:gd name="T18" fmla="*/ 133 h 1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81" h="133">
                      <a:moveTo>
                        <a:pt x="0" y="133"/>
                      </a:moveTo>
                      <a:cubicBezTo>
                        <a:pt x="70" y="85"/>
                        <a:pt x="140" y="38"/>
                        <a:pt x="204" y="19"/>
                      </a:cubicBezTo>
                      <a:cubicBezTo>
                        <a:pt x="268" y="0"/>
                        <a:pt x="322" y="19"/>
                        <a:pt x="386" y="19"/>
                      </a:cubicBezTo>
                      <a:cubicBezTo>
                        <a:pt x="450" y="19"/>
                        <a:pt x="541" y="19"/>
                        <a:pt x="590" y="19"/>
                      </a:cubicBezTo>
                      <a:cubicBezTo>
                        <a:pt x="639" y="19"/>
                        <a:pt x="660" y="19"/>
                        <a:pt x="681" y="19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" name="Freeform 13"/>
                <p:cNvSpPr>
                  <a:spLocks/>
                </p:cNvSpPr>
                <p:nvPr/>
              </p:nvSpPr>
              <p:spPr bwMode="auto">
                <a:xfrm flipH="1">
                  <a:off x="2494" y="2413"/>
                  <a:ext cx="681" cy="155"/>
                </a:xfrm>
                <a:custGeom>
                  <a:avLst/>
                  <a:gdLst>
                    <a:gd name="T0" fmla="*/ 0 w 681"/>
                    <a:gd name="T1" fmla="*/ 389 h 133"/>
                    <a:gd name="T2" fmla="*/ 204 w 681"/>
                    <a:gd name="T3" fmla="*/ 56 h 133"/>
                    <a:gd name="T4" fmla="*/ 386 w 681"/>
                    <a:gd name="T5" fmla="*/ 56 h 133"/>
                    <a:gd name="T6" fmla="*/ 590 w 681"/>
                    <a:gd name="T7" fmla="*/ 56 h 133"/>
                    <a:gd name="T8" fmla="*/ 681 w 681"/>
                    <a:gd name="T9" fmla="*/ 56 h 1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81"/>
                    <a:gd name="T16" fmla="*/ 0 h 133"/>
                    <a:gd name="T17" fmla="*/ 681 w 681"/>
                    <a:gd name="T18" fmla="*/ 133 h 1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81" h="133">
                      <a:moveTo>
                        <a:pt x="0" y="133"/>
                      </a:moveTo>
                      <a:cubicBezTo>
                        <a:pt x="70" y="85"/>
                        <a:pt x="140" y="38"/>
                        <a:pt x="204" y="19"/>
                      </a:cubicBezTo>
                      <a:cubicBezTo>
                        <a:pt x="268" y="0"/>
                        <a:pt x="322" y="19"/>
                        <a:pt x="386" y="19"/>
                      </a:cubicBezTo>
                      <a:cubicBezTo>
                        <a:pt x="450" y="19"/>
                        <a:pt x="541" y="19"/>
                        <a:pt x="590" y="19"/>
                      </a:cubicBezTo>
                      <a:cubicBezTo>
                        <a:pt x="639" y="19"/>
                        <a:pt x="660" y="19"/>
                        <a:pt x="681" y="19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" name="Arc 14"/>
                <p:cNvSpPr>
                  <a:spLocks/>
                </p:cNvSpPr>
                <p:nvPr/>
              </p:nvSpPr>
              <p:spPr bwMode="auto">
                <a:xfrm flipH="1" flipV="1">
                  <a:off x="3152" y="2546"/>
                  <a:ext cx="453" cy="9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5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3396" y="2636"/>
                  <a:ext cx="399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1" name="Group 16"/>
              <p:cNvGrpSpPr>
                <a:grpSpLocks/>
              </p:cNvGrpSpPr>
              <p:nvPr/>
            </p:nvGrpSpPr>
            <p:grpSpPr bwMode="auto">
              <a:xfrm flipV="1">
                <a:off x="571" y="1705"/>
                <a:ext cx="3722" cy="225"/>
                <a:chOff x="583" y="2413"/>
                <a:chExt cx="3722" cy="225"/>
              </a:xfrm>
            </p:grpSpPr>
            <p:sp>
              <p:nvSpPr>
                <p:cNvPr id="34" name="Line 17"/>
                <p:cNvSpPr>
                  <a:spLocks noChangeShapeType="1"/>
                </p:cNvSpPr>
                <p:nvPr/>
              </p:nvSpPr>
              <p:spPr bwMode="auto">
                <a:xfrm>
                  <a:off x="583" y="2636"/>
                  <a:ext cx="140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" name="Arc 18"/>
                <p:cNvSpPr>
                  <a:spLocks/>
                </p:cNvSpPr>
                <p:nvPr/>
              </p:nvSpPr>
              <p:spPr bwMode="auto">
                <a:xfrm flipV="1">
                  <a:off x="1968" y="2564"/>
                  <a:ext cx="355" cy="7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6" name="Freeform 19"/>
                <p:cNvSpPr>
                  <a:spLocks/>
                </p:cNvSpPr>
                <p:nvPr/>
              </p:nvSpPr>
              <p:spPr bwMode="auto">
                <a:xfrm>
                  <a:off x="2315" y="2413"/>
                  <a:ext cx="681" cy="155"/>
                </a:xfrm>
                <a:custGeom>
                  <a:avLst/>
                  <a:gdLst>
                    <a:gd name="T0" fmla="*/ 0 w 681"/>
                    <a:gd name="T1" fmla="*/ 389 h 133"/>
                    <a:gd name="T2" fmla="*/ 204 w 681"/>
                    <a:gd name="T3" fmla="*/ 56 h 133"/>
                    <a:gd name="T4" fmla="*/ 386 w 681"/>
                    <a:gd name="T5" fmla="*/ 56 h 133"/>
                    <a:gd name="T6" fmla="*/ 590 w 681"/>
                    <a:gd name="T7" fmla="*/ 56 h 133"/>
                    <a:gd name="T8" fmla="*/ 681 w 681"/>
                    <a:gd name="T9" fmla="*/ 56 h 1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81"/>
                    <a:gd name="T16" fmla="*/ 0 h 133"/>
                    <a:gd name="T17" fmla="*/ 681 w 681"/>
                    <a:gd name="T18" fmla="*/ 133 h 1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81" h="133">
                      <a:moveTo>
                        <a:pt x="0" y="133"/>
                      </a:moveTo>
                      <a:cubicBezTo>
                        <a:pt x="70" y="85"/>
                        <a:pt x="140" y="38"/>
                        <a:pt x="204" y="19"/>
                      </a:cubicBezTo>
                      <a:cubicBezTo>
                        <a:pt x="268" y="0"/>
                        <a:pt x="322" y="19"/>
                        <a:pt x="386" y="19"/>
                      </a:cubicBezTo>
                      <a:cubicBezTo>
                        <a:pt x="450" y="19"/>
                        <a:pt x="541" y="19"/>
                        <a:pt x="590" y="19"/>
                      </a:cubicBezTo>
                      <a:cubicBezTo>
                        <a:pt x="639" y="19"/>
                        <a:pt x="660" y="19"/>
                        <a:pt x="681" y="19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" name="Freeform 20"/>
                <p:cNvSpPr>
                  <a:spLocks/>
                </p:cNvSpPr>
                <p:nvPr/>
              </p:nvSpPr>
              <p:spPr bwMode="auto">
                <a:xfrm flipH="1">
                  <a:off x="2494" y="2413"/>
                  <a:ext cx="681" cy="155"/>
                </a:xfrm>
                <a:custGeom>
                  <a:avLst/>
                  <a:gdLst>
                    <a:gd name="T0" fmla="*/ 0 w 681"/>
                    <a:gd name="T1" fmla="*/ 389 h 133"/>
                    <a:gd name="T2" fmla="*/ 204 w 681"/>
                    <a:gd name="T3" fmla="*/ 56 h 133"/>
                    <a:gd name="T4" fmla="*/ 386 w 681"/>
                    <a:gd name="T5" fmla="*/ 56 h 133"/>
                    <a:gd name="T6" fmla="*/ 590 w 681"/>
                    <a:gd name="T7" fmla="*/ 56 h 133"/>
                    <a:gd name="T8" fmla="*/ 681 w 681"/>
                    <a:gd name="T9" fmla="*/ 56 h 1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81"/>
                    <a:gd name="T16" fmla="*/ 0 h 133"/>
                    <a:gd name="T17" fmla="*/ 681 w 681"/>
                    <a:gd name="T18" fmla="*/ 133 h 1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81" h="133">
                      <a:moveTo>
                        <a:pt x="0" y="133"/>
                      </a:moveTo>
                      <a:cubicBezTo>
                        <a:pt x="70" y="85"/>
                        <a:pt x="140" y="38"/>
                        <a:pt x="204" y="19"/>
                      </a:cubicBezTo>
                      <a:cubicBezTo>
                        <a:pt x="268" y="0"/>
                        <a:pt x="322" y="19"/>
                        <a:pt x="386" y="19"/>
                      </a:cubicBezTo>
                      <a:cubicBezTo>
                        <a:pt x="450" y="19"/>
                        <a:pt x="541" y="19"/>
                        <a:pt x="590" y="19"/>
                      </a:cubicBezTo>
                      <a:cubicBezTo>
                        <a:pt x="639" y="19"/>
                        <a:pt x="660" y="19"/>
                        <a:pt x="681" y="19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" name="Arc 21"/>
                <p:cNvSpPr>
                  <a:spLocks/>
                </p:cNvSpPr>
                <p:nvPr/>
              </p:nvSpPr>
              <p:spPr bwMode="auto">
                <a:xfrm flipH="1" flipV="1">
                  <a:off x="3152" y="2546"/>
                  <a:ext cx="453" cy="9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9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3396" y="2630"/>
                  <a:ext cx="909" cy="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2" name="Text Box 23"/>
              <p:cNvSpPr txBox="1">
                <a:spLocks noChangeArrowheads="1"/>
              </p:cNvSpPr>
              <p:nvPr/>
            </p:nvSpPr>
            <p:spPr bwMode="auto">
              <a:xfrm>
                <a:off x="952" y="1434"/>
                <a:ext cx="408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fr-FR" sz="1600" b="1" dirty="0" smtClean="0"/>
                  <a:t>I</a:t>
                </a:r>
                <a:endParaRPr lang="fr-FR" sz="1600" b="1" baseline="-25000" dirty="0"/>
              </a:p>
            </p:txBody>
          </p:sp>
          <p:sp>
            <p:nvSpPr>
              <p:cNvPr id="33" name="Line 24"/>
              <p:cNvSpPr>
                <a:spLocks noChangeShapeType="1"/>
              </p:cNvSpPr>
              <p:nvPr/>
            </p:nvSpPr>
            <p:spPr bwMode="auto">
              <a:xfrm>
                <a:off x="1008" y="1706"/>
                <a:ext cx="11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4" name="Text Box 25"/>
            <p:cNvSpPr txBox="1">
              <a:spLocks noChangeArrowheads="1"/>
            </p:cNvSpPr>
            <p:nvPr/>
          </p:nvSpPr>
          <p:spPr bwMode="auto">
            <a:xfrm>
              <a:off x="4161" y="1232"/>
              <a:ext cx="695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1200" dirty="0" smtClean="0"/>
                <a:t>He</a:t>
              </a:r>
              <a:endParaRPr lang="fr-FR" sz="1200" dirty="0"/>
            </a:p>
          </p:txBody>
        </p:sp>
      </p:grpSp>
      <p:sp>
        <p:nvSpPr>
          <p:cNvPr id="46" name="Text Box 8"/>
          <p:cNvSpPr txBox="1">
            <a:spLocks noChangeArrowheads="1"/>
          </p:cNvSpPr>
          <p:nvPr/>
        </p:nvSpPr>
        <p:spPr bwMode="auto">
          <a:xfrm>
            <a:off x="3923928" y="4464485"/>
            <a:ext cx="5040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200" dirty="0" smtClean="0"/>
              <a:t>Cu </a:t>
            </a:r>
            <a:endParaRPr lang="fr-FR" sz="1200" dirty="0"/>
          </a:p>
        </p:txBody>
      </p:sp>
      <p:sp>
        <p:nvSpPr>
          <p:cNvPr id="47" name="Text Box 25"/>
          <p:cNvSpPr txBox="1">
            <a:spLocks noChangeArrowheads="1"/>
          </p:cNvSpPr>
          <p:nvPr/>
        </p:nvSpPr>
        <p:spPr bwMode="auto">
          <a:xfrm>
            <a:off x="3866951" y="4752517"/>
            <a:ext cx="6163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200" dirty="0" smtClean="0"/>
              <a:t>He</a:t>
            </a:r>
            <a:endParaRPr lang="fr-FR" sz="1200" dirty="0"/>
          </a:p>
        </p:txBody>
      </p:sp>
      <p:sp>
        <p:nvSpPr>
          <p:cNvPr id="48" name="Line 24"/>
          <p:cNvSpPr>
            <a:spLocks noChangeShapeType="1"/>
          </p:cNvSpPr>
          <p:nvPr/>
        </p:nvSpPr>
        <p:spPr bwMode="auto">
          <a:xfrm>
            <a:off x="3532118" y="4353025"/>
            <a:ext cx="11729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" name="Text Box 23"/>
          <p:cNvSpPr txBox="1">
            <a:spLocks noChangeArrowheads="1"/>
          </p:cNvSpPr>
          <p:nvPr/>
        </p:nvSpPr>
        <p:spPr bwMode="auto">
          <a:xfrm>
            <a:off x="3500410" y="4032437"/>
            <a:ext cx="4235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600" b="1" dirty="0" smtClean="0"/>
              <a:t>I</a:t>
            </a:r>
            <a:endParaRPr lang="fr-FR" sz="1600" b="1" baseline="-25000" dirty="0"/>
          </a:p>
        </p:txBody>
      </p:sp>
      <p:cxnSp>
        <p:nvCxnSpPr>
          <p:cNvPr id="51" name="Connecteur droit 50"/>
          <p:cNvCxnSpPr/>
          <p:nvPr/>
        </p:nvCxnSpPr>
        <p:spPr>
          <a:xfrm flipV="1">
            <a:off x="1736903" y="2999251"/>
            <a:ext cx="1437160" cy="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>
            <a:off x="1828320" y="2932685"/>
            <a:ext cx="7376" cy="326822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>
            <a:off x="3123627" y="2954523"/>
            <a:ext cx="8213" cy="324638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>
            <a:off x="567936" y="1643889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Transition de l’état</a:t>
            </a:r>
          </a:p>
          <a:p>
            <a:pPr algn="ctr"/>
            <a:r>
              <a:rPr lang="fr-FR" b="1" dirty="0" smtClean="0"/>
              <a:t>supraconducteur à l’état normal</a:t>
            </a:r>
            <a:endParaRPr lang="fr-FR" b="1" dirty="0"/>
          </a:p>
        </p:txBody>
      </p:sp>
      <p:sp>
        <p:nvSpPr>
          <p:cNvPr id="63" name="ZoneTexte 62"/>
          <p:cNvSpPr txBox="1"/>
          <p:nvPr/>
        </p:nvSpPr>
        <p:spPr>
          <a:xfrm>
            <a:off x="3099960" y="2738911"/>
            <a:ext cx="1187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T</a:t>
            </a:r>
            <a:r>
              <a:rPr lang="fr-FR" sz="1100" dirty="0" err="1" smtClean="0"/>
              <a:t>cs</a:t>
            </a:r>
            <a:r>
              <a:rPr lang="fr-FR" dirty="0" smtClean="0"/>
              <a:t> = 6,1 K</a:t>
            </a:r>
            <a:endParaRPr lang="fr-FR" dirty="0"/>
          </a:p>
        </p:txBody>
      </p:sp>
      <p:sp>
        <p:nvSpPr>
          <p:cNvPr id="64" name="ZoneTexte 63"/>
          <p:cNvSpPr txBox="1"/>
          <p:nvPr/>
        </p:nvSpPr>
        <p:spPr>
          <a:xfrm>
            <a:off x="165470" y="2490652"/>
            <a:ext cx="1562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Perturbation thermique</a:t>
            </a:r>
            <a:endParaRPr lang="fr-FR" sz="1600" dirty="0"/>
          </a:p>
        </p:txBody>
      </p:sp>
      <p:cxnSp>
        <p:nvCxnSpPr>
          <p:cNvPr id="66" name="Connecteur droit avec flèche 65"/>
          <p:cNvCxnSpPr/>
          <p:nvPr/>
        </p:nvCxnSpPr>
        <p:spPr>
          <a:xfrm>
            <a:off x="1828320" y="3212976"/>
            <a:ext cx="1295307" cy="0"/>
          </a:xfrm>
          <a:prstGeom prst="straightConnector1">
            <a:avLst/>
          </a:prstGeom>
          <a:ln w="9525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025683" y="3229607"/>
            <a:ext cx="761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État normal</a:t>
            </a:r>
            <a:endParaRPr lang="fr-FR" sz="1400" dirty="0"/>
          </a:p>
        </p:txBody>
      </p:sp>
      <p:sp>
        <p:nvSpPr>
          <p:cNvPr id="68" name="ZoneTexte 67"/>
          <p:cNvSpPr txBox="1"/>
          <p:nvPr/>
        </p:nvSpPr>
        <p:spPr>
          <a:xfrm>
            <a:off x="118657" y="3317873"/>
            <a:ext cx="1899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État supraconducteur</a:t>
            </a:r>
            <a:endParaRPr lang="fr-FR" sz="1400" dirty="0"/>
          </a:p>
        </p:txBody>
      </p:sp>
      <p:sp>
        <p:nvSpPr>
          <p:cNvPr id="69" name="ZoneTexte 68"/>
          <p:cNvSpPr txBox="1"/>
          <p:nvPr/>
        </p:nvSpPr>
        <p:spPr>
          <a:xfrm>
            <a:off x="3079900" y="3317872"/>
            <a:ext cx="1860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État supraconducteur</a:t>
            </a:r>
            <a:endParaRPr lang="fr-FR" sz="1400" dirty="0"/>
          </a:p>
        </p:txBody>
      </p:sp>
      <p:sp>
        <p:nvSpPr>
          <p:cNvPr id="70" name="Accolade ouvrante 69"/>
          <p:cNvSpPr/>
          <p:nvPr/>
        </p:nvSpPr>
        <p:spPr>
          <a:xfrm flipH="1">
            <a:off x="4758565" y="4021296"/>
            <a:ext cx="144016" cy="699389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ZoneTexte 71"/>
          <p:cNvSpPr txBox="1"/>
          <p:nvPr/>
        </p:nvSpPr>
        <p:spPr>
          <a:xfrm>
            <a:off x="4506491" y="2751054"/>
            <a:ext cx="271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x</a:t>
            </a:r>
            <a:endParaRPr lang="fr-FR" sz="1400" dirty="0"/>
          </a:p>
        </p:txBody>
      </p:sp>
      <p:cxnSp>
        <p:nvCxnSpPr>
          <p:cNvPr id="74" name="Connecteur droit avec flèche 73"/>
          <p:cNvCxnSpPr/>
          <p:nvPr/>
        </p:nvCxnSpPr>
        <p:spPr>
          <a:xfrm>
            <a:off x="176484" y="3212976"/>
            <a:ext cx="1651836" cy="0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avec flèche 75"/>
          <p:cNvCxnSpPr/>
          <p:nvPr/>
        </p:nvCxnSpPr>
        <p:spPr>
          <a:xfrm>
            <a:off x="3115128" y="3212976"/>
            <a:ext cx="1591743" cy="0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>
            <a:off x="107504" y="6200905"/>
            <a:ext cx="172081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flipV="1">
            <a:off x="1847971" y="5624841"/>
            <a:ext cx="122726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1979628" y="5624841"/>
            <a:ext cx="98995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>
            <a:off x="2969585" y="5624841"/>
            <a:ext cx="145543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>
            <a:off x="3131840" y="6200905"/>
            <a:ext cx="165618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ZoneTexte 88"/>
              <p:cNvSpPr txBox="1"/>
              <p:nvPr/>
            </p:nvSpPr>
            <p:spPr>
              <a:xfrm>
                <a:off x="424036" y="5878831"/>
                <a:ext cx="1270759" cy="336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fr-FR" sz="1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sz="1400" b="0" i="1" smtClean="0">
                                <a:latin typeface="Cambria Math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fr-FR" sz="1400" b="0" i="1" smtClean="0">
                            <a:latin typeface="Cambria Math"/>
                          </a:rPr>
                          <m:t>𝐽𝑜𝑢𝑙𝑒</m:t>
                        </m:r>
                      </m:sub>
                    </m:sSub>
                  </m:oMath>
                </a14:m>
                <a:r>
                  <a:rPr lang="fr-FR" sz="1400" dirty="0" smtClean="0"/>
                  <a:t> = </a:t>
                </a:r>
                <a14:m>
                  <m:oMath xmlns:m="http://schemas.openxmlformats.org/officeDocument/2006/math">
                    <m:r>
                      <a:rPr lang="fr-FR" sz="1400" i="1">
                        <a:latin typeface="Cambria Math"/>
                      </a:rPr>
                      <m:t>0</m:t>
                    </m:r>
                  </m:oMath>
                </a14:m>
                <a:endParaRPr lang="fr-FR" sz="1400" dirty="0"/>
              </a:p>
            </p:txBody>
          </p:sp>
        </mc:Choice>
        <mc:Fallback xmlns="">
          <p:sp>
            <p:nvSpPr>
              <p:cNvPr id="89" name="ZoneTexte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36" y="5878831"/>
                <a:ext cx="1270759" cy="336054"/>
              </a:xfrm>
              <a:prstGeom prst="rect">
                <a:avLst/>
              </a:prstGeom>
              <a:blipFill rotWithShape="1">
                <a:blip r:embed="rId2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ZoneTexte 89"/>
              <p:cNvSpPr txBox="1"/>
              <p:nvPr/>
            </p:nvSpPr>
            <p:spPr>
              <a:xfrm>
                <a:off x="3288548" y="5864851"/>
                <a:ext cx="1270759" cy="336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fr-FR" sz="1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sz="1400" b="0" i="1" smtClean="0">
                                <a:latin typeface="Cambria Math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fr-FR" sz="1400" b="0" i="1" smtClean="0">
                            <a:latin typeface="Cambria Math"/>
                          </a:rPr>
                          <m:t>𝐽𝑜𝑢𝑙𝑒</m:t>
                        </m:r>
                      </m:sub>
                    </m:sSub>
                  </m:oMath>
                </a14:m>
                <a:r>
                  <a:rPr lang="fr-FR" sz="1400" dirty="0" smtClean="0"/>
                  <a:t> = </a:t>
                </a:r>
                <a14:m>
                  <m:oMath xmlns:m="http://schemas.openxmlformats.org/officeDocument/2006/math">
                    <m:r>
                      <a:rPr lang="fr-FR" sz="1400" i="1">
                        <a:latin typeface="Cambria Math"/>
                      </a:rPr>
                      <m:t>0</m:t>
                    </m:r>
                  </m:oMath>
                </a14:m>
                <a:endParaRPr lang="fr-FR" sz="1400" dirty="0"/>
              </a:p>
            </p:txBody>
          </p:sp>
        </mc:Choice>
        <mc:Fallback xmlns="">
          <p:sp>
            <p:nvSpPr>
              <p:cNvPr id="90" name="ZoneTexte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8548" y="5864851"/>
                <a:ext cx="1270759" cy="336054"/>
              </a:xfrm>
              <a:prstGeom prst="rect">
                <a:avLst/>
              </a:prstGeom>
              <a:blipFill rotWithShape="1">
                <a:blip r:embed="rId3"/>
                <a:stretch>
                  <a:fillRect b="-1454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ZoneTexte 90"/>
              <p:cNvSpPr txBox="1"/>
              <p:nvPr/>
            </p:nvSpPr>
            <p:spPr>
              <a:xfrm>
                <a:off x="1755797" y="5080312"/>
                <a:ext cx="2531847" cy="497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1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sz="1400" b="1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400" b="1" i="1" smtClean="0">
                                  <a:latin typeface="Cambria Math"/>
                                </a:rPr>
                                <m:t>𝑸</m:t>
                              </m:r>
                            </m:e>
                          </m:acc>
                        </m:e>
                        <m:sub>
                          <m:r>
                            <a:rPr lang="fr-FR" sz="1400" b="1" i="1" smtClean="0">
                              <a:latin typeface="Cambria Math"/>
                            </a:rPr>
                            <m:t>𝑱𝒐𝒖𝒍𝒆</m:t>
                          </m:r>
                        </m:sub>
                      </m:sSub>
                      <m:r>
                        <a:rPr lang="fr-FR" sz="1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sz="14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/>
                                </a:rPr>
                                <m:t>𝐶𝑢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1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/>
                                </a:rPr>
                                <m:t>𝐶𝑢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fr-FR" sz="1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1400" b="0" i="1" smtClean="0">
                              <a:latin typeface="Cambria Math"/>
                            </a:rPr>
                            <m:t>𝐼</m:t>
                          </m:r>
                        </m:e>
                        <m:sup>
                          <m:r>
                            <a:rPr lang="fr-FR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1400" b="0" i="1" smtClean="0">
                          <a:latin typeface="Cambria Math"/>
                        </a:rPr>
                        <m:t>=1630 </m:t>
                      </m:r>
                      <m:r>
                        <a:rPr lang="fr-FR" sz="1400" b="0" i="1" smtClean="0">
                          <a:latin typeface="Cambria Math"/>
                        </a:rPr>
                        <m:t>𝑊</m:t>
                      </m:r>
                      <m:r>
                        <a:rPr lang="fr-FR" sz="1400" b="0" i="1" smtClean="0">
                          <a:latin typeface="Cambria Math"/>
                        </a:rPr>
                        <m:t>/</m:t>
                      </m:r>
                      <m:r>
                        <a:rPr lang="fr-FR" sz="1400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91" name="ZoneTexte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5797" y="5080312"/>
                <a:ext cx="2531847" cy="49782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ZoneTexte 91"/>
          <p:cNvSpPr txBox="1"/>
          <p:nvPr/>
        </p:nvSpPr>
        <p:spPr>
          <a:xfrm>
            <a:off x="86357" y="5148481"/>
            <a:ext cx="1802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Puissance générée par effet Joule</a:t>
            </a:r>
            <a:endParaRPr lang="fr-FR" sz="1600" dirty="0"/>
          </a:p>
        </p:txBody>
      </p:sp>
      <p:grpSp>
        <p:nvGrpSpPr>
          <p:cNvPr id="93" name="Groupe 92"/>
          <p:cNvGrpSpPr/>
          <p:nvPr/>
        </p:nvGrpSpPr>
        <p:grpSpPr>
          <a:xfrm>
            <a:off x="6407797" y="4002039"/>
            <a:ext cx="972515" cy="1215345"/>
            <a:chOff x="2358275" y="10896"/>
            <a:chExt cx="1447800" cy="1441337"/>
          </a:xfrm>
        </p:grpSpPr>
        <p:sp>
          <p:nvSpPr>
            <p:cNvPr id="94" name="Rectangle 93"/>
            <p:cNvSpPr/>
            <p:nvPr/>
          </p:nvSpPr>
          <p:spPr>
            <a:xfrm>
              <a:off x="2358275" y="10896"/>
              <a:ext cx="1447800" cy="81777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cxnSp>
          <p:nvCxnSpPr>
            <p:cNvPr id="97" name="Connecteur droit avec flèche 96"/>
            <p:cNvCxnSpPr/>
            <p:nvPr/>
          </p:nvCxnSpPr>
          <p:spPr>
            <a:xfrm>
              <a:off x="2367308" y="1452233"/>
              <a:ext cx="143319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09" name="Rectangle 108"/>
          <p:cNvSpPr/>
          <p:nvPr/>
        </p:nvSpPr>
        <p:spPr>
          <a:xfrm>
            <a:off x="4993035" y="4002039"/>
            <a:ext cx="1414762" cy="707922"/>
          </a:xfrm>
          <a:prstGeom prst="rect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10" name="Rectangle 109"/>
          <p:cNvSpPr/>
          <p:nvPr/>
        </p:nvSpPr>
        <p:spPr>
          <a:xfrm>
            <a:off x="7348631" y="4002040"/>
            <a:ext cx="1485179" cy="707922"/>
          </a:xfrm>
          <a:prstGeom prst="rect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11" name="Rectangle 110"/>
          <p:cNvSpPr/>
          <p:nvPr/>
        </p:nvSpPr>
        <p:spPr>
          <a:xfrm>
            <a:off x="4995446" y="4701611"/>
            <a:ext cx="3838364" cy="297211"/>
          </a:xfrm>
          <a:prstGeom prst="rect">
            <a:avLst/>
          </a:prstGeom>
          <a:gradFill flip="none" rotWithShape="1">
            <a:gsLst>
              <a:gs pos="0">
                <a:srgbClr val="85A2FF"/>
              </a:gs>
              <a:gs pos="50000">
                <a:srgbClr val="2156FF"/>
              </a:gs>
              <a:gs pos="100000">
                <a:srgbClr val="85A2F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12" name="Rectangle 111"/>
          <p:cNvSpPr/>
          <p:nvPr/>
        </p:nvSpPr>
        <p:spPr>
          <a:xfrm>
            <a:off x="6420594" y="4699712"/>
            <a:ext cx="928038" cy="299110"/>
          </a:xfrm>
          <a:prstGeom prst="rect">
            <a:avLst/>
          </a:prstGeom>
          <a:gradFill>
            <a:gsLst>
              <a:gs pos="0">
                <a:srgbClr val="9FB6FF"/>
              </a:gs>
              <a:gs pos="100000">
                <a:srgbClr val="97B0FF"/>
              </a:gs>
              <a:gs pos="47000">
                <a:srgbClr val="C4D6EB"/>
              </a:gs>
              <a:gs pos="100000">
                <a:srgbClr val="FFEBF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cxnSp>
        <p:nvCxnSpPr>
          <p:cNvPr id="114" name="Connecteur droit 113"/>
          <p:cNvCxnSpPr/>
          <p:nvPr/>
        </p:nvCxnSpPr>
        <p:spPr>
          <a:xfrm>
            <a:off x="6409290" y="3625650"/>
            <a:ext cx="0" cy="1577458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Connecteur droit 115"/>
          <p:cNvCxnSpPr/>
          <p:nvPr/>
        </p:nvCxnSpPr>
        <p:spPr>
          <a:xfrm>
            <a:off x="7342860" y="3625650"/>
            <a:ext cx="11387" cy="1577458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7" name="Zone de texte 2"/>
          <p:cNvSpPr txBox="1">
            <a:spLocks noChangeArrowheads="1"/>
          </p:cNvSpPr>
          <p:nvPr/>
        </p:nvSpPr>
        <p:spPr bwMode="auto">
          <a:xfrm>
            <a:off x="6696023" y="5222194"/>
            <a:ext cx="377179" cy="40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600" b="1" dirty="0">
                <a:latin typeface="Calibri"/>
                <a:ea typeface="SimSun"/>
                <a:cs typeface="Times New Roman"/>
              </a:rPr>
              <a:t>L</a:t>
            </a:r>
            <a:r>
              <a:rPr lang="fr-FR" sz="1600" b="1" baseline="-25000" dirty="0" smtClean="0">
                <a:effectLst/>
                <a:latin typeface="Calibri"/>
                <a:ea typeface="SimSun"/>
                <a:cs typeface="Times New Roman"/>
              </a:rPr>
              <a:t>n</a:t>
            </a:r>
            <a:endParaRPr lang="fr-FR" sz="1600" b="1" dirty="0">
              <a:effectLst/>
              <a:latin typeface="Calibri"/>
              <a:ea typeface="SimSun"/>
              <a:cs typeface="Times New Roman"/>
            </a:endParaRPr>
          </a:p>
        </p:txBody>
      </p:sp>
      <p:cxnSp>
        <p:nvCxnSpPr>
          <p:cNvPr id="124" name="Connecteur droit avec flèche 123"/>
          <p:cNvCxnSpPr/>
          <p:nvPr/>
        </p:nvCxnSpPr>
        <p:spPr>
          <a:xfrm>
            <a:off x="7355573" y="4881228"/>
            <a:ext cx="312771" cy="0"/>
          </a:xfrm>
          <a:prstGeom prst="straightConnector1">
            <a:avLst/>
          </a:prstGeom>
          <a:ln w="19050">
            <a:solidFill>
              <a:srgbClr val="DDDDD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ZoneTexte 128"/>
              <p:cNvSpPr txBox="1"/>
              <p:nvPr/>
            </p:nvSpPr>
            <p:spPr>
              <a:xfrm>
                <a:off x="6270193" y="3364040"/>
                <a:ext cx="12948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 smtClean="0"/>
                  <a:t>Zone normale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/>
                      </a:rPr>
                      <m:t>𝑇</m:t>
                    </m:r>
                    <m:r>
                      <a:rPr lang="fr-FR" sz="1400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14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fr-FR" sz="1400" b="0" i="1" smtClean="0">
                            <a:latin typeface="Cambria Math"/>
                            <a:ea typeface="Cambria Math"/>
                          </a:rPr>
                          <m:t>𝑐𝑠</m:t>
                        </m:r>
                      </m:sub>
                    </m:sSub>
                  </m:oMath>
                </a14:m>
                <a:r>
                  <a:rPr lang="fr-FR" sz="1400" dirty="0" smtClean="0"/>
                  <a:t> </a:t>
                </a:r>
                <a:endParaRPr lang="fr-FR" sz="1400" dirty="0"/>
              </a:p>
            </p:txBody>
          </p:sp>
        </mc:Choice>
        <mc:Fallback xmlns="">
          <p:sp>
            <p:nvSpPr>
              <p:cNvPr id="129" name="ZoneTexte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0193" y="3364040"/>
                <a:ext cx="1294849" cy="523220"/>
              </a:xfrm>
              <a:prstGeom prst="rect">
                <a:avLst/>
              </a:prstGeom>
              <a:blipFill rotWithShape="1"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Connecteur droit avec flèche 130"/>
          <p:cNvCxnSpPr/>
          <p:nvPr/>
        </p:nvCxnSpPr>
        <p:spPr>
          <a:xfrm>
            <a:off x="6802212" y="4593196"/>
            <a:ext cx="0" cy="3283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ZoneTexte 131"/>
              <p:cNvSpPr txBox="1"/>
              <p:nvPr/>
            </p:nvSpPr>
            <p:spPr>
              <a:xfrm>
                <a:off x="6521723" y="4200451"/>
                <a:ext cx="498549" cy="336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1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sz="1400" b="1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400" b="1" i="1" smtClean="0">
                                  <a:latin typeface="Cambria Math"/>
                                </a:rPr>
                                <m:t>𝑸</m:t>
                              </m:r>
                            </m:e>
                          </m:acc>
                        </m:e>
                        <m:sub>
                          <m:r>
                            <a:rPr lang="fr-FR" sz="1400" b="1" i="1" smtClean="0">
                              <a:latin typeface="Cambria Math"/>
                            </a:rPr>
                            <m:t>𝑱𝒐𝒖𝒍𝒆</m:t>
                          </m:r>
                        </m:sub>
                      </m:sSub>
                    </m:oMath>
                  </m:oMathPara>
                </a14:m>
                <a:endParaRPr lang="fr-FR" sz="1400" b="1" dirty="0"/>
              </a:p>
            </p:txBody>
          </p:sp>
        </mc:Choice>
        <mc:Fallback xmlns="">
          <p:sp>
            <p:nvSpPr>
              <p:cNvPr id="132" name="ZoneTexte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1723" y="4200451"/>
                <a:ext cx="498549" cy="336054"/>
              </a:xfrm>
              <a:prstGeom prst="rect">
                <a:avLst/>
              </a:prstGeom>
              <a:blipFill rotWithShape="1">
                <a:blip r:embed="rId6"/>
                <a:stretch>
                  <a:fillRect r="-23171" b="-36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ZoneTexte 132"/>
              <p:cNvSpPr txBox="1"/>
              <p:nvPr/>
            </p:nvSpPr>
            <p:spPr>
              <a:xfrm>
                <a:off x="6726860" y="4723236"/>
                <a:ext cx="498549" cy="315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1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sz="1400" b="1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400" b="1" i="1" smtClean="0">
                                  <a:latin typeface="Cambria Math"/>
                                </a:rPr>
                                <m:t>𝑸</m:t>
                              </m:r>
                            </m:e>
                          </m:acc>
                        </m:e>
                        <m:sub>
                          <m:r>
                            <a:rPr lang="fr-FR" sz="1400" b="1" i="1" smtClean="0">
                              <a:latin typeface="Cambria Math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lang="fr-FR" sz="1400" b="1" dirty="0"/>
              </a:p>
            </p:txBody>
          </p:sp>
        </mc:Choice>
        <mc:Fallback xmlns="">
          <p:sp>
            <p:nvSpPr>
              <p:cNvPr id="133" name="ZoneTexte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860" y="4723236"/>
                <a:ext cx="498549" cy="315984"/>
              </a:xfrm>
              <a:prstGeom prst="rect">
                <a:avLst/>
              </a:prstGeom>
              <a:blipFill rotWithShape="1">
                <a:blip r:embed="rId7"/>
                <a:stretch>
                  <a:fillRect b="-576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ZoneTexte 133"/>
          <p:cNvSpPr txBox="1"/>
          <p:nvPr/>
        </p:nvSpPr>
        <p:spPr>
          <a:xfrm>
            <a:off x="4983559" y="4070843"/>
            <a:ext cx="1180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Conducteur</a:t>
            </a:r>
            <a:endParaRPr lang="fr-FR" sz="1400" dirty="0"/>
          </a:p>
        </p:txBody>
      </p:sp>
      <p:sp>
        <p:nvSpPr>
          <p:cNvPr id="135" name="ZoneTexte 134"/>
          <p:cNvSpPr txBox="1"/>
          <p:nvPr/>
        </p:nvSpPr>
        <p:spPr>
          <a:xfrm>
            <a:off x="5011314" y="4701611"/>
            <a:ext cx="958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Hélium</a:t>
            </a:r>
            <a:endParaRPr lang="fr-FR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ZoneTexte 136"/>
              <p:cNvSpPr txBox="1"/>
              <p:nvPr/>
            </p:nvSpPr>
            <p:spPr>
              <a:xfrm>
                <a:off x="7670645" y="4653136"/>
                <a:ext cx="6222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/>
                            </a:rPr>
                            <m:t>𝐻𝑒𝑛</m:t>
                          </m:r>
                        </m:sub>
                      </m:sSub>
                      <m:r>
                        <a:rPr lang="fr-FR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137" name="ZoneTexte 1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0645" y="4653136"/>
                <a:ext cx="622222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ZoneTexte 137"/>
              <p:cNvSpPr txBox="1"/>
              <p:nvPr/>
            </p:nvSpPr>
            <p:spPr>
              <a:xfrm>
                <a:off x="7754642" y="4171006"/>
                <a:ext cx="4451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138" name="ZoneTexte 1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4642" y="4171006"/>
                <a:ext cx="445122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ZoneTexte 138"/>
          <p:cNvSpPr txBox="1"/>
          <p:nvPr/>
        </p:nvSpPr>
        <p:spPr>
          <a:xfrm>
            <a:off x="5437544" y="2490652"/>
            <a:ext cx="2581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err="1" smtClean="0"/>
              <a:t>Quench</a:t>
            </a:r>
            <a:r>
              <a:rPr lang="fr-FR" b="1" dirty="0" smtClean="0"/>
              <a:t> : propagation de la zone normale</a:t>
            </a:r>
            <a:endParaRPr lang="fr-FR" b="1" dirty="0"/>
          </a:p>
        </p:txBody>
      </p:sp>
      <p:cxnSp>
        <p:nvCxnSpPr>
          <p:cNvPr id="149" name="Connecteur droit avec flèche 148"/>
          <p:cNvCxnSpPr/>
          <p:nvPr/>
        </p:nvCxnSpPr>
        <p:spPr>
          <a:xfrm>
            <a:off x="7342860" y="4342137"/>
            <a:ext cx="4695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necteur droit avec flèche 149"/>
          <p:cNvCxnSpPr/>
          <p:nvPr/>
        </p:nvCxnSpPr>
        <p:spPr>
          <a:xfrm flipH="1">
            <a:off x="5955879" y="4361019"/>
            <a:ext cx="4695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necteur droit avec flèche 150"/>
          <p:cNvCxnSpPr/>
          <p:nvPr/>
        </p:nvCxnSpPr>
        <p:spPr>
          <a:xfrm flipH="1">
            <a:off x="6084168" y="4864593"/>
            <a:ext cx="312771" cy="0"/>
          </a:xfrm>
          <a:prstGeom prst="straightConnector1">
            <a:avLst/>
          </a:prstGeom>
          <a:ln w="19050">
            <a:solidFill>
              <a:srgbClr val="DDDDD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e la date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220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109" grpId="0" animBg="1"/>
      <p:bldP spid="110" grpId="0" animBg="1"/>
      <p:bldP spid="111" grpId="0" animBg="1"/>
      <p:bldP spid="112" grpId="0" animBg="1"/>
      <p:bldP spid="117" grpId="0"/>
      <p:bldP spid="129" grpId="0"/>
      <p:bldP spid="132" grpId="0"/>
      <p:bldP spid="133" grpId="0"/>
      <p:bldP spid="134" grpId="0"/>
      <p:bldP spid="135" grpId="0"/>
      <p:bldP spid="137" grpId="0"/>
      <p:bldP spid="138" grpId="0"/>
      <p:bldP spid="1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Objectif du stage</a:t>
            </a:r>
            <a:endParaRPr lang="fr-FR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520899" y="1700808"/>
                <a:ext cx="7219453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Analyse des principaux mécanismes physiques qui contrôlent le </a:t>
                </a:r>
                <a:r>
                  <a:rPr lang="fr-FR" i="1" dirty="0" err="1" smtClean="0"/>
                  <a:t>quench</a:t>
                </a:r>
                <a:r>
                  <a:rPr lang="fr-FR" dirty="0" smtClean="0"/>
                  <a:t> et ses conséquences</a:t>
                </a:r>
              </a:p>
              <a:p>
                <a:endParaRPr lang="fr-FR" dirty="0" smtClean="0"/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smtClean="0"/>
                  <a:t>Vitesse de propagation de la zone normale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fr-FR" dirty="0" smtClean="0"/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smtClean="0"/>
                  <a:t>Température maximale du conducteur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𝑚𝑎𝑥</m:t>
                        </m:r>
                      </m:sub>
                    </m:sSub>
                  </m:oMath>
                </a14:m>
                <a:endParaRPr lang="fr-FR" dirty="0" smtClean="0"/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smtClean="0"/>
                  <a:t>Pression maximale de l’hélium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𝑚𝑎𝑥</m:t>
                        </m:r>
                      </m:sub>
                    </m:sSub>
                  </m:oMath>
                </a14:m>
                <a:endParaRPr lang="fr-FR" dirty="0" smtClean="0"/>
              </a:p>
              <a:p>
                <a:endParaRPr lang="fr-FR" dirty="0"/>
              </a:p>
              <a:p>
                <a:r>
                  <a:rPr lang="fr-FR" dirty="0" smtClean="0"/>
                  <a:t>Simplification :</a:t>
                </a:r>
              </a:p>
              <a:p>
                <a:endParaRPr lang="fr-FR" dirty="0" smtClean="0"/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smtClean="0"/>
                  <a:t>Un seul CICC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smtClean="0"/>
                  <a:t>Courant électrique constant :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𝐼</m:t>
                    </m:r>
                    <m:d>
                      <m:dPr>
                        <m:ctrlPr>
                          <a:rPr lang="fr-F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b="0" i="1" smtClean="0"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=25700 </m:t>
                    </m:r>
                    <m:r>
                      <a:rPr lang="fr-FR" b="0" i="1" smtClean="0">
                        <a:latin typeface="Cambria Math"/>
                      </a:rPr>
                      <m:t>𝐴</m:t>
                    </m:r>
                  </m:oMath>
                </a14:m>
                <a:endParaRPr lang="fr-FR" b="0" dirty="0" smtClean="0"/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smtClean="0"/>
                  <a:t>Champ magnétique constant :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𝐵</m:t>
                    </m:r>
                    <m:d>
                      <m:dPr>
                        <m:ctrlPr>
                          <a:rPr lang="fr-F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/>
                          </a:rPr>
                          <m:t>𝑥</m:t>
                        </m:r>
                        <m:r>
                          <a:rPr lang="fr-FR" b="0" i="1" smtClean="0">
                            <a:latin typeface="Cambria Math"/>
                          </a:rPr>
                          <m:t>, </m:t>
                        </m:r>
                        <m:r>
                          <a:rPr lang="fr-F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b="0" i="1" smtClean="0"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𝑚𝑎𝑥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=5,65 </m:t>
                    </m:r>
                    <m:r>
                      <a:rPr lang="fr-FR" b="0" i="1" smtClean="0">
                        <a:latin typeface="Cambria Math"/>
                      </a:rPr>
                      <m:t>𝑇</m:t>
                    </m:r>
                  </m:oMath>
                </a14:m>
                <a:endParaRPr lang="fr-FR" b="0" dirty="0" smtClean="0"/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smtClean="0"/>
                  <a:t>Perturbation au milieu du conducteur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smtClean="0"/>
                  <a:t>Coefficient d’échange thermique constant : </a:t>
                </a:r>
                <a:r>
                  <a:rPr lang="fr-FR" i="1" dirty="0" err="1" smtClean="0"/>
                  <a:t>h</a:t>
                </a:r>
                <a:r>
                  <a:rPr lang="fr-FR" i="1" baseline="-25000" dirty="0" err="1" smtClean="0"/>
                  <a:t>e</a:t>
                </a:r>
                <a:r>
                  <a:rPr lang="fr-FR" dirty="0" smtClean="0"/>
                  <a:t> = 500 Wm</a:t>
                </a:r>
                <a:r>
                  <a:rPr lang="fr-FR" baseline="30000" dirty="0" smtClean="0"/>
                  <a:t>-2</a:t>
                </a:r>
                <a:r>
                  <a:rPr lang="fr-FR" dirty="0" smtClean="0"/>
                  <a:t>K</a:t>
                </a:r>
                <a:r>
                  <a:rPr lang="fr-FR" baseline="30000" dirty="0" smtClean="0"/>
                  <a:t>-1</a:t>
                </a:r>
                <a:r>
                  <a:rPr lang="fr-FR" dirty="0" smtClean="0"/>
                  <a:t> 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smtClean="0"/>
                  <a:t>Coefficient de frottement constant : </a:t>
                </a:r>
                <a:r>
                  <a:rPr lang="fr-FR" i="1" dirty="0" smtClean="0"/>
                  <a:t>f</a:t>
                </a:r>
                <a:r>
                  <a:rPr lang="fr-FR" dirty="0" smtClean="0"/>
                  <a:t> = 0,01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smtClean="0"/>
                  <a:t>Vitesse initiale de l’hélium nulle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𝐻𝑒</m:t>
                        </m:r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fr-FR" dirty="0"/>
                  <a:t>	</a:t>
                </a: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899" y="1700808"/>
                <a:ext cx="7219453" cy="4524315"/>
              </a:xfrm>
              <a:prstGeom prst="rect">
                <a:avLst/>
              </a:prstGeom>
              <a:blipFill rotWithShape="1">
                <a:blip r:embed="rId2"/>
                <a:stretch>
                  <a:fillRect l="-675" t="-674" b="-121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714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Modélisation du </a:t>
            </a:r>
            <a:r>
              <a:rPr lang="fr-FR" sz="3600" i="1" dirty="0" err="1" smtClean="0"/>
              <a:t>quench</a:t>
            </a:r>
            <a:r>
              <a:rPr lang="fr-FR" sz="3600" dirty="0" smtClean="0"/>
              <a:t> d’un CICC</a:t>
            </a:r>
            <a:endParaRPr lang="fr-FR" sz="3600" dirty="0"/>
          </a:p>
        </p:txBody>
      </p:sp>
      <p:sp>
        <p:nvSpPr>
          <p:cNvPr id="4" name="ZoneTexte 3"/>
          <p:cNvSpPr txBox="1"/>
          <p:nvPr/>
        </p:nvSpPr>
        <p:spPr>
          <a:xfrm>
            <a:off x="1547664" y="1617156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Simulation numérique avec le code </a:t>
            </a:r>
            <a:r>
              <a:rPr lang="fr-FR" b="1" dirty="0" err="1" smtClean="0"/>
              <a:t>Vincenta</a:t>
            </a:r>
            <a:r>
              <a:rPr lang="fr-FR" b="1" dirty="0" smtClean="0"/>
              <a:t> : modèle 1 - D</a:t>
            </a:r>
            <a:endParaRPr lang="fr-FR" b="1" dirty="0"/>
          </a:p>
        </p:txBody>
      </p:sp>
      <p:sp>
        <p:nvSpPr>
          <p:cNvPr id="5" name="Rectangle 4"/>
          <p:cNvSpPr/>
          <p:nvPr/>
        </p:nvSpPr>
        <p:spPr>
          <a:xfrm>
            <a:off x="215516" y="2418536"/>
            <a:ext cx="36004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3095836" y="2418536"/>
            <a:ext cx="36004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75556" y="2490544"/>
            <a:ext cx="2520280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75556" y="2202512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</a:t>
            </a:r>
            <a:r>
              <a:rPr lang="fr-FR" sz="1400" dirty="0" smtClean="0"/>
              <a:t>onducteur</a:t>
            </a:r>
            <a:endParaRPr lang="fr-FR" sz="1400" dirty="0"/>
          </a:p>
        </p:txBody>
      </p:sp>
      <p:sp>
        <p:nvSpPr>
          <p:cNvPr id="9" name="Ellipse 8"/>
          <p:cNvSpPr/>
          <p:nvPr/>
        </p:nvSpPr>
        <p:spPr>
          <a:xfrm>
            <a:off x="215516" y="3282632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3095836" y="3282632"/>
            <a:ext cx="360040" cy="360040"/>
          </a:xfrm>
          <a:prstGeom prst="ellipse">
            <a:avLst/>
          </a:prstGeom>
          <a:noFill/>
          <a:ln>
            <a:solidFill>
              <a:srgbClr val="165D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575556" y="3354640"/>
            <a:ext cx="2520280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575556" y="3077641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Hélium</a:t>
            </a:r>
            <a:endParaRPr lang="fr-FR" sz="1400" dirty="0"/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1632856" y="2554421"/>
            <a:ext cx="0" cy="900100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632856" y="2850583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Couplage thermique</a:t>
            </a:r>
            <a:endParaRPr lang="fr-FR" sz="1400" dirty="0"/>
          </a:p>
        </p:txBody>
      </p:sp>
      <p:cxnSp>
        <p:nvCxnSpPr>
          <p:cNvPr id="22" name="Connecteur droit 21"/>
          <p:cNvCxnSpPr/>
          <p:nvPr/>
        </p:nvCxnSpPr>
        <p:spPr>
          <a:xfrm>
            <a:off x="35496" y="3463049"/>
            <a:ext cx="367240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1511660" y="237788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1871700" y="237788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1151620" y="237788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2231740" y="237788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2591780" y="237788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29" name="ZoneTexte 28"/>
          <p:cNvSpPr txBox="1"/>
          <p:nvPr/>
        </p:nvSpPr>
        <p:spPr>
          <a:xfrm>
            <a:off x="791580" y="237788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30" name="ZoneTexte 29"/>
          <p:cNvSpPr txBox="1"/>
          <p:nvPr/>
        </p:nvSpPr>
        <p:spPr>
          <a:xfrm>
            <a:off x="431540" y="237788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2951820" y="237788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431540" y="32826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791580" y="32826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35" name="ZoneTexte 34"/>
          <p:cNvSpPr txBox="1"/>
          <p:nvPr/>
        </p:nvSpPr>
        <p:spPr>
          <a:xfrm>
            <a:off x="1151620" y="32826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1511660" y="32826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>
            <a:off x="1871700" y="32826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2231740" y="32826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2591780" y="32826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p:sp>
        <p:nvSpPr>
          <p:cNvPr id="40" name="ZoneTexte 39"/>
          <p:cNvSpPr txBox="1"/>
          <p:nvPr/>
        </p:nvSpPr>
        <p:spPr>
          <a:xfrm>
            <a:off x="2951820" y="32826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/>
                <a:cs typeface="Calibri"/>
              </a:rPr>
              <a:t>•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/>
              <p:cNvSpPr txBox="1"/>
              <p:nvPr/>
            </p:nvSpPr>
            <p:spPr>
              <a:xfrm>
                <a:off x="379881" y="4064124"/>
                <a:ext cx="1419811" cy="587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16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−2 </m:t>
                          </m:r>
                        </m:sup>
                      </m:sSup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𝑚</m:t>
                      </m:r>
                    </m:oMath>
                  </m:oMathPara>
                </a14:m>
                <a:endParaRPr lang="fr-FR" sz="1600" b="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= </m:t>
                      </m:r>
                      <m:sSup>
                        <m:sSupPr>
                          <m:ctrlPr>
                            <a:rPr lang="fr-FR" sz="16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−5</m:t>
                          </m:r>
                        </m:sup>
                      </m:sSup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41" name="ZoneTexte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81" y="4064124"/>
                <a:ext cx="1419811" cy="58759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/>
              <p:cNvSpPr txBox="1"/>
              <p:nvPr/>
            </p:nvSpPr>
            <p:spPr>
              <a:xfrm>
                <a:off x="131540" y="4681885"/>
                <a:ext cx="3648372" cy="1483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fr-FR" sz="1600" b="1" dirty="0" smtClean="0"/>
                  <a:t>Conditions aux limites </a:t>
                </a:r>
                <a:r>
                  <a:rPr lang="fr-FR" sz="1600" dirty="0" smtClean="0"/>
                  <a:t>:</a:t>
                </a:r>
              </a:p>
              <a:p>
                <a:r>
                  <a:rPr lang="fr-FR" sz="1400" dirty="0" smtClean="0"/>
                  <a:t>Conducteur :</a:t>
                </a:r>
              </a:p>
              <a:p>
                <a:r>
                  <a:rPr lang="fr-FR" sz="1400" dirty="0" smtClean="0"/>
                  <a:t>  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fr-FR" sz="1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fr-FR" sz="1400" b="0" i="1" smtClean="0">
                            <a:latin typeface="Cambria Math"/>
                          </a:rPr>
                          <m:t>𝑞</m:t>
                        </m:r>
                      </m:e>
                    </m:acc>
                    <m:d>
                      <m:dPr>
                        <m:ctrlPr>
                          <a:rPr lang="fr-FR" sz="1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14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1400" b="0" i="1" smtClean="0">
                            <a:latin typeface="Cambria Math"/>
                          </a:rPr>
                          <m:t>=0 ;</m:t>
                        </m:r>
                        <m:r>
                          <a:rPr lang="fr-FR" sz="14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1400" b="0" i="1" smtClean="0">
                            <a:latin typeface="Cambria Math"/>
                          </a:rPr>
                          <m:t>=</m:t>
                        </m:r>
                        <m:r>
                          <a:rPr lang="fr-FR" sz="1400" b="0" i="1" smtClean="0">
                            <a:latin typeface="Cambria Math"/>
                          </a:rPr>
                          <m:t>𝐿</m:t>
                        </m:r>
                      </m:e>
                    </m:d>
                    <m:r>
                      <a:rPr lang="fr-FR" sz="1400" b="0" i="1" smtClean="0">
                        <a:latin typeface="Cambria Math"/>
                      </a:rPr>
                      <m:t>=0</m:t>
                    </m:r>
                  </m:oMath>
                </a14:m>
                <a:endParaRPr lang="fr-FR" sz="1400" b="0" dirty="0" smtClean="0"/>
              </a:p>
              <a:p>
                <a:r>
                  <a:rPr lang="fr-FR" sz="1400" dirty="0" smtClean="0"/>
                  <a:t>Hélium 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/>
                            </a:rPr>
                            <m:t>      </m:t>
                          </m:r>
                          <m:r>
                            <a:rPr lang="fr-FR" sz="1400" b="0" i="1" smtClean="0">
                              <a:latin typeface="Cambria Math"/>
                            </a:rPr>
                            <m:t>𝑝</m:t>
                          </m:r>
                          <m:d>
                            <m:dPr>
                              <m:ctrlPr>
                                <a:rPr lang="fr-FR" sz="1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1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1400" i="1">
                                  <a:latin typeface="Cambria Math"/>
                                </a:rPr>
                                <m:t>=0 ;</m:t>
                              </m:r>
                              <m:r>
                                <a:rPr lang="fr-FR" sz="1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14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fr-FR" sz="1400" i="1">
                                  <a:latin typeface="Cambria Math"/>
                                </a:rPr>
                                <m:t>𝐿</m:t>
                              </m:r>
                            </m:e>
                          </m:d>
                          <m:r>
                            <a:rPr lang="fr-FR" sz="1400" b="0" i="1" smtClean="0">
                              <a:latin typeface="Cambria Math"/>
                            </a:rPr>
                            <m:t>=</m:t>
                          </m:r>
                          <m:r>
                            <a:rPr lang="fr-FR" sz="14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latin typeface="Cambria Math"/>
                        </a:rPr>
                        <m:t>=6</m:t>
                      </m:r>
                      <m:r>
                        <a:rPr lang="fr-FR" sz="1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fr-FR" sz="1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sz="14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fr-FR" sz="1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sup>
                      </m:sSup>
                      <m:r>
                        <a:rPr lang="fr-FR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fr-FR" sz="1400" b="0" i="1" smtClean="0">
                          <a:latin typeface="Cambria Math"/>
                          <a:ea typeface="Cambria Math"/>
                        </a:rPr>
                        <m:t>𝑃𝑎</m:t>
                      </m:r>
                    </m:oMath>
                  </m:oMathPara>
                </a14:m>
                <a:endParaRPr lang="fr-FR" sz="1400" b="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/>
                            </a:rPr>
                            <m:t>      </m:t>
                          </m:r>
                          <m:r>
                            <a:rPr lang="fr-FR" sz="1400" b="0" i="1" smtClean="0">
                              <a:latin typeface="Cambria Math"/>
                            </a:rPr>
                            <m:t>𝑇</m:t>
                          </m:r>
                          <m:d>
                            <m:dPr>
                              <m:ctrlPr>
                                <a:rPr lang="fr-FR" sz="1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1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1400" i="1">
                                  <a:latin typeface="Cambria Math"/>
                                </a:rPr>
                                <m:t>=0 ;</m:t>
                              </m:r>
                              <m:r>
                                <a:rPr lang="fr-FR" sz="1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14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fr-FR" sz="1400" i="1">
                                  <a:latin typeface="Cambria Math"/>
                                </a:rPr>
                                <m:t>𝐿</m:t>
                              </m:r>
                            </m:e>
                          </m:d>
                          <m:r>
                            <a:rPr lang="fr-FR" sz="1400" i="1">
                              <a:latin typeface="Cambria Math"/>
                            </a:rPr>
                            <m:t>=</m:t>
                          </m:r>
                          <m:r>
                            <a:rPr lang="fr-FR" sz="14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fr-FR" sz="1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1400" i="1">
                          <a:latin typeface="Cambria Math"/>
                        </a:rPr>
                        <m:t>=</m:t>
                      </m:r>
                      <m:r>
                        <a:rPr lang="fr-FR" sz="1400" b="0" i="1" smtClean="0">
                          <a:latin typeface="Cambria Math"/>
                        </a:rPr>
                        <m:t>4,5 </m:t>
                      </m:r>
                      <m:r>
                        <a:rPr lang="fr-FR" sz="1400" b="0" i="1" smtClean="0">
                          <a:latin typeface="Cambria Math"/>
                        </a:rPr>
                        <m:t>𝐾</m:t>
                      </m:r>
                    </m:oMath>
                  </m:oMathPara>
                </a14:m>
                <a:endParaRPr lang="fr-FR" sz="1400" dirty="0">
                  <a:ea typeface="Cambria Math"/>
                </a:endParaRPr>
              </a:p>
            </p:txBody>
          </p:sp>
        </mc:Choice>
        <mc:Fallback xmlns="">
          <p:sp>
            <p:nvSpPr>
              <p:cNvPr id="42" name="ZoneTexte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40" y="4681885"/>
                <a:ext cx="3648372" cy="1483419"/>
              </a:xfrm>
              <a:prstGeom prst="rect">
                <a:avLst/>
              </a:prstGeom>
              <a:blipFill rotWithShape="1">
                <a:blip r:embed="rId3"/>
                <a:stretch>
                  <a:fillRect l="-1003" t="-12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42"/>
              <p:cNvSpPr txBox="1"/>
              <p:nvPr/>
            </p:nvSpPr>
            <p:spPr>
              <a:xfrm>
                <a:off x="3589644" y="2202512"/>
                <a:ext cx="5463967" cy="3933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smtClean="0">
                    <a:latin typeface="Candara" pitchFamily="34" charset="0"/>
                    <a:cs typeface="Calibri"/>
                  </a:rPr>
                  <a:t>Équation de diffusion de la chaleur </a:t>
                </a:r>
                <a:r>
                  <a:rPr lang="fr-FR" sz="1600" dirty="0" smtClean="0">
                    <a:latin typeface="Candara" pitchFamily="34" charset="0"/>
                    <a:cs typeface="Calibri"/>
                  </a:rPr>
                  <a:t>:</a:t>
                </a:r>
              </a:p>
              <a:p>
                <a:pPr>
                  <a:spcAft>
                    <a:spcPts val="2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/>
                        </a:rPr>
                        <m:t>   </m:t>
                      </m:r>
                      <m:r>
                        <a:rPr lang="fr-FR" sz="1400" b="0" i="1" smtClean="0">
                          <a:latin typeface="Cambria Math"/>
                        </a:rPr>
                        <m:t>𝐶𝐴</m:t>
                      </m:r>
                      <m:f>
                        <m:fPr>
                          <m:ctrlPr>
                            <a:rPr lang="fr-FR" sz="1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1400" b="0" i="1" smtClean="0">
                              <a:latin typeface="Cambria Math"/>
                            </a:rPr>
                            <m:t>𝑑𝑇</m:t>
                          </m:r>
                        </m:num>
                        <m:den>
                          <m:r>
                            <a:rPr lang="fr-FR" sz="14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fr-FR" sz="1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fr-FR" sz="1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14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</m:num>
                        <m:den>
                          <m:r>
                            <a:rPr lang="fr-FR" sz="14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fr-FR" sz="1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fr-FR" sz="1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sz="1400" b="0" i="1" smtClean="0">
                              <a:latin typeface="Cambria Math"/>
                            </a:rPr>
                            <m:t>λ</m:t>
                          </m:r>
                          <m:r>
                            <a:rPr lang="fr-FR" sz="1400" b="0" i="1" smtClean="0">
                              <a:latin typeface="Cambria Math"/>
                            </a:rPr>
                            <m:t>𝐴</m:t>
                          </m:r>
                          <m:f>
                            <m:fPr>
                              <m:ctrlPr>
                                <a:rPr lang="fr-FR" sz="1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1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fr-FR" sz="1400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fr-FR" sz="1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fr-FR" sz="1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fr-FR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sz="1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400" b="0" i="1" smtClean="0">
                                  <a:latin typeface="Cambria Math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fr-FR" sz="1400" b="0" i="1" smtClean="0">
                              <a:latin typeface="Cambria Math"/>
                            </a:rPr>
                            <m:t>𝐽𝑜𝑢𝑙𝑒</m:t>
                          </m:r>
                        </m:sub>
                      </m:sSub>
                      <m:r>
                        <a:rPr lang="fr-FR" sz="1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sz="1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400" b="0" i="1" smtClean="0">
                                  <a:latin typeface="Cambria Math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fr-FR" sz="1400" b="0" i="1" smtClean="0">
                              <a:latin typeface="Cambria Math"/>
                            </a:rPr>
                            <m:t>𝑒</m:t>
                          </m:r>
                        </m:sub>
                      </m:sSub>
                      <m:r>
                        <a:rPr lang="fr-FR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sz="1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400" b="0" i="1" smtClean="0">
                                  <a:latin typeface="Cambria Math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fr-FR" sz="1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sz="1400" dirty="0" smtClean="0"/>
              </a:p>
              <a:p>
                <a:r>
                  <a:rPr lang="fr-FR" sz="1600" b="1" dirty="0" smtClean="0">
                    <a:solidFill>
                      <a:srgbClr val="165D83"/>
                    </a:solidFill>
                    <a:latin typeface="Candara" pitchFamily="34" charset="0"/>
                    <a:cs typeface="Calibri"/>
                  </a:rPr>
                  <a:t>Équation de conservation de la masse, de la quantité de mouvement et de l’énergie </a:t>
                </a:r>
                <a:r>
                  <a:rPr lang="fr-FR" sz="1600" dirty="0" smtClean="0">
                    <a:solidFill>
                      <a:srgbClr val="165D83"/>
                    </a:solidFill>
                    <a:latin typeface="Candara" pitchFamily="34" charset="0"/>
                    <a:cs typeface="Calibri"/>
                  </a:rPr>
                  <a:t>:</a:t>
                </a:r>
              </a:p>
              <a:p>
                <a:pPr>
                  <a:spcAft>
                    <a:spcPts val="600"/>
                  </a:spcAft>
                </a:pPr>
                <a:r>
                  <a:rPr lang="fr-FR" sz="1400" dirty="0" smtClean="0">
                    <a:solidFill>
                      <a:srgbClr val="165D83"/>
                    </a:solidFill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600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60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𝜕𝜌</m:t>
                        </m:r>
                      </m:num>
                      <m:den>
                        <m:r>
                          <a:rPr lang="fr-FR" sz="160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fr-FR" sz="1600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den>
                    </m:f>
                    <m:r>
                      <a:rPr lang="fr-FR" sz="1600" b="0" i="1" smtClean="0">
                        <a:solidFill>
                          <a:srgbClr val="165D83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sz="1600" b="0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1600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</m:num>
                      <m:den>
                        <m:r>
                          <a:rPr lang="fr-FR" sz="1600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fr-FR" sz="1600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d>
                      <m:dPr>
                        <m:ctrlPr>
                          <a:rPr lang="fr-FR" sz="1600" b="0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1600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𝜌</m:t>
                        </m:r>
                        <m:sSub>
                          <m:sSubPr>
                            <m:ctrlPr>
                              <a:rPr lang="fr-FR" sz="1600" b="0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1600" b="0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sz="1600" b="0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  <m:t>𝐻𝑒</m:t>
                            </m:r>
                          </m:sub>
                        </m:sSub>
                      </m:e>
                    </m:d>
                    <m:r>
                      <a:rPr lang="fr-FR" sz="1600" b="0" i="1" smtClean="0">
                        <a:solidFill>
                          <a:srgbClr val="165D83"/>
                        </a:solidFill>
                        <a:latin typeface="Cambria Math"/>
                      </a:rPr>
                      <m:t>=0</m:t>
                    </m:r>
                  </m:oMath>
                </a14:m>
                <a:endParaRPr lang="fr-FR" sz="1600" b="0" dirty="0" smtClean="0">
                  <a:solidFill>
                    <a:srgbClr val="165D83"/>
                  </a:solidFill>
                </a:endParaRPr>
              </a:p>
              <a:p>
                <a:r>
                  <a:rPr lang="fr-FR" sz="1400" dirty="0" smtClean="0">
                    <a:solidFill>
                      <a:srgbClr val="165D83"/>
                    </a:solidFill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d>
                          <m:dPr>
                            <m:ctrlPr>
                              <a:rPr lang="fr-FR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  <m:t>𝜌</m:t>
                            </m:r>
                            <m:sSub>
                              <m:sSubPr>
                                <m:ctrlPr>
                                  <a:rPr lang="fr-FR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  <m:t>𝐻𝑒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den>
                    </m:f>
                    <m:r>
                      <a:rPr lang="fr-FR" b="0" i="1" smtClean="0">
                        <a:solidFill>
                          <a:srgbClr val="165D83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d>
                          <m:dPr>
                            <m:ctrlP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  <m:t>𝜌</m:t>
                            </m:r>
                            <m:sSubSup>
                              <m:sSubSupPr>
                                <m:ctrlP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sSub>
                                  <m:sSubPr>
                                    <m:ctrlPr>
                                      <a:rPr lang="fr-FR" b="0" i="1" smtClean="0">
                                        <a:solidFill>
                                          <a:srgbClr val="165D83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0" i="1" smtClean="0">
                                        <a:solidFill>
                                          <a:srgbClr val="165D83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fr-FR" b="0" i="1" smtClean="0">
                                        <a:solidFill>
                                          <a:srgbClr val="165D83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𝐻𝑒</m:t>
                                    </m:r>
                                  </m:sub>
                                </m:sSub>
                              </m:e>
                              <m:sub/>
                              <m:sup>
                                <m: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num>
                      <m:den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r>
                      <a:rPr lang="fr-FR" b="0" i="1" smtClean="0">
                        <a:solidFill>
                          <a:srgbClr val="165D83"/>
                        </a:solidFill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𝑝</m:t>
                        </m:r>
                      </m:num>
                      <m:den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r>
                      <a:rPr lang="fr-FR" b="0" i="1" smtClean="0">
                        <a:solidFill>
                          <a:srgbClr val="165D83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𝜌</m:t>
                        </m:r>
                        <m:sSub>
                          <m:sSubPr>
                            <m:ctrlP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  <m:t>𝐻𝑒</m:t>
                            </m:r>
                          </m:sub>
                        </m:sSub>
                        <m:d>
                          <m:dPr>
                            <m:begChr m:val="|"/>
                            <m:endChr m:val="|"/>
                            <m:ctrlP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  <m:t>𝐻𝑒</m:t>
                                </m:r>
                              </m:sub>
                            </m:sSub>
                          </m:e>
                        </m:d>
                      </m:num>
                      <m:den>
                        <m:sSub>
                          <m:sSubPr>
                            <m:ctrlP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</a:rPr>
                              <m:t>h</m:t>
                            </m:r>
                          </m:sub>
                        </m:sSub>
                      </m:den>
                    </m:f>
                  </m:oMath>
                </a14:m>
                <a:endParaRPr lang="fr-FR" dirty="0" smtClean="0">
                  <a:solidFill>
                    <a:srgbClr val="165D83"/>
                  </a:solidFill>
                </a:endParaRPr>
              </a:p>
              <a:p>
                <a:pPr>
                  <a:spcAft>
                    <a:spcPts val="2400"/>
                  </a:spcAft>
                </a:pPr>
                <a:r>
                  <a:rPr lang="fr-FR" sz="1400" dirty="0" smtClean="0">
                    <a:solidFill>
                      <a:srgbClr val="165D83"/>
                    </a:solidFill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d>
                          <m:dPr>
                            <m:ctrlPr>
                              <a:rPr lang="fr-FR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  <m:t>𝜌</m:t>
                            </m:r>
                            <m:d>
                              <m:dPr>
                                <m:ctrlPr>
                                  <a:rPr lang="fr-FR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  <m:t>𝑢</m:t>
                                </m:r>
                                <m: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fr-FR" b="0" i="1" smtClean="0">
                                        <a:solidFill>
                                          <a:srgbClr val="165D83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b="0" i="1" smtClean="0">
                                        <a:solidFill>
                                          <a:srgbClr val="165D83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r-FR" b="0" i="1" smtClean="0">
                                        <a:solidFill>
                                          <a:srgbClr val="165D83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fr-FR" b="0" i="1" smtClean="0">
                                        <a:solidFill>
                                          <a:srgbClr val="165D83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sSubSup>
                                      <m:sSubSupPr>
                                        <m:ctrlPr>
                                          <a:rPr lang="fr-FR" i="1">
                                            <a:solidFill>
                                              <a:srgbClr val="165D83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i="1">
                                            <a:solidFill>
                                              <a:srgbClr val="165D83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solidFill>
                                              <a:srgbClr val="165D83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𝐻𝑒</m:t>
                                        </m:r>
                                      </m:sub>
                                      <m:sup/>
                                    </m:sSubSup>
                                  </m:e>
                                  <m:sup>
                                    <m:r>
                                      <a:rPr lang="fr-FR" b="0" i="1" smtClean="0">
                                        <a:solidFill>
                                          <a:srgbClr val="165D83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num>
                      <m:den>
                        <m:r>
                          <a:rPr lang="fr-FR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den>
                    </m:f>
                    <m:r>
                      <a:rPr lang="fr-FR" b="0" i="1" smtClean="0">
                        <a:solidFill>
                          <a:srgbClr val="165D83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d>
                          <m:dPr>
                            <m:ctrlP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  <a:ea typeface="Cambria Math"/>
                              </a:rPr>
                              <m:t>𝜌</m:t>
                            </m:r>
                            <m:d>
                              <m:dPr>
                                <m:ctrlP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  <m:t>𝑢</m:t>
                                </m:r>
                                <m: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fr-FR" b="0" i="1" smtClean="0">
                                        <a:solidFill>
                                          <a:srgbClr val="165D83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b="0" i="1" smtClean="0">
                                        <a:solidFill>
                                          <a:srgbClr val="165D83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r-FR" b="0" i="1" smtClean="0">
                                        <a:solidFill>
                                          <a:srgbClr val="165D83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fr-FR" i="1">
                                        <a:solidFill>
                                          <a:srgbClr val="165D83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sSubSup>
                                      <m:sSubSupPr>
                                        <m:ctrlPr>
                                          <a:rPr lang="fr-FR" i="1">
                                            <a:solidFill>
                                              <a:srgbClr val="165D83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i="1">
                                            <a:solidFill>
                                              <a:srgbClr val="165D83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solidFill>
                                              <a:srgbClr val="165D83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𝐻𝑒</m:t>
                                        </m:r>
                                      </m:sub>
                                      <m:sup/>
                                    </m:sSubSup>
                                  </m:e>
                                  <m:sup>
                                    <m:r>
                                      <a:rPr lang="fr-FR" i="1">
                                        <a:solidFill>
                                          <a:srgbClr val="165D83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sSub>
                              <m:sSubPr>
                                <m:ctrlP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  <a:ea typeface="Cambria Math"/>
                                  </a:rPr>
                                  <m:t>𝐻𝑒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r>
                      <a:rPr lang="fr-FR" b="0" i="1" smtClean="0">
                        <a:solidFill>
                          <a:srgbClr val="165D83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fr-FR" b="0" i="1" smtClean="0">
                        <a:solidFill>
                          <a:srgbClr val="165D83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</m:num>
                      <m:den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d>
                      <m:dPr>
                        <m:ctrlP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  <m:t>𝑝</m:t>
                        </m:r>
                        <m:sSub>
                          <m:sSubPr>
                            <m:ctrlP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</a:rPr>
                              <m:t>𝐻𝑒</m:t>
                            </m:r>
                          </m:sub>
                        </m:sSub>
                      </m:e>
                    </m:d>
                    <m:r>
                      <a:rPr lang="fr-FR" b="0" i="1" smtClean="0">
                        <a:solidFill>
                          <a:srgbClr val="165D83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b="0" i="1" smtClean="0">
                            <a:solidFill>
                              <a:srgbClr val="165D83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fr-FR" b="0" i="1" smtClean="0">
                                    <a:solidFill>
                                      <a:srgbClr val="165D83"/>
                                    </a:solidFill>
                                    <a:latin typeface="Cambria Math"/>
                                  </a:rPr>
                                  <m:t>𝑄</m:t>
                                </m:r>
                              </m:e>
                            </m:acc>
                          </m:e>
                          <m:sub>
                            <m: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rgbClr val="165D83"/>
                                </a:solidFill>
                                <a:latin typeface="Cambria Math"/>
                              </a:rPr>
                              <m:t>𝐻𝑒</m:t>
                            </m:r>
                          </m:sub>
                        </m:sSub>
                      </m:den>
                    </m:f>
                  </m:oMath>
                </a14:m>
                <a:endParaRPr lang="fr-FR" sz="1400" dirty="0" smtClean="0">
                  <a:solidFill>
                    <a:srgbClr val="165D83"/>
                  </a:solidFill>
                </a:endParaRPr>
              </a:p>
              <a:p>
                <a:r>
                  <a:rPr lang="fr-FR" sz="1600" b="1" dirty="0" smtClean="0">
                    <a:latin typeface="Candara" pitchFamily="34" charset="0"/>
                    <a:cs typeface="Calibri"/>
                  </a:rPr>
                  <a:t>Équation du couplage thermique </a:t>
                </a:r>
                <a:r>
                  <a:rPr lang="fr-FR" sz="1600" dirty="0" smtClean="0">
                    <a:latin typeface="Candara" pitchFamily="34" charset="0"/>
                    <a:cs typeface="Calibri"/>
                  </a:rPr>
                  <a:t>:</a:t>
                </a:r>
              </a:p>
              <a:p>
                <a:r>
                  <a:rPr lang="fr-FR" sz="1400" dirty="0"/>
                  <a:t> </a:t>
                </a:r>
                <a:r>
                  <a:rPr lang="fr-FR" sz="1400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fr-FR" sz="1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sz="1400" b="0" i="1" smtClean="0">
                                <a:latin typeface="Cambria Math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fr-FR" sz="1400" b="0" i="1" smtClean="0">
                            <a:latin typeface="Cambria Math"/>
                          </a:rPr>
                          <m:t>𝑒</m:t>
                        </m:r>
                      </m:sub>
                    </m:sSub>
                    <m:r>
                      <a:rPr lang="fr-FR" sz="1400" b="0" i="1" smtClean="0"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fr-FR" sz="1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1400" b="0" i="1" smtClean="0">
                            <a:latin typeface="Cambria Math"/>
                          </a:rPr>
                          <m:t>𝑒</m:t>
                        </m:r>
                      </m:sub>
                    </m:sSub>
                    <m:sSub>
                      <m:sSubPr>
                        <m:ctrlPr>
                          <a:rPr lang="fr-FR" sz="1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sz="1400" b="0" i="1" smtClean="0">
                            <a:latin typeface="Cambria Math"/>
                          </a:rPr>
                          <m:t>𝑒</m:t>
                        </m:r>
                      </m:sub>
                    </m:sSub>
                    <m:d>
                      <m:dPr>
                        <m:ctrlPr>
                          <a:rPr lang="fr-FR" sz="1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1400" b="0" i="1" smtClean="0">
                            <a:latin typeface="Cambria Math"/>
                          </a:rPr>
                          <m:t>𝑇</m:t>
                        </m:r>
                        <m:r>
                          <a:rPr lang="fr-FR" sz="14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1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1400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fr-FR" sz="1400" b="0" i="1" smtClean="0">
                                <a:latin typeface="Cambria Math"/>
                              </a:rPr>
                              <m:t>𝐻𝑒</m:t>
                            </m:r>
                          </m:sub>
                        </m:sSub>
                      </m:e>
                    </m:d>
                  </m:oMath>
                </a14:m>
                <a:endParaRPr lang="fr-FR" sz="1400" dirty="0"/>
              </a:p>
            </p:txBody>
          </p:sp>
        </mc:Choice>
        <mc:Fallback xmlns="">
          <p:sp>
            <p:nvSpPr>
              <p:cNvPr id="43" name="ZoneTexte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9644" y="2202512"/>
                <a:ext cx="5463967" cy="3933064"/>
              </a:xfrm>
              <a:prstGeom prst="rect">
                <a:avLst/>
              </a:prstGeom>
              <a:blipFill rotWithShape="1">
                <a:blip r:embed="rId4"/>
                <a:stretch>
                  <a:fillRect l="-670" t="-46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Zone de texte 578"/>
          <p:cNvSpPr txBox="1"/>
          <p:nvPr/>
        </p:nvSpPr>
        <p:spPr>
          <a:xfrm>
            <a:off x="453991" y="3786688"/>
            <a:ext cx="243129" cy="28932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dirty="0" smtClean="0">
                <a:effectLst/>
                <a:ea typeface="SimSun"/>
                <a:cs typeface="Times New Roman"/>
              </a:rPr>
              <a:t>0</a:t>
            </a:r>
            <a:endParaRPr lang="fr-FR" sz="1100" dirty="0">
              <a:effectLst/>
              <a:ea typeface="SimSun"/>
              <a:cs typeface="Times New Roman"/>
            </a:endParaRPr>
          </a:p>
        </p:txBody>
      </p:sp>
      <p:sp>
        <p:nvSpPr>
          <p:cNvPr id="45" name="Zone de texte 314"/>
          <p:cNvSpPr txBox="1"/>
          <p:nvPr/>
        </p:nvSpPr>
        <p:spPr>
          <a:xfrm flipH="1">
            <a:off x="3322720" y="3786688"/>
            <a:ext cx="457192" cy="28246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dirty="0">
                <a:effectLst/>
                <a:ea typeface="SimSun"/>
                <a:cs typeface="Times New Roman"/>
              </a:rPr>
              <a:t>x</a:t>
            </a:r>
            <a:endParaRPr lang="fr-FR" sz="1100" dirty="0">
              <a:effectLst/>
              <a:ea typeface="SimSun"/>
              <a:cs typeface="Times New Roman"/>
            </a:endParaRPr>
          </a:p>
        </p:txBody>
      </p:sp>
      <p:cxnSp>
        <p:nvCxnSpPr>
          <p:cNvPr id="46" name="Connecteur droit avec flèche 45"/>
          <p:cNvCxnSpPr/>
          <p:nvPr/>
        </p:nvCxnSpPr>
        <p:spPr>
          <a:xfrm>
            <a:off x="195996" y="3786688"/>
            <a:ext cx="3331888" cy="5890"/>
          </a:xfrm>
          <a:prstGeom prst="straightConnector1">
            <a:avLst/>
          </a:prstGeom>
          <a:ln w="31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Zone de texte 314"/>
          <p:cNvSpPr txBox="1"/>
          <p:nvPr/>
        </p:nvSpPr>
        <p:spPr>
          <a:xfrm>
            <a:off x="2405918" y="3786688"/>
            <a:ext cx="947788" cy="28246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400" dirty="0" smtClean="0">
                <a:effectLst/>
                <a:ea typeface="SimSun"/>
                <a:cs typeface="Times New Roman"/>
              </a:rPr>
              <a:t>L = 100 m</a:t>
            </a:r>
            <a:endParaRPr lang="fr-FR" sz="1400" dirty="0">
              <a:effectLst/>
              <a:ea typeface="SimSun"/>
              <a:cs typeface="Times New Roman"/>
            </a:endParaRPr>
          </a:p>
        </p:txBody>
      </p:sp>
      <p:cxnSp>
        <p:nvCxnSpPr>
          <p:cNvPr id="16" name="Connecteur droit 15"/>
          <p:cNvCxnSpPr>
            <a:endCxn id="44" idx="0"/>
          </p:cNvCxnSpPr>
          <p:nvPr/>
        </p:nvCxnSpPr>
        <p:spPr>
          <a:xfrm>
            <a:off x="575556" y="3527498"/>
            <a:ext cx="0" cy="259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3113795" y="3555806"/>
            <a:ext cx="0" cy="259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840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 smtClean="0"/>
              <a:t>Thermohydraulique</a:t>
            </a:r>
            <a:r>
              <a:rPr lang="fr-FR" sz="3600" dirty="0" smtClean="0"/>
              <a:t> d’un </a:t>
            </a:r>
            <a:r>
              <a:rPr lang="fr-FR" sz="3600" i="1" dirty="0" err="1" smtClean="0"/>
              <a:t>quench</a:t>
            </a:r>
            <a:r>
              <a:rPr lang="fr-FR" sz="3600" dirty="0" smtClean="0"/>
              <a:t> typique</a:t>
            </a:r>
            <a:endParaRPr lang="fr-FR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611560" y="1268760"/>
                <a:ext cx="7776864" cy="379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smtClean="0"/>
                  <a:t>Perturbation initiale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fr-FR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=1000</m:t>
                    </m:r>
                  </m:oMath>
                </a14:m>
                <a:r>
                  <a:rPr lang="fr-FR" dirty="0" smtClean="0"/>
                  <a:t> W/m sur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=2</m:t>
                    </m:r>
                  </m:oMath>
                </a14:m>
                <a:r>
                  <a:rPr lang="fr-FR" dirty="0" smtClean="0"/>
                  <a:t> m pendant </a:t>
                </a:r>
                <a14:m>
                  <m:oMath xmlns:m="http://schemas.openxmlformats.org/officeDocument/2006/math">
                    <m:r>
                      <a:rPr lang="fr-FR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=0,1 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𝑠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268760"/>
                <a:ext cx="7776864" cy="379848"/>
              </a:xfrm>
              <a:prstGeom prst="rect">
                <a:avLst/>
              </a:prstGeom>
              <a:blipFill rotWithShape="1">
                <a:blip r:embed="rId2"/>
                <a:stretch>
                  <a:fillRect t="-4839" b="-2580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" t="5403" r="5555" b="2063"/>
          <a:stretch/>
        </p:blipFill>
        <p:spPr bwMode="auto">
          <a:xfrm>
            <a:off x="251520" y="2075888"/>
            <a:ext cx="4104456" cy="3499976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7" name="ZoneTexte 6"/>
          <p:cNvSpPr txBox="1"/>
          <p:nvPr/>
        </p:nvSpPr>
        <p:spPr>
          <a:xfrm>
            <a:off x="683568" y="2010326"/>
            <a:ext cx="3312368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Température du conducteur</a:t>
            </a:r>
            <a:endParaRPr lang="fr-FR" sz="1600" b="1" dirty="0"/>
          </a:p>
        </p:txBody>
      </p:sp>
      <p:cxnSp>
        <p:nvCxnSpPr>
          <p:cNvPr id="14" name="Connecteur droit 13"/>
          <p:cNvCxnSpPr/>
          <p:nvPr/>
        </p:nvCxnSpPr>
        <p:spPr>
          <a:xfrm>
            <a:off x="683568" y="4653136"/>
            <a:ext cx="33843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5496" y="4306425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T</a:t>
            </a:r>
            <a:r>
              <a:rPr lang="fr-FR" sz="1200" dirty="0" err="1" smtClean="0"/>
              <a:t>cs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35496" y="458112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</a:t>
            </a:r>
            <a:r>
              <a:rPr lang="fr-FR" sz="1200" dirty="0"/>
              <a:t>0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683568" y="5373216"/>
            <a:ext cx="3384376" cy="2880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2084459" y="5373216"/>
            <a:ext cx="543325" cy="2880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avec flèche 20"/>
          <p:cNvCxnSpPr/>
          <p:nvPr/>
        </p:nvCxnSpPr>
        <p:spPr>
          <a:xfrm flipV="1">
            <a:off x="2627784" y="5510661"/>
            <a:ext cx="432048" cy="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19" idx="1"/>
          </p:cNvCxnSpPr>
          <p:nvPr/>
        </p:nvCxnSpPr>
        <p:spPr>
          <a:xfrm flipH="1">
            <a:off x="1691681" y="5517232"/>
            <a:ext cx="392778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/>
              <p:nvPr/>
            </p:nvSpPr>
            <p:spPr>
              <a:xfrm>
                <a:off x="2987824" y="5358851"/>
                <a:ext cx="4386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5358851"/>
                <a:ext cx="438645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/>
              <p:nvPr/>
            </p:nvSpPr>
            <p:spPr>
              <a:xfrm>
                <a:off x="1286225" y="5318477"/>
                <a:ext cx="4386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6225" y="5318477"/>
                <a:ext cx="438645" cy="3385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eur droit avec flèche 28"/>
          <p:cNvCxnSpPr/>
          <p:nvPr/>
        </p:nvCxnSpPr>
        <p:spPr>
          <a:xfrm>
            <a:off x="2084459" y="5733256"/>
            <a:ext cx="54332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/>
              <p:cNvSpPr txBox="1"/>
              <p:nvPr/>
            </p:nvSpPr>
            <p:spPr>
              <a:xfrm>
                <a:off x="2188060" y="5729565"/>
                <a:ext cx="4279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30" name="ZoneTexte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060" y="5729565"/>
                <a:ext cx="427942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ZoneTexte 30"/>
          <p:cNvSpPr txBox="1"/>
          <p:nvPr/>
        </p:nvSpPr>
        <p:spPr>
          <a:xfrm>
            <a:off x="611560" y="6026968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Échauffement du conducteur par la puissance Joule</a:t>
            </a:r>
            <a:endParaRPr lang="fr-FR" sz="1600" dirty="0"/>
          </a:p>
        </p:txBody>
      </p:sp>
      <p:cxnSp>
        <p:nvCxnSpPr>
          <p:cNvPr id="33" name="Connecteur droit 32"/>
          <p:cNvCxnSpPr/>
          <p:nvPr/>
        </p:nvCxnSpPr>
        <p:spPr>
          <a:xfrm>
            <a:off x="2084459" y="4675757"/>
            <a:ext cx="0" cy="1037977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2627784" y="4675757"/>
            <a:ext cx="0" cy="101838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Picture 5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5403" r="7723" b="2327"/>
          <a:stretch/>
        </p:blipFill>
        <p:spPr bwMode="auto">
          <a:xfrm>
            <a:off x="4572000" y="2060848"/>
            <a:ext cx="3960439" cy="3592907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49" name="ZoneTexte 48"/>
          <p:cNvSpPr txBox="1"/>
          <p:nvPr/>
        </p:nvSpPr>
        <p:spPr>
          <a:xfrm>
            <a:off x="4932040" y="2010326"/>
            <a:ext cx="3384376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Vitesse de l’hélium</a:t>
            </a:r>
            <a:endParaRPr lang="fr-FR" sz="1600" b="1" dirty="0"/>
          </a:p>
        </p:txBody>
      </p:sp>
      <p:sp>
        <p:nvSpPr>
          <p:cNvPr id="51" name="Rectangle 50"/>
          <p:cNvSpPr/>
          <p:nvPr/>
        </p:nvSpPr>
        <p:spPr>
          <a:xfrm>
            <a:off x="4932040" y="5466710"/>
            <a:ext cx="3384376" cy="288000"/>
          </a:xfrm>
          <a:prstGeom prst="rect">
            <a:avLst/>
          </a:prstGeom>
          <a:gradFill flip="none" rotWithShape="1">
            <a:gsLst>
              <a:gs pos="0">
                <a:srgbClr val="85A2FF"/>
              </a:gs>
              <a:gs pos="50000">
                <a:srgbClr val="2156FF"/>
              </a:gs>
              <a:gs pos="100000">
                <a:srgbClr val="85A2F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52" name="Rectangle 51"/>
          <p:cNvSpPr/>
          <p:nvPr/>
        </p:nvSpPr>
        <p:spPr>
          <a:xfrm>
            <a:off x="6369537" y="5466710"/>
            <a:ext cx="535055" cy="288000"/>
          </a:xfrm>
          <a:prstGeom prst="rect">
            <a:avLst/>
          </a:prstGeom>
          <a:gradFill>
            <a:gsLst>
              <a:gs pos="0">
                <a:srgbClr val="9FB6FF"/>
              </a:gs>
              <a:gs pos="100000">
                <a:srgbClr val="97B0FF"/>
              </a:gs>
              <a:gs pos="47000">
                <a:srgbClr val="C4D6EB"/>
              </a:gs>
              <a:gs pos="100000">
                <a:srgbClr val="FFEBF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cxnSp>
        <p:nvCxnSpPr>
          <p:cNvPr id="54" name="Connecteur droit 53"/>
          <p:cNvCxnSpPr/>
          <p:nvPr/>
        </p:nvCxnSpPr>
        <p:spPr>
          <a:xfrm>
            <a:off x="6359457" y="5009887"/>
            <a:ext cx="10080" cy="88473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>
            <a:off x="6904592" y="2585865"/>
            <a:ext cx="0" cy="334548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/>
          <p:nvPr/>
        </p:nvCxnSpPr>
        <p:spPr>
          <a:xfrm>
            <a:off x="6726113" y="5411168"/>
            <a:ext cx="0" cy="1794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ZoneTexte 63"/>
              <p:cNvSpPr txBox="1"/>
              <p:nvPr/>
            </p:nvSpPr>
            <p:spPr>
              <a:xfrm>
                <a:off x="6419985" y="5481770"/>
                <a:ext cx="434157" cy="315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1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sz="1400" b="1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400" b="1" i="1" smtClean="0">
                                  <a:latin typeface="Cambria Math"/>
                                </a:rPr>
                                <m:t>𝑸</m:t>
                              </m:r>
                            </m:e>
                          </m:acc>
                        </m:e>
                        <m:sub>
                          <m:r>
                            <a:rPr lang="fr-FR" sz="1400" b="1" i="1" smtClean="0">
                              <a:latin typeface="Cambria Math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lang="fr-FR" sz="1400" b="1" dirty="0"/>
              </a:p>
            </p:txBody>
          </p:sp>
        </mc:Choice>
        <mc:Fallback xmlns="">
          <p:sp>
            <p:nvSpPr>
              <p:cNvPr id="64" name="ZoneTexte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9985" y="5481770"/>
                <a:ext cx="434157" cy="315984"/>
              </a:xfrm>
              <a:prstGeom prst="rect">
                <a:avLst/>
              </a:prstGeom>
              <a:blipFill rotWithShape="1">
                <a:blip r:embed="rId8"/>
                <a:stretch>
                  <a:fillRect b="-576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Connecteur droit avec flèche 64"/>
          <p:cNvCxnSpPr/>
          <p:nvPr/>
        </p:nvCxnSpPr>
        <p:spPr>
          <a:xfrm flipH="1">
            <a:off x="6057851" y="5632832"/>
            <a:ext cx="311686" cy="0"/>
          </a:xfrm>
          <a:prstGeom prst="straightConnector1">
            <a:avLst/>
          </a:prstGeom>
          <a:ln w="19050">
            <a:solidFill>
              <a:srgbClr val="DDDDD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avec flèche 65"/>
          <p:cNvCxnSpPr/>
          <p:nvPr/>
        </p:nvCxnSpPr>
        <p:spPr>
          <a:xfrm>
            <a:off x="6904592" y="5632832"/>
            <a:ext cx="312771" cy="0"/>
          </a:xfrm>
          <a:prstGeom prst="straightConnector1">
            <a:avLst/>
          </a:prstGeom>
          <a:ln w="19050">
            <a:solidFill>
              <a:srgbClr val="DDDDD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ZoneTexte 67"/>
              <p:cNvSpPr txBox="1"/>
              <p:nvPr/>
            </p:nvSpPr>
            <p:spPr>
              <a:xfrm>
                <a:off x="5508958" y="5441433"/>
                <a:ext cx="64261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𝐻𝑒𝑛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68" name="ZoneTexte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958" y="5441433"/>
                <a:ext cx="642612" cy="33855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ZoneTexte 68"/>
              <p:cNvSpPr txBox="1"/>
              <p:nvPr/>
            </p:nvSpPr>
            <p:spPr>
              <a:xfrm>
                <a:off x="7205506" y="5453473"/>
                <a:ext cx="64261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𝐻𝑒𝑛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69" name="ZoneTexte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5506" y="5453473"/>
                <a:ext cx="642612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Connecteur droit avec flèche 72"/>
          <p:cNvCxnSpPr/>
          <p:nvPr/>
        </p:nvCxnSpPr>
        <p:spPr>
          <a:xfrm>
            <a:off x="6379404" y="5826750"/>
            <a:ext cx="47473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ZoneTexte 75"/>
              <p:cNvSpPr txBox="1"/>
              <p:nvPr/>
            </p:nvSpPr>
            <p:spPr>
              <a:xfrm>
                <a:off x="6443315" y="5779987"/>
                <a:ext cx="4279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76" name="ZoneTexte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315" y="5779987"/>
                <a:ext cx="427942" cy="33855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ZoneTexte 76"/>
              <p:cNvSpPr txBox="1"/>
              <p:nvPr/>
            </p:nvSpPr>
            <p:spPr>
              <a:xfrm>
                <a:off x="5131965" y="6058578"/>
                <a:ext cx="338437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 smtClean="0"/>
                  <a:t>Dilatation de l’hélium chauffé</a:t>
                </a:r>
                <a14:m>
                  <m:oMath xmlns:m="http://schemas.openxmlformats.org/officeDocument/2006/math">
                    <m:r>
                      <a:rPr lang="fr-FR" sz="16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fr-FR" sz="1600" b="0" i="1" smtClean="0">
                        <a:latin typeface="Cambria Math"/>
                        <a:ea typeface="Cambria Math"/>
                        <a:sym typeface="Symbol"/>
                      </a:rPr>
                      <m:t></m:t>
                    </m:r>
                  </m:oMath>
                </a14:m>
                <a:endParaRPr lang="fr-FR" sz="1600" dirty="0" smtClean="0"/>
              </a:p>
              <a:p>
                <a:pPr algn="ctr"/>
                <a:r>
                  <a:rPr lang="fr-FR" sz="1600" dirty="0" smtClean="0"/>
                  <a:t>vitesse induite</a:t>
                </a:r>
                <a14:m>
                  <m:oMath xmlns:m="http://schemas.openxmlformats.org/officeDocument/2006/math">
                    <m:r>
                      <a:rPr lang="fr-FR" sz="1600" b="0" i="0" smtClean="0">
                        <a:latin typeface="Cambria Math"/>
                      </a:rPr>
                      <m:t>   </m:t>
                    </m:r>
                    <m:sSub>
                      <m:sSubPr>
                        <m:ctrlPr>
                          <a:rPr lang="fr-FR" sz="1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1600" b="0" i="1" smtClean="0">
                            <a:latin typeface="Cambria Math"/>
                          </a:rPr>
                          <m:t>𝐻𝑒𝑛</m:t>
                        </m:r>
                      </m:sub>
                    </m:sSub>
                    <m:r>
                      <a:rPr lang="fr-FR" sz="1600" b="0" i="1" smtClean="0">
                        <a:latin typeface="Cambria Math"/>
                      </a:rPr>
                      <m:t> </m:t>
                    </m:r>
                    <m:r>
                      <a:rPr lang="fr-FR" sz="1600" b="0" i="1" smtClean="0">
                        <a:latin typeface="Cambria Math"/>
                        <a:ea typeface="Cambria Math"/>
                      </a:rPr>
                      <m:t>≅4 </m:t>
                    </m:r>
                    <m:r>
                      <a:rPr lang="fr-FR" sz="1600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fr-FR" sz="1600" b="0" i="1" smtClean="0">
                        <a:latin typeface="Cambria Math"/>
                        <a:ea typeface="Cambria Math"/>
                      </a:rPr>
                      <m:t>/</m:t>
                    </m:r>
                    <m:r>
                      <a:rPr lang="fr-FR" sz="1600" b="0" i="1" smtClean="0">
                        <a:latin typeface="Cambria Math"/>
                        <a:ea typeface="Cambria Math"/>
                      </a:rPr>
                      <m:t>𝑠</m:t>
                    </m:r>
                  </m:oMath>
                </a14:m>
                <a:endParaRPr lang="fr-FR" sz="1600" dirty="0"/>
              </a:p>
            </p:txBody>
          </p:sp>
        </mc:Choice>
        <mc:Fallback xmlns="">
          <p:sp>
            <p:nvSpPr>
              <p:cNvPr id="77" name="ZoneTexte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965" y="6058578"/>
                <a:ext cx="3384376" cy="584775"/>
              </a:xfrm>
              <a:prstGeom prst="rect">
                <a:avLst/>
              </a:prstGeom>
              <a:blipFill rotWithShape="1">
                <a:blip r:embed="rId12"/>
                <a:stretch>
                  <a:fillRect t="-3125" b="-12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/>
              <p:cNvSpPr txBox="1"/>
              <p:nvPr/>
            </p:nvSpPr>
            <p:spPr>
              <a:xfrm>
                <a:off x="2084459" y="5358091"/>
                <a:ext cx="615334" cy="336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1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sz="1400" b="1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400" b="1" i="1" smtClean="0">
                                  <a:latin typeface="Cambria Math"/>
                                </a:rPr>
                                <m:t>𝑸</m:t>
                              </m:r>
                            </m:e>
                          </m:acc>
                        </m:e>
                        <m:sub>
                          <m:r>
                            <a:rPr lang="fr-FR" sz="1400" b="1" i="1" smtClean="0">
                              <a:latin typeface="Cambria Math"/>
                            </a:rPr>
                            <m:t>𝑱𝒐𝒖𝒍𝒆</m:t>
                          </m:r>
                        </m:sub>
                      </m:sSub>
                    </m:oMath>
                  </m:oMathPara>
                </a14:m>
                <a:endParaRPr lang="fr-FR" sz="1400" b="1" dirty="0"/>
              </a:p>
            </p:txBody>
          </p:sp>
        </mc:Choice>
        <mc:Fallback xmlns="">
          <p:sp>
            <p:nvSpPr>
              <p:cNvPr id="27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459" y="5358091"/>
                <a:ext cx="615334" cy="336054"/>
              </a:xfrm>
              <a:prstGeom prst="rect">
                <a:avLst/>
              </a:prstGeom>
              <a:blipFill rotWithShape="1">
                <a:blip r:embed="rId13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310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 smtClean="0"/>
              <a:t>Thermohydraulique</a:t>
            </a:r>
            <a:r>
              <a:rPr lang="fr-FR" sz="3600" dirty="0" smtClean="0"/>
              <a:t> d’un </a:t>
            </a:r>
            <a:r>
              <a:rPr lang="fr-FR" sz="3600" i="1" dirty="0" err="1" smtClean="0"/>
              <a:t>quench</a:t>
            </a:r>
            <a:r>
              <a:rPr lang="fr-FR" sz="3600" dirty="0" smtClean="0"/>
              <a:t> typique</a:t>
            </a:r>
            <a:endParaRPr lang="fr-FR" sz="3600" dirty="0"/>
          </a:p>
        </p:txBody>
      </p:sp>
      <p:pic>
        <p:nvPicPr>
          <p:cNvPr id="7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" t="5267" r="8437" b="2329"/>
          <a:stretch/>
        </p:blipFill>
        <p:spPr bwMode="auto">
          <a:xfrm>
            <a:off x="251520" y="1909281"/>
            <a:ext cx="4104456" cy="3713058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8" name="ZoneTexte 7"/>
          <p:cNvSpPr txBox="1"/>
          <p:nvPr/>
        </p:nvSpPr>
        <p:spPr>
          <a:xfrm>
            <a:off x="683568" y="1866310"/>
            <a:ext cx="3456384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Masse volumique de l’hélium</a:t>
            </a:r>
            <a:endParaRPr lang="fr-FR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99683" y="2490594"/>
                <a:ext cx="43351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i="1" smtClean="0"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83" y="2490594"/>
                <a:ext cx="433517" cy="338554"/>
              </a:xfrm>
              <a:prstGeom prst="rect">
                <a:avLst/>
              </a:prstGeom>
              <a:blipFill rotWithShape="1">
                <a:blip r:embed="rId3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2176101" y="2162185"/>
                <a:ext cx="4279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6101" y="2162185"/>
                <a:ext cx="427942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/>
          <p:cNvSpPr txBox="1"/>
          <p:nvPr/>
        </p:nvSpPr>
        <p:spPr>
          <a:xfrm>
            <a:off x="395167" y="5766355"/>
            <a:ext cx="4105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Expulsion de l’hélium de la zone chauffée </a:t>
            </a:r>
            <a:r>
              <a:rPr lang="fr-FR" sz="1600" dirty="0" smtClean="0">
                <a:sym typeface="Symbol"/>
              </a:rPr>
              <a:t></a:t>
            </a:r>
            <a:r>
              <a:rPr lang="fr-FR" sz="1600" dirty="0" smtClean="0"/>
              <a:t> </a:t>
            </a:r>
            <a:r>
              <a:rPr lang="fr-FR" sz="1600" dirty="0"/>
              <a:t>compression de l’hélium dans la zone supraconductrice</a:t>
            </a:r>
          </a:p>
        </p:txBody>
      </p:sp>
      <p:pic>
        <p:nvPicPr>
          <p:cNvPr id="24" name="Picture 4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" t="7435" r="6806"/>
          <a:stretch/>
        </p:blipFill>
        <p:spPr bwMode="auto">
          <a:xfrm>
            <a:off x="4500358" y="1989200"/>
            <a:ext cx="4104090" cy="3744056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25" name="ZoneTexte 24"/>
          <p:cNvSpPr txBox="1"/>
          <p:nvPr/>
        </p:nvSpPr>
        <p:spPr>
          <a:xfrm>
            <a:off x="4932040" y="1866310"/>
            <a:ext cx="3384376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Pression de l’hélium</a:t>
            </a:r>
            <a:endParaRPr lang="fr-FR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/>
              <p:cNvSpPr txBox="1"/>
              <p:nvPr/>
            </p:nvSpPr>
            <p:spPr>
              <a:xfrm>
                <a:off x="4495935" y="4869160"/>
                <a:ext cx="43191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29" name="ZoneTexte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935" y="4869160"/>
                <a:ext cx="431913" cy="338554"/>
              </a:xfrm>
              <a:prstGeom prst="rect">
                <a:avLst/>
              </a:prstGeom>
              <a:blipFill rotWithShape="1">
                <a:blip r:embed="rId6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Connecteur droit avec flèche 29"/>
          <p:cNvCxnSpPr/>
          <p:nvPr/>
        </p:nvCxnSpPr>
        <p:spPr>
          <a:xfrm>
            <a:off x="2118410" y="2227541"/>
            <a:ext cx="54332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014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Température maximale du conducteur</a:t>
            </a:r>
            <a:endParaRPr lang="fr-FR" sz="3600" dirty="0"/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4116561322"/>
              </p:ext>
            </p:extLst>
          </p:nvPr>
        </p:nvGraphicFramePr>
        <p:xfrm>
          <a:off x="323528" y="2491285"/>
          <a:ext cx="5400600" cy="4005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1"/>
          <p:cNvSpPr txBox="1"/>
          <p:nvPr/>
        </p:nvSpPr>
        <p:spPr>
          <a:xfrm>
            <a:off x="3997128" y="3356992"/>
            <a:ext cx="1099720" cy="31827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 smtClean="0">
                <a:solidFill>
                  <a:srgbClr val="9900FF"/>
                </a:solidFill>
              </a:rPr>
              <a:t>CA + </a:t>
            </a:r>
            <a:r>
              <a:rPr lang="fr-FR" sz="1400" dirty="0" err="1" smtClean="0">
                <a:solidFill>
                  <a:srgbClr val="9900FF"/>
                </a:solidFill>
              </a:rPr>
              <a:t>C</a:t>
            </a:r>
            <a:r>
              <a:rPr lang="fr-FR" sz="1400" baseline="-25000" dirty="0" err="1" smtClean="0">
                <a:solidFill>
                  <a:srgbClr val="9900FF"/>
                </a:solidFill>
              </a:rPr>
              <a:t>He</a:t>
            </a:r>
            <a:r>
              <a:rPr lang="fr-FR" sz="1400" dirty="0" err="1" smtClean="0">
                <a:solidFill>
                  <a:srgbClr val="9900FF"/>
                </a:solidFill>
              </a:rPr>
              <a:t>A</a:t>
            </a:r>
            <a:r>
              <a:rPr lang="fr-FR" sz="1400" baseline="-25000" dirty="0" err="1" smtClean="0">
                <a:solidFill>
                  <a:srgbClr val="9900FF"/>
                </a:solidFill>
              </a:rPr>
              <a:t>He</a:t>
            </a:r>
            <a:endParaRPr lang="fr-FR" sz="1400" baseline="-25000" dirty="0">
              <a:solidFill>
                <a:srgbClr val="9900FF"/>
              </a:solidFill>
            </a:endParaRPr>
          </a:p>
        </p:txBody>
      </p:sp>
      <p:sp>
        <p:nvSpPr>
          <p:cNvPr id="6" name="ZoneTexte 1"/>
          <p:cNvSpPr txBox="1"/>
          <p:nvPr/>
        </p:nvSpPr>
        <p:spPr>
          <a:xfrm>
            <a:off x="3995936" y="2930835"/>
            <a:ext cx="468378" cy="31827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/>
              <a:t>CA</a:t>
            </a:r>
            <a:endParaRPr lang="fr-FR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5832140" y="2076668"/>
                <a:ext cx="2485552" cy="1390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1600" b="0" i="1" smtClean="0">
                          <a:latin typeface="Cambria Math"/>
                        </a:rPr>
                        <m:t>𝐶𝐴</m:t>
                      </m:r>
                      <m:f>
                        <m:f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16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𝑇</m:t>
                          </m:r>
                        </m:num>
                        <m:den>
                          <m:r>
                            <a:rPr lang="fr-FR" sz="16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fr-FR" sz="1600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fr-FR" sz="16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1600" b="0" i="1" smtClean="0">
                                  <a:latin typeface="Cambria Math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𝐽𝑜𝑢𝑙𝑒</m:t>
                          </m:r>
                        </m:sub>
                      </m:sSub>
                    </m:oMath>
                  </m:oMathPara>
                </a14:m>
                <a:endParaRPr lang="fr-FR" sz="1600" dirty="0" smtClean="0"/>
              </a:p>
              <a:p>
                <a:endParaRPr lang="fr-FR" sz="1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sz="16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/>
                                </a:rPr>
                                <m:t>𝑐𝑠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fr-FR" sz="16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/>
                                </a:rPr>
                                <m:t>𝑚𝑎𝑥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fr-FR" sz="16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1600" b="0" i="1" smtClean="0">
                                  <a:latin typeface="Cambria Math"/>
                                </a:rPr>
                                <m:t>𝐶</m:t>
                              </m:r>
                              <m:d>
                                <m:dPr>
                                  <m:ctrlPr>
                                    <a:rPr lang="fr-FR" sz="16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</m:d>
                              <m:r>
                                <a:rPr lang="fr-FR" sz="1600" b="0" i="1" smtClean="0">
                                  <a:latin typeface="Cambria Math"/>
                                </a:rPr>
                                <m:t>𝐴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fr-FR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fr-FR" sz="1600" i="1" smtClean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𝑄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𝐽𝑜𝑢𝑙𝑒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16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</m:d>
                            </m:den>
                          </m:f>
                          <m:r>
                            <a:rPr lang="fr-FR" sz="16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fr-FR" sz="1600" b="0" i="1" smtClean="0">
                              <a:latin typeface="Cambria Math"/>
                            </a:rPr>
                            <m:t>𝑑𝑇</m:t>
                          </m:r>
                          <m:r>
                            <a:rPr lang="fr-FR" sz="1600" b="0" i="1" smtClean="0">
                              <a:latin typeface="Cambria Math"/>
                            </a:rPr>
                            <m:t>=</m:t>
                          </m:r>
                          <m:r>
                            <a:rPr lang="fr-FR" sz="1600" b="0" i="1" smtClean="0">
                              <a:latin typeface="Cambria Math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140" y="2076668"/>
                <a:ext cx="2485552" cy="139006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ccolade ouvrante 7"/>
          <p:cNvSpPr/>
          <p:nvPr/>
        </p:nvSpPr>
        <p:spPr>
          <a:xfrm>
            <a:off x="5724128" y="2175153"/>
            <a:ext cx="216024" cy="119309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5821052" y="1738114"/>
            <a:ext cx="2358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Calcul analytique de </a:t>
            </a:r>
            <a:r>
              <a:rPr lang="fr-FR" sz="1600" dirty="0" err="1" smtClean="0"/>
              <a:t>T</a:t>
            </a:r>
            <a:r>
              <a:rPr lang="fr-FR" sz="1600" baseline="-25000" dirty="0" err="1" smtClean="0"/>
              <a:t>max</a:t>
            </a:r>
            <a:r>
              <a:rPr lang="fr-FR" sz="1600" baseline="-25000" dirty="0" smtClean="0"/>
              <a:t> </a:t>
            </a:r>
            <a:r>
              <a:rPr lang="fr-FR" sz="1600" dirty="0" smtClean="0"/>
              <a:t>:</a:t>
            </a:r>
            <a:endParaRPr lang="fr-FR" sz="1600" dirty="0"/>
          </a:p>
        </p:txBody>
      </p:sp>
      <p:sp>
        <p:nvSpPr>
          <p:cNvPr id="9" name="ZoneTexte 8"/>
          <p:cNvSpPr txBox="1"/>
          <p:nvPr/>
        </p:nvSpPr>
        <p:spPr>
          <a:xfrm>
            <a:off x="5580112" y="4313386"/>
            <a:ext cx="36151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La différence entre les températures calculées et simulées est due à l’énergie thermique </a:t>
            </a:r>
            <a:r>
              <a:rPr lang="fr-FR" sz="1600" dirty="0" err="1" smtClean="0"/>
              <a:t>convectée</a:t>
            </a:r>
            <a:r>
              <a:rPr lang="fr-FR" sz="1600" dirty="0" smtClean="0"/>
              <a:t> par l’hélium à l’extérieur de la zone normale</a:t>
            </a:r>
            <a:endParaRPr lang="fr-FR" sz="160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228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Propagation de la zone normale dans le conducteur</a:t>
            </a:r>
            <a:endParaRPr lang="fr-FR" sz="3600" dirty="0"/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2429118889"/>
              </p:ext>
            </p:extLst>
          </p:nvPr>
        </p:nvGraphicFramePr>
        <p:xfrm>
          <a:off x="251440" y="2564904"/>
          <a:ext cx="5760720" cy="376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6012160" y="3140968"/>
                <a:ext cx="2987824" cy="1867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/>
                  <a:t>Vitesse de propagation de la zone normale 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1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1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1600" i="1">
                              <a:latin typeface="Cambria Math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16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fr-FR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fr-FR" sz="16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fr-FR" sz="16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16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1600" i="1">
                        <a:latin typeface="Cambria Math"/>
                      </a:rPr>
                      <m:t> </m:t>
                    </m:r>
                  </m:oMath>
                </a14:m>
                <a:r>
                  <a:rPr lang="fr-FR" sz="1600" dirty="0" smtClean="0"/>
                  <a:t>dépend de la perturbation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16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1600" dirty="0" smtClean="0"/>
                  <a:t> dépend du temps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b="0" i="1" smtClean="0">
                          <a:latin typeface="Cambria Math"/>
                        </a:rPr>
                        <m:t>3 </m:t>
                      </m:r>
                      <m:r>
                        <a:rPr lang="fr-FR" sz="1600" b="0" i="1" smtClean="0">
                          <a:latin typeface="Cambria Math"/>
                        </a:rPr>
                        <m:t>𝑚</m:t>
                      </m:r>
                      <m:r>
                        <a:rPr lang="fr-FR" sz="1600" b="0" i="1" smtClean="0">
                          <a:latin typeface="Cambria Math"/>
                        </a:rPr>
                        <m:t>/</m:t>
                      </m:r>
                      <m:r>
                        <a:rPr lang="fr-FR" sz="1600" b="0" i="1" smtClean="0">
                          <a:latin typeface="Cambria Math"/>
                        </a:rPr>
                        <m:t>𝑠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&lt;</m:t>
                      </m:r>
                      <m:sSub>
                        <m:sSubPr>
                          <m:ctrlPr>
                            <a:rPr lang="fr-FR" sz="16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&lt;14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/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𝑠</m:t>
                      </m:r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140968"/>
                <a:ext cx="2987824" cy="1867884"/>
              </a:xfrm>
              <a:prstGeom prst="rect">
                <a:avLst/>
              </a:prstGeom>
              <a:blipFill rotWithShape="1">
                <a:blip r:embed="rId3"/>
                <a:stretch>
                  <a:fillRect l="-1020" t="-977" b="-97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611560" y="1928664"/>
                <a:ext cx="5725220" cy="379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 smtClean="0"/>
                  <a:t>Influence de la perturbation thermique initiale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fr-FR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b="1" i="1">
                                <a:latin typeface="Cambria Math"/>
                              </a:rPr>
                              <m:t>𝑸</m:t>
                            </m:r>
                          </m:e>
                        </m:acc>
                      </m:e>
                      <m:sub>
                        <m:r>
                          <a:rPr lang="fr-FR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fr-FR" b="1" dirty="0" smtClean="0"/>
                  <a:t>,</a:t>
                </a:r>
                <a:r>
                  <a:rPr lang="fr-FR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b="1" i="1">
                            <a:latin typeface="Cambria Math"/>
                          </a:rPr>
                          <m:t>𝑳</m:t>
                        </m:r>
                      </m:e>
                      <m:sub>
                        <m:r>
                          <a:rPr lang="fr-FR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fr-FR" b="1" dirty="0" smtClean="0"/>
                  <a:t>) </a:t>
                </a:r>
                <a:endParaRPr lang="fr-FR" b="1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928664"/>
                <a:ext cx="5725220" cy="379848"/>
              </a:xfrm>
              <a:prstGeom prst="rect">
                <a:avLst/>
              </a:prstGeom>
              <a:blipFill rotWithShape="1">
                <a:blip r:embed="rId4"/>
                <a:stretch>
                  <a:fillRect t="-4762" r="-319" b="-2381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314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Propagation de la zone normale dans le conducteur</a:t>
            </a:r>
            <a:endParaRPr lang="fr-FR" sz="3600" dirty="0"/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1918876227"/>
              </p:ext>
            </p:extLst>
          </p:nvPr>
        </p:nvGraphicFramePr>
        <p:xfrm>
          <a:off x="251440" y="2564904"/>
          <a:ext cx="5760720" cy="376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6084168" y="3429000"/>
                <a:ext cx="2808312" cy="849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/>
                  <a:t>Brutale accélération de la zone normale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1600" b="0" i="1" smtClean="0">
                          <a:latin typeface="Cambria Math"/>
                        </a:rPr>
                        <m:t> 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≅55 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/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&gt;</m:t>
                      </m:r>
                      <m:sSub>
                        <m:sSubPr>
                          <m:ctrlPr>
                            <a:rPr lang="fr-FR" sz="16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𝑎𝑑𝑖𝑎𝑏𝑎𝑡𝑖𝑞𝑢𝑒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3429000"/>
                <a:ext cx="2808312" cy="849976"/>
              </a:xfrm>
              <a:prstGeom prst="rect">
                <a:avLst/>
              </a:prstGeom>
              <a:blipFill rotWithShape="1">
                <a:blip r:embed="rId3"/>
                <a:stretch>
                  <a:fillRect l="-1085" t="-2158" b="-2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/>
          <p:cNvSpPr txBox="1"/>
          <p:nvPr/>
        </p:nvSpPr>
        <p:spPr>
          <a:xfrm>
            <a:off x="611560" y="1928664"/>
            <a:ext cx="5725220" cy="379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err="1" smtClean="0"/>
              <a:t>Quench</a:t>
            </a:r>
            <a:r>
              <a:rPr lang="fr-FR" b="1" i="1" dirty="0" smtClean="0"/>
              <a:t>-back</a:t>
            </a:r>
            <a:r>
              <a:rPr lang="fr-FR" b="1" dirty="0" smtClean="0"/>
              <a:t> </a:t>
            </a:r>
            <a:r>
              <a:rPr lang="fr-FR" b="1" dirty="0" err="1" smtClean="0"/>
              <a:t>thermohydraulique</a:t>
            </a:r>
            <a:endParaRPr lang="fr-FR" b="1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95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i="1" dirty="0" err="1" smtClean="0"/>
              <a:t>Quench</a:t>
            </a:r>
            <a:r>
              <a:rPr lang="fr-FR" sz="3600" i="1" dirty="0" smtClean="0"/>
              <a:t>-back</a:t>
            </a:r>
            <a:r>
              <a:rPr lang="fr-FR" sz="3600" dirty="0" smtClean="0"/>
              <a:t> </a:t>
            </a:r>
            <a:r>
              <a:rPr lang="fr-FR" sz="3600" dirty="0" err="1" smtClean="0"/>
              <a:t>thermohydraulique</a:t>
            </a:r>
            <a:endParaRPr lang="fr-FR" sz="3600" dirty="0"/>
          </a:p>
        </p:txBody>
      </p:sp>
      <p:pic>
        <p:nvPicPr>
          <p:cNvPr id="4" name="Image 57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7018" r="9707" b="2412"/>
          <a:stretch/>
        </p:blipFill>
        <p:spPr bwMode="auto">
          <a:xfrm>
            <a:off x="323528" y="1915289"/>
            <a:ext cx="4095750" cy="28911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矩形 8"/>
          <p:cNvSpPr/>
          <p:nvPr/>
        </p:nvSpPr>
        <p:spPr>
          <a:xfrm>
            <a:off x="2483768" y="3942348"/>
            <a:ext cx="1656184" cy="36004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直接箭头连接符 10"/>
          <p:cNvCxnSpPr/>
          <p:nvPr/>
        </p:nvCxnSpPr>
        <p:spPr>
          <a:xfrm>
            <a:off x="4139952" y="4111533"/>
            <a:ext cx="648072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>
            <a:off x="5143500" y="3453150"/>
            <a:ext cx="609600" cy="676275"/>
          </a:xfrm>
          <a:custGeom>
            <a:avLst/>
            <a:gdLst>
              <a:gd name="connsiteX0" fmla="*/ 0 w 609600"/>
              <a:gd name="connsiteY0" fmla="*/ 676275 h 676275"/>
              <a:gd name="connsiteX1" fmla="*/ 209550 w 609600"/>
              <a:gd name="connsiteY1" fmla="*/ 295275 h 676275"/>
              <a:gd name="connsiteX2" fmla="*/ 609600 w 609600"/>
              <a:gd name="connsiteY2" fmla="*/ 0 h 67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676275">
                <a:moveTo>
                  <a:pt x="0" y="676275"/>
                </a:moveTo>
                <a:cubicBezTo>
                  <a:pt x="53975" y="542131"/>
                  <a:pt x="107950" y="407987"/>
                  <a:pt x="209550" y="295275"/>
                </a:cubicBezTo>
                <a:cubicBezTo>
                  <a:pt x="311150" y="182563"/>
                  <a:pt x="457200" y="53975"/>
                  <a:pt x="609600" y="0"/>
                </a:cubicBezTo>
              </a:path>
            </a:pathLst>
          </a:cu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29" name="Connecteur en arc 18"/>
          <p:cNvCxnSpPr>
            <a:cxnSpLocks noChangeShapeType="1"/>
          </p:cNvCxnSpPr>
          <p:nvPr/>
        </p:nvCxnSpPr>
        <p:spPr bwMode="auto">
          <a:xfrm rot="10800000" flipV="1">
            <a:off x="5724128" y="3222268"/>
            <a:ext cx="314325" cy="225425"/>
          </a:xfrm>
          <a:prstGeom prst="curvedConnector3">
            <a:avLst>
              <a:gd name="adj1" fmla="val 4444"/>
            </a:avLst>
          </a:prstGeom>
          <a:noFill/>
          <a:ln w="9525">
            <a:solidFill>
              <a:srgbClr val="CC00CC"/>
            </a:solidFill>
            <a:round/>
            <a:headEnd/>
            <a:tailEnd type="arrow" w="med" len="med"/>
          </a:ln>
        </p:spPr>
      </p:cxnSp>
      <p:sp>
        <p:nvSpPr>
          <p:cNvPr id="21" name="TextBox 20"/>
          <p:cNvSpPr txBox="1"/>
          <p:nvPr/>
        </p:nvSpPr>
        <p:spPr>
          <a:xfrm>
            <a:off x="323528" y="489993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zh-CN" sz="1600" dirty="0" smtClean="0"/>
              <a:t>La température de l’hélium augmente avec le temps dans la zone supraconductrice jusqu’à </a:t>
            </a:r>
            <a:r>
              <a:rPr lang="fr-FR" altLang="zh-CN" sz="1600" dirty="0" err="1" smtClean="0"/>
              <a:t>T</a:t>
            </a:r>
            <a:r>
              <a:rPr lang="fr-FR" altLang="zh-CN" sz="1600" baseline="-25000" dirty="0" err="1" smtClean="0"/>
              <a:t>He</a:t>
            </a:r>
            <a:r>
              <a:rPr lang="fr-FR" altLang="zh-CN" sz="1600" dirty="0" smtClean="0"/>
              <a:t> = </a:t>
            </a:r>
            <a:r>
              <a:rPr lang="fr-FR" altLang="zh-CN" sz="1600" dirty="0" err="1" smtClean="0"/>
              <a:t>T</a:t>
            </a:r>
            <a:r>
              <a:rPr lang="fr-FR" altLang="zh-CN" sz="1600" baseline="-25000" dirty="0" err="1" smtClean="0"/>
              <a:t>cs</a:t>
            </a:r>
            <a:endParaRPr lang="fr-FR" sz="1600" baseline="-25000" dirty="0"/>
          </a:p>
        </p:txBody>
      </p:sp>
      <p:sp>
        <p:nvSpPr>
          <p:cNvPr id="22" name="下箭头 21"/>
          <p:cNvSpPr/>
          <p:nvPr/>
        </p:nvSpPr>
        <p:spPr>
          <a:xfrm>
            <a:off x="4165512" y="5196825"/>
            <a:ext cx="21602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35496" y="6012577"/>
            <a:ext cx="1902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Origines possibles de l’échauffement :</a:t>
            </a:r>
            <a:endParaRPr lang="fr-FR" sz="1600" dirty="0"/>
          </a:p>
        </p:txBody>
      </p:sp>
      <p:sp>
        <p:nvSpPr>
          <p:cNvPr id="25" name="右大括号 24"/>
          <p:cNvSpPr/>
          <p:nvPr/>
        </p:nvSpPr>
        <p:spPr>
          <a:xfrm flipH="1">
            <a:off x="1835694" y="5877271"/>
            <a:ext cx="185593" cy="84561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TextBox 25"/>
          <p:cNvSpPr txBox="1"/>
          <p:nvPr/>
        </p:nvSpPr>
        <p:spPr>
          <a:xfrm>
            <a:off x="2051720" y="5877272"/>
            <a:ext cx="7131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altLang="zh-CN" sz="1600" dirty="0" smtClean="0"/>
              <a:t> compression de l’hélium par l’hélium expulsé de la zone normale</a:t>
            </a:r>
          </a:p>
          <a:p>
            <a:pPr>
              <a:buFont typeface="Arial" pitchFamily="34" charset="0"/>
              <a:buChar char="•"/>
            </a:pPr>
            <a:r>
              <a:rPr lang="fr-FR" altLang="zh-CN" sz="1600" dirty="0" smtClean="0"/>
              <a:t> convection de l’hélium chaud de la zone normale vers la zone supraconductrice</a:t>
            </a:r>
          </a:p>
          <a:p>
            <a:pPr>
              <a:buFont typeface="Arial" pitchFamily="34" charset="0"/>
              <a:buChar char="•"/>
            </a:pPr>
            <a:r>
              <a:rPr lang="fr-FR" altLang="zh-CN" sz="1600" dirty="0" smtClean="0"/>
              <a:t> énergie dissipée par les frottements visqueux du fluide en circulation</a:t>
            </a:r>
            <a:endParaRPr lang="fr-FR" sz="1600" dirty="0"/>
          </a:p>
        </p:txBody>
      </p:sp>
      <p:grpSp>
        <p:nvGrpSpPr>
          <p:cNvPr id="27" name="Groupe 26"/>
          <p:cNvGrpSpPr/>
          <p:nvPr/>
        </p:nvGrpSpPr>
        <p:grpSpPr>
          <a:xfrm>
            <a:off x="4788024" y="1904809"/>
            <a:ext cx="4096800" cy="2890800"/>
            <a:chOff x="4788024" y="1546312"/>
            <a:chExt cx="4096800" cy="2890800"/>
          </a:xfrm>
        </p:grpSpPr>
        <p:grpSp>
          <p:nvGrpSpPr>
            <p:cNvPr id="15" name="Groupe 14"/>
            <p:cNvGrpSpPr/>
            <p:nvPr/>
          </p:nvGrpSpPr>
          <p:grpSpPr>
            <a:xfrm>
              <a:off x="4788024" y="1546312"/>
              <a:ext cx="4096800" cy="2890800"/>
              <a:chOff x="4788024" y="1546312"/>
              <a:chExt cx="4096800" cy="2890800"/>
            </a:xfrm>
          </p:grpSpPr>
          <p:grpSp>
            <p:nvGrpSpPr>
              <p:cNvPr id="8" name="Groupe 7"/>
              <p:cNvGrpSpPr/>
              <p:nvPr/>
            </p:nvGrpSpPr>
            <p:grpSpPr>
              <a:xfrm>
                <a:off x="4788024" y="1546312"/>
                <a:ext cx="4096800" cy="2890800"/>
                <a:chOff x="4788024" y="1546312"/>
                <a:chExt cx="4096800" cy="2890800"/>
              </a:xfrm>
            </p:grpSpPr>
            <p:grpSp>
              <p:nvGrpSpPr>
                <p:cNvPr id="7" name="Groupe 6"/>
                <p:cNvGrpSpPr/>
                <p:nvPr/>
              </p:nvGrpSpPr>
              <p:grpSpPr>
                <a:xfrm>
                  <a:off x="4788024" y="1546312"/>
                  <a:ext cx="4096800" cy="2890800"/>
                  <a:chOff x="4788024" y="1546312"/>
                  <a:chExt cx="4096800" cy="2890800"/>
                </a:xfrm>
              </p:grpSpPr>
              <p:grpSp>
                <p:nvGrpSpPr>
                  <p:cNvPr id="6" name="Groupe 5"/>
                  <p:cNvGrpSpPr/>
                  <p:nvPr/>
                </p:nvGrpSpPr>
                <p:grpSpPr>
                  <a:xfrm>
                    <a:off x="4788024" y="1546312"/>
                    <a:ext cx="4096800" cy="2890800"/>
                    <a:chOff x="4788024" y="1546312"/>
                    <a:chExt cx="4096800" cy="2890800"/>
                  </a:xfrm>
                </p:grpSpPr>
                <p:grpSp>
                  <p:nvGrpSpPr>
                    <p:cNvPr id="5" name="Groupe 4"/>
                    <p:cNvGrpSpPr/>
                    <p:nvPr/>
                  </p:nvGrpSpPr>
                  <p:grpSpPr>
                    <a:xfrm>
                      <a:off x="4788024" y="1546312"/>
                      <a:ext cx="4096800" cy="2890800"/>
                      <a:chOff x="4788024" y="1546312"/>
                      <a:chExt cx="4096800" cy="2890800"/>
                    </a:xfrm>
                  </p:grpSpPr>
                  <p:grpSp>
                    <p:nvGrpSpPr>
                      <p:cNvPr id="1026" name="Groupe 73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788024" y="1546312"/>
                        <a:ext cx="4096800" cy="2890800"/>
                        <a:chOff x="0" y="0"/>
                        <a:chExt cx="40481" cy="32194"/>
                      </a:xfrm>
                    </p:grpSpPr>
                    <p:pic>
                      <p:nvPicPr>
                        <p:cNvPr id="735" name="Picture 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 cstate="print"/>
                        <a:srcRect l="5040" t="6683" r="8723" b="2228"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40481" cy="32194"/>
                        </a:xfrm>
                        <a:prstGeom prst="rect">
                          <a:avLst/>
                        </a:prstGeom>
                        <a:noFill/>
                      </p:spPr>
                    </p:pic>
                    <p:sp>
                      <p:nvSpPr>
                        <p:cNvPr id="312" name="Rectangle 31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7049" y="0"/>
                          <a:ext cx="6909" cy="1187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25400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/>
                        </a:p>
                      </p:txBody>
                    </p:sp>
                  </p:grpSp>
                  <p:cxnSp>
                    <p:nvCxnSpPr>
                      <p:cNvPr id="14" name="直接连接符 13"/>
                      <p:cNvCxnSpPr/>
                      <p:nvPr/>
                    </p:nvCxnSpPr>
                    <p:spPr>
                      <a:xfrm>
                        <a:off x="5724128" y="3356992"/>
                        <a:ext cx="2952328" cy="0"/>
                      </a:xfrm>
                      <a:prstGeom prst="line">
                        <a:avLst/>
                      </a:prstGeom>
                      <a:ln>
                        <a:prstDash val="dash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030" name="Text Box 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905847" y="2889126"/>
                      <a:ext cx="1114425" cy="3238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宋体" pitchFamily="2" charset="-122"/>
                        </a:rPr>
                        <a:t>T</a:t>
                      </a:r>
                      <a:r>
                        <a:rPr kumimoji="0" lang="en-US" altLang="zh-CN" sz="12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宋体" pitchFamily="2" charset="-122"/>
                        </a:rPr>
                        <a:t>Hen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宋体" pitchFamily="2" charset="-122"/>
                        </a:rPr>
                        <a:t> (1 s) = </a:t>
                      </a:r>
                      <a:r>
                        <a:rPr kumimoji="0" lang="en-US" altLang="zh-CN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宋体" pitchFamily="2" charset="-122"/>
                        </a:rPr>
                        <a:t>T</a:t>
                      </a:r>
                      <a:r>
                        <a:rPr kumimoji="0" lang="en-US" altLang="zh-CN" sz="12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宋体" pitchFamily="2" charset="-122"/>
                        </a:rPr>
                        <a:t>cs</a:t>
                      </a:r>
                      <a:endParaRPr kumimoji="0" lang="zh-CN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宋体" pitchFamily="2" charset="-122"/>
                      </a:endParaRPr>
                    </a:p>
                  </p:txBody>
                </p:sp>
              </p:grpSp>
              <p:sp>
                <p:nvSpPr>
                  <p:cNvPr id="1031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380312" y="3068960"/>
                    <a:ext cx="866775" cy="2667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just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zh-CN" sz="1200" b="0" i="0" u="none" strike="noStrike" cap="none" normalizeH="0" baseline="0" dirty="0" err="1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宋体" pitchFamily="2" charset="-122"/>
                      </a:rPr>
                      <a:t>T</a:t>
                    </a:r>
                    <a:r>
                      <a:rPr kumimoji="0" lang="en-US" altLang="zh-CN" sz="1200" b="0" i="0" u="none" strike="noStrike" cap="none" normalizeH="0" baseline="-25000" dirty="0" err="1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宋体" pitchFamily="2" charset="-122"/>
                      </a:rPr>
                      <a:t>cs</a:t>
                    </a:r>
                    <a:r>
                      <a: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宋体" pitchFamily="2" charset="-122"/>
                      </a:rPr>
                      <a:t> = 6,1 K </a:t>
                    </a:r>
                    <a:endParaRPr kumimoji="0" lang="zh-CN" altLang="zh-CN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宋体" pitchFamily="2" charset="-122"/>
                      <a:cs typeface="宋体" pitchFamily="2" charset="-122"/>
                    </a:endParaRPr>
                  </a:p>
                </p:txBody>
              </p:sp>
            </p:grpSp>
            <p:sp>
              <p:nvSpPr>
                <p:cNvPr id="103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5508104" y="3573016"/>
                  <a:ext cx="666750" cy="3238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zh-CN" sz="1200" b="0" i="0" u="none" strike="noStrike" cap="none" normalizeH="0" baseline="0" dirty="0" err="1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宋体" pitchFamily="2" charset="-122"/>
                      <a:cs typeface="宋体" pitchFamily="2" charset="-122"/>
                    </a:rPr>
                    <a:t>T</a:t>
                  </a:r>
                  <a:r>
                    <a:rPr kumimoji="0" lang="en-US" altLang="zh-CN" sz="1200" b="0" i="0" u="none" strike="noStrike" cap="none" normalizeH="0" baseline="-25000" dirty="0" err="1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宋体" pitchFamily="2" charset="-122"/>
                      <a:cs typeface="宋体" pitchFamily="2" charset="-122"/>
                    </a:rPr>
                    <a:t>Hen</a:t>
                  </a:r>
                  <a:r>
                    <a:rPr kumimoji="0" lang="en-US" altLang="zh-CN" sz="1200" b="0" i="0" u="none" strike="noStrike" cap="none" normalizeH="0" baseline="-2500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宋体" pitchFamily="2" charset="-122"/>
                      <a:cs typeface="宋体" pitchFamily="2" charset="-122"/>
                    </a:rPr>
                    <a:t> </a:t>
                  </a:r>
                  <a:r>
                    <a:rPr kumimoji="0" lang="en-US" altLang="zh-CN" sz="12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宋体" pitchFamily="2" charset="-122"/>
                      <a:cs typeface="宋体" pitchFamily="2" charset="-122"/>
                    </a:rPr>
                    <a:t>(t)</a:t>
                  </a:r>
                  <a:endParaRPr kumimoji="0" lang="zh-CN" altLang="zh-CN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  <a:cs typeface="宋体" pitchFamily="2" charset="-122"/>
                  </a:endParaRPr>
                </a:p>
              </p:txBody>
            </p:sp>
          </p:grpSp>
          <p:sp>
            <p:nvSpPr>
              <p:cNvPr id="13" name="Forme libre 12"/>
              <p:cNvSpPr/>
              <p:nvPr/>
            </p:nvSpPr>
            <p:spPr>
              <a:xfrm>
                <a:off x="5143500" y="3352800"/>
                <a:ext cx="590550" cy="685800"/>
              </a:xfrm>
              <a:custGeom>
                <a:avLst/>
                <a:gdLst>
                  <a:gd name="connsiteX0" fmla="*/ 0 w 590550"/>
                  <a:gd name="connsiteY0" fmla="*/ 685800 h 685800"/>
                  <a:gd name="connsiteX1" fmla="*/ 161925 w 590550"/>
                  <a:gd name="connsiteY1" fmla="*/ 466725 h 685800"/>
                  <a:gd name="connsiteX2" fmla="*/ 314325 w 590550"/>
                  <a:gd name="connsiteY2" fmla="*/ 200025 h 685800"/>
                  <a:gd name="connsiteX3" fmla="*/ 590550 w 590550"/>
                  <a:gd name="connsiteY3" fmla="*/ 0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0550" h="685800">
                    <a:moveTo>
                      <a:pt x="0" y="685800"/>
                    </a:moveTo>
                    <a:cubicBezTo>
                      <a:pt x="54769" y="616743"/>
                      <a:pt x="109538" y="547687"/>
                      <a:pt x="161925" y="466725"/>
                    </a:cubicBezTo>
                    <a:cubicBezTo>
                      <a:pt x="214313" y="385762"/>
                      <a:pt x="242888" y="277812"/>
                      <a:pt x="314325" y="200025"/>
                    </a:cubicBezTo>
                    <a:cubicBezTo>
                      <a:pt x="385762" y="122238"/>
                      <a:pt x="590550" y="0"/>
                      <a:pt x="590550" y="0"/>
                    </a:cubicBezTo>
                  </a:path>
                </a:pathLst>
              </a:cu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7" name="Connecteur en arc 16"/>
            <p:cNvCxnSpPr/>
            <p:nvPr/>
          </p:nvCxnSpPr>
          <p:spPr>
            <a:xfrm rot="10800000" flipV="1">
              <a:off x="5753101" y="3140969"/>
              <a:ext cx="285352" cy="194689"/>
            </a:xfrm>
            <a:prstGeom prst="curvedConnector3">
              <a:avLst/>
            </a:prstGeom>
            <a:ln>
              <a:solidFill>
                <a:srgbClr val="CC009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ZoneTexte 9"/>
          <p:cNvSpPr txBox="1"/>
          <p:nvPr/>
        </p:nvSpPr>
        <p:spPr>
          <a:xfrm>
            <a:off x="1691680" y="1700808"/>
            <a:ext cx="5976664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Profils de température de l’hélium à différents instants</a:t>
            </a:r>
            <a:endParaRPr lang="fr-FR" b="1" dirty="0"/>
          </a:p>
        </p:txBody>
      </p:sp>
      <p:sp>
        <p:nvSpPr>
          <p:cNvPr id="38" name="TextBox 20"/>
          <p:cNvSpPr txBox="1"/>
          <p:nvPr/>
        </p:nvSpPr>
        <p:spPr>
          <a:xfrm>
            <a:off x="2161224" y="5445224"/>
            <a:ext cx="47018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zh-CN" sz="1600" dirty="0" smtClean="0"/>
              <a:t>Transition du conducteur par l’hélium</a:t>
            </a:r>
            <a:endParaRPr lang="fr-FR" sz="1600" baseline="-25000" dirty="0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61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Influence du coefficient de frottement</a:t>
            </a:r>
            <a:endParaRPr lang="fr-FR" sz="3600" dirty="0"/>
          </a:p>
        </p:txBody>
      </p:sp>
      <p:graphicFrame>
        <p:nvGraphicFramePr>
          <p:cNvPr id="4" name="Graphique 593"/>
          <p:cNvGraphicFramePr/>
          <p:nvPr>
            <p:extLst>
              <p:ext uri="{D42A27DB-BD31-4B8C-83A1-F6EECF244321}">
                <p14:modId xmlns:p14="http://schemas.microsoft.com/office/powerpoint/2010/main" val="4215031650"/>
              </p:ext>
            </p:extLst>
          </p:nvPr>
        </p:nvGraphicFramePr>
        <p:xfrm>
          <a:off x="1115616" y="2132857"/>
          <a:ext cx="6624735" cy="3816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6084004"/>
            <a:ext cx="8892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Pas de </a:t>
            </a:r>
            <a:r>
              <a:rPr lang="fr-FR" sz="1600" i="1" dirty="0" err="1" smtClean="0"/>
              <a:t>quench</a:t>
            </a:r>
            <a:r>
              <a:rPr lang="fr-FR" sz="1600" i="1" dirty="0"/>
              <a:t>-</a:t>
            </a:r>
            <a:r>
              <a:rPr lang="fr-FR" sz="1600" i="1" dirty="0" smtClean="0"/>
              <a:t>back</a:t>
            </a:r>
            <a:r>
              <a:rPr lang="fr-FR" sz="1600" dirty="0" smtClean="0"/>
              <a:t> lorsque le frottement est nul</a:t>
            </a:r>
            <a:endParaRPr lang="fr-FR" sz="1600" dirty="0"/>
          </a:p>
        </p:txBody>
      </p:sp>
      <p:sp>
        <p:nvSpPr>
          <p:cNvPr id="2" name="ZoneTexte 1"/>
          <p:cNvSpPr txBox="1"/>
          <p:nvPr/>
        </p:nvSpPr>
        <p:spPr>
          <a:xfrm>
            <a:off x="1835696" y="1700809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Évolution de la longueur normale </a:t>
            </a:r>
            <a:endParaRPr lang="fr-FR" b="1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58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Influence du coefficient de frottement</a:t>
            </a:r>
            <a:endParaRPr lang="fr-FR" sz="3600" dirty="0"/>
          </a:p>
        </p:txBody>
      </p:sp>
      <p:sp>
        <p:nvSpPr>
          <p:cNvPr id="4" name="ZoneTexte 3"/>
          <p:cNvSpPr txBox="1"/>
          <p:nvPr/>
        </p:nvSpPr>
        <p:spPr>
          <a:xfrm>
            <a:off x="899592" y="1763524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Température de l’hélium dans la zone supraconductrice  </a:t>
            </a:r>
            <a:endParaRPr lang="fr-FR" b="1" dirty="0"/>
          </a:p>
        </p:txBody>
      </p:sp>
      <p:grpSp>
        <p:nvGrpSpPr>
          <p:cNvPr id="5" name="Groupe 4"/>
          <p:cNvGrpSpPr/>
          <p:nvPr/>
        </p:nvGrpSpPr>
        <p:grpSpPr>
          <a:xfrm>
            <a:off x="295180" y="2656720"/>
            <a:ext cx="4096800" cy="2890800"/>
            <a:chOff x="4788024" y="1546312"/>
            <a:chExt cx="4096800" cy="2890800"/>
          </a:xfrm>
        </p:grpSpPr>
        <p:grpSp>
          <p:nvGrpSpPr>
            <p:cNvPr id="6" name="Groupe 5"/>
            <p:cNvGrpSpPr/>
            <p:nvPr/>
          </p:nvGrpSpPr>
          <p:grpSpPr>
            <a:xfrm>
              <a:off x="4788024" y="1546312"/>
              <a:ext cx="4096800" cy="2890800"/>
              <a:chOff x="4788024" y="1546312"/>
              <a:chExt cx="4096800" cy="2890800"/>
            </a:xfrm>
          </p:grpSpPr>
          <p:grpSp>
            <p:nvGrpSpPr>
              <p:cNvPr id="8" name="Groupe 7"/>
              <p:cNvGrpSpPr/>
              <p:nvPr/>
            </p:nvGrpSpPr>
            <p:grpSpPr>
              <a:xfrm>
                <a:off x="4788024" y="1546312"/>
                <a:ext cx="4096800" cy="2890800"/>
                <a:chOff x="4788024" y="1546312"/>
                <a:chExt cx="4096800" cy="2890800"/>
              </a:xfrm>
            </p:grpSpPr>
            <p:grpSp>
              <p:nvGrpSpPr>
                <p:cNvPr id="10" name="Groupe 9"/>
                <p:cNvGrpSpPr/>
                <p:nvPr/>
              </p:nvGrpSpPr>
              <p:grpSpPr>
                <a:xfrm>
                  <a:off x="4788024" y="1546312"/>
                  <a:ext cx="4096800" cy="2890800"/>
                  <a:chOff x="4788024" y="1546312"/>
                  <a:chExt cx="4096800" cy="2890800"/>
                </a:xfrm>
              </p:grpSpPr>
              <p:grpSp>
                <p:nvGrpSpPr>
                  <p:cNvPr id="12" name="Groupe 11"/>
                  <p:cNvGrpSpPr/>
                  <p:nvPr/>
                </p:nvGrpSpPr>
                <p:grpSpPr>
                  <a:xfrm>
                    <a:off x="4788024" y="1546312"/>
                    <a:ext cx="4096800" cy="2890800"/>
                    <a:chOff x="4788024" y="1546312"/>
                    <a:chExt cx="4096800" cy="2890800"/>
                  </a:xfrm>
                </p:grpSpPr>
                <p:grpSp>
                  <p:nvGrpSpPr>
                    <p:cNvPr id="14" name="Groupe 13"/>
                    <p:cNvGrpSpPr/>
                    <p:nvPr/>
                  </p:nvGrpSpPr>
                  <p:grpSpPr>
                    <a:xfrm>
                      <a:off x="4788024" y="1546312"/>
                      <a:ext cx="4096800" cy="2890800"/>
                      <a:chOff x="4788024" y="1546312"/>
                      <a:chExt cx="4096800" cy="2890800"/>
                    </a:xfrm>
                  </p:grpSpPr>
                  <p:grpSp>
                    <p:nvGrpSpPr>
                      <p:cNvPr id="16" name="Groupe 73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788024" y="1546312"/>
                        <a:ext cx="4096800" cy="2890800"/>
                        <a:chOff x="0" y="0"/>
                        <a:chExt cx="40481" cy="32194"/>
                      </a:xfrm>
                    </p:grpSpPr>
                    <p:pic>
                      <p:nvPicPr>
                        <p:cNvPr id="18" name="Picture 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 cstate="print"/>
                        <a:srcRect l="5040" t="6683" r="8723" b="2228"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40481" cy="32194"/>
                        </a:xfrm>
                        <a:prstGeom prst="rect">
                          <a:avLst/>
                        </a:prstGeom>
                        <a:noFill/>
                      </p:spPr>
                    </p:pic>
                    <p:sp>
                      <p:nvSpPr>
                        <p:cNvPr id="19" name="Rectangle 31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7049" y="0"/>
                          <a:ext cx="6909" cy="1187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25400">
                          <a:solidFill>
                            <a:srgbClr val="FFFFFF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/>
                        </a:p>
                      </p:txBody>
                    </p:sp>
                  </p:grpSp>
                  <p:cxnSp>
                    <p:nvCxnSpPr>
                      <p:cNvPr id="17" name="直接连接符 13"/>
                      <p:cNvCxnSpPr/>
                      <p:nvPr/>
                    </p:nvCxnSpPr>
                    <p:spPr>
                      <a:xfrm>
                        <a:off x="5724128" y="3356992"/>
                        <a:ext cx="2952328" cy="0"/>
                      </a:xfrm>
                      <a:prstGeom prst="line">
                        <a:avLst/>
                      </a:prstGeom>
                      <a:ln>
                        <a:prstDash val="dash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5" name="Text Box 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905847" y="2889126"/>
                      <a:ext cx="1114425" cy="3238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宋体" pitchFamily="2" charset="-122"/>
                        </a:rPr>
                        <a:t>T</a:t>
                      </a:r>
                      <a:r>
                        <a:rPr kumimoji="0" lang="en-US" altLang="zh-CN" sz="12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宋体" pitchFamily="2" charset="-122"/>
                        </a:rPr>
                        <a:t>Hen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宋体" pitchFamily="2" charset="-122"/>
                        </a:rPr>
                        <a:t> (1 s) = </a:t>
                      </a:r>
                      <a:r>
                        <a:rPr kumimoji="0" lang="en-US" altLang="zh-CN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宋体" pitchFamily="2" charset="-122"/>
                        </a:rPr>
                        <a:t>T</a:t>
                      </a:r>
                      <a:r>
                        <a:rPr kumimoji="0" lang="en-US" altLang="zh-CN" sz="12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宋体" pitchFamily="2" charset="-122"/>
                        </a:rPr>
                        <a:t>cs</a:t>
                      </a:r>
                      <a:endParaRPr kumimoji="0" lang="zh-CN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宋体" pitchFamily="2" charset="-122"/>
                      </a:endParaRPr>
                    </a:p>
                  </p:txBody>
                </p:sp>
              </p:grpSp>
              <p:sp>
                <p:nvSpPr>
                  <p:cNvPr id="13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380312" y="3068960"/>
                    <a:ext cx="866775" cy="2667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just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zh-CN" sz="1200" b="0" i="0" u="none" strike="noStrike" cap="none" normalizeH="0" baseline="0" dirty="0" err="1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宋体" pitchFamily="2" charset="-122"/>
                      </a:rPr>
                      <a:t>T</a:t>
                    </a:r>
                    <a:r>
                      <a:rPr kumimoji="0" lang="en-US" altLang="zh-CN" sz="1200" b="0" i="0" u="none" strike="noStrike" cap="none" normalizeH="0" baseline="-25000" dirty="0" err="1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宋体" pitchFamily="2" charset="-122"/>
                      </a:rPr>
                      <a:t>cs</a:t>
                    </a:r>
                    <a:r>
                      <a: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宋体" pitchFamily="2" charset="-122"/>
                      </a:rPr>
                      <a:t> = 6,1 K </a:t>
                    </a:r>
                    <a:endParaRPr kumimoji="0" lang="zh-CN" altLang="zh-CN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宋体" pitchFamily="2" charset="-122"/>
                      <a:cs typeface="宋体" pitchFamily="2" charset="-122"/>
                    </a:endParaRPr>
                  </a:p>
                </p:txBody>
              </p:sp>
            </p:grpSp>
            <p:sp>
              <p:nvSpPr>
                <p:cNvPr id="1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5508104" y="3573016"/>
                  <a:ext cx="666750" cy="3238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zh-CN" sz="1200" b="0" i="0" u="none" strike="noStrike" cap="none" normalizeH="0" baseline="0" dirty="0" err="1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宋体" pitchFamily="2" charset="-122"/>
                      <a:cs typeface="宋体" pitchFamily="2" charset="-122"/>
                    </a:rPr>
                    <a:t>T</a:t>
                  </a:r>
                  <a:r>
                    <a:rPr kumimoji="0" lang="en-US" altLang="zh-CN" sz="1200" b="0" i="0" u="none" strike="noStrike" cap="none" normalizeH="0" baseline="-25000" dirty="0" err="1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宋体" pitchFamily="2" charset="-122"/>
                      <a:cs typeface="宋体" pitchFamily="2" charset="-122"/>
                    </a:rPr>
                    <a:t>Hen</a:t>
                  </a:r>
                  <a:r>
                    <a:rPr kumimoji="0" lang="en-US" altLang="zh-CN" sz="1200" b="0" i="0" u="none" strike="noStrike" cap="none" normalizeH="0" baseline="-2500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宋体" pitchFamily="2" charset="-122"/>
                      <a:cs typeface="宋体" pitchFamily="2" charset="-122"/>
                    </a:rPr>
                    <a:t> </a:t>
                  </a:r>
                  <a:r>
                    <a:rPr kumimoji="0" lang="en-US" altLang="zh-CN" sz="12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宋体" pitchFamily="2" charset="-122"/>
                      <a:cs typeface="宋体" pitchFamily="2" charset="-122"/>
                    </a:rPr>
                    <a:t>(t)</a:t>
                  </a:r>
                  <a:endParaRPr kumimoji="0" lang="zh-CN" altLang="zh-CN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  <a:cs typeface="宋体" pitchFamily="2" charset="-122"/>
                  </a:endParaRPr>
                </a:p>
              </p:txBody>
            </p:sp>
          </p:grpSp>
          <p:sp>
            <p:nvSpPr>
              <p:cNvPr id="9" name="Forme libre 8"/>
              <p:cNvSpPr/>
              <p:nvPr/>
            </p:nvSpPr>
            <p:spPr>
              <a:xfrm>
                <a:off x="5143500" y="3352800"/>
                <a:ext cx="590550" cy="685800"/>
              </a:xfrm>
              <a:custGeom>
                <a:avLst/>
                <a:gdLst>
                  <a:gd name="connsiteX0" fmla="*/ 0 w 590550"/>
                  <a:gd name="connsiteY0" fmla="*/ 685800 h 685800"/>
                  <a:gd name="connsiteX1" fmla="*/ 161925 w 590550"/>
                  <a:gd name="connsiteY1" fmla="*/ 466725 h 685800"/>
                  <a:gd name="connsiteX2" fmla="*/ 314325 w 590550"/>
                  <a:gd name="connsiteY2" fmla="*/ 200025 h 685800"/>
                  <a:gd name="connsiteX3" fmla="*/ 590550 w 590550"/>
                  <a:gd name="connsiteY3" fmla="*/ 0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0550" h="685800">
                    <a:moveTo>
                      <a:pt x="0" y="685800"/>
                    </a:moveTo>
                    <a:cubicBezTo>
                      <a:pt x="54769" y="616743"/>
                      <a:pt x="109538" y="547687"/>
                      <a:pt x="161925" y="466725"/>
                    </a:cubicBezTo>
                    <a:cubicBezTo>
                      <a:pt x="214313" y="385762"/>
                      <a:pt x="242888" y="277812"/>
                      <a:pt x="314325" y="200025"/>
                    </a:cubicBezTo>
                    <a:cubicBezTo>
                      <a:pt x="385762" y="122238"/>
                      <a:pt x="590550" y="0"/>
                      <a:pt x="590550" y="0"/>
                    </a:cubicBezTo>
                  </a:path>
                </a:pathLst>
              </a:cu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7" name="Connecteur en arc 6"/>
            <p:cNvCxnSpPr/>
            <p:nvPr/>
          </p:nvCxnSpPr>
          <p:spPr>
            <a:xfrm rot="10800000" flipV="1">
              <a:off x="5753101" y="3140969"/>
              <a:ext cx="285352" cy="194689"/>
            </a:xfrm>
            <a:prstGeom prst="curvedConnector3">
              <a:avLst/>
            </a:prstGeom>
            <a:ln>
              <a:solidFill>
                <a:srgbClr val="CC009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ZoneTexte 19"/>
          <p:cNvSpPr txBox="1"/>
          <p:nvPr/>
        </p:nvSpPr>
        <p:spPr>
          <a:xfrm>
            <a:off x="650656" y="2440696"/>
            <a:ext cx="3532956" cy="37984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f = 0,01</a:t>
            </a:r>
            <a:endParaRPr lang="fr-FR" dirty="0"/>
          </a:p>
        </p:txBody>
      </p:sp>
      <p:pic>
        <p:nvPicPr>
          <p:cNvPr id="21" name="Image 2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" t="4762" r="7392"/>
          <a:stretch/>
        </p:blipFill>
        <p:spPr bwMode="auto">
          <a:xfrm>
            <a:off x="4572001" y="2584712"/>
            <a:ext cx="4248472" cy="30765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2" name="ZoneTexte 21"/>
          <p:cNvSpPr txBox="1"/>
          <p:nvPr/>
        </p:nvSpPr>
        <p:spPr>
          <a:xfrm>
            <a:off x="4999484" y="2420888"/>
            <a:ext cx="3532956" cy="37984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f = 0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827584" y="5796553"/>
            <a:ext cx="727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Le </a:t>
            </a:r>
            <a:r>
              <a:rPr lang="fr-FR" sz="1600" i="1" dirty="0" err="1"/>
              <a:t>quench</a:t>
            </a:r>
            <a:r>
              <a:rPr lang="fr-FR" sz="1600" i="1" dirty="0"/>
              <a:t>-back</a:t>
            </a:r>
            <a:r>
              <a:rPr lang="fr-FR" sz="1600" dirty="0"/>
              <a:t> </a:t>
            </a:r>
            <a:r>
              <a:rPr lang="fr-FR" sz="1600" dirty="0" err="1"/>
              <a:t>thermohydraulique</a:t>
            </a:r>
            <a:r>
              <a:rPr lang="fr-FR" sz="1600" dirty="0"/>
              <a:t> est dû à l’échauffement de l’hélium par les frottements visqueux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553125" y="4251377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 d’échauffement de l’He dans la zone supra</a:t>
            </a:r>
            <a:endParaRPr lang="fr-FR" sz="1400" dirty="0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250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Comparaison avec le modèle de </a:t>
            </a:r>
            <a:r>
              <a:rPr lang="fr-FR" sz="3600" dirty="0" err="1" smtClean="0"/>
              <a:t>Shajii</a:t>
            </a:r>
            <a:endParaRPr lang="fr-FR" sz="3600" dirty="0"/>
          </a:p>
        </p:txBody>
      </p:sp>
      <p:sp>
        <p:nvSpPr>
          <p:cNvPr id="4" name="ZoneTexte 3"/>
          <p:cNvSpPr txBox="1"/>
          <p:nvPr/>
        </p:nvSpPr>
        <p:spPr>
          <a:xfrm>
            <a:off x="395536" y="205155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Principales hypothèses du modèle</a:t>
            </a:r>
            <a:endParaRPr lang="fr-FR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5508104" y="198884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Formules analytiques</a:t>
            </a:r>
            <a:endParaRPr lang="fr-F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107504" y="2708920"/>
                <a:ext cx="4392488" cy="37957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fr-FR" sz="1600" dirty="0" smtClean="0"/>
                  <a:t>Température du conducteur et l’hélium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b="0" i="1" dirty="0" smtClean="0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fr-FR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1600" b="0" i="1" smtClean="0">
                              <a:latin typeface="Cambria Math"/>
                            </a:rPr>
                            <m:t>, </m:t>
                          </m:r>
                          <m:r>
                            <a:rPr lang="fr-FR" sz="16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fr-FR" sz="1600" i="1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fr-FR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fr-FR" sz="1600" i="1">
                              <a:latin typeface="Cambria Math"/>
                            </a:rPr>
                            <m:t>𝐻𝑒</m:t>
                          </m:r>
                        </m:sub>
                      </m:sSub>
                      <m:d>
                        <m:dPr>
                          <m:ctrlPr>
                            <a:rPr lang="fr-FR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1600" i="1">
                              <a:latin typeface="Cambria Math"/>
                            </a:rPr>
                            <m:t>, </m:t>
                          </m:r>
                          <m:r>
                            <a:rPr lang="fr-FR" sz="16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r-FR" sz="1600" dirty="0" smtClean="0"/>
              </a:p>
              <a:p>
                <a:endParaRPr lang="fr-FR" sz="1600" dirty="0" smtClean="0"/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sz="1600" dirty="0" smtClean="0"/>
                  <a:t>Vitesse de la zone normale et de l’hélium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fr-FR" sz="1600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𝐻𝑒</m:t>
                          </m:r>
                        </m:sub>
                      </m:sSub>
                      <m:d>
                        <m:d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1600" b="0" i="1" smtClean="0">
                              <a:latin typeface="Cambria Math"/>
                            </a:rPr>
                            <m:t>, </m:t>
                          </m:r>
                          <m:r>
                            <a:rPr lang="fr-FR" sz="16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r-FR" sz="1600" b="0" dirty="0" smtClean="0"/>
              </a:p>
              <a:p>
                <a:endParaRPr lang="fr-FR" sz="1600" b="0" dirty="0" smtClean="0"/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sz="1600" dirty="0" smtClean="0"/>
                  <a:t>Pression dans la zone normale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b="0" i="1" smtClean="0">
                          <a:latin typeface="Cambria Math"/>
                        </a:rPr>
                        <m:t>𝑝</m:t>
                      </m:r>
                      <m:r>
                        <a:rPr lang="fr-FR" sz="1600" b="0" i="1" smtClean="0">
                          <a:latin typeface="Cambria Math"/>
                        </a:rPr>
                        <m:t>= 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𝜌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𝑟𝑇</m:t>
                      </m:r>
                    </m:oMath>
                  </m:oMathPara>
                </a14:m>
                <a:endParaRPr lang="fr-FR" sz="1600" b="0" dirty="0" smtClean="0">
                  <a:ea typeface="Cambria Math"/>
                </a:endParaRPr>
              </a:p>
              <a:p>
                <a:endParaRPr lang="fr-FR" sz="1600" b="0" dirty="0" smtClean="0">
                  <a:ea typeface="Cambria Math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sz="1600" dirty="0" smtClean="0"/>
                  <a:t>Masse volumique dans la zone normale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1600" i="1" smtClean="0">
                          <a:latin typeface="Cambria Math"/>
                          <a:ea typeface="Cambria Math"/>
                        </a:rPr>
                        <m:t>𝜌</m:t>
                      </m:r>
                      <m:r>
                        <a:rPr lang="fr-FR" sz="1600" b="0" i="1" smtClean="0">
                          <a:latin typeface="Cambria Math"/>
                          <a:ea typeface="Cambria Math"/>
                        </a:rPr>
                        <m:t>= </m:t>
                      </m:r>
                      <m:sSub>
                        <m:sSubPr>
                          <m:ctrlPr>
                            <a:rPr lang="fr-FR" sz="16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fr-FR" sz="16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6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/>
                                  <a:ea typeface="Cambria Math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16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/>
                                  <a:ea typeface="Cambria Math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sz="1600" b="0" dirty="0" smtClean="0">
                  <a:ea typeface="Cambria Math"/>
                </a:endParaRPr>
              </a:p>
              <a:p>
                <a:endParaRPr lang="fr-FR" sz="1600" b="0" dirty="0" smtClean="0">
                  <a:ea typeface="Cambria Math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sz="1600" dirty="0" smtClean="0"/>
                  <a:t>Perturbation = profil initial de température :</a:t>
                </a:r>
                <a:endParaRPr lang="fr-FR" sz="1600" dirty="0"/>
              </a:p>
              <a:p>
                <a:pPr algn="ctr"/>
                <a14:m>
                  <m:oMath xmlns:m="http://schemas.openxmlformats.org/officeDocument/2006/math">
                    <m:r>
                      <a:rPr lang="fr-FR" sz="1600" b="0" i="1" smtClean="0">
                        <a:latin typeface="Cambria Math"/>
                      </a:rPr>
                      <m:t>𝑇</m:t>
                    </m:r>
                    <m:r>
                      <a:rPr lang="fr-FR" sz="1600" b="0" i="1" smtClean="0"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fr-FR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sz="1600" b="0" i="1" smtClean="0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fr-FR" sz="1600" b="0" dirty="0" smtClean="0">
                    <a:ea typeface="Cambria Math"/>
                  </a:rPr>
                  <a:t> sur L</a:t>
                </a:r>
                <a:r>
                  <a:rPr lang="fr-FR" sz="1600" b="0" baseline="-25000" dirty="0" smtClean="0">
                    <a:ea typeface="Cambria Math"/>
                  </a:rPr>
                  <a:t>0</a:t>
                </a: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2708920"/>
                <a:ext cx="4392488" cy="3795783"/>
              </a:xfrm>
              <a:prstGeom prst="rect">
                <a:avLst/>
              </a:prstGeom>
              <a:blipFill rotWithShape="1">
                <a:blip r:embed="rId2"/>
                <a:stretch>
                  <a:fillRect l="-556" t="-482" b="-112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4499992" y="2708920"/>
                <a:ext cx="4536504" cy="3311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/>
                  <a:t>Vitesse de propagation avant le </a:t>
                </a:r>
                <a:r>
                  <a:rPr lang="fr-FR" sz="1600" i="1" dirty="0" err="1" smtClean="0"/>
                  <a:t>quench</a:t>
                </a:r>
                <a:r>
                  <a:rPr lang="fr-FR" sz="1600" i="1" dirty="0" smtClean="0"/>
                  <a:t>-back </a:t>
                </a:r>
                <a:r>
                  <a:rPr lang="fr-FR" sz="1600" dirty="0" smtClean="0"/>
                  <a:t>:</a:t>
                </a:r>
                <a:endParaRPr lang="fr-FR" sz="1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1600" b="0" i="1" smtClean="0">
                          <a:latin typeface="Cambria Math"/>
                        </a:rPr>
                        <m:t>=0,766</m:t>
                      </m:r>
                      <m:sSup>
                        <m:sSup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6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6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h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fr-FR" sz="1600" b="1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sz="1600" b="0" i="1" smtClean="0">
                              <a:latin typeface="Cambria Math"/>
                            </a:rPr>
                            <m:t>1/5</m:t>
                          </m:r>
                        </m:sup>
                      </m:sSup>
                      <m:sSup>
                        <m:sSup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r-FR" sz="16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6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𝑟</m:t>
                                  </m:r>
                                  <m:sSub>
                                    <m:sSubPr>
                                      <m:ctrlPr>
                                        <a:rPr lang="fr-FR" sz="16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𝑳</m:t>
                                      </m:r>
                                    </m:e>
                                    <m:sub>
                                      <m:r>
                                        <a:rPr lang="fr-FR" sz="16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𝟎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fr-FR" sz="16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1600" b="0" i="1" smtClean="0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fr-FR" sz="1600" b="0" i="1" smtClean="0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fr-FR" sz="1600" b="0" i="1" smtClean="0">
                                                      <a:latin typeface="Cambria Math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fr-FR" sz="1600" b="0" i="1" smtClean="0">
                                                      <a:latin typeface="Cambria Math"/>
                                                    </a:rPr>
                                                    <m:t>𝑄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fr-FR" sz="1600" b="0" i="1" smtClean="0">
                                                  <a:latin typeface="Cambria Math"/>
                                                </a:rPr>
                                                <m:t>𝐽𝑜𝑢𝑙𝑒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fr-FR" sz="1600" b="0" i="1" smtClean="0">
                                              <a:latin typeface="Cambria Math"/>
                                            </a:rPr>
                                            <m:t>𝐶𝐴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𝑚𝑖𝑛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fr-FR" sz="1600" b="0" i="1" smtClean="0">
                              <a:latin typeface="Cambria Math"/>
                            </a:rPr>
                            <m:t>2/5</m:t>
                          </m:r>
                        </m:sup>
                      </m:sSup>
                      <m:f>
                        <m:f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fr-FR" sz="1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16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fr-FR" sz="1600" b="0" i="1" smtClean="0">
                                  <a:latin typeface="Cambria Math"/>
                                </a:rPr>
                                <m:t>1/5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sz="1600" dirty="0" smtClean="0"/>
              </a:p>
              <a:p>
                <a:endParaRPr lang="fr-FR" sz="1600" dirty="0"/>
              </a:p>
              <a:p>
                <a:r>
                  <a:rPr lang="fr-FR" sz="1600" dirty="0" smtClean="0"/>
                  <a:t>Vitesse de propagation après le </a:t>
                </a:r>
                <a:r>
                  <a:rPr lang="fr-FR" sz="1600" i="1" dirty="0" err="1" smtClean="0"/>
                  <a:t>quench</a:t>
                </a:r>
                <a:r>
                  <a:rPr lang="fr-FR" sz="1600" i="1" dirty="0" smtClean="0"/>
                  <a:t>-back </a:t>
                </a:r>
                <a:r>
                  <a:rPr lang="fr-FR" sz="1600" dirty="0" smtClean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𝑞𝑏</m:t>
                          </m:r>
                        </m:sub>
                      </m:sSub>
                      <m:r>
                        <a:rPr lang="fr-FR" sz="1600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∅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6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6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h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fr-FR" sz="1600" b="1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𝒇</m:t>
                                  </m:r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0" i="1" smtClean="0">
                                          <a:latin typeface="Cambria Math"/>
                                          <a:ea typeface="Cambria Math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  <m:f>
                                <m:fPr>
                                  <m:ctrlPr>
                                    <a:rPr lang="fr-FR" sz="16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fr-FR" sz="1600" b="0" i="1" smtClean="0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sz="1600" b="0" i="1" smtClean="0">
                                              <a:latin typeface="Cambria Math"/>
                                            </a:rPr>
                                            <m:t>𝑄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𝐽𝑜𝑢𝑙𝑒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𝐻𝑒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sz="1600" b="0" i="1" smtClean="0">
                              <a:latin typeface="Cambria Math"/>
                            </a:rPr>
                            <m:t>1/3</m:t>
                          </m:r>
                        </m:sup>
                      </m:sSup>
                      <m:sSup>
                        <m:sSup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6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6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𝑐𝑠</m:t>
                                      </m:r>
                                    </m:sub>
                                  </m:sSub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sz="1600" b="0" i="1" smtClean="0">
                              <a:latin typeface="Cambria Math"/>
                            </a:rPr>
                            <m:t>2/3</m:t>
                          </m:r>
                        </m:sup>
                      </m:sSup>
                    </m:oMath>
                  </m:oMathPara>
                </a14:m>
                <a:endParaRPr lang="fr-FR" sz="1600" dirty="0" smtClean="0"/>
              </a:p>
              <a:p>
                <a:endParaRPr lang="fr-FR" sz="1600" dirty="0" smtClean="0"/>
              </a:p>
              <a:p>
                <a:r>
                  <a:rPr lang="fr-FR" sz="1600" dirty="0" smtClean="0"/>
                  <a:t>Instant d’arrivée du </a:t>
                </a:r>
                <a:r>
                  <a:rPr lang="fr-FR" sz="1600" i="1" dirty="0" err="1" smtClean="0"/>
                  <a:t>quench</a:t>
                </a:r>
                <a:r>
                  <a:rPr lang="fr-FR" sz="1600" i="1" dirty="0" smtClean="0"/>
                  <a:t>-back </a:t>
                </a:r>
                <a:r>
                  <a:rPr lang="fr-FR" sz="1600" dirty="0" smtClean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/>
                            </a:rPr>
                            <m:t>𝑞𝑏</m:t>
                          </m:r>
                        </m:sub>
                      </m:sSub>
                      <m:r>
                        <a:rPr lang="fr-FR" sz="1600" b="0" i="1" smtClean="0">
                          <a:latin typeface="Cambria Math"/>
                        </a:rPr>
                        <m:t>=8,4</m:t>
                      </m:r>
                      <m:d>
                        <m:d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16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sz="16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h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fr-FR" sz="16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fr-FR" sz="16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i="1">
                                          <a:latin typeface="Cambria Math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fr-FR" sz="1600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fr-FR" sz="1600" i="1">
                                      <a:latin typeface="Cambria Math"/>
                                    </a:rPr>
                                    <m:t>8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fr-FR" sz="16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fr-FR" sz="16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𝒇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r-FR" sz="16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6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𝑟</m:t>
                                  </m:r>
                                  <m:sSub>
                                    <m:sSubPr>
                                      <m:ctrlPr>
                                        <a:rPr lang="fr-FR" sz="16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𝑳</m:t>
                                      </m:r>
                                    </m:e>
                                    <m:sub>
                                      <m:r>
                                        <a:rPr lang="fr-FR" sz="16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𝟎</m:t>
                                      </m:r>
                                    </m:sub>
                                  </m:sSub>
                                </m:den>
                              </m:f>
                              <m:f>
                                <m:fPr>
                                  <m:ctrlPr>
                                    <a:rPr lang="fr-FR" sz="16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𝐶𝐴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fr-FR" sz="1600" b="0" i="1" smtClean="0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sz="1600" b="0" i="1" smtClean="0">
                                              <a:latin typeface="Cambria Math"/>
                                            </a:rPr>
                                            <m:t>𝑄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𝐽𝑜𝑢𝑙𝑒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sz="16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6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6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0" i="1" smtClean="0">
                                          <a:latin typeface="Cambria Math"/>
                                          <a:ea typeface="Cambria Math"/>
                                        </a:rPr>
                                        <m:t>∅</m:t>
                                      </m:r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  <m:f>
                                <m:fPr>
                                  <m:ctrlPr>
                                    <a:rPr lang="fr-FR" sz="16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𝑐𝑠</m:t>
                                      </m:r>
                                    </m:sub>
                                  </m:sSub>
                                  <m:r>
                                    <a:rPr lang="fr-FR" sz="16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sz="16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sz="16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708920"/>
                <a:ext cx="4536504" cy="3311932"/>
              </a:xfrm>
              <a:prstGeom prst="rect">
                <a:avLst/>
              </a:prstGeom>
              <a:blipFill rotWithShape="1">
                <a:blip r:embed="rId3"/>
                <a:stretch>
                  <a:fillRect l="-672" t="-5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Connecteur droit 8"/>
          <p:cNvCxnSpPr/>
          <p:nvPr/>
        </p:nvCxnSpPr>
        <p:spPr>
          <a:xfrm>
            <a:off x="4427984" y="1340768"/>
            <a:ext cx="0" cy="525658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270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Comparaison avec le modèle de </a:t>
            </a:r>
            <a:r>
              <a:rPr lang="fr-FR" sz="3600" dirty="0" err="1" smtClean="0"/>
              <a:t>Shajii</a:t>
            </a:r>
            <a:endParaRPr lang="fr-FR" sz="36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469818"/>
              </p:ext>
            </p:extLst>
          </p:nvPr>
        </p:nvGraphicFramePr>
        <p:xfrm>
          <a:off x="1602700" y="2250560"/>
          <a:ext cx="5849620" cy="1682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2405"/>
                <a:gridCol w="730885"/>
                <a:gridCol w="731520"/>
                <a:gridCol w="730885"/>
                <a:gridCol w="731520"/>
                <a:gridCol w="730885"/>
                <a:gridCol w="73152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 dirty="0">
                          <a:effectLst/>
                        </a:rPr>
                        <a:t>L</a:t>
                      </a:r>
                      <a:r>
                        <a:rPr lang="fr-FR" sz="1600" baseline="-25000" dirty="0">
                          <a:effectLst/>
                        </a:rPr>
                        <a:t>0</a:t>
                      </a:r>
                      <a:endParaRPr lang="fr-FR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t</a:t>
                      </a:r>
                      <a:r>
                        <a:rPr lang="fr-FR" sz="1600" baseline="-25000">
                          <a:effectLst/>
                        </a:rPr>
                        <a:t>qb</a:t>
                      </a:r>
                      <a:r>
                        <a:rPr lang="fr-FR" sz="1600">
                          <a:effectLst/>
                        </a:rPr>
                        <a:t> (s)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v</a:t>
                      </a:r>
                      <a:r>
                        <a:rPr lang="fr-FR" sz="1600" baseline="-25000">
                          <a:effectLst/>
                        </a:rPr>
                        <a:t>n</a:t>
                      </a:r>
                      <a:r>
                        <a:rPr lang="fr-FR" sz="1600">
                          <a:effectLst/>
                        </a:rPr>
                        <a:t> à t = 0,35 s (m/s)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>
                          <a:effectLst/>
                        </a:rPr>
                        <a:t>v</a:t>
                      </a:r>
                      <a:r>
                        <a:rPr lang="en-US" sz="1600" baseline="-25000">
                          <a:effectLst/>
                        </a:rPr>
                        <a:t>qb</a:t>
                      </a:r>
                      <a:r>
                        <a:rPr lang="en-US" sz="1600">
                          <a:effectLst/>
                        </a:rPr>
                        <a:t> (m/s)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num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Shajii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num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Shajii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num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Shajii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1 m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1,5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76,7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3,7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 dirty="0">
                          <a:effectLst/>
                        </a:rPr>
                        <a:t>3,1</a:t>
                      </a:r>
                      <a:endParaRPr lang="fr-FR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54,3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36,9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 dirty="0">
                          <a:effectLst/>
                        </a:rPr>
                        <a:t>2 m</a:t>
                      </a:r>
                      <a:endParaRPr lang="fr-FR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1,0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9,6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4,9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 dirty="0">
                          <a:effectLst/>
                        </a:rPr>
                        <a:t>4,1</a:t>
                      </a:r>
                      <a:endParaRPr lang="fr-FR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53,5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36,9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4 m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0,5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1,2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8,3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 dirty="0">
                          <a:effectLst/>
                        </a:rPr>
                        <a:t>5,4</a:t>
                      </a:r>
                      <a:endParaRPr lang="fr-FR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50,9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 dirty="0">
                          <a:effectLst/>
                        </a:rPr>
                        <a:t>36,9</a:t>
                      </a:r>
                      <a:endParaRPr lang="fr-FR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1885603" y="1772816"/>
                <a:ext cx="5400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Comparaison pour différentes valeurs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1" i="1" smtClean="0">
                            <a:latin typeface="Cambria Math"/>
                          </a:rPr>
                          <m:t>𝑳</m:t>
                        </m:r>
                      </m:e>
                      <m:sub>
                        <m:r>
                          <a:rPr lang="fr-FR" b="1" i="1" smtClean="0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fr-FR" b="1" dirty="0" smtClean="0"/>
                  <a:t> (f = 0,01)</a:t>
                </a:r>
                <a:endParaRPr lang="fr-FR" b="1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603" y="1772816"/>
                <a:ext cx="5400600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903" t="-8333" r="-113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1885206" y="4241492"/>
                <a:ext cx="5400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Comparaison pour différentes valeurs de f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b="1" i="1">
                            <a:latin typeface="Cambria Math"/>
                          </a:rPr>
                          <m:t>𝑳</m:t>
                        </m:r>
                      </m:e>
                      <m:sub>
                        <m:r>
                          <a:rPr lang="fr-FR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fr-FR" b="1" dirty="0" smtClean="0"/>
                  <a:t> = 2 m)</a:t>
                </a:r>
                <a:endParaRPr lang="fr-FR" b="1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206" y="4241492"/>
                <a:ext cx="5400600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903" t="-8333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270480"/>
              </p:ext>
            </p:extLst>
          </p:nvPr>
        </p:nvGraphicFramePr>
        <p:xfrm>
          <a:off x="1619672" y="4698832"/>
          <a:ext cx="5849620" cy="1682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2405"/>
                <a:gridCol w="730885"/>
                <a:gridCol w="731520"/>
                <a:gridCol w="730885"/>
                <a:gridCol w="731520"/>
                <a:gridCol w="730885"/>
                <a:gridCol w="73152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 dirty="0">
                          <a:effectLst/>
                        </a:rPr>
                        <a:t>f</a:t>
                      </a:r>
                      <a:endParaRPr lang="fr-FR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t</a:t>
                      </a:r>
                      <a:r>
                        <a:rPr lang="fr-FR" sz="1600" baseline="-25000">
                          <a:effectLst/>
                        </a:rPr>
                        <a:t>qb</a:t>
                      </a:r>
                      <a:r>
                        <a:rPr lang="fr-FR" sz="1600">
                          <a:effectLst/>
                        </a:rPr>
                        <a:t> (s)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v</a:t>
                      </a:r>
                      <a:r>
                        <a:rPr lang="fr-FR" sz="1600" baseline="-25000">
                          <a:effectLst/>
                        </a:rPr>
                        <a:t>n</a:t>
                      </a:r>
                      <a:r>
                        <a:rPr lang="fr-FR" sz="1600">
                          <a:effectLst/>
                        </a:rPr>
                        <a:t> à t = 0,35 s (m/s)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>
                          <a:effectLst/>
                        </a:rPr>
                        <a:t>v</a:t>
                      </a:r>
                      <a:r>
                        <a:rPr lang="en-US" sz="1600" baseline="-25000">
                          <a:effectLst/>
                        </a:rPr>
                        <a:t>qb</a:t>
                      </a:r>
                      <a:r>
                        <a:rPr lang="en-US" sz="1600">
                          <a:effectLst/>
                        </a:rPr>
                        <a:t> (m/s)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num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Shajii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num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Shajii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num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Shajii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0,005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1,4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 dirty="0">
                          <a:effectLst/>
                        </a:rPr>
                        <a:t>19,2</a:t>
                      </a:r>
                      <a:endParaRPr lang="fr-FR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4,9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 dirty="0">
                          <a:effectLst/>
                        </a:rPr>
                        <a:t>4,7</a:t>
                      </a:r>
                      <a:endParaRPr lang="fr-FR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66,6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46,5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0,01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1,05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9,6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4,9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 dirty="0">
                          <a:effectLst/>
                        </a:rPr>
                        <a:t>4,1</a:t>
                      </a:r>
                      <a:endParaRPr lang="fr-FR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53,5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36,9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0,02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0,8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4,8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5,5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 dirty="0">
                          <a:effectLst/>
                        </a:rPr>
                        <a:t>3,6</a:t>
                      </a:r>
                      <a:endParaRPr lang="fr-FR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>
                          <a:effectLst/>
                        </a:rPr>
                        <a:t>43,3</a:t>
                      </a:r>
                      <a:endParaRPr lang="fr-FR" sz="16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1600" dirty="0">
                          <a:effectLst/>
                        </a:rPr>
                        <a:t>29,3</a:t>
                      </a:r>
                      <a:endParaRPr lang="fr-FR" sz="16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52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Analyse des principales hypothèses du modèle de </a:t>
            </a:r>
            <a:r>
              <a:rPr lang="fr-FR" sz="3600" dirty="0" err="1" smtClean="0"/>
              <a:t>Shajii</a:t>
            </a:r>
            <a:endParaRPr lang="fr-FR" sz="3600" dirty="0"/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1197010609"/>
              </p:ext>
            </p:extLst>
          </p:nvPr>
        </p:nvGraphicFramePr>
        <p:xfrm>
          <a:off x="1259632" y="2195572"/>
          <a:ext cx="6519555" cy="3987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827584" y="176352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Comparaison des temp</a:t>
            </a:r>
            <a:r>
              <a:rPr lang="fr-FR" b="1" dirty="0"/>
              <a:t>é</a:t>
            </a:r>
            <a:r>
              <a:rPr lang="fr-FR" b="1" dirty="0" smtClean="0"/>
              <a:t>ratures maximales pour le </a:t>
            </a:r>
            <a:r>
              <a:rPr lang="fr-FR" b="1" i="1" dirty="0" err="1" smtClean="0"/>
              <a:t>quench</a:t>
            </a:r>
            <a:r>
              <a:rPr lang="fr-FR" b="1" dirty="0" smtClean="0"/>
              <a:t> typique</a:t>
            </a:r>
            <a:endParaRPr lang="fr-FR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1043608" y="6300028"/>
            <a:ext cx="6984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Écart non négligeable entre les deux résultats</a:t>
            </a:r>
            <a:endParaRPr lang="fr-FR" sz="1600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720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Analyse des principales hypothèses du modèle de </a:t>
            </a:r>
            <a:r>
              <a:rPr lang="fr-FR" sz="3600" dirty="0" err="1"/>
              <a:t>Shajii</a:t>
            </a:r>
            <a:endParaRPr lang="fr-FR" sz="3600" dirty="0"/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2168806686"/>
              </p:ext>
            </p:extLst>
          </p:nvPr>
        </p:nvGraphicFramePr>
        <p:xfrm>
          <a:off x="1115616" y="2132856"/>
          <a:ext cx="6408712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971600" y="170080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Comparaison des vitesses au niveau du front de propagation</a:t>
            </a:r>
            <a:endParaRPr lang="fr-F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1619672" y="6023029"/>
                <a:ext cx="633670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/>
                  <a:t>Bonne approximation de la vitesse de l’hélium par la formule de </a:t>
                </a:r>
                <a:r>
                  <a:rPr lang="fr-FR" sz="1600" dirty="0" err="1" smtClean="0"/>
                  <a:t>Shajii</a:t>
                </a:r>
                <a:endParaRPr lang="fr-FR" sz="1600" dirty="0" smtClean="0"/>
              </a:p>
              <a:p>
                <a:r>
                  <a:rPr lang="fr-FR" sz="1600" dirty="0" smtClean="0"/>
                  <a:t>Mais</a:t>
                </a:r>
                <a14:m>
                  <m:oMath xmlns:m="http://schemas.openxmlformats.org/officeDocument/2006/math">
                    <m:r>
                      <a:rPr lang="fr-FR" sz="16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fr-FR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60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160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1600">
                        <a:latin typeface="Cambria Math"/>
                      </a:rPr>
                      <m:t> </m:t>
                    </m:r>
                    <m:r>
                      <a:rPr lang="fr-FR" sz="1600">
                        <a:latin typeface="Cambria Math"/>
                      </a:rPr>
                      <m:t>𝑒𝑡</m:t>
                    </m:r>
                    <m:r>
                      <a:rPr lang="fr-FR" sz="160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fr-FR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160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1600">
                            <a:latin typeface="Cambria Math"/>
                          </a:rPr>
                          <m:t>𝐻𝑒𝑛</m:t>
                        </m:r>
                      </m:sub>
                    </m:sSub>
                  </m:oMath>
                </a14:m>
                <a:r>
                  <a:rPr lang="fr-FR" sz="1600" dirty="0" smtClean="0"/>
                  <a:t> sont différents</a:t>
                </a:r>
                <a:endParaRPr lang="fr-FR" sz="1600" dirty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6023029"/>
                <a:ext cx="6336704" cy="584775"/>
              </a:xfrm>
              <a:prstGeom prst="rect">
                <a:avLst/>
              </a:prstGeom>
              <a:blipFill rotWithShape="1">
                <a:blip r:embed="rId3"/>
                <a:stretch>
                  <a:fillRect l="-577" t="-3125" b="-12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950735" y="5653697"/>
            <a:ext cx="13865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/>
              <a:t>Temps, </a:t>
            </a:r>
            <a:r>
              <a:rPr lang="fr-FR" sz="1600" b="1" dirty="0" smtClean="0"/>
              <a:t>t(s)</a:t>
            </a:r>
            <a:endParaRPr lang="fr-FR" sz="1600" b="1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56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Test d’un cas pouvant se rapprocher du modèle de </a:t>
            </a:r>
            <a:r>
              <a:rPr lang="fr-FR" sz="3600" dirty="0" err="1" smtClean="0"/>
              <a:t>Shajii</a:t>
            </a: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467544" y="1858759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Pour diminuer l’écart de température T – </a:t>
            </a:r>
            <a:r>
              <a:rPr lang="fr-FR" sz="1600" dirty="0" err="1"/>
              <a:t>T</a:t>
            </a:r>
            <a:r>
              <a:rPr lang="fr-FR" sz="1600" baseline="-25000" dirty="0" err="1"/>
              <a:t>He</a:t>
            </a:r>
            <a:r>
              <a:rPr lang="fr-FR" sz="1600" dirty="0"/>
              <a:t>, on impose un fort couplage thermique :</a:t>
            </a:r>
          </a:p>
          <a:p>
            <a:pPr algn="ctr"/>
            <a:r>
              <a:rPr lang="fr-FR" sz="1600" dirty="0" err="1"/>
              <a:t>h</a:t>
            </a:r>
            <a:r>
              <a:rPr lang="fr-FR" sz="1600" baseline="-25000" dirty="0" err="1"/>
              <a:t>e</a:t>
            </a:r>
            <a:r>
              <a:rPr lang="fr-FR" sz="1600" dirty="0"/>
              <a:t> = 10000 </a:t>
            </a:r>
            <a:r>
              <a:rPr lang="fr-FR" sz="1600" dirty="0" smtClean="0"/>
              <a:t>Wm</a:t>
            </a:r>
            <a:r>
              <a:rPr lang="fr-FR" sz="1600" baseline="30000" dirty="0" smtClean="0"/>
              <a:t>-2</a:t>
            </a:r>
            <a:r>
              <a:rPr lang="fr-FR" sz="1600" dirty="0" smtClean="0"/>
              <a:t>K</a:t>
            </a:r>
            <a:r>
              <a:rPr lang="fr-FR" sz="1600" baseline="30000" dirty="0" smtClean="0"/>
              <a:t>-1</a:t>
            </a:r>
            <a:r>
              <a:rPr lang="fr-FR" sz="1600" dirty="0" smtClean="0"/>
              <a:t> au </a:t>
            </a:r>
            <a:r>
              <a:rPr lang="fr-FR" sz="1600" dirty="0"/>
              <a:t>lieu de 500 Wm</a:t>
            </a:r>
            <a:r>
              <a:rPr lang="fr-FR" sz="1600" baseline="30000" dirty="0"/>
              <a:t>-2</a:t>
            </a:r>
            <a:r>
              <a:rPr lang="fr-FR" sz="1600" dirty="0"/>
              <a:t>K</a:t>
            </a:r>
            <a:r>
              <a:rPr lang="fr-FR" sz="1600" baseline="30000" dirty="0"/>
              <a:t>-1</a:t>
            </a:r>
            <a:endParaRPr lang="fr-FR" sz="1600" dirty="0"/>
          </a:p>
          <a:p>
            <a:r>
              <a:rPr lang="fr-FR" sz="1600" dirty="0"/>
              <a:t>Pour se rapprocher de la condition initiale, la perturbation est déposée en un temps plus court :</a:t>
            </a:r>
          </a:p>
          <a:p>
            <a:pPr algn="ctr"/>
            <a:r>
              <a:rPr lang="fr-FR" sz="1600" dirty="0">
                <a:sym typeface="Symbol"/>
              </a:rPr>
              <a:t></a:t>
            </a:r>
            <a:r>
              <a:rPr lang="fr-FR" sz="1600" dirty="0"/>
              <a:t> =0,01 </a:t>
            </a:r>
            <a:r>
              <a:rPr lang="fr-FR" sz="1600" dirty="0" smtClean="0"/>
              <a:t>s </a:t>
            </a:r>
            <a:r>
              <a:rPr lang="fr-FR" sz="1600" dirty="0"/>
              <a:t>au lieu de 0,1 </a:t>
            </a:r>
            <a:r>
              <a:rPr lang="fr-FR" sz="1600" dirty="0" smtClean="0"/>
              <a:t>s</a:t>
            </a:r>
            <a:endParaRPr lang="fr-FR" dirty="0"/>
          </a:p>
        </p:txBody>
      </p:sp>
      <p:graphicFrame>
        <p:nvGraphicFramePr>
          <p:cNvPr id="5" name="Graphiqu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230468"/>
              </p:ext>
            </p:extLst>
          </p:nvPr>
        </p:nvGraphicFramePr>
        <p:xfrm>
          <a:off x="323528" y="3068960"/>
          <a:ext cx="678377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7020272" y="3933056"/>
            <a:ext cx="18722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T</a:t>
            </a:r>
            <a:r>
              <a:rPr lang="fr-FR" baseline="-25000" dirty="0" err="1" smtClean="0"/>
              <a:t>conducteur</a:t>
            </a:r>
            <a:r>
              <a:rPr lang="fr-FR" baseline="-25000" dirty="0" smtClean="0"/>
              <a:t> </a:t>
            </a:r>
            <a:r>
              <a:rPr lang="fr-FR" dirty="0" smtClean="0"/>
              <a:t>= </a:t>
            </a:r>
            <a:r>
              <a:rPr lang="fr-FR" dirty="0" err="1" smtClean="0"/>
              <a:t>T</a:t>
            </a:r>
            <a:r>
              <a:rPr lang="fr-FR" sz="1600" baseline="-25000" dirty="0" err="1" smtClean="0"/>
              <a:t>He</a:t>
            </a:r>
            <a:endParaRPr lang="fr-FR" sz="1600" baseline="-25000" dirty="0" smtClean="0"/>
          </a:p>
          <a:p>
            <a:r>
              <a:rPr lang="fr-FR" sz="1600" dirty="0" err="1" smtClean="0"/>
              <a:t>T</a:t>
            </a:r>
            <a:r>
              <a:rPr lang="fr-FR" sz="1600" baseline="-25000" dirty="0" err="1" smtClean="0"/>
              <a:t>Shajii</a:t>
            </a:r>
            <a:r>
              <a:rPr lang="fr-FR" sz="1600" dirty="0" smtClean="0"/>
              <a:t> &lt; </a:t>
            </a:r>
            <a:r>
              <a:rPr lang="fr-FR" sz="1600" dirty="0" err="1" smtClean="0"/>
              <a:t>T</a:t>
            </a:r>
            <a:r>
              <a:rPr lang="fr-FR" sz="1600" baseline="-25000" dirty="0" err="1" smtClean="0"/>
              <a:t>numérique</a:t>
            </a:r>
            <a:endParaRPr lang="fr-FR" baseline="-25000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523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Test d’un cas pouvant se rapprocher du modèle de </a:t>
            </a:r>
            <a:r>
              <a:rPr lang="fr-FR" sz="3600" dirty="0" err="1"/>
              <a:t>Shajii</a:t>
            </a:r>
            <a:endParaRPr lang="fr-FR" sz="3600" dirty="0"/>
          </a:p>
        </p:txBody>
      </p:sp>
      <p:graphicFrame>
        <p:nvGraphicFramePr>
          <p:cNvPr id="4" name="Graphiqu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781661"/>
              </p:ext>
            </p:extLst>
          </p:nvPr>
        </p:nvGraphicFramePr>
        <p:xfrm>
          <a:off x="35496" y="2426300"/>
          <a:ext cx="4594758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719311" y="5954692"/>
                <a:ext cx="12822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b="0" i="0" smtClean="0">
                          <a:latin typeface="Cambria Math"/>
                        </a:rPr>
                        <m:t>=</m:t>
                      </m:r>
                      <m:r>
                        <a:rPr lang="fr-FR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>
                              <a:latin typeface="Cambria Math"/>
                            </a:rPr>
                            <m:t>𝐻𝑒𝑛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11" y="5954692"/>
                <a:ext cx="128221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19311" y="6231361"/>
                <a:ext cx="1499449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b="0" i="0" smtClean="0">
                          <a:latin typeface="Cambria Math"/>
                        </a:rPr>
                        <m:t>=</m:t>
                      </m:r>
                      <m:r>
                        <a:rPr lang="fr-FR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b="0" i="1" smtClean="0">
                          <a:latin typeface="Cambria Math"/>
                        </a:rPr>
                        <m:t> </m:t>
                      </m:r>
                      <m:r>
                        <a:rPr lang="fr-FR" b="0" i="1" baseline="-25000" smtClean="0">
                          <a:latin typeface="Cambria Math"/>
                        </a:rPr>
                        <m:t>𝑆h𝑎𝑗𝑖𝑖</m:t>
                      </m:r>
                    </m:oMath>
                  </m:oMathPara>
                </a14:m>
                <a:endParaRPr lang="fr-FR" baseline="-250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11" y="6231361"/>
                <a:ext cx="1499449" cy="362984"/>
              </a:xfrm>
              <a:prstGeom prst="rect">
                <a:avLst/>
              </a:prstGeom>
              <a:blipFill rotWithShape="1"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595511" y="1955146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Comparaison des vitesses au niveau du front</a:t>
            </a:r>
            <a:endParaRPr lang="fr-FR" b="1" dirty="0"/>
          </a:p>
        </p:txBody>
      </p:sp>
      <p:graphicFrame>
        <p:nvGraphicFramePr>
          <p:cNvPr id="11" name="Graphiqu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468466"/>
              </p:ext>
            </p:extLst>
          </p:nvPr>
        </p:nvGraphicFramePr>
        <p:xfrm>
          <a:off x="4816800" y="2492896"/>
          <a:ext cx="4291704" cy="3461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5248848" y="1916832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Comparaison des pressions maximales</a:t>
            </a:r>
            <a:endParaRPr lang="fr-F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030019" y="5858856"/>
                <a:ext cx="2497287" cy="9456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/>
                          </a:rPr>
                          <m:t>p</m:t>
                        </m:r>
                      </m:e>
                      <m:sub>
                        <m:func>
                          <m:funcPr>
                            <m:ctrlPr>
                              <a:rPr lang="fr-FR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b="0" i="0" smtClean="0">
                                <a:latin typeface="Cambria Math"/>
                              </a:rPr>
                              <m:t>max</m:t>
                            </m:r>
                          </m:fName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𝑆h𝑎𝑗𝑖𝑖</m:t>
                            </m:r>
                          </m:e>
                        </m:func>
                      </m:sub>
                    </m:sSub>
                    <m:r>
                      <a:rPr lang="fr-FR" b="0" i="0" smtClean="0">
                        <a:latin typeface="Cambria Math"/>
                      </a:rPr>
                      <m:t>&lt;</m:t>
                    </m:r>
                    <m:r>
                      <a:rPr lang="fr-FR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func>
                          <m:funcPr>
                            <m:ctrlPr>
                              <a:rPr lang="fr-FR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b="0" i="0" smtClean="0">
                                <a:latin typeface="Cambria Math"/>
                              </a:rPr>
                              <m:t>max</m:t>
                            </m:r>
                          </m:fName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𝑛𝑢𝑚</m:t>
                            </m:r>
                          </m:e>
                        </m:func>
                      </m:sub>
                    </m:sSub>
                  </m:oMath>
                </a14:m>
                <a:r>
                  <a:rPr lang="fr-FR" dirty="0" smtClean="0"/>
                  <a:t> </a:t>
                </a:r>
              </a:p>
              <a:p>
                <a:r>
                  <a:rPr lang="fr-FR" sz="1600" dirty="0" smtClean="0"/>
                  <a:t>car </a:t>
                </a:r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0019" y="5858856"/>
                <a:ext cx="2497287" cy="945643"/>
              </a:xfrm>
              <a:prstGeom prst="rect">
                <a:avLst/>
              </a:prstGeom>
              <a:blipFill rotWithShape="1">
                <a:blip r:embed="rId7"/>
                <a:stretch>
                  <a:fillRect l="-122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012160" y="6412853"/>
                <a:ext cx="2432396" cy="3916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/>
                            </a:rPr>
                            <m:t>T</m:t>
                          </m:r>
                        </m:e>
                        <m:sub>
                          <m:func>
                            <m:funcPr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b="0" i="0" smtClean="0">
                                  <a:latin typeface="Cambria Math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fr-FR" b="0" i="1" smtClean="0">
                                  <a:latin typeface="Cambria Math"/>
                                </a:rPr>
                                <m:t>𝑆h𝑎𝑗𝑖𝑖</m:t>
                              </m:r>
                            </m:e>
                          </m:func>
                        </m:sub>
                      </m:sSub>
                      <m:r>
                        <a:rPr lang="fr-FR" b="0" i="0" smtClean="0"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lang="fr-F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func>
                            <m:funcPr>
                              <m:ctrlPr>
                                <a:rPr lang="fr-FR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𝑛𝑢𝑚</m:t>
                              </m:r>
                            </m:e>
                          </m:func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6412853"/>
                <a:ext cx="2432396" cy="391646"/>
              </a:xfrm>
              <a:prstGeom prst="rect">
                <a:avLst/>
              </a:prstGeom>
              <a:blipFill rotWithShape="1">
                <a:blip r:embed="rId8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496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11561" y="1811957"/>
            <a:ext cx="7668840" cy="45693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800" dirty="0"/>
              <a:t>Les principaux mécanismes physiques qui contrôlent le </a:t>
            </a:r>
            <a:r>
              <a:rPr lang="fr-FR" sz="1800" i="1" dirty="0" err="1"/>
              <a:t>quench</a:t>
            </a:r>
            <a:r>
              <a:rPr lang="fr-FR" sz="1800" dirty="0"/>
              <a:t> d’un câble supraconducteur en conduit ont été identifiés ; il existe deux régimes de propagation de la zone normale </a:t>
            </a:r>
            <a:r>
              <a:rPr lang="fr-FR" sz="1800" dirty="0" smtClean="0"/>
              <a:t>:</a:t>
            </a:r>
          </a:p>
          <a:p>
            <a:pPr marL="0" indent="0">
              <a:buNone/>
            </a:pPr>
            <a:endParaRPr lang="fr-FR" sz="1800" dirty="0"/>
          </a:p>
          <a:p>
            <a:pPr lvl="0"/>
            <a:r>
              <a:rPr lang="fr-FR" sz="1800" dirty="0"/>
              <a:t>Dans les premiers instants, la vitesse de propagation de la zone normale est gouvernée par l’expulsion de l’hélium chaud : la vitesse de la zone normale est égale à la vitesse locale de dilatation de l’hélium</a:t>
            </a:r>
            <a:r>
              <a:rPr lang="fr-FR" sz="1800" dirty="0" smtClean="0"/>
              <a:t>.</a:t>
            </a:r>
          </a:p>
          <a:p>
            <a:pPr marL="0" lvl="0" indent="0">
              <a:buNone/>
            </a:pPr>
            <a:endParaRPr lang="fr-FR" sz="1800" dirty="0"/>
          </a:p>
          <a:p>
            <a:pPr lvl="0"/>
            <a:r>
              <a:rPr lang="fr-FR" sz="1800" dirty="0"/>
              <a:t>Après un certain temps, un </a:t>
            </a:r>
            <a:r>
              <a:rPr lang="fr-FR" sz="1800" i="1" dirty="0" err="1"/>
              <a:t>quenck</a:t>
            </a:r>
            <a:r>
              <a:rPr lang="fr-FR" sz="1800" i="1" dirty="0"/>
              <a:t>-back</a:t>
            </a:r>
            <a:r>
              <a:rPr lang="fr-FR" sz="1800" dirty="0"/>
              <a:t> </a:t>
            </a:r>
            <a:r>
              <a:rPr lang="fr-FR" sz="1800" dirty="0" err="1"/>
              <a:t>thermohydraulique</a:t>
            </a:r>
            <a:r>
              <a:rPr lang="fr-FR" sz="1800" dirty="0"/>
              <a:t> peut arriver : ce phénomène est dû à l’échauffement de l’hélium extérieur à la zone normale au-dessus de la température de transition. Ce sont les frottements visqueux qui sont à l’origine de cet échauffement</a:t>
            </a:r>
            <a:r>
              <a:rPr lang="fr-FR" sz="1800" dirty="0" smtClean="0"/>
              <a:t>.</a:t>
            </a:r>
          </a:p>
          <a:p>
            <a:pPr marL="0" lvl="0" indent="0">
              <a:buNone/>
            </a:pPr>
            <a:endParaRPr lang="fr-FR" sz="1800" dirty="0"/>
          </a:p>
          <a:p>
            <a:pPr marL="0" indent="0">
              <a:buNone/>
            </a:pPr>
            <a:r>
              <a:rPr lang="fr-FR" sz="1800" dirty="0"/>
              <a:t>Le modèle analytique proposé par </a:t>
            </a:r>
            <a:r>
              <a:rPr lang="fr-FR" sz="1800" dirty="0" err="1"/>
              <a:t>Shajji</a:t>
            </a:r>
            <a:r>
              <a:rPr lang="fr-FR" sz="1800" dirty="0"/>
              <a:t> donne une bonne approximation de la vitesse de propagation de la zone normale mais il sous-estime la montée en pression de l’hélium.</a:t>
            </a:r>
          </a:p>
          <a:p>
            <a:endParaRPr lang="fr-FR" sz="18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Conclusion</a:t>
            </a:r>
            <a:endParaRPr lang="fr-FR" sz="3600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2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95536" y="2852936"/>
            <a:ext cx="8229600" cy="1252728"/>
          </a:xfrm>
          <a:scene3d>
            <a:camera prst="isometricOffAxis1Right"/>
            <a:lightRig rig="threePt" dir="t"/>
          </a:scene3d>
        </p:spPr>
        <p:txBody>
          <a:bodyPr/>
          <a:lstStyle/>
          <a:p>
            <a:r>
              <a:rPr lang="fr-FR" dirty="0" smtClean="0">
                <a:solidFill>
                  <a:srgbClr val="0070C0"/>
                </a:solidFill>
              </a:rPr>
              <a:t>Merci </a:t>
            </a:r>
            <a:r>
              <a:rPr lang="fr-FR" dirty="0" smtClean="0">
                <a:solidFill>
                  <a:srgbClr val="0070C0"/>
                </a:solidFill>
              </a:rPr>
              <a:t>de </a:t>
            </a:r>
            <a:r>
              <a:rPr lang="fr-FR" dirty="0" smtClean="0">
                <a:solidFill>
                  <a:srgbClr val="0070C0"/>
                </a:solidFill>
              </a:rPr>
              <a:t>votre attention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217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gues">
  <a:themeElements>
    <a:clrScheme name="Vagues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Vagues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agues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agues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Vagues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Vagues">
    <a:fillStyleLst>
      <a:solidFill>
        <a:schemeClr val="phClr"/>
      </a:solidFill>
      <a:gradFill rotWithShape="1">
        <a:gsLst>
          <a:gs pos="0">
            <a:schemeClr val="phClr">
              <a:tint val="0"/>
            </a:schemeClr>
          </a:gs>
          <a:gs pos="44000">
            <a:schemeClr val="phClr">
              <a:tint val="60000"/>
              <a:satMod val="120000"/>
            </a:schemeClr>
          </a:gs>
          <a:gs pos="100000">
            <a:schemeClr val="phClr">
              <a:tint val="90000"/>
              <a:alpha val="100000"/>
              <a:lumMod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20000"/>
              <a:lumMod val="120000"/>
            </a:schemeClr>
          </a:gs>
          <a:gs pos="100000">
            <a:schemeClr val="phClr">
              <a:shade val="89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lumMod val="8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phClr">
              <a:shade val="25000"/>
              <a:satMod val="18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1801</TotalTime>
  <Words>1866</Words>
  <Application>Microsoft Office PowerPoint</Application>
  <PresentationFormat>Affichage à l'écran (4:3)</PresentationFormat>
  <Paragraphs>339</Paragraphs>
  <Slides>21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Vagues</vt:lpstr>
      <vt:lpstr>Analyse thermohydraulique de la propagation de la zone normale dans un câble supraconducteur en conduit </vt:lpstr>
      <vt:lpstr>Câble supraconducteur en conduit (CICC)</vt:lpstr>
      <vt:lpstr>Problématique du quench d’un CICC</vt:lpstr>
      <vt:lpstr>Objectif du stage</vt:lpstr>
      <vt:lpstr>Modélisation du quench d’un CICC</vt:lpstr>
      <vt:lpstr>Thermohydraulique d’un quench typique</vt:lpstr>
      <vt:lpstr>Thermohydraulique d’un quench typique</vt:lpstr>
      <vt:lpstr>Température maximale du conducteur</vt:lpstr>
      <vt:lpstr>Propagation de la zone normale dans le conducteur</vt:lpstr>
      <vt:lpstr>Propagation de la zone normale dans le conducteur</vt:lpstr>
      <vt:lpstr>Quench-back thermohydraulique</vt:lpstr>
      <vt:lpstr>Influence du coefficient de frottement</vt:lpstr>
      <vt:lpstr>Influence du coefficient de frottement</vt:lpstr>
      <vt:lpstr>Comparaison avec le modèle de Shajii</vt:lpstr>
      <vt:lpstr>Comparaison avec le modèle de Shajii</vt:lpstr>
      <vt:lpstr>Analyse des principales hypothèses du modèle de Shajii</vt:lpstr>
      <vt:lpstr>Analyse des principales hypothèses du modèle de Shajii</vt:lpstr>
      <vt:lpstr>Test d’un cas pouvant se rapprocher du modèle de Shajii</vt:lpstr>
      <vt:lpstr>Test d’un cas pouvant se rapprocher du modèle de Shajii</vt:lpstr>
      <vt:lpstr>Conclusion</vt:lpstr>
      <vt:lpstr>Merci de votre attention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WANG Zhiqiang</dc:creator>
  <cp:lastModifiedBy>erochepa</cp:lastModifiedBy>
  <cp:revision>97</cp:revision>
  <cp:lastPrinted>2011-07-20T16:39:01Z</cp:lastPrinted>
  <dcterms:created xsi:type="dcterms:W3CDTF">2011-06-01T12:30:26Z</dcterms:created>
  <dcterms:modified xsi:type="dcterms:W3CDTF">2011-07-22T11:40:06Z</dcterms:modified>
</cp:coreProperties>
</file>