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3"/>
  </p:notesMasterIdLst>
  <p:sldIdLst>
    <p:sldId id="259" r:id="rId3"/>
    <p:sldId id="261" r:id="rId4"/>
    <p:sldId id="265" r:id="rId5"/>
    <p:sldId id="266" r:id="rId6"/>
    <p:sldId id="298" r:id="rId7"/>
    <p:sldId id="299" r:id="rId8"/>
    <p:sldId id="300" r:id="rId9"/>
    <p:sldId id="276" r:id="rId10"/>
    <p:sldId id="305" r:id="rId11"/>
    <p:sldId id="267" r:id="rId12"/>
    <p:sldId id="287" r:id="rId13"/>
    <p:sldId id="306" r:id="rId14"/>
    <p:sldId id="286" r:id="rId15"/>
    <p:sldId id="302" r:id="rId16"/>
    <p:sldId id="269" r:id="rId17"/>
    <p:sldId id="273" r:id="rId18"/>
    <p:sldId id="274" r:id="rId19"/>
    <p:sldId id="295" r:id="rId20"/>
    <p:sldId id="290" r:id="rId21"/>
    <p:sldId id="291" r:id="rId22"/>
    <p:sldId id="292" r:id="rId23"/>
    <p:sldId id="293" r:id="rId24"/>
    <p:sldId id="294" r:id="rId25"/>
    <p:sldId id="297" r:id="rId26"/>
    <p:sldId id="304" r:id="rId27"/>
    <p:sldId id="279" r:id="rId28"/>
    <p:sldId id="280" r:id="rId29"/>
    <p:sldId id="289" r:id="rId30"/>
    <p:sldId id="284" r:id="rId31"/>
    <p:sldId id="281" r:id="rId3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263" autoAdjust="0"/>
  </p:normalViewPr>
  <p:slideViewPr>
    <p:cSldViewPr>
      <p:cViewPr>
        <p:scale>
          <a:sx n="76" d="100"/>
          <a:sy n="76" d="100"/>
        </p:scale>
        <p:origin x="-1794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06F704-3529-4D24-9B1B-E73BAA5B3A62}" type="datetimeFigureOut">
              <a:rPr lang="zh-CN" altLang="en-US" smtClean="0"/>
              <a:pPr/>
              <a:t>2012/3/27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46621-6785-48CB-B9C0-440960487A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127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6621-6785-48CB-B9C0-440960487AD7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958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3425ED-566E-4985-80BC-E164FA1BE028}" type="slidenum">
              <a:rPr lang="en-US" altLang="zh-CN"/>
              <a:pPr/>
              <a:t>8</a:t>
            </a:fld>
            <a:endParaRPr lang="en-US" altLang="zh-CN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6621-6785-48CB-B9C0-440960487AD7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17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6621-6785-48CB-B9C0-440960487AD7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8127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这里应该强调是在</a:t>
            </a:r>
            <a:r>
              <a:rPr lang="en-US" altLang="zh-CN" dirty="0" smtClean="0"/>
              <a:t>Trace-Win</a:t>
            </a:r>
            <a:r>
              <a:rPr lang="zh-CN" altLang="en-US" dirty="0" smtClean="0"/>
              <a:t>中进行的程序功能改进工作</a:t>
            </a:r>
            <a:r>
              <a:rPr lang="en-US" altLang="zh-CN" dirty="0" smtClean="0"/>
              <a:t>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6621-6785-48CB-B9C0-440960487AD7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221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754-0D19-474C-8284-5696B1BBB289}" type="datetimeFigureOut">
              <a:rPr lang="zh-CN" altLang="en-US" smtClean="0"/>
              <a:pPr/>
              <a:t>2012/3/27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4E4B-861B-4A04-A07B-1BBF1FFF57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90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754-0D19-474C-8284-5696B1BBB289}" type="datetimeFigureOut">
              <a:rPr lang="zh-CN" altLang="en-US" smtClean="0"/>
              <a:pPr/>
              <a:t>2012/3/27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4E4B-861B-4A04-A07B-1BBF1FFF57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08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754-0D19-474C-8284-5696B1BBB289}" type="datetimeFigureOut">
              <a:rPr lang="zh-CN" altLang="en-US" smtClean="0"/>
              <a:pPr/>
              <a:t>2012/3/27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4E4B-861B-4A04-A07B-1BBF1FFF57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499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754-0D19-474C-8284-5696B1BBB289}" type="datetimeFigureOut">
              <a:rPr lang="zh-CN" altLang="en-US" smtClean="0"/>
              <a:pPr/>
              <a:t>2012/3/27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4E4B-861B-4A04-A07B-1BBF1FFF57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283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754-0D19-474C-8284-5696B1BBB289}" type="datetimeFigureOut">
              <a:rPr lang="zh-CN" altLang="en-US" smtClean="0"/>
              <a:pPr/>
              <a:t>2012/3/27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4E4B-861B-4A04-A07B-1BBF1FFF57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605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754-0D19-474C-8284-5696B1BBB289}" type="datetimeFigureOut">
              <a:rPr lang="zh-CN" altLang="en-US" smtClean="0"/>
              <a:pPr/>
              <a:t>2012/3/27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4E4B-861B-4A04-A07B-1BBF1FFF57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338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754-0D19-474C-8284-5696B1BBB289}" type="datetimeFigureOut">
              <a:rPr lang="zh-CN" altLang="en-US" smtClean="0"/>
              <a:pPr/>
              <a:t>2012/3/27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4E4B-861B-4A04-A07B-1BBF1FFF57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0495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754-0D19-474C-8284-5696B1BBB289}" type="datetimeFigureOut">
              <a:rPr lang="zh-CN" altLang="en-US" smtClean="0"/>
              <a:pPr/>
              <a:t>2012/3/27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4E4B-861B-4A04-A07B-1BBF1FFF57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383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754-0D19-474C-8284-5696B1BBB289}" type="datetimeFigureOut">
              <a:rPr lang="zh-CN" altLang="en-US" smtClean="0"/>
              <a:pPr/>
              <a:t>2012/3/27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4E4B-861B-4A04-A07B-1BBF1FFF57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7057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754-0D19-474C-8284-5696B1BBB289}" type="datetimeFigureOut">
              <a:rPr lang="zh-CN" altLang="en-US" smtClean="0"/>
              <a:pPr/>
              <a:t>2012/3/27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4E4B-861B-4A04-A07B-1BBF1FFF57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876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754-0D19-474C-8284-5696B1BBB289}" type="datetimeFigureOut">
              <a:rPr lang="zh-CN" altLang="en-US" smtClean="0"/>
              <a:pPr/>
              <a:t>2012/3/27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4E4B-861B-4A04-A07B-1BBF1FFF57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820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8450" y="228600"/>
            <a:ext cx="8540750" cy="6794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323850" y="1268413"/>
            <a:ext cx="8569325" cy="482441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29845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1025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00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803F687E-34AE-4EBF-9603-5B0CB317BCD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49589502"/>
      </p:ext>
    </p:extLst>
  </p:cSld>
  <p:clrMapOvr>
    <a:masterClrMapping/>
  </p:clrMapOvr>
  <p:transition>
    <p:blinds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298450" y="228600"/>
            <a:ext cx="8594725" cy="58642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29845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1025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00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BF99F3C6-B00B-46F8-BBEB-AF38EEC1E92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25428459"/>
      </p:ext>
    </p:extLst>
  </p:cSld>
  <p:clrMapOvr>
    <a:masterClrMapping/>
  </p:clrMapOvr>
  <p:transition>
    <p:blinds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2"/>
          <p:cNvSpPr>
            <a:spLocks/>
          </p:cNvSpPr>
          <p:nvPr/>
        </p:nvSpPr>
        <p:spPr bwMode="auto">
          <a:xfrm>
            <a:off x="4760913" y="20638"/>
            <a:ext cx="4438650" cy="4038600"/>
          </a:xfrm>
          <a:custGeom>
            <a:avLst/>
            <a:gdLst>
              <a:gd name="T0" fmla="*/ 23 w 546"/>
              <a:gd name="T1" fmla="*/ 4 h 497"/>
              <a:gd name="T2" fmla="*/ 11 w 546"/>
              <a:gd name="T3" fmla="*/ 71 h 497"/>
              <a:gd name="T4" fmla="*/ 25 w 546"/>
              <a:gd name="T5" fmla="*/ 393 h 497"/>
              <a:gd name="T6" fmla="*/ 54 w 546"/>
              <a:gd name="T7" fmla="*/ 457 h 497"/>
              <a:gd name="T8" fmla="*/ 158 w 546"/>
              <a:gd name="T9" fmla="*/ 482 h 497"/>
              <a:gd name="T10" fmla="*/ 204 w 546"/>
              <a:gd name="T11" fmla="*/ 495 h 497"/>
              <a:gd name="T12" fmla="*/ 520 w 546"/>
              <a:gd name="T13" fmla="*/ 475 h 497"/>
              <a:gd name="T14" fmla="*/ 533 w 546"/>
              <a:gd name="T15" fmla="*/ 167 h 497"/>
              <a:gd name="T16" fmla="*/ 369 w 546"/>
              <a:gd name="T17" fmla="*/ 16 h 497"/>
              <a:gd name="T18" fmla="*/ 249 w 546"/>
              <a:gd name="T19" fmla="*/ 29 h 497"/>
              <a:gd name="T20" fmla="*/ 198 w 546"/>
              <a:gd name="T21" fmla="*/ 11 h 497"/>
              <a:gd name="T22" fmla="*/ 151 w 546"/>
              <a:gd name="T23" fmla="*/ 2 h 497"/>
              <a:gd name="T24" fmla="*/ 23 w 546"/>
              <a:gd name="T25" fmla="*/ 4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46" h="497">
                <a:moveTo>
                  <a:pt x="23" y="4"/>
                </a:moveTo>
                <a:cubicBezTo>
                  <a:pt x="23" y="4"/>
                  <a:pt x="0" y="34"/>
                  <a:pt x="11" y="71"/>
                </a:cubicBezTo>
                <a:cubicBezTo>
                  <a:pt x="19" y="100"/>
                  <a:pt x="25" y="393"/>
                  <a:pt x="25" y="393"/>
                </a:cubicBezTo>
                <a:cubicBezTo>
                  <a:pt x="25" y="393"/>
                  <a:pt x="42" y="452"/>
                  <a:pt x="54" y="457"/>
                </a:cubicBezTo>
                <a:cubicBezTo>
                  <a:pt x="66" y="462"/>
                  <a:pt x="158" y="482"/>
                  <a:pt x="158" y="482"/>
                </a:cubicBezTo>
                <a:cubicBezTo>
                  <a:pt x="158" y="482"/>
                  <a:pt x="191" y="497"/>
                  <a:pt x="204" y="495"/>
                </a:cubicBezTo>
                <a:cubicBezTo>
                  <a:pt x="217" y="494"/>
                  <a:pt x="506" y="487"/>
                  <a:pt x="520" y="475"/>
                </a:cubicBezTo>
                <a:cubicBezTo>
                  <a:pt x="533" y="463"/>
                  <a:pt x="546" y="218"/>
                  <a:pt x="533" y="167"/>
                </a:cubicBezTo>
                <a:cubicBezTo>
                  <a:pt x="520" y="117"/>
                  <a:pt x="404" y="14"/>
                  <a:pt x="369" y="16"/>
                </a:cubicBezTo>
                <a:cubicBezTo>
                  <a:pt x="335" y="17"/>
                  <a:pt x="249" y="29"/>
                  <a:pt x="249" y="29"/>
                </a:cubicBezTo>
                <a:lnTo>
                  <a:pt x="198" y="11"/>
                </a:lnTo>
                <a:lnTo>
                  <a:pt x="151" y="2"/>
                </a:lnTo>
                <a:cubicBezTo>
                  <a:pt x="151" y="2"/>
                  <a:pt x="79" y="0"/>
                  <a:pt x="23" y="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grpSp>
        <p:nvGrpSpPr>
          <p:cNvPr id="14339" name="Group 3"/>
          <p:cNvGrpSpPr>
            <a:grpSpLocks/>
          </p:cNvGrpSpPr>
          <p:nvPr/>
        </p:nvGrpSpPr>
        <p:grpSpPr bwMode="auto">
          <a:xfrm>
            <a:off x="4572000" y="28575"/>
            <a:ext cx="4756150" cy="4338638"/>
            <a:chOff x="2918" y="18"/>
            <a:chExt cx="2958" cy="2699"/>
          </a:xfrm>
        </p:grpSpPr>
        <p:sp>
          <p:nvSpPr>
            <p:cNvPr id="14340" name="Freeform 4"/>
            <p:cNvSpPr>
              <a:spLocks/>
            </p:cNvSpPr>
            <p:nvPr/>
          </p:nvSpPr>
          <p:spPr bwMode="auto">
            <a:xfrm>
              <a:off x="3060" y="18"/>
              <a:ext cx="490" cy="187"/>
            </a:xfrm>
            <a:custGeom>
              <a:avLst/>
              <a:gdLst>
                <a:gd name="T0" fmla="*/ 71 w 97"/>
                <a:gd name="T1" fmla="*/ 25 h 37"/>
                <a:gd name="T2" fmla="*/ 91 w 97"/>
                <a:gd name="T3" fmla="*/ 20 h 37"/>
                <a:gd name="T4" fmla="*/ 92 w 97"/>
                <a:gd name="T5" fmla="*/ 17 h 37"/>
                <a:gd name="T6" fmla="*/ 88 w 97"/>
                <a:gd name="T7" fmla="*/ 0 h 37"/>
                <a:gd name="T8" fmla="*/ 25 w 97"/>
                <a:gd name="T9" fmla="*/ 0 h 37"/>
                <a:gd name="T10" fmla="*/ 10 w 97"/>
                <a:gd name="T11" fmla="*/ 22 h 37"/>
                <a:gd name="T12" fmla="*/ 71 w 97"/>
                <a:gd name="T13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37">
                  <a:moveTo>
                    <a:pt x="71" y="25"/>
                  </a:moveTo>
                  <a:cubicBezTo>
                    <a:pt x="81" y="22"/>
                    <a:pt x="87" y="21"/>
                    <a:pt x="91" y="20"/>
                  </a:cubicBezTo>
                  <a:cubicBezTo>
                    <a:pt x="91" y="19"/>
                    <a:pt x="91" y="19"/>
                    <a:pt x="92" y="17"/>
                  </a:cubicBezTo>
                  <a:cubicBezTo>
                    <a:pt x="97" y="11"/>
                    <a:pt x="95" y="4"/>
                    <a:pt x="88" y="0"/>
                  </a:cubicBezTo>
                  <a:lnTo>
                    <a:pt x="25" y="0"/>
                  </a:lnTo>
                  <a:cubicBezTo>
                    <a:pt x="10" y="3"/>
                    <a:pt x="0" y="10"/>
                    <a:pt x="10" y="22"/>
                  </a:cubicBezTo>
                  <a:cubicBezTo>
                    <a:pt x="10" y="22"/>
                    <a:pt x="28" y="37"/>
                    <a:pt x="71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41" name="Freeform 5"/>
            <p:cNvSpPr>
              <a:spLocks noEditPoints="1"/>
            </p:cNvSpPr>
            <p:nvPr/>
          </p:nvSpPr>
          <p:spPr bwMode="auto">
            <a:xfrm>
              <a:off x="2918" y="18"/>
              <a:ext cx="2958" cy="2699"/>
            </a:xfrm>
            <a:custGeom>
              <a:avLst/>
              <a:gdLst>
                <a:gd name="T0" fmla="*/ 504 w 585"/>
                <a:gd name="T1" fmla="*/ 1 h 534"/>
                <a:gd name="T2" fmla="*/ 157 w 585"/>
                <a:gd name="T3" fmla="*/ 0 h 534"/>
                <a:gd name="T4" fmla="*/ 225 w 585"/>
                <a:gd name="T5" fmla="*/ 21 h 534"/>
                <a:gd name="T6" fmla="*/ 174 w 585"/>
                <a:gd name="T7" fmla="*/ 39 h 534"/>
                <a:gd name="T8" fmla="*/ 207 w 585"/>
                <a:gd name="T9" fmla="*/ 71 h 534"/>
                <a:gd name="T10" fmla="*/ 74 w 585"/>
                <a:gd name="T11" fmla="*/ 60 h 534"/>
                <a:gd name="T12" fmla="*/ 26 w 585"/>
                <a:gd name="T13" fmla="*/ 63 h 534"/>
                <a:gd name="T14" fmla="*/ 199 w 585"/>
                <a:gd name="T15" fmla="*/ 487 h 534"/>
                <a:gd name="T16" fmla="*/ 144 w 585"/>
                <a:gd name="T17" fmla="*/ 341 h 534"/>
                <a:gd name="T18" fmla="*/ 105 w 585"/>
                <a:gd name="T19" fmla="*/ 376 h 534"/>
                <a:gd name="T20" fmla="*/ 94 w 585"/>
                <a:gd name="T21" fmla="*/ 435 h 534"/>
                <a:gd name="T22" fmla="*/ 124 w 585"/>
                <a:gd name="T23" fmla="*/ 265 h 534"/>
                <a:gd name="T24" fmla="*/ 153 w 585"/>
                <a:gd name="T25" fmla="*/ 228 h 534"/>
                <a:gd name="T26" fmla="*/ 209 w 585"/>
                <a:gd name="T27" fmla="*/ 237 h 534"/>
                <a:gd name="T28" fmla="*/ 188 w 585"/>
                <a:gd name="T29" fmla="*/ 306 h 534"/>
                <a:gd name="T30" fmla="*/ 192 w 585"/>
                <a:gd name="T31" fmla="*/ 395 h 534"/>
                <a:gd name="T32" fmla="*/ 515 w 585"/>
                <a:gd name="T33" fmla="*/ 483 h 534"/>
                <a:gd name="T34" fmla="*/ 454 w 585"/>
                <a:gd name="T35" fmla="*/ 427 h 534"/>
                <a:gd name="T36" fmla="*/ 425 w 585"/>
                <a:gd name="T37" fmla="*/ 345 h 534"/>
                <a:gd name="T38" fmla="*/ 396 w 585"/>
                <a:gd name="T39" fmla="*/ 270 h 534"/>
                <a:gd name="T40" fmla="*/ 460 w 585"/>
                <a:gd name="T41" fmla="*/ 256 h 534"/>
                <a:gd name="T42" fmla="*/ 407 w 585"/>
                <a:gd name="T43" fmla="*/ 223 h 534"/>
                <a:gd name="T44" fmla="*/ 439 w 585"/>
                <a:gd name="T45" fmla="*/ 226 h 534"/>
                <a:gd name="T46" fmla="*/ 438 w 585"/>
                <a:gd name="T47" fmla="*/ 209 h 534"/>
                <a:gd name="T48" fmla="*/ 376 w 585"/>
                <a:gd name="T49" fmla="*/ 211 h 534"/>
                <a:gd name="T50" fmla="*/ 357 w 585"/>
                <a:gd name="T51" fmla="*/ 343 h 534"/>
                <a:gd name="T52" fmla="*/ 347 w 585"/>
                <a:gd name="T53" fmla="*/ 230 h 534"/>
                <a:gd name="T54" fmla="*/ 331 w 585"/>
                <a:gd name="T55" fmla="*/ 182 h 534"/>
                <a:gd name="T56" fmla="*/ 347 w 585"/>
                <a:gd name="T57" fmla="*/ 136 h 534"/>
                <a:gd name="T58" fmla="*/ 339 w 585"/>
                <a:gd name="T59" fmla="*/ 99 h 534"/>
                <a:gd name="T60" fmla="*/ 331 w 585"/>
                <a:gd name="T61" fmla="*/ 62 h 534"/>
                <a:gd name="T62" fmla="*/ 369 w 585"/>
                <a:gd name="T63" fmla="*/ 103 h 534"/>
                <a:gd name="T64" fmla="*/ 415 w 585"/>
                <a:gd name="T65" fmla="*/ 47 h 534"/>
                <a:gd name="T66" fmla="*/ 409 w 585"/>
                <a:gd name="T67" fmla="*/ 95 h 534"/>
                <a:gd name="T68" fmla="*/ 401 w 585"/>
                <a:gd name="T69" fmla="*/ 130 h 534"/>
                <a:gd name="T70" fmla="*/ 401 w 585"/>
                <a:gd name="T71" fmla="*/ 181 h 534"/>
                <a:gd name="T72" fmla="*/ 558 w 585"/>
                <a:gd name="T73" fmla="*/ 181 h 534"/>
                <a:gd name="T74" fmla="*/ 554 w 585"/>
                <a:gd name="T75" fmla="*/ 76 h 534"/>
                <a:gd name="T76" fmla="*/ 249 w 585"/>
                <a:gd name="T77" fmla="*/ 69 h 534"/>
                <a:gd name="T78" fmla="*/ 293 w 585"/>
                <a:gd name="T79" fmla="*/ 93 h 534"/>
                <a:gd name="T80" fmla="*/ 171 w 585"/>
                <a:gd name="T81" fmla="*/ 195 h 534"/>
                <a:gd name="T82" fmla="*/ 69 w 585"/>
                <a:gd name="T83" fmla="*/ 98 h 534"/>
                <a:gd name="T84" fmla="*/ 191 w 585"/>
                <a:gd name="T85" fmla="*/ 106 h 534"/>
                <a:gd name="T86" fmla="*/ 220 w 585"/>
                <a:gd name="T87" fmla="*/ 105 h 534"/>
                <a:gd name="T88" fmla="*/ 302 w 585"/>
                <a:gd name="T89" fmla="*/ 121 h 534"/>
                <a:gd name="T90" fmla="*/ 276 w 585"/>
                <a:gd name="T91" fmla="*/ 256 h 534"/>
                <a:gd name="T92" fmla="*/ 260 w 585"/>
                <a:gd name="T93" fmla="*/ 137 h 534"/>
                <a:gd name="T94" fmla="*/ 171 w 585"/>
                <a:gd name="T95" fmla="*/ 195 h 534"/>
                <a:gd name="T96" fmla="*/ 223 w 585"/>
                <a:gd name="T97" fmla="*/ 225 h 534"/>
                <a:gd name="T98" fmla="*/ 247 w 585"/>
                <a:gd name="T99" fmla="*/ 158 h 534"/>
                <a:gd name="T100" fmla="*/ 326 w 585"/>
                <a:gd name="T101" fmla="*/ 292 h 534"/>
                <a:gd name="T102" fmla="*/ 215 w 585"/>
                <a:gd name="T103" fmla="*/ 321 h 534"/>
                <a:gd name="T104" fmla="*/ 309 w 585"/>
                <a:gd name="T105" fmla="*/ 277 h 534"/>
                <a:gd name="T106" fmla="*/ 318 w 585"/>
                <a:gd name="T107" fmla="*/ 133 h 534"/>
                <a:gd name="T108" fmla="*/ 313 w 585"/>
                <a:gd name="T109" fmla="*/ 213 h 534"/>
                <a:gd name="T110" fmla="*/ 299 w 585"/>
                <a:gd name="T111" fmla="*/ 144 h 534"/>
                <a:gd name="T112" fmla="*/ 507 w 585"/>
                <a:gd name="T113" fmla="*/ 179 h 534"/>
                <a:gd name="T114" fmla="*/ 461 w 585"/>
                <a:gd name="T115" fmla="*/ 162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5" h="534">
                  <a:moveTo>
                    <a:pt x="554" y="76"/>
                  </a:moveTo>
                  <a:cubicBezTo>
                    <a:pt x="551" y="32"/>
                    <a:pt x="543" y="9"/>
                    <a:pt x="504" y="1"/>
                  </a:cubicBezTo>
                  <a:cubicBezTo>
                    <a:pt x="500" y="1"/>
                    <a:pt x="494" y="0"/>
                    <a:pt x="486" y="0"/>
                  </a:cubicBezTo>
                  <a:lnTo>
                    <a:pt x="157" y="0"/>
                  </a:lnTo>
                  <a:cubicBezTo>
                    <a:pt x="156" y="5"/>
                    <a:pt x="153" y="17"/>
                    <a:pt x="158" y="17"/>
                  </a:cubicBezTo>
                  <a:cubicBezTo>
                    <a:pt x="171" y="17"/>
                    <a:pt x="223" y="21"/>
                    <a:pt x="225" y="21"/>
                  </a:cubicBezTo>
                  <a:cubicBezTo>
                    <a:pt x="226" y="21"/>
                    <a:pt x="250" y="16"/>
                    <a:pt x="237" y="28"/>
                  </a:cubicBezTo>
                  <a:cubicBezTo>
                    <a:pt x="223" y="41"/>
                    <a:pt x="192" y="41"/>
                    <a:pt x="174" y="39"/>
                  </a:cubicBezTo>
                  <a:cubicBezTo>
                    <a:pt x="131" y="36"/>
                    <a:pt x="152" y="56"/>
                    <a:pt x="168" y="56"/>
                  </a:cubicBezTo>
                  <a:cubicBezTo>
                    <a:pt x="218" y="56"/>
                    <a:pt x="228" y="68"/>
                    <a:pt x="207" y="71"/>
                  </a:cubicBezTo>
                  <a:cubicBezTo>
                    <a:pt x="186" y="74"/>
                    <a:pt x="182" y="73"/>
                    <a:pt x="162" y="76"/>
                  </a:cubicBezTo>
                  <a:cubicBezTo>
                    <a:pt x="7" y="101"/>
                    <a:pt x="59" y="60"/>
                    <a:pt x="74" y="60"/>
                  </a:cubicBezTo>
                  <a:cubicBezTo>
                    <a:pt x="139" y="59"/>
                    <a:pt x="123" y="37"/>
                    <a:pt x="107" y="42"/>
                  </a:cubicBezTo>
                  <a:cubicBezTo>
                    <a:pt x="91" y="46"/>
                    <a:pt x="34" y="27"/>
                    <a:pt x="26" y="63"/>
                  </a:cubicBezTo>
                  <a:cubicBezTo>
                    <a:pt x="19" y="100"/>
                    <a:pt x="42" y="282"/>
                    <a:pt x="36" y="317"/>
                  </a:cubicBezTo>
                  <a:cubicBezTo>
                    <a:pt x="0" y="534"/>
                    <a:pt x="199" y="487"/>
                    <a:pt x="199" y="487"/>
                  </a:cubicBezTo>
                  <a:cubicBezTo>
                    <a:pt x="156" y="453"/>
                    <a:pt x="174" y="421"/>
                    <a:pt x="171" y="403"/>
                  </a:cubicBezTo>
                  <a:cubicBezTo>
                    <a:pt x="161" y="345"/>
                    <a:pt x="154" y="337"/>
                    <a:pt x="144" y="341"/>
                  </a:cubicBezTo>
                  <a:cubicBezTo>
                    <a:pt x="121" y="352"/>
                    <a:pt x="123" y="358"/>
                    <a:pt x="126" y="367"/>
                  </a:cubicBezTo>
                  <a:cubicBezTo>
                    <a:pt x="142" y="416"/>
                    <a:pt x="105" y="376"/>
                    <a:pt x="105" y="376"/>
                  </a:cubicBezTo>
                  <a:cubicBezTo>
                    <a:pt x="98" y="380"/>
                    <a:pt x="95" y="390"/>
                    <a:pt x="99" y="399"/>
                  </a:cubicBezTo>
                  <a:cubicBezTo>
                    <a:pt x="131" y="463"/>
                    <a:pt x="101" y="446"/>
                    <a:pt x="94" y="435"/>
                  </a:cubicBezTo>
                  <a:cubicBezTo>
                    <a:pt x="61" y="390"/>
                    <a:pt x="92" y="366"/>
                    <a:pt x="88" y="352"/>
                  </a:cubicBezTo>
                  <a:cubicBezTo>
                    <a:pt x="75" y="295"/>
                    <a:pt x="118" y="274"/>
                    <a:pt x="124" y="265"/>
                  </a:cubicBezTo>
                  <a:cubicBezTo>
                    <a:pt x="130" y="256"/>
                    <a:pt x="127" y="253"/>
                    <a:pt x="129" y="234"/>
                  </a:cubicBezTo>
                  <a:cubicBezTo>
                    <a:pt x="136" y="195"/>
                    <a:pt x="155" y="216"/>
                    <a:pt x="153" y="228"/>
                  </a:cubicBezTo>
                  <a:cubicBezTo>
                    <a:pt x="148" y="274"/>
                    <a:pt x="176" y="242"/>
                    <a:pt x="186" y="228"/>
                  </a:cubicBezTo>
                  <a:cubicBezTo>
                    <a:pt x="218" y="186"/>
                    <a:pt x="214" y="229"/>
                    <a:pt x="209" y="237"/>
                  </a:cubicBezTo>
                  <a:cubicBezTo>
                    <a:pt x="203" y="244"/>
                    <a:pt x="198" y="255"/>
                    <a:pt x="200" y="260"/>
                  </a:cubicBezTo>
                  <a:cubicBezTo>
                    <a:pt x="208" y="283"/>
                    <a:pt x="193" y="305"/>
                    <a:pt x="188" y="306"/>
                  </a:cubicBezTo>
                  <a:cubicBezTo>
                    <a:pt x="184" y="308"/>
                    <a:pt x="170" y="314"/>
                    <a:pt x="170" y="332"/>
                  </a:cubicBezTo>
                  <a:cubicBezTo>
                    <a:pt x="171" y="350"/>
                    <a:pt x="192" y="382"/>
                    <a:pt x="192" y="395"/>
                  </a:cubicBezTo>
                  <a:cubicBezTo>
                    <a:pt x="193" y="492"/>
                    <a:pt x="236" y="499"/>
                    <a:pt x="255" y="497"/>
                  </a:cubicBezTo>
                  <a:cubicBezTo>
                    <a:pt x="275" y="496"/>
                    <a:pt x="445" y="490"/>
                    <a:pt x="515" y="483"/>
                  </a:cubicBezTo>
                  <a:cubicBezTo>
                    <a:pt x="585" y="477"/>
                    <a:pt x="538" y="458"/>
                    <a:pt x="518" y="458"/>
                  </a:cubicBezTo>
                  <a:cubicBezTo>
                    <a:pt x="467" y="458"/>
                    <a:pt x="454" y="427"/>
                    <a:pt x="454" y="427"/>
                  </a:cubicBezTo>
                  <a:cubicBezTo>
                    <a:pt x="454" y="427"/>
                    <a:pt x="453" y="405"/>
                    <a:pt x="431" y="400"/>
                  </a:cubicBezTo>
                  <a:cubicBezTo>
                    <a:pt x="376" y="385"/>
                    <a:pt x="411" y="353"/>
                    <a:pt x="425" y="345"/>
                  </a:cubicBezTo>
                  <a:cubicBezTo>
                    <a:pt x="438" y="338"/>
                    <a:pt x="430" y="335"/>
                    <a:pt x="420" y="329"/>
                  </a:cubicBezTo>
                  <a:cubicBezTo>
                    <a:pt x="398" y="316"/>
                    <a:pt x="394" y="300"/>
                    <a:pt x="396" y="270"/>
                  </a:cubicBezTo>
                  <a:cubicBezTo>
                    <a:pt x="397" y="240"/>
                    <a:pt x="416" y="249"/>
                    <a:pt x="416" y="249"/>
                  </a:cubicBezTo>
                  <a:cubicBezTo>
                    <a:pt x="416" y="249"/>
                    <a:pt x="448" y="262"/>
                    <a:pt x="460" y="256"/>
                  </a:cubicBezTo>
                  <a:cubicBezTo>
                    <a:pt x="472" y="250"/>
                    <a:pt x="467" y="239"/>
                    <a:pt x="461" y="244"/>
                  </a:cubicBezTo>
                  <a:cubicBezTo>
                    <a:pt x="455" y="248"/>
                    <a:pt x="412" y="244"/>
                    <a:pt x="407" y="223"/>
                  </a:cubicBezTo>
                  <a:cubicBezTo>
                    <a:pt x="403" y="202"/>
                    <a:pt x="418" y="213"/>
                    <a:pt x="422" y="214"/>
                  </a:cubicBezTo>
                  <a:cubicBezTo>
                    <a:pt x="427" y="216"/>
                    <a:pt x="427" y="220"/>
                    <a:pt x="439" y="226"/>
                  </a:cubicBezTo>
                  <a:cubicBezTo>
                    <a:pt x="468" y="241"/>
                    <a:pt x="454" y="224"/>
                    <a:pt x="454" y="224"/>
                  </a:cubicBezTo>
                  <a:cubicBezTo>
                    <a:pt x="454" y="224"/>
                    <a:pt x="454" y="224"/>
                    <a:pt x="438" y="209"/>
                  </a:cubicBezTo>
                  <a:cubicBezTo>
                    <a:pt x="423" y="194"/>
                    <a:pt x="406" y="199"/>
                    <a:pt x="389" y="199"/>
                  </a:cubicBezTo>
                  <a:cubicBezTo>
                    <a:pt x="373" y="199"/>
                    <a:pt x="376" y="211"/>
                    <a:pt x="376" y="211"/>
                  </a:cubicBezTo>
                  <a:cubicBezTo>
                    <a:pt x="376" y="211"/>
                    <a:pt x="373" y="242"/>
                    <a:pt x="370" y="291"/>
                  </a:cubicBezTo>
                  <a:cubicBezTo>
                    <a:pt x="368" y="341"/>
                    <a:pt x="360" y="347"/>
                    <a:pt x="357" y="343"/>
                  </a:cubicBezTo>
                  <a:cubicBezTo>
                    <a:pt x="354" y="338"/>
                    <a:pt x="350" y="313"/>
                    <a:pt x="350" y="305"/>
                  </a:cubicBezTo>
                  <a:cubicBezTo>
                    <a:pt x="350" y="298"/>
                    <a:pt x="345" y="264"/>
                    <a:pt x="347" y="230"/>
                  </a:cubicBezTo>
                  <a:cubicBezTo>
                    <a:pt x="350" y="195"/>
                    <a:pt x="356" y="210"/>
                    <a:pt x="334" y="201"/>
                  </a:cubicBezTo>
                  <a:cubicBezTo>
                    <a:pt x="311" y="192"/>
                    <a:pt x="323" y="182"/>
                    <a:pt x="331" y="182"/>
                  </a:cubicBezTo>
                  <a:cubicBezTo>
                    <a:pt x="338" y="182"/>
                    <a:pt x="350" y="189"/>
                    <a:pt x="352" y="181"/>
                  </a:cubicBezTo>
                  <a:cubicBezTo>
                    <a:pt x="356" y="160"/>
                    <a:pt x="359" y="141"/>
                    <a:pt x="347" y="136"/>
                  </a:cubicBezTo>
                  <a:cubicBezTo>
                    <a:pt x="322" y="127"/>
                    <a:pt x="332" y="121"/>
                    <a:pt x="341" y="118"/>
                  </a:cubicBezTo>
                  <a:cubicBezTo>
                    <a:pt x="350" y="115"/>
                    <a:pt x="352" y="94"/>
                    <a:pt x="339" y="99"/>
                  </a:cubicBezTo>
                  <a:cubicBezTo>
                    <a:pt x="313" y="107"/>
                    <a:pt x="316" y="85"/>
                    <a:pt x="321" y="82"/>
                  </a:cubicBezTo>
                  <a:cubicBezTo>
                    <a:pt x="325" y="79"/>
                    <a:pt x="334" y="83"/>
                    <a:pt x="331" y="62"/>
                  </a:cubicBezTo>
                  <a:cubicBezTo>
                    <a:pt x="328" y="41"/>
                    <a:pt x="347" y="34"/>
                    <a:pt x="351" y="53"/>
                  </a:cubicBezTo>
                  <a:cubicBezTo>
                    <a:pt x="354" y="73"/>
                    <a:pt x="363" y="112"/>
                    <a:pt x="369" y="103"/>
                  </a:cubicBezTo>
                  <a:cubicBezTo>
                    <a:pt x="375" y="94"/>
                    <a:pt x="385" y="57"/>
                    <a:pt x="395" y="41"/>
                  </a:cubicBezTo>
                  <a:cubicBezTo>
                    <a:pt x="406" y="24"/>
                    <a:pt x="418" y="38"/>
                    <a:pt x="415" y="47"/>
                  </a:cubicBezTo>
                  <a:cubicBezTo>
                    <a:pt x="401" y="88"/>
                    <a:pt x="426" y="90"/>
                    <a:pt x="426" y="90"/>
                  </a:cubicBezTo>
                  <a:cubicBezTo>
                    <a:pt x="426" y="90"/>
                    <a:pt x="423" y="96"/>
                    <a:pt x="409" y="95"/>
                  </a:cubicBezTo>
                  <a:cubicBezTo>
                    <a:pt x="382" y="92"/>
                    <a:pt x="393" y="110"/>
                    <a:pt x="405" y="115"/>
                  </a:cubicBezTo>
                  <a:cubicBezTo>
                    <a:pt x="431" y="124"/>
                    <a:pt x="414" y="130"/>
                    <a:pt x="401" y="130"/>
                  </a:cubicBezTo>
                  <a:cubicBezTo>
                    <a:pt x="387" y="130"/>
                    <a:pt x="381" y="134"/>
                    <a:pt x="378" y="148"/>
                  </a:cubicBezTo>
                  <a:cubicBezTo>
                    <a:pt x="369" y="191"/>
                    <a:pt x="401" y="181"/>
                    <a:pt x="401" y="181"/>
                  </a:cubicBezTo>
                  <a:cubicBezTo>
                    <a:pt x="452" y="195"/>
                    <a:pt x="528" y="188"/>
                    <a:pt x="528" y="188"/>
                  </a:cubicBezTo>
                  <a:cubicBezTo>
                    <a:pt x="543" y="192"/>
                    <a:pt x="552" y="189"/>
                    <a:pt x="558" y="181"/>
                  </a:cubicBezTo>
                  <a:lnTo>
                    <a:pt x="558" y="103"/>
                  </a:lnTo>
                  <a:cubicBezTo>
                    <a:pt x="556" y="93"/>
                    <a:pt x="555" y="84"/>
                    <a:pt x="554" y="76"/>
                  </a:cubicBezTo>
                  <a:close/>
                  <a:moveTo>
                    <a:pt x="231" y="77"/>
                  </a:moveTo>
                  <a:cubicBezTo>
                    <a:pt x="233" y="65"/>
                    <a:pt x="249" y="69"/>
                    <a:pt x="249" y="69"/>
                  </a:cubicBezTo>
                  <a:cubicBezTo>
                    <a:pt x="249" y="69"/>
                    <a:pt x="278" y="79"/>
                    <a:pt x="290" y="78"/>
                  </a:cubicBezTo>
                  <a:cubicBezTo>
                    <a:pt x="301" y="76"/>
                    <a:pt x="318" y="93"/>
                    <a:pt x="293" y="93"/>
                  </a:cubicBezTo>
                  <a:cubicBezTo>
                    <a:pt x="267" y="93"/>
                    <a:pt x="228" y="104"/>
                    <a:pt x="231" y="77"/>
                  </a:cubicBezTo>
                  <a:close/>
                  <a:moveTo>
                    <a:pt x="171" y="195"/>
                  </a:moveTo>
                  <a:cubicBezTo>
                    <a:pt x="153" y="195"/>
                    <a:pt x="46" y="237"/>
                    <a:pt x="45" y="128"/>
                  </a:cubicBezTo>
                  <a:cubicBezTo>
                    <a:pt x="45" y="104"/>
                    <a:pt x="39" y="83"/>
                    <a:pt x="69" y="98"/>
                  </a:cubicBezTo>
                  <a:cubicBezTo>
                    <a:pt x="99" y="112"/>
                    <a:pt x="72" y="111"/>
                    <a:pt x="137" y="108"/>
                  </a:cubicBezTo>
                  <a:cubicBezTo>
                    <a:pt x="137" y="108"/>
                    <a:pt x="184" y="110"/>
                    <a:pt x="191" y="106"/>
                  </a:cubicBezTo>
                  <a:cubicBezTo>
                    <a:pt x="199" y="101"/>
                    <a:pt x="192" y="91"/>
                    <a:pt x="207" y="91"/>
                  </a:cubicBezTo>
                  <a:cubicBezTo>
                    <a:pt x="222" y="90"/>
                    <a:pt x="220" y="105"/>
                    <a:pt x="220" y="105"/>
                  </a:cubicBezTo>
                  <a:cubicBezTo>
                    <a:pt x="220" y="105"/>
                    <a:pt x="207" y="124"/>
                    <a:pt x="305" y="111"/>
                  </a:cubicBezTo>
                  <a:cubicBezTo>
                    <a:pt x="317" y="109"/>
                    <a:pt x="327" y="121"/>
                    <a:pt x="302" y="121"/>
                  </a:cubicBezTo>
                  <a:cubicBezTo>
                    <a:pt x="290" y="122"/>
                    <a:pt x="272" y="128"/>
                    <a:pt x="278" y="143"/>
                  </a:cubicBezTo>
                  <a:cubicBezTo>
                    <a:pt x="284" y="158"/>
                    <a:pt x="276" y="256"/>
                    <a:pt x="276" y="256"/>
                  </a:cubicBezTo>
                  <a:cubicBezTo>
                    <a:pt x="276" y="256"/>
                    <a:pt x="271" y="274"/>
                    <a:pt x="262" y="245"/>
                  </a:cubicBezTo>
                  <a:cubicBezTo>
                    <a:pt x="259" y="235"/>
                    <a:pt x="262" y="144"/>
                    <a:pt x="260" y="137"/>
                  </a:cubicBezTo>
                  <a:cubicBezTo>
                    <a:pt x="259" y="129"/>
                    <a:pt x="217" y="122"/>
                    <a:pt x="215" y="154"/>
                  </a:cubicBezTo>
                  <a:cubicBezTo>
                    <a:pt x="214" y="185"/>
                    <a:pt x="205" y="195"/>
                    <a:pt x="171" y="195"/>
                  </a:cubicBezTo>
                  <a:close/>
                  <a:moveTo>
                    <a:pt x="237" y="231"/>
                  </a:moveTo>
                  <a:cubicBezTo>
                    <a:pt x="230" y="240"/>
                    <a:pt x="219" y="247"/>
                    <a:pt x="223" y="225"/>
                  </a:cubicBezTo>
                  <a:cubicBezTo>
                    <a:pt x="228" y="202"/>
                    <a:pt x="232" y="170"/>
                    <a:pt x="232" y="155"/>
                  </a:cubicBezTo>
                  <a:cubicBezTo>
                    <a:pt x="232" y="155"/>
                    <a:pt x="244" y="135"/>
                    <a:pt x="247" y="158"/>
                  </a:cubicBezTo>
                  <a:cubicBezTo>
                    <a:pt x="250" y="181"/>
                    <a:pt x="244" y="221"/>
                    <a:pt x="237" y="231"/>
                  </a:cubicBezTo>
                  <a:close/>
                  <a:moveTo>
                    <a:pt x="326" y="292"/>
                  </a:moveTo>
                  <a:cubicBezTo>
                    <a:pt x="327" y="320"/>
                    <a:pt x="355" y="400"/>
                    <a:pt x="286" y="399"/>
                  </a:cubicBezTo>
                  <a:cubicBezTo>
                    <a:pt x="217" y="398"/>
                    <a:pt x="214" y="409"/>
                    <a:pt x="215" y="321"/>
                  </a:cubicBezTo>
                  <a:cubicBezTo>
                    <a:pt x="216" y="236"/>
                    <a:pt x="225" y="253"/>
                    <a:pt x="230" y="264"/>
                  </a:cubicBezTo>
                  <a:cubicBezTo>
                    <a:pt x="230" y="264"/>
                    <a:pt x="253" y="318"/>
                    <a:pt x="309" y="277"/>
                  </a:cubicBezTo>
                  <a:cubicBezTo>
                    <a:pt x="319" y="269"/>
                    <a:pt x="324" y="263"/>
                    <a:pt x="326" y="292"/>
                  </a:cubicBezTo>
                  <a:close/>
                  <a:moveTo>
                    <a:pt x="318" y="133"/>
                  </a:moveTo>
                  <a:cubicBezTo>
                    <a:pt x="338" y="148"/>
                    <a:pt x="316" y="165"/>
                    <a:pt x="316" y="165"/>
                  </a:cubicBezTo>
                  <a:cubicBezTo>
                    <a:pt x="316" y="165"/>
                    <a:pt x="302" y="189"/>
                    <a:pt x="313" y="213"/>
                  </a:cubicBezTo>
                  <a:cubicBezTo>
                    <a:pt x="324" y="237"/>
                    <a:pt x="324" y="265"/>
                    <a:pt x="301" y="239"/>
                  </a:cubicBezTo>
                  <a:cubicBezTo>
                    <a:pt x="279" y="214"/>
                    <a:pt x="293" y="156"/>
                    <a:pt x="299" y="144"/>
                  </a:cubicBezTo>
                  <a:cubicBezTo>
                    <a:pt x="299" y="144"/>
                    <a:pt x="299" y="118"/>
                    <a:pt x="318" y="133"/>
                  </a:cubicBezTo>
                  <a:close/>
                  <a:moveTo>
                    <a:pt x="507" y="179"/>
                  </a:moveTo>
                  <a:cubicBezTo>
                    <a:pt x="498" y="185"/>
                    <a:pt x="507" y="179"/>
                    <a:pt x="465" y="177"/>
                  </a:cubicBezTo>
                  <a:cubicBezTo>
                    <a:pt x="423" y="176"/>
                    <a:pt x="461" y="162"/>
                    <a:pt x="461" y="162"/>
                  </a:cubicBezTo>
                  <a:cubicBezTo>
                    <a:pt x="565" y="166"/>
                    <a:pt x="516" y="173"/>
                    <a:pt x="507" y="1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42" name="Freeform 6"/>
            <p:cNvSpPr>
              <a:spLocks/>
            </p:cNvSpPr>
            <p:nvPr/>
          </p:nvSpPr>
          <p:spPr bwMode="auto">
            <a:xfrm>
              <a:off x="3621" y="1287"/>
              <a:ext cx="238" cy="283"/>
            </a:xfrm>
            <a:custGeom>
              <a:avLst/>
              <a:gdLst>
                <a:gd name="T0" fmla="*/ 40 w 47"/>
                <a:gd name="T1" fmla="*/ 15 h 56"/>
                <a:gd name="T2" fmla="*/ 27 w 47"/>
                <a:gd name="T3" fmla="*/ 56 h 56"/>
                <a:gd name="T4" fmla="*/ 40 w 47"/>
                <a:gd name="T5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56">
                  <a:moveTo>
                    <a:pt x="40" y="15"/>
                  </a:moveTo>
                  <a:cubicBezTo>
                    <a:pt x="37" y="0"/>
                    <a:pt x="0" y="23"/>
                    <a:pt x="27" y="56"/>
                  </a:cubicBezTo>
                  <a:cubicBezTo>
                    <a:pt x="27" y="56"/>
                    <a:pt x="47" y="49"/>
                    <a:pt x="40" y="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43" name="Freeform 7"/>
            <p:cNvSpPr>
              <a:spLocks/>
            </p:cNvSpPr>
            <p:nvPr/>
          </p:nvSpPr>
          <p:spPr bwMode="auto">
            <a:xfrm>
              <a:off x="3403" y="1403"/>
              <a:ext cx="208" cy="379"/>
            </a:xfrm>
            <a:custGeom>
              <a:avLst/>
              <a:gdLst>
                <a:gd name="T0" fmla="*/ 19 w 41"/>
                <a:gd name="T1" fmla="*/ 27 h 75"/>
                <a:gd name="T2" fmla="*/ 12 w 41"/>
                <a:gd name="T3" fmla="*/ 69 h 75"/>
                <a:gd name="T4" fmla="*/ 40 w 41"/>
                <a:gd name="T5" fmla="*/ 45 h 75"/>
                <a:gd name="T6" fmla="*/ 37 w 41"/>
                <a:gd name="T7" fmla="*/ 24 h 75"/>
                <a:gd name="T8" fmla="*/ 19 w 41"/>
                <a:gd name="T9" fmla="*/ 2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75">
                  <a:moveTo>
                    <a:pt x="19" y="27"/>
                  </a:moveTo>
                  <a:cubicBezTo>
                    <a:pt x="0" y="54"/>
                    <a:pt x="6" y="63"/>
                    <a:pt x="12" y="69"/>
                  </a:cubicBezTo>
                  <a:cubicBezTo>
                    <a:pt x="18" y="75"/>
                    <a:pt x="30" y="74"/>
                    <a:pt x="40" y="45"/>
                  </a:cubicBezTo>
                  <a:cubicBezTo>
                    <a:pt x="40" y="45"/>
                    <a:pt x="32" y="31"/>
                    <a:pt x="37" y="24"/>
                  </a:cubicBezTo>
                  <a:cubicBezTo>
                    <a:pt x="41" y="16"/>
                    <a:pt x="38" y="0"/>
                    <a:pt x="19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44" name="Freeform 8"/>
            <p:cNvSpPr>
              <a:spLocks/>
            </p:cNvSpPr>
            <p:nvPr/>
          </p:nvSpPr>
          <p:spPr bwMode="auto">
            <a:xfrm>
              <a:off x="3272" y="645"/>
              <a:ext cx="683" cy="318"/>
            </a:xfrm>
            <a:custGeom>
              <a:avLst/>
              <a:gdLst>
                <a:gd name="T0" fmla="*/ 112 w 135"/>
                <a:gd name="T1" fmla="*/ 4 h 63"/>
                <a:gd name="T2" fmla="*/ 24 w 135"/>
                <a:gd name="T3" fmla="*/ 4 h 63"/>
                <a:gd name="T4" fmla="*/ 2 w 135"/>
                <a:gd name="T5" fmla="*/ 25 h 63"/>
                <a:gd name="T6" fmla="*/ 60 w 135"/>
                <a:gd name="T7" fmla="*/ 58 h 63"/>
                <a:gd name="T8" fmla="*/ 96 w 135"/>
                <a:gd name="T9" fmla="*/ 54 h 63"/>
                <a:gd name="T10" fmla="*/ 113 w 135"/>
                <a:gd name="T11" fmla="*/ 53 h 63"/>
                <a:gd name="T12" fmla="*/ 112 w 135"/>
                <a:gd name="T13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" h="63">
                  <a:moveTo>
                    <a:pt x="112" y="4"/>
                  </a:moveTo>
                  <a:cubicBezTo>
                    <a:pt x="105" y="9"/>
                    <a:pt x="24" y="4"/>
                    <a:pt x="24" y="4"/>
                  </a:cubicBezTo>
                  <a:cubicBezTo>
                    <a:pt x="15" y="4"/>
                    <a:pt x="3" y="1"/>
                    <a:pt x="2" y="25"/>
                  </a:cubicBezTo>
                  <a:cubicBezTo>
                    <a:pt x="0" y="63"/>
                    <a:pt x="48" y="58"/>
                    <a:pt x="60" y="58"/>
                  </a:cubicBezTo>
                  <a:cubicBezTo>
                    <a:pt x="72" y="58"/>
                    <a:pt x="84" y="48"/>
                    <a:pt x="96" y="54"/>
                  </a:cubicBezTo>
                  <a:cubicBezTo>
                    <a:pt x="96" y="54"/>
                    <a:pt x="107" y="63"/>
                    <a:pt x="113" y="53"/>
                  </a:cubicBezTo>
                  <a:cubicBezTo>
                    <a:pt x="135" y="13"/>
                    <a:pt x="120" y="0"/>
                    <a:pt x="112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45" name="Freeform 9"/>
            <p:cNvSpPr>
              <a:spLocks/>
            </p:cNvSpPr>
            <p:nvPr/>
          </p:nvSpPr>
          <p:spPr bwMode="auto">
            <a:xfrm>
              <a:off x="4046" y="1545"/>
              <a:ext cx="490" cy="515"/>
            </a:xfrm>
            <a:custGeom>
              <a:avLst/>
              <a:gdLst>
                <a:gd name="T0" fmla="*/ 67 w 97"/>
                <a:gd name="T1" fmla="*/ 5 h 102"/>
                <a:gd name="T2" fmla="*/ 31 w 97"/>
                <a:gd name="T3" fmla="*/ 5 h 102"/>
                <a:gd name="T4" fmla="*/ 12 w 97"/>
                <a:gd name="T5" fmla="*/ 57 h 102"/>
                <a:gd name="T6" fmla="*/ 79 w 97"/>
                <a:gd name="T7" fmla="*/ 62 h 102"/>
                <a:gd name="T8" fmla="*/ 67 w 97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02">
                  <a:moveTo>
                    <a:pt x="67" y="5"/>
                  </a:moveTo>
                  <a:cubicBezTo>
                    <a:pt x="55" y="10"/>
                    <a:pt x="31" y="5"/>
                    <a:pt x="31" y="5"/>
                  </a:cubicBezTo>
                  <a:cubicBezTo>
                    <a:pt x="0" y="6"/>
                    <a:pt x="16" y="39"/>
                    <a:pt x="12" y="57"/>
                  </a:cubicBezTo>
                  <a:cubicBezTo>
                    <a:pt x="8" y="76"/>
                    <a:pt x="63" y="102"/>
                    <a:pt x="79" y="62"/>
                  </a:cubicBezTo>
                  <a:cubicBezTo>
                    <a:pt x="97" y="20"/>
                    <a:pt x="79" y="0"/>
                    <a:pt x="6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46" name="Freeform 10"/>
            <p:cNvSpPr>
              <a:spLocks/>
            </p:cNvSpPr>
            <p:nvPr/>
          </p:nvSpPr>
          <p:spPr bwMode="auto">
            <a:xfrm>
              <a:off x="5173" y="1024"/>
              <a:ext cx="501" cy="96"/>
            </a:xfrm>
            <a:custGeom>
              <a:avLst/>
              <a:gdLst>
                <a:gd name="T0" fmla="*/ 15 w 99"/>
                <a:gd name="T1" fmla="*/ 0 h 19"/>
                <a:gd name="T2" fmla="*/ 40 w 99"/>
                <a:gd name="T3" fmla="*/ 15 h 19"/>
                <a:gd name="T4" fmla="*/ 15 w 99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19">
                  <a:moveTo>
                    <a:pt x="15" y="0"/>
                  </a:moveTo>
                  <a:cubicBezTo>
                    <a:pt x="0" y="0"/>
                    <a:pt x="19" y="19"/>
                    <a:pt x="40" y="15"/>
                  </a:cubicBezTo>
                  <a:cubicBezTo>
                    <a:pt x="99" y="1"/>
                    <a:pt x="15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47" name="Freeform 11"/>
            <p:cNvSpPr>
              <a:spLocks/>
            </p:cNvSpPr>
            <p:nvPr/>
          </p:nvSpPr>
          <p:spPr bwMode="auto">
            <a:xfrm>
              <a:off x="5340" y="1004"/>
              <a:ext cx="385" cy="237"/>
            </a:xfrm>
            <a:custGeom>
              <a:avLst/>
              <a:gdLst>
                <a:gd name="T0" fmla="*/ 21 w 76"/>
                <a:gd name="T1" fmla="*/ 37 h 47"/>
                <a:gd name="T2" fmla="*/ 70 w 76"/>
                <a:gd name="T3" fmla="*/ 17 h 47"/>
                <a:gd name="T4" fmla="*/ 48 w 76"/>
                <a:gd name="T5" fmla="*/ 3 h 47"/>
                <a:gd name="T6" fmla="*/ 19 w 76"/>
                <a:gd name="T7" fmla="*/ 32 h 47"/>
                <a:gd name="T8" fmla="*/ 21 w 76"/>
                <a:gd name="T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47">
                  <a:moveTo>
                    <a:pt x="21" y="37"/>
                  </a:moveTo>
                  <a:cubicBezTo>
                    <a:pt x="21" y="37"/>
                    <a:pt x="50" y="47"/>
                    <a:pt x="70" y="17"/>
                  </a:cubicBezTo>
                  <a:cubicBezTo>
                    <a:pt x="76" y="7"/>
                    <a:pt x="65" y="0"/>
                    <a:pt x="48" y="3"/>
                  </a:cubicBezTo>
                  <a:cubicBezTo>
                    <a:pt x="39" y="5"/>
                    <a:pt x="39" y="32"/>
                    <a:pt x="19" y="32"/>
                  </a:cubicBezTo>
                  <a:cubicBezTo>
                    <a:pt x="0" y="32"/>
                    <a:pt x="21" y="37"/>
                    <a:pt x="21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48" name="Freeform 12"/>
            <p:cNvSpPr>
              <a:spLocks/>
            </p:cNvSpPr>
            <p:nvPr/>
          </p:nvSpPr>
          <p:spPr bwMode="auto">
            <a:xfrm>
              <a:off x="5325" y="1201"/>
              <a:ext cx="415" cy="187"/>
            </a:xfrm>
            <a:custGeom>
              <a:avLst/>
              <a:gdLst>
                <a:gd name="T0" fmla="*/ 72 w 82"/>
                <a:gd name="T1" fmla="*/ 6 h 37"/>
                <a:gd name="T2" fmla="*/ 24 w 82"/>
                <a:gd name="T3" fmla="*/ 17 h 37"/>
                <a:gd name="T4" fmla="*/ 17 w 82"/>
                <a:gd name="T5" fmla="*/ 26 h 37"/>
                <a:gd name="T6" fmla="*/ 76 w 82"/>
                <a:gd name="T7" fmla="*/ 23 h 37"/>
                <a:gd name="T8" fmla="*/ 82 w 82"/>
                <a:gd name="T9" fmla="*/ 20 h 37"/>
                <a:gd name="T10" fmla="*/ 82 w 82"/>
                <a:gd name="T11" fmla="*/ 0 h 37"/>
                <a:gd name="T12" fmla="*/ 72 w 82"/>
                <a:gd name="T13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37">
                  <a:moveTo>
                    <a:pt x="72" y="6"/>
                  </a:moveTo>
                  <a:cubicBezTo>
                    <a:pt x="57" y="23"/>
                    <a:pt x="24" y="17"/>
                    <a:pt x="24" y="17"/>
                  </a:cubicBezTo>
                  <a:cubicBezTo>
                    <a:pt x="24" y="17"/>
                    <a:pt x="0" y="16"/>
                    <a:pt x="17" y="26"/>
                  </a:cubicBezTo>
                  <a:cubicBezTo>
                    <a:pt x="33" y="37"/>
                    <a:pt x="53" y="32"/>
                    <a:pt x="76" y="23"/>
                  </a:cubicBezTo>
                  <a:cubicBezTo>
                    <a:pt x="78" y="22"/>
                    <a:pt x="80" y="21"/>
                    <a:pt x="82" y="20"/>
                  </a:cubicBezTo>
                  <a:lnTo>
                    <a:pt x="82" y="0"/>
                  </a:lnTo>
                  <a:cubicBezTo>
                    <a:pt x="79" y="1"/>
                    <a:pt x="75" y="2"/>
                    <a:pt x="7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49" name="Freeform 13"/>
            <p:cNvSpPr>
              <a:spLocks/>
            </p:cNvSpPr>
            <p:nvPr/>
          </p:nvSpPr>
          <p:spPr bwMode="auto">
            <a:xfrm>
              <a:off x="5001" y="1378"/>
              <a:ext cx="698" cy="167"/>
            </a:xfrm>
            <a:custGeom>
              <a:avLst/>
              <a:gdLst>
                <a:gd name="T0" fmla="*/ 21 w 138"/>
                <a:gd name="T1" fmla="*/ 1 h 33"/>
                <a:gd name="T2" fmla="*/ 8 w 138"/>
                <a:gd name="T3" fmla="*/ 14 h 33"/>
                <a:gd name="T4" fmla="*/ 57 w 138"/>
                <a:gd name="T5" fmla="*/ 22 h 33"/>
                <a:gd name="T6" fmla="*/ 117 w 138"/>
                <a:gd name="T7" fmla="*/ 23 h 33"/>
                <a:gd name="T8" fmla="*/ 114 w 138"/>
                <a:gd name="T9" fmla="*/ 8 h 33"/>
                <a:gd name="T10" fmla="*/ 82 w 138"/>
                <a:gd name="T11" fmla="*/ 3 h 33"/>
                <a:gd name="T12" fmla="*/ 21 w 138"/>
                <a:gd name="T1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8" h="33">
                  <a:moveTo>
                    <a:pt x="21" y="1"/>
                  </a:moveTo>
                  <a:cubicBezTo>
                    <a:pt x="21" y="1"/>
                    <a:pt x="0" y="8"/>
                    <a:pt x="8" y="14"/>
                  </a:cubicBezTo>
                  <a:cubicBezTo>
                    <a:pt x="15" y="20"/>
                    <a:pt x="48" y="22"/>
                    <a:pt x="57" y="22"/>
                  </a:cubicBezTo>
                  <a:cubicBezTo>
                    <a:pt x="66" y="22"/>
                    <a:pt x="96" y="33"/>
                    <a:pt x="117" y="23"/>
                  </a:cubicBezTo>
                  <a:cubicBezTo>
                    <a:pt x="138" y="12"/>
                    <a:pt x="123" y="9"/>
                    <a:pt x="114" y="8"/>
                  </a:cubicBezTo>
                  <a:cubicBezTo>
                    <a:pt x="105" y="6"/>
                    <a:pt x="102" y="0"/>
                    <a:pt x="82" y="3"/>
                  </a:cubicBezTo>
                  <a:cubicBezTo>
                    <a:pt x="37" y="11"/>
                    <a:pt x="21" y="1"/>
                    <a:pt x="21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50" name="Freeform 14"/>
            <p:cNvSpPr>
              <a:spLocks/>
            </p:cNvSpPr>
            <p:nvPr/>
          </p:nvSpPr>
          <p:spPr bwMode="auto">
            <a:xfrm>
              <a:off x="5077" y="1540"/>
              <a:ext cx="567" cy="146"/>
            </a:xfrm>
            <a:custGeom>
              <a:avLst/>
              <a:gdLst>
                <a:gd name="T0" fmla="*/ 98 w 112"/>
                <a:gd name="T1" fmla="*/ 19 h 29"/>
                <a:gd name="T2" fmla="*/ 103 w 112"/>
                <a:gd name="T3" fmla="*/ 4 h 29"/>
                <a:gd name="T4" fmla="*/ 74 w 112"/>
                <a:gd name="T5" fmla="*/ 10 h 29"/>
                <a:gd name="T6" fmla="*/ 36 w 112"/>
                <a:gd name="T7" fmla="*/ 6 h 29"/>
                <a:gd name="T8" fmla="*/ 2 w 112"/>
                <a:gd name="T9" fmla="*/ 4 h 29"/>
                <a:gd name="T10" fmla="*/ 98 w 112"/>
                <a:gd name="T11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29">
                  <a:moveTo>
                    <a:pt x="98" y="19"/>
                  </a:moveTo>
                  <a:cubicBezTo>
                    <a:pt x="112" y="13"/>
                    <a:pt x="111" y="0"/>
                    <a:pt x="103" y="4"/>
                  </a:cubicBezTo>
                  <a:cubicBezTo>
                    <a:pt x="96" y="9"/>
                    <a:pt x="83" y="10"/>
                    <a:pt x="74" y="10"/>
                  </a:cubicBezTo>
                  <a:cubicBezTo>
                    <a:pt x="65" y="11"/>
                    <a:pt x="45" y="3"/>
                    <a:pt x="36" y="6"/>
                  </a:cubicBezTo>
                  <a:cubicBezTo>
                    <a:pt x="27" y="9"/>
                    <a:pt x="2" y="4"/>
                    <a:pt x="2" y="4"/>
                  </a:cubicBezTo>
                  <a:cubicBezTo>
                    <a:pt x="0" y="29"/>
                    <a:pt x="83" y="25"/>
                    <a:pt x="98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51" name="Freeform 15"/>
            <p:cNvSpPr>
              <a:spLocks/>
            </p:cNvSpPr>
            <p:nvPr/>
          </p:nvSpPr>
          <p:spPr bwMode="auto">
            <a:xfrm>
              <a:off x="5042" y="1656"/>
              <a:ext cx="581" cy="480"/>
            </a:xfrm>
            <a:custGeom>
              <a:avLst/>
              <a:gdLst>
                <a:gd name="T0" fmla="*/ 3 w 115"/>
                <a:gd name="T1" fmla="*/ 53 h 95"/>
                <a:gd name="T2" fmla="*/ 26 w 115"/>
                <a:gd name="T3" fmla="*/ 54 h 95"/>
                <a:gd name="T4" fmla="*/ 50 w 115"/>
                <a:gd name="T5" fmla="*/ 77 h 95"/>
                <a:gd name="T6" fmla="*/ 59 w 115"/>
                <a:gd name="T7" fmla="*/ 84 h 95"/>
                <a:gd name="T8" fmla="*/ 81 w 115"/>
                <a:gd name="T9" fmla="*/ 52 h 95"/>
                <a:gd name="T10" fmla="*/ 111 w 115"/>
                <a:gd name="T11" fmla="*/ 52 h 95"/>
                <a:gd name="T12" fmla="*/ 79 w 115"/>
                <a:gd name="T13" fmla="*/ 27 h 95"/>
                <a:gd name="T14" fmla="*/ 37 w 115"/>
                <a:gd name="T15" fmla="*/ 16 h 95"/>
                <a:gd name="T16" fmla="*/ 12 w 115"/>
                <a:gd name="T17" fmla="*/ 41 h 95"/>
                <a:gd name="T18" fmla="*/ 3 w 115"/>
                <a:gd name="T19" fmla="*/ 5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95">
                  <a:moveTo>
                    <a:pt x="3" y="53"/>
                  </a:moveTo>
                  <a:cubicBezTo>
                    <a:pt x="5" y="60"/>
                    <a:pt x="14" y="68"/>
                    <a:pt x="26" y="54"/>
                  </a:cubicBezTo>
                  <a:cubicBezTo>
                    <a:pt x="48" y="29"/>
                    <a:pt x="48" y="72"/>
                    <a:pt x="50" y="77"/>
                  </a:cubicBezTo>
                  <a:cubicBezTo>
                    <a:pt x="51" y="81"/>
                    <a:pt x="54" y="95"/>
                    <a:pt x="59" y="84"/>
                  </a:cubicBezTo>
                  <a:cubicBezTo>
                    <a:pt x="63" y="74"/>
                    <a:pt x="70" y="39"/>
                    <a:pt x="81" y="52"/>
                  </a:cubicBezTo>
                  <a:cubicBezTo>
                    <a:pt x="100" y="76"/>
                    <a:pt x="115" y="54"/>
                    <a:pt x="111" y="52"/>
                  </a:cubicBezTo>
                  <a:cubicBezTo>
                    <a:pt x="106" y="51"/>
                    <a:pt x="79" y="37"/>
                    <a:pt x="79" y="27"/>
                  </a:cubicBezTo>
                  <a:cubicBezTo>
                    <a:pt x="79" y="16"/>
                    <a:pt x="42" y="0"/>
                    <a:pt x="37" y="16"/>
                  </a:cubicBezTo>
                  <a:cubicBezTo>
                    <a:pt x="33" y="33"/>
                    <a:pt x="12" y="41"/>
                    <a:pt x="12" y="41"/>
                  </a:cubicBezTo>
                  <a:cubicBezTo>
                    <a:pt x="0" y="44"/>
                    <a:pt x="2" y="45"/>
                    <a:pt x="3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52" name="Freeform 16"/>
            <p:cNvSpPr>
              <a:spLocks/>
            </p:cNvSpPr>
            <p:nvPr/>
          </p:nvSpPr>
          <p:spPr bwMode="auto">
            <a:xfrm>
              <a:off x="5421" y="1464"/>
              <a:ext cx="329" cy="854"/>
            </a:xfrm>
            <a:custGeom>
              <a:avLst/>
              <a:gdLst>
                <a:gd name="T0" fmla="*/ 51 w 65"/>
                <a:gd name="T1" fmla="*/ 40 h 169"/>
                <a:gd name="T2" fmla="*/ 22 w 65"/>
                <a:gd name="T3" fmla="*/ 49 h 169"/>
                <a:gd name="T4" fmla="*/ 22 w 65"/>
                <a:gd name="T5" fmla="*/ 59 h 169"/>
                <a:gd name="T6" fmla="*/ 50 w 65"/>
                <a:gd name="T7" fmla="*/ 90 h 169"/>
                <a:gd name="T8" fmla="*/ 34 w 65"/>
                <a:gd name="T9" fmla="*/ 118 h 169"/>
                <a:gd name="T10" fmla="*/ 0 w 65"/>
                <a:gd name="T11" fmla="*/ 148 h 169"/>
                <a:gd name="T12" fmla="*/ 17 w 65"/>
                <a:gd name="T13" fmla="*/ 155 h 169"/>
                <a:gd name="T14" fmla="*/ 47 w 65"/>
                <a:gd name="T15" fmla="*/ 166 h 169"/>
                <a:gd name="T16" fmla="*/ 63 w 65"/>
                <a:gd name="T17" fmla="*/ 162 h 169"/>
                <a:gd name="T18" fmla="*/ 65 w 65"/>
                <a:gd name="T19" fmla="*/ 0 h 169"/>
                <a:gd name="T20" fmla="*/ 51 w 65"/>
                <a:gd name="T21" fmla="*/ 4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5" h="169">
                  <a:moveTo>
                    <a:pt x="51" y="40"/>
                  </a:moveTo>
                  <a:cubicBezTo>
                    <a:pt x="44" y="46"/>
                    <a:pt x="30" y="49"/>
                    <a:pt x="22" y="49"/>
                  </a:cubicBezTo>
                  <a:cubicBezTo>
                    <a:pt x="13" y="48"/>
                    <a:pt x="14" y="56"/>
                    <a:pt x="22" y="59"/>
                  </a:cubicBezTo>
                  <a:cubicBezTo>
                    <a:pt x="30" y="62"/>
                    <a:pt x="49" y="75"/>
                    <a:pt x="50" y="90"/>
                  </a:cubicBezTo>
                  <a:cubicBezTo>
                    <a:pt x="50" y="104"/>
                    <a:pt x="51" y="115"/>
                    <a:pt x="34" y="118"/>
                  </a:cubicBezTo>
                  <a:cubicBezTo>
                    <a:pt x="18" y="122"/>
                    <a:pt x="3" y="124"/>
                    <a:pt x="0" y="148"/>
                  </a:cubicBezTo>
                  <a:cubicBezTo>
                    <a:pt x="0" y="148"/>
                    <a:pt x="10" y="154"/>
                    <a:pt x="17" y="155"/>
                  </a:cubicBezTo>
                  <a:cubicBezTo>
                    <a:pt x="23" y="155"/>
                    <a:pt x="42" y="163"/>
                    <a:pt x="47" y="166"/>
                  </a:cubicBezTo>
                  <a:cubicBezTo>
                    <a:pt x="51" y="169"/>
                    <a:pt x="58" y="167"/>
                    <a:pt x="63" y="162"/>
                  </a:cubicBezTo>
                  <a:lnTo>
                    <a:pt x="65" y="0"/>
                  </a:lnTo>
                  <a:cubicBezTo>
                    <a:pt x="64" y="8"/>
                    <a:pt x="58" y="36"/>
                    <a:pt x="51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4353" name="Group 17"/>
          <p:cNvGrpSpPr>
            <a:grpSpLocks/>
          </p:cNvGrpSpPr>
          <p:nvPr/>
        </p:nvGrpSpPr>
        <p:grpSpPr bwMode="auto">
          <a:xfrm>
            <a:off x="554038" y="36513"/>
            <a:ext cx="7891462" cy="6821487"/>
            <a:chOff x="349" y="23"/>
            <a:chExt cx="4971" cy="4297"/>
          </a:xfrm>
        </p:grpSpPr>
        <p:sp>
          <p:nvSpPr>
            <p:cNvPr id="14354" name="Rectangle 18"/>
            <p:cNvSpPr>
              <a:spLocks noChangeArrowheads="1"/>
            </p:cNvSpPr>
            <p:nvPr/>
          </p:nvSpPr>
          <p:spPr bwMode="auto">
            <a:xfrm>
              <a:off x="384" y="23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55" name="Freeform 19"/>
            <p:cNvSpPr>
              <a:spLocks noEditPoints="1"/>
            </p:cNvSpPr>
            <p:nvPr/>
          </p:nvSpPr>
          <p:spPr bwMode="auto">
            <a:xfrm>
              <a:off x="384" y="225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56" name="Freeform 20"/>
            <p:cNvSpPr>
              <a:spLocks noEditPoints="1"/>
            </p:cNvSpPr>
            <p:nvPr/>
          </p:nvSpPr>
          <p:spPr bwMode="auto">
            <a:xfrm>
              <a:off x="384" y="630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57" name="Freeform 21"/>
            <p:cNvSpPr>
              <a:spLocks noEditPoints="1"/>
            </p:cNvSpPr>
            <p:nvPr/>
          </p:nvSpPr>
          <p:spPr bwMode="auto">
            <a:xfrm>
              <a:off x="384" y="1034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58" name="Freeform 22"/>
            <p:cNvSpPr>
              <a:spLocks noEditPoints="1"/>
            </p:cNvSpPr>
            <p:nvPr/>
          </p:nvSpPr>
          <p:spPr bwMode="auto">
            <a:xfrm>
              <a:off x="384" y="1438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59" name="Freeform 23"/>
            <p:cNvSpPr>
              <a:spLocks noEditPoints="1"/>
            </p:cNvSpPr>
            <p:nvPr/>
          </p:nvSpPr>
          <p:spPr bwMode="auto">
            <a:xfrm>
              <a:off x="384" y="1843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60" name="Freeform 24"/>
            <p:cNvSpPr>
              <a:spLocks noEditPoints="1"/>
            </p:cNvSpPr>
            <p:nvPr/>
          </p:nvSpPr>
          <p:spPr bwMode="auto">
            <a:xfrm>
              <a:off x="384" y="2247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61" name="Freeform 25"/>
            <p:cNvSpPr>
              <a:spLocks noEditPoints="1"/>
            </p:cNvSpPr>
            <p:nvPr/>
          </p:nvSpPr>
          <p:spPr bwMode="auto">
            <a:xfrm>
              <a:off x="384" y="2652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62" name="Freeform 26"/>
            <p:cNvSpPr>
              <a:spLocks noEditPoints="1"/>
            </p:cNvSpPr>
            <p:nvPr/>
          </p:nvSpPr>
          <p:spPr bwMode="auto">
            <a:xfrm>
              <a:off x="384" y="3056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63" name="Freeform 27"/>
            <p:cNvSpPr>
              <a:spLocks noEditPoints="1"/>
            </p:cNvSpPr>
            <p:nvPr/>
          </p:nvSpPr>
          <p:spPr bwMode="auto">
            <a:xfrm>
              <a:off x="384" y="3461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64" name="Freeform 28"/>
            <p:cNvSpPr>
              <a:spLocks noEditPoints="1"/>
            </p:cNvSpPr>
            <p:nvPr/>
          </p:nvSpPr>
          <p:spPr bwMode="auto">
            <a:xfrm>
              <a:off x="384" y="3865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65" name="Rectangle 29"/>
            <p:cNvSpPr>
              <a:spLocks noChangeArrowheads="1"/>
            </p:cNvSpPr>
            <p:nvPr/>
          </p:nvSpPr>
          <p:spPr bwMode="auto">
            <a:xfrm>
              <a:off x="384" y="4269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66" name="Rectangle 30"/>
            <p:cNvSpPr>
              <a:spLocks noChangeArrowheads="1"/>
            </p:cNvSpPr>
            <p:nvPr/>
          </p:nvSpPr>
          <p:spPr bwMode="auto">
            <a:xfrm>
              <a:off x="829" y="23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67" name="Freeform 31"/>
            <p:cNvSpPr>
              <a:spLocks noEditPoints="1"/>
            </p:cNvSpPr>
            <p:nvPr/>
          </p:nvSpPr>
          <p:spPr bwMode="auto">
            <a:xfrm>
              <a:off x="829" y="225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68" name="Freeform 32"/>
            <p:cNvSpPr>
              <a:spLocks noEditPoints="1"/>
            </p:cNvSpPr>
            <p:nvPr/>
          </p:nvSpPr>
          <p:spPr bwMode="auto">
            <a:xfrm>
              <a:off x="829" y="630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69" name="Freeform 33"/>
            <p:cNvSpPr>
              <a:spLocks noEditPoints="1"/>
            </p:cNvSpPr>
            <p:nvPr/>
          </p:nvSpPr>
          <p:spPr bwMode="auto">
            <a:xfrm>
              <a:off x="829" y="1034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70" name="Freeform 34"/>
            <p:cNvSpPr>
              <a:spLocks noEditPoints="1"/>
            </p:cNvSpPr>
            <p:nvPr/>
          </p:nvSpPr>
          <p:spPr bwMode="auto">
            <a:xfrm>
              <a:off x="829" y="1438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71" name="Freeform 35"/>
            <p:cNvSpPr>
              <a:spLocks noEditPoints="1"/>
            </p:cNvSpPr>
            <p:nvPr/>
          </p:nvSpPr>
          <p:spPr bwMode="auto">
            <a:xfrm>
              <a:off x="829" y="1843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72" name="Freeform 36"/>
            <p:cNvSpPr>
              <a:spLocks noEditPoints="1"/>
            </p:cNvSpPr>
            <p:nvPr/>
          </p:nvSpPr>
          <p:spPr bwMode="auto">
            <a:xfrm>
              <a:off x="829" y="2247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73" name="Freeform 37"/>
            <p:cNvSpPr>
              <a:spLocks noEditPoints="1"/>
            </p:cNvSpPr>
            <p:nvPr/>
          </p:nvSpPr>
          <p:spPr bwMode="auto">
            <a:xfrm>
              <a:off x="829" y="2652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74" name="Freeform 38"/>
            <p:cNvSpPr>
              <a:spLocks noEditPoints="1"/>
            </p:cNvSpPr>
            <p:nvPr/>
          </p:nvSpPr>
          <p:spPr bwMode="auto">
            <a:xfrm>
              <a:off x="829" y="3056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75" name="Freeform 39"/>
            <p:cNvSpPr>
              <a:spLocks noEditPoints="1"/>
            </p:cNvSpPr>
            <p:nvPr/>
          </p:nvSpPr>
          <p:spPr bwMode="auto">
            <a:xfrm>
              <a:off x="829" y="3461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76" name="Freeform 40"/>
            <p:cNvSpPr>
              <a:spLocks noEditPoints="1"/>
            </p:cNvSpPr>
            <p:nvPr/>
          </p:nvSpPr>
          <p:spPr bwMode="auto">
            <a:xfrm>
              <a:off x="829" y="3865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77" name="Rectangle 41"/>
            <p:cNvSpPr>
              <a:spLocks noChangeArrowheads="1"/>
            </p:cNvSpPr>
            <p:nvPr/>
          </p:nvSpPr>
          <p:spPr bwMode="auto">
            <a:xfrm>
              <a:off x="829" y="4269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78" name="Rectangle 42"/>
            <p:cNvSpPr>
              <a:spLocks noChangeArrowheads="1"/>
            </p:cNvSpPr>
            <p:nvPr/>
          </p:nvSpPr>
          <p:spPr bwMode="auto">
            <a:xfrm>
              <a:off x="1279" y="23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79" name="Freeform 43"/>
            <p:cNvSpPr>
              <a:spLocks noEditPoints="1"/>
            </p:cNvSpPr>
            <p:nvPr/>
          </p:nvSpPr>
          <p:spPr bwMode="auto">
            <a:xfrm>
              <a:off x="1279" y="225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80" name="Freeform 44"/>
            <p:cNvSpPr>
              <a:spLocks noEditPoints="1"/>
            </p:cNvSpPr>
            <p:nvPr/>
          </p:nvSpPr>
          <p:spPr bwMode="auto">
            <a:xfrm>
              <a:off x="1279" y="630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81" name="Freeform 45"/>
            <p:cNvSpPr>
              <a:spLocks noEditPoints="1"/>
            </p:cNvSpPr>
            <p:nvPr/>
          </p:nvSpPr>
          <p:spPr bwMode="auto">
            <a:xfrm>
              <a:off x="1279" y="1034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82" name="Freeform 46"/>
            <p:cNvSpPr>
              <a:spLocks noEditPoints="1"/>
            </p:cNvSpPr>
            <p:nvPr/>
          </p:nvSpPr>
          <p:spPr bwMode="auto">
            <a:xfrm>
              <a:off x="1279" y="1438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83" name="Freeform 47"/>
            <p:cNvSpPr>
              <a:spLocks noEditPoints="1"/>
            </p:cNvSpPr>
            <p:nvPr/>
          </p:nvSpPr>
          <p:spPr bwMode="auto">
            <a:xfrm>
              <a:off x="1279" y="1843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84" name="Freeform 48"/>
            <p:cNvSpPr>
              <a:spLocks noEditPoints="1"/>
            </p:cNvSpPr>
            <p:nvPr/>
          </p:nvSpPr>
          <p:spPr bwMode="auto">
            <a:xfrm>
              <a:off x="1279" y="2247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85" name="Freeform 49"/>
            <p:cNvSpPr>
              <a:spLocks noEditPoints="1"/>
            </p:cNvSpPr>
            <p:nvPr/>
          </p:nvSpPr>
          <p:spPr bwMode="auto">
            <a:xfrm>
              <a:off x="1279" y="2652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86" name="Freeform 50"/>
            <p:cNvSpPr>
              <a:spLocks noEditPoints="1"/>
            </p:cNvSpPr>
            <p:nvPr/>
          </p:nvSpPr>
          <p:spPr bwMode="auto">
            <a:xfrm>
              <a:off x="1279" y="3056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87" name="Freeform 51"/>
            <p:cNvSpPr>
              <a:spLocks noEditPoints="1"/>
            </p:cNvSpPr>
            <p:nvPr/>
          </p:nvSpPr>
          <p:spPr bwMode="auto">
            <a:xfrm>
              <a:off x="1279" y="3461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88" name="Freeform 52"/>
            <p:cNvSpPr>
              <a:spLocks noEditPoints="1"/>
            </p:cNvSpPr>
            <p:nvPr/>
          </p:nvSpPr>
          <p:spPr bwMode="auto">
            <a:xfrm>
              <a:off x="1279" y="3865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89" name="Rectangle 53"/>
            <p:cNvSpPr>
              <a:spLocks noChangeArrowheads="1"/>
            </p:cNvSpPr>
            <p:nvPr/>
          </p:nvSpPr>
          <p:spPr bwMode="auto">
            <a:xfrm>
              <a:off x="1279" y="4269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90" name="Rectangle 54"/>
            <p:cNvSpPr>
              <a:spLocks noChangeArrowheads="1"/>
            </p:cNvSpPr>
            <p:nvPr/>
          </p:nvSpPr>
          <p:spPr bwMode="auto">
            <a:xfrm>
              <a:off x="1724" y="23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91" name="Freeform 55"/>
            <p:cNvSpPr>
              <a:spLocks noEditPoints="1"/>
            </p:cNvSpPr>
            <p:nvPr/>
          </p:nvSpPr>
          <p:spPr bwMode="auto">
            <a:xfrm>
              <a:off x="1724" y="225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92" name="Freeform 56"/>
            <p:cNvSpPr>
              <a:spLocks noEditPoints="1"/>
            </p:cNvSpPr>
            <p:nvPr/>
          </p:nvSpPr>
          <p:spPr bwMode="auto">
            <a:xfrm>
              <a:off x="1724" y="630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93" name="Freeform 57"/>
            <p:cNvSpPr>
              <a:spLocks noEditPoints="1"/>
            </p:cNvSpPr>
            <p:nvPr/>
          </p:nvSpPr>
          <p:spPr bwMode="auto">
            <a:xfrm>
              <a:off x="1724" y="1034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94" name="Freeform 58"/>
            <p:cNvSpPr>
              <a:spLocks noEditPoints="1"/>
            </p:cNvSpPr>
            <p:nvPr/>
          </p:nvSpPr>
          <p:spPr bwMode="auto">
            <a:xfrm>
              <a:off x="1724" y="1438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95" name="Freeform 59"/>
            <p:cNvSpPr>
              <a:spLocks noEditPoints="1"/>
            </p:cNvSpPr>
            <p:nvPr/>
          </p:nvSpPr>
          <p:spPr bwMode="auto">
            <a:xfrm>
              <a:off x="1724" y="1843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96" name="Freeform 60"/>
            <p:cNvSpPr>
              <a:spLocks noEditPoints="1"/>
            </p:cNvSpPr>
            <p:nvPr/>
          </p:nvSpPr>
          <p:spPr bwMode="auto">
            <a:xfrm>
              <a:off x="1724" y="2247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97" name="Freeform 61"/>
            <p:cNvSpPr>
              <a:spLocks noEditPoints="1"/>
            </p:cNvSpPr>
            <p:nvPr/>
          </p:nvSpPr>
          <p:spPr bwMode="auto">
            <a:xfrm>
              <a:off x="1724" y="2652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98" name="Freeform 62"/>
            <p:cNvSpPr>
              <a:spLocks noEditPoints="1"/>
            </p:cNvSpPr>
            <p:nvPr/>
          </p:nvSpPr>
          <p:spPr bwMode="auto">
            <a:xfrm>
              <a:off x="1724" y="3056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99" name="Freeform 63"/>
            <p:cNvSpPr>
              <a:spLocks noEditPoints="1"/>
            </p:cNvSpPr>
            <p:nvPr/>
          </p:nvSpPr>
          <p:spPr bwMode="auto">
            <a:xfrm>
              <a:off x="1724" y="3461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00" name="Freeform 64"/>
            <p:cNvSpPr>
              <a:spLocks noEditPoints="1"/>
            </p:cNvSpPr>
            <p:nvPr/>
          </p:nvSpPr>
          <p:spPr bwMode="auto">
            <a:xfrm>
              <a:off x="1724" y="3865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01" name="Rectangle 65"/>
            <p:cNvSpPr>
              <a:spLocks noChangeArrowheads="1"/>
            </p:cNvSpPr>
            <p:nvPr/>
          </p:nvSpPr>
          <p:spPr bwMode="auto">
            <a:xfrm>
              <a:off x="1724" y="4269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02" name="Rectangle 66"/>
            <p:cNvSpPr>
              <a:spLocks noChangeArrowheads="1"/>
            </p:cNvSpPr>
            <p:nvPr/>
          </p:nvSpPr>
          <p:spPr bwMode="auto">
            <a:xfrm>
              <a:off x="2169" y="23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03" name="Freeform 67"/>
            <p:cNvSpPr>
              <a:spLocks noEditPoints="1"/>
            </p:cNvSpPr>
            <p:nvPr/>
          </p:nvSpPr>
          <p:spPr bwMode="auto">
            <a:xfrm>
              <a:off x="2169" y="225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04" name="Freeform 68"/>
            <p:cNvSpPr>
              <a:spLocks noEditPoints="1"/>
            </p:cNvSpPr>
            <p:nvPr/>
          </p:nvSpPr>
          <p:spPr bwMode="auto">
            <a:xfrm>
              <a:off x="2169" y="630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05" name="Freeform 69"/>
            <p:cNvSpPr>
              <a:spLocks noEditPoints="1"/>
            </p:cNvSpPr>
            <p:nvPr/>
          </p:nvSpPr>
          <p:spPr bwMode="auto">
            <a:xfrm>
              <a:off x="2169" y="1034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06" name="Freeform 70"/>
            <p:cNvSpPr>
              <a:spLocks noEditPoints="1"/>
            </p:cNvSpPr>
            <p:nvPr/>
          </p:nvSpPr>
          <p:spPr bwMode="auto">
            <a:xfrm>
              <a:off x="2169" y="1438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07" name="Freeform 71"/>
            <p:cNvSpPr>
              <a:spLocks noEditPoints="1"/>
            </p:cNvSpPr>
            <p:nvPr/>
          </p:nvSpPr>
          <p:spPr bwMode="auto">
            <a:xfrm>
              <a:off x="2169" y="1843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08" name="Freeform 72"/>
            <p:cNvSpPr>
              <a:spLocks noEditPoints="1"/>
            </p:cNvSpPr>
            <p:nvPr/>
          </p:nvSpPr>
          <p:spPr bwMode="auto">
            <a:xfrm>
              <a:off x="2169" y="2247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09" name="Freeform 73"/>
            <p:cNvSpPr>
              <a:spLocks noEditPoints="1"/>
            </p:cNvSpPr>
            <p:nvPr/>
          </p:nvSpPr>
          <p:spPr bwMode="auto">
            <a:xfrm>
              <a:off x="2169" y="2652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10" name="Freeform 74"/>
            <p:cNvSpPr>
              <a:spLocks noEditPoints="1"/>
            </p:cNvSpPr>
            <p:nvPr/>
          </p:nvSpPr>
          <p:spPr bwMode="auto">
            <a:xfrm>
              <a:off x="2169" y="3056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11" name="Freeform 75"/>
            <p:cNvSpPr>
              <a:spLocks noEditPoints="1"/>
            </p:cNvSpPr>
            <p:nvPr/>
          </p:nvSpPr>
          <p:spPr bwMode="auto">
            <a:xfrm>
              <a:off x="2169" y="3461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12" name="Freeform 76"/>
            <p:cNvSpPr>
              <a:spLocks noEditPoints="1"/>
            </p:cNvSpPr>
            <p:nvPr/>
          </p:nvSpPr>
          <p:spPr bwMode="auto">
            <a:xfrm>
              <a:off x="2169" y="3865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13" name="Rectangle 77"/>
            <p:cNvSpPr>
              <a:spLocks noChangeArrowheads="1"/>
            </p:cNvSpPr>
            <p:nvPr/>
          </p:nvSpPr>
          <p:spPr bwMode="auto">
            <a:xfrm>
              <a:off x="2169" y="4269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14" name="Rectangle 78"/>
            <p:cNvSpPr>
              <a:spLocks noChangeArrowheads="1"/>
            </p:cNvSpPr>
            <p:nvPr/>
          </p:nvSpPr>
          <p:spPr bwMode="auto">
            <a:xfrm>
              <a:off x="2620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15" name="Freeform 79"/>
            <p:cNvSpPr>
              <a:spLocks noEditPoints="1"/>
            </p:cNvSpPr>
            <p:nvPr/>
          </p:nvSpPr>
          <p:spPr bwMode="auto">
            <a:xfrm>
              <a:off x="2620" y="225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16" name="Freeform 80"/>
            <p:cNvSpPr>
              <a:spLocks noEditPoints="1"/>
            </p:cNvSpPr>
            <p:nvPr/>
          </p:nvSpPr>
          <p:spPr bwMode="auto">
            <a:xfrm>
              <a:off x="2620" y="630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17" name="Freeform 81"/>
            <p:cNvSpPr>
              <a:spLocks noEditPoints="1"/>
            </p:cNvSpPr>
            <p:nvPr/>
          </p:nvSpPr>
          <p:spPr bwMode="auto">
            <a:xfrm>
              <a:off x="2620" y="1034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18" name="Freeform 82"/>
            <p:cNvSpPr>
              <a:spLocks noEditPoints="1"/>
            </p:cNvSpPr>
            <p:nvPr/>
          </p:nvSpPr>
          <p:spPr bwMode="auto">
            <a:xfrm>
              <a:off x="2620" y="1438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19" name="Freeform 83"/>
            <p:cNvSpPr>
              <a:spLocks noEditPoints="1"/>
            </p:cNvSpPr>
            <p:nvPr/>
          </p:nvSpPr>
          <p:spPr bwMode="auto">
            <a:xfrm>
              <a:off x="2620" y="1843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20" name="Freeform 84"/>
            <p:cNvSpPr>
              <a:spLocks noEditPoints="1"/>
            </p:cNvSpPr>
            <p:nvPr/>
          </p:nvSpPr>
          <p:spPr bwMode="auto">
            <a:xfrm>
              <a:off x="2620" y="2247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21" name="Freeform 85"/>
            <p:cNvSpPr>
              <a:spLocks noEditPoints="1"/>
            </p:cNvSpPr>
            <p:nvPr/>
          </p:nvSpPr>
          <p:spPr bwMode="auto">
            <a:xfrm>
              <a:off x="2620" y="2652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22" name="Freeform 86"/>
            <p:cNvSpPr>
              <a:spLocks noEditPoints="1"/>
            </p:cNvSpPr>
            <p:nvPr/>
          </p:nvSpPr>
          <p:spPr bwMode="auto">
            <a:xfrm>
              <a:off x="2620" y="3056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23" name="Freeform 87"/>
            <p:cNvSpPr>
              <a:spLocks noEditPoints="1"/>
            </p:cNvSpPr>
            <p:nvPr/>
          </p:nvSpPr>
          <p:spPr bwMode="auto">
            <a:xfrm>
              <a:off x="2620" y="3461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24" name="Freeform 88"/>
            <p:cNvSpPr>
              <a:spLocks noEditPoints="1"/>
            </p:cNvSpPr>
            <p:nvPr/>
          </p:nvSpPr>
          <p:spPr bwMode="auto">
            <a:xfrm>
              <a:off x="2620" y="3865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25" name="Rectangle 89"/>
            <p:cNvSpPr>
              <a:spLocks noChangeArrowheads="1"/>
            </p:cNvSpPr>
            <p:nvPr/>
          </p:nvSpPr>
          <p:spPr bwMode="auto">
            <a:xfrm>
              <a:off x="2620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26" name="Rectangle 90"/>
            <p:cNvSpPr>
              <a:spLocks noChangeArrowheads="1"/>
            </p:cNvSpPr>
            <p:nvPr/>
          </p:nvSpPr>
          <p:spPr bwMode="auto">
            <a:xfrm>
              <a:off x="3065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27" name="Freeform 91"/>
            <p:cNvSpPr>
              <a:spLocks noEditPoints="1"/>
            </p:cNvSpPr>
            <p:nvPr/>
          </p:nvSpPr>
          <p:spPr bwMode="auto">
            <a:xfrm>
              <a:off x="3065" y="225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28" name="Freeform 92"/>
            <p:cNvSpPr>
              <a:spLocks noEditPoints="1"/>
            </p:cNvSpPr>
            <p:nvPr/>
          </p:nvSpPr>
          <p:spPr bwMode="auto">
            <a:xfrm>
              <a:off x="3065" y="630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29" name="Freeform 93"/>
            <p:cNvSpPr>
              <a:spLocks noEditPoints="1"/>
            </p:cNvSpPr>
            <p:nvPr/>
          </p:nvSpPr>
          <p:spPr bwMode="auto">
            <a:xfrm>
              <a:off x="3065" y="1034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30" name="Freeform 94"/>
            <p:cNvSpPr>
              <a:spLocks noEditPoints="1"/>
            </p:cNvSpPr>
            <p:nvPr/>
          </p:nvSpPr>
          <p:spPr bwMode="auto">
            <a:xfrm>
              <a:off x="3065" y="1438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31" name="Freeform 95"/>
            <p:cNvSpPr>
              <a:spLocks noEditPoints="1"/>
            </p:cNvSpPr>
            <p:nvPr/>
          </p:nvSpPr>
          <p:spPr bwMode="auto">
            <a:xfrm>
              <a:off x="3065" y="1843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32" name="Freeform 96"/>
            <p:cNvSpPr>
              <a:spLocks noEditPoints="1"/>
            </p:cNvSpPr>
            <p:nvPr/>
          </p:nvSpPr>
          <p:spPr bwMode="auto">
            <a:xfrm>
              <a:off x="3065" y="2247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33" name="Freeform 97"/>
            <p:cNvSpPr>
              <a:spLocks noEditPoints="1"/>
            </p:cNvSpPr>
            <p:nvPr/>
          </p:nvSpPr>
          <p:spPr bwMode="auto">
            <a:xfrm>
              <a:off x="3065" y="2652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34" name="Freeform 98"/>
            <p:cNvSpPr>
              <a:spLocks noEditPoints="1"/>
            </p:cNvSpPr>
            <p:nvPr/>
          </p:nvSpPr>
          <p:spPr bwMode="auto">
            <a:xfrm>
              <a:off x="3065" y="3056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35" name="Freeform 99"/>
            <p:cNvSpPr>
              <a:spLocks noEditPoints="1"/>
            </p:cNvSpPr>
            <p:nvPr/>
          </p:nvSpPr>
          <p:spPr bwMode="auto">
            <a:xfrm>
              <a:off x="3065" y="3461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36" name="Freeform 100"/>
            <p:cNvSpPr>
              <a:spLocks noEditPoints="1"/>
            </p:cNvSpPr>
            <p:nvPr/>
          </p:nvSpPr>
          <p:spPr bwMode="auto">
            <a:xfrm>
              <a:off x="3065" y="3865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37" name="Rectangle 101"/>
            <p:cNvSpPr>
              <a:spLocks noChangeArrowheads="1"/>
            </p:cNvSpPr>
            <p:nvPr/>
          </p:nvSpPr>
          <p:spPr bwMode="auto">
            <a:xfrm>
              <a:off x="3065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38" name="Rectangle 102"/>
            <p:cNvSpPr>
              <a:spLocks noChangeArrowheads="1"/>
            </p:cNvSpPr>
            <p:nvPr/>
          </p:nvSpPr>
          <p:spPr bwMode="auto">
            <a:xfrm>
              <a:off x="3510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39" name="Freeform 103"/>
            <p:cNvSpPr>
              <a:spLocks noEditPoints="1"/>
            </p:cNvSpPr>
            <p:nvPr/>
          </p:nvSpPr>
          <p:spPr bwMode="auto">
            <a:xfrm>
              <a:off x="3510" y="225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40" name="Freeform 104"/>
            <p:cNvSpPr>
              <a:spLocks noEditPoints="1"/>
            </p:cNvSpPr>
            <p:nvPr/>
          </p:nvSpPr>
          <p:spPr bwMode="auto">
            <a:xfrm>
              <a:off x="3510" y="630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41" name="Freeform 105"/>
            <p:cNvSpPr>
              <a:spLocks noEditPoints="1"/>
            </p:cNvSpPr>
            <p:nvPr/>
          </p:nvSpPr>
          <p:spPr bwMode="auto">
            <a:xfrm>
              <a:off x="3510" y="1034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42" name="Freeform 106"/>
            <p:cNvSpPr>
              <a:spLocks noEditPoints="1"/>
            </p:cNvSpPr>
            <p:nvPr/>
          </p:nvSpPr>
          <p:spPr bwMode="auto">
            <a:xfrm>
              <a:off x="3510" y="1438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43" name="Freeform 107"/>
            <p:cNvSpPr>
              <a:spLocks noEditPoints="1"/>
            </p:cNvSpPr>
            <p:nvPr/>
          </p:nvSpPr>
          <p:spPr bwMode="auto">
            <a:xfrm>
              <a:off x="3510" y="1843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44" name="Freeform 108"/>
            <p:cNvSpPr>
              <a:spLocks noEditPoints="1"/>
            </p:cNvSpPr>
            <p:nvPr/>
          </p:nvSpPr>
          <p:spPr bwMode="auto">
            <a:xfrm>
              <a:off x="3510" y="2247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45" name="Freeform 109"/>
            <p:cNvSpPr>
              <a:spLocks noEditPoints="1"/>
            </p:cNvSpPr>
            <p:nvPr/>
          </p:nvSpPr>
          <p:spPr bwMode="auto">
            <a:xfrm>
              <a:off x="3510" y="2652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46" name="Freeform 110"/>
            <p:cNvSpPr>
              <a:spLocks noEditPoints="1"/>
            </p:cNvSpPr>
            <p:nvPr/>
          </p:nvSpPr>
          <p:spPr bwMode="auto">
            <a:xfrm>
              <a:off x="3510" y="3056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47" name="Freeform 111"/>
            <p:cNvSpPr>
              <a:spLocks noEditPoints="1"/>
            </p:cNvSpPr>
            <p:nvPr/>
          </p:nvSpPr>
          <p:spPr bwMode="auto">
            <a:xfrm>
              <a:off x="3510" y="3461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48" name="Freeform 112"/>
            <p:cNvSpPr>
              <a:spLocks noEditPoints="1"/>
            </p:cNvSpPr>
            <p:nvPr/>
          </p:nvSpPr>
          <p:spPr bwMode="auto">
            <a:xfrm>
              <a:off x="3510" y="3865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49" name="Rectangle 113"/>
            <p:cNvSpPr>
              <a:spLocks noChangeArrowheads="1"/>
            </p:cNvSpPr>
            <p:nvPr/>
          </p:nvSpPr>
          <p:spPr bwMode="auto">
            <a:xfrm>
              <a:off x="3510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50" name="Rectangle 114"/>
            <p:cNvSpPr>
              <a:spLocks noChangeArrowheads="1"/>
            </p:cNvSpPr>
            <p:nvPr/>
          </p:nvSpPr>
          <p:spPr bwMode="auto">
            <a:xfrm>
              <a:off x="3960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51" name="Freeform 115"/>
            <p:cNvSpPr>
              <a:spLocks noEditPoints="1"/>
            </p:cNvSpPr>
            <p:nvPr/>
          </p:nvSpPr>
          <p:spPr bwMode="auto">
            <a:xfrm>
              <a:off x="3960" y="225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52" name="Freeform 116"/>
            <p:cNvSpPr>
              <a:spLocks noEditPoints="1"/>
            </p:cNvSpPr>
            <p:nvPr/>
          </p:nvSpPr>
          <p:spPr bwMode="auto">
            <a:xfrm>
              <a:off x="3960" y="630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53" name="Freeform 117"/>
            <p:cNvSpPr>
              <a:spLocks noEditPoints="1"/>
            </p:cNvSpPr>
            <p:nvPr/>
          </p:nvSpPr>
          <p:spPr bwMode="auto">
            <a:xfrm>
              <a:off x="3960" y="1034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54" name="Freeform 118"/>
            <p:cNvSpPr>
              <a:spLocks noEditPoints="1"/>
            </p:cNvSpPr>
            <p:nvPr/>
          </p:nvSpPr>
          <p:spPr bwMode="auto">
            <a:xfrm>
              <a:off x="3960" y="1438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55" name="Freeform 119"/>
            <p:cNvSpPr>
              <a:spLocks noEditPoints="1"/>
            </p:cNvSpPr>
            <p:nvPr/>
          </p:nvSpPr>
          <p:spPr bwMode="auto">
            <a:xfrm>
              <a:off x="3960" y="1843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56" name="Freeform 120"/>
            <p:cNvSpPr>
              <a:spLocks noEditPoints="1"/>
            </p:cNvSpPr>
            <p:nvPr/>
          </p:nvSpPr>
          <p:spPr bwMode="auto">
            <a:xfrm>
              <a:off x="3960" y="2247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57" name="Freeform 121"/>
            <p:cNvSpPr>
              <a:spLocks noEditPoints="1"/>
            </p:cNvSpPr>
            <p:nvPr/>
          </p:nvSpPr>
          <p:spPr bwMode="auto">
            <a:xfrm>
              <a:off x="3960" y="2652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58" name="Freeform 122"/>
            <p:cNvSpPr>
              <a:spLocks noEditPoints="1"/>
            </p:cNvSpPr>
            <p:nvPr/>
          </p:nvSpPr>
          <p:spPr bwMode="auto">
            <a:xfrm>
              <a:off x="3960" y="3056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59" name="Freeform 123"/>
            <p:cNvSpPr>
              <a:spLocks noEditPoints="1"/>
            </p:cNvSpPr>
            <p:nvPr/>
          </p:nvSpPr>
          <p:spPr bwMode="auto">
            <a:xfrm>
              <a:off x="3960" y="3461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60" name="Freeform 124"/>
            <p:cNvSpPr>
              <a:spLocks noEditPoints="1"/>
            </p:cNvSpPr>
            <p:nvPr/>
          </p:nvSpPr>
          <p:spPr bwMode="auto">
            <a:xfrm>
              <a:off x="3960" y="3865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61" name="Rectangle 125"/>
            <p:cNvSpPr>
              <a:spLocks noChangeArrowheads="1"/>
            </p:cNvSpPr>
            <p:nvPr/>
          </p:nvSpPr>
          <p:spPr bwMode="auto">
            <a:xfrm>
              <a:off x="3960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62" name="Rectangle 126"/>
            <p:cNvSpPr>
              <a:spLocks noChangeArrowheads="1"/>
            </p:cNvSpPr>
            <p:nvPr/>
          </p:nvSpPr>
          <p:spPr bwMode="auto">
            <a:xfrm>
              <a:off x="4405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63" name="Freeform 127"/>
            <p:cNvSpPr>
              <a:spLocks noEditPoints="1"/>
            </p:cNvSpPr>
            <p:nvPr/>
          </p:nvSpPr>
          <p:spPr bwMode="auto">
            <a:xfrm>
              <a:off x="4405" y="225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64" name="Freeform 128"/>
            <p:cNvSpPr>
              <a:spLocks noEditPoints="1"/>
            </p:cNvSpPr>
            <p:nvPr/>
          </p:nvSpPr>
          <p:spPr bwMode="auto">
            <a:xfrm>
              <a:off x="4405" y="630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65" name="Freeform 129"/>
            <p:cNvSpPr>
              <a:spLocks noEditPoints="1"/>
            </p:cNvSpPr>
            <p:nvPr/>
          </p:nvSpPr>
          <p:spPr bwMode="auto">
            <a:xfrm>
              <a:off x="4405" y="1034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66" name="Freeform 130"/>
            <p:cNvSpPr>
              <a:spLocks noEditPoints="1"/>
            </p:cNvSpPr>
            <p:nvPr/>
          </p:nvSpPr>
          <p:spPr bwMode="auto">
            <a:xfrm>
              <a:off x="4405" y="1438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67" name="Freeform 131"/>
            <p:cNvSpPr>
              <a:spLocks noEditPoints="1"/>
            </p:cNvSpPr>
            <p:nvPr/>
          </p:nvSpPr>
          <p:spPr bwMode="auto">
            <a:xfrm>
              <a:off x="4405" y="1843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68" name="Freeform 132"/>
            <p:cNvSpPr>
              <a:spLocks noEditPoints="1"/>
            </p:cNvSpPr>
            <p:nvPr/>
          </p:nvSpPr>
          <p:spPr bwMode="auto">
            <a:xfrm>
              <a:off x="4405" y="2247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69" name="Freeform 133"/>
            <p:cNvSpPr>
              <a:spLocks noEditPoints="1"/>
            </p:cNvSpPr>
            <p:nvPr/>
          </p:nvSpPr>
          <p:spPr bwMode="auto">
            <a:xfrm>
              <a:off x="4405" y="2652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70" name="Freeform 134"/>
            <p:cNvSpPr>
              <a:spLocks noEditPoints="1"/>
            </p:cNvSpPr>
            <p:nvPr/>
          </p:nvSpPr>
          <p:spPr bwMode="auto">
            <a:xfrm>
              <a:off x="4405" y="3056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71" name="Freeform 135"/>
            <p:cNvSpPr>
              <a:spLocks noEditPoints="1"/>
            </p:cNvSpPr>
            <p:nvPr/>
          </p:nvSpPr>
          <p:spPr bwMode="auto">
            <a:xfrm>
              <a:off x="4405" y="3461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72" name="Freeform 136"/>
            <p:cNvSpPr>
              <a:spLocks noEditPoints="1"/>
            </p:cNvSpPr>
            <p:nvPr/>
          </p:nvSpPr>
          <p:spPr bwMode="auto">
            <a:xfrm>
              <a:off x="4405" y="3865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73" name="Rectangle 137"/>
            <p:cNvSpPr>
              <a:spLocks noChangeArrowheads="1"/>
            </p:cNvSpPr>
            <p:nvPr/>
          </p:nvSpPr>
          <p:spPr bwMode="auto">
            <a:xfrm>
              <a:off x="4405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74" name="Rectangle 138"/>
            <p:cNvSpPr>
              <a:spLocks noChangeArrowheads="1"/>
            </p:cNvSpPr>
            <p:nvPr/>
          </p:nvSpPr>
          <p:spPr bwMode="auto">
            <a:xfrm>
              <a:off x="4850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75" name="Freeform 139"/>
            <p:cNvSpPr>
              <a:spLocks noEditPoints="1"/>
            </p:cNvSpPr>
            <p:nvPr/>
          </p:nvSpPr>
          <p:spPr bwMode="auto">
            <a:xfrm>
              <a:off x="4850" y="225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76" name="Freeform 140"/>
            <p:cNvSpPr>
              <a:spLocks noEditPoints="1"/>
            </p:cNvSpPr>
            <p:nvPr/>
          </p:nvSpPr>
          <p:spPr bwMode="auto">
            <a:xfrm>
              <a:off x="4850" y="630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77" name="Freeform 141"/>
            <p:cNvSpPr>
              <a:spLocks noEditPoints="1"/>
            </p:cNvSpPr>
            <p:nvPr/>
          </p:nvSpPr>
          <p:spPr bwMode="auto">
            <a:xfrm>
              <a:off x="4850" y="1034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78" name="Freeform 142"/>
            <p:cNvSpPr>
              <a:spLocks noEditPoints="1"/>
            </p:cNvSpPr>
            <p:nvPr/>
          </p:nvSpPr>
          <p:spPr bwMode="auto">
            <a:xfrm>
              <a:off x="4850" y="1438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79" name="Freeform 143"/>
            <p:cNvSpPr>
              <a:spLocks noEditPoints="1"/>
            </p:cNvSpPr>
            <p:nvPr/>
          </p:nvSpPr>
          <p:spPr bwMode="auto">
            <a:xfrm>
              <a:off x="4850" y="1843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80" name="Freeform 144"/>
            <p:cNvSpPr>
              <a:spLocks noEditPoints="1"/>
            </p:cNvSpPr>
            <p:nvPr/>
          </p:nvSpPr>
          <p:spPr bwMode="auto">
            <a:xfrm>
              <a:off x="4850" y="2247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81" name="Freeform 145"/>
            <p:cNvSpPr>
              <a:spLocks noEditPoints="1"/>
            </p:cNvSpPr>
            <p:nvPr/>
          </p:nvSpPr>
          <p:spPr bwMode="auto">
            <a:xfrm>
              <a:off x="4850" y="2652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82" name="Freeform 146"/>
            <p:cNvSpPr>
              <a:spLocks noEditPoints="1"/>
            </p:cNvSpPr>
            <p:nvPr/>
          </p:nvSpPr>
          <p:spPr bwMode="auto">
            <a:xfrm>
              <a:off x="4850" y="3056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83" name="Freeform 147"/>
            <p:cNvSpPr>
              <a:spLocks noEditPoints="1"/>
            </p:cNvSpPr>
            <p:nvPr/>
          </p:nvSpPr>
          <p:spPr bwMode="auto">
            <a:xfrm>
              <a:off x="4850" y="3461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84" name="Freeform 148"/>
            <p:cNvSpPr>
              <a:spLocks noEditPoints="1"/>
            </p:cNvSpPr>
            <p:nvPr/>
          </p:nvSpPr>
          <p:spPr bwMode="auto">
            <a:xfrm>
              <a:off x="4850" y="3865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85" name="Rectangle 149"/>
            <p:cNvSpPr>
              <a:spLocks noChangeArrowheads="1"/>
            </p:cNvSpPr>
            <p:nvPr/>
          </p:nvSpPr>
          <p:spPr bwMode="auto">
            <a:xfrm>
              <a:off x="4850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86" name="Rectangle 150"/>
            <p:cNvSpPr>
              <a:spLocks noChangeArrowheads="1"/>
            </p:cNvSpPr>
            <p:nvPr/>
          </p:nvSpPr>
          <p:spPr bwMode="auto">
            <a:xfrm>
              <a:off x="5300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87" name="Freeform 151"/>
            <p:cNvSpPr>
              <a:spLocks noEditPoints="1"/>
            </p:cNvSpPr>
            <p:nvPr/>
          </p:nvSpPr>
          <p:spPr bwMode="auto">
            <a:xfrm>
              <a:off x="5300" y="225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88" name="Freeform 152"/>
            <p:cNvSpPr>
              <a:spLocks noEditPoints="1"/>
            </p:cNvSpPr>
            <p:nvPr/>
          </p:nvSpPr>
          <p:spPr bwMode="auto">
            <a:xfrm>
              <a:off x="5300" y="630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89" name="Freeform 153"/>
            <p:cNvSpPr>
              <a:spLocks noEditPoints="1"/>
            </p:cNvSpPr>
            <p:nvPr/>
          </p:nvSpPr>
          <p:spPr bwMode="auto">
            <a:xfrm>
              <a:off x="5300" y="1034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90" name="Freeform 154"/>
            <p:cNvSpPr>
              <a:spLocks noEditPoints="1"/>
            </p:cNvSpPr>
            <p:nvPr/>
          </p:nvSpPr>
          <p:spPr bwMode="auto">
            <a:xfrm>
              <a:off x="5300" y="1438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91" name="Freeform 155"/>
            <p:cNvSpPr>
              <a:spLocks noEditPoints="1"/>
            </p:cNvSpPr>
            <p:nvPr/>
          </p:nvSpPr>
          <p:spPr bwMode="auto">
            <a:xfrm>
              <a:off x="5300" y="1843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92" name="Freeform 156"/>
            <p:cNvSpPr>
              <a:spLocks noEditPoints="1"/>
            </p:cNvSpPr>
            <p:nvPr/>
          </p:nvSpPr>
          <p:spPr bwMode="auto">
            <a:xfrm>
              <a:off x="5300" y="2247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93" name="Freeform 157"/>
            <p:cNvSpPr>
              <a:spLocks noEditPoints="1"/>
            </p:cNvSpPr>
            <p:nvPr/>
          </p:nvSpPr>
          <p:spPr bwMode="auto">
            <a:xfrm>
              <a:off x="5300" y="2652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94" name="Freeform 158"/>
            <p:cNvSpPr>
              <a:spLocks noEditPoints="1"/>
            </p:cNvSpPr>
            <p:nvPr/>
          </p:nvSpPr>
          <p:spPr bwMode="auto">
            <a:xfrm>
              <a:off x="5300" y="3056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95" name="Freeform 159"/>
            <p:cNvSpPr>
              <a:spLocks noEditPoints="1"/>
            </p:cNvSpPr>
            <p:nvPr/>
          </p:nvSpPr>
          <p:spPr bwMode="auto">
            <a:xfrm>
              <a:off x="5300" y="3461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96" name="Freeform 160"/>
            <p:cNvSpPr>
              <a:spLocks noEditPoints="1"/>
            </p:cNvSpPr>
            <p:nvPr/>
          </p:nvSpPr>
          <p:spPr bwMode="auto">
            <a:xfrm>
              <a:off x="5300" y="3865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97" name="Rectangle 161"/>
            <p:cNvSpPr>
              <a:spLocks noChangeArrowheads="1"/>
            </p:cNvSpPr>
            <p:nvPr/>
          </p:nvSpPr>
          <p:spPr bwMode="auto">
            <a:xfrm>
              <a:off x="5300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498" name="Freeform 162"/>
            <p:cNvSpPr>
              <a:spLocks/>
            </p:cNvSpPr>
            <p:nvPr/>
          </p:nvSpPr>
          <p:spPr bwMode="auto">
            <a:xfrm>
              <a:off x="349" y="3304"/>
              <a:ext cx="20" cy="10"/>
            </a:xfrm>
            <a:custGeom>
              <a:avLst/>
              <a:gdLst>
                <a:gd name="T0" fmla="*/ 0 w 4"/>
                <a:gd name="T1" fmla="*/ 1 h 2"/>
                <a:gd name="T2" fmla="*/ 0 w 4"/>
                <a:gd name="T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2">
                  <a:moveTo>
                    <a:pt x="0" y="1"/>
                  </a:moveTo>
                  <a:cubicBezTo>
                    <a:pt x="1" y="2"/>
                    <a:pt x="4" y="0"/>
                    <a:pt x="0" y="1"/>
                  </a:cubicBez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4499" name="Rectangle 163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zh-CN" altLang="zh-CN" noProof="0" smtClean="0"/>
          </a:p>
        </p:txBody>
      </p:sp>
      <p:sp>
        <p:nvSpPr>
          <p:cNvPr id="14500" name="Rectangle 164"/>
          <p:cNvSpPr>
            <a:spLocks noGrp="1" noChangeArrowheads="1"/>
          </p:cNvSpPr>
          <p:nvPr>
            <p:ph type="dt" sz="half" idx="2"/>
          </p:nvPr>
        </p:nvSpPr>
        <p:spPr>
          <a:xfrm>
            <a:off x="301625" y="62484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4501" name="Rectangle 16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4502" name="Rectangle 16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E5E22B29-B991-468A-A396-66F42378B645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4503" name="Rectangle 167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31913" y="3500438"/>
            <a:ext cx="7272337" cy="13684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latin typeface="Times New Roman" pitchFamily="18" charset="0"/>
              </a:defRPr>
            </a:lvl1pPr>
          </a:lstStyle>
          <a:p>
            <a:pPr lvl="0"/>
            <a:endParaRPr lang="zh-CN" altLang="zh-CN" noProof="0" smtClean="0"/>
          </a:p>
        </p:txBody>
      </p:sp>
      <p:grpSp>
        <p:nvGrpSpPr>
          <p:cNvPr id="14504" name="Group 168"/>
          <p:cNvGrpSpPr>
            <a:grpSpLocks/>
          </p:cNvGrpSpPr>
          <p:nvPr/>
        </p:nvGrpSpPr>
        <p:grpSpPr bwMode="auto">
          <a:xfrm>
            <a:off x="152400" y="4724400"/>
            <a:ext cx="1685925" cy="1557338"/>
            <a:chOff x="96" y="2784"/>
            <a:chExt cx="1062" cy="981"/>
          </a:xfrm>
        </p:grpSpPr>
        <p:sp>
          <p:nvSpPr>
            <p:cNvPr id="14505" name="Freeform 169"/>
            <p:cNvSpPr>
              <a:spLocks/>
            </p:cNvSpPr>
            <p:nvPr userDrawn="1"/>
          </p:nvSpPr>
          <p:spPr bwMode="auto">
            <a:xfrm>
              <a:off x="121" y="2784"/>
              <a:ext cx="207" cy="81"/>
            </a:xfrm>
            <a:custGeom>
              <a:avLst/>
              <a:gdLst>
                <a:gd name="T0" fmla="*/ 30 w 41"/>
                <a:gd name="T1" fmla="*/ 12 h 16"/>
                <a:gd name="T2" fmla="*/ 37 w 41"/>
                <a:gd name="T3" fmla="*/ 10 h 16"/>
                <a:gd name="T4" fmla="*/ 38 w 41"/>
                <a:gd name="T5" fmla="*/ 9 h 16"/>
                <a:gd name="T6" fmla="*/ 31 w 41"/>
                <a:gd name="T7" fmla="*/ 1 h 16"/>
                <a:gd name="T8" fmla="*/ 8 w 41"/>
                <a:gd name="T9" fmla="*/ 11 h 16"/>
                <a:gd name="T10" fmla="*/ 30 w 41"/>
                <a:gd name="T11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506" name="Freeform 170"/>
            <p:cNvSpPr>
              <a:spLocks noEditPoints="1"/>
            </p:cNvSpPr>
            <p:nvPr userDrawn="1"/>
          </p:nvSpPr>
          <p:spPr bwMode="auto">
            <a:xfrm>
              <a:off x="96" y="2789"/>
              <a:ext cx="1062" cy="976"/>
            </a:xfrm>
            <a:custGeom>
              <a:avLst/>
              <a:gdLst>
                <a:gd name="T0" fmla="*/ 163 w 210"/>
                <a:gd name="T1" fmla="*/ 155 h 193"/>
                <a:gd name="T2" fmla="*/ 152 w 210"/>
                <a:gd name="T3" fmla="*/ 125 h 193"/>
                <a:gd name="T4" fmla="*/ 142 w 210"/>
                <a:gd name="T5" fmla="*/ 99 h 193"/>
                <a:gd name="T6" fmla="*/ 165 w 210"/>
                <a:gd name="T7" fmla="*/ 93 h 193"/>
                <a:gd name="T8" fmla="*/ 146 w 210"/>
                <a:gd name="T9" fmla="*/ 82 h 193"/>
                <a:gd name="T10" fmla="*/ 157 w 210"/>
                <a:gd name="T11" fmla="*/ 83 h 193"/>
                <a:gd name="T12" fmla="*/ 157 w 210"/>
                <a:gd name="T13" fmla="*/ 77 h 193"/>
                <a:gd name="T14" fmla="*/ 135 w 210"/>
                <a:gd name="T15" fmla="*/ 78 h 193"/>
                <a:gd name="T16" fmla="*/ 128 w 210"/>
                <a:gd name="T17" fmla="*/ 125 h 193"/>
                <a:gd name="T18" fmla="*/ 124 w 210"/>
                <a:gd name="T19" fmla="*/ 84 h 193"/>
                <a:gd name="T20" fmla="*/ 118 w 210"/>
                <a:gd name="T21" fmla="*/ 67 h 193"/>
                <a:gd name="T22" fmla="*/ 124 w 210"/>
                <a:gd name="T23" fmla="*/ 51 h 193"/>
                <a:gd name="T24" fmla="*/ 121 w 210"/>
                <a:gd name="T25" fmla="*/ 37 h 193"/>
                <a:gd name="T26" fmla="*/ 119 w 210"/>
                <a:gd name="T27" fmla="*/ 24 h 193"/>
                <a:gd name="T28" fmla="*/ 132 w 210"/>
                <a:gd name="T29" fmla="*/ 39 h 193"/>
                <a:gd name="T30" fmla="*/ 149 w 210"/>
                <a:gd name="T31" fmla="*/ 18 h 193"/>
                <a:gd name="T32" fmla="*/ 147 w 210"/>
                <a:gd name="T33" fmla="*/ 36 h 193"/>
                <a:gd name="T34" fmla="*/ 143 w 210"/>
                <a:gd name="T35" fmla="*/ 48 h 193"/>
                <a:gd name="T36" fmla="*/ 144 w 210"/>
                <a:gd name="T37" fmla="*/ 67 h 193"/>
                <a:gd name="T38" fmla="*/ 199 w 210"/>
                <a:gd name="T39" fmla="*/ 29 h 193"/>
                <a:gd name="T40" fmla="*/ 90 w 210"/>
                <a:gd name="T41" fmla="*/ 1 h 193"/>
                <a:gd name="T42" fmla="*/ 56 w 210"/>
                <a:gd name="T43" fmla="*/ 8 h 193"/>
                <a:gd name="T44" fmla="*/ 85 w 210"/>
                <a:gd name="T45" fmla="*/ 12 h 193"/>
                <a:gd name="T46" fmla="*/ 60 w 210"/>
                <a:gd name="T47" fmla="*/ 22 h 193"/>
                <a:gd name="T48" fmla="*/ 58 w 210"/>
                <a:gd name="T49" fmla="*/ 29 h 193"/>
                <a:gd name="T50" fmla="*/ 38 w 210"/>
                <a:gd name="T51" fmla="*/ 17 h 193"/>
                <a:gd name="T52" fmla="*/ 13 w 210"/>
                <a:gd name="T53" fmla="*/ 115 h 193"/>
                <a:gd name="T54" fmla="*/ 61 w 210"/>
                <a:gd name="T55" fmla="*/ 146 h 193"/>
                <a:gd name="T56" fmla="*/ 45 w 210"/>
                <a:gd name="T57" fmla="*/ 133 h 193"/>
                <a:gd name="T58" fmla="*/ 35 w 210"/>
                <a:gd name="T59" fmla="*/ 145 h 193"/>
                <a:gd name="T60" fmla="*/ 32 w 210"/>
                <a:gd name="T61" fmla="*/ 128 h 193"/>
                <a:gd name="T62" fmla="*/ 46 w 210"/>
                <a:gd name="T63" fmla="*/ 86 h 193"/>
                <a:gd name="T64" fmla="*/ 67 w 210"/>
                <a:gd name="T65" fmla="*/ 83 h 193"/>
                <a:gd name="T66" fmla="*/ 71 w 210"/>
                <a:gd name="T67" fmla="*/ 95 h 193"/>
                <a:gd name="T68" fmla="*/ 61 w 210"/>
                <a:gd name="T69" fmla="*/ 121 h 193"/>
                <a:gd name="T70" fmla="*/ 91 w 210"/>
                <a:gd name="T71" fmla="*/ 180 h 193"/>
                <a:gd name="T72" fmla="*/ 186 w 210"/>
                <a:gd name="T73" fmla="*/ 166 h 193"/>
                <a:gd name="T74" fmla="*/ 182 w 210"/>
                <a:gd name="T75" fmla="*/ 66 h 193"/>
                <a:gd name="T76" fmla="*/ 165 w 210"/>
                <a:gd name="T77" fmla="*/ 60 h 193"/>
                <a:gd name="T78" fmla="*/ 113 w 210"/>
                <a:gd name="T79" fmla="*/ 61 h 193"/>
                <a:gd name="T80" fmla="*/ 108 w 210"/>
                <a:gd name="T81" fmla="*/ 87 h 193"/>
                <a:gd name="T82" fmla="*/ 114 w 210"/>
                <a:gd name="T83" fmla="*/ 50 h 193"/>
                <a:gd name="T84" fmla="*/ 89 w 210"/>
                <a:gd name="T85" fmla="*/ 26 h 193"/>
                <a:gd name="T86" fmla="*/ 105 w 210"/>
                <a:gd name="T87" fmla="*/ 35 h 193"/>
                <a:gd name="T88" fmla="*/ 61 w 210"/>
                <a:gd name="T89" fmla="*/ 72 h 193"/>
                <a:gd name="T90" fmla="*/ 24 w 210"/>
                <a:gd name="T91" fmla="*/ 37 h 193"/>
                <a:gd name="T92" fmla="*/ 68 w 210"/>
                <a:gd name="T93" fmla="*/ 40 h 193"/>
                <a:gd name="T94" fmla="*/ 79 w 210"/>
                <a:gd name="T95" fmla="*/ 40 h 193"/>
                <a:gd name="T96" fmla="*/ 108 w 210"/>
                <a:gd name="T97" fmla="*/ 45 h 193"/>
                <a:gd name="T98" fmla="*/ 99 w 210"/>
                <a:gd name="T99" fmla="*/ 93 h 193"/>
                <a:gd name="T100" fmla="*/ 93 w 210"/>
                <a:gd name="T101" fmla="*/ 51 h 193"/>
                <a:gd name="T102" fmla="*/ 61 w 210"/>
                <a:gd name="T103" fmla="*/ 72 h 193"/>
                <a:gd name="T104" fmla="*/ 80 w 210"/>
                <a:gd name="T105" fmla="*/ 82 h 193"/>
                <a:gd name="T106" fmla="*/ 88 w 210"/>
                <a:gd name="T107" fmla="*/ 58 h 193"/>
                <a:gd name="T108" fmla="*/ 102 w 210"/>
                <a:gd name="T109" fmla="*/ 145 h 193"/>
                <a:gd name="T110" fmla="*/ 82 w 210"/>
                <a:gd name="T111" fmla="*/ 96 h 193"/>
                <a:gd name="T112" fmla="*/ 117 w 210"/>
                <a:gd name="T113" fmla="*/ 10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507" name="Freeform 171"/>
            <p:cNvSpPr>
              <a:spLocks/>
            </p:cNvSpPr>
            <p:nvPr userDrawn="1"/>
          </p:nvSpPr>
          <p:spPr bwMode="auto">
            <a:xfrm>
              <a:off x="348" y="3254"/>
              <a:ext cx="86" cy="102"/>
            </a:xfrm>
            <a:custGeom>
              <a:avLst/>
              <a:gdLst>
                <a:gd name="T0" fmla="*/ 14 w 17"/>
                <a:gd name="T1" fmla="*/ 5 h 20"/>
                <a:gd name="T2" fmla="*/ 9 w 17"/>
                <a:gd name="T3" fmla="*/ 20 h 20"/>
                <a:gd name="T4" fmla="*/ 14 w 17"/>
                <a:gd name="T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508" name="Freeform 172"/>
            <p:cNvSpPr>
              <a:spLocks/>
            </p:cNvSpPr>
            <p:nvPr userDrawn="1"/>
          </p:nvSpPr>
          <p:spPr bwMode="auto">
            <a:xfrm>
              <a:off x="267" y="3295"/>
              <a:ext cx="76" cy="136"/>
            </a:xfrm>
            <a:custGeom>
              <a:avLst/>
              <a:gdLst>
                <a:gd name="T0" fmla="*/ 7 w 15"/>
                <a:gd name="T1" fmla="*/ 10 h 27"/>
                <a:gd name="T2" fmla="*/ 4 w 15"/>
                <a:gd name="T3" fmla="*/ 25 h 27"/>
                <a:gd name="T4" fmla="*/ 15 w 15"/>
                <a:gd name="T5" fmla="*/ 16 h 27"/>
                <a:gd name="T6" fmla="*/ 13 w 15"/>
                <a:gd name="T7" fmla="*/ 8 h 27"/>
                <a:gd name="T8" fmla="*/ 7 w 15"/>
                <a:gd name="T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509" name="Freeform 173"/>
            <p:cNvSpPr>
              <a:spLocks/>
            </p:cNvSpPr>
            <p:nvPr userDrawn="1"/>
          </p:nvSpPr>
          <p:spPr bwMode="auto">
            <a:xfrm>
              <a:off x="222" y="3022"/>
              <a:ext cx="243" cy="116"/>
            </a:xfrm>
            <a:custGeom>
              <a:avLst/>
              <a:gdLst>
                <a:gd name="T0" fmla="*/ 40 w 48"/>
                <a:gd name="T1" fmla="*/ 2 h 23"/>
                <a:gd name="T2" fmla="*/ 9 w 48"/>
                <a:gd name="T3" fmla="*/ 1 h 23"/>
                <a:gd name="T4" fmla="*/ 1 w 48"/>
                <a:gd name="T5" fmla="*/ 9 h 23"/>
                <a:gd name="T6" fmla="*/ 22 w 48"/>
                <a:gd name="T7" fmla="*/ 21 h 23"/>
                <a:gd name="T8" fmla="*/ 34 w 48"/>
                <a:gd name="T9" fmla="*/ 20 h 23"/>
                <a:gd name="T10" fmla="*/ 40 w 48"/>
                <a:gd name="T11" fmla="*/ 19 h 23"/>
                <a:gd name="T12" fmla="*/ 40 w 48"/>
                <a:gd name="T13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510" name="Freeform 174"/>
            <p:cNvSpPr>
              <a:spLocks/>
            </p:cNvSpPr>
            <p:nvPr userDrawn="1"/>
          </p:nvSpPr>
          <p:spPr bwMode="auto">
            <a:xfrm>
              <a:off x="500" y="3345"/>
              <a:ext cx="177" cy="187"/>
            </a:xfrm>
            <a:custGeom>
              <a:avLst/>
              <a:gdLst>
                <a:gd name="T0" fmla="*/ 24 w 35"/>
                <a:gd name="T1" fmla="*/ 2 h 37"/>
                <a:gd name="T2" fmla="*/ 11 w 35"/>
                <a:gd name="T3" fmla="*/ 2 h 37"/>
                <a:gd name="T4" fmla="*/ 4 w 35"/>
                <a:gd name="T5" fmla="*/ 20 h 37"/>
                <a:gd name="T6" fmla="*/ 28 w 35"/>
                <a:gd name="T7" fmla="*/ 22 h 37"/>
                <a:gd name="T8" fmla="*/ 24 w 35"/>
                <a:gd name="T9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511" name="Freeform 175"/>
            <p:cNvSpPr>
              <a:spLocks/>
            </p:cNvSpPr>
            <p:nvPr userDrawn="1"/>
          </p:nvSpPr>
          <p:spPr bwMode="auto">
            <a:xfrm>
              <a:off x="905" y="3158"/>
              <a:ext cx="177" cy="36"/>
            </a:xfrm>
            <a:custGeom>
              <a:avLst/>
              <a:gdLst>
                <a:gd name="T0" fmla="*/ 5 w 35"/>
                <a:gd name="T1" fmla="*/ 0 h 7"/>
                <a:gd name="T2" fmla="*/ 14 w 35"/>
                <a:gd name="T3" fmla="*/ 5 h 7"/>
                <a:gd name="T4" fmla="*/ 5 w 3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512" name="Freeform 176"/>
            <p:cNvSpPr>
              <a:spLocks/>
            </p:cNvSpPr>
            <p:nvPr userDrawn="1"/>
          </p:nvSpPr>
          <p:spPr bwMode="auto">
            <a:xfrm>
              <a:off x="965" y="3153"/>
              <a:ext cx="137" cy="81"/>
            </a:xfrm>
            <a:custGeom>
              <a:avLst/>
              <a:gdLst>
                <a:gd name="T0" fmla="*/ 7 w 27"/>
                <a:gd name="T1" fmla="*/ 13 h 16"/>
                <a:gd name="T2" fmla="*/ 25 w 27"/>
                <a:gd name="T3" fmla="*/ 6 h 16"/>
                <a:gd name="T4" fmla="*/ 17 w 27"/>
                <a:gd name="T5" fmla="*/ 1 h 16"/>
                <a:gd name="T6" fmla="*/ 7 w 27"/>
                <a:gd name="T7" fmla="*/ 11 h 16"/>
                <a:gd name="T8" fmla="*/ 7 w 27"/>
                <a:gd name="T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513" name="Freeform 177"/>
            <p:cNvSpPr>
              <a:spLocks/>
            </p:cNvSpPr>
            <p:nvPr userDrawn="1"/>
          </p:nvSpPr>
          <p:spPr bwMode="auto">
            <a:xfrm>
              <a:off x="960" y="3204"/>
              <a:ext cx="177" cy="86"/>
            </a:xfrm>
            <a:custGeom>
              <a:avLst/>
              <a:gdLst>
                <a:gd name="T0" fmla="*/ 25 w 35"/>
                <a:gd name="T1" fmla="*/ 6 h 17"/>
                <a:gd name="T2" fmla="*/ 8 w 35"/>
                <a:gd name="T3" fmla="*/ 10 h 17"/>
                <a:gd name="T4" fmla="*/ 6 w 35"/>
                <a:gd name="T5" fmla="*/ 13 h 17"/>
                <a:gd name="T6" fmla="*/ 27 w 35"/>
                <a:gd name="T7" fmla="*/ 12 h 17"/>
                <a:gd name="T8" fmla="*/ 25 w 35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514" name="Freeform 178"/>
            <p:cNvSpPr>
              <a:spLocks/>
            </p:cNvSpPr>
            <p:nvPr userDrawn="1"/>
          </p:nvSpPr>
          <p:spPr bwMode="auto">
            <a:xfrm>
              <a:off x="844" y="3285"/>
              <a:ext cx="248" cy="60"/>
            </a:xfrm>
            <a:custGeom>
              <a:avLst/>
              <a:gdLst>
                <a:gd name="T0" fmla="*/ 40 w 49"/>
                <a:gd name="T1" fmla="*/ 3 h 12"/>
                <a:gd name="T2" fmla="*/ 29 w 49"/>
                <a:gd name="T3" fmla="*/ 1 h 12"/>
                <a:gd name="T4" fmla="*/ 7 w 49"/>
                <a:gd name="T5" fmla="*/ 0 h 12"/>
                <a:gd name="T6" fmla="*/ 2 w 49"/>
                <a:gd name="T7" fmla="*/ 5 h 12"/>
                <a:gd name="T8" fmla="*/ 20 w 49"/>
                <a:gd name="T9" fmla="*/ 8 h 12"/>
                <a:gd name="T10" fmla="*/ 41 w 49"/>
                <a:gd name="T11" fmla="*/ 8 h 12"/>
                <a:gd name="T12" fmla="*/ 40 w 49"/>
                <a:gd name="T13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515" name="Freeform 179"/>
            <p:cNvSpPr>
              <a:spLocks/>
            </p:cNvSpPr>
            <p:nvPr userDrawn="1"/>
          </p:nvSpPr>
          <p:spPr bwMode="auto">
            <a:xfrm>
              <a:off x="869" y="3340"/>
              <a:ext cx="203" cy="56"/>
            </a:xfrm>
            <a:custGeom>
              <a:avLst/>
              <a:gdLst>
                <a:gd name="T0" fmla="*/ 37 w 40"/>
                <a:gd name="T1" fmla="*/ 2 h 11"/>
                <a:gd name="T2" fmla="*/ 26 w 40"/>
                <a:gd name="T3" fmla="*/ 4 h 11"/>
                <a:gd name="T4" fmla="*/ 13 w 40"/>
                <a:gd name="T5" fmla="*/ 3 h 11"/>
                <a:gd name="T6" fmla="*/ 1 w 40"/>
                <a:gd name="T7" fmla="*/ 2 h 11"/>
                <a:gd name="T8" fmla="*/ 35 w 40"/>
                <a:gd name="T9" fmla="*/ 8 h 11"/>
                <a:gd name="T10" fmla="*/ 37 w 40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516" name="Freeform 180"/>
            <p:cNvSpPr>
              <a:spLocks/>
            </p:cNvSpPr>
            <p:nvPr userDrawn="1"/>
          </p:nvSpPr>
          <p:spPr bwMode="auto">
            <a:xfrm>
              <a:off x="859" y="3386"/>
              <a:ext cx="207" cy="172"/>
            </a:xfrm>
            <a:custGeom>
              <a:avLst/>
              <a:gdLst>
                <a:gd name="T0" fmla="*/ 28 w 41"/>
                <a:gd name="T1" fmla="*/ 9 h 34"/>
                <a:gd name="T2" fmla="*/ 13 w 41"/>
                <a:gd name="T3" fmla="*/ 6 h 34"/>
                <a:gd name="T4" fmla="*/ 4 w 41"/>
                <a:gd name="T5" fmla="*/ 15 h 34"/>
                <a:gd name="T6" fmla="*/ 1 w 41"/>
                <a:gd name="T7" fmla="*/ 19 h 34"/>
                <a:gd name="T8" fmla="*/ 9 w 41"/>
                <a:gd name="T9" fmla="*/ 19 h 34"/>
                <a:gd name="T10" fmla="*/ 17 w 41"/>
                <a:gd name="T11" fmla="*/ 27 h 34"/>
                <a:gd name="T12" fmla="*/ 21 w 41"/>
                <a:gd name="T13" fmla="*/ 30 h 34"/>
                <a:gd name="T14" fmla="*/ 29 w 41"/>
                <a:gd name="T15" fmla="*/ 19 h 34"/>
                <a:gd name="T16" fmla="*/ 39 w 41"/>
                <a:gd name="T17" fmla="*/ 19 h 34"/>
                <a:gd name="T18" fmla="*/ 28 w 41"/>
                <a:gd name="T1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517" name="Freeform 181"/>
            <p:cNvSpPr>
              <a:spLocks/>
            </p:cNvSpPr>
            <p:nvPr userDrawn="1"/>
          </p:nvSpPr>
          <p:spPr bwMode="auto">
            <a:xfrm>
              <a:off x="996" y="3305"/>
              <a:ext cx="126" cy="318"/>
            </a:xfrm>
            <a:custGeom>
              <a:avLst/>
              <a:gdLst>
                <a:gd name="T0" fmla="*/ 22 w 25"/>
                <a:gd name="T1" fmla="*/ 2 h 63"/>
                <a:gd name="T2" fmla="*/ 18 w 25"/>
                <a:gd name="T3" fmla="*/ 17 h 63"/>
                <a:gd name="T4" fmla="*/ 7 w 25"/>
                <a:gd name="T5" fmla="*/ 20 h 63"/>
                <a:gd name="T6" fmla="*/ 7 w 25"/>
                <a:gd name="T7" fmla="*/ 23 h 63"/>
                <a:gd name="T8" fmla="*/ 17 w 25"/>
                <a:gd name="T9" fmla="*/ 34 h 63"/>
                <a:gd name="T10" fmla="*/ 12 w 25"/>
                <a:gd name="T11" fmla="*/ 45 h 63"/>
                <a:gd name="T12" fmla="*/ 0 w 25"/>
                <a:gd name="T13" fmla="*/ 55 h 63"/>
                <a:gd name="T14" fmla="*/ 5 w 25"/>
                <a:gd name="T15" fmla="*/ 58 h 63"/>
                <a:gd name="T16" fmla="*/ 16 w 25"/>
                <a:gd name="T17" fmla="*/ 62 h 63"/>
                <a:gd name="T18" fmla="*/ 23 w 25"/>
                <a:gd name="T19" fmla="*/ 57 h 63"/>
                <a:gd name="T20" fmla="*/ 25 w 25"/>
                <a:gd name="T21" fmla="*/ 14 h 63"/>
                <a:gd name="T22" fmla="*/ 25 w 25"/>
                <a:gd name="T23" fmla="*/ 2 h 63"/>
                <a:gd name="T24" fmla="*/ 22 w 25"/>
                <a:gd name="T25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7547551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AC332D-6FDC-4B06-9945-314EDB13DE19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10160"/>
      </p:ext>
    </p:extLst>
  </p:cSld>
  <p:clrMapOvr>
    <a:masterClrMapping/>
  </p:clrMapOvr>
  <p:transition>
    <p:blinds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9B7294-D24C-40A3-9508-2962B53CA8A5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3017"/>
      </p:ext>
    </p:extLst>
  </p:cSld>
  <p:clrMapOvr>
    <a:masterClrMapping/>
  </p:clrMapOvr>
  <p:transition>
    <p:blinds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23850" y="1268413"/>
            <a:ext cx="4208463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4713" y="1268413"/>
            <a:ext cx="4208462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83AB9A-86BC-4E68-AC63-8C875F708E98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717623"/>
      </p:ext>
    </p:extLst>
  </p:cSld>
  <p:clrMapOvr>
    <a:masterClrMapping/>
  </p:clrMapOvr>
  <p:transition>
    <p:blinds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736AB0-2252-4BF4-8D31-8D3BAD8C9F5C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76212"/>
      </p:ext>
    </p:extLst>
  </p:cSld>
  <p:clrMapOvr>
    <a:masterClrMapping/>
  </p:clrMapOvr>
  <p:transition>
    <p:blinds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43A088-7B3F-45D9-AD2D-9EC07ACA0CA1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985931"/>
      </p:ext>
    </p:extLst>
  </p:cSld>
  <p:clrMapOvr>
    <a:masterClrMapping/>
  </p:clrMapOvr>
  <p:transition>
    <p:blinds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27EFCD-3B06-41B2-AC0E-3CCF064213C2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05551"/>
      </p:ext>
    </p:extLst>
  </p:cSld>
  <p:clrMapOvr>
    <a:masterClrMapping/>
  </p:clrMapOvr>
  <p:transition>
    <p:blinds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36AE6-A460-4535-9459-7DBF255E7BD5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366665"/>
      </p:ext>
    </p:extLst>
  </p:cSld>
  <p:clrMapOvr>
    <a:masterClrMapping/>
  </p:clrMapOvr>
  <p:transition>
    <p:blinds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B8CEEE-C5AB-4FCA-9045-93C90FE2D6BF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177416"/>
      </p:ext>
    </p:extLst>
  </p:cSld>
  <p:clrMapOvr>
    <a:masterClrMapping/>
  </p:clrMapOvr>
  <p:transition>
    <p:blinds dir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77ED8F-E22E-4B21-877B-642E280F9E0A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27701"/>
      </p:ext>
    </p:extLst>
  </p:cSld>
  <p:clrMapOvr>
    <a:masterClrMapping/>
  </p:clrMapOvr>
  <p:transition>
    <p:blinds dir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45288" y="228600"/>
            <a:ext cx="2147887" cy="58642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98450" y="228600"/>
            <a:ext cx="6294438" cy="58642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9BC93-30D5-4376-AE83-7F5D139E4CCE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436060"/>
      </p:ext>
    </p:extLst>
  </p:cSld>
  <p:clrMapOvr>
    <a:masterClrMapping/>
  </p:clrMapOvr>
  <p:transition>
    <p:blinds dir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8450" y="228600"/>
            <a:ext cx="8540750" cy="6794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323850" y="1268413"/>
            <a:ext cx="8569325" cy="482441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29845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1025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00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803F687E-34AE-4EBF-9603-5B0CB317BCD0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940986"/>
      </p:ext>
    </p:extLst>
  </p:cSld>
  <p:clrMapOvr>
    <a:masterClrMapping/>
  </p:clrMapOvr>
  <p:transition>
    <p:blinds dir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298450" y="228600"/>
            <a:ext cx="8594725" cy="58642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29845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1025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00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BF99F3C6-B00B-46F8-BBEB-AF38EEC1E925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5650"/>
      </p:ext>
    </p:extLst>
  </p:cSld>
  <p:clrMapOvr>
    <a:masterClrMapping/>
  </p:clrMapOvr>
  <p:transition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42754-0D19-474C-8284-5696B1BBB289}" type="datetimeFigureOut">
              <a:rPr lang="zh-CN" altLang="en-US" smtClean="0"/>
              <a:pPr/>
              <a:t>2012/3/27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D4E4B-861B-4A04-A07B-1BBF1FFF57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219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4" r:id="rId12"/>
    <p:sldLayoutId id="214748367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566738" y="0"/>
            <a:ext cx="7891462" cy="6821488"/>
            <a:chOff x="349" y="23"/>
            <a:chExt cx="4971" cy="4297"/>
          </a:xfrm>
        </p:grpSpPr>
        <p:sp>
          <p:nvSpPr>
            <p:cNvPr id="13315" name="Rectangle 3"/>
            <p:cNvSpPr>
              <a:spLocks noChangeArrowheads="1"/>
            </p:cNvSpPr>
            <p:nvPr/>
          </p:nvSpPr>
          <p:spPr bwMode="auto">
            <a:xfrm>
              <a:off x="384" y="23"/>
              <a:ext cx="21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16" name="Freeform 4"/>
            <p:cNvSpPr>
              <a:spLocks noEditPoints="1"/>
            </p:cNvSpPr>
            <p:nvPr/>
          </p:nvSpPr>
          <p:spPr bwMode="auto">
            <a:xfrm>
              <a:off x="384" y="225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17" name="Freeform 5"/>
            <p:cNvSpPr>
              <a:spLocks noEditPoints="1"/>
            </p:cNvSpPr>
            <p:nvPr/>
          </p:nvSpPr>
          <p:spPr bwMode="auto">
            <a:xfrm>
              <a:off x="384" y="630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18" name="Freeform 6"/>
            <p:cNvSpPr>
              <a:spLocks noEditPoints="1"/>
            </p:cNvSpPr>
            <p:nvPr/>
          </p:nvSpPr>
          <p:spPr bwMode="auto">
            <a:xfrm>
              <a:off x="384" y="1034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19" name="Freeform 7"/>
            <p:cNvSpPr>
              <a:spLocks noEditPoints="1"/>
            </p:cNvSpPr>
            <p:nvPr/>
          </p:nvSpPr>
          <p:spPr bwMode="auto">
            <a:xfrm>
              <a:off x="384" y="1438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20" name="Freeform 8"/>
            <p:cNvSpPr>
              <a:spLocks noEditPoints="1"/>
            </p:cNvSpPr>
            <p:nvPr/>
          </p:nvSpPr>
          <p:spPr bwMode="auto">
            <a:xfrm>
              <a:off x="384" y="1843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21" name="Freeform 9"/>
            <p:cNvSpPr>
              <a:spLocks noEditPoints="1"/>
            </p:cNvSpPr>
            <p:nvPr/>
          </p:nvSpPr>
          <p:spPr bwMode="auto">
            <a:xfrm>
              <a:off x="384" y="2247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22" name="Freeform 10"/>
            <p:cNvSpPr>
              <a:spLocks noEditPoints="1"/>
            </p:cNvSpPr>
            <p:nvPr/>
          </p:nvSpPr>
          <p:spPr bwMode="auto">
            <a:xfrm>
              <a:off x="384" y="2652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23" name="Freeform 11"/>
            <p:cNvSpPr>
              <a:spLocks noEditPoints="1"/>
            </p:cNvSpPr>
            <p:nvPr/>
          </p:nvSpPr>
          <p:spPr bwMode="auto">
            <a:xfrm>
              <a:off x="384" y="3056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24" name="Freeform 12"/>
            <p:cNvSpPr>
              <a:spLocks noEditPoints="1"/>
            </p:cNvSpPr>
            <p:nvPr/>
          </p:nvSpPr>
          <p:spPr bwMode="auto">
            <a:xfrm>
              <a:off x="384" y="3461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25" name="Freeform 13"/>
            <p:cNvSpPr>
              <a:spLocks noEditPoints="1"/>
            </p:cNvSpPr>
            <p:nvPr/>
          </p:nvSpPr>
          <p:spPr bwMode="auto">
            <a:xfrm>
              <a:off x="384" y="3865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26" name="Rectangle 14"/>
            <p:cNvSpPr>
              <a:spLocks noChangeArrowheads="1"/>
            </p:cNvSpPr>
            <p:nvPr/>
          </p:nvSpPr>
          <p:spPr bwMode="auto">
            <a:xfrm>
              <a:off x="384" y="4269"/>
              <a:ext cx="21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27" name="Rectangle 15"/>
            <p:cNvSpPr>
              <a:spLocks noChangeArrowheads="1"/>
            </p:cNvSpPr>
            <p:nvPr/>
          </p:nvSpPr>
          <p:spPr bwMode="auto">
            <a:xfrm>
              <a:off x="829" y="23"/>
              <a:ext cx="21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28" name="Freeform 16"/>
            <p:cNvSpPr>
              <a:spLocks noEditPoints="1"/>
            </p:cNvSpPr>
            <p:nvPr/>
          </p:nvSpPr>
          <p:spPr bwMode="auto">
            <a:xfrm>
              <a:off x="829" y="225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29" name="Freeform 17"/>
            <p:cNvSpPr>
              <a:spLocks noEditPoints="1"/>
            </p:cNvSpPr>
            <p:nvPr/>
          </p:nvSpPr>
          <p:spPr bwMode="auto">
            <a:xfrm>
              <a:off x="829" y="630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30" name="Freeform 18"/>
            <p:cNvSpPr>
              <a:spLocks noEditPoints="1"/>
            </p:cNvSpPr>
            <p:nvPr/>
          </p:nvSpPr>
          <p:spPr bwMode="auto">
            <a:xfrm>
              <a:off x="829" y="1034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31" name="Freeform 19"/>
            <p:cNvSpPr>
              <a:spLocks noEditPoints="1"/>
            </p:cNvSpPr>
            <p:nvPr/>
          </p:nvSpPr>
          <p:spPr bwMode="auto">
            <a:xfrm>
              <a:off x="829" y="1438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32" name="Freeform 20"/>
            <p:cNvSpPr>
              <a:spLocks noEditPoints="1"/>
            </p:cNvSpPr>
            <p:nvPr/>
          </p:nvSpPr>
          <p:spPr bwMode="auto">
            <a:xfrm>
              <a:off x="829" y="1843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33" name="Freeform 21"/>
            <p:cNvSpPr>
              <a:spLocks noEditPoints="1"/>
            </p:cNvSpPr>
            <p:nvPr/>
          </p:nvSpPr>
          <p:spPr bwMode="auto">
            <a:xfrm>
              <a:off x="829" y="2247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34" name="Freeform 22"/>
            <p:cNvSpPr>
              <a:spLocks noEditPoints="1"/>
            </p:cNvSpPr>
            <p:nvPr/>
          </p:nvSpPr>
          <p:spPr bwMode="auto">
            <a:xfrm>
              <a:off x="829" y="2652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35" name="Freeform 23"/>
            <p:cNvSpPr>
              <a:spLocks noEditPoints="1"/>
            </p:cNvSpPr>
            <p:nvPr/>
          </p:nvSpPr>
          <p:spPr bwMode="auto">
            <a:xfrm>
              <a:off x="829" y="3056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36" name="Freeform 24"/>
            <p:cNvSpPr>
              <a:spLocks noEditPoints="1"/>
            </p:cNvSpPr>
            <p:nvPr/>
          </p:nvSpPr>
          <p:spPr bwMode="auto">
            <a:xfrm>
              <a:off x="829" y="3461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37" name="Freeform 25"/>
            <p:cNvSpPr>
              <a:spLocks noEditPoints="1"/>
            </p:cNvSpPr>
            <p:nvPr/>
          </p:nvSpPr>
          <p:spPr bwMode="auto">
            <a:xfrm>
              <a:off x="829" y="3865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38" name="Rectangle 26"/>
            <p:cNvSpPr>
              <a:spLocks noChangeArrowheads="1"/>
            </p:cNvSpPr>
            <p:nvPr/>
          </p:nvSpPr>
          <p:spPr bwMode="auto">
            <a:xfrm>
              <a:off x="829" y="4269"/>
              <a:ext cx="21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39" name="Rectangle 27"/>
            <p:cNvSpPr>
              <a:spLocks noChangeArrowheads="1"/>
            </p:cNvSpPr>
            <p:nvPr/>
          </p:nvSpPr>
          <p:spPr bwMode="auto">
            <a:xfrm>
              <a:off x="1279" y="23"/>
              <a:ext cx="21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40" name="Freeform 28"/>
            <p:cNvSpPr>
              <a:spLocks noEditPoints="1"/>
            </p:cNvSpPr>
            <p:nvPr/>
          </p:nvSpPr>
          <p:spPr bwMode="auto">
            <a:xfrm>
              <a:off x="1279" y="225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41" name="Freeform 29"/>
            <p:cNvSpPr>
              <a:spLocks noEditPoints="1"/>
            </p:cNvSpPr>
            <p:nvPr/>
          </p:nvSpPr>
          <p:spPr bwMode="auto">
            <a:xfrm>
              <a:off x="1279" y="630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42" name="Freeform 30"/>
            <p:cNvSpPr>
              <a:spLocks noEditPoints="1"/>
            </p:cNvSpPr>
            <p:nvPr/>
          </p:nvSpPr>
          <p:spPr bwMode="auto">
            <a:xfrm>
              <a:off x="1279" y="1034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43" name="Freeform 31"/>
            <p:cNvSpPr>
              <a:spLocks noEditPoints="1"/>
            </p:cNvSpPr>
            <p:nvPr/>
          </p:nvSpPr>
          <p:spPr bwMode="auto">
            <a:xfrm>
              <a:off x="1279" y="1438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44" name="Freeform 32"/>
            <p:cNvSpPr>
              <a:spLocks noEditPoints="1"/>
            </p:cNvSpPr>
            <p:nvPr/>
          </p:nvSpPr>
          <p:spPr bwMode="auto">
            <a:xfrm>
              <a:off x="1279" y="1843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45" name="Freeform 33"/>
            <p:cNvSpPr>
              <a:spLocks noEditPoints="1"/>
            </p:cNvSpPr>
            <p:nvPr/>
          </p:nvSpPr>
          <p:spPr bwMode="auto">
            <a:xfrm>
              <a:off x="1279" y="2247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46" name="Freeform 34"/>
            <p:cNvSpPr>
              <a:spLocks noEditPoints="1"/>
            </p:cNvSpPr>
            <p:nvPr/>
          </p:nvSpPr>
          <p:spPr bwMode="auto">
            <a:xfrm>
              <a:off x="1279" y="2652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47" name="Freeform 35"/>
            <p:cNvSpPr>
              <a:spLocks noEditPoints="1"/>
            </p:cNvSpPr>
            <p:nvPr/>
          </p:nvSpPr>
          <p:spPr bwMode="auto">
            <a:xfrm>
              <a:off x="1279" y="3056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48" name="Freeform 36"/>
            <p:cNvSpPr>
              <a:spLocks noEditPoints="1"/>
            </p:cNvSpPr>
            <p:nvPr/>
          </p:nvSpPr>
          <p:spPr bwMode="auto">
            <a:xfrm>
              <a:off x="1279" y="3461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49" name="Freeform 37"/>
            <p:cNvSpPr>
              <a:spLocks noEditPoints="1"/>
            </p:cNvSpPr>
            <p:nvPr/>
          </p:nvSpPr>
          <p:spPr bwMode="auto">
            <a:xfrm>
              <a:off x="1279" y="3865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50" name="Rectangle 38"/>
            <p:cNvSpPr>
              <a:spLocks noChangeArrowheads="1"/>
            </p:cNvSpPr>
            <p:nvPr/>
          </p:nvSpPr>
          <p:spPr bwMode="auto">
            <a:xfrm>
              <a:off x="1279" y="4269"/>
              <a:ext cx="21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51" name="Rectangle 39"/>
            <p:cNvSpPr>
              <a:spLocks noChangeArrowheads="1"/>
            </p:cNvSpPr>
            <p:nvPr/>
          </p:nvSpPr>
          <p:spPr bwMode="auto">
            <a:xfrm>
              <a:off x="1724" y="23"/>
              <a:ext cx="21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52" name="Freeform 40"/>
            <p:cNvSpPr>
              <a:spLocks noEditPoints="1"/>
            </p:cNvSpPr>
            <p:nvPr/>
          </p:nvSpPr>
          <p:spPr bwMode="auto">
            <a:xfrm>
              <a:off x="1724" y="225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53" name="Freeform 41"/>
            <p:cNvSpPr>
              <a:spLocks noEditPoints="1"/>
            </p:cNvSpPr>
            <p:nvPr/>
          </p:nvSpPr>
          <p:spPr bwMode="auto">
            <a:xfrm>
              <a:off x="1724" y="630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54" name="Freeform 42"/>
            <p:cNvSpPr>
              <a:spLocks noEditPoints="1"/>
            </p:cNvSpPr>
            <p:nvPr/>
          </p:nvSpPr>
          <p:spPr bwMode="auto">
            <a:xfrm>
              <a:off x="1724" y="1034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55" name="Freeform 43"/>
            <p:cNvSpPr>
              <a:spLocks noEditPoints="1"/>
            </p:cNvSpPr>
            <p:nvPr/>
          </p:nvSpPr>
          <p:spPr bwMode="auto">
            <a:xfrm>
              <a:off x="1724" y="1438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56" name="Freeform 44"/>
            <p:cNvSpPr>
              <a:spLocks noEditPoints="1"/>
            </p:cNvSpPr>
            <p:nvPr/>
          </p:nvSpPr>
          <p:spPr bwMode="auto">
            <a:xfrm>
              <a:off x="1724" y="1843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57" name="Freeform 45"/>
            <p:cNvSpPr>
              <a:spLocks noEditPoints="1"/>
            </p:cNvSpPr>
            <p:nvPr/>
          </p:nvSpPr>
          <p:spPr bwMode="auto">
            <a:xfrm>
              <a:off x="1724" y="2247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58" name="Freeform 46"/>
            <p:cNvSpPr>
              <a:spLocks noEditPoints="1"/>
            </p:cNvSpPr>
            <p:nvPr/>
          </p:nvSpPr>
          <p:spPr bwMode="auto">
            <a:xfrm>
              <a:off x="1724" y="2652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59" name="Freeform 47"/>
            <p:cNvSpPr>
              <a:spLocks noEditPoints="1"/>
            </p:cNvSpPr>
            <p:nvPr/>
          </p:nvSpPr>
          <p:spPr bwMode="auto">
            <a:xfrm>
              <a:off x="1724" y="3056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60" name="Freeform 48"/>
            <p:cNvSpPr>
              <a:spLocks noEditPoints="1"/>
            </p:cNvSpPr>
            <p:nvPr/>
          </p:nvSpPr>
          <p:spPr bwMode="auto">
            <a:xfrm>
              <a:off x="1724" y="3461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61" name="Freeform 49"/>
            <p:cNvSpPr>
              <a:spLocks noEditPoints="1"/>
            </p:cNvSpPr>
            <p:nvPr/>
          </p:nvSpPr>
          <p:spPr bwMode="auto">
            <a:xfrm>
              <a:off x="1724" y="3865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62" name="Rectangle 50"/>
            <p:cNvSpPr>
              <a:spLocks noChangeArrowheads="1"/>
            </p:cNvSpPr>
            <p:nvPr/>
          </p:nvSpPr>
          <p:spPr bwMode="auto">
            <a:xfrm>
              <a:off x="1724" y="4269"/>
              <a:ext cx="21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63" name="Rectangle 51"/>
            <p:cNvSpPr>
              <a:spLocks noChangeArrowheads="1"/>
            </p:cNvSpPr>
            <p:nvPr/>
          </p:nvSpPr>
          <p:spPr bwMode="auto">
            <a:xfrm>
              <a:off x="2169" y="23"/>
              <a:ext cx="21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64" name="Freeform 52"/>
            <p:cNvSpPr>
              <a:spLocks noEditPoints="1"/>
            </p:cNvSpPr>
            <p:nvPr/>
          </p:nvSpPr>
          <p:spPr bwMode="auto">
            <a:xfrm>
              <a:off x="2169" y="225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65" name="Freeform 53"/>
            <p:cNvSpPr>
              <a:spLocks noEditPoints="1"/>
            </p:cNvSpPr>
            <p:nvPr/>
          </p:nvSpPr>
          <p:spPr bwMode="auto">
            <a:xfrm>
              <a:off x="2169" y="630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66" name="Freeform 54"/>
            <p:cNvSpPr>
              <a:spLocks noEditPoints="1"/>
            </p:cNvSpPr>
            <p:nvPr/>
          </p:nvSpPr>
          <p:spPr bwMode="auto">
            <a:xfrm>
              <a:off x="2169" y="1034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67" name="Freeform 55"/>
            <p:cNvSpPr>
              <a:spLocks noEditPoints="1"/>
            </p:cNvSpPr>
            <p:nvPr/>
          </p:nvSpPr>
          <p:spPr bwMode="auto">
            <a:xfrm>
              <a:off x="2169" y="1438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68" name="Freeform 56"/>
            <p:cNvSpPr>
              <a:spLocks noEditPoints="1"/>
            </p:cNvSpPr>
            <p:nvPr/>
          </p:nvSpPr>
          <p:spPr bwMode="auto">
            <a:xfrm>
              <a:off x="2169" y="1843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69" name="Freeform 57"/>
            <p:cNvSpPr>
              <a:spLocks noEditPoints="1"/>
            </p:cNvSpPr>
            <p:nvPr/>
          </p:nvSpPr>
          <p:spPr bwMode="auto">
            <a:xfrm>
              <a:off x="2169" y="2247"/>
              <a:ext cx="21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70" name="Freeform 58"/>
            <p:cNvSpPr>
              <a:spLocks noEditPoints="1"/>
            </p:cNvSpPr>
            <p:nvPr/>
          </p:nvSpPr>
          <p:spPr bwMode="auto">
            <a:xfrm>
              <a:off x="2169" y="2652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71" name="Freeform 59"/>
            <p:cNvSpPr>
              <a:spLocks noEditPoints="1"/>
            </p:cNvSpPr>
            <p:nvPr/>
          </p:nvSpPr>
          <p:spPr bwMode="auto">
            <a:xfrm>
              <a:off x="2169" y="3056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72" name="Freeform 60"/>
            <p:cNvSpPr>
              <a:spLocks noEditPoints="1"/>
            </p:cNvSpPr>
            <p:nvPr/>
          </p:nvSpPr>
          <p:spPr bwMode="auto">
            <a:xfrm>
              <a:off x="2169" y="3461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73" name="Freeform 61"/>
            <p:cNvSpPr>
              <a:spLocks noEditPoints="1"/>
            </p:cNvSpPr>
            <p:nvPr/>
          </p:nvSpPr>
          <p:spPr bwMode="auto">
            <a:xfrm>
              <a:off x="2169" y="3865"/>
              <a:ext cx="21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74" name="Rectangle 62"/>
            <p:cNvSpPr>
              <a:spLocks noChangeArrowheads="1"/>
            </p:cNvSpPr>
            <p:nvPr/>
          </p:nvSpPr>
          <p:spPr bwMode="auto">
            <a:xfrm>
              <a:off x="2169" y="4269"/>
              <a:ext cx="21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75" name="Rectangle 63"/>
            <p:cNvSpPr>
              <a:spLocks noChangeArrowheads="1"/>
            </p:cNvSpPr>
            <p:nvPr/>
          </p:nvSpPr>
          <p:spPr bwMode="auto">
            <a:xfrm>
              <a:off x="2620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76" name="Freeform 64"/>
            <p:cNvSpPr>
              <a:spLocks noEditPoints="1"/>
            </p:cNvSpPr>
            <p:nvPr/>
          </p:nvSpPr>
          <p:spPr bwMode="auto">
            <a:xfrm>
              <a:off x="2620" y="225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77" name="Freeform 65"/>
            <p:cNvSpPr>
              <a:spLocks noEditPoints="1"/>
            </p:cNvSpPr>
            <p:nvPr/>
          </p:nvSpPr>
          <p:spPr bwMode="auto">
            <a:xfrm>
              <a:off x="2620" y="630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78" name="Freeform 66"/>
            <p:cNvSpPr>
              <a:spLocks noEditPoints="1"/>
            </p:cNvSpPr>
            <p:nvPr/>
          </p:nvSpPr>
          <p:spPr bwMode="auto">
            <a:xfrm>
              <a:off x="2620" y="1034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79" name="Freeform 67"/>
            <p:cNvSpPr>
              <a:spLocks noEditPoints="1"/>
            </p:cNvSpPr>
            <p:nvPr/>
          </p:nvSpPr>
          <p:spPr bwMode="auto">
            <a:xfrm>
              <a:off x="2620" y="1438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80" name="Freeform 68"/>
            <p:cNvSpPr>
              <a:spLocks noEditPoints="1"/>
            </p:cNvSpPr>
            <p:nvPr/>
          </p:nvSpPr>
          <p:spPr bwMode="auto">
            <a:xfrm>
              <a:off x="2620" y="1843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81" name="Freeform 69"/>
            <p:cNvSpPr>
              <a:spLocks noEditPoints="1"/>
            </p:cNvSpPr>
            <p:nvPr/>
          </p:nvSpPr>
          <p:spPr bwMode="auto">
            <a:xfrm>
              <a:off x="2620" y="2247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82" name="Freeform 70"/>
            <p:cNvSpPr>
              <a:spLocks noEditPoints="1"/>
            </p:cNvSpPr>
            <p:nvPr/>
          </p:nvSpPr>
          <p:spPr bwMode="auto">
            <a:xfrm>
              <a:off x="2620" y="2652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83" name="Freeform 71"/>
            <p:cNvSpPr>
              <a:spLocks noEditPoints="1"/>
            </p:cNvSpPr>
            <p:nvPr/>
          </p:nvSpPr>
          <p:spPr bwMode="auto">
            <a:xfrm>
              <a:off x="2620" y="3056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84" name="Freeform 72"/>
            <p:cNvSpPr>
              <a:spLocks noEditPoints="1"/>
            </p:cNvSpPr>
            <p:nvPr/>
          </p:nvSpPr>
          <p:spPr bwMode="auto">
            <a:xfrm>
              <a:off x="2620" y="3461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85" name="Freeform 73"/>
            <p:cNvSpPr>
              <a:spLocks noEditPoints="1"/>
            </p:cNvSpPr>
            <p:nvPr/>
          </p:nvSpPr>
          <p:spPr bwMode="auto">
            <a:xfrm>
              <a:off x="2620" y="3865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86" name="Rectangle 74"/>
            <p:cNvSpPr>
              <a:spLocks noChangeArrowheads="1"/>
            </p:cNvSpPr>
            <p:nvPr/>
          </p:nvSpPr>
          <p:spPr bwMode="auto">
            <a:xfrm>
              <a:off x="2620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87" name="Rectangle 75"/>
            <p:cNvSpPr>
              <a:spLocks noChangeArrowheads="1"/>
            </p:cNvSpPr>
            <p:nvPr/>
          </p:nvSpPr>
          <p:spPr bwMode="auto">
            <a:xfrm>
              <a:off x="3065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88" name="Freeform 76"/>
            <p:cNvSpPr>
              <a:spLocks noEditPoints="1"/>
            </p:cNvSpPr>
            <p:nvPr/>
          </p:nvSpPr>
          <p:spPr bwMode="auto">
            <a:xfrm>
              <a:off x="3065" y="225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89" name="Freeform 77"/>
            <p:cNvSpPr>
              <a:spLocks noEditPoints="1"/>
            </p:cNvSpPr>
            <p:nvPr/>
          </p:nvSpPr>
          <p:spPr bwMode="auto">
            <a:xfrm>
              <a:off x="3065" y="630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90" name="Freeform 78"/>
            <p:cNvSpPr>
              <a:spLocks noEditPoints="1"/>
            </p:cNvSpPr>
            <p:nvPr/>
          </p:nvSpPr>
          <p:spPr bwMode="auto">
            <a:xfrm>
              <a:off x="3065" y="1034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91" name="Freeform 79"/>
            <p:cNvSpPr>
              <a:spLocks noEditPoints="1"/>
            </p:cNvSpPr>
            <p:nvPr/>
          </p:nvSpPr>
          <p:spPr bwMode="auto">
            <a:xfrm>
              <a:off x="3065" y="1438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92" name="Freeform 80"/>
            <p:cNvSpPr>
              <a:spLocks noEditPoints="1"/>
            </p:cNvSpPr>
            <p:nvPr/>
          </p:nvSpPr>
          <p:spPr bwMode="auto">
            <a:xfrm>
              <a:off x="3065" y="1843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93" name="Freeform 81"/>
            <p:cNvSpPr>
              <a:spLocks noEditPoints="1"/>
            </p:cNvSpPr>
            <p:nvPr/>
          </p:nvSpPr>
          <p:spPr bwMode="auto">
            <a:xfrm>
              <a:off x="3065" y="2247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94" name="Freeform 82"/>
            <p:cNvSpPr>
              <a:spLocks noEditPoints="1"/>
            </p:cNvSpPr>
            <p:nvPr/>
          </p:nvSpPr>
          <p:spPr bwMode="auto">
            <a:xfrm>
              <a:off x="3065" y="2652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95" name="Freeform 83"/>
            <p:cNvSpPr>
              <a:spLocks noEditPoints="1"/>
            </p:cNvSpPr>
            <p:nvPr/>
          </p:nvSpPr>
          <p:spPr bwMode="auto">
            <a:xfrm>
              <a:off x="3065" y="3056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96" name="Freeform 84"/>
            <p:cNvSpPr>
              <a:spLocks noEditPoints="1"/>
            </p:cNvSpPr>
            <p:nvPr/>
          </p:nvSpPr>
          <p:spPr bwMode="auto">
            <a:xfrm>
              <a:off x="3065" y="3461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97" name="Freeform 85"/>
            <p:cNvSpPr>
              <a:spLocks noEditPoints="1"/>
            </p:cNvSpPr>
            <p:nvPr/>
          </p:nvSpPr>
          <p:spPr bwMode="auto">
            <a:xfrm>
              <a:off x="3065" y="3865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98" name="Rectangle 86"/>
            <p:cNvSpPr>
              <a:spLocks noChangeArrowheads="1"/>
            </p:cNvSpPr>
            <p:nvPr/>
          </p:nvSpPr>
          <p:spPr bwMode="auto">
            <a:xfrm>
              <a:off x="3065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99" name="Rectangle 87"/>
            <p:cNvSpPr>
              <a:spLocks noChangeArrowheads="1"/>
            </p:cNvSpPr>
            <p:nvPr/>
          </p:nvSpPr>
          <p:spPr bwMode="auto">
            <a:xfrm>
              <a:off x="3510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00" name="Freeform 88"/>
            <p:cNvSpPr>
              <a:spLocks noEditPoints="1"/>
            </p:cNvSpPr>
            <p:nvPr/>
          </p:nvSpPr>
          <p:spPr bwMode="auto">
            <a:xfrm>
              <a:off x="3510" y="225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01" name="Freeform 89"/>
            <p:cNvSpPr>
              <a:spLocks noEditPoints="1"/>
            </p:cNvSpPr>
            <p:nvPr/>
          </p:nvSpPr>
          <p:spPr bwMode="auto">
            <a:xfrm>
              <a:off x="3510" y="630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02" name="Freeform 90"/>
            <p:cNvSpPr>
              <a:spLocks noEditPoints="1"/>
            </p:cNvSpPr>
            <p:nvPr/>
          </p:nvSpPr>
          <p:spPr bwMode="auto">
            <a:xfrm>
              <a:off x="3510" y="1034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03" name="Freeform 91"/>
            <p:cNvSpPr>
              <a:spLocks noEditPoints="1"/>
            </p:cNvSpPr>
            <p:nvPr/>
          </p:nvSpPr>
          <p:spPr bwMode="auto">
            <a:xfrm>
              <a:off x="3510" y="1438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04" name="Freeform 92"/>
            <p:cNvSpPr>
              <a:spLocks noEditPoints="1"/>
            </p:cNvSpPr>
            <p:nvPr/>
          </p:nvSpPr>
          <p:spPr bwMode="auto">
            <a:xfrm>
              <a:off x="3510" y="1843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05" name="Freeform 93"/>
            <p:cNvSpPr>
              <a:spLocks noEditPoints="1"/>
            </p:cNvSpPr>
            <p:nvPr/>
          </p:nvSpPr>
          <p:spPr bwMode="auto">
            <a:xfrm>
              <a:off x="3510" y="2247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06" name="Freeform 94"/>
            <p:cNvSpPr>
              <a:spLocks noEditPoints="1"/>
            </p:cNvSpPr>
            <p:nvPr/>
          </p:nvSpPr>
          <p:spPr bwMode="auto">
            <a:xfrm>
              <a:off x="3510" y="2652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07" name="Freeform 95"/>
            <p:cNvSpPr>
              <a:spLocks noEditPoints="1"/>
            </p:cNvSpPr>
            <p:nvPr/>
          </p:nvSpPr>
          <p:spPr bwMode="auto">
            <a:xfrm>
              <a:off x="3510" y="3056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08" name="Freeform 96"/>
            <p:cNvSpPr>
              <a:spLocks noEditPoints="1"/>
            </p:cNvSpPr>
            <p:nvPr/>
          </p:nvSpPr>
          <p:spPr bwMode="auto">
            <a:xfrm>
              <a:off x="3510" y="3461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09" name="Freeform 97"/>
            <p:cNvSpPr>
              <a:spLocks noEditPoints="1"/>
            </p:cNvSpPr>
            <p:nvPr/>
          </p:nvSpPr>
          <p:spPr bwMode="auto">
            <a:xfrm>
              <a:off x="3510" y="3865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10" name="Rectangle 98"/>
            <p:cNvSpPr>
              <a:spLocks noChangeArrowheads="1"/>
            </p:cNvSpPr>
            <p:nvPr/>
          </p:nvSpPr>
          <p:spPr bwMode="auto">
            <a:xfrm>
              <a:off x="3510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11" name="Rectangle 99"/>
            <p:cNvSpPr>
              <a:spLocks noChangeArrowheads="1"/>
            </p:cNvSpPr>
            <p:nvPr/>
          </p:nvSpPr>
          <p:spPr bwMode="auto">
            <a:xfrm>
              <a:off x="3960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12" name="Freeform 100"/>
            <p:cNvSpPr>
              <a:spLocks noEditPoints="1"/>
            </p:cNvSpPr>
            <p:nvPr/>
          </p:nvSpPr>
          <p:spPr bwMode="auto">
            <a:xfrm>
              <a:off x="3960" y="225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13" name="Freeform 101"/>
            <p:cNvSpPr>
              <a:spLocks noEditPoints="1"/>
            </p:cNvSpPr>
            <p:nvPr/>
          </p:nvSpPr>
          <p:spPr bwMode="auto">
            <a:xfrm>
              <a:off x="3960" y="630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14" name="Freeform 102"/>
            <p:cNvSpPr>
              <a:spLocks noEditPoints="1"/>
            </p:cNvSpPr>
            <p:nvPr/>
          </p:nvSpPr>
          <p:spPr bwMode="auto">
            <a:xfrm>
              <a:off x="3960" y="1034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15" name="Freeform 103"/>
            <p:cNvSpPr>
              <a:spLocks noEditPoints="1"/>
            </p:cNvSpPr>
            <p:nvPr/>
          </p:nvSpPr>
          <p:spPr bwMode="auto">
            <a:xfrm>
              <a:off x="3960" y="1438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16" name="Freeform 104"/>
            <p:cNvSpPr>
              <a:spLocks noEditPoints="1"/>
            </p:cNvSpPr>
            <p:nvPr/>
          </p:nvSpPr>
          <p:spPr bwMode="auto">
            <a:xfrm>
              <a:off x="3960" y="1843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17" name="Freeform 105"/>
            <p:cNvSpPr>
              <a:spLocks noEditPoints="1"/>
            </p:cNvSpPr>
            <p:nvPr/>
          </p:nvSpPr>
          <p:spPr bwMode="auto">
            <a:xfrm>
              <a:off x="3960" y="2247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18" name="Freeform 106"/>
            <p:cNvSpPr>
              <a:spLocks noEditPoints="1"/>
            </p:cNvSpPr>
            <p:nvPr/>
          </p:nvSpPr>
          <p:spPr bwMode="auto">
            <a:xfrm>
              <a:off x="3960" y="2652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19" name="Freeform 107"/>
            <p:cNvSpPr>
              <a:spLocks noEditPoints="1"/>
            </p:cNvSpPr>
            <p:nvPr/>
          </p:nvSpPr>
          <p:spPr bwMode="auto">
            <a:xfrm>
              <a:off x="3960" y="3056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20" name="Freeform 108"/>
            <p:cNvSpPr>
              <a:spLocks noEditPoints="1"/>
            </p:cNvSpPr>
            <p:nvPr/>
          </p:nvSpPr>
          <p:spPr bwMode="auto">
            <a:xfrm>
              <a:off x="3960" y="3461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21" name="Freeform 109"/>
            <p:cNvSpPr>
              <a:spLocks noEditPoints="1"/>
            </p:cNvSpPr>
            <p:nvPr/>
          </p:nvSpPr>
          <p:spPr bwMode="auto">
            <a:xfrm>
              <a:off x="3960" y="3865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22" name="Rectangle 110"/>
            <p:cNvSpPr>
              <a:spLocks noChangeArrowheads="1"/>
            </p:cNvSpPr>
            <p:nvPr/>
          </p:nvSpPr>
          <p:spPr bwMode="auto">
            <a:xfrm>
              <a:off x="3960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23" name="Rectangle 111"/>
            <p:cNvSpPr>
              <a:spLocks noChangeArrowheads="1"/>
            </p:cNvSpPr>
            <p:nvPr/>
          </p:nvSpPr>
          <p:spPr bwMode="auto">
            <a:xfrm>
              <a:off x="4405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24" name="Freeform 112"/>
            <p:cNvSpPr>
              <a:spLocks noEditPoints="1"/>
            </p:cNvSpPr>
            <p:nvPr/>
          </p:nvSpPr>
          <p:spPr bwMode="auto">
            <a:xfrm>
              <a:off x="4405" y="225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25" name="Freeform 113"/>
            <p:cNvSpPr>
              <a:spLocks noEditPoints="1"/>
            </p:cNvSpPr>
            <p:nvPr/>
          </p:nvSpPr>
          <p:spPr bwMode="auto">
            <a:xfrm>
              <a:off x="4405" y="630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26" name="Freeform 114"/>
            <p:cNvSpPr>
              <a:spLocks noEditPoints="1"/>
            </p:cNvSpPr>
            <p:nvPr/>
          </p:nvSpPr>
          <p:spPr bwMode="auto">
            <a:xfrm>
              <a:off x="4405" y="1034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27" name="Freeform 115"/>
            <p:cNvSpPr>
              <a:spLocks noEditPoints="1"/>
            </p:cNvSpPr>
            <p:nvPr/>
          </p:nvSpPr>
          <p:spPr bwMode="auto">
            <a:xfrm>
              <a:off x="4405" y="1438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28" name="Freeform 116"/>
            <p:cNvSpPr>
              <a:spLocks noEditPoints="1"/>
            </p:cNvSpPr>
            <p:nvPr/>
          </p:nvSpPr>
          <p:spPr bwMode="auto">
            <a:xfrm>
              <a:off x="4405" y="1843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29" name="Freeform 117"/>
            <p:cNvSpPr>
              <a:spLocks noEditPoints="1"/>
            </p:cNvSpPr>
            <p:nvPr/>
          </p:nvSpPr>
          <p:spPr bwMode="auto">
            <a:xfrm>
              <a:off x="4405" y="2247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30" name="Freeform 118"/>
            <p:cNvSpPr>
              <a:spLocks noEditPoints="1"/>
            </p:cNvSpPr>
            <p:nvPr/>
          </p:nvSpPr>
          <p:spPr bwMode="auto">
            <a:xfrm>
              <a:off x="4405" y="2652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31" name="Freeform 119"/>
            <p:cNvSpPr>
              <a:spLocks noEditPoints="1"/>
            </p:cNvSpPr>
            <p:nvPr/>
          </p:nvSpPr>
          <p:spPr bwMode="auto">
            <a:xfrm>
              <a:off x="4405" y="3056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32" name="Freeform 120"/>
            <p:cNvSpPr>
              <a:spLocks noEditPoints="1"/>
            </p:cNvSpPr>
            <p:nvPr/>
          </p:nvSpPr>
          <p:spPr bwMode="auto">
            <a:xfrm>
              <a:off x="4405" y="3461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33" name="Freeform 121"/>
            <p:cNvSpPr>
              <a:spLocks noEditPoints="1"/>
            </p:cNvSpPr>
            <p:nvPr/>
          </p:nvSpPr>
          <p:spPr bwMode="auto">
            <a:xfrm>
              <a:off x="4405" y="3865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34" name="Rectangle 122"/>
            <p:cNvSpPr>
              <a:spLocks noChangeArrowheads="1"/>
            </p:cNvSpPr>
            <p:nvPr/>
          </p:nvSpPr>
          <p:spPr bwMode="auto">
            <a:xfrm>
              <a:off x="4405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35" name="Rectangle 123"/>
            <p:cNvSpPr>
              <a:spLocks noChangeArrowheads="1"/>
            </p:cNvSpPr>
            <p:nvPr/>
          </p:nvSpPr>
          <p:spPr bwMode="auto">
            <a:xfrm>
              <a:off x="4850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36" name="Freeform 124"/>
            <p:cNvSpPr>
              <a:spLocks noEditPoints="1"/>
            </p:cNvSpPr>
            <p:nvPr/>
          </p:nvSpPr>
          <p:spPr bwMode="auto">
            <a:xfrm>
              <a:off x="4850" y="225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37" name="Freeform 125"/>
            <p:cNvSpPr>
              <a:spLocks noEditPoints="1"/>
            </p:cNvSpPr>
            <p:nvPr/>
          </p:nvSpPr>
          <p:spPr bwMode="auto">
            <a:xfrm>
              <a:off x="4850" y="630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38" name="Freeform 126"/>
            <p:cNvSpPr>
              <a:spLocks noEditPoints="1"/>
            </p:cNvSpPr>
            <p:nvPr/>
          </p:nvSpPr>
          <p:spPr bwMode="auto">
            <a:xfrm>
              <a:off x="4850" y="1034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39" name="Freeform 127"/>
            <p:cNvSpPr>
              <a:spLocks noEditPoints="1"/>
            </p:cNvSpPr>
            <p:nvPr/>
          </p:nvSpPr>
          <p:spPr bwMode="auto">
            <a:xfrm>
              <a:off x="4850" y="1438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40" name="Freeform 128"/>
            <p:cNvSpPr>
              <a:spLocks noEditPoints="1"/>
            </p:cNvSpPr>
            <p:nvPr/>
          </p:nvSpPr>
          <p:spPr bwMode="auto">
            <a:xfrm>
              <a:off x="4850" y="1843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41" name="Freeform 129"/>
            <p:cNvSpPr>
              <a:spLocks noEditPoints="1"/>
            </p:cNvSpPr>
            <p:nvPr/>
          </p:nvSpPr>
          <p:spPr bwMode="auto">
            <a:xfrm>
              <a:off x="4850" y="2247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42" name="Freeform 130"/>
            <p:cNvSpPr>
              <a:spLocks noEditPoints="1"/>
            </p:cNvSpPr>
            <p:nvPr/>
          </p:nvSpPr>
          <p:spPr bwMode="auto">
            <a:xfrm>
              <a:off x="4850" y="2652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43" name="Freeform 131"/>
            <p:cNvSpPr>
              <a:spLocks noEditPoints="1"/>
            </p:cNvSpPr>
            <p:nvPr/>
          </p:nvSpPr>
          <p:spPr bwMode="auto">
            <a:xfrm>
              <a:off x="4850" y="3056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44" name="Freeform 132"/>
            <p:cNvSpPr>
              <a:spLocks noEditPoints="1"/>
            </p:cNvSpPr>
            <p:nvPr/>
          </p:nvSpPr>
          <p:spPr bwMode="auto">
            <a:xfrm>
              <a:off x="4850" y="3461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45" name="Freeform 133"/>
            <p:cNvSpPr>
              <a:spLocks noEditPoints="1"/>
            </p:cNvSpPr>
            <p:nvPr/>
          </p:nvSpPr>
          <p:spPr bwMode="auto">
            <a:xfrm>
              <a:off x="4850" y="3865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46" name="Rectangle 134"/>
            <p:cNvSpPr>
              <a:spLocks noChangeArrowheads="1"/>
            </p:cNvSpPr>
            <p:nvPr/>
          </p:nvSpPr>
          <p:spPr bwMode="auto">
            <a:xfrm>
              <a:off x="4850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47" name="Rectangle 135"/>
            <p:cNvSpPr>
              <a:spLocks noChangeArrowheads="1"/>
            </p:cNvSpPr>
            <p:nvPr/>
          </p:nvSpPr>
          <p:spPr bwMode="auto">
            <a:xfrm>
              <a:off x="5300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48" name="Freeform 136"/>
            <p:cNvSpPr>
              <a:spLocks noEditPoints="1"/>
            </p:cNvSpPr>
            <p:nvPr/>
          </p:nvSpPr>
          <p:spPr bwMode="auto">
            <a:xfrm>
              <a:off x="5300" y="225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49" name="Freeform 137"/>
            <p:cNvSpPr>
              <a:spLocks noEditPoints="1"/>
            </p:cNvSpPr>
            <p:nvPr/>
          </p:nvSpPr>
          <p:spPr bwMode="auto">
            <a:xfrm>
              <a:off x="5300" y="630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50" name="Freeform 138"/>
            <p:cNvSpPr>
              <a:spLocks noEditPoints="1"/>
            </p:cNvSpPr>
            <p:nvPr/>
          </p:nvSpPr>
          <p:spPr bwMode="auto">
            <a:xfrm>
              <a:off x="5300" y="1034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51" name="Freeform 139"/>
            <p:cNvSpPr>
              <a:spLocks noEditPoints="1"/>
            </p:cNvSpPr>
            <p:nvPr/>
          </p:nvSpPr>
          <p:spPr bwMode="auto">
            <a:xfrm>
              <a:off x="5300" y="1438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52" name="Freeform 140"/>
            <p:cNvSpPr>
              <a:spLocks noEditPoints="1"/>
            </p:cNvSpPr>
            <p:nvPr/>
          </p:nvSpPr>
          <p:spPr bwMode="auto">
            <a:xfrm>
              <a:off x="5300" y="1843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53" name="Freeform 141"/>
            <p:cNvSpPr>
              <a:spLocks noEditPoints="1"/>
            </p:cNvSpPr>
            <p:nvPr/>
          </p:nvSpPr>
          <p:spPr bwMode="auto">
            <a:xfrm>
              <a:off x="5300" y="2247"/>
              <a:ext cx="20" cy="304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54" name="Freeform 142"/>
            <p:cNvSpPr>
              <a:spLocks noEditPoints="1"/>
            </p:cNvSpPr>
            <p:nvPr/>
          </p:nvSpPr>
          <p:spPr bwMode="auto">
            <a:xfrm>
              <a:off x="5300" y="2652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55" name="Freeform 143"/>
            <p:cNvSpPr>
              <a:spLocks noEditPoints="1"/>
            </p:cNvSpPr>
            <p:nvPr/>
          </p:nvSpPr>
          <p:spPr bwMode="auto">
            <a:xfrm>
              <a:off x="5300" y="3056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56" name="Freeform 144"/>
            <p:cNvSpPr>
              <a:spLocks noEditPoints="1"/>
            </p:cNvSpPr>
            <p:nvPr/>
          </p:nvSpPr>
          <p:spPr bwMode="auto">
            <a:xfrm>
              <a:off x="5300" y="3461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57" name="Freeform 145"/>
            <p:cNvSpPr>
              <a:spLocks noEditPoints="1"/>
            </p:cNvSpPr>
            <p:nvPr/>
          </p:nvSpPr>
          <p:spPr bwMode="auto">
            <a:xfrm>
              <a:off x="5300" y="3865"/>
              <a:ext cx="20" cy="303"/>
            </a:xfrm>
            <a:custGeom>
              <a:avLst/>
              <a:gdLst>
                <a:gd name="T0" fmla="*/ 0 w 4"/>
                <a:gd name="T1" fmla="*/ 0 h 60"/>
                <a:gd name="T2" fmla="*/ 0 w 4"/>
                <a:gd name="T3" fmla="*/ 20 h 60"/>
                <a:gd name="T4" fmla="*/ 4 w 4"/>
                <a:gd name="T5" fmla="*/ 20 h 60"/>
                <a:gd name="T6" fmla="*/ 4 w 4"/>
                <a:gd name="T7" fmla="*/ 0 h 60"/>
                <a:gd name="T8" fmla="*/ 0 w 4"/>
                <a:gd name="T9" fmla="*/ 0 h 60"/>
                <a:gd name="T10" fmla="*/ 0 w 4"/>
                <a:gd name="T11" fmla="*/ 40 h 60"/>
                <a:gd name="T12" fmla="*/ 0 w 4"/>
                <a:gd name="T13" fmla="*/ 60 h 60"/>
                <a:gd name="T14" fmla="*/ 4 w 4"/>
                <a:gd name="T15" fmla="*/ 60 h 60"/>
                <a:gd name="T16" fmla="*/ 4 w 4"/>
                <a:gd name="T17" fmla="*/ 40 h 60"/>
                <a:gd name="T18" fmla="*/ 0 w 4"/>
                <a:gd name="T1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58" name="Rectangle 146"/>
            <p:cNvSpPr>
              <a:spLocks noChangeArrowheads="1"/>
            </p:cNvSpPr>
            <p:nvPr/>
          </p:nvSpPr>
          <p:spPr bwMode="auto">
            <a:xfrm>
              <a:off x="5300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59" name="Freeform 147"/>
            <p:cNvSpPr>
              <a:spLocks/>
            </p:cNvSpPr>
            <p:nvPr/>
          </p:nvSpPr>
          <p:spPr bwMode="auto">
            <a:xfrm>
              <a:off x="349" y="3304"/>
              <a:ext cx="20" cy="10"/>
            </a:xfrm>
            <a:custGeom>
              <a:avLst/>
              <a:gdLst>
                <a:gd name="T0" fmla="*/ 0 w 4"/>
                <a:gd name="T1" fmla="*/ 1 h 2"/>
                <a:gd name="T2" fmla="*/ 0 w 4"/>
                <a:gd name="T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2">
                  <a:moveTo>
                    <a:pt x="0" y="1"/>
                  </a:moveTo>
                  <a:cubicBezTo>
                    <a:pt x="1" y="2"/>
                    <a:pt x="4" y="0"/>
                    <a:pt x="0" y="1"/>
                  </a:cubicBez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3460" name="Group 148"/>
          <p:cNvGrpSpPr>
            <a:grpSpLocks/>
          </p:cNvGrpSpPr>
          <p:nvPr/>
        </p:nvGrpSpPr>
        <p:grpSpPr bwMode="auto">
          <a:xfrm>
            <a:off x="1066800" y="3444875"/>
            <a:ext cx="533400" cy="492125"/>
            <a:chOff x="96" y="2784"/>
            <a:chExt cx="1062" cy="981"/>
          </a:xfrm>
        </p:grpSpPr>
        <p:sp>
          <p:nvSpPr>
            <p:cNvPr id="13461" name="Freeform 149"/>
            <p:cNvSpPr>
              <a:spLocks/>
            </p:cNvSpPr>
            <p:nvPr userDrawn="1"/>
          </p:nvSpPr>
          <p:spPr bwMode="auto">
            <a:xfrm>
              <a:off x="121" y="2784"/>
              <a:ext cx="207" cy="81"/>
            </a:xfrm>
            <a:custGeom>
              <a:avLst/>
              <a:gdLst>
                <a:gd name="T0" fmla="*/ 30 w 41"/>
                <a:gd name="T1" fmla="*/ 12 h 16"/>
                <a:gd name="T2" fmla="*/ 37 w 41"/>
                <a:gd name="T3" fmla="*/ 10 h 16"/>
                <a:gd name="T4" fmla="*/ 38 w 41"/>
                <a:gd name="T5" fmla="*/ 9 h 16"/>
                <a:gd name="T6" fmla="*/ 31 w 41"/>
                <a:gd name="T7" fmla="*/ 1 h 16"/>
                <a:gd name="T8" fmla="*/ 8 w 41"/>
                <a:gd name="T9" fmla="*/ 11 h 16"/>
                <a:gd name="T10" fmla="*/ 30 w 41"/>
                <a:gd name="T11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62" name="Freeform 150"/>
            <p:cNvSpPr>
              <a:spLocks noEditPoints="1"/>
            </p:cNvSpPr>
            <p:nvPr userDrawn="1"/>
          </p:nvSpPr>
          <p:spPr bwMode="auto">
            <a:xfrm>
              <a:off x="96" y="2789"/>
              <a:ext cx="1062" cy="976"/>
            </a:xfrm>
            <a:custGeom>
              <a:avLst/>
              <a:gdLst>
                <a:gd name="T0" fmla="*/ 163 w 210"/>
                <a:gd name="T1" fmla="*/ 155 h 193"/>
                <a:gd name="T2" fmla="*/ 152 w 210"/>
                <a:gd name="T3" fmla="*/ 125 h 193"/>
                <a:gd name="T4" fmla="*/ 142 w 210"/>
                <a:gd name="T5" fmla="*/ 99 h 193"/>
                <a:gd name="T6" fmla="*/ 165 w 210"/>
                <a:gd name="T7" fmla="*/ 93 h 193"/>
                <a:gd name="T8" fmla="*/ 146 w 210"/>
                <a:gd name="T9" fmla="*/ 82 h 193"/>
                <a:gd name="T10" fmla="*/ 157 w 210"/>
                <a:gd name="T11" fmla="*/ 83 h 193"/>
                <a:gd name="T12" fmla="*/ 157 w 210"/>
                <a:gd name="T13" fmla="*/ 77 h 193"/>
                <a:gd name="T14" fmla="*/ 135 w 210"/>
                <a:gd name="T15" fmla="*/ 78 h 193"/>
                <a:gd name="T16" fmla="*/ 128 w 210"/>
                <a:gd name="T17" fmla="*/ 125 h 193"/>
                <a:gd name="T18" fmla="*/ 124 w 210"/>
                <a:gd name="T19" fmla="*/ 84 h 193"/>
                <a:gd name="T20" fmla="*/ 118 w 210"/>
                <a:gd name="T21" fmla="*/ 67 h 193"/>
                <a:gd name="T22" fmla="*/ 124 w 210"/>
                <a:gd name="T23" fmla="*/ 51 h 193"/>
                <a:gd name="T24" fmla="*/ 121 w 210"/>
                <a:gd name="T25" fmla="*/ 37 h 193"/>
                <a:gd name="T26" fmla="*/ 119 w 210"/>
                <a:gd name="T27" fmla="*/ 24 h 193"/>
                <a:gd name="T28" fmla="*/ 132 w 210"/>
                <a:gd name="T29" fmla="*/ 39 h 193"/>
                <a:gd name="T30" fmla="*/ 149 w 210"/>
                <a:gd name="T31" fmla="*/ 18 h 193"/>
                <a:gd name="T32" fmla="*/ 147 w 210"/>
                <a:gd name="T33" fmla="*/ 36 h 193"/>
                <a:gd name="T34" fmla="*/ 143 w 210"/>
                <a:gd name="T35" fmla="*/ 48 h 193"/>
                <a:gd name="T36" fmla="*/ 144 w 210"/>
                <a:gd name="T37" fmla="*/ 67 h 193"/>
                <a:gd name="T38" fmla="*/ 199 w 210"/>
                <a:gd name="T39" fmla="*/ 29 h 193"/>
                <a:gd name="T40" fmla="*/ 90 w 210"/>
                <a:gd name="T41" fmla="*/ 1 h 193"/>
                <a:gd name="T42" fmla="*/ 56 w 210"/>
                <a:gd name="T43" fmla="*/ 8 h 193"/>
                <a:gd name="T44" fmla="*/ 85 w 210"/>
                <a:gd name="T45" fmla="*/ 12 h 193"/>
                <a:gd name="T46" fmla="*/ 60 w 210"/>
                <a:gd name="T47" fmla="*/ 22 h 193"/>
                <a:gd name="T48" fmla="*/ 58 w 210"/>
                <a:gd name="T49" fmla="*/ 29 h 193"/>
                <a:gd name="T50" fmla="*/ 38 w 210"/>
                <a:gd name="T51" fmla="*/ 17 h 193"/>
                <a:gd name="T52" fmla="*/ 13 w 210"/>
                <a:gd name="T53" fmla="*/ 115 h 193"/>
                <a:gd name="T54" fmla="*/ 61 w 210"/>
                <a:gd name="T55" fmla="*/ 146 h 193"/>
                <a:gd name="T56" fmla="*/ 45 w 210"/>
                <a:gd name="T57" fmla="*/ 133 h 193"/>
                <a:gd name="T58" fmla="*/ 35 w 210"/>
                <a:gd name="T59" fmla="*/ 145 h 193"/>
                <a:gd name="T60" fmla="*/ 32 w 210"/>
                <a:gd name="T61" fmla="*/ 128 h 193"/>
                <a:gd name="T62" fmla="*/ 46 w 210"/>
                <a:gd name="T63" fmla="*/ 86 h 193"/>
                <a:gd name="T64" fmla="*/ 67 w 210"/>
                <a:gd name="T65" fmla="*/ 83 h 193"/>
                <a:gd name="T66" fmla="*/ 71 w 210"/>
                <a:gd name="T67" fmla="*/ 95 h 193"/>
                <a:gd name="T68" fmla="*/ 61 w 210"/>
                <a:gd name="T69" fmla="*/ 121 h 193"/>
                <a:gd name="T70" fmla="*/ 91 w 210"/>
                <a:gd name="T71" fmla="*/ 180 h 193"/>
                <a:gd name="T72" fmla="*/ 186 w 210"/>
                <a:gd name="T73" fmla="*/ 166 h 193"/>
                <a:gd name="T74" fmla="*/ 182 w 210"/>
                <a:gd name="T75" fmla="*/ 66 h 193"/>
                <a:gd name="T76" fmla="*/ 165 w 210"/>
                <a:gd name="T77" fmla="*/ 60 h 193"/>
                <a:gd name="T78" fmla="*/ 113 w 210"/>
                <a:gd name="T79" fmla="*/ 61 h 193"/>
                <a:gd name="T80" fmla="*/ 108 w 210"/>
                <a:gd name="T81" fmla="*/ 87 h 193"/>
                <a:gd name="T82" fmla="*/ 114 w 210"/>
                <a:gd name="T83" fmla="*/ 50 h 193"/>
                <a:gd name="T84" fmla="*/ 89 w 210"/>
                <a:gd name="T85" fmla="*/ 26 h 193"/>
                <a:gd name="T86" fmla="*/ 105 w 210"/>
                <a:gd name="T87" fmla="*/ 35 h 193"/>
                <a:gd name="T88" fmla="*/ 61 w 210"/>
                <a:gd name="T89" fmla="*/ 72 h 193"/>
                <a:gd name="T90" fmla="*/ 24 w 210"/>
                <a:gd name="T91" fmla="*/ 37 h 193"/>
                <a:gd name="T92" fmla="*/ 68 w 210"/>
                <a:gd name="T93" fmla="*/ 40 h 193"/>
                <a:gd name="T94" fmla="*/ 79 w 210"/>
                <a:gd name="T95" fmla="*/ 40 h 193"/>
                <a:gd name="T96" fmla="*/ 108 w 210"/>
                <a:gd name="T97" fmla="*/ 45 h 193"/>
                <a:gd name="T98" fmla="*/ 99 w 210"/>
                <a:gd name="T99" fmla="*/ 93 h 193"/>
                <a:gd name="T100" fmla="*/ 93 w 210"/>
                <a:gd name="T101" fmla="*/ 51 h 193"/>
                <a:gd name="T102" fmla="*/ 61 w 210"/>
                <a:gd name="T103" fmla="*/ 72 h 193"/>
                <a:gd name="T104" fmla="*/ 80 w 210"/>
                <a:gd name="T105" fmla="*/ 82 h 193"/>
                <a:gd name="T106" fmla="*/ 88 w 210"/>
                <a:gd name="T107" fmla="*/ 58 h 193"/>
                <a:gd name="T108" fmla="*/ 102 w 210"/>
                <a:gd name="T109" fmla="*/ 145 h 193"/>
                <a:gd name="T110" fmla="*/ 82 w 210"/>
                <a:gd name="T111" fmla="*/ 96 h 193"/>
                <a:gd name="T112" fmla="*/ 117 w 210"/>
                <a:gd name="T113" fmla="*/ 10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63" name="Freeform 151"/>
            <p:cNvSpPr>
              <a:spLocks/>
            </p:cNvSpPr>
            <p:nvPr userDrawn="1"/>
          </p:nvSpPr>
          <p:spPr bwMode="auto">
            <a:xfrm>
              <a:off x="348" y="3254"/>
              <a:ext cx="86" cy="102"/>
            </a:xfrm>
            <a:custGeom>
              <a:avLst/>
              <a:gdLst>
                <a:gd name="T0" fmla="*/ 14 w 17"/>
                <a:gd name="T1" fmla="*/ 5 h 20"/>
                <a:gd name="T2" fmla="*/ 9 w 17"/>
                <a:gd name="T3" fmla="*/ 20 h 20"/>
                <a:gd name="T4" fmla="*/ 14 w 17"/>
                <a:gd name="T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64" name="Freeform 152"/>
            <p:cNvSpPr>
              <a:spLocks/>
            </p:cNvSpPr>
            <p:nvPr userDrawn="1"/>
          </p:nvSpPr>
          <p:spPr bwMode="auto">
            <a:xfrm>
              <a:off x="267" y="3295"/>
              <a:ext cx="76" cy="136"/>
            </a:xfrm>
            <a:custGeom>
              <a:avLst/>
              <a:gdLst>
                <a:gd name="T0" fmla="*/ 7 w 15"/>
                <a:gd name="T1" fmla="*/ 10 h 27"/>
                <a:gd name="T2" fmla="*/ 4 w 15"/>
                <a:gd name="T3" fmla="*/ 25 h 27"/>
                <a:gd name="T4" fmla="*/ 15 w 15"/>
                <a:gd name="T5" fmla="*/ 16 h 27"/>
                <a:gd name="T6" fmla="*/ 13 w 15"/>
                <a:gd name="T7" fmla="*/ 8 h 27"/>
                <a:gd name="T8" fmla="*/ 7 w 15"/>
                <a:gd name="T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65" name="Freeform 153"/>
            <p:cNvSpPr>
              <a:spLocks/>
            </p:cNvSpPr>
            <p:nvPr userDrawn="1"/>
          </p:nvSpPr>
          <p:spPr bwMode="auto">
            <a:xfrm>
              <a:off x="222" y="3022"/>
              <a:ext cx="243" cy="116"/>
            </a:xfrm>
            <a:custGeom>
              <a:avLst/>
              <a:gdLst>
                <a:gd name="T0" fmla="*/ 40 w 48"/>
                <a:gd name="T1" fmla="*/ 2 h 23"/>
                <a:gd name="T2" fmla="*/ 9 w 48"/>
                <a:gd name="T3" fmla="*/ 1 h 23"/>
                <a:gd name="T4" fmla="*/ 1 w 48"/>
                <a:gd name="T5" fmla="*/ 9 h 23"/>
                <a:gd name="T6" fmla="*/ 22 w 48"/>
                <a:gd name="T7" fmla="*/ 21 h 23"/>
                <a:gd name="T8" fmla="*/ 34 w 48"/>
                <a:gd name="T9" fmla="*/ 20 h 23"/>
                <a:gd name="T10" fmla="*/ 40 w 48"/>
                <a:gd name="T11" fmla="*/ 19 h 23"/>
                <a:gd name="T12" fmla="*/ 40 w 48"/>
                <a:gd name="T13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66" name="Freeform 154"/>
            <p:cNvSpPr>
              <a:spLocks/>
            </p:cNvSpPr>
            <p:nvPr userDrawn="1"/>
          </p:nvSpPr>
          <p:spPr bwMode="auto">
            <a:xfrm>
              <a:off x="500" y="3345"/>
              <a:ext cx="177" cy="187"/>
            </a:xfrm>
            <a:custGeom>
              <a:avLst/>
              <a:gdLst>
                <a:gd name="T0" fmla="*/ 24 w 35"/>
                <a:gd name="T1" fmla="*/ 2 h 37"/>
                <a:gd name="T2" fmla="*/ 11 w 35"/>
                <a:gd name="T3" fmla="*/ 2 h 37"/>
                <a:gd name="T4" fmla="*/ 4 w 35"/>
                <a:gd name="T5" fmla="*/ 20 h 37"/>
                <a:gd name="T6" fmla="*/ 28 w 35"/>
                <a:gd name="T7" fmla="*/ 22 h 37"/>
                <a:gd name="T8" fmla="*/ 24 w 35"/>
                <a:gd name="T9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67" name="Freeform 155"/>
            <p:cNvSpPr>
              <a:spLocks/>
            </p:cNvSpPr>
            <p:nvPr userDrawn="1"/>
          </p:nvSpPr>
          <p:spPr bwMode="auto">
            <a:xfrm>
              <a:off x="905" y="3158"/>
              <a:ext cx="177" cy="36"/>
            </a:xfrm>
            <a:custGeom>
              <a:avLst/>
              <a:gdLst>
                <a:gd name="T0" fmla="*/ 5 w 35"/>
                <a:gd name="T1" fmla="*/ 0 h 7"/>
                <a:gd name="T2" fmla="*/ 14 w 35"/>
                <a:gd name="T3" fmla="*/ 5 h 7"/>
                <a:gd name="T4" fmla="*/ 5 w 3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68" name="Freeform 156"/>
            <p:cNvSpPr>
              <a:spLocks/>
            </p:cNvSpPr>
            <p:nvPr userDrawn="1"/>
          </p:nvSpPr>
          <p:spPr bwMode="auto">
            <a:xfrm>
              <a:off x="965" y="3153"/>
              <a:ext cx="137" cy="81"/>
            </a:xfrm>
            <a:custGeom>
              <a:avLst/>
              <a:gdLst>
                <a:gd name="T0" fmla="*/ 7 w 27"/>
                <a:gd name="T1" fmla="*/ 13 h 16"/>
                <a:gd name="T2" fmla="*/ 25 w 27"/>
                <a:gd name="T3" fmla="*/ 6 h 16"/>
                <a:gd name="T4" fmla="*/ 17 w 27"/>
                <a:gd name="T5" fmla="*/ 1 h 16"/>
                <a:gd name="T6" fmla="*/ 7 w 27"/>
                <a:gd name="T7" fmla="*/ 11 h 16"/>
                <a:gd name="T8" fmla="*/ 7 w 27"/>
                <a:gd name="T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69" name="Freeform 157"/>
            <p:cNvSpPr>
              <a:spLocks/>
            </p:cNvSpPr>
            <p:nvPr userDrawn="1"/>
          </p:nvSpPr>
          <p:spPr bwMode="auto">
            <a:xfrm>
              <a:off x="960" y="3204"/>
              <a:ext cx="177" cy="86"/>
            </a:xfrm>
            <a:custGeom>
              <a:avLst/>
              <a:gdLst>
                <a:gd name="T0" fmla="*/ 25 w 35"/>
                <a:gd name="T1" fmla="*/ 6 h 17"/>
                <a:gd name="T2" fmla="*/ 8 w 35"/>
                <a:gd name="T3" fmla="*/ 10 h 17"/>
                <a:gd name="T4" fmla="*/ 6 w 35"/>
                <a:gd name="T5" fmla="*/ 13 h 17"/>
                <a:gd name="T6" fmla="*/ 27 w 35"/>
                <a:gd name="T7" fmla="*/ 12 h 17"/>
                <a:gd name="T8" fmla="*/ 25 w 35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70" name="Freeform 158"/>
            <p:cNvSpPr>
              <a:spLocks/>
            </p:cNvSpPr>
            <p:nvPr userDrawn="1"/>
          </p:nvSpPr>
          <p:spPr bwMode="auto">
            <a:xfrm>
              <a:off x="844" y="3285"/>
              <a:ext cx="248" cy="60"/>
            </a:xfrm>
            <a:custGeom>
              <a:avLst/>
              <a:gdLst>
                <a:gd name="T0" fmla="*/ 40 w 49"/>
                <a:gd name="T1" fmla="*/ 3 h 12"/>
                <a:gd name="T2" fmla="*/ 29 w 49"/>
                <a:gd name="T3" fmla="*/ 1 h 12"/>
                <a:gd name="T4" fmla="*/ 7 w 49"/>
                <a:gd name="T5" fmla="*/ 0 h 12"/>
                <a:gd name="T6" fmla="*/ 2 w 49"/>
                <a:gd name="T7" fmla="*/ 5 h 12"/>
                <a:gd name="T8" fmla="*/ 20 w 49"/>
                <a:gd name="T9" fmla="*/ 8 h 12"/>
                <a:gd name="T10" fmla="*/ 41 w 49"/>
                <a:gd name="T11" fmla="*/ 8 h 12"/>
                <a:gd name="T12" fmla="*/ 40 w 49"/>
                <a:gd name="T13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71" name="Freeform 159"/>
            <p:cNvSpPr>
              <a:spLocks/>
            </p:cNvSpPr>
            <p:nvPr userDrawn="1"/>
          </p:nvSpPr>
          <p:spPr bwMode="auto">
            <a:xfrm>
              <a:off x="869" y="3340"/>
              <a:ext cx="203" cy="56"/>
            </a:xfrm>
            <a:custGeom>
              <a:avLst/>
              <a:gdLst>
                <a:gd name="T0" fmla="*/ 37 w 40"/>
                <a:gd name="T1" fmla="*/ 2 h 11"/>
                <a:gd name="T2" fmla="*/ 26 w 40"/>
                <a:gd name="T3" fmla="*/ 4 h 11"/>
                <a:gd name="T4" fmla="*/ 13 w 40"/>
                <a:gd name="T5" fmla="*/ 3 h 11"/>
                <a:gd name="T6" fmla="*/ 1 w 40"/>
                <a:gd name="T7" fmla="*/ 2 h 11"/>
                <a:gd name="T8" fmla="*/ 35 w 40"/>
                <a:gd name="T9" fmla="*/ 8 h 11"/>
                <a:gd name="T10" fmla="*/ 37 w 40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72" name="Freeform 160"/>
            <p:cNvSpPr>
              <a:spLocks/>
            </p:cNvSpPr>
            <p:nvPr userDrawn="1"/>
          </p:nvSpPr>
          <p:spPr bwMode="auto">
            <a:xfrm>
              <a:off x="859" y="3386"/>
              <a:ext cx="207" cy="172"/>
            </a:xfrm>
            <a:custGeom>
              <a:avLst/>
              <a:gdLst>
                <a:gd name="T0" fmla="*/ 28 w 41"/>
                <a:gd name="T1" fmla="*/ 9 h 34"/>
                <a:gd name="T2" fmla="*/ 13 w 41"/>
                <a:gd name="T3" fmla="*/ 6 h 34"/>
                <a:gd name="T4" fmla="*/ 4 w 41"/>
                <a:gd name="T5" fmla="*/ 15 h 34"/>
                <a:gd name="T6" fmla="*/ 1 w 41"/>
                <a:gd name="T7" fmla="*/ 19 h 34"/>
                <a:gd name="T8" fmla="*/ 9 w 41"/>
                <a:gd name="T9" fmla="*/ 19 h 34"/>
                <a:gd name="T10" fmla="*/ 17 w 41"/>
                <a:gd name="T11" fmla="*/ 27 h 34"/>
                <a:gd name="T12" fmla="*/ 21 w 41"/>
                <a:gd name="T13" fmla="*/ 30 h 34"/>
                <a:gd name="T14" fmla="*/ 29 w 41"/>
                <a:gd name="T15" fmla="*/ 19 h 34"/>
                <a:gd name="T16" fmla="*/ 39 w 41"/>
                <a:gd name="T17" fmla="*/ 19 h 34"/>
                <a:gd name="T18" fmla="*/ 28 w 41"/>
                <a:gd name="T1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73" name="Freeform 161"/>
            <p:cNvSpPr>
              <a:spLocks/>
            </p:cNvSpPr>
            <p:nvPr userDrawn="1"/>
          </p:nvSpPr>
          <p:spPr bwMode="auto">
            <a:xfrm>
              <a:off x="996" y="3305"/>
              <a:ext cx="126" cy="318"/>
            </a:xfrm>
            <a:custGeom>
              <a:avLst/>
              <a:gdLst>
                <a:gd name="T0" fmla="*/ 22 w 25"/>
                <a:gd name="T1" fmla="*/ 2 h 63"/>
                <a:gd name="T2" fmla="*/ 18 w 25"/>
                <a:gd name="T3" fmla="*/ 17 h 63"/>
                <a:gd name="T4" fmla="*/ 7 w 25"/>
                <a:gd name="T5" fmla="*/ 20 h 63"/>
                <a:gd name="T6" fmla="*/ 7 w 25"/>
                <a:gd name="T7" fmla="*/ 23 h 63"/>
                <a:gd name="T8" fmla="*/ 17 w 25"/>
                <a:gd name="T9" fmla="*/ 34 h 63"/>
                <a:gd name="T10" fmla="*/ 12 w 25"/>
                <a:gd name="T11" fmla="*/ 45 h 63"/>
                <a:gd name="T12" fmla="*/ 0 w 25"/>
                <a:gd name="T13" fmla="*/ 55 h 63"/>
                <a:gd name="T14" fmla="*/ 5 w 25"/>
                <a:gd name="T15" fmla="*/ 58 h 63"/>
                <a:gd name="T16" fmla="*/ 16 w 25"/>
                <a:gd name="T17" fmla="*/ 62 h 63"/>
                <a:gd name="T18" fmla="*/ 23 w 25"/>
                <a:gd name="T19" fmla="*/ 57 h 63"/>
                <a:gd name="T20" fmla="*/ 25 w 25"/>
                <a:gd name="T21" fmla="*/ 14 h 63"/>
                <a:gd name="T22" fmla="*/ 25 w 25"/>
                <a:gd name="T23" fmla="*/ 2 h 63"/>
                <a:gd name="T24" fmla="*/ 22 w 25"/>
                <a:gd name="T25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3474" name="Group 162"/>
          <p:cNvGrpSpPr>
            <a:grpSpLocks/>
          </p:cNvGrpSpPr>
          <p:nvPr/>
        </p:nvGrpSpPr>
        <p:grpSpPr bwMode="auto">
          <a:xfrm>
            <a:off x="1066800" y="4552950"/>
            <a:ext cx="533400" cy="492125"/>
            <a:chOff x="96" y="2784"/>
            <a:chExt cx="1062" cy="981"/>
          </a:xfrm>
        </p:grpSpPr>
        <p:sp>
          <p:nvSpPr>
            <p:cNvPr id="13475" name="Freeform 163"/>
            <p:cNvSpPr>
              <a:spLocks/>
            </p:cNvSpPr>
            <p:nvPr userDrawn="1"/>
          </p:nvSpPr>
          <p:spPr bwMode="auto">
            <a:xfrm>
              <a:off x="121" y="2784"/>
              <a:ext cx="207" cy="81"/>
            </a:xfrm>
            <a:custGeom>
              <a:avLst/>
              <a:gdLst>
                <a:gd name="T0" fmla="*/ 30 w 41"/>
                <a:gd name="T1" fmla="*/ 12 h 16"/>
                <a:gd name="T2" fmla="*/ 37 w 41"/>
                <a:gd name="T3" fmla="*/ 10 h 16"/>
                <a:gd name="T4" fmla="*/ 38 w 41"/>
                <a:gd name="T5" fmla="*/ 9 h 16"/>
                <a:gd name="T6" fmla="*/ 31 w 41"/>
                <a:gd name="T7" fmla="*/ 1 h 16"/>
                <a:gd name="T8" fmla="*/ 8 w 41"/>
                <a:gd name="T9" fmla="*/ 11 h 16"/>
                <a:gd name="T10" fmla="*/ 30 w 41"/>
                <a:gd name="T11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76" name="Freeform 164"/>
            <p:cNvSpPr>
              <a:spLocks noEditPoints="1"/>
            </p:cNvSpPr>
            <p:nvPr userDrawn="1"/>
          </p:nvSpPr>
          <p:spPr bwMode="auto">
            <a:xfrm>
              <a:off x="96" y="2789"/>
              <a:ext cx="1062" cy="976"/>
            </a:xfrm>
            <a:custGeom>
              <a:avLst/>
              <a:gdLst>
                <a:gd name="T0" fmla="*/ 163 w 210"/>
                <a:gd name="T1" fmla="*/ 155 h 193"/>
                <a:gd name="T2" fmla="*/ 152 w 210"/>
                <a:gd name="T3" fmla="*/ 125 h 193"/>
                <a:gd name="T4" fmla="*/ 142 w 210"/>
                <a:gd name="T5" fmla="*/ 99 h 193"/>
                <a:gd name="T6" fmla="*/ 165 w 210"/>
                <a:gd name="T7" fmla="*/ 93 h 193"/>
                <a:gd name="T8" fmla="*/ 146 w 210"/>
                <a:gd name="T9" fmla="*/ 82 h 193"/>
                <a:gd name="T10" fmla="*/ 157 w 210"/>
                <a:gd name="T11" fmla="*/ 83 h 193"/>
                <a:gd name="T12" fmla="*/ 157 w 210"/>
                <a:gd name="T13" fmla="*/ 77 h 193"/>
                <a:gd name="T14" fmla="*/ 135 w 210"/>
                <a:gd name="T15" fmla="*/ 78 h 193"/>
                <a:gd name="T16" fmla="*/ 128 w 210"/>
                <a:gd name="T17" fmla="*/ 125 h 193"/>
                <a:gd name="T18" fmla="*/ 124 w 210"/>
                <a:gd name="T19" fmla="*/ 84 h 193"/>
                <a:gd name="T20" fmla="*/ 118 w 210"/>
                <a:gd name="T21" fmla="*/ 67 h 193"/>
                <a:gd name="T22" fmla="*/ 124 w 210"/>
                <a:gd name="T23" fmla="*/ 51 h 193"/>
                <a:gd name="T24" fmla="*/ 121 w 210"/>
                <a:gd name="T25" fmla="*/ 37 h 193"/>
                <a:gd name="T26" fmla="*/ 119 w 210"/>
                <a:gd name="T27" fmla="*/ 24 h 193"/>
                <a:gd name="T28" fmla="*/ 132 w 210"/>
                <a:gd name="T29" fmla="*/ 39 h 193"/>
                <a:gd name="T30" fmla="*/ 149 w 210"/>
                <a:gd name="T31" fmla="*/ 18 h 193"/>
                <a:gd name="T32" fmla="*/ 147 w 210"/>
                <a:gd name="T33" fmla="*/ 36 h 193"/>
                <a:gd name="T34" fmla="*/ 143 w 210"/>
                <a:gd name="T35" fmla="*/ 48 h 193"/>
                <a:gd name="T36" fmla="*/ 144 w 210"/>
                <a:gd name="T37" fmla="*/ 67 h 193"/>
                <a:gd name="T38" fmla="*/ 199 w 210"/>
                <a:gd name="T39" fmla="*/ 29 h 193"/>
                <a:gd name="T40" fmla="*/ 90 w 210"/>
                <a:gd name="T41" fmla="*/ 1 h 193"/>
                <a:gd name="T42" fmla="*/ 56 w 210"/>
                <a:gd name="T43" fmla="*/ 8 h 193"/>
                <a:gd name="T44" fmla="*/ 85 w 210"/>
                <a:gd name="T45" fmla="*/ 12 h 193"/>
                <a:gd name="T46" fmla="*/ 60 w 210"/>
                <a:gd name="T47" fmla="*/ 22 h 193"/>
                <a:gd name="T48" fmla="*/ 58 w 210"/>
                <a:gd name="T49" fmla="*/ 29 h 193"/>
                <a:gd name="T50" fmla="*/ 38 w 210"/>
                <a:gd name="T51" fmla="*/ 17 h 193"/>
                <a:gd name="T52" fmla="*/ 13 w 210"/>
                <a:gd name="T53" fmla="*/ 115 h 193"/>
                <a:gd name="T54" fmla="*/ 61 w 210"/>
                <a:gd name="T55" fmla="*/ 146 h 193"/>
                <a:gd name="T56" fmla="*/ 45 w 210"/>
                <a:gd name="T57" fmla="*/ 133 h 193"/>
                <a:gd name="T58" fmla="*/ 35 w 210"/>
                <a:gd name="T59" fmla="*/ 145 h 193"/>
                <a:gd name="T60" fmla="*/ 32 w 210"/>
                <a:gd name="T61" fmla="*/ 128 h 193"/>
                <a:gd name="T62" fmla="*/ 46 w 210"/>
                <a:gd name="T63" fmla="*/ 86 h 193"/>
                <a:gd name="T64" fmla="*/ 67 w 210"/>
                <a:gd name="T65" fmla="*/ 83 h 193"/>
                <a:gd name="T66" fmla="*/ 71 w 210"/>
                <a:gd name="T67" fmla="*/ 95 h 193"/>
                <a:gd name="T68" fmla="*/ 61 w 210"/>
                <a:gd name="T69" fmla="*/ 121 h 193"/>
                <a:gd name="T70" fmla="*/ 91 w 210"/>
                <a:gd name="T71" fmla="*/ 180 h 193"/>
                <a:gd name="T72" fmla="*/ 186 w 210"/>
                <a:gd name="T73" fmla="*/ 166 h 193"/>
                <a:gd name="T74" fmla="*/ 182 w 210"/>
                <a:gd name="T75" fmla="*/ 66 h 193"/>
                <a:gd name="T76" fmla="*/ 165 w 210"/>
                <a:gd name="T77" fmla="*/ 60 h 193"/>
                <a:gd name="T78" fmla="*/ 113 w 210"/>
                <a:gd name="T79" fmla="*/ 61 h 193"/>
                <a:gd name="T80" fmla="*/ 108 w 210"/>
                <a:gd name="T81" fmla="*/ 87 h 193"/>
                <a:gd name="T82" fmla="*/ 114 w 210"/>
                <a:gd name="T83" fmla="*/ 50 h 193"/>
                <a:gd name="T84" fmla="*/ 89 w 210"/>
                <a:gd name="T85" fmla="*/ 26 h 193"/>
                <a:gd name="T86" fmla="*/ 105 w 210"/>
                <a:gd name="T87" fmla="*/ 35 h 193"/>
                <a:gd name="T88" fmla="*/ 61 w 210"/>
                <a:gd name="T89" fmla="*/ 72 h 193"/>
                <a:gd name="T90" fmla="*/ 24 w 210"/>
                <a:gd name="T91" fmla="*/ 37 h 193"/>
                <a:gd name="T92" fmla="*/ 68 w 210"/>
                <a:gd name="T93" fmla="*/ 40 h 193"/>
                <a:gd name="T94" fmla="*/ 79 w 210"/>
                <a:gd name="T95" fmla="*/ 40 h 193"/>
                <a:gd name="T96" fmla="*/ 108 w 210"/>
                <a:gd name="T97" fmla="*/ 45 h 193"/>
                <a:gd name="T98" fmla="*/ 99 w 210"/>
                <a:gd name="T99" fmla="*/ 93 h 193"/>
                <a:gd name="T100" fmla="*/ 93 w 210"/>
                <a:gd name="T101" fmla="*/ 51 h 193"/>
                <a:gd name="T102" fmla="*/ 61 w 210"/>
                <a:gd name="T103" fmla="*/ 72 h 193"/>
                <a:gd name="T104" fmla="*/ 80 w 210"/>
                <a:gd name="T105" fmla="*/ 82 h 193"/>
                <a:gd name="T106" fmla="*/ 88 w 210"/>
                <a:gd name="T107" fmla="*/ 58 h 193"/>
                <a:gd name="T108" fmla="*/ 102 w 210"/>
                <a:gd name="T109" fmla="*/ 145 h 193"/>
                <a:gd name="T110" fmla="*/ 82 w 210"/>
                <a:gd name="T111" fmla="*/ 96 h 193"/>
                <a:gd name="T112" fmla="*/ 117 w 210"/>
                <a:gd name="T113" fmla="*/ 10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77" name="Freeform 165"/>
            <p:cNvSpPr>
              <a:spLocks/>
            </p:cNvSpPr>
            <p:nvPr userDrawn="1"/>
          </p:nvSpPr>
          <p:spPr bwMode="auto">
            <a:xfrm>
              <a:off x="348" y="3254"/>
              <a:ext cx="86" cy="102"/>
            </a:xfrm>
            <a:custGeom>
              <a:avLst/>
              <a:gdLst>
                <a:gd name="T0" fmla="*/ 14 w 17"/>
                <a:gd name="T1" fmla="*/ 5 h 20"/>
                <a:gd name="T2" fmla="*/ 9 w 17"/>
                <a:gd name="T3" fmla="*/ 20 h 20"/>
                <a:gd name="T4" fmla="*/ 14 w 17"/>
                <a:gd name="T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78" name="Freeform 166"/>
            <p:cNvSpPr>
              <a:spLocks/>
            </p:cNvSpPr>
            <p:nvPr userDrawn="1"/>
          </p:nvSpPr>
          <p:spPr bwMode="auto">
            <a:xfrm>
              <a:off x="267" y="3295"/>
              <a:ext cx="76" cy="136"/>
            </a:xfrm>
            <a:custGeom>
              <a:avLst/>
              <a:gdLst>
                <a:gd name="T0" fmla="*/ 7 w 15"/>
                <a:gd name="T1" fmla="*/ 10 h 27"/>
                <a:gd name="T2" fmla="*/ 4 w 15"/>
                <a:gd name="T3" fmla="*/ 25 h 27"/>
                <a:gd name="T4" fmla="*/ 15 w 15"/>
                <a:gd name="T5" fmla="*/ 16 h 27"/>
                <a:gd name="T6" fmla="*/ 13 w 15"/>
                <a:gd name="T7" fmla="*/ 8 h 27"/>
                <a:gd name="T8" fmla="*/ 7 w 15"/>
                <a:gd name="T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79" name="Freeform 167"/>
            <p:cNvSpPr>
              <a:spLocks/>
            </p:cNvSpPr>
            <p:nvPr userDrawn="1"/>
          </p:nvSpPr>
          <p:spPr bwMode="auto">
            <a:xfrm>
              <a:off x="222" y="3022"/>
              <a:ext cx="243" cy="116"/>
            </a:xfrm>
            <a:custGeom>
              <a:avLst/>
              <a:gdLst>
                <a:gd name="T0" fmla="*/ 40 w 48"/>
                <a:gd name="T1" fmla="*/ 2 h 23"/>
                <a:gd name="T2" fmla="*/ 9 w 48"/>
                <a:gd name="T3" fmla="*/ 1 h 23"/>
                <a:gd name="T4" fmla="*/ 1 w 48"/>
                <a:gd name="T5" fmla="*/ 9 h 23"/>
                <a:gd name="T6" fmla="*/ 22 w 48"/>
                <a:gd name="T7" fmla="*/ 21 h 23"/>
                <a:gd name="T8" fmla="*/ 34 w 48"/>
                <a:gd name="T9" fmla="*/ 20 h 23"/>
                <a:gd name="T10" fmla="*/ 40 w 48"/>
                <a:gd name="T11" fmla="*/ 19 h 23"/>
                <a:gd name="T12" fmla="*/ 40 w 48"/>
                <a:gd name="T13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80" name="Freeform 168"/>
            <p:cNvSpPr>
              <a:spLocks/>
            </p:cNvSpPr>
            <p:nvPr userDrawn="1"/>
          </p:nvSpPr>
          <p:spPr bwMode="auto">
            <a:xfrm>
              <a:off x="500" y="3345"/>
              <a:ext cx="177" cy="187"/>
            </a:xfrm>
            <a:custGeom>
              <a:avLst/>
              <a:gdLst>
                <a:gd name="T0" fmla="*/ 24 w 35"/>
                <a:gd name="T1" fmla="*/ 2 h 37"/>
                <a:gd name="T2" fmla="*/ 11 w 35"/>
                <a:gd name="T3" fmla="*/ 2 h 37"/>
                <a:gd name="T4" fmla="*/ 4 w 35"/>
                <a:gd name="T5" fmla="*/ 20 h 37"/>
                <a:gd name="T6" fmla="*/ 28 w 35"/>
                <a:gd name="T7" fmla="*/ 22 h 37"/>
                <a:gd name="T8" fmla="*/ 24 w 35"/>
                <a:gd name="T9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81" name="Freeform 169"/>
            <p:cNvSpPr>
              <a:spLocks/>
            </p:cNvSpPr>
            <p:nvPr userDrawn="1"/>
          </p:nvSpPr>
          <p:spPr bwMode="auto">
            <a:xfrm>
              <a:off x="905" y="3158"/>
              <a:ext cx="177" cy="36"/>
            </a:xfrm>
            <a:custGeom>
              <a:avLst/>
              <a:gdLst>
                <a:gd name="T0" fmla="*/ 5 w 35"/>
                <a:gd name="T1" fmla="*/ 0 h 7"/>
                <a:gd name="T2" fmla="*/ 14 w 35"/>
                <a:gd name="T3" fmla="*/ 5 h 7"/>
                <a:gd name="T4" fmla="*/ 5 w 3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82" name="Freeform 170"/>
            <p:cNvSpPr>
              <a:spLocks/>
            </p:cNvSpPr>
            <p:nvPr userDrawn="1"/>
          </p:nvSpPr>
          <p:spPr bwMode="auto">
            <a:xfrm>
              <a:off x="965" y="3153"/>
              <a:ext cx="137" cy="81"/>
            </a:xfrm>
            <a:custGeom>
              <a:avLst/>
              <a:gdLst>
                <a:gd name="T0" fmla="*/ 7 w 27"/>
                <a:gd name="T1" fmla="*/ 13 h 16"/>
                <a:gd name="T2" fmla="*/ 25 w 27"/>
                <a:gd name="T3" fmla="*/ 6 h 16"/>
                <a:gd name="T4" fmla="*/ 17 w 27"/>
                <a:gd name="T5" fmla="*/ 1 h 16"/>
                <a:gd name="T6" fmla="*/ 7 w 27"/>
                <a:gd name="T7" fmla="*/ 11 h 16"/>
                <a:gd name="T8" fmla="*/ 7 w 27"/>
                <a:gd name="T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83" name="Freeform 171"/>
            <p:cNvSpPr>
              <a:spLocks/>
            </p:cNvSpPr>
            <p:nvPr userDrawn="1"/>
          </p:nvSpPr>
          <p:spPr bwMode="auto">
            <a:xfrm>
              <a:off x="960" y="3204"/>
              <a:ext cx="177" cy="86"/>
            </a:xfrm>
            <a:custGeom>
              <a:avLst/>
              <a:gdLst>
                <a:gd name="T0" fmla="*/ 25 w 35"/>
                <a:gd name="T1" fmla="*/ 6 h 17"/>
                <a:gd name="T2" fmla="*/ 8 w 35"/>
                <a:gd name="T3" fmla="*/ 10 h 17"/>
                <a:gd name="T4" fmla="*/ 6 w 35"/>
                <a:gd name="T5" fmla="*/ 13 h 17"/>
                <a:gd name="T6" fmla="*/ 27 w 35"/>
                <a:gd name="T7" fmla="*/ 12 h 17"/>
                <a:gd name="T8" fmla="*/ 25 w 35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84" name="Freeform 172"/>
            <p:cNvSpPr>
              <a:spLocks/>
            </p:cNvSpPr>
            <p:nvPr userDrawn="1"/>
          </p:nvSpPr>
          <p:spPr bwMode="auto">
            <a:xfrm>
              <a:off x="844" y="3285"/>
              <a:ext cx="248" cy="60"/>
            </a:xfrm>
            <a:custGeom>
              <a:avLst/>
              <a:gdLst>
                <a:gd name="T0" fmla="*/ 40 w 49"/>
                <a:gd name="T1" fmla="*/ 3 h 12"/>
                <a:gd name="T2" fmla="*/ 29 w 49"/>
                <a:gd name="T3" fmla="*/ 1 h 12"/>
                <a:gd name="T4" fmla="*/ 7 w 49"/>
                <a:gd name="T5" fmla="*/ 0 h 12"/>
                <a:gd name="T6" fmla="*/ 2 w 49"/>
                <a:gd name="T7" fmla="*/ 5 h 12"/>
                <a:gd name="T8" fmla="*/ 20 w 49"/>
                <a:gd name="T9" fmla="*/ 8 h 12"/>
                <a:gd name="T10" fmla="*/ 41 w 49"/>
                <a:gd name="T11" fmla="*/ 8 h 12"/>
                <a:gd name="T12" fmla="*/ 40 w 49"/>
                <a:gd name="T13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85" name="Freeform 173"/>
            <p:cNvSpPr>
              <a:spLocks/>
            </p:cNvSpPr>
            <p:nvPr userDrawn="1"/>
          </p:nvSpPr>
          <p:spPr bwMode="auto">
            <a:xfrm>
              <a:off x="869" y="3340"/>
              <a:ext cx="203" cy="56"/>
            </a:xfrm>
            <a:custGeom>
              <a:avLst/>
              <a:gdLst>
                <a:gd name="T0" fmla="*/ 37 w 40"/>
                <a:gd name="T1" fmla="*/ 2 h 11"/>
                <a:gd name="T2" fmla="*/ 26 w 40"/>
                <a:gd name="T3" fmla="*/ 4 h 11"/>
                <a:gd name="T4" fmla="*/ 13 w 40"/>
                <a:gd name="T5" fmla="*/ 3 h 11"/>
                <a:gd name="T6" fmla="*/ 1 w 40"/>
                <a:gd name="T7" fmla="*/ 2 h 11"/>
                <a:gd name="T8" fmla="*/ 35 w 40"/>
                <a:gd name="T9" fmla="*/ 8 h 11"/>
                <a:gd name="T10" fmla="*/ 37 w 40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86" name="Freeform 174"/>
            <p:cNvSpPr>
              <a:spLocks/>
            </p:cNvSpPr>
            <p:nvPr userDrawn="1"/>
          </p:nvSpPr>
          <p:spPr bwMode="auto">
            <a:xfrm>
              <a:off x="859" y="3386"/>
              <a:ext cx="207" cy="172"/>
            </a:xfrm>
            <a:custGeom>
              <a:avLst/>
              <a:gdLst>
                <a:gd name="T0" fmla="*/ 28 w 41"/>
                <a:gd name="T1" fmla="*/ 9 h 34"/>
                <a:gd name="T2" fmla="*/ 13 w 41"/>
                <a:gd name="T3" fmla="*/ 6 h 34"/>
                <a:gd name="T4" fmla="*/ 4 w 41"/>
                <a:gd name="T5" fmla="*/ 15 h 34"/>
                <a:gd name="T6" fmla="*/ 1 w 41"/>
                <a:gd name="T7" fmla="*/ 19 h 34"/>
                <a:gd name="T8" fmla="*/ 9 w 41"/>
                <a:gd name="T9" fmla="*/ 19 h 34"/>
                <a:gd name="T10" fmla="*/ 17 w 41"/>
                <a:gd name="T11" fmla="*/ 27 h 34"/>
                <a:gd name="T12" fmla="*/ 21 w 41"/>
                <a:gd name="T13" fmla="*/ 30 h 34"/>
                <a:gd name="T14" fmla="*/ 29 w 41"/>
                <a:gd name="T15" fmla="*/ 19 h 34"/>
                <a:gd name="T16" fmla="*/ 39 w 41"/>
                <a:gd name="T17" fmla="*/ 19 h 34"/>
                <a:gd name="T18" fmla="*/ 28 w 41"/>
                <a:gd name="T1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87" name="Freeform 175"/>
            <p:cNvSpPr>
              <a:spLocks/>
            </p:cNvSpPr>
            <p:nvPr userDrawn="1"/>
          </p:nvSpPr>
          <p:spPr bwMode="auto">
            <a:xfrm>
              <a:off x="996" y="3305"/>
              <a:ext cx="126" cy="318"/>
            </a:xfrm>
            <a:custGeom>
              <a:avLst/>
              <a:gdLst>
                <a:gd name="T0" fmla="*/ 22 w 25"/>
                <a:gd name="T1" fmla="*/ 2 h 63"/>
                <a:gd name="T2" fmla="*/ 18 w 25"/>
                <a:gd name="T3" fmla="*/ 17 h 63"/>
                <a:gd name="T4" fmla="*/ 7 w 25"/>
                <a:gd name="T5" fmla="*/ 20 h 63"/>
                <a:gd name="T6" fmla="*/ 7 w 25"/>
                <a:gd name="T7" fmla="*/ 23 h 63"/>
                <a:gd name="T8" fmla="*/ 17 w 25"/>
                <a:gd name="T9" fmla="*/ 34 h 63"/>
                <a:gd name="T10" fmla="*/ 12 w 25"/>
                <a:gd name="T11" fmla="*/ 45 h 63"/>
                <a:gd name="T12" fmla="*/ 0 w 25"/>
                <a:gd name="T13" fmla="*/ 55 h 63"/>
                <a:gd name="T14" fmla="*/ 5 w 25"/>
                <a:gd name="T15" fmla="*/ 58 h 63"/>
                <a:gd name="T16" fmla="*/ 16 w 25"/>
                <a:gd name="T17" fmla="*/ 62 h 63"/>
                <a:gd name="T18" fmla="*/ 23 w 25"/>
                <a:gd name="T19" fmla="*/ 57 h 63"/>
                <a:gd name="T20" fmla="*/ 25 w 25"/>
                <a:gd name="T21" fmla="*/ 14 h 63"/>
                <a:gd name="T22" fmla="*/ 25 w 25"/>
                <a:gd name="T23" fmla="*/ 2 h 63"/>
                <a:gd name="T24" fmla="*/ 22 w 25"/>
                <a:gd name="T25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3488" name="Group 176"/>
          <p:cNvGrpSpPr>
            <a:grpSpLocks/>
          </p:cNvGrpSpPr>
          <p:nvPr/>
        </p:nvGrpSpPr>
        <p:grpSpPr bwMode="auto">
          <a:xfrm>
            <a:off x="1066800" y="5562600"/>
            <a:ext cx="533400" cy="492125"/>
            <a:chOff x="96" y="2784"/>
            <a:chExt cx="1062" cy="981"/>
          </a:xfrm>
        </p:grpSpPr>
        <p:sp>
          <p:nvSpPr>
            <p:cNvPr id="13489" name="Freeform 177"/>
            <p:cNvSpPr>
              <a:spLocks/>
            </p:cNvSpPr>
            <p:nvPr userDrawn="1"/>
          </p:nvSpPr>
          <p:spPr bwMode="auto">
            <a:xfrm>
              <a:off x="121" y="2784"/>
              <a:ext cx="207" cy="81"/>
            </a:xfrm>
            <a:custGeom>
              <a:avLst/>
              <a:gdLst>
                <a:gd name="T0" fmla="*/ 30 w 41"/>
                <a:gd name="T1" fmla="*/ 12 h 16"/>
                <a:gd name="T2" fmla="*/ 37 w 41"/>
                <a:gd name="T3" fmla="*/ 10 h 16"/>
                <a:gd name="T4" fmla="*/ 38 w 41"/>
                <a:gd name="T5" fmla="*/ 9 h 16"/>
                <a:gd name="T6" fmla="*/ 31 w 41"/>
                <a:gd name="T7" fmla="*/ 1 h 16"/>
                <a:gd name="T8" fmla="*/ 8 w 41"/>
                <a:gd name="T9" fmla="*/ 11 h 16"/>
                <a:gd name="T10" fmla="*/ 30 w 41"/>
                <a:gd name="T11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90" name="Freeform 178"/>
            <p:cNvSpPr>
              <a:spLocks noEditPoints="1"/>
            </p:cNvSpPr>
            <p:nvPr userDrawn="1"/>
          </p:nvSpPr>
          <p:spPr bwMode="auto">
            <a:xfrm>
              <a:off x="96" y="2789"/>
              <a:ext cx="1062" cy="976"/>
            </a:xfrm>
            <a:custGeom>
              <a:avLst/>
              <a:gdLst>
                <a:gd name="T0" fmla="*/ 163 w 210"/>
                <a:gd name="T1" fmla="*/ 155 h 193"/>
                <a:gd name="T2" fmla="*/ 152 w 210"/>
                <a:gd name="T3" fmla="*/ 125 h 193"/>
                <a:gd name="T4" fmla="*/ 142 w 210"/>
                <a:gd name="T5" fmla="*/ 99 h 193"/>
                <a:gd name="T6" fmla="*/ 165 w 210"/>
                <a:gd name="T7" fmla="*/ 93 h 193"/>
                <a:gd name="T8" fmla="*/ 146 w 210"/>
                <a:gd name="T9" fmla="*/ 82 h 193"/>
                <a:gd name="T10" fmla="*/ 157 w 210"/>
                <a:gd name="T11" fmla="*/ 83 h 193"/>
                <a:gd name="T12" fmla="*/ 157 w 210"/>
                <a:gd name="T13" fmla="*/ 77 h 193"/>
                <a:gd name="T14" fmla="*/ 135 w 210"/>
                <a:gd name="T15" fmla="*/ 78 h 193"/>
                <a:gd name="T16" fmla="*/ 128 w 210"/>
                <a:gd name="T17" fmla="*/ 125 h 193"/>
                <a:gd name="T18" fmla="*/ 124 w 210"/>
                <a:gd name="T19" fmla="*/ 84 h 193"/>
                <a:gd name="T20" fmla="*/ 118 w 210"/>
                <a:gd name="T21" fmla="*/ 67 h 193"/>
                <a:gd name="T22" fmla="*/ 124 w 210"/>
                <a:gd name="T23" fmla="*/ 51 h 193"/>
                <a:gd name="T24" fmla="*/ 121 w 210"/>
                <a:gd name="T25" fmla="*/ 37 h 193"/>
                <a:gd name="T26" fmla="*/ 119 w 210"/>
                <a:gd name="T27" fmla="*/ 24 h 193"/>
                <a:gd name="T28" fmla="*/ 132 w 210"/>
                <a:gd name="T29" fmla="*/ 39 h 193"/>
                <a:gd name="T30" fmla="*/ 149 w 210"/>
                <a:gd name="T31" fmla="*/ 18 h 193"/>
                <a:gd name="T32" fmla="*/ 147 w 210"/>
                <a:gd name="T33" fmla="*/ 36 h 193"/>
                <a:gd name="T34" fmla="*/ 143 w 210"/>
                <a:gd name="T35" fmla="*/ 48 h 193"/>
                <a:gd name="T36" fmla="*/ 144 w 210"/>
                <a:gd name="T37" fmla="*/ 67 h 193"/>
                <a:gd name="T38" fmla="*/ 199 w 210"/>
                <a:gd name="T39" fmla="*/ 29 h 193"/>
                <a:gd name="T40" fmla="*/ 90 w 210"/>
                <a:gd name="T41" fmla="*/ 1 h 193"/>
                <a:gd name="T42" fmla="*/ 56 w 210"/>
                <a:gd name="T43" fmla="*/ 8 h 193"/>
                <a:gd name="T44" fmla="*/ 85 w 210"/>
                <a:gd name="T45" fmla="*/ 12 h 193"/>
                <a:gd name="T46" fmla="*/ 60 w 210"/>
                <a:gd name="T47" fmla="*/ 22 h 193"/>
                <a:gd name="T48" fmla="*/ 58 w 210"/>
                <a:gd name="T49" fmla="*/ 29 h 193"/>
                <a:gd name="T50" fmla="*/ 38 w 210"/>
                <a:gd name="T51" fmla="*/ 17 h 193"/>
                <a:gd name="T52" fmla="*/ 13 w 210"/>
                <a:gd name="T53" fmla="*/ 115 h 193"/>
                <a:gd name="T54" fmla="*/ 61 w 210"/>
                <a:gd name="T55" fmla="*/ 146 h 193"/>
                <a:gd name="T56" fmla="*/ 45 w 210"/>
                <a:gd name="T57" fmla="*/ 133 h 193"/>
                <a:gd name="T58" fmla="*/ 35 w 210"/>
                <a:gd name="T59" fmla="*/ 145 h 193"/>
                <a:gd name="T60" fmla="*/ 32 w 210"/>
                <a:gd name="T61" fmla="*/ 128 h 193"/>
                <a:gd name="T62" fmla="*/ 46 w 210"/>
                <a:gd name="T63" fmla="*/ 86 h 193"/>
                <a:gd name="T64" fmla="*/ 67 w 210"/>
                <a:gd name="T65" fmla="*/ 83 h 193"/>
                <a:gd name="T66" fmla="*/ 71 w 210"/>
                <a:gd name="T67" fmla="*/ 95 h 193"/>
                <a:gd name="T68" fmla="*/ 61 w 210"/>
                <a:gd name="T69" fmla="*/ 121 h 193"/>
                <a:gd name="T70" fmla="*/ 91 w 210"/>
                <a:gd name="T71" fmla="*/ 180 h 193"/>
                <a:gd name="T72" fmla="*/ 186 w 210"/>
                <a:gd name="T73" fmla="*/ 166 h 193"/>
                <a:gd name="T74" fmla="*/ 182 w 210"/>
                <a:gd name="T75" fmla="*/ 66 h 193"/>
                <a:gd name="T76" fmla="*/ 165 w 210"/>
                <a:gd name="T77" fmla="*/ 60 h 193"/>
                <a:gd name="T78" fmla="*/ 113 w 210"/>
                <a:gd name="T79" fmla="*/ 61 h 193"/>
                <a:gd name="T80" fmla="*/ 108 w 210"/>
                <a:gd name="T81" fmla="*/ 87 h 193"/>
                <a:gd name="T82" fmla="*/ 114 w 210"/>
                <a:gd name="T83" fmla="*/ 50 h 193"/>
                <a:gd name="T84" fmla="*/ 89 w 210"/>
                <a:gd name="T85" fmla="*/ 26 h 193"/>
                <a:gd name="T86" fmla="*/ 105 w 210"/>
                <a:gd name="T87" fmla="*/ 35 h 193"/>
                <a:gd name="T88" fmla="*/ 61 w 210"/>
                <a:gd name="T89" fmla="*/ 72 h 193"/>
                <a:gd name="T90" fmla="*/ 24 w 210"/>
                <a:gd name="T91" fmla="*/ 37 h 193"/>
                <a:gd name="T92" fmla="*/ 68 w 210"/>
                <a:gd name="T93" fmla="*/ 40 h 193"/>
                <a:gd name="T94" fmla="*/ 79 w 210"/>
                <a:gd name="T95" fmla="*/ 40 h 193"/>
                <a:gd name="T96" fmla="*/ 108 w 210"/>
                <a:gd name="T97" fmla="*/ 45 h 193"/>
                <a:gd name="T98" fmla="*/ 99 w 210"/>
                <a:gd name="T99" fmla="*/ 93 h 193"/>
                <a:gd name="T100" fmla="*/ 93 w 210"/>
                <a:gd name="T101" fmla="*/ 51 h 193"/>
                <a:gd name="T102" fmla="*/ 61 w 210"/>
                <a:gd name="T103" fmla="*/ 72 h 193"/>
                <a:gd name="T104" fmla="*/ 80 w 210"/>
                <a:gd name="T105" fmla="*/ 82 h 193"/>
                <a:gd name="T106" fmla="*/ 88 w 210"/>
                <a:gd name="T107" fmla="*/ 58 h 193"/>
                <a:gd name="T108" fmla="*/ 102 w 210"/>
                <a:gd name="T109" fmla="*/ 145 h 193"/>
                <a:gd name="T110" fmla="*/ 82 w 210"/>
                <a:gd name="T111" fmla="*/ 96 h 193"/>
                <a:gd name="T112" fmla="*/ 117 w 210"/>
                <a:gd name="T113" fmla="*/ 10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91" name="Freeform 179"/>
            <p:cNvSpPr>
              <a:spLocks/>
            </p:cNvSpPr>
            <p:nvPr userDrawn="1"/>
          </p:nvSpPr>
          <p:spPr bwMode="auto">
            <a:xfrm>
              <a:off x="348" y="3254"/>
              <a:ext cx="86" cy="102"/>
            </a:xfrm>
            <a:custGeom>
              <a:avLst/>
              <a:gdLst>
                <a:gd name="T0" fmla="*/ 14 w 17"/>
                <a:gd name="T1" fmla="*/ 5 h 20"/>
                <a:gd name="T2" fmla="*/ 9 w 17"/>
                <a:gd name="T3" fmla="*/ 20 h 20"/>
                <a:gd name="T4" fmla="*/ 14 w 17"/>
                <a:gd name="T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92" name="Freeform 180"/>
            <p:cNvSpPr>
              <a:spLocks/>
            </p:cNvSpPr>
            <p:nvPr userDrawn="1"/>
          </p:nvSpPr>
          <p:spPr bwMode="auto">
            <a:xfrm>
              <a:off x="267" y="3295"/>
              <a:ext cx="76" cy="136"/>
            </a:xfrm>
            <a:custGeom>
              <a:avLst/>
              <a:gdLst>
                <a:gd name="T0" fmla="*/ 7 w 15"/>
                <a:gd name="T1" fmla="*/ 10 h 27"/>
                <a:gd name="T2" fmla="*/ 4 w 15"/>
                <a:gd name="T3" fmla="*/ 25 h 27"/>
                <a:gd name="T4" fmla="*/ 15 w 15"/>
                <a:gd name="T5" fmla="*/ 16 h 27"/>
                <a:gd name="T6" fmla="*/ 13 w 15"/>
                <a:gd name="T7" fmla="*/ 8 h 27"/>
                <a:gd name="T8" fmla="*/ 7 w 15"/>
                <a:gd name="T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93" name="Freeform 181"/>
            <p:cNvSpPr>
              <a:spLocks/>
            </p:cNvSpPr>
            <p:nvPr userDrawn="1"/>
          </p:nvSpPr>
          <p:spPr bwMode="auto">
            <a:xfrm>
              <a:off x="222" y="3022"/>
              <a:ext cx="243" cy="116"/>
            </a:xfrm>
            <a:custGeom>
              <a:avLst/>
              <a:gdLst>
                <a:gd name="T0" fmla="*/ 40 w 48"/>
                <a:gd name="T1" fmla="*/ 2 h 23"/>
                <a:gd name="T2" fmla="*/ 9 w 48"/>
                <a:gd name="T3" fmla="*/ 1 h 23"/>
                <a:gd name="T4" fmla="*/ 1 w 48"/>
                <a:gd name="T5" fmla="*/ 9 h 23"/>
                <a:gd name="T6" fmla="*/ 22 w 48"/>
                <a:gd name="T7" fmla="*/ 21 h 23"/>
                <a:gd name="T8" fmla="*/ 34 w 48"/>
                <a:gd name="T9" fmla="*/ 20 h 23"/>
                <a:gd name="T10" fmla="*/ 40 w 48"/>
                <a:gd name="T11" fmla="*/ 19 h 23"/>
                <a:gd name="T12" fmla="*/ 40 w 48"/>
                <a:gd name="T13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94" name="Freeform 182"/>
            <p:cNvSpPr>
              <a:spLocks/>
            </p:cNvSpPr>
            <p:nvPr userDrawn="1"/>
          </p:nvSpPr>
          <p:spPr bwMode="auto">
            <a:xfrm>
              <a:off x="500" y="3345"/>
              <a:ext cx="177" cy="187"/>
            </a:xfrm>
            <a:custGeom>
              <a:avLst/>
              <a:gdLst>
                <a:gd name="T0" fmla="*/ 24 w 35"/>
                <a:gd name="T1" fmla="*/ 2 h 37"/>
                <a:gd name="T2" fmla="*/ 11 w 35"/>
                <a:gd name="T3" fmla="*/ 2 h 37"/>
                <a:gd name="T4" fmla="*/ 4 w 35"/>
                <a:gd name="T5" fmla="*/ 20 h 37"/>
                <a:gd name="T6" fmla="*/ 28 w 35"/>
                <a:gd name="T7" fmla="*/ 22 h 37"/>
                <a:gd name="T8" fmla="*/ 24 w 35"/>
                <a:gd name="T9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95" name="Freeform 183"/>
            <p:cNvSpPr>
              <a:spLocks/>
            </p:cNvSpPr>
            <p:nvPr userDrawn="1"/>
          </p:nvSpPr>
          <p:spPr bwMode="auto">
            <a:xfrm>
              <a:off x="905" y="3158"/>
              <a:ext cx="177" cy="36"/>
            </a:xfrm>
            <a:custGeom>
              <a:avLst/>
              <a:gdLst>
                <a:gd name="T0" fmla="*/ 5 w 35"/>
                <a:gd name="T1" fmla="*/ 0 h 7"/>
                <a:gd name="T2" fmla="*/ 14 w 35"/>
                <a:gd name="T3" fmla="*/ 5 h 7"/>
                <a:gd name="T4" fmla="*/ 5 w 3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96" name="Freeform 184"/>
            <p:cNvSpPr>
              <a:spLocks/>
            </p:cNvSpPr>
            <p:nvPr userDrawn="1"/>
          </p:nvSpPr>
          <p:spPr bwMode="auto">
            <a:xfrm>
              <a:off x="965" y="3153"/>
              <a:ext cx="137" cy="81"/>
            </a:xfrm>
            <a:custGeom>
              <a:avLst/>
              <a:gdLst>
                <a:gd name="T0" fmla="*/ 7 w 27"/>
                <a:gd name="T1" fmla="*/ 13 h 16"/>
                <a:gd name="T2" fmla="*/ 25 w 27"/>
                <a:gd name="T3" fmla="*/ 6 h 16"/>
                <a:gd name="T4" fmla="*/ 17 w 27"/>
                <a:gd name="T5" fmla="*/ 1 h 16"/>
                <a:gd name="T6" fmla="*/ 7 w 27"/>
                <a:gd name="T7" fmla="*/ 11 h 16"/>
                <a:gd name="T8" fmla="*/ 7 w 27"/>
                <a:gd name="T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97" name="Freeform 185"/>
            <p:cNvSpPr>
              <a:spLocks/>
            </p:cNvSpPr>
            <p:nvPr userDrawn="1"/>
          </p:nvSpPr>
          <p:spPr bwMode="auto">
            <a:xfrm>
              <a:off x="960" y="3204"/>
              <a:ext cx="177" cy="86"/>
            </a:xfrm>
            <a:custGeom>
              <a:avLst/>
              <a:gdLst>
                <a:gd name="T0" fmla="*/ 25 w 35"/>
                <a:gd name="T1" fmla="*/ 6 h 17"/>
                <a:gd name="T2" fmla="*/ 8 w 35"/>
                <a:gd name="T3" fmla="*/ 10 h 17"/>
                <a:gd name="T4" fmla="*/ 6 w 35"/>
                <a:gd name="T5" fmla="*/ 13 h 17"/>
                <a:gd name="T6" fmla="*/ 27 w 35"/>
                <a:gd name="T7" fmla="*/ 12 h 17"/>
                <a:gd name="T8" fmla="*/ 25 w 35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98" name="Freeform 186"/>
            <p:cNvSpPr>
              <a:spLocks/>
            </p:cNvSpPr>
            <p:nvPr userDrawn="1"/>
          </p:nvSpPr>
          <p:spPr bwMode="auto">
            <a:xfrm>
              <a:off x="844" y="3285"/>
              <a:ext cx="248" cy="60"/>
            </a:xfrm>
            <a:custGeom>
              <a:avLst/>
              <a:gdLst>
                <a:gd name="T0" fmla="*/ 40 w 49"/>
                <a:gd name="T1" fmla="*/ 3 h 12"/>
                <a:gd name="T2" fmla="*/ 29 w 49"/>
                <a:gd name="T3" fmla="*/ 1 h 12"/>
                <a:gd name="T4" fmla="*/ 7 w 49"/>
                <a:gd name="T5" fmla="*/ 0 h 12"/>
                <a:gd name="T6" fmla="*/ 2 w 49"/>
                <a:gd name="T7" fmla="*/ 5 h 12"/>
                <a:gd name="T8" fmla="*/ 20 w 49"/>
                <a:gd name="T9" fmla="*/ 8 h 12"/>
                <a:gd name="T10" fmla="*/ 41 w 49"/>
                <a:gd name="T11" fmla="*/ 8 h 12"/>
                <a:gd name="T12" fmla="*/ 40 w 49"/>
                <a:gd name="T13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499" name="Freeform 187"/>
            <p:cNvSpPr>
              <a:spLocks/>
            </p:cNvSpPr>
            <p:nvPr userDrawn="1"/>
          </p:nvSpPr>
          <p:spPr bwMode="auto">
            <a:xfrm>
              <a:off x="869" y="3340"/>
              <a:ext cx="203" cy="56"/>
            </a:xfrm>
            <a:custGeom>
              <a:avLst/>
              <a:gdLst>
                <a:gd name="T0" fmla="*/ 37 w 40"/>
                <a:gd name="T1" fmla="*/ 2 h 11"/>
                <a:gd name="T2" fmla="*/ 26 w 40"/>
                <a:gd name="T3" fmla="*/ 4 h 11"/>
                <a:gd name="T4" fmla="*/ 13 w 40"/>
                <a:gd name="T5" fmla="*/ 3 h 11"/>
                <a:gd name="T6" fmla="*/ 1 w 40"/>
                <a:gd name="T7" fmla="*/ 2 h 11"/>
                <a:gd name="T8" fmla="*/ 35 w 40"/>
                <a:gd name="T9" fmla="*/ 8 h 11"/>
                <a:gd name="T10" fmla="*/ 37 w 40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00" name="Freeform 188"/>
            <p:cNvSpPr>
              <a:spLocks/>
            </p:cNvSpPr>
            <p:nvPr userDrawn="1"/>
          </p:nvSpPr>
          <p:spPr bwMode="auto">
            <a:xfrm>
              <a:off x="859" y="3386"/>
              <a:ext cx="207" cy="172"/>
            </a:xfrm>
            <a:custGeom>
              <a:avLst/>
              <a:gdLst>
                <a:gd name="T0" fmla="*/ 28 w 41"/>
                <a:gd name="T1" fmla="*/ 9 h 34"/>
                <a:gd name="T2" fmla="*/ 13 w 41"/>
                <a:gd name="T3" fmla="*/ 6 h 34"/>
                <a:gd name="T4" fmla="*/ 4 w 41"/>
                <a:gd name="T5" fmla="*/ 15 h 34"/>
                <a:gd name="T6" fmla="*/ 1 w 41"/>
                <a:gd name="T7" fmla="*/ 19 h 34"/>
                <a:gd name="T8" fmla="*/ 9 w 41"/>
                <a:gd name="T9" fmla="*/ 19 h 34"/>
                <a:gd name="T10" fmla="*/ 17 w 41"/>
                <a:gd name="T11" fmla="*/ 27 h 34"/>
                <a:gd name="T12" fmla="*/ 21 w 41"/>
                <a:gd name="T13" fmla="*/ 30 h 34"/>
                <a:gd name="T14" fmla="*/ 29 w 41"/>
                <a:gd name="T15" fmla="*/ 19 h 34"/>
                <a:gd name="T16" fmla="*/ 39 w 41"/>
                <a:gd name="T17" fmla="*/ 19 h 34"/>
                <a:gd name="T18" fmla="*/ 28 w 41"/>
                <a:gd name="T1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01" name="Freeform 189"/>
            <p:cNvSpPr>
              <a:spLocks/>
            </p:cNvSpPr>
            <p:nvPr userDrawn="1"/>
          </p:nvSpPr>
          <p:spPr bwMode="auto">
            <a:xfrm>
              <a:off x="996" y="3305"/>
              <a:ext cx="126" cy="318"/>
            </a:xfrm>
            <a:custGeom>
              <a:avLst/>
              <a:gdLst>
                <a:gd name="T0" fmla="*/ 22 w 25"/>
                <a:gd name="T1" fmla="*/ 2 h 63"/>
                <a:gd name="T2" fmla="*/ 18 w 25"/>
                <a:gd name="T3" fmla="*/ 17 h 63"/>
                <a:gd name="T4" fmla="*/ 7 w 25"/>
                <a:gd name="T5" fmla="*/ 20 h 63"/>
                <a:gd name="T6" fmla="*/ 7 w 25"/>
                <a:gd name="T7" fmla="*/ 23 h 63"/>
                <a:gd name="T8" fmla="*/ 17 w 25"/>
                <a:gd name="T9" fmla="*/ 34 h 63"/>
                <a:gd name="T10" fmla="*/ 12 w 25"/>
                <a:gd name="T11" fmla="*/ 45 h 63"/>
                <a:gd name="T12" fmla="*/ 0 w 25"/>
                <a:gd name="T13" fmla="*/ 55 h 63"/>
                <a:gd name="T14" fmla="*/ 5 w 25"/>
                <a:gd name="T15" fmla="*/ 58 h 63"/>
                <a:gd name="T16" fmla="*/ 16 w 25"/>
                <a:gd name="T17" fmla="*/ 62 h 63"/>
                <a:gd name="T18" fmla="*/ 23 w 25"/>
                <a:gd name="T19" fmla="*/ 57 h 63"/>
                <a:gd name="T20" fmla="*/ 25 w 25"/>
                <a:gd name="T21" fmla="*/ 14 h 63"/>
                <a:gd name="T22" fmla="*/ 25 w 25"/>
                <a:gd name="T23" fmla="*/ 2 h 63"/>
                <a:gd name="T24" fmla="*/ 22 w 25"/>
                <a:gd name="T25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3502" name="Group 190"/>
          <p:cNvGrpSpPr>
            <a:grpSpLocks/>
          </p:cNvGrpSpPr>
          <p:nvPr/>
        </p:nvGrpSpPr>
        <p:grpSpPr bwMode="auto">
          <a:xfrm>
            <a:off x="381000" y="3962400"/>
            <a:ext cx="533400" cy="492125"/>
            <a:chOff x="96" y="2784"/>
            <a:chExt cx="1062" cy="981"/>
          </a:xfrm>
        </p:grpSpPr>
        <p:sp>
          <p:nvSpPr>
            <p:cNvPr id="13503" name="Freeform 191"/>
            <p:cNvSpPr>
              <a:spLocks/>
            </p:cNvSpPr>
            <p:nvPr userDrawn="1"/>
          </p:nvSpPr>
          <p:spPr bwMode="auto">
            <a:xfrm>
              <a:off x="121" y="2784"/>
              <a:ext cx="207" cy="81"/>
            </a:xfrm>
            <a:custGeom>
              <a:avLst/>
              <a:gdLst>
                <a:gd name="T0" fmla="*/ 30 w 41"/>
                <a:gd name="T1" fmla="*/ 12 h 16"/>
                <a:gd name="T2" fmla="*/ 37 w 41"/>
                <a:gd name="T3" fmla="*/ 10 h 16"/>
                <a:gd name="T4" fmla="*/ 38 w 41"/>
                <a:gd name="T5" fmla="*/ 9 h 16"/>
                <a:gd name="T6" fmla="*/ 31 w 41"/>
                <a:gd name="T7" fmla="*/ 1 h 16"/>
                <a:gd name="T8" fmla="*/ 8 w 41"/>
                <a:gd name="T9" fmla="*/ 11 h 16"/>
                <a:gd name="T10" fmla="*/ 30 w 41"/>
                <a:gd name="T11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04" name="Freeform 192"/>
            <p:cNvSpPr>
              <a:spLocks noEditPoints="1"/>
            </p:cNvSpPr>
            <p:nvPr userDrawn="1"/>
          </p:nvSpPr>
          <p:spPr bwMode="auto">
            <a:xfrm>
              <a:off x="96" y="2789"/>
              <a:ext cx="1062" cy="976"/>
            </a:xfrm>
            <a:custGeom>
              <a:avLst/>
              <a:gdLst>
                <a:gd name="T0" fmla="*/ 163 w 210"/>
                <a:gd name="T1" fmla="*/ 155 h 193"/>
                <a:gd name="T2" fmla="*/ 152 w 210"/>
                <a:gd name="T3" fmla="*/ 125 h 193"/>
                <a:gd name="T4" fmla="*/ 142 w 210"/>
                <a:gd name="T5" fmla="*/ 99 h 193"/>
                <a:gd name="T6" fmla="*/ 165 w 210"/>
                <a:gd name="T7" fmla="*/ 93 h 193"/>
                <a:gd name="T8" fmla="*/ 146 w 210"/>
                <a:gd name="T9" fmla="*/ 82 h 193"/>
                <a:gd name="T10" fmla="*/ 157 w 210"/>
                <a:gd name="T11" fmla="*/ 83 h 193"/>
                <a:gd name="T12" fmla="*/ 157 w 210"/>
                <a:gd name="T13" fmla="*/ 77 h 193"/>
                <a:gd name="T14" fmla="*/ 135 w 210"/>
                <a:gd name="T15" fmla="*/ 78 h 193"/>
                <a:gd name="T16" fmla="*/ 128 w 210"/>
                <a:gd name="T17" fmla="*/ 125 h 193"/>
                <a:gd name="T18" fmla="*/ 124 w 210"/>
                <a:gd name="T19" fmla="*/ 84 h 193"/>
                <a:gd name="T20" fmla="*/ 118 w 210"/>
                <a:gd name="T21" fmla="*/ 67 h 193"/>
                <a:gd name="T22" fmla="*/ 124 w 210"/>
                <a:gd name="T23" fmla="*/ 51 h 193"/>
                <a:gd name="T24" fmla="*/ 121 w 210"/>
                <a:gd name="T25" fmla="*/ 37 h 193"/>
                <a:gd name="T26" fmla="*/ 119 w 210"/>
                <a:gd name="T27" fmla="*/ 24 h 193"/>
                <a:gd name="T28" fmla="*/ 132 w 210"/>
                <a:gd name="T29" fmla="*/ 39 h 193"/>
                <a:gd name="T30" fmla="*/ 149 w 210"/>
                <a:gd name="T31" fmla="*/ 18 h 193"/>
                <a:gd name="T32" fmla="*/ 147 w 210"/>
                <a:gd name="T33" fmla="*/ 36 h 193"/>
                <a:gd name="T34" fmla="*/ 143 w 210"/>
                <a:gd name="T35" fmla="*/ 48 h 193"/>
                <a:gd name="T36" fmla="*/ 144 w 210"/>
                <a:gd name="T37" fmla="*/ 67 h 193"/>
                <a:gd name="T38" fmla="*/ 199 w 210"/>
                <a:gd name="T39" fmla="*/ 29 h 193"/>
                <a:gd name="T40" fmla="*/ 90 w 210"/>
                <a:gd name="T41" fmla="*/ 1 h 193"/>
                <a:gd name="T42" fmla="*/ 56 w 210"/>
                <a:gd name="T43" fmla="*/ 8 h 193"/>
                <a:gd name="T44" fmla="*/ 85 w 210"/>
                <a:gd name="T45" fmla="*/ 12 h 193"/>
                <a:gd name="T46" fmla="*/ 60 w 210"/>
                <a:gd name="T47" fmla="*/ 22 h 193"/>
                <a:gd name="T48" fmla="*/ 58 w 210"/>
                <a:gd name="T49" fmla="*/ 29 h 193"/>
                <a:gd name="T50" fmla="*/ 38 w 210"/>
                <a:gd name="T51" fmla="*/ 17 h 193"/>
                <a:gd name="T52" fmla="*/ 13 w 210"/>
                <a:gd name="T53" fmla="*/ 115 h 193"/>
                <a:gd name="T54" fmla="*/ 61 w 210"/>
                <a:gd name="T55" fmla="*/ 146 h 193"/>
                <a:gd name="T56" fmla="*/ 45 w 210"/>
                <a:gd name="T57" fmla="*/ 133 h 193"/>
                <a:gd name="T58" fmla="*/ 35 w 210"/>
                <a:gd name="T59" fmla="*/ 145 h 193"/>
                <a:gd name="T60" fmla="*/ 32 w 210"/>
                <a:gd name="T61" fmla="*/ 128 h 193"/>
                <a:gd name="T62" fmla="*/ 46 w 210"/>
                <a:gd name="T63" fmla="*/ 86 h 193"/>
                <a:gd name="T64" fmla="*/ 67 w 210"/>
                <a:gd name="T65" fmla="*/ 83 h 193"/>
                <a:gd name="T66" fmla="*/ 71 w 210"/>
                <a:gd name="T67" fmla="*/ 95 h 193"/>
                <a:gd name="T68" fmla="*/ 61 w 210"/>
                <a:gd name="T69" fmla="*/ 121 h 193"/>
                <a:gd name="T70" fmla="*/ 91 w 210"/>
                <a:gd name="T71" fmla="*/ 180 h 193"/>
                <a:gd name="T72" fmla="*/ 186 w 210"/>
                <a:gd name="T73" fmla="*/ 166 h 193"/>
                <a:gd name="T74" fmla="*/ 182 w 210"/>
                <a:gd name="T75" fmla="*/ 66 h 193"/>
                <a:gd name="T76" fmla="*/ 165 w 210"/>
                <a:gd name="T77" fmla="*/ 60 h 193"/>
                <a:gd name="T78" fmla="*/ 113 w 210"/>
                <a:gd name="T79" fmla="*/ 61 h 193"/>
                <a:gd name="T80" fmla="*/ 108 w 210"/>
                <a:gd name="T81" fmla="*/ 87 h 193"/>
                <a:gd name="T82" fmla="*/ 114 w 210"/>
                <a:gd name="T83" fmla="*/ 50 h 193"/>
                <a:gd name="T84" fmla="*/ 89 w 210"/>
                <a:gd name="T85" fmla="*/ 26 h 193"/>
                <a:gd name="T86" fmla="*/ 105 w 210"/>
                <a:gd name="T87" fmla="*/ 35 h 193"/>
                <a:gd name="T88" fmla="*/ 61 w 210"/>
                <a:gd name="T89" fmla="*/ 72 h 193"/>
                <a:gd name="T90" fmla="*/ 24 w 210"/>
                <a:gd name="T91" fmla="*/ 37 h 193"/>
                <a:gd name="T92" fmla="*/ 68 w 210"/>
                <a:gd name="T93" fmla="*/ 40 h 193"/>
                <a:gd name="T94" fmla="*/ 79 w 210"/>
                <a:gd name="T95" fmla="*/ 40 h 193"/>
                <a:gd name="T96" fmla="*/ 108 w 210"/>
                <a:gd name="T97" fmla="*/ 45 h 193"/>
                <a:gd name="T98" fmla="*/ 99 w 210"/>
                <a:gd name="T99" fmla="*/ 93 h 193"/>
                <a:gd name="T100" fmla="*/ 93 w 210"/>
                <a:gd name="T101" fmla="*/ 51 h 193"/>
                <a:gd name="T102" fmla="*/ 61 w 210"/>
                <a:gd name="T103" fmla="*/ 72 h 193"/>
                <a:gd name="T104" fmla="*/ 80 w 210"/>
                <a:gd name="T105" fmla="*/ 82 h 193"/>
                <a:gd name="T106" fmla="*/ 88 w 210"/>
                <a:gd name="T107" fmla="*/ 58 h 193"/>
                <a:gd name="T108" fmla="*/ 102 w 210"/>
                <a:gd name="T109" fmla="*/ 145 h 193"/>
                <a:gd name="T110" fmla="*/ 82 w 210"/>
                <a:gd name="T111" fmla="*/ 96 h 193"/>
                <a:gd name="T112" fmla="*/ 117 w 210"/>
                <a:gd name="T113" fmla="*/ 10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05" name="Freeform 193"/>
            <p:cNvSpPr>
              <a:spLocks/>
            </p:cNvSpPr>
            <p:nvPr userDrawn="1"/>
          </p:nvSpPr>
          <p:spPr bwMode="auto">
            <a:xfrm>
              <a:off x="348" y="3254"/>
              <a:ext cx="86" cy="102"/>
            </a:xfrm>
            <a:custGeom>
              <a:avLst/>
              <a:gdLst>
                <a:gd name="T0" fmla="*/ 14 w 17"/>
                <a:gd name="T1" fmla="*/ 5 h 20"/>
                <a:gd name="T2" fmla="*/ 9 w 17"/>
                <a:gd name="T3" fmla="*/ 20 h 20"/>
                <a:gd name="T4" fmla="*/ 14 w 17"/>
                <a:gd name="T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06" name="Freeform 194"/>
            <p:cNvSpPr>
              <a:spLocks/>
            </p:cNvSpPr>
            <p:nvPr userDrawn="1"/>
          </p:nvSpPr>
          <p:spPr bwMode="auto">
            <a:xfrm>
              <a:off x="267" y="3295"/>
              <a:ext cx="76" cy="136"/>
            </a:xfrm>
            <a:custGeom>
              <a:avLst/>
              <a:gdLst>
                <a:gd name="T0" fmla="*/ 7 w 15"/>
                <a:gd name="T1" fmla="*/ 10 h 27"/>
                <a:gd name="T2" fmla="*/ 4 w 15"/>
                <a:gd name="T3" fmla="*/ 25 h 27"/>
                <a:gd name="T4" fmla="*/ 15 w 15"/>
                <a:gd name="T5" fmla="*/ 16 h 27"/>
                <a:gd name="T6" fmla="*/ 13 w 15"/>
                <a:gd name="T7" fmla="*/ 8 h 27"/>
                <a:gd name="T8" fmla="*/ 7 w 15"/>
                <a:gd name="T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07" name="Freeform 195"/>
            <p:cNvSpPr>
              <a:spLocks/>
            </p:cNvSpPr>
            <p:nvPr userDrawn="1"/>
          </p:nvSpPr>
          <p:spPr bwMode="auto">
            <a:xfrm>
              <a:off x="222" y="3022"/>
              <a:ext cx="243" cy="116"/>
            </a:xfrm>
            <a:custGeom>
              <a:avLst/>
              <a:gdLst>
                <a:gd name="T0" fmla="*/ 40 w 48"/>
                <a:gd name="T1" fmla="*/ 2 h 23"/>
                <a:gd name="T2" fmla="*/ 9 w 48"/>
                <a:gd name="T3" fmla="*/ 1 h 23"/>
                <a:gd name="T4" fmla="*/ 1 w 48"/>
                <a:gd name="T5" fmla="*/ 9 h 23"/>
                <a:gd name="T6" fmla="*/ 22 w 48"/>
                <a:gd name="T7" fmla="*/ 21 h 23"/>
                <a:gd name="T8" fmla="*/ 34 w 48"/>
                <a:gd name="T9" fmla="*/ 20 h 23"/>
                <a:gd name="T10" fmla="*/ 40 w 48"/>
                <a:gd name="T11" fmla="*/ 19 h 23"/>
                <a:gd name="T12" fmla="*/ 40 w 48"/>
                <a:gd name="T13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08" name="Freeform 196"/>
            <p:cNvSpPr>
              <a:spLocks/>
            </p:cNvSpPr>
            <p:nvPr userDrawn="1"/>
          </p:nvSpPr>
          <p:spPr bwMode="auto">
            <a:xfrm>
              <a:off x="500" y="3345"/>
              <a:ext cx="177" cy="187"/>
            </a:xfrm>
            <a:custGeom>
              <a:avLst/>
              <a:gdLst>
                <a:gd name="T0" fmla="*/ 24 w 35"/>
                <a:gd name="T1" fmla="*/ 2 h 37"/>
                <a:gd name="T2" fmla="*/ 11 w 35"/>
                <a:gd name="T3" fmla="*/ 2 h 37"/>
                <a:gd name="T4" fmla="*/ 4 w 35"/>
                <a:gd name="T5" fmla="*/ 20 h 37"/>
                <a:gd name="T6" fmla="*/ 28 w 35"/>
                <a:gd name="T7" fmla="*/ 22 h 37"/>
                <a:gd name="T8" fmla="*/ 24 w 35"/>
                <a:gd name="T9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09" name="Freeform 197"/>
            <p:cNvSpPr>
              <a:spLocks/>
            </p:cNvSpPr>
            <p:nvPr userDrawn="1"/>
          </p:nvSpPr>
          <p:spPr bwMode="auto">
            <a:xfrm>
              <a:off x="905" y="3158"/>
              <a:ext cx="177" cy="36"/>
            </a:xfrm>
            <a:custGeom>
              <a:avLst/>
              <a:gdLst>
                <a:gd name="T0" fmla="*/ 5 w 35"/>
                <a:gd name="T1" fmla="*/ 0 h 7"/>
                <a:gd name="T2" fmla="*/ 14 w 35"/>
                <a:gd name="T3" fmla="*/ 5 h 7"/>
                <a:gd name="T4" fmla="*/ 5 w 3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10" name="Freeform 198"/>
            <p:cNvSpPr>
              <a:spLocks/>
            </p:cNvSpPr>
            <p:nvPr userDrawn="1"/>
          </p:nvSpPr>
          <p:spPr bwMode="auto">
            <a:xfrm>
              <a:off x="965" y="3153"/>
              <a:ext cx="137" cy="81"/>
            </a:xfrm>
            <a:custGeom>
              <a:avLst/>
              <a:gdLst>
                <a:gd name="T0" fmla="*/ 7 w 27"/>
                <a:gd name="T1" fmla="*/ 13 h 16"/>
                <a:gd name="T2" fmla="*/ 25 w 27"/>
                <a:gd name="T3" fmla="*/ 6 h 16"/>
                <a:gd name="T4" fmla="*/ 17 w 27"/>
                <a:gd name="T5" fmla="*/ 1 h 16"/>
                <a:gd name="T6" fmla="*/ 7 w 27"/>
                <a:gd name="T7" fmla="*/ 11 h 16"/>
                <a:gd name="T8" fmla="*/ 7 w 27"/>
                <a:gd name="T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11" name="Freeform 199"/>
            <p:cNvSpPr>
              <a:spLocks/>
            </p:cNvSpPr>
            <p:nvPr userDrawn="1"/>
          </p:nvSpPr>
          <p:spPr bwMode="auto">
            <a:xfrm>
              <a:off x="960" y="3204"/>
              <a:ext cx="177" cy="86"/>
            </a:xfrm>
            <a:custGeom>
              <a:avLst/>
              <a:gdLst>
                <a:gd name="T0" fmla="*/ 25 w 35"/>
                <a:gd name="T1" fmla="*/ 6 h 17"/>
                <a:gd name="T2" fmla="*/ 8 w 35"/>
                <a:gd name="T3" fmla="*/ 10 h 17"/>
                <a:gd name="T4" fmla="*/ 6 w 35"/>
                <a:gd name="T5" fmla="*/ 13 h 17"/>
                <a:gd name="T6" fmla="*/ 27 w 35"/>
                <a:gd name="T7" fmla="*/ 12 h 17"/>
                <a:gd name="T8" fmla="*/ 25 w 35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12" name="Freeform 200"/>
            <p:cNvSpPr>
              <a:spLocks/>
            </p:cNvSpPr>
            <p:nvPr userDrawn="1"/>
          </p:nvSpPr>
          <p:spPr bwMode="auto">
            <a:xfrm>
              <a:off x="844" y="3285"/>
              <a:ext cx="248" cy="60"/>
            </a:xfrm>
            <a:custGeom>
              <a:avLst/>
              <a:gdLst>
                <a:gd name="T0" fmla="*/ 40 w 49"/>
                <a:gd name="T1" fmla="*/ 3 h 12"/>
                <a:gd name="T2" fmla="*/ 29 w 49"/>
                <a:gd name="T3" fmla="*/ 1 h 12"/>
                <a:gd name="T4" fmla="*/ 7 w 49"/>
                <a:gd name="T5" fmla="*/ 0 h 12"/>
                <a:gd name="T6" fmla="*/ 2 w 49"/>
                <a:gd name="T7" fmla="*/ 5 h 12"/>
                <a:gd name="T8" fmla="*/ 20 w 49"/>
                <a:gd name="T9" fmla="*/ 8 h 12"/>
                <a:gd name="T10" fmla="*/ 41 w 49"/>
                <a:gd name="T11" fmla="*/ 8 h 12"/>
                <a:gd name="T12" fmla="*/ 40 w 49"/>
                <a:gd name="T13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13" name="Freeform 201"/>
            <p:cNvSpPr>
              <a:spLocks/>
            </p:cNvSpPr>
            <p:nvPr userDrawn="1"/>
          </p:nvSpPr>
          <p:spPr bwMode="auto">
            <a:xfrm>
              <a:off x="869" y="3340"/>
              <a:ext cx="203" cy="56"/>
            </a:xfrm>
            <a:custGeom>
              <a:avLst/>
              <a:gdLst>
                <a:gd name="T0" fmla="*/ 37 w 40"/>
                <a:gd name="T1" fmla="*/ 2 h 11"/>
                <a:gd name="T2" fmla="*/ 26 w 40"/>
                <a:gd name="T3" fmla="*/ 4 h 11"/>
                <a:gd name="T4" fmla="*/ 13 w 40"/>
                <a:gd name="T5" fmla="*/ 3 h 11"/>
                <a:gd name="T6" fmla="*/ 1 w 40"/>
                <a:gd name="T7" fmla="*/ 2 h 11"/>
                <a:gd name="T8" fmla="*/ 35 w 40"/>
                <a:gd name="T9" fmla="*/ 8 h 11"/>
                <a:gd name="T10" fmla="*/ 37 w 40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14" name="Freeform 202"/>
            <p:cNvSpPr>
              <a:spLocks/>
            </p:cNvSpPr>
            <p:nvPr userDrawn="1"/>
          </p:nvSpPr>
          <p:spPr bwMode="auto">
            <a:xfrm>
              <a:off x="859" y="3386"/>
              <a:ext cx="207" cy="172"/>
            </a:xfrm>
            <a:custGeom>
              <a:avLst/>
              <a:gdLst>
                <a:gd name="T0" fmla="*/ 28 w 41"/>
                <a:gd name="T1" fmla="*/ 9 h 34"/>
                <a:gd name="T2" fmla="*/ 13 w 41"/>
                <a:gd name="T3" fmla="*/ 6 h 34"/>
                <a:gd name="T4" fmla="*/ 4 w 41"/>
                <a:gd name="T5" fmla="*/ 15 h 34"/>
                <a:gd name="T6" fmla="*/ 1 w 41"/>
                <a:gd name="T7" fmla="*/ 19 h 34"/>
                <a:gd name="T8" fmla="*/ 9 w 41"/>
                <a:gd name="T9" fmla="*/ 19 h 34"/>
                <a:gd name="T10" fmla="*/ 17 w 41"/>
                <a:gd name="T11" fmla="*/ 27 h 34"/>
                <a:gd name="T12" fmla="*/ 21 w 41"/>
                <a:gd name="T13" fmla="*/ 30 h 34"/>
                <a:gd name="T14" fmla="*/ 29 w 41"/>
                <a:gd name="T15" fmla="*/ 19 h 34"/>
                <a:gd name="T16" fmla="*/ 39 w 41"/>
                <a:gd name="T17" fmla="*/ 19 h 34"/>
                <a:gd name="T18" fmla="*/ 28 w 41"/>
                <a:gd name="T1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15" name="Freeform 203"/>
            <p:cNvSpPr>
              <a:spLocks/>
            </p:cNvSpPr>
            <p:nvPr userDrawn="1"/>
          </p:nvSpPr>
          <p:spPr bwMode="auto">
            <a:xfrm>
              <a:off x="996" y="3305"/>
              <a:ext cx="126" cy="318"/>
            </a:xfrm>
            <a:custGeom>
              <a:avLst/>
              <a:gdLst>
                <a:gd name="T0" fmla="*/ 22 w 25"/>
                <a:gd name="T1" fmla="*/ 2 h 63"/>
                <a:gd name="T2" fmla="*/ 18 w 25"/>
                <a:gd name="T3" fmla="*/ 17 h 63"/>
                <a:gd name="T4" fmla="*/ 7 w 25"/>
                <a:gd name="T5" fmla="*/ 20 h 63"/>
                <a:gd name="T6" fmla="*/ 7 w 25"/>
                <a:gd name="T7" fmla="*/ 23 h 63"/>
                <a:gd name="T8" fmla="*/ 17 w 25"/>
                <a:gd name="T9" fmla="*/ 34 h 63"/>
                <a:gd name="T10" fmla="*/ 12 w 25"/>
                <a:gd name="T11" fmla="*/ 45 h 63"/>
                <a:gd name="T12" fmla="*/ 0 w 25"/>
                <a:gd name="T13" fmla="*/ 55 h 63"/>
                <a:gd name="T14" fmla="*/ 5 w 25"/>
                <a:gd name="T15" fmla="*/ 58 h 63"/>
                <a:gd name="T16" fmla="*/ 16 w 25"/>
                <a:gd name="T17" fmla="*/ 62 h 63"/>
                <a:gd name="T18" fmla="*/ 23 w 25"/>
                <a:gd name="T19" fmla="*/ 57 h 63"/>
                <a:gd name="T20" fmla="*/ 25 w 25"/>
                <a:gd name="T21" fmla="*/ 14 h 63"/>
                <a:gd name="T22" fmla="*/ 25 w 25"/>
                <a:gd name="T23" fmla="*/ 2 h 63"/>
                <a:gd name="T24" fmla="*/ 22 w 25"/>
                <a:gd name="T25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3516" name="Group 204"/>
          <p:cNvGrpSpPr>
            <a:grpSpLocks/>
          </p:cNvGrpSpPr>
          <p:nvPr/>
        </p:nvGrpSpPr>
        <p:grpSpPr bwMode="auto">
          <a:xfrm>
            <a:off x="381000" y="5070475"/>
            <a:ext cx="533400" cy="492125"/>
            <a:chOff x="96" y="2784"/>
            <a:chExt cx="1062" cy="981"/>
          </a:xfrm>
        </p:grpSpPr>
        <p:sp>
          <p:nvSpPr>
            <p:cNvPr id="13517" name="Freeform 205"/>
            <p:cNvSpPr>
              <a:spLocks/>
            </p:cNvSpPr>
            <p:nvPr userDrawn="1"/>
          </p:nvSpPr>
          <p:spPr bwMode="auto">
            <a:xfrm>
              <a:off x="121" y="2784"/>
              <a:ext cx="207" cy="81"/>
            </a:xfrm>
            <a:custGeom>
              <a:avLst/>
              <a:gdLst>
                <a:gd name="T0" fmla="*/ 30 w 41"/>
                <a:gd name="T1" fmla="*/ 12 h 16"/>
                <a:gd name="T2" fmla="*/ 37 w 41"/>
                <a:gd name="T3" fmla="*/ 10 h 16"/>
                <a:gd name="T4" fmla="*/ 38 w 41"/>
                <a:gd name="T5" fmla="*/ 9 h 16"/>
                <a:gd name="T6" fmla="*/ 31 w 41"/>
                <a:gd name="T7" fmla="*/ 1 h 16"/>
                <a:gd name="T8" fmla="*/ 8 w 41"/>
                <a:gd name="T9" fmla="*/ 11 h 16"/>
                <a:gd name="T10" fmla="*/ 30 w 41"/>
                <a:gd name="T11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18" name="Freeform 206"/>
            <p:cNvSpPr>
              <a:spLocks noEditPoints="1"/>
            </p:cNvSpPr>
            <p:nvPr userDrawn="1"/>
          </p:nvSpPr>
          <p:spPr bwMode="auto">
            <a:xfrm>
              <a:off x="96" y="2789"/>
              <a:ext cx="1062" cy="976"/>
            </a:xfrm>
            <a:custGeom>
              <a:avLst/>
              <a:gdLst>
                <a:gd name="T0" fmla="*/ 163 w 210"/>
                <a:gd name="T1" fmla="*/ 155 h 193"/>
                <a:gd name="T2" fmla="*/ 152 w 210"/>
                <a:gd name="T3" fmla="*/ 125 h 193"/>
                <a:gd name="T4" fmla="*/ 142 w 210"/>
                <a:gd name="T5" fmla="*/ 99 h 193"/>
                <a:gd name="T6" fmla="*/ 165 w 210"/>
                <a:gd name="T7" fmla="*/ 93 h 193"/>
                <a:gd name="T8" fmla="*/ 146 w 210"/>
                <a:gd name="T9" fmla="*/ 82 h 193"/>
                <a:gd name="T10" fmla="*/ 157 w 210"/>
                <a:gd name="T11" fmla="*/ 83 h 193"/>
                <a:gd name="T12" fmla="*/ 157 w 210"/>
                <a:gd name="T13" fmla="*/ 77 h 193"/>
                <a:gd name="T14" fmla="*/ 135 w 210"/>
                <a:gd name="T15" fmla="*/ 78 h 193"/>
                <a:gd name="T16" fmla="*/ 128 w 210"/>
                <a:gd name="T17" fmla="*/ 125 h 193"/>
                <a:gd name="T18" fmla="*/ 124 w 210"/>
                <a:gd name="T19" fmla="*/ 84 h 193"/>
                <a:gd name="T20" fmla="*/ 118 w 210"/>
                <a:gd name="T21" fmla="*/ 67 h 193"/>
                <a:gd name="T22" fmla="*/ 124 w 210"/>
                <a:gd name="T23" fmla="*/ 51 h 193"/>
                <a:gd name="T24" fmla="*/ 121 w 210"/>
                <a:gd name="T25" fmla="*/ 37 h 193"/>
                <a:gd name="T26" fmla="*/ 119 w 210"/>
                <a:gd name="T27" fmla="*/ 24 h 193"/>
                <a:gd name="T28" fmla="*/ 132 w 210"/>
                <a:gd name="T29" fmla="*/ 39 h 193"/>
                <a:gd name="T30" fmla="*/ 149 w 210"/>
                <a:gd name="T31" fmla="*/ 18 h 193"/>
                <a:gd name="T32" fmla="*/ 147 w 210"/>
                <a:gd name="T33" fmla="*/ 36 h 193"/>
                <a:gd name="T34" fmla="*/ 143 w 210"/>
                <a:gd name="T35" fmla="*/ 48 h 193"/>
                <a:gd name="T36" fmla="*/ 144 w 210"/>
                <a:gd name="T37" fmla="*/ 67 h 193"/>
                <a:gd name="T38" fmla="*/ 199 w 210"/>
                <a:gd name="T39" fmla="*/ 29 h 193"/>
                <a:gd name="T40" fmla="*/ 90 w 210"/>
                <a:gd name="T41" fmla="*/ 1 h 193"/>
                <a:gd name="T42" fmla="*/ 56 w 210"/>
                <a:gd name="T43" fmla="*/ 8 h 193"/>
                <a:gd name="T44" fmla="*/ 85 w 210"/>
                <a:gd name="T45" fmla="*/ 12 h 193"/>
                <a:gd name="T46" fmla="*/ 60 w 210"/>
                <a:gd name="T47" fmla="*/ 22 h 193"/>
                <a:gd name="T48" fmla="*/ 58 w 210"/>
                <a:gd name="T49" fmla="*/ 29 h 193"/>
                <a:gd name="T50" fmla="*/ 38 w 210"/>
                <a:gd name="T51" fmla="*/ 17 h 193"/>
                <a:gd name="T52" fmla="*/ 13 w 210"/>
                <a:gd name="T53" fmla="*/ 115 h 193"/>
                <a:gd name="T54" fmla="*/ 61 w 210"/>
                <a:gd name="T55" fmla="*/ 146 h 193"/>
                <a:gd name="T56" fmla="*/ 45 w 210"/>
                <a:gd name="T57" fmla="*/ 133 h 193"/>
                <a:gd name="T58" fmla="*/ 35 w 210"/>
                <a:gd name="T59" fmla="*/ 145 h 193"/>
                <a:gd name="T60" fmla="*/ 32 w 210"/>
                <a:gd name="T61" fmla="*/ 128 h 193"/>
                <a:gd name="T62" fmla="*/ 46 w 210"/>
                <a:gd name="T63" fmla="*/ 86 h 193"/>
                <a:gd name="T64" fmla="*/ 67 w 210"/>
                <a:gd name="T65" fmla="*/ 83 h 193"/>
                <a:gd name="T66" fmla="*/ 71 w 210"/>
                <a:gd name="T67" fmla="*/ 95 h 193"/>
                <a:gd name="T68" fmla="*/ 61 w 210"/>
                <a:gd name="T69" fmla="*/ 121 h 193"/>
                <a:gd name="T70" fmla="*/ 91 w 210"/>
                <a:gd name="T71" fmla="*/ 180 h 193"/>
                <a:gd name="T72" fmla="*/ 186 w 210"/>
                <a:gd name="T73" fmla="*/ 166 h 193"/>
                <a:gd name="T74" fmla="*/ 182 w 210"/>
                <a:gd name="T75" fmla="*/ 66 h 193"/>
                <a:gd name="T76" fmla="*/ 165 w 210"/>
                <a:gd name="T77" fmla="*/ 60 h 193"/>
                <a:gd name="T78" fmla="*/ 113 w 210"/>
                <a:gd name="T79" fmla="*/ 61 h 193"/>
                <a:gd name="T80" fmla="*/ 108 w 210"/>
                <a:gd name="T81" fmla="*/ 87 h 193"/>
                <a:gd name="T82" fmla="*/ 114 w 210"/>
                <a:gd name="T83" fmla="*/ 50 h 193"/>
                <a:gd name="T84" fmla="*/ 89 w 210"/>
                <a:gd name="T85" fmla="*/ 26 h 193"/>
                <a:gd name="T86" fmla="*/ 105 w 210"/>
                <a:gd name="T87" fmla="*/ 35 h 193"/>
                <a:gd name="T88" fmla="*/ 61 w 210"/>
                <a:gd name="T89" fmla="*/ 72 h 193"/>
                <a:gd name="T90" fmla="*/ 24 w 210"/>
                <a:gd name="T91" fmla="*/ 37 h 193"/>
                <a:gd name="T92" fmla="*/ 68 w 210"/>
                <a:gd name="T93" fmla="*/ 40 h 193"/>
                <a:gd name="T94" fmla="*/ 79 w 210"/>
                <a:gd name="T95" fmla="*/ 40 h 193"/>
                <a:gd name="T96" fmla="*/ 108 w 210"/>
                <a:gd name="T97" fmla="*/ 45 h 193"/>
                <a:gd name="T98" fmla="*/ 99 w 210"/>
                <a:gd name="T99" fmla="*/ 93 h 193"/>
                <a:gd name="T100" fmla="*/ 93 w 210"/>
                <a:gd name="T101" fmla="*/ 51 h 193"/>
                <a:gd name="T102" fmla="*/ 61 w 210"/>
                <a:gd name="T103" fmla="*/ 72 h 193"/>
                <a:gd name="T104" fmla="*/ 80 w 210"/>
                <a:gd name="T105" fmla="*/ 82 h 193"/>
                <a:gd name="T106" fmla="*/ 88 w 210"/>
                <a:gd name="T107" fmla="*/ 58 h 193"/>
                <a:gd name="T108" fmla="*/ 102 w 210"/>
                <a:gd name="T109" fmla="*/ 145 h 193"/>
                <a:gd name="T110" fmla="*/ 82 w 210"/>
                <a:gd name="T111" fmla="*/ 96 h 193"/>
                <a:gd name="T112" fmla="*/ 117 w 210"/>
                <a:gd name="T113" fmla="*/ 10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19" name="Freeform 207"/>
            <p:cNvSpPr>
              <a:spLocks/>
            </p:cNvSpPr>
            <p:nvPr userDrawn="1"/>
          </p:nvSpPr>
          <p:spPr bwMode="auto">
            <a:xfrm>
              <a:off x="348" y="3254"/>
              <a:ext cx="86" cy="102"/>
            </a:xfrm>
            <a:custGeom>
              <a:avLst/>
              <a:gdLst>
                <a:gd name="T0" fmla="*/ 14 w 17"/>
                <a:gd name="T1" fmla="*/ 5 h 20"/>
                <a:gd name="T2" fmla="*/ 9 w 17"/>
                <a:gd name="T3" fmla="*/ 20 h 20"/>
                <a:gd name="T4" fmla="*/ 14 w 17"/>
                <a:gd name="T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20" name="Freeform 208"/>
            <p:cNvSpPr>
              <a:spLocks/>
            </p:cNvSpPr>
            <p:nvPr userDrawn="1"/>
          </p:nvSpPr>
          <p:spPr bwMode="auto">
            <a:xfrm>
              <a:off x="267" y="3295"/>
              <a:ext cx="76" cy="136"/>
            </a:xfrm>
            <a:custGeom>
              <a:avLst/>
              <a:gdLst>
                <a:gd name="T0" fmla="*/ 7 w 15"/>
                <a:gd name="T1" fmla="*/ 10 h 27"/>
                <a:gd name="T2" fmla="*/ 4 w 15"/>
                <a:gd name="T3" fmla="*/ 25 h 27"/>
                <a:gd name="T4" fmla="*/ 15 w 15"/>
                <a:gd name="T5" fmla="*/ 16 h 27"/>
                <a:gd name="T6" fmla="*/ 13 w 15"/>
                <a:gd name="T7" fmla="*/ 8 h 27"/>
                <a:gd name="T8" fmla="*/ 7 w 15"/>
                <a:gd name="T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21" name="Freeform 209"/>
            <p:cNvSpPr>
              <a:spLocks/>
            </p:cNvSpPr>
            <p:nvPr userDrawn="1"/>
          </p:nvSpPr>
          <p:spPr bwMode="auto">
            <a:xfrm>
              <a:off x="222" y="3022"/>
              <a:ext cx="243" cy="116"/>
            </a:xfrm>
            <a:custGeom>
              <a:avLst/>
              <a:gdLst>
                <a:gd name="T0" fmla="*/ 40 w 48"/>
                <a:gd name="T1" fmla="*/ 2 h 23"/>
                <a:gd name="T2" fmla="*/ 9 w 48"/>
                <a:gd name="T3" fmla="*/ 1 h 23"/>
                <a:gd name="T4" fmla="*/ 1 w 48"/>
                <a:gd name="T5" fmla="*/ 9 h 23"/>
                <a:gd name="T6" fmla="*/ 22 w 48"/>
                <a:gd name="T7" fmla="*/ 21 h 23"/>
                <a:gd name="T8" fmla="*/ 34 w 48"/>
                <a:gd name="T9" fmla="*/ 20 h 23"/>
                <a:gd name="T10" fmla="*/ 40 w 48"/>
                <a:gd name="T11" fmla="*/ 19 h 23"/>
                <a:gd name="T12" fmla="*/ 40 w 48"/>
                <a:gd name="T13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22" name="Freeform 210"/>
            <p:cNvSpPr>
              <a:spLocks/>
            </p:cNvSpPr>
            <p:nvPr userDrawn="1"/>
          </p:nvSpPr>
          <p:spPr bwMode="auto">
            <a:xfrm>
              <a:off x="500" y="3345"/>
              <a:ext cx="177" cy="187"/>
            </a:xfrm>
            <a:custGeom>
              <a:avLst/>
              <a:gdLst>
                <a:gd name="T0" fmla="*/ 24 w 35"/>
                <a:gd name="T1" fmla="*/ 2 h 37"/>
                <a:gd name="T2" fmla="*/ 11 w 35"/>
                <a:gd name="T3" fmla="*/ 2 h 37"/>
                <a:gd name="T4" fmla="*/ 4 w 35"/>
                <a:gd name="T5" fmla="*/ 20 h 37"/>
                <a:gd name="T6" fmla="*/ 28 w 35"/>
                <a:gd name="T7" fmla="*/ 22 h 37"/>
                <a:gd name="T8" fmla="*/ 24 w 35"/>
                <a:gd name="T9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23" name="Freeform 211"/>
            <p:cNvSpPr>
              <a:spLocks/>
            </p:cNvSpPr>
            <p:nvPr userDrawn="1"/>
          </p:nvSpPr>
          <p:spPr bwMode="auto">
            <a:xfrm>
              <a:off x="905" y="3158"/>
              <a:ext cx="177" cy="36"/>
            </a:xfrm>
            <a:custGeom>
              <a:avLst/>
              <a:gdLst>
                <a:gd name="T0" fmla="*/ 5 w 35"/>
                <a:gd name="T1" fmla="*/ 0 h 7"/>
                <a:gd name="T2" fmla="*/ 14 w 35"/>
                <a:gd name="T3" fmla="*/ 5 h 7"/>
                <a:gd name="T4" fmla="*/ 5 w 3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24" name="Freeform 212"/>
            <p:cNvSpPr>
              <a:spLocks/>
            </p:cNvSpPr>
            <p:nvPr userDrawn="1"/>
          </p:nvSpPr>
          <p:spPr bwMode="auto">
            <a:xfrm>
              <a:off x="965" y="3153"/>
              <a:ext cx="137" cy="81"/>
            </a:xfrm>
            <a:custGeom>
              <a:avLst/>
              <a:gdLst>
                <a:gd name="T0" fmla="*/ 7 w 27"/>
                <a:gd name="T1" fmla="*/ 13 h 16"/>
                <a:gd name="T2" fmla="*/ 25 w 27"/>
                <a:gd name="T3" fmla="*/ 6 h 16"/>
                <a:gd name="T4" fmla="*/ 17 w 27"/>
                <a:gd name="T5" fmla="*/ 1 h 16"/>
                <a:gd name="T6" fmla="*/ 7 w 27"/>
                <a:gd name="T7" fmla="*/ 11 h 16"/>
                <a:gd name="T8" fmla="*/ 7 w 27"/>
                <a:gd name="T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25" name="Freeform 213"/>
            <p:cNvSpPr>
              <a:spLocks/>
            </p:cNvSpPr>
            <p:nvPr userDrawn="1"/>
          </p:nvSpPr>
          <p:spPr bwMode="auto">
            <a:xfrm>
              <a:off x="960" y="3204"/>
              <a:ext cx="177" cy="86"/>
            </a:xfrm>
            <a:custGeom>
              <a:avLst/>
              <a:gdLst>
                <a:gd name="T0" fmla="*/ 25 w 35"/>
                <a:gd name="T1" fmla="*/ 6 h 17"/>
                <a:gd name="T2" fmla="*/ 8 w 35"/>
                <a:gd name="T3" fmla="*/ 10 h 17"/>
                <a:gd name="T4" fmla="*/ 6 w 35"/>
                <a:gd name="T5" fmla="*/ 13 h 17"/>
                <a:gd name="T6" fmla="*/ 27 w 35"/>
                <a:gd name="T7" fmla="*/ 12 h 17"/>
                <a:gd name="T8" fmla="*/ 25 w 35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26" name="Freeform 214"/>
            <p:cNvSpPr>
              <a:spLocks/>
            </p:cNvSpPr>
            <p:nvPr userDrawn="1"/>
          </p:nvSpPr>
          <p:spPr bwMode="auto">
            <a:xfrm>
              <a:off x="844" y="3285"/>
              <a:ext cx="248" cy="60"/>
            </a:xfrm>
            <a:custGeom>
              <a:avLst/>
              <a:gdLst>
                <a:gd name="T0" fmla="*/ 40 w 49"/>
                <a:gd name="T1" fmla="*/ 3 h 12"/>
                <a:gd name="T2" fmla="*/ 29 w 49"/>
                <a:gd name="T3" fmla="*/ 1 h 12"/>
                <a:gd name="T4" fmla="*/ 7 w 49"/>
                <a:gd name="T5" fmla="*/ 0 h 12"/>
                <a:gd name="T6" fmla="*/ 2 w 49"/>
                <a:gd name="T7" fmla="*/ 5 h 12"/>
                <a:gd name="T8" fmla="*/ 20 w 49"/>
                <a:gd name="T9" fmla="*/ 8 h 12"/>
                <a:gd name="T10" fmla="*/ 41 w 49"/>
                <a:gd name="T11" fmla="*/ 8 h 12"/>
                <a:gd name="T12" fmla="*/ 40 w 49"/>
                <a:gd name="T13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27" name="Freeform 215"/>
            <p:cNvSpPr>
              <a:spLocks/>
            </p:cNvSpPr>
            <p:nvPr userDrawn="1"/>
          </p:nvSpPr>
          <p:spPr bwMode="auto">
            <a:xfrm>
              <a:off x="869" y="3340"/>
              <a:ext cx="203" cy="56"/>
            </a:xfrm>
            <a:custGeom>
              <a:avLst/>
              <a:gdLst>
                <a:gd name="T0" fmla="*/ 37 w 40"/>
                <a:gd name="T1" fmla="*/ 2 h 11"/>
                <a:gd name="T2" fmla="*/ 26 w 40"/>
                <a:gd name="T3" fmla="*/ 4 h 11"/>
                <a:gd name="T4" fmla="*/ 13 w 40"/>
                <a:gd name="T5" fmla="*/ 3 h 11"/>
                <a:gd name="T6" fmla="*/ 1 w 40"/>
                <a:gd name="T7" fmla="*/ 2 h 11"/>
                <a:gd name="T8" fmla="*/ 35 w 40"/>
                <a:gd name="T9" fmla="*/ 8 h 11"/>
                <a:gd name="T10" fmla="*/ 37 w 40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28" name="Freeform 216"/>
            <p:cNvSpPr>
              <a:spLocks/>
            </p:cNvSpPr>
            <p:nvPr userDrawn="1"/>
          </p:nvSpPr>
          <p:spPr bwMode="auto">
            <a:xfrm>
              <a:off x="859" y="3386"/>
              <a:ext cx="207" cy="172"/>
            </a:xfrm>
            <a:custGeom>
              <a:avLst/>
              <a:gdLst>
                <a:gd name="T0" fmla="*/ 28 w 41"/>
                <a:gd name="T1" fmla="*/ 9 h 34"/>
                <a:gd name="T2" fmla="*/ 13 w 41"/>
                <a:gd name="T3" fmla="*/ 6 h 34"/>
                <a:gd name="T4" fmla="*/ 4 w 41"/>
                <a:gd name="T5" fmla="*/ 15 h 34"/>
                <a:gd name="T6" fmla="*/ 1 w 41"/>
                <a:gd name="T7" fmla="*/ 19 h 34"/>
                <a:gd name="T8" fmla="*/ 9 w 41"/>
                <a:gd name="T9" fmla="*/ 19 h 34"/>
                <a:gd name="T10" fmla="*/ 17 w 41"/>
                <a:gd name="T11" fmla="*/ 27 h 34"/>
                <a:gd name="T12" fmla="*/ 21 w 41"/>
                <a:gd name="T13" fmla="*/ 30 h 34"/>
                <a:gd name="T14" fmla="*/ 29 w 41"/>
                <a:gd name="T15" fmla="*/ 19 h 34"/>
                <a:gd name="T16" fmla="*/ 39 w 41"/>
                <a:gd name="T17" fmla="*/ 19 h 34"/>
                <a:gd name="T18" fmla="*/ 28 w 41"/>
                <a:gd name="T1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29" name="Freeform 217"/>
            <p:cNvSpPr>
              <a:spLocks/>
            </p:cNvSpPr>
            <p:nvPr userDrawn="1"/>
          </p:nvSpPr>
          <p:spPr bwMode="auto">
            <a:xfrm>
              <a:off x="996" y="3305"/>
              <a:ext cx="126" cy="318"/>
            </a:xfrm>
            <a:custGeom>
              <a:avLst/>
              <a:gdLst>
                <a:gd name="T0" fmla="*/ 22 w 25"/>
                <a:gd name="T1" fmla="*/ 2 h 63"/>
                <a:gd name="T2" fmla="*/ 18 w 25"/>
                <a:gd name="T3" fmla="*/ 17 h 63"/>
                <a:gd name="T4" fmla="*/ 7 w 25"/>
                <a:gd name="T5" fmla="*/ 20 h 63"/>
                <a:gd name="T6" fmla="*/ 7 w 25"/>
                <a:gd name="T7" fmla="*/ 23 h 63"/>
                <a:gd name="T8" fmla="*/ 17 w 25"/>
                <a:gd name="T9" fmla="*/ 34 h 63"/>
                <a:gd name="T10" fmla="*/ 12 w 25"/>
                <a:gd name="T11" fmla="*/ 45 h 63"/>
                <a:gd name="T12" fmla="*/ 0 w 25"/>
                <a:gd name="T13" fmla="*/ 55 h 63"/>
                <a:gd name="T14" fmla="*/ 5 w 25"/>
                <a:gd name="T15" fmla="*/ 58 h 63"/>
                <a:gd name="T16" fmla="*/ 16 w 25"/>
                <a:gd name="T17" fmla="*/ 62 h 63"/>
                <a:gd name="T18" fmla="*/ 23 w 25"/>
                <a:gd name="T19" fmla="*/ 57 h 63"/>
                <a:gd name="T20" fmla="*/ 25 w 25"/>
                <a:gd name="T21" fmla="*/ 14 h 63"/>
                <a:gd name="T22" fmla="*/ 25 w 25"/>
                <a:gd name="T23" fmla="*/ 2 h 63"/>
                <a:gd name="T24" fmla="*/ 22 w 25"/>
                <a:gd name="T25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3530" name="Group 218"/>
          <p:cNvGrpSpPr>
            <a:grpSpLocks/>
          </p:cNvGrpSpPr>
          <p:nvPr/>
        </p:nvGrpSpPr>
        <p:grpSpPr bwMode="auto">
          <a:xfrm>
            <a:off x="381000" y="6121400"/>
            <a:ext cx="533400" cy="492125"/>
            <a:chOff x="96" y="2784"/>
            <a:chExt cx="1062" cy="981"/>
          </a:xfrm>
        </p:grpSpPr>
        <p:sp>
          <p:nvSpPr>
            <p:cNvPr id="13531" name="Freeform 219"/>
            <p:cNvSpPr>
              <a:spLocks/>
            </p:cNvSpPr>
            <p:nvPr userDrawn="1"/>
          </p:nvSpPr>
          <p:spPr bwMode="auto">
            <a:xfrm>
              <a:off x="121" y="2784"/>
              <a:ext cx="207" cy="81"/>
            </a:xfrm>
            <a:custGeom>
              <a:avLst/>
              <a:gdLst>
                <a:gd name="T0" fmla="*/ 30 w 41"/>
                <a:gd name="T1" fmla="*/ 12 h 16"/>
                <a:gd name="T2" fmla="*/ 37 w 41"/>
                <a:gd name="T3" fmla="*/ 10 h 16"/>
                <a:gd name="T4" fmla="*/ 38 w 41"/>
                <a:gd name="T5" fmla="*/ 9 h 16"/>
                <a:gd name="T6" fmla="*/ 31 w 41"/>
                <a:gd name="T7" fmla="*/ 1 h 16"/>
                <a:gd name="T8" fmla="*/ 8 w 41"/>
                <a:gd name="T9" fmla="*/ 11 h 16"/>
                <a:gd name="T10" fmla="*/ 30 w 41"/>
                <a:gd name="T11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32" name="Freeform 220"/>
            <p:cNvSpPr>
              <a:spLocks noEditPoints="1"/>
            </p:cNvSpPr>
            <p:nvPr userDrawn="1"/>
          </p:nvSpPr>
          <p:spPr bwMode="auto">
            <a:xfrm>
              <a:off x="96" y="2789"/>
              <a:ext cx="1062" cy="976"/>
            </a:xfrm>
            <a:custGeom>
              <a:avLst/>
              <a:gdLst>
                <a:gd name="T0" fmla="*/ 163 w 210"/>
                <a:gd name="T1" fmla="*/ 155 h 193"/>
                <a:gd name="T2" fmla="*/ 152 w 210"/>
                <a:gd name="T3" fmla="*/ 125 h 193"/>
                <a:gd name="T4" fmla="*/ 142 w 210"/>
                <a:gd name="T5" fmla="*/ 99 h 193"/>
                <a:gd name="T6" fmla="*/ 165 w 210"/>
                <a:gd name="T7" fmla="*/ 93 h 193"/>
                <a:gd name="T8" fmla="*/ 146 w 210"/>
                <a:gd name="T9" fmla="*/ 82 h 193"/>
                <a:gd name="T10" fmla="*/ 157 w 210"/>
                <a:gd name="T11" fmla="*/ 83 h 193"/>
                <a:gd name="T12" fmla="*/ 157 w 210"/>
                <a:gd name="T13" fmla="*/ 77 h 193"/>
                <a:gd name="T14" fmla="*/ 135 w 210"/>
                <a:gd name="T15" fmla="*/ 78 h 193"/>
                <a:gd name="T16" fmla="*/ 128 w 210"/>
                <a:gd name="T17" fmla="*/ 125 h 193"/>
                <a:gd name="T18" fmla="*/ 124 w 210"/>
                <a:gd name="T19" fmla="*/ 84 h 193"/>
                <a:gd name="T20" fmla="*/ 118 w 210"/>
                <a:gd name="T21" fmla="*/ 67 h 193"/>
                <a:gd name="T22" fmla="*/ 124 w 210"/>
                <a:gd name="T23" fmla="*/ 51 h 193"/>
                <a:gd name="T24" fmla="*/ 121 w 210"/>
                <a:gd name="T25" fmla="*/ 37 h 193"/>
                <a:gd name="T26" fmla="*/ 119 w 210"/>
                <a:gd name="T27" fmla="*/ 24 h 193"/>
                <a:gd name="T28" fmla="*/ 132 w 210"/>
                <a:gd name="T29" fmla="*/ 39 h 193"/>
                <a:gd name="T30" fmla="*/ 149 w 210"/>
                <a:gd name="T31" fmla="*/ 18 h 193"/>
                <a:gd name="T32" fmla="*/ 147 w 210"/>
                <a:gd name="T33" fmla="*/ 36 h 193"/>
                <a:gd name="T34" fmla="*/ 143 w 210"/>
                <a:gd name="T35" fmla="*/ 48 h 193"/>
                <a:gd name="T36" fmla="*/ 144 w 210"/>
                <a:gd name="T37" fmla="*/ 67 h 193"/>
                <a:gd name="T38" fmla="*/ 199 w 210"/>
                <a:gd name="T39" fmla="*/ 29 h 193"/>
                <a:gd name="T40" fmla="*/ 90 w 210"/>
                <a:gd name="T41" fmla="*/ 1 h 193"/>
                <a:gd name="T42" fmla="*/ 56 w 210"/>
                <a:gd name="T43" fmla="*/ 8 h 193"/>
                <a:gd name="T44" fmla="*/ 85 w 210"/>
                <a:gd name="T45" fmla="*/ 12 h 193"/>
                <a:gd name="T46" fmla="*/ 60 w 210"/>
                <a:gd name="T47" fmla="*/ 22 h 193"/>
                <a:gd name="T48" fmla="*/ 58 w 210"/>
                <a:gd name="T49" fmla="*/ 29 h 193"/>
                <a:gd name="T50" fmla="*/ 38 w 210"/>
                <a:gd name="T51" fmla="*/ 17 h 193"/>
                <a:gd name="T52" fmla="*/ 13 w 210"/>
                <a:gd name="T53" fmla="*/ 115 h 193"/>
                <a:gd name="T54" fmla="*/ 61 w 210"/>
                <a:gd name="T55" fmla="*/ 146 h 193"/>
                <a:gd name="T56" fmla="*/ 45 w 210"/>
                <a:gd name="T57" fmla="*/ 133 h 193"/>
                <a:gd name="T58" fmla="*/ 35 w 210"/>
                <a:gd name="T59" fmla="*/ 145 h 193"/>
                <a:gd name="T60" fmla="*/ 32 w 210"/>
                <a:gd name="T61" fmla="*/ 128 h 193"/>
                <a:gd name="T62" fmla="*/ 46 w 210"/>
                <a:gd name="T63" fmla="*/ 86 h 193"/>
                <a:gd name="T64" fmla="*/ 67 w 210"/>
                <a:gd name="T65" fmla="*/ 83 h 193"/>
                <a:gd name="T66" fmla="*/ 71 w 210"/>
                <a:gd name="T67" fmla="*/ 95 h 193"/>
                <a:gd name="T68" fmla="*/ 61 w 210"/>
                <a:gd name="T69" fmla="*/ 121 h 193"/>
                <a:gd name="T70" fmla="*/ 91 w 210"/>
                <a:gd name="T71" fmla="*/ 180 h 193"/>
                <a:gd name="T72" fmla="*/ 186 w 210"/>
                <a:gd name="T73" fmla="*/ 166 h 193"/>
                <a:gd name="T74" fmla="*/ 182 w 210"/>
                <a:gd name="T75" fmla="*/ 66 h 193"/>
                <a:gd name="T76" fmla="*/ 165 w 210"/>
                <a:gd name="T77" fmla="*/ 60 h 193"/>
                <a:gd name="T78" fmla="*/ 113 w 210"/>
                <a:gd name="T79" fmla="*/ 61 h 193"/>
                <a:gd name="T80" fmla="*/ 108 w 210"/>
                <a:gd name="T81" fmla="*/ 87 h 193"/>
                <a:gd name="T82" fmla="*/ 114 w 210"/>
                <a:gd name="T83" fmla="*/ 50 h 193"/>
                <a:gd name="T84" fmla="*/ 89 w 210"/>
                <a:gd name="T85" fmla="*/ 26 h 193"/>
                <a:gd name="T86" fmla="*/ 105 w 210"/>
                <a:gd name="T87" fmla="*/ 35 h 193"/>
                <a:gd name="T88" fmla="*/ 61 w 210"/>
                <a:gd name="T89" fmla="*/ 72 h 193"/>
                <a:gd name="T90" fmla="*/ 24 w 210"/>
                <a:gd name="T91" fmla="*/ 37 h 193"/>
                <a:gd name="T92" fmla="*/ 68 w 210"/>
                <a:gd name="T93" fmla="*/ 40 h 193"/>
                <a:gd name="T94" fmla="*/ 79 w 210"/>
                <a:gd name="T95" fmla="*/ 40 h 193"/>
                <a:gd name="T96" fmla="*/ 108 w 210"/>
                <a:gd name="T97" fmla="*/ 45 h 193"/>
                <a:gd name="T98" fmla="*/ 99 w 210"/>
                <a:gd name="T99" fmla="*/ 93 h 193"/>
                <a:gd name="T100" fmla="*/ 93 w 210"/>
                <a:gd name="T101" fmla="*/ 51 h 193"/>
                <a:gd name="T102" fmla="*/ 61 w 210"/>
                <a:gd name="T103" fmla="*/ 72 h 193"/>
                <a:gd name="T104" fmla="*/ 80 w 210"/>
                <a:gd name="T105" fmla="*/ 82 h 193"/>
                <a:gd name="T106" fmla="*/ 88 w 210"/>
                <a:gd name="T107" fmla="*/ 58 h 193"/>
                <a:gd name="T108" fmla="*/ 102 w 210"/>
                <a:gd name="T109" fmla="*/ 145 h 193"/>
                <a:gd name="T110" fmla="*/ 82 w 210"/>
                <a:gd name="T111" fmla="*/ 96 h 193"/>
                <a:gd name="T112" fmla="*/ 117 w 210"/>
                <a:gd name="T113" fmla="*/ 10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33" name="Freeform 221"/>
            <p:cNvSpPr>
              <a:spLocks/>
            </p:cNvSpPr>
            <p:nvPr userDrawn="1"/>
          </p:nvSpPr>
          <p:spPr bwMode="auto">
            <a:xfrm>
              <a:off x="348" y="3254"/>
              <a:ext cx="86" cy="102"/>
            </a:xfrm>
            <a:custGeom>
              <a:avLst/>
              <a:gdLst>
                <a:gd name="T0" fmla="*/ 14 w 17"/>
                <a:gd name="T1" fmla="*/ 5 h 20"/>
                <a:gd name="T2" fmla="*/ 9 w 17"/>
                <a:gd name="T3" fmla="*/ 20 h 20"/>
                <a:gd name="T4" fmla="*/ 14 w 17"/>
                <a:gd name="T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34" name="Freeform 222"/>
            <p:cNvSpPr>
              <a:spLocks/>
            </p:cNvSpPr>
            <p:nvPr userDrawn="1"/>
          </p:nvSpPr>
          <p:spPr bwMode="auto">
            <a:xfrm>
              <a:off x="267" y="3295"/>
              <a:ext cx="76" cy="136"/>
            </a:xfrm>
            <a:custGeom>
              <a:avLst/>
              <a:gdLst>
                <a:gd name="T0" fmla="*/ 7 w 15"/>
                <a:gd name="T1" fmla="*/ 10 h 27"/>
                <a:gd name="T2" fmla="*/ 4 w 15"/>
                <a:gd name="T3" fmla="*/ 25 h 27"/>
                <a:gd name="T4" fmla="*/ 15 w 15"/>
                <a:gd name="T5" fmla="*/ 16 h 27"/>
                <a:gd name="T6" fmla="*/ 13 w 15"/>
                <a:gd name="T7" fmla="*/ 8 h 27"/>
                <a:gd name="T8" fmla="*/ 7 w 15"/>
                <a:gd name="T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35" name="Freeform 223"/>
            <p:cNvSpPr>
              <a:spLocks/>
            </p:cNvSpPr>
            <p:nvPr userDrawn="1"/>
          </p:nvSpPr>
          <p:spPr bwMode="auto">
            <a:xfrm>
              <a:off x="222" y="3022"/>
              <a:ext cx="243" cy="116"/>
            </a:xfrm>
            <a:custGeom>
              <a:avLst/>
              <a:gdLst>
                <a:gd name="T0" fmla="*/ 40 w 48"/>
                <a:gd name="T1" fmla="*/ 2 h 23"/>
                <a:gd name="T2" fmla="*/ 9 w 48"/>
                <a:gd name="T3" fmla="*/ 1 h 23"/>
                <a:gd name="T4" fmla="*/ 1 w 48"/>
                <a:gd name="T5" fmla="*/ 9 h 23"/>
                <a:gd name="T6" fmla="*/ 22 w 48"/>
                <a:gd name="T7" fmla="*/ 21 h 23"/>
                <a:gd name="T8" fmla="*/ 34 w 48"/>
                <a:gd name="T9" fmla="*/ 20 h 23"/>
                <a:gd name="T10" fmla="*/ 40 w 48"/>
                <a:gd name="T11" fmla="*/ 19 h 23"/>
                <a:gd name="T12" fmla="*/ 40 w 48"/>
                <a:gd name="T13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36" name="Freeform 224"/>
            <p:cNvSpPr>
              <a:spLocks/>
            </p:cNvSpPr>
            <p:nvPr userDrawn="1"/>
          </p:nvSpPr>
          <p:spPr bwMode="auto">
            <a:xfrm>
              <a:off x="500" y="3345"/>
              <a:ext cx="177" cy="187"/>
            </a:xfrm>
            <a:custGeom>
              <a:avLst/>
              <a:gdLst>
                <a:gd name="T0" fmla="*/ 24 w 35"/>
                <a:gd name="T1" fmla="*/ 2 h 37"/>
                <a:gd name="T2" fmla="*/ 11 w 35"/>
                <a:gd name="T3" fmla="*/ 2 h 37"/>
                <a:gd name="T4" fmla="*/ 4 w 35"/>
                <a:gd name="T5" fmla="*/ 20 h 37"/>
                <a:gd name="T6" fmla="*/ 28 w 35"/>
                <a:gd name="T7" fmla="*/ 22 h 37"/>
                <a:gd name="T8" fmla="*/ 24 w 35"/>
                <a:gd name="T9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37" name="Freeform 225"/>
            <p:cNvSpPr>
              <a:spLocks/>
            </p:cNvSpPr>
            <p:nvPr userDrawn="1"/>
          </p:nvSpPr>
          <p:spPr bwMode="auto">
            <a:xfrm>
              <a:off x="905" y="3158"/>
              <a:ext cx="177" cy="36"/>
            </a:xfrm>
            <a:custGeom>
              <a:avLst/>
              <a:gdLst>
                <a:gd name="T0" fmla="*/ 5 w 35"/>
                <a:gd name="T1" fmla="*/ 0 h 7"/>
                <a:gd name="T2" fmla="*/ 14 w 35"/>
                <a:gd name="T3" fmla="*/ 5 h 7"/>
                <a:gd name="T4" fmla="*/ 5 w 3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38" name="Freeform 226"/>
            <p:cNvSpPr>
              <a:spLocks/>
            </p:cNvSpPr>
            <p:nvPr userDrawn="1"/>
          </p:nvSpPr>
          <p:spPr bwMode="auto">
            <a:xfrm>
              <a:off x="965" y="3153"/>
              <a:ext cx="137" cy="81"/>
            </a:xfrm>
            <a:custGeom>
              <a:avLst/>
              <a:gdLst>
                <a:gd name="T0" fmla="*/ 7 w 27"/>
                <a:gd name="T1" fmla="*/ 13 h 16"/>
                <a:gd name="T2" fmla="*/ 25 w 27"/>
                <a:gd name="T3" fmla="*/ 6 h 16"/>
                <a:gd name="T4" fmla="*/ 17 w 27"/>
                <a:gd name="T5" fmla="*/ 1 h 16"/>
                <a:gd name="T6" fmla="*/ 7 w 27"/>
                <a:gd name="T7" fmla="*/ 11 h 16"/>
                <a:gd name="T8" fmla="*/ 7 w 27"/>
                <a:gd name="T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39" name="Freeform 227"/>
            <p:cNvSpPr>
              <a:spLocks/>
            </p:cNvSpPr>
            <p:nvPr userDrawn="1"/>
          </p:nvSpPr>
          <p:spPr bwMode="auto">
            <a:xfrm>
              <a:off x="960" y="3204"/>
              <a:ext cx="177" cy="86"/>
            </a:xfrm>
            <a:custGeom>
              <a:avLst/>
              <a:gdLst>
                <a:gd name="T0" fmla="*/ 25 w 35"/>
                <a:gd name="T1" fmla="*/ 6 h 17"/>
                <a:gd name="T2" fmla="*/ 8 w 35"/>
                <a:gd name="T3" fmla="*/ 10 h 17"/>
                <a:gd name="T4" fmla="*/ 6 w 35"/>
                <a:gd name="T5" fmla="*/ 13 h 17"/>
                <a:gd name="T6" fmla="*/ 27 w 35"/>
                <a:gd name="T7" fmla="*/ 12 h 17"/>
                <a:gd name="T8" fmla="*/ 25 w 35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40" name="Freeform 228"/>
            <p:cNvSpPr>
              <a:spLocks/>
            </p:cNvSpPr>
            <p:nvPr userDrawn="1"/>
          </p:nvSpPr>
          <p:spPr bwMode="auto">
            <a:xfrm>
              <a:off x="844" y="3285"/>
              <a:ext cx="248" cy="60"/>
            </a:xfrm>
            <a:custGeom>
              <a:avLst/>
              <a:gdLst>
                <a:gd name="T0" fmla="*/ 40 w 49"/>
                <a:gd name="T1" fmla="*/ 3 h 12"/>
                <a:gd name="T2" fmla="*/ 29 w 49"/>
                <a:gd name="T3" fmla="*/ 1 h 12"/>
                <a:gd name="T4" fmla="*/ 7 w 49"/>
                <a:gd name="T5" fmla="*/ 0 h 12"/>
                <a:gd name="T6" fmla="*/ 2 w 49"/>
                <a:gd name="T7" fmla="*/ 5 h 12"/>
                <a:gd name="T8" fmla="*/ 20 w 49"/>
                <a:gd name="T9" fmla="*/ 8 h 12"/>
                <a:gd name="T10" fmla="*/ 41 w 49"/>
                <a:gd name="T11" fmla="*/ 8 h 12"/>
                <a:gd name="T12" fmla="*/ 40 w 49"/>
                <a:gd name="T13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41" name="Freeform 229"/>
            <p:cNvSpPr>
              <a:spLocks/>
            </p:cNvSpPr>
            <p:nvPr userDrawn="1"/>
          </p:nvSpPr>
          <p:spPr bwMode="auto">
            <a:xfrm>
              <a:off x="869" y="3340"/>
              <a:ext cx="203" cy="56"/>
            </a:xfrm>
            <a:custGeom>
              <a:avLst/>
              <a:gdLst>
                <a:gd name="T0" fmla="*/ 37 w 40"/>
                <a:gd name="T1" fmla="*/ 2 h 11"/>
                <a:gd name="T2" fmla="*/ 26 w 40"/>
                <a:gd name="T3" fmla="*/ 4 h 11"/>
                <a:gd name="T4" fmla="*/ 13 w 40"/>
                <a:gd name="T5" fmla="*/ 3 h 11"/>
                <a:gd name="T6" fmla="*/ 1 w 40"/>
                <a:gd name="T7" fmla="*/ 2 h 11"/>
                <a:gd name="T8" fmla="*/ 35 w 40"/>
                <a:gd name="T9" fmla="*/ 8 h 11"/>
                <a:gd name="T10" fmla="*/ 37 w 40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42" name="Freeform 230"/>
            <p:cNvSpPr>
              <a:spLocks/>
            </p:cNvSpPr>
            <p:nvPr userDrawn="1"/>
          </p:nvSpPr>
          <p:spPr bwMode="auto">
            <a:xfrm>
              <a:off x="859" y="3386"/>
              <a:ext cx="207" cy="172"/>
            </a:xfrm>
            <a:custGeom>
              <a:avLst/>
              <a:gdLst>
                <a:gd name="T0" fmla="*/ 28 w 41"/>
                <a:gd name="T1" fmla="*/ 9 h 34"/>
                <a:gd name="T2" fmla="*/ 13 w 41"/>
                <a:gd name="T3" fmla="*/ 6 h 34"/>
                <a:gd name="T4" fmla="*/ 4 w 41"/>
                <a:gd name="T5" fmla="*/ 15 h 34"/>
                <a:gd name="T6" fmla="*/ 1 w 41"/>
                <a:gd name="T7" fmla="*/ 19 h 34"/>
                <a:gd name="T8" fmla="*/ 9 w 41"/>
                <a:gd name="T9" fmla="*/ 19 h 34"/>
                <a:gd name="T10" fmla="*/ 17 w 41"/>
                <a:gd name="T11" fmla="*/ 27 h 34"/>
                <a:gd name="T12" fmla="*/ 21 w 41"/>
                <a:gd name="T13" fmla="*/ 30 h 34"/>
                <a:gd name="T14" fmla="*/ 29 w 41"/>
                <a:gd name="T15" fmla="*/ 19 h 34"/>
                <a:gd name="T16" fmla="*/ 39 w 41"/>
                <a:gd name="T17" fmla="*/ 19 h 34"/>
                <a:gd name="T18" fmla="*/ 28 w 41"/>
                <a:gd name="T1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543" name="Freeform 231"/>
            <p:cNvSpPr>
              <a:spLocks/>
            </p:cNvSpPr>
            <p:nvPr userDrawn="1"/>
          </p:nvSpPr>
          <p:spPr bwMode="auto">
            <a:xfrm>
              <a:off x="996" y="3305"/>
              <a:ext cx="126" cy="318"/>
            </a:xfrm>
            <a:custGeom>
              <a:avLst/>
              <a:gdLst>
                <a:gd name="T0" fmla="*/ 22 w 25"/>
                <a:gd name="T1" fmla="*/ 2 h 63"/>
                <a:gd name="T2" fmla="*/ 18 w 25"/>
                <a:gd name="T3" fmla="*/ 17 h 63"/>
                <a:gd name="T4" fmla="*/ 7 w 25"/>
                <a:gd name="T5" fmla="*/ 20 h 63"/>
                <a:gd name="T6" fmla="*/ 7 w 25"/>
                <a:gd name="T7" fmla="*/ 23 h 63"/>
                <a:gd name="T8" fmla="*/ 17 w 25"/>
                <a:gd name="T9" fmla="*/ 34 h 63"/>
                <a:gd name="T10" fmla="*/ 12 w 25"/>
                <a:gd name="T11" fmla="*/ 45 h 63"/>
                <a:gd name="T12" fmla="*/ 0 w 25"/>
                <a:gd name="T13" fmla="*/ 55 h 63"/>
                <a:gd name="T14" fmla="*/ 5 w 25"/>
                <a:gd name="T15" fmla="*/ 58 h 63"/>
                <a:gd name="T16" fmla="*/ 16 w 25"/>
                <a:gd name="T17" fmla="*/ 62 h 63"/>
                <a:gd name="T18" fmla="*/ 23 w 25"/>
                <a:gd name="T19" fmla="*/ 57 h 63"/>
                <a:gd name="T20" fmla="*/ 25 w 25"/>
                <a:gd name="T21" fmla="*/ 14 h 63"/>
                <a:gd name="T22" fmla="*/ 25 w 25"/>
                <a:gd name="T23" fmla="*/ 2 h 63"/>
                <a:gd name="T24" fmla="*/ 22 w 25"/>
                <a:gd name="T25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3544" name="Group 232"/>
          <p:cNvGrpSpPr>
            <a:grpSpLocks/>
          </p:cNvGrpSpPr>
          <p:nvPr/>
        </p:nvGrpSpPr>
        <p:grpSpPr bwMode="auto">
          <a:xfrm>
            <a:off x="6934200" y="-7938"/>
            <a:ext cx="2317750" cy="2063751"/>
            <a:chOff x="4080" y="-5"/>
            <a:chExt cx="1748" cy="1556"/>
          </a:xfrm>
        </p:grpSpPr>
        <p:sp>
          <p:nvSpPr>
            <p:cNvPr id="13545" name="Freeform 233"/>
            <p:cNvSpPr>
              <a:spLocks/>
            </p:cNvSpPr>
            <p:nvPr userDrawn="1"/>
          </p:nvSpPr>
          <p:spPr bwMode="auto">
            <a:xfrm>
              <a:off x="4161" y="-5"/>
              <a:ext cx="1586" cy="1443"/>
            </a:xfrm>
            <a:custGeom>
              <a:avLst/>
              <a:gdLst>
                <a:gd name="T0" fmla="*/ 23 w 546"/>
                <a:gd name="T1" fmla="*/ 4 h 497"/>
                <a:gd name="T2" fmla="*/ 11 w 546"/>
                <a:gd name="T3" fmla="*/ 71 h 497"/>
                <a:gd name="T4" fmla="*/ 25 w 546"/>
                <a:gd name="T5" fmla="*/ 393 h 497"/>
                <a:gd name="T6" fmla="*/ 54 w 546"/>
                <a:gd name="T7" fmla="*/ 457 h 497"/>
                <a:gd name="T8" fmla="*/ 158 w 546"/>
                <a:gd name="T9" fmla="*/ 482 h 497"/>
                <a:gd name="T10" fmla="*/ 204 w 546"/>
                <a:gd name="T11" fmla="*/ 495 h 497"/>
                <a:gd name="T12" fmla="*/ 520 w 546"/>
                <a:gd name="T13" fmla="*/ 475 h 497"/>
                <a:gd name="T14" fmla="*/ 533 w 546"/>
                <a:gd name="T15" fmla="*/ 167 h 497"/>
                <a:gd name="T16" fmla="*/ 369 w 546"/>
                <a:gd name="T17" fmla="*/ 16 h 497"/>
                <a:gd name="T18" fmla="*/ 249 w 546"/>
                <a:gd name="T19" fmla="*/ 29 h 497"/>
                <a:gd name="T20" fmla="*/ 198 w 546"/>
                <a:gd name="T21" fmla="*/ 11 h 497"/>
                <a:gd name="T22" fmla="*/ 151 w 546"/>
                <a:gd name="T23" fmla="*/ 2 h 497"/>
                <a:gd name="T24" fmla="*/ 23 w 546"/>
                <a:gd name="T25" fmla="*/ 4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6" h="497">
                  <a:moveTo>
                    <a:pt x="23" y="4"/>
                  </a:moveTo>
                  <a:cubicBezTo>
                    <a:pt x="23" y="4"/>
                    <a:pt x="0" y="34"/>
                    <a:pt x="11" y="71"/>
                  </a:cubicBezTo>
                  <a:cubicBezTo>
                    <a:pt x="19" y="100"/>
                    <a:pt x="25" y="393"/>
                    <a:pt x="25" y="393"/>
                  </a:cubicBezTo>
                  <a:cubicBezTo>
                    <a:pt x="25" y="393"/>
                    <a:pt x="42" y="452"/>
                    <a:pt x="54" y="457"/>
                  </a:cubicBezTo>
                  <a:cubicBezTo>
                    <a:pt x="66" y="462"/>
                    <a:pt x="158" y="482"/>
                    <a:pt x="158" y="482"/>
                  </a:cubicBezTo>
                  <a:cubicBezTo>
                    <a:pt x="158" y="482"/>
                    <a:pt x="191" y="497"/>
                    <a:pt x="204" y="495"/>
                  </a:cubicBezTo>
                  <a:cubicBezTo>
                    <a:pt x="217" y="494"/>
                    <a:pt x="506" y="487"/>
                    <a:pt x="520" y="475"/>
                  </a:cubicBezTo>
                  <a:cubicBezTo>
                    <a:pt x="533" y="463"/>
                    <a:pt x="546" y="218"/>
                    <a:pt x="533" y="167"/>
                  </a:cubicBezTo>
                  <a:cubicBezTo>
                    <a:pt x="520" y="117"/>
                    <a:pt x="404" y="14"/>
                    <a:pt x="369" y="16"/>
                  </a:cubicBezTo>
                  <a:cubicBezTo>
                    <a:pt x="335" y="17"/>
                    <a:pt x="249" y="29"/>
                    <a:pt x="249" y="29"/>
                  </a:cubicBezTo>
                  <a:lnTo>
                    <a:pt x="198" y="11"/>
                  </a:lnTo>
                  <a:lnTo>
                    <a:pt x="151" y="2"/>
                  </a:lnTo>
                  <a:cubicBezTo>
                    <a:pt x="151" y="2"/>
                    <a:pt x="79" y="0"/>
                    <a:pt x="23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grpSp>
          <p:nvGrpSpPr>
            <p:cNvPr id="13546" name="Group 234"/>
            <p:cNvGrpSpPr>
              <a:grpSpLocks/>
            </p:cNvGrpSpPr>
            <p:nvPr userDrawn="1"/>
          </p:nvGrpSpPr>
          <p:grpSpPr bwMode="auto">
            <a:xfrm>
              <a:off x="4080" y="0"/>
              <a:ext cx="1748" cy="1551"/>
              <a:chOff x="2918" y="18"/>
              <a:chExt cx="2958" cy="2699"/>
            </a:xfrm>
          </p:grpSpPr>
          <p:sp>
            <p:nvSpPr>
              <p:cNvPr id="13547" name="Freeform 235"/>
              <p:cNvSpPr>
                <a:spLocks/>
              </p:cNvSpPr>
              <p:nvPr/>
            </p:nvSpPr>
            <p:spPr bwMode="auto">
              <a:xfrm>
                <a:off x="3060" y="18"/>
                <a:ext cx="490" cy="187"/>
              </a:xfrm>
              <a:custGeom>
                <a:avLst/>
                <a:gdLst>
                  <a:gd name="T0" fmla="*/ 71 w 97"/>
                  <a:gd name="T1" fmla="*/ 25 h 37"/>
                  <a:gd name="T2" fmla="*/ 91 w 97"/>
                  <a:gd name="T3" fmla="*/ 20 h 37"/>
                  <a:gd name="T4" fmla="*/ 92 w 97"/>
                  <a:gd name="T5" fmla="*/ 17 h 37"/>
                  <a:gd name="T6" fmla="*/ 88 w 97"/>
                  <a:gd name="T7" fmla="*/ 0 h 37"/>
                  <a:gd name="T8" fmla="*/ 25 w 97"/>
                  <a:gd name="T9" fmla="*/ 0 h 37"/>
                  <a:gd name="T10" fmla="*/ 10 w 97"/>
                  <a:gd name="T11" fmla="*/ 22 h 37"/>
                  <a:gd name="T12" fmla="*/ 71 w 97"/>
                  <a:gd name="T13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37">
                    <a:moveTo>
                      <a:pt x="71" y="25"/>
                    </a:moveTo>
                    <a:cubicBezTo>
                      <a:pt x="81" y="22"/>
                      <a:pt x="87" y="21"/>
                      <a:pt x="91" y="20"/>
                    </a:cubicBezTo>
                    <a:cubicBezTo>
                      <a:pt x="91" y="19"/>
                      <a:pt x="91" y="19"/>
                      <a:pt x="92" y="17"/>
                    </a:cubicBezTo>
                    <a:cubicBezTo>
                      <a:pt x="97" y="11"/>
                      <a:pt x="95" y="4"/>
                      <a:pt x="88" y="0"/>
                    </a:cubicBezTo>
                    <a:lnTo>
                      <a:pt x="25" y="0"/>
                    </a:lnTo>
                    <a:cubicBezTo>
                      <a:pt x="10" y="3"/>
                      <a:pt x="0" y="10"/>
                      <a:pt x="10" y="22"/>
                    </a:cubicBezTo>
                    <a:cubicBezTo>
                      <a:pt x="10" y="22"/>
                      <a:pt x="28" y="37"/>
                      <a:pt x="71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548" name="Freeform 236"/>
              <p:cNvSpPr>
                <a:spLocks noEditPoints="1"/>
              </p:cNvSpPr>
              <p:nvPr/>
            </p:nvSpPr>
            <p:spPr bwMode="auto">
              <a:xfrm>
                <a:off x="2918" y="18"/>
                <a:ext cx="2958" cy="2699"/>
              </a:xfrm>
              <a:custGeom>
                <a:avLst/>
                <a:gdLst>
                  <a:gd name="T0" fmla="*/ 504 w 585"/>
                  <a:gd name="T1" fmla="*/ 1 h 534"/>
                  <a:gd name="T2" fmla="*/ 157 w 585"/>
                  <a:gd name="T3" fmla="*/ 0 h 534"/>
                  <a:gd name="T4" fmla="*/ 225 w 585"/>
                  <a:gd name="T5" fmla="*/ 21 h 534"/>
                  <a:gd name="T6" fmla="*/ 174 w 585"/>
                  <a:gd name="T7" fmla="*/ 39 h 534"/>
                  <a:gd name="T8" fmla="*/ 207 w 585"/>
                  <a:gd name="T9" fmla="*/ 71 h 534"/>
                  <a:gd name="T10" fmla="*/ 74 w 585"/>
                  <a:gd name="T11" fmla="*/ 60 h 534"/>
                  <a:gd name="T12" fmla="*/ 26 w 585"/>
                  <a:gd name="T13" fmla="*/ 63 h 534"/>
                  <a:gd name="T14" fmla="*/ 199 w 585"/>
                  <a:gd name="T15" fmla="*/ 487 h 534"/>
                  <a:gd name="T16" fmla="*/ 144 w 585"/>
                  <a:gd name="T17" fmla="*/ 341 h 534"/>
                  <a:gd name="T18" fmla="*/ 105 w 585"/>
                  <a:gd name="T19" fmla="*/ 376 h 534"/>
                  <a:gd name="T20" fmla="*/ 94 w 585"/>
                  <a:gd name="T21" fmla="*/ 435 h 534"/>
                  <a:gd name="T22" fmla="*/ 124 w 585"/>
                  <a:gd name="T23" fmla="*/ 265 h 534"/>
                  <a:gd name="T24" fmla="*/ 153 w 585"/>
                  <a:gd name="T25" fmla="*/ 228 h 534"/>
                  <a:gd name="T26" fmla="*/ 209 w 585"/>
                  <a:gd name="T27" fmla="*/ 237 h 534"/>
                  <a:gd name="T28" fmla="*/ 188 w 585"/>
                  <a:gd name="T29" fmla="*/ 306 h 534"/>
                  <a:gd name="T30" fmla="*/ 192 w 585"/>
                  <a:gd name="T31" fmla="*/ 395 h 534"/>
                  <a:gd name="T32" fmla="*/ 515 w 585"/>
                  <a:gd name="T33" fmla="*/ 483 h 534"/>
                  <a:gd name="T34" fmla="*/ 454 w 585"/>
                  <a:gd name="T35" fmla="*/ 427 h 534"/>
                  <a:gd name="T36" fmla="*/ 425 w 585"/>
                  <a:gd name="T37" fmla="*/ 345 h 534"/>
                  <a:gd name="T38" fmla="*/ 396 w 585"/>
                  <a:gd name="T39" fmla="*/ 270 h 534"/>
                  <a:gd name="T40" fmla="*/ 460 w 585"/>
                  <a:gd name="T41" fmla="*/ 256 h 534"/>
                  <a:gd name="T42" fmla="*/ 407 w 585"/>
                  <a:gd name="T43" fmla="*/ 223 h 534"/>
                  <a:gd name="T44" fmla="*/ 439 w 585"/>
                  <a:gd name="T45" fmla="*/ 226 h 534"/>
                  <a:gd name="T46" fmla="*/ 438 w 585"/>
                  <a:gd name="T47" fmla="*/ 209 h 534"/>
                  <a:gd name="T48" fmla="*/ 376 w 585"/>
                  <a:gd name="T49" fmla="*/ 211 h 534"/>
                  <a:gd name="T50" fmla="*/ 357 w 585"/>
                  <a:gd name="T51" fmla="*/ 343 h 534"/>
                  <a:gd name="T52" fmla="*/ 347 w 585"/>
                  <a:gd name="T53" fmla="*/ 230 h 534"/>
                  <a:gd name="T54" fmla="*/ 331 w 585"/>
                  <a:gd name="T55" fmla="*/ 182 h 534"/>
                  <a:gd name="T56" fmla="*/ 347 w 585"/>
                  <a:gd name="T57" fmla="*/ 136 h 534"/>
                  <a:gd name="T58" fmla="*/ 339 w 585"/>
                  <a:gd name="T59" fmla="*/ 99 h 534"/>
                  <a:gd name="T60" fmla="*/ 331 w 585"/>
                  <a:gd name="T61" fmla="*/ 62 h 534"/>
                  <a:gd name="T62" fmla="*/ 369 w 585"/>
                  <a:gd name="T63" fmla="*/ 103 h 534"/>
                  <a:gd name="T64" fmla="*/ 415 w 585"/>
                  <a:gd name="T65" fmla="*/ 47 h 534"/>
                  <a:gd name="T66" fmla="*/ 409 w 585"/>
                  <a:gd name="T67" fmla="*/ 95 h 534"/>
                  <a:gd name="T68" fmla="*/ 401 w 585"/>
                  <a:gd name="T69" fmla="*/ 130 h 534"/>
                  <a:gd name="T70" fmla="*/ 401 w 585"/>
                  <a:gd name="T71" fmla="*/ 181 h 534"/>
                  <a:gd name="T72" fmla="*/ 558 w 585"/>
                  <a:gd name="T73" fmla="*/ 181 h 534"/>
                  <a:gd name="T74" fmla="*/ 554 w 585"/>
                  <a:gd name="T75" fmla="*/ 76 h 534"/>
                  <a:gd name="T76" fmla="*/ 249 w 585"/>
                  <a:gd name="T77" fmla="*/ 69 h 534"/>
                  <a:gd name="T78" fmla="*/ 293 w 585"/>
                  <a:gd name="T79" fmla="*/ 93 h 534"/>
                  <a:gd name="T80" fmla="*/ 171 w 585"/>
                  <a:gd name="T81" fmla="*/ 195 h 534"/>
                  <a:gd name="T82" fmla="*/ 69 w 585"/>
                  <a:gd name="T83" fmla="*/ 98 h 534"/>
                  <a:gd name="T84" fmla="*/ 191 w 585"/>
                  <a:gd name="T85" fmla="*/ 106 h 534"/>
                  <a:gd name="T86" fmla="*/ 220 w 585"/>
                  <a:gd name="T87" fmla="*/ 105 h 534"/>
                  <a:gd name="T88" fmla="*/ 302 w 585"/>
                  <a:gd name="T89" fmla="*/ 121 h 534"/>
                  <a:gd name="T90" fmla="*/ 276 w 585"/>
                  <a:gd name="T91" fmla="*/ 256 h 534"/>
                  <a:gd name="T92" fmla="*/ 260 w 585"/>
                  <a:gd name="T93" fmla="*/ 137 h 534"/>
                  <a:gd name="T94" fmla="*/ 171 w 585"/>
                  <a:gd name="T95" fmla="*/ 195 h 534"/>
                  <a:gd name="T96" fmla="*/ 223 w 585"/>
                  <a:gd name="T97" fmla="*/ 225 h 534"/>
                  <a:gd name="T98" fmla="*/ 247 w 585"/>
                  <a:gd name="T99" fmla="*/ 158 h 534"/>
                  <a:gd name="T100" fmla="*/ 326 w 585"/>
                  <a:gd name="T101" fmla="*/ 292 h 534"/>
                  <a:gd name="T102" fmla="*/ 215 w 585"/>
                  <a:gd name="T103" fmla="*/ 321 h 534"/>
                  <a:gd name="T104" fmla="*/ 309 w 585"/>
                  <a:gd name="T105" fmla="*/ 277 h 534"/>
                  <a:gd name="T106" fmla="*/ 318 w 585"/>
                  <a:gd name="T107" fmla="*/ 133 h 534"/>
                  <a:gd name="T108" fmla="*/ 313 w 585"/>
                  <a:gd name="T109" fmla="*/ 213 h 534"/>
                  <a:gd name="T110" fmla="*/ 299 w 585"/>
                  <a:gd name="T111" fmla="*/ 144 h 534"/>
                  <a:gd name="T112" fmla="*/ 507 w 585"/>
                  <a:gd name="T113" fmla="*/ 179 h 534"/>
                  <a:gd name="T114" fmla="*/ 461 w 585"/>
                  <a:gd name="T115" fmla="*/ 162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85" h="534">
                    <a:moveTo>
                      <a:pt x="554" y="76"/>
                    </a:moveTo>
                    <a:cubicBezTo>
                      <a:pt x="551" y="32"/>
                      <a:pt x="543" y="9"/>
                      <a:pt x="504" y="1"/>
                    </a:cubicBezTo>
                    <a:cubicBezTo>
                      <a:pt x="500" y="1"/>
                      <a:pt x="494" y="0"/>
                      <a:pt x="486" y="0"/>
                    </a:cubicBezTo>
                    <a:lnTo>
                      <a:pt x="157" y="0"/>
                    </a:lnTo>
                    <a:cubicBezTo>
                      <a:pt x="156" y="5"/>
                      <a:pt x="153" y="17"/>
                      <a:pt x="158" y="17"/>
                    </a:cubicBezTo>
                    <a:cubicBezTo>
                      <a:pt x="171" y="17"/>
                      <a:pt x="223" y="21"/>
                      <a:pt x="225" y="21"/>
                    </a:cubicBezTo>
                    <a:cubicBezTo>
                      <a:pt x="226" y="21"/>
                      <a:pt x="250" y="16"/>
                      <a:pt x="237" y="28"/>
                    </a:cubicBezTo>
                    <a:cubicBezTo>
                      <a:pt x="223" y="41"/>
                      <a:pt x="192" y="41"/>
                      <a:pt x="174" y="39"/>
                    </a:cubicBezTo>
                    <a:cubicBezTo>
                      <a:pt x="131" y="36"/>
                      <a:pt x="152" y="56"/>
                      <a:pt x="168" y="56"/>
                    </a:cubicBezTo>
                    <a:cubicBezTo>
                      <a:pt x="218" y="56"/>
                      <a:pt x="228" y="68"/>
                      <a:pt x="207" y="71"/>
                    </a:cubicBezTo>
                    <a:cubicBezTo>
                      <a:pt x="186" y="74"/>
                      <a:pt x="182" y="73"/>
                      <a:pt x="162" y="76"/>
                    </a:cubicBezTo>
                    <a:cubicBezTo>
                      <a:pt x="7" y="101"/>
                      <a:pt x="59" y="60"/>
                      <a:pt x="74" y="60"/>
                    </a:cubicBezTo>
                    <a:cubicBezTo>
                      <a:pt x="139" y="59"/>
                      <a:pt x="123" y="37"/>
                      <a:pt x="107" y="42"/>
                    </a:cubicBezTo>
                    <a:cubicBezTo>
                      <a:pt x="91" y="46"/>
                      <a:pt x="34" y="27"/>
                      <a:pt x="26" y="63"/>
                    </a:cubicBezTo>
                    <a:cubicBezTo>
                      <a:pt x="19" y="100"/>
                      <a:pt x="42" y="282"/>
                      <a:pt x="36" y="317"/>
                    </a:cubicBezTo>
                    <a:cubicBezTo>
                      <a:pt x="0" y="534"/>
                      <a:pt x="199" y="487"/>
                      <a:pt x="199" y="487"/>
                    </a:cubicBezTo>
                    <a:cubicBezTo>
                      <a:pt x="156" y="453"/>
                      <a:pt x="174" y="421"/>
                      <a:pt x="171" y="403"/>
                    </a:cubicBezTo>
                    <a:cubicBezTo>
                      <a:pt x="161" y="345"/>
                      <a:pt x="154" y="337"/>
                      <a:pt x="144" y="341"/>
                    </a:cubicBezTo>
                    <a:cubicBezTo>
                      <a:pt x="121" y="352"/>
                      <a:pt x="123" y="358"/>
                      <a:pt x="126" y="367"/>
                    </a:cubicBezTo>
                    <a:cubicBezTo>
                      <a:pt x="142" y="416"/>
                      <a:pt x="105" y="376"/>
                      <a:pt x="105" y="376"/>
                    </a:cubicBezTo>
                    <a:cubicBezTo>
                      <a:pt x="98" y="380"/>
                      <a:pt x="95" y="390"/>
                      <a:pt x="99" y="399"/>
                    </a:cubicBezTo>
                    <a:cubicBezTo>
                      <a:pt x="131" y="463"/>
                      <a:pt x="101" y="446"/>
                      <a:pt x="94" y="435"/>
                    </a:cubicBezTo>
                    <a:cubicBezTo>
                      <a:pt x="61" y="390"/>
                      <a:pt x="92" y="366"/>
                      <a:pt x="88" y="352"/>
                    </a:cubicBezTo>
                    <a:cubicBezTo>
                      <a:pt x="75" y="295"/>
                      <a:pt x="118" y="274"/>
                      <a:pt x="124" y="265"/>
                    </a:cubicBezTo>
                    <a:cubicBezTo>
                      <a:pt x="130" y="256"/>
                      <a:pt x="127" y="253"/>
                      <a:pt x="129" y="234"/>
                    </a:cubicBezTo>
                    <a:cubicBezTo>
                      <a:pt x="136" y="195"/>
                      <a:pt x="155" y="216"/>
                      <a:pt x="153" y="228"/>
                    </a:cubicBezTo>
                    <a:cubicBezTo>
                      <a:pt x="148" y="274"/>
                      <a:pt x="176" y="242"/>
                      <a:pt x="186" y="228"/>
                    </a:cubicBezTo>
                    <a:cubicBezTo>
                      <a:pt x="218" y="186"/>
                      <a:pt x="214" y="229"/>
                      <a:pt x="209" y="237"/>
                    </a:cubicBezTo>
                    <a:cubicBezTo>
                      <a:pt x="203" y="244"/>
                      <a:pt x="198" y="255"/>
                      <a:pt x="200" y="260"/>
                    </a:cubicBezTo>
                    <a:cubicBezTo>
                      <a:pt x="208" y="283"/>
                      <a:pt x="193" y="305"/>
                      <a:pt x="188" y="306"/>
                    </a:cubicBezTo>
                    <a:cubicBezTo>
                      <a:pt x="184" y="308"/>
                      <a:pt x="170" y="314"/>
                      <a:pt x="170" y="332"/>
                    </a:cubicBezTo>
                    <a:cubicBezTo>
                      <a:pt x="171" y="350"/>
                      <a:pt x="192" y="382"/>
                      <a:pt x="192" y="395"/>
                    </a:cubicBezTo>
                    <a:cubicBezTo>
                      <a:pt x="193" y="492"/>
                      <a:pt x="236" y="499"/>
                      <a:pt x="255" y="497"/>
                    </a:cubicBezTo>
                    <a:cubicBezTo>
                      <a:pt x="275" y="496"/>
                      <a:pt x="445" y="490"/>
                      <a:pt x="515" y="483"/>
                    </a:cubicBezTo>
                    <a:cubicBezTo>
                      <a:pt x="585" y="477"/>
                      <a:pt x="538" y="458"/>
                      <a:pt x="518" y="458"/>
                    </a:cubicBezTo>
                    <a:cubicBezTo>
                      <a:pt x="467" y="458"/>
                      <a:pt x="454" y="427"/>
                      <a:pt x="454" y="427"/>
                    </a:cubicBezTo>
                    <a:cubicBezTo>
                      <a:pt x="454" y="427"/>
                      <a:pt x="453" y="405"/>
                      <a:pt x="431" y="400"/>
                    </a:cubicBezTo>
                    <a:cubicBezTo>
                      <a:pt x="376" y="385"/>
                      <a:pt x="411" y="353"/>
                      <a:pt x="425" y="345"/>
                    </a:cubicBezTo>
                    <a:cubicBezTo>
                      <a:pt x="438" y="338"/>
                      <a:pt x="430" y="335"/>
                      <a:pt x="420" y="329"/>
                    </a:cubicBezTo>
                    <a:cubicBezTo>
                      <a:pt x="398" y="316"/>
                      <a:pt x="394" y="300"/>
                      <a:pt x="396" y="270"/>
                    </a:cubicBezTo>
                    <a:cubicBezTo>
                      <a:pt x="397" y="240"/>
                      <a:pt x="416" y="249"/>
                      <a:pt x="416" y="249"/>
                    </a:cubicBezTo>
                    <a:cubicBezTo>
                      <a:pt x="416" y="249"/>
                      <a:pt x="448" y="262"/>
                      <a:pt x="460" y="256"/>
                    </a:cubicBezTo>
                    <a:cubicBezTo>
                      <a:pt x="472" y="250"/>
                      <a:pt x="467" y="239"/>
                      <a:pt x="461" y="244"/>
                    </a:cubicBezTo>
                    <a:cubicBezTo>
                      <a:pt x="455" y="248"/>
                      <a:pt x="412" y="244"/>
                      <a:pt x="407" y="223"/>
                    </a:cubicBezTo>
                    <a:cubicBezTo>
                      <a:pt x="403" y="202"/>
                      <a:pt x="418" y="213"/>
                      <a:pt x="422" y="214"/>
                    </a:cubicBezTo>
                    <a:cubicBezTo>
                      <a:pt x="427" y="216"/>
                      <a:pt x="427" y="220"/>
                      <a:pt x="439" y="226"/>
                    </a:cubicBezTo>
                    <a:cubicBezTo>
                      <a:pt x="468" y="241"/>
                      <a:pt x="454" y="224"/>
                      <a:pt x="454" y="224"/>
                    </a:cubicBezTo>
                    <a:cubicBezTo>
                      <a:pt x="454" y="224"/>
                      <a:pt x="454" y="224"/>
                      <a:pt x="438" y="209"/>
                    </a:cubicBezTo>
                    <a:cubicBezTo>
                      <a:pt x="423" y="194"/>
                      <a:pt x="406" y="199"/>
                      <a:pt x="389" y="199"/>
                    </a:cubicBezTo>
                    <a:cubicBezTo>
                      <a:pt x="373" y="199"/>
                      <a:pt x="376" y="211"/>
                      <a:pt x="376" y="211"/>
                    </a:cubicBezTo>
                    <a:cubicBezTo>
                      <a:pt x="376" y="211"/>
                      <a:pt x="373" y="242"/>
                      <a:pt x="370" y="291"/>
                    </a:cubicBezTo>
                    <a:cubicBezTo>
                      <a:pt x="368" y="341"/>
                      <a:pt x="360" y="347"/>
                      <a:pt x="357" y="343"/>
                    </a:cubicBezTo>
                    <a:cubicBezTo>
                      <a:pt x="354" y="338"/>
                      <a:pt x="350" y="313"/>
                      <a:pt x="350" y="305"/>
                    </a:cubicBezTo>
                    <a:cubicBezTo>
                      <a:pt x="350" y="298"/>
                      <a:pt x="345" y="264"/>
                      <a:pt x="347" y="230"/>
                    </a:cubicBezTo>
                    <a:cubicBezTo>
                      <a:pt x="350" y="195"/>
                      <a:pt x="356" y="210"/>
                      <a:pt x="334" y="201"/>
                    </a:cubicBezTo>
                    <a:cubicBezTo>
                      <a:pt x="311" y="192"/>
                      <a:pt x="323" y="182"/>
                      <a:pt x="331" y="182"/>
                    </a:cubicBezTo>
                    <a:cubicBezTo>
                      <a:pt x="338" y="182"/>
                      <a:pt x="350" y="189"/>
                      <a:pt x="352" y="181"/>
                    </a:cubicBezTo>
                    <a:cubicBezTo>
                      <a:pt x="356" y="160"/>
                      <a:pt x="359" y="141"/>
                      <a:pt x="347" y="136"/>
                    </a:cubicBezTo>
                    <a:cubicBezTo>
                      <a:pt x="322" y="127"/>
                      <a:pt x="332" y="121"/>
                      <a:pt x="341" y="118"/>
                    </a:cubicBezTo>
                    <a:cubicBezTo>
                      <a:pt x="350" y="115"/>
                      <a:pt x="352" y="94"/>
                      <a:pt x="339" y="99"/>
                    </a:cubicBezTo>
                    <a:cubicBezTo>
                      <a:pt x="313" y="107"/>
                      <a:pt x="316" y="85"/>
                      <a:pt x="321" y="82"/>
                    </a:cubicBezTo>
                    <a:cubicBezTo>
                      <a:pt x="325" y="79"/>
                      <a:pt x="334" y="83"/>
                      <a:pt x="331" y="62"/>
                    </a:cubicBezTo>
                    <a:cubicBezTo>
                      <a:pt x="328" y="41"/>
                      <a:pt x="347" y="34"/>
                      <a:pt x="351" y="53"/>
                    </a:cubicBezTo>
                    <a:cubicBezTo>
                      <a:pt x="354" y="73"/>
                      <a:pt x="363" y="112"/>
                      <a:pt x="369" y="103"/>
                    </a:cubicBezTo>
                    <a:cubicBezTo>
                      <a:pt x="375" y="94"/>
                      <a:pt x="385" y="57"/>
                      <a:pt x="395" y="41"/>
                    </a:cubicBezTo>
                    <a:cubicBezTo>
                      <a:pt x="406" y="24"/>
                      <a:pt x="418" y="38"/>
                      <a:pt x="415" y="47"/>
                    </a:cubicBezTo>
                    <a:cubicBezTo>
                      <a:pt x="401" y="88"/>
                      <a:pt x="426" y="90"/>
                      <a:pt x="426" y="90"/>
                    </a:cubicBezTo>
                    <a:cubicBezTo>
                      <a:pt x="426" y="90"/>
                      <a:pt x="423" y="96"/>
                      <a:pt x="409" y="95"/>
                    </a:cubicBezTo>
                    <a:cubicBezTo>
                      <a:pt x="382" y="92"/>
                      <a:pt x="393" y="110"/>
                      <a:pt x="405" y="115"/>
                    </a:cubicBezTo>
                    <a:cubicBezTo>
                      <a:pt x="431" y="124"/>
                      <a:pt x="414" y="130"/>
                      <a:pt x="401" y="130"/>
                    </a:cubicBezTo>
                    <a:cubicBezTo>
                      <a:pt x="387" y="130"/>
                      <a:pt x="381" y="134"/>
                      <a:pt x="378" y="148"/>
                    </a:cubicBezTo>
                    <a:cubicBezTo>
                      <a:pt x="369" y="191"/>
                      <a:pt x="401" y="181"/>
                      <a:pt x="401" y="181"/>
                    </a:cubicBezTo>
                    <a:cubicBezTo>
                      <a:pt x="452" y="195"/>
                      <a:pt x="528" y="188"/>
                      <a:pt x="528" y="188"/>
                    </a:cubicBezTo>
                    <a:cubicBezTo>
                      <a:pt x="543" y="192"/>
                      <a:pt x="552" y="189"/>
                      <a:pt x="558" y="181"/>
                    </a:cubicBezTo>
                    <a:lnTo>
                      <a:pt x="558" y="103"/>
                    </a:lnTo>
                    <a:cubicBezTo>
                      <a:pt x="556" y="93"/>
                      <a:pt x="555" y="84"/>
                      <a:pt x="554" y="76"/>
                    </a:cubicBezTo>
                    <a:close/>
                    <a:moveTo>
                      <a:pt x="231" y="77"/>
                    </a:moveTo>
                    <a:cubicBezTo>
                      <a:pt x="233" y="65"/>
                      <a:pt x="249" y="69"/>
                      <a:pt x="249" y="69"/>
                    </a:cubicBezTo>
                    <a:cubicBezTo>
                      <a:pt x="249" y="69"/>
                      <a:pt x="278" y="79"/>
                      <a:pt x="290" y="78"/>
                    </a:cubicBezTo>
                    <a:cubicBezTo>
                      <a:pt x="301" y="76"/>
                      <a:pt x="318" y="93"/>
                      <a:pt x="293" y="93"/>
                    </a:cubicBezTo>
                    <a:cubicBezTo>
                      <a:pt x="267" y="93"/>
                      <a:pt x="228" y="104"/>
                      <a:pt x="231" y="77"/>
                    </a:cubicBezTo>
                    <a:close/>
                    <a:moveTo>
                      <a:pt x="171" y="195"/>
                    </a:moveTo>
                    <a:cubicBezTo>
                      <a:pt x="153" y="195"/>
                      <a:pt x="46" y="237"/>
                      <a:pt x="45" y="128"/>
                    </a:cubicBezTo>
                    <a:cubicBezTo>
                      <a:pt x="45" y="104"/>
                      <a:pt x="39" y="83"/>
                      <a:pt x="69" y="98"/>
                    </a:cubicBezTo>
                    <a:cubicBezTo>
                      <a:pt x="99" y="112"/>
                      <a:pt x="72" y="111"/>
                      <a:pt x="137" y="108"/>
                    </a:cubicBezTo>
                    <a:cubicBezTo>
                      <a:pt x="137" y="108"/>
                      <a:pt x="184" y="110"/>
                      <a:pt x="191" y="106"/>
                    </a:cubicBezTo>
                    <a:cubicBezTo>
                      <a:pt x="199" y="101"/>
                      <a:pt x="192" y="91"/>
                      <a:pt x="207" y="91"/>
                    </a:cubicBezTo>
                    <a:cubicBezTo>
                      <a:pt x="222" y="90"/>
                      <a:pt x="220" y="105"/>
                      <a:pt x="220" y="105"/>
                    </a:cubicBezTo>
                    <a:cubicBezTo>
                      <a:pt x="220" y="105"/>
                      <a:pt x="207" y="124"/>
                      <a:pt x="305" y="111"/>
                    </a:cubicBezTo>
                    <a:cubicBezTo>
                      <a:pt x="317" y="109"/>
                      <a:pt x="327" y="121"/>
                      <a:pt x="302" y="121"/>
                    </a:cubicBezTo>
                    <a:cubicBezTo>
                      <a:pt x="290" y="122"/>
                      <a:pt x="272" y="128"/>
                      <a:pt x="278" y="143"/>
                    </a:cubicBezTo>
                    <a:cubicBezTo>
                      <a:pt x="284" y="158"/>
                      <a:pt x="276" y="256"/>
                      <a:pt x="276" y="256"/>
                    </a:cubicBezTo>
                    <a:cubicBezTo>
                      <a:pt x="276" y="256"/>
                      <a:pt x="271" y="274"/>
                      <a:pt x="262" y="245"/>
                    </a:cubicBezTo>
                    <a:cubicBezTo>
                      <a:pt x="259" y="235"/>
                      <a:pt x="262" y="144"/>
                      <a:pt x="260" y="137"/>
                    </a:cubicBezTo>
                    <a:cubicBezTo>
                      <a:pt x="259" y="129"/>
                      <a:pt x="217" y="122"/>
                      <a:pt x="215" y="154"/>
                    </a:cubicBezTo>
                    <a:cubicBezTo>
                      <a:pt x="214" y="185"/>
                      <a:pt x="205" y="195"/>
                      <a:pt x="171" y="195"/>
                    </a:cubicBezTo>
                    <a:close/>
                    <a:moveTo>
                      <a:pt x="237" y="231"/>
                    </a:moveTo>
                    <a:cubicBezTo>
                      <a:pt x="230" y="240"/>
                      <a:pt x="219" y="247"/>
                      <a:pt x="223" y="225"/>
                    </a:cubicBezTo>
                    <a:cubicBezTo>
                      <a:pt x="228" y="202"/>
                      <a:pt x="232" y="170"/>
                      <a:pt x="232" y="155"/>
                    </a:cubicBezTo>
                    <a:cubicBezTo>
                      <a:pt x="232" y="155"/>
                      <a:pt x="244" y="135"/>
                      <a:pt x="247" y="158"/>
                    </a:cubicBezTo>
                    <a:cubicBezTo>
                      <a:pt x="250" y="181"/>
                      <a:pt x="244" y="221"/>
                      <a:pt x="237" y="231"/>
                    </a:cubicBezTo>
                    <a:close/>
                    <a:moveTo>
                      <a:pt x="326" y="292"/>
                    </a:moveTo>
                    <a:cubicBezTo>
                      <a:pt x="327" y="320"/>
                      <a:pt x="355" y="400"/>
                      <a:pt x="286" y="399"/>
                    </a:cubicBezTo>
                    <a:cubicBezTo>
                      <a:pt x="217" y="398"/>
                      <a:pt x="214" y="409"/>
                      <a:pt x="215" y="321"/>
                    </a:cubicBezTo>
                    <a:cubicBezTo>
                      <a:pt x="216" y="236"/>
                      <a:pt x="225" y="253"/>
                      <a:pt x="230" y="264"/>
                    </a:cubicBezTo>
                    <a:cubicBezTo>
                      <a:pt x="230" y="264"/>
                      <a:pt x="253" y="318"/>
                      <a:pt x="309" y="277"/>
                    </a:cubicBezTo>
                    <a:cubicBezTo>
                      <a:pt x="319" y="269"/>
                      <a:pt x="324" y="263"/>
                      <a:pt x="326" y="292"/>
                    </a:cubicBezTo>
                    <a:close/>
                    <a:moveTo>
                      <a:pt x="318" y="133"/>
                    </a:moveTo>
                    <a:cubicBezTo>
                      <a:pt x="338" y="148"/>
                      <a:pt x="316" y="165"/>
                      <a:pt x="316" y="165"/>
                    </a:cubicBezTo>
                    <a:cubicBezTo>
                      <a:pt x="316" y="165"/>
                      <a:pt x="302" y="189"/>
                      <a:pt x="313" y="213"/>
                    </a:cubicBezTo>
                    <a:cubicBezTo>
                      <a:pt x="324" y="237"/>
                      <a:pt x="324" y="265"/>
                      <a:pt x="301" y="239"/>
                    </a:cubicBezTo>
                    <a:cubicBezTo>
                      <a:pt x="279" y="214"/>
                      <a:pt x="293" y="156"/>
                      <a:pt x="299" y="144"/>
                    </a:cubicBezTo>
                    <a:cubicBezTo>
                      <a:pt x="299" y="144"/>
                      <a:pt x="299" y="118"/>
                      <a:pt x="318" y="133"/>
                    </a:cubicBezTo>
                    <a:close/>
                    <a:moveTo>
                      <a:pt x="507" y="179"/>
                    </a:moveTo>
                    <a:cubicBezTo>
                      <a:pt x="498" y="185"/>
                      <a:pt x="507" y="179"/>
                      <a:pt x="465" y="177"/>
                    </a:cubicBezTo>
                    <a:cubicBezTo>
                      <a:pt x="423" y="176"/>
                      <a:pt x="461" y="162"/>
                      <a:pt x="461" y="162"/>
                    </a:cubicBezTo>
                    <a:cubicBezTo>
                      <a:pt x="565" y="166"/>
                      <a:pt x="516" y="173"/>
                      <a:pt x="507" y="17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549" name="Freeform 237"/>
              <p:cNvSpPr>
                <a:spLocks/>
              </p:cNvSpPr>
              <p:nvPr/>
            </p:nvSpPr>
            <p:spPr bwMode="auto">
              <a:xfrm>
                <a:off x="3621" y="1287"/>
                <a:ext cx="238" cy="283"/>
              </a:xfrm>
              <a:custGeom>
                <a:avLst/>
                <a:gdLst>
                  <a:gd name="T0" fmla="*/ 40 w 47"/>
                  <a:gd name="T1" fmla="*/ 15 h 56"/>
                  <a:gd name="T2" fmla="*/ 27 w 47"/>
                  <a:gd name="T3" fmla="*/ 56 h 56"/>
                  <a:gd name="T4" fmla="*/ 40 w 47"/>
                  <a:gd name="T5" fmla="*/ 1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56">
                    <a:moveTo>
                      <a:pt x="40" y="15"/>
                    </a:moveTo>
                    <a:cubicBezTo>
                      <a:pt x="37" y="0"/>
                      <a:pt x="0" y="23"/>
                      <a:pt x="27" y="56"/>
                    </a:cubicBezTo>
                    <a:cubicBezTo>
                      <a:pt x="27" y="56"/>
                      <a:pt x="47" y="49"/>
                      <a:pt x="40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550" name="Freeform 238"/>
              <p:cNvSpPr>
                <a:spLocks/>
              </p:cNvSpPr>
              <p:nvPr/>
            </p:nvSpPr>
            <p:spPr bwMode="auto">
              <a:xfrm>
                <a:off x="3403" y="1403"/>
                <a:ext cx="208" cy="379"/>
              </a:xfrm>
              <a:custGeom>
                <a:avLst/>
                <a:gdLst>
                  <a:gd name="T0" fmla="*/ 19 w 41"/>
                  <a:gd name="T1" fmla="*/ 27 h 75"/>
                  <a:gd name="T2" fmla="*/ 12 w 41"/>
                  <a:gd name="T3" fmla="*/ 69 h 75"/>
                  <a:gd name="T4" fmla="*/ 40 w 41"/>
                  <a:gd name="T5" fmla="*/ 45 h 75"/>
                  <a:gd name="T6" fmla="*/ 37 w 41"/>
                  <a:gd name="T7" fmla="*/ 24 h 75"/>
                  <a:gd name="T8" fmla="*/ 19 w 41"/>
                  <a:gd name="T9" fmla="*/ 2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75">
                    <a:moveTo>
                      <a:pt x="19" y="27"/>
                    </a:moveTo>
                    <a:cubicBezTo>
                      <a:pt x="0" y="54"/>
                      <a:pt x="6" y="63"/>
                      <a:pt x="12" y="69"/>
                    </a:cubicBezTo>
                    <a:cubicBezTo>
                      <a:pt x="18" y="75"/>
                      <a:pt x="30" y="74"/>
                      <a:pt x="40" y="45"/>
                    </a:cubicBezTo>
                    <a:cubicBezTo>
                      <a:pt x="40" y="45"/>
                      <a:pt x="32" y="31"/>
                      <a:pt x="37" y="24"/>
                    </a:cubicBezTo>
                    <a:cubicBezTo>
                      <a:pt x="41" y="16"/>
                      <a:pt x="38" y="0"/>
                      <a:pt x="19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551" name="Freeform 239"/>
              <p:cNvSpPr>
                <a:spLocks/>
              </p:cNvSpPr>
              <p:nvPr/>
            </p:nvSpPr>
            <p:spPr bwMode="auto">
              <a:xfrm>
                <a:off x="3272" y="645"/>
                <a:ext cx="683" cy="318"/>
              </a:xfrm>
              <a:custGeom>
                <a:avLst/>
                <a:gdLst>
                  <a:gd name="T0" fmla="*/ 112 w 135"/>
                  <a:gd name="T1" fmla="*/ 4 h 63"/>
                  <a:gd name="T2" fmla="*/ 24 w 135"/>
                  <a:gd name="T3" fmla="*/ 4 h 63"/>
                  <a:gd name="T4" fmla="*/ 2 w 135"/>
                  <a:gd name="T5" fmla="*/ 25 h 63"/>
                  <a:gd name="T6" fmla="*/ 60 w 135"/>
                  <a:gd name="T7" fmla="*/ 58 h 63"/>
                  <a:gd name="T8" fmla="*/ 96 w 135"/>
                  <a:gd name="T9" fmla="*/ 54 h 63"/>
                  <a:gd name="T10" fmla="*/ 113 w 135"/>
                  <a:gd name="T11" fmla="*/ 53 h 63"/>
                  <a:gd name="T12" fmla="*/ 112 w 135"/>
                  <a:gd name="T13" fmla="*/ 4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63">
                    <a:moveTo>
                      <a:pt x="112" y="4"/>
                    </a:moveTo>
                    <a:cubicBezTo>
                      <a:pt x="105" y="9"/>
                      <a:pt x="24" y="4"/>
                      <a:pt x="24" y="4"/>
                    </a:cubicBezTo>
                    <a:cubicBezTo>
                      <a:pt x="15" y="4"/>
                      <a:pt x="3" y="1"/>
                      <a:pt x="2" y="25"/>
                    </a:cubicBezTo>
                    <a:cubicBezTo>
                      <a:pt x="0" y="63"/>
                      <a:pt x="48" y="58"/>
                      <a:pt x="60" y="58"/>
                    </a:cubicBezTo>
                    <a:cubicBezTo>
                      <a:pt x="72" y="58"/>
                      <a:pt x="84" y="48"/>
                      <a:pt x="96" y="54"/>
                    </a:cubicBezTo>
                    <a:cubicBezTo>
                      <a:pt x="96" y="54"/>
                      <a:pt x="107" y="63"/>
                      <a:pt x="113" y="53"/>
                    </a:cubicBezTo>
                    <a:cubicBezTo>
                      <a:pt x="135" y="13"/>
                      <a:pt x="120" y="0"/>
                      <a:pt x="112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552" name="Freeform 240"/>
              <p:cNvSpPr>
                <a:spLocks/>
              </p:cNvSpPr>
              <p:nvPr/>
            </p:nvSpPr>
            <p:spPr bwMode="auto">
              <a:xfrm>
                <a:off x="4046" y="1545"/>
                <a:ext cx="490" cy="515"/>
              </a:xfrm>
              <a:custGeom>
                <a:avLst/>
                <a:gdLst>
                  <a:gd name="T0" fmla="*/ 67 w 97"/>
                  <a:gd name="T1" fmla="*/ 5 h 102"/>
                  <a:gd name="T2" fmla="*/ 31 w 97"/>
                  <a:gd name="T3" fmla="*/ 5 h 102"/>
                  <a:gd name="T4" fmla="*/ 12 w 97"/>
                  <a:gd name="T5" fmla="*/ 57 h 102"/>
                  <a:gd name="T6" fmla="*/ 79 w 97"/>
                  <a:gd name="T7" fmla="*/ 62 h 102"/>
                  <a:gd name="T8" fmla="*/ 67 w 97"/>
                  <a:gd name="T9" fmla="*/ 5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102">
                    <a:moveTo>
                      <a:pt x="67" y="5"/>
                    </a:moveTo>
                    <a:cubicBezTo>
                      <a:pt x="55" y="10"/>
                      <a:pt x="31" y="5"/>
                      <a:pt x="31" y="5"/>
                    </a:cubicBezTo>
                    <a:cubicBezTo>
                      <a:pt x="0" y="6"/>
                      <a:pt x="16" y="39"/>
                      <a:pt x="12" y="57"/>
                    </a:cubicBezTo>
                    <a:cubicBezTo>
                      <a:pt x="8" y="76"/>
                      <a:pt x="63" y="102"/>
                      <a:pt x="79" y="62"/>
                    </a:cubicBezTo>
                    <a:cubicBezTo>
                      <a:pt x="97" y="20"/>
                      <a:pt x="79" y="0"/>
                      <a:pt x="67" y="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553" name="Freeform 241"/>
              <p:cNvSpPr>
                <a:spLocks/>
              </p:cNvSpPr>
              <p:nvPr/>
            </p:nvSpPr>
            <p:spPr bwMode="auto">
              <a:xfrm>
                <a:off x="5173" y="1024"/>
                <a:ext cx="501" cy="96"/>
              </a:xfrm>
              <a:custGeom>
                <a:avLst/>
                <a:gdLst>
                  <a:gd name="T0" fmla="*/ 15 w 99"/>
                  <a:gd name="T1" fmla="*/ 0 h 19"/>
                  <a:gd name="T2" fmla="*/ 40 w 99"/>
                  <a:gd name="T3" fmla="*/ 15 h 19"/>
                  <a:gd name="T4" fmla="*/ 15 w 99"/>
                  <a:gd name="T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9" h="19">
                    <a:moveTo>
                      <a:pt x="15" y="0"/>
                    </a:moveTo>
                    <a:cubicBezTo>
                      <a:pt x="0" y="0"/>
                      <a:pt x="19" y="19"/>
                      <a:pt x="40" y="15"/>
                    </a:cubicBezTo>
                    <a:cubicBezTo>
                      <a:pt x="99" y="1"/>
                      <a:pt x="15" y="0"/>
                      <a:pt x="1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554" name="Freeform 242"/>
              <p:cNvSpPr>
                <a:spLocks/>
              </p:cNvSpPr>
              <p:nvPr/>
            </p:nvSpPr>
            <p:spPr bwMode="auto">
              <a:xfrm>
                <a:off x="5340" y="1004"/>
                <a:ext cx="385" cy="237"/>
              </a:xfrm>
              <a:custGeom>
                <a:avLst/>
                <a:gdLst>
                  <a:gd name="T0" fmla="*/ 21 w 76"/>
                  <a:gd name="T1" fmla="*/ 37 h 47"/>
                  <a:gd name="T2" fmla="*/ 70 w 76"/>
                  <a:gd name="T3" fmla="*/ 17 h 47"/>
                  <a:gd name="T4" fmla="*/ 48 w 76"/>
                  <a:gd name="T5" fmla="*/ 3 h 47"/>
                  <a:gd name="T6" fmla="*/ 19 w 76"/>
                  <a:gd name="T7" fmla="*/ 32 h 47"/>
                  <a:gd name="T8" fmla="*/ 21 w 76"/>
                  <a:gd name="T9" fmla="*/ 3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47">
                    <a:moveTo>
                      <a:pt x="21" y="37"/>
                    </a:moveTo>
                    <a:cubicBezTo>
                      <a:pt x="21" y="37"/>
                      <a:pt x="50" y="47"/>
                      <a:pt x="70" y="17"/>
                    </a:cubicBezTo>
                    <a:cubicBezTo>
                      <a:pt x="76" y="7"/>
                      <a:pt x="65" y="0"/>
                      <a:pt x="48" y="3"/>
                    </a:cubicBezTo>
                    <a:cubicBezTo>
                      <a:pt x="39" y="5"/>
                      <a:pt x="39" y="32"/>
                      <a:pt x="19" y="32"/>
                    </a:cubicBezTo>
                    <a:cubicBezTo>
                      <a:pt x="0" y="32"/>
                      <a:pt x="21" y="37"/>
                      <a:pt x="21" y="3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555" name="Freeform 243"/>
              <p:cNvSpPr>
                <a:spLocks/>
              </p:cNvSpPr>
              <p:nvPr/>
            </p:nvSpPr>
            <p:spPr bwMode="auto">
              <a:xfrm>
                <a:off x="5325" y="1201"/>
                <a:ext cx="415" cy="187"/>
              </a:xfrm>
              <a:custGeom>
                <a:avLst/>
                <a:gdLst>
                  <a:gd name="T0" fmla="*/ 72 w 82"/>
                  <a:gd name="T1" fmla="*/ 6 h 37"/>
                  <a:gd name="T2" fmla="*/ 24 w 82"/>
                  <a:gd name="T3" fmla="*/ 17 h 37"/>
                  <a:gd name="T4" fmla="*/ 17 w 82"/>
                  <a:gd name="T5" fmla="*/ 26 h 37"/>
                  <a:gd name="T6" fmla="*/ 76 w 82"/>
                  <a:gd name="T7" fmla="*/ 23 h 37"/>
                  <a:gd name="T8" fmla="*/ 82 w 82"/>
                  <a:gd name="T9" fmla="*/ 20 h 37"/>
                  <a:gd name="T10" fmla="*/ 82 w 82"/>
                  <a:gd name="T11" fmla="*/ 0 h 37"/>
                  <a:gd name="T12" fmla="*/ 72 w 82"/>
                  <a:gd name="T13" fmla="*/ 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37">
                    <a:moveTo>
                      <a:pt x="72" y="6"/>
                    </a:moveTo>
                    <a:cubicBezTo>
                      <a:pt x="57" y="23"/>
                      <a:pt x="24" y="17"/>
                      <a:pt x="24" y="17"/>
                    </a:cubicBezTo>
                    <a:cubicBezTo>
                      <a:pt x="24" y="17"/>
                      <a:pt x="0" y="16"/>
                      <a:pt x="17" y="26"/>
                    </a:cubicBezTo>
                    <a:cubicBezTo>
                      <a:pt x="33" y="37"/>
                      <a:pt x="53" y="32"/>
                      <a:pt x="76" y="23"/>
                    </a:cubicBezTo>
                    <a:cubicBezTo>
                      <a:pt x="78" y="22"/>
                      <a:pt x="80" y="21"/>
                      <a:pt x="82" y="20"/>
                    </a:cubicBezTo>
                    <a:lnTo>
                      <a:pt x="82" y="0"/>
                    </a:lnTo>
                    <a:cubicBezTo>
                      <a:pt x="79" y="1"/>
                      <a:pt x="75" y="2"/>
                      <a:pt x="7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556" name="Freeform 244"/>
              <p:cNvSpPr>
                <a:spLocks/>
              </p:cNvSpPr>
              <p:nvPr/>
            </p:nvSpPr>
            <p:spPr bwMode="auto">
              <a:xfrm>
                <a:off x="5001" y="1378"/>
                <a:ext cx="698" cy="167"/>
              </a:xfrm>
              <a:custGeom>
                <a:avLst/>
                <a:gdLst>
                  <a:gd name="T0" fmla="*/ 21 w 138"/>
                  <a:gd name="T1" fmla="*/ 1 h 33"/>
                  <a:gd name="T2" fmla="*/ 8 w 138"/>
                  <a:gd name="T3" fmla="*/ 14 h 33"/>
                  <a:gd name="T4" fmla="*/ 57 w 138"/>
                  <a:gd name="T5" fmla="*/ 22 h 33"/>
                  <a:gd name="T6" fmla="*/ 117 w 138"/>
                  <a:gd name="T7" fmla="*/ 23 h 33"/>
                  <a:gd name="T8" fmla="*/ 114 w 138"/>
                  <a:gd name="T9" fmla="*/ 8 h 33"/>
                  <a:gd name="T10" fmla="*/ 82 w 138"/>
                  <a:gd name="T11" fmla="*/ 3 h 33"/>
                  <a:gd name="T12" fmla="*/ 21 w 138"/>
                  <a:gd name="T13" fmla="*/ 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33">
                    <a:moveTo>
                      <a:pt x="21" y="1"/>
                    </a:moveTo>
                    <a:cubicBezTo>
                      <a:pt x="21" y="1"/>
                      <a:pt x="0" y="8"/>
                      <a:pt x="8" y="14"/>
                    </a:cubicBezTo>
                    <a:cubicBezTo>
                      <a:pt x="15" y="20"/>
                      <a:pt x="48" y="22"/>
                      <a:pt x="57" y="22"/>
                    </a:cubicBezTo>
                    <a:cubicBezTo>
                      <a:pt x="66" y="22"/>
                      <a:pt x="96" y="33"/>
                      <a:pt x="117" y="23"/>
                    </a:cubicBezTo>
                    <a:cubicBezTo>
                      <a:pt x="138" y="12"/>
                      <a:pt x="123" y="9"/>
                      <a:pt x="114" y="8"/>
                    </a:cubicBezTo>
                    <a:cubicBezTo>
                      <a:pt x="105" y="6"/>
                      <a:pt x="102" y="0"/>
                      <a:pt x="82" y="3"/>
                    </a:cubicBezTo>
                    <a:cubicBezTo>
                      <a:pt x="37" y="1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557" name="Freeform 245"/>
              <p:cNvSpPr>
                <a:spLocks/>
              </p:cNvSpPr>
              <p:nvPr/>
            </p:nvSpPr>
            <p:spPr bwMode="auto">
              <a:xfrm>
                <a:off x="5077" y="1540"/>
                <a:ext cx="567" cy="146"/>
              </a:xfrm>
              <a:custGeom>
                <a:avLst/>
                <a:gdLst>
                  <a:gd name="T0" fmla="*/ 98 w 112"/>
                  <a:gd name="T1" fmla="*/ 19 h 29"/>
                  <a:gd name="T2" fmla="*/ 103 w 112"/>
                  <a:gd name="T3" fmla="*/ 4 h 29"/>
                  <a:gd name="T4" fmla="*/ 74 w 112"/>
                  <a:gd name="T5" fmla="*/ 10 h 29"/>
                  <a:gd name="T6" fmla="*/ 36 w 112"/>
                  <a:gd name="T7" fmla="*/ 6 h 29"/>
                  <a:gd name="T8" fmla="*/ 2 w 112"/>
                  <a:gd name="T9" fmla="*/ 4 h 29"/>
                  <a:gd name="T10" fmla="*/ 98 w 112"/>
                  <a:gd name="T11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" h="29">
                    <a:moveTo>
                      <a:pt x="98" y="19"/>
                    </a:moveTo>
                    <a:cubicBezTo>
                      <a:pt x="112" y="13"/>
                      <a:pt x="111" y="0"/>
                      <a:pt x="103" y="4"/>
                    </a:cubicBezTo>
                    <a:cubicBezTo>
                      <a:pt x="96" y="9"/>
                      <a:pt x="83" y="10"/>
                      <a:pt x="74" y="10"/>
                    </a:cubicBezTo>
                    <a:cubicBezTo>
                      <a:pt x="65" y="11"/>
                      <a:pt x="45" y="3"/>
                      <a:pt x="36" y="6"/>
                    </a:cubicBezTo>
                    <a:cubicBezTo>
                      <a:pt x="27" y="9"/>
                      <a:pt x="2" y="4"/>
                      <a:pt x="2" y="4"/>
                    </a:cubicBezTo>
                    <a:cubicBezTo>
                      <a:pt x="0" y="29"/>
                      <a:pt x="83" y="25"/>
                      <a:pt x="98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558" name="Freeform 246"/>
              <p:cNvSpPr>
                <a:spLocks/>
              </p:cNvSpPr>
              <p:nvPr/>
            </p:nvSpPr>
            <p:spPr bwMode="auto">
              <a:xfrm>
                <a:off x="5042" y="1656"/>
                <a:ext cx="581" cy="480"/>
              </a:xfrm>
              <a:custGeom>
                <a:avLst/>
                <a:gdLst>
                  <a:gd name="T0" fmla="*/ 3 w 115"/>
                  <a:gd name="T1" fmla="*/ 53 h 95"/>
                  <a:gd name="T2" fmla="*/ 26 w 115"/>
                  <a:gd name="T3" fmla="*/ 54 h 95"/>
                  <a:gd name="T4" fmla="*/ 50 w 115"/>
                  <a:gd name="T5" fmla="*/ 77 h 95"/>
                  <a:gd name="T6" fmla="*/ 59 w 115"/>
                  <a:gd name="T7" fmla="*/ 84 h 95"/>
                  <a:gd name="T8" fmla="*/ 81 w 115"/>
                  <a:gd name="T9" fmla="*/ 52 h 95"/>
                  <a:gd name="T10" fmla="*/ 111 w 115"/>
                  <a:gd name="T11" fmla="*/ 52 h 95"/>
                  <a:gd name="T12" fmla="*/ 79 w 115"/>
                  <a:gd name="T13" fmla="*/ 27 h 95"/>
                  <a:gd name="T14" fmla="*/ 37 w 115"/>
                  <a:gd name="T15" fmla="*/ 16 h 95"/>
                  <a:gd name="T16" fmla="*/ 12 w 115"/>
                  <a:gd name="T17" fmla="*/ 41 h 95"/>
                  <a:gd name="T18" fmla="*/ 3 w 115"/>
                  <a:gd name="T19" fmla="*/ 5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5" h="95">
                    <a:moveTo>
                      <a:pt x="3" y="53"/>
                    </a:moveTo>
                    <a:cubicBezTo>
                      <a:pt x="5" y="60"/>
                      <a:pt x="14" y="68"/>
                      <a:pt x="26" y="54"/>
                    </a:cubicBezTo>
                    <a:cubicBezTo>
                      <a:pt x="48" y="29"/>
                      <a:pt x="48" y="72"/>
                      <a:pt x="50" y="77"/>
                    </a:cubicBezTo>
                    <a:cubicBezTo>
                      <a:pt x="51" y="81"/>
                      <a:pt x="54" y="95"/>
                      <a:pt x="59" y="84"/>
                    </a:cubicBezTo>
                    <a:cubicBezTo>
                      <a:pt x="63" y="74"/>
                      <a:pt x="70" y="39"/>
                      <a:pt x="81" y="52"/>
                    </a:cubicBezTo>
                    <a:cubicBezTo>
                      <a:pt x="100" y="76"/>
                      <a:pt x="115" y="54"/>
                      <a:pt x="111" y="52"/>
                    </a:cubicBezTo>
                    <a:cubicBezTo>
                      <a:pt x="106" y="51"/>
                      <a:pt x="79" y="37"/>
                      <a:pt x="79" y="27"/>
                    </a:cubicBezTo>
                    <a:cubicBezTo>
                      <a:pt x="79" y="16"/>
                      <a:pt x="42" y="0"/>
                      <a:pt x="37" y="16"/>
                    </a:cubicBezTo>
                    <a:cubicBezTo>
                      <a:pt x="33" y="33"/>
                      <a:pt x="12" y="41"/>
                      <a:pt x="12" y="41"/>
                    </a:cubicBezTo>
                    <a:cubicBezTo>
                      <a:pt x="0" y="44"/>
                      <a:pt x="2" y="45"/>
                      <a:pt x="3" y="5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559" name="Freeform 247"/>
              <p:cNvSpPr>
                <a:spLocks/>
              </p:cNvSpPr>
              <p:nvPr/>
            </p:nvSpPr>
            <p:spPr bwMode="auto">
              <a:xfrm>
                <a:off x="5421" y="1464"/>
                <a:ext cx="329" cy="854"/>
              </a:xfrm>
              <a:custGeom>
                <a:avLst/>
                <a:gdLst>
                  <a:gd name="T0" fmla="*/ 51 w 65"/>
                  <a:gd name="T1" fmla="*/ 40 h 169"/>
                  <a:gd name="T2" fmla="*/ 22 w 65"/>
                  <a:gd name="T3" fmla="*/ 49 h 169"/>
                  <a:gd name="T4" fmla="*/ 22 w 65"/>
                  <a:gd name="T5" fmla="*/ 59 h 169"/>
                  <a:gd name="T6" fmla="*/ 50 w 65"/>
                  <a:gd name="T7" fmla="*/ 90 h 169"/>
                  <a:gd name="T8" fmla="*/ 34 w 65"/>
                  <a:gd name="T9" fmla="*/ 118 h 169"/>
                  <a:gd name="T10" fmla="*/ 0 w 65"/>
                  <a:gd name="T11" fmla="*/ 148 h 169"/>
                  <a:gd name="T12" fmla="*/ 17 w 65"/>
                  <a:gd name="T13" fmla="*/ 155 h 169"/>
                  <a:gd name="T14" fmla="*/ 47 w 65"/>
                  <a:gd name="T15" fmla="*/ 166 h 169"/>
                  <a:gd name="T16" fmla="*/ 63 w 65"/>
                  <a:gd name="T17" fmla="*/ 162 h 169"/>
                  <a:gd name="T18" fmla="*/ 65 w 65"/>
                  <a:gd name="T19" fmla="*/ 0 h 169"/>
                  <a:gd name="T20" fmla="*/ 51 w 65"/>
                  <a:gd name="T21" fmla="*/ 4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169">
                    <a:moveTo>
                      <a:pt x="51" y="40"/>
                    </a:moveTo>
                    <a:cubicBezTo>
                      <a:pt x="44" y="46"/>
                      <a:pt x="30" y="49"/>
                      <a:pt x="22" y="49"/>
                    </a:cubicBezTo>
                    <a:cubicBezTo>
                      <a:pt x="13" y="48"/>
                      <a:pt x="14" y="56"/>
                      <a:pt x="22" y="59"/>
                    </a:cubicBezTo>
                    <a:cubicBezTo>
                      <a:pt x="30" y="62"/>
                      <a:pt x="49" y="75"/>
                      <a:pt x="50" y="90"/>
                    </a:cubicBezTo>
                    <a:cubicBezTo>
                      <a:pt x="50" y="104"/>
                      <a:pt x="51" y="115"/>
                      <a:pt x="34" y="118"/>
                    </a:cubicBezTo>
                    <a:cubicBezTo>
                      <a:pt x="18" y="122"/>
                      <a:pt x="3" y="124"/>
                      <a:pt x="0" y="148"/>
                    </a:cubicBezTo>
                    <a:cubicBezTo>
                      <a:pt x="0" y="148"/>
                      <a:pt x="10" y="154"/>
                      <a:pt x="17" y="155"/>
                    </a:cubicBezTo>
                    <a:cubicBezTo>
                      <a:pt x="23" y="155"/>
                      <a:pt x="42" y="163"/>
                      <a:pt x="47" y="166"/>
                    </a:cubicBezTo>
                    <a:cubicBezTo>
                      <a:pt x="51" y="169"/>
                      <a:pt x="58" y="167"/>
                      <a:pt x="63" y="162"/>
                    </a:cubicBezTo>
                    <a:lnTo>
                      <a:pt x="65" y="0"/>
                    </a:lnTo>
                    <a:cubicBezTo>
                      <a:pt x="64" y="8"/>
                      <a:pt x="58" y="36"/>
                      <a:pt x="51" y="4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3560" name="Rectangle 248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298450" y="228600"/>
            <a:ext cx="854075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Topics</a:t>
            </a:r>
          </a:p>
        </p:txBody>
      </p:sp>
      <p:sp>
        <p:nvSpPr>
          <p:cNvPr id="13561" name="Rectangle 249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23850" y="1268413"/>
            <a:ext cx="8569325" cy="482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3562" name="Rectangle 25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9845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3563" name="Rectangle 25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1025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3564" name="Rectangle 25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00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FA14DDE-4CAE-42BF-80E4-C5376EEDCD9C}" type="slidenum">
              <a:rPr lang="en-US" altLang="zh-CN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51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>
    <p:blinds dir="vert"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" pitchFamily="2" charset="2"/>
        <a:buChar char="Ø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Ø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17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Excel_97-2003____1.xls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323528" y="2132856"/>
            <a:ext cx="8132440" cy="1143000"/>
          </a:xfrm>
        </p:spPr>
        <p:txBody>
          <a:bodyPr/>
          <a:lstStyle/>
          <a:p>
            <a:r>
              <a:rPr lang="en-US" altLang="zh-CN" sz="4000" dirty="0" smtClean="0"/>
              <a:t>Using step-like nonlinear magnets</a:t>
            </a:r>
            <a:br>
              <a:rPr lang="en-US" altLang="zh-CN" sz="4000" dirty="0" smtClean="0"/>
            </a:br>
            <a:r>
              <a:rPr lang="en-US" altLang="zh-CN" sz="4000" dirty="0" smtClean="0"/>
              <a:t>for beam </a:t>
            </a:r>
            <a:r>
              <a:rPr lang="en-US" altLang="zh-CN" sz="4000" dirty="0" err="1" smtClean="0"/>
              <a:t>uniformization</a:t>
            </a:r>
            <a:r>
              <a:rPr lang="en-US" altLang="zh-CN" sz="4000" dirty="0" smtClean="0"/>
              <a:t> </a:t>
            </a:r>
            <a:r>
              <a:rPr lang="en-US" altLang="zh-CN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at </a:t>
            </a:r>
            <a:r>
              <a:rPr lang="en-US" altLang="zh-CN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target</a:t>
            </a:r>
            <a:br>
              <a:rPr lang="en-US" altLang="zh-CN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altLang="zh-CN" sz="4000" dirty="0"/>
              <a:t> </a:t>
            </a:r>
            <a:r>
              <a:rPr lang="en-US" altLang="zh-CN" sz="4000" dirty="0" smtClean="0"/>
              <a:t>in high intensity </a:t>
            </a:r>
            <a:r>
              <a:rPr lang="en-US" altLang="zh-CN" sz="4000" dirty="0" err="1" smtClean="0"/>
              <a:t>accelerarors</a:t>
            </a:r>
            <a:endParaRPr lang="en-US" altLang="zh-CN" sz="4000" dirty="0"/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539552" y="4005064"/>
            <a:ext cx="7921749" cy="13684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CN" dirty="0" err="1"/>
              <a:t>Zheng</a:t>
            </a:r>
            <a:r>
              <a:rPr lang="en-US" altLang="zh-CN" dirty="0"/>
              <a:t> </a:t>
            </a:r>
            <a:r>
              <a:rPr lang="en-US" altLang="zh-CN" dirty="0" smtClean="0"/>
              <a:t>Yang, </a:t>
            </a:r>
            <a:r>
              <a:rPr lang="en-US" altLang="zh-CN" dirty="0"/>
              <a:t>Jing-Yu </a:t>
            </a:r>
            <a:r>
              <a:rPr lang="en-US" altLang="zh-CN" dirty="0" smtClean="0"/>
              <a:t>Tang, </a:t>
            </a:r>
            <a:r>
              <a:rPr lang="en-US" altLang="zh-CN" dirty="0"/>
              <a:t>IHEP, China</a:t>
            </a:r>
          </a:p>
          <a:p>
            <a:pPr>
              <a:lnSpc>
                <a:spcPct val="80000"/>
              </a:lnSpc>
            </a:pPr>
            <a:r>
              <a:rPr lang="en-US" altLang="zh-CN" dirty="0" smtClean="0"/>
              <a:t>P.A. Phi </a:t>
            </a:r>
            <a:r>
              <a:rPr lang="en-US" altLang="zh-CN" dirty="0" err="1"/>
              <a:t>Nghiem</a:t>
            </a:r>
            <a:r>
              <a:rPr lang="en-US" altLang="zh-CN" dirty="0" smtClean="0"/>
              <a:t>, Nicolas Chauvin, </a:t>
            </a:r>
            <a:r>
              <a:rPr lang="en-US" altLang="zh-CN" dirty="0"/>
              <a:t>CEA/</a:t>
            </a:r>
            <a:r>
              <a:rPr lang="en-US" altLang="zh-CN" dirty="0" err="1"/>
              <a:t>Saclay</a:t>
            </a:r>
            <a:r>
              <a:rPr lang="en-US" altLang="zh-CN" dirty="0"/>
              <a:t>/IRFU, </a:t>
            </a:r>
            <a:r>
              <a:rPr lang="en-US" altLang="zh-CN" dirty="0" smtClean="0"/>
              <a:t>France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551351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en-US" altLang="zh-CN" sz="4000" dirty="0"/>
              <a:t>Topics</a:t>
            </a: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95536" y="1988840"/>
            <a:ext cx="8229600" cy="4813995"/>
          </a:xfrm>
        </p:spPr>
        <p:txBody>
          <a:bodyPr/>
          <a:lstStyle/>
          <a:p>
            <a:r>
              <a:rPr lang="en-US" altLang="zh-CN" dirty="0"/>
              <a:t>Introduction to </a:t>
            </a:r>
            <a:r>
              <a:rPr lang="en-US" altLang="zh-CN" dirty="0" smtClean="0"/>
              <a:t>CSNS C-ADS </a:t>
            </a:r>
            <a:r>
              <a:rPr lang="en-US" altLang="zh-CN" dirty="0"/>
              <a:t>IFMIF accelerators</a:t>
            </a:r>
            <a:endParaRPr lang="en-US" altLang="zh-CN" dirty="0" smtClean="0"/>
          </a:p>
          <a:p>
            <a:r>
              <a:rPr lang="en-US" altLang="zh-CN" dirty="0" smtClean="0"/>
              <a:t>Beam </a:t>
            </a:r>
            <a:r>
              <a:rPr lang="en-US" altLang="zh-CN" dirty="0"/>
              <a:t>spot </a:t>
            </a:r>
            <a:r>
              <a:rPr lang="en-US" altLang="zh-CN" dirty="0" err="1"/>
              <a:t>uniformization</a:t>
            </a:r>
            <a:r>
              <a:rPr lang="en-US" altLang="zh-CN" dirty="0"/>
              <a:t> </a:t>
            </a:r>
            <a:endParaRPr lang="en-US" altLang="zh-CN" dirty="0" smtClean="0"/>
          </a:p>
          <a:p>
            <a:r>
              <a:rPr lang="en-US" altLang="zh-CN" dirty="0" smtClean="0"/>
              <a:t>Introduction of the step-like magnet</a:t>
            </a:r>
          </a:p>
          <a:p>
            <a:r>
              <a:rPr lang="en-US" altLang="zh-CN" dirty="0" smtClean="0"/>
              <a:t>Application on the CSNS C-ADS IFMIF</a:t>
            </a:r>
          </a:p>
          <a:p>
            <a:r>
              <a:rPr lang="en-US" altLang="zh-CN" dirty="0" smtClean="0"/>
              <a:t>Introduction to </a:t>
            </a:r>
            <a:r>
              <a:rPr lang="en-US" altLang="zh-CN" dirty="0"/>
              <a:t>the Simplified high-order field magnet</a:t>
            </a:r>
            <a:endParaRPr lang="en-US" altLang="zh-CN" dirty="0" smtClean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36036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073685"/>
            <a:ext cx="4393183" cy="679450"/>
          </a:xfrm>
        </p:spPr>
        <p:txBody>
          <a:bodyPr>
            <a:normAutofit fontScale="90000"/>
          </a:bodyPr>
          <a:lstStyle/>
          <a:p>
            <a:r>
              <a:rPr lang="en-US" altLang="zh-CN" sz="4000" dirty="0"/>
              <a:t>CSNS high power proton accelerator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870303"/>
            <a:ext cx="4391793" cy="3060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0815" name="Group 9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4081259"/>
              </p:ext>
            </p:extLst>
          </p:nvPr>
        </p:nvGraphicFramePr>
        <p:xfrm>
          <a:off x="3276600" y="3789363"/>
          <a:ext cx="5688013" cy="2926080"/>
        </p:xfrm>
        <a:graphic>
          <a:graphicData uri="http://schemas.openxmlformats.org/drawingml/2006/table">
            <a:tbl>
              <a:tblPr/>
              <a:tblGrid>
                <a:gridCol w="2952750"/>
                <a:gridCol w="863600"/>
                <a:gridCol w="792163"/>
                <a:gridCol w="107950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Phase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II’ or III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Beam power on target [kW]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Beam energy on target [GeV]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Ave. beam current [mA]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315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Pulse repetition rate [Hz]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Protons per pulse [10</a:t>
                      </a:r>
                      <a:r>
                        <a:rPr kumimoji="0" lang="en-US" altLang="zh-CN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13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]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3.1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7.8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Linac energy [MeV]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Linac type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DTL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DTL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+SCL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0">
                          <a:schemeClr val="accent1">
                            <a:tint val="44500"/>
                            <a:satMod val="160000"/>
                            <a:alpha val="5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30817" name="Text Box 97"/>
          <p:cNvSpPr txBox="1">
            <a:spLocks noChangeArrowheads="1"/>
          </p:cNvSpPr>
          <p:nvPr/>
        </p:nvSpPr>
        <p:spPr bwMode="auto">
          <a:xfrm>
            <a:off x="-4724" y="2204864"/>
            <a:ext cx="3014795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2000" dirty="0">
                <a:latin typeface="Times New Roman" pitchFamily="18" charset="0"/>
              </a:rPr>
              <a:t>CSNS (China Spallation Neutron Source) is a high-power proton accelerator based multi-disciplinary facility for research, mainly relying on neutron scattering techniques.</a:t>
            </a:r>
          </a:p>
          <a:p>
            <a:pPr>
              <a:spcBef>
                <a:spcPct val="3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2000" dirty="0">
                <a:latin typeface="Times New Roman" pitchFamily="18" charset="0"/>
              </a:rPr>
              <a:t>Construction: 2011-2017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2000" dirty="0">
                <a:latin typeface="Times New Roman" pitchFamily="18" charset="0"/>
              </a:rPr>
              <a:t>Site: Dongguan, Guangdong </a:t>
            </a:r>
          </a:p>
          <a:p>
            <a:pPr>
              <a:spcBef>
                <a:spcPct val="50000"/>
              </a:spcBef>
            </a:pPr>
            <a:r>
              <a:rPr lang="en-US" altLang="zh-CN" sz="2000" dirty="0">
                <a:latin typeface="Times New Roman" pitchFamily="18" charset="0"/>
              </a:rPr>
              <a:t>IHEP and IOP</a:t>
            </a:r>
          </a:p>
        </p:txBody>
      </p:sp>
    </p:spTree>
    <p:extLst>
      <p:ext uri="{BB962C8B-B14F-4D97-AF65-F5344CB8AC3E}">
        <p14:creationId xmlns:p14="http://schemas.microsoft.com/office/powerpoint/2010/main" val="3213341218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13114" y="836712"/>
            <a:ext cx="8540750" cy="679450"/>
          </a:xfrm>
        </p:spPr>
        <p:txBody>
          <a:bodyPr/>
          <a:lstStyle/>
          <a:p>
            <a:r>
              <a:rPr lang="en-US" altLang="zh-CN" sz="3200" dirty="0"/>
              <a:t>China ADS high power proton accelerator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13114" y="1613166"/>
            <a:ext cx="8569325" cy="11525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200" dirty="0">
                <a:solidFill>
                  <a:schemeClr val="hlink"/>
                </a:solidFill>
                <a:latin typeface="Times New Roman" pitchFamily="18" charset="0"/>
              </a:rPr>
              <a:t>China is pursuing an ADS (Accelerator-Driven Subcritical System) program strongly, under CAS (IHEP, IMP, IPP and USTC)</a:t>
            </a:r>
          </a:p>
          <a:p>
            <a:pPr>
              <a:lnSpc>
                <a:spcPct val="90000"/>
              </a:lnSpc>
            </a:pPr>
            <a:r>
              <a:rPr lang="en-US" altLang="zh-CN" sz="2200" dirty="0">
                <a:solidFill>
                  <a:schemeClr val="hlink"/>
                </a:solidFill>
                <a:latin typeface="Times New Roman" pitchFamily="18" charset="0"/>
              </a:rPr>
              <a:t>Accelerator: 10mA, CW proton beam</a:t>
            </a:r>
          </a:p>
        </p:txBody>
      </p:sp>
      <p:grpSp>
        <p:nvGrpSpPr>
          <p:cNvPr id="32772" name="组合 57"/>
          <p:cNvGrpSpPr>
            <a:grpSpLocks/>
          </p:cNvGrpSpPr>
          <p:nvPr/>
        </p:nvGrpSpPr>
        <p:grpSpPr bwMode="auto">
          <a:xfrm>
            <a:off x="213114" y="2765691"/>
            <a:ext cx="8195490" cy="4000405"/>
            <a:chOff x="611188" y="1528140"/>
            <a:chExt cx="8520112" cy="4961560"/>
          </a:xfrm>
        </p:grpSpPr>
        <p:cxnSp>
          <p:nvCxnSpPr>
            <p:cNvPr id="4" name="直接箭头连接符 3"/>
            <p:cNvCxnSpPr/>
            <p:nvPr/>
          </p:nvCxnSpPr>
          <p:spPr>
            <a:xfrm rot="16200000" flipV="1">
              <a:off x="830260" y="4716940"/>
              <a:ext cx="1079506" cy="0"/>
            </a:xfrm>
            <a:prstGeom prst="straightConnector1">
              <a:avLst/>
            </a:prstGeom>
            <a:ln w="3175">
              <a:solidFill>
                <a:srgbClr val="0000CC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箭头连接符 4"/>
            <p:cNvCxnSpPr/>
            <p:nvPr/>
          </p:nvCxnSpPr>
          <p:spPr>
            <a:xfrm rot="16200000" flipV="1">
              <a:off x="1942678" y="4446647"/>
              <a:ext cx="1620093" cy="0"/>
            </a:xfrm>
            <a:prstGeom prst="straightConnector1">
              <a:avLst/>
            </a:prstGeom>
            <a:ln w="3175">
              <a:solidFill>
                <a:srgbClr val="0000CC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/>
            <p:cNvCxnSpPr/>
            <p:nvPr/>
          </p:nvCxnSpPr>
          <p:spPr>
            <a:xfrm rot="16200000" flipV="1">
              <a:off x="3907366" y="5022273"/>
              <a:ext cx="468842" cy="0"/>
            </a:xfrm>
            <a:prstGeom prst="straightConnector1">
              <a:avLst/>
            </a:prstGeom>
            <a:ln w="3175">
              <a:solidFill>
                <a:srgbClr val="0000CC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箭头连接符 6"/>
            <p:cNvCxnSpPr/>
            <p:nvPr/>
          </p:nvCxnSpPr>
          <p:spPr>
            <a:xfrm rot="16200000" flipV="1">
              <a:off x="5803926" y="5068990"/>
              <a:ext cx="358724" cy="0"/>
            </a:xfrm>
            <a:prstGeom prst="straightConnector1">
              <a:avLst/>
            </a:prstGeom>
            <a:ln w="3175">
              <a:solidFill>
                <a:srgbClr val="0000CC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箭头连接符 7"/>
            <p:cNvCxnSpPr/>
            <p:nvPr/>
          </p:nvCxnSpPr>
          <p:spPr>
            <a:xfrm rot="16200000" flipV="1">
              <a:off x="7864752" y="5123216"/>
              <a:ext cx="250272" cy="0"/>
            </a:xfrm>
            <a:prstGeom prst="straightConnector1">
              <a:avLst/>
            </a:prstGeom>
            <a:ln w="3175">
              <a:solidFill>
                <a:srgbClr val="0000CC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圆角矩形 8"/>
            <p:cNvSpPr/>
            <p:nvPr/>
          </p:nvSpPr>
          <p:spPr>
            <a:xfrm>
              <a:off x="684213" y="2997572"/>
              <a:ext cx="903287" cy="28697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8000" rIns="18000" bIns="18000" anchor="ctr"/>
            <a:lstStyle/>
            <a:p>
              <a:pPr>
                <a:defRPr/>
              </a:pPr>
              <a:r>
                <a:rPr lang="en-US" altLang="zh-CN" sz="1100">
                  <a:solidFill>
                    <a:schemeClr val="tx1"/>
                  </a:solidFill>
                  <a:latin typeface="Calibri" pitchFamily="34" charset="0"/>
                </a:rPr>
                <a:t>RFQ+</a:t>
              </a:r>
              <a:r>
                <a:rPr lang="en-US" altLang="zh-CN" sz="1100" b="1">
                  <a:solidFill>
                    <a:schemeClr val="tx1"/>
                  </a:solidFill>
                  <a:latin typeface="Calibri" pitchFamily="34" charset="0"/>
                </a:rPr>
                <a:t>CH</a:t>
              </a: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684213" y="3723361"/>
              <a:ext cx="903287" cy="288646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8000" rIns="18000" bIns="18000" anchor="ctr"/>
            <a:lstStyle/>
            <a:p>
              <a:pPr>
                <a:defRPr/>
              </a:pPr>
              <a:r>
                <a:rPr lang="en-US" altLang="zh-CN" sz="1100">
                  <a:solidFill>
                    <a:schemeClr val="tx1"/>
                  </a:solidFill>
                  <a:latin typeface="Calibri" pitchFamily="34" charset="0"/>
                </a:rPr>
                <a:t>RFQ+</a:t>
              </a:r>
              <a:r>
                <a:rPr lang="en-US" altLang="zh-CN" sz="1100" b="1">
                  <a:solidFill>
                    <a:schemeClr val="tx1"/>
                  </a:solidFill>
                  <a:latin typeface="Calibri" pitchFamily="34" charset="0"/>
                </a:rPr>
                <a:t>Spoke</a:t>
              </a:r>
            </a:p>
          </p:txBody>
        </p:sp>
        <p:sp>
          <p:nvSpPr>
            <p:cNvPr id="32780" name="圆角矩形 10"/>
            <p:cNvSpPr>
              <a:spLocks noChangeArrowheads="1"/>
            </p:cNvSpPr>
            <p:nvPr/>
          </p:nvSpPr>
          <p:spPr bwMode="auto">
            <a:xfrm rot="-5400000">
              <a:off x="2044701" y="3119437"/>
              <a:ext cx="323850" cy="720725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 w="25400" algn="ctr">
              <a:solidFill>
                <a:srgbClr val="A3171E"/>
              </a:solidFill>
              <a:round/>
              <a:headEnd/>
              <a:tailEnd/>
            </a:ln>
          </p:spPr>
          <p:txBody>
            <a:bodyPr rot="10800000"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cxnSp>
          <p:nvCxnSpPr>
            <p:cNvPr id="12" name="直接连接符 8"/>
            <p:cNvCxnSpPr>
              <a:stCxn id="9" idx="3"/>
              <a:endCxn id="32780" idx="0"/>
            </p:cNvCxnSpPr>
            <p:nvPr/>
          </p:nvCxnSpPr>
          <p:spPr>
            <a:xfrm>
              <a:off x="1587500" y="3139393"/>
              <a:ext cx="258763" cy="340370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8"/>
            <p:cNvCxnSpPr>
              <a:stCxn id="10" idx="3"/>
              <a:endCxn id="32780" idx="0"/>
            </p:cNvCxnSpPr>
            <p:nvPr/>
          </p:nvCxnSpPr>
          <p:spPr>
            <a:xfrm flipV="1">
              <a:off x="1587500" y="3479763"/>
              <a:ext cx="258763" cy="387087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8"/>
            <p:cNvCxnSpPr>
              <a:stCxn id="32780" idx="2"/>
              <a:endCxn id="32784" idx="2"/>
            </p:cNvCxnSpPr>
            <p:nvPr/>
          </p:nvCxnSpPr>
          <p:spPr>
            <a:xfrm>
              <a:off x="2566988" y="3479763"/>
              <a:ext cx="1235075" cy="1668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784" name="圆角矩形 14"/>
            <p:cNvSpPr>
              <a:spLocks noChangeArrowheads="1"/>
            </p:cNvSpPr>
            <p:nvPr/>
          </p:nvSpPr>
          <p:spPr bwMode="auto">
            <a:xfrm rot="-5400000">
              <a:off x="3172619" y="3012281"/>
              <a:ext cx="323850" cy="935038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 cstate="print">
                <a:alphaModFix amt="50000"/>
              </a:blip>
              <a:srcRect/>
              <a:stretch>
                <a:fillRect/>
              </a:stretch>
            </a:blipFill>
            <a:ln w="25400" algn="ctr">
              <a:solidFill>
                <a:srgbClr val="EC767C"/>
              </a:solidFill>
              <a:prstDash val="sysDash"/>
              <a:round/>
              <a:headEnd/>
              <a:tailEnd/>
            </a:ln>
          </p:spPr>
          <p:txBody>
            <a:bodyPr rot="10800000"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6" name="圆柱形 15"/>
            <p:cNvSpPr/>
            <p:nvPr/>
          </p:nvSpPr>
          <p:spPr>
            <a:xfrm>
              <a:off x="3925888" y="4212225"/>
              <a:ext cx="431800" cy="430468"/>
            </a:xfrm>
            <a:prstGeom prst="can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7" name="直接连接符 8"/>
            <p:cNvCxnSpPr>
              <a:stCxn id="32784" idx="2"/>
              <a:endCxn id="16" idx="1"/>
            </p:cNvCxnSpPr>
            <p:nvPr/>
          </p:nvCxnSpPr>
          <p:spPr>
            <a:xfrm>
              <a:off x="3802063" y="3479763"/>
              <a:ext cx="339725" cy="732462"/>
            </a:xfrm>
            <a:prstGeom prst="curvedConnector2">
              <a:avLst/>
            </a:prstGeom>
            <a:ln w="28575"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787" name="圆角矩形 68"/>
            <p:cNvGrpSpPr>
              <a:grpSpLocks/>
            </p:cNvGrpSpPr>
            <p:nvPr/>
          </p:nvGrpSpPr>
          <p:grpSpPr bwMode="auto">
            <a:xfrm>
              <a:off x="4418013" y="3298825"/>
              <a:ext cx="1152525" cy="358775"/>
              <a:chOff x="3214" y="1974"/>
              <a:chExt cx="726" cy="226"/>
            </a:xfrm>
          </p:grpSpPr>
          <p:pic>
            <p:nvPicPr>
              <p:cNvPr id="32788" name="圆角矩形 68"/>
              <p:cNvPicPr>
                <a:picLocks noChangeArrowheads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4" y="1974"/>
                <a:ext cx="726" cy="2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789" name="Text Box 18"/>
              <p:cNvSpPr txBox="1">
                <a:spLocks noChangeArrowheads="1"/>
              </p:cNvSpPr>
              <p:nvPr/>
            </p:nvSpPr>
            <p:spPr bwMode="auto">
              <a:xfrm rot="-5400000">
                <a:off x="3484" y="1746"/>
                <a:ext cx="185" cy="6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10800000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algn="ctr"/>
                <a:endParaRPr lang="zh-CN" altLang="zh-CN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32790" name="圆角矩形 69"/>
            <p:cNvGrpSpPr>
              <a:grpSpLocks/>
            </p:cNvGrpSpPr>
            <p:nvPr/>
          </p:nvGrpSpPr>
          <p:grpSpPr bwMode="auto">
            <a:xfrm>
              <a:off x="6253163" y="3298825"/>
              <a:ext cx="1401762" cy="358775"/>
              <a:chOff x="4370" y="1974"/>
              <a:chExt cx="883" cy="226"/>
            </a:xfrm>
          </p:grpSpPr>
          <p:pic>
            <p:nvPicPr>
              <p:cNvPr id="32791" name="圆角矩形 69"/>
              <p:cNvPicPr>
                <a:picLocks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70" y="1974"/>
                <a:ext cx="883" cy="2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792" name="Text Box 21"/>
              <p:cNvSpPr txBox="1">
                <a:spLocks noChangeArrowheads="1"/>
              </p:cNvSpPr>
              <p:nvPr/>
            </p:nvSpPr>
            <p:spPr bwMode="auto">
              <a:xfrm rot="-5400000">
                <a:off x="4719" y="1667"/>
                <a:ext cx="184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10800000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algn="ctr"/>
                <a:endParaRPr lang="zh-CN" altLang="zh-CN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24" name="圆柱形 23"/>
            <p:cNvSpPr/>
            <p:nvPr/>
          </p:nvSpPr>
          <p:spPr>
            <a:xfrm>
              <a:off x="5713413" y="4212225"/>
              <a:ext cx="539750" cy="538919"/>
            </a:xfrm>
            <a:prstGeom prst="can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5" name="直接连接符 8"/>
            <p:cNvCxnSpPr>
              <a:endCxn id="24" idx="1"/>
            </p:cNvCxnSpPr>
            <p:nvPr/>
          </p:nvCxnSpPr>
          <p:spPr>
            <a:xfrm>
              <a:off x="5551488" y="3479763"/>
              <a:ext cx="431800" cy="732462"/>
            </a:xfrm>
            <a:prstGeom prst="curvedConnector2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圆柱形 25"/>
            <p:cNvSpPr/>
            <p:nvPr/>
          </p:nvSpPr>
          <p:spPr>
            <a:xfrm>
              <a:off x="7664450" y="4212225"/>
              <a:ext cx="649288" cy="647370"/>
            </a:xfrm>
            <a:prstGeom prst="can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7" name="直接连接符 8"/>
            <p:cNvCxnSpPr>
              <a:endCxn id="26" idx="1"/>
            </p:cNvCxnSpPr>
            <p:nvPr/>
          </p:nvCxnSpPr>
          <p:spPr>
            <a:xfrm>
              <a:off x="7637463" y="3479763"/>
              <a:ext cx="352425" cy="732462"/>
            </a:xfrm>
            <a:prstGeom prst="curvedConnector2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8"/>
            <p:cNvCxnSpPr/>
            <p:nvPr/>
          </p:nvCxnSpPr>
          <p:spPr>
            <a:xfrm>
              <a:off x="5551488" y="3479763"/>
              <a:ext cx="717550" cy="1668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8"/>
            <p:cNvCxnSpPr>
              <a:stCxn id="32784" idx="2"/>
            </p:cNvCxnSpPr>
            <p:nvPr/>
          </p:nvCxnSpPr>
          <p:spPr>
            <a:xfrm>
              <a:off x="3802063" y="3479763"/>
              <a:ext cx="633412" cy="1668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799" name="TextBox 102"/>
            <p:cNvSpPr txBox="1">
              <a:spLocks noChangeArrowheads="1"/>
            </p:cNvSpPr>
            <p:nvPr/>
          </p:nvSpPr>
          <p:spPr bwMode="auto">
            <a:xfrm>
              <a:off x="1041399" y="5161002"/>
              <a:ext cx="760413" cy="590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1600" b="1" dirty="0">
                  <a:solidFill>
                    <a:srgbClr val="0000CC"/>
                  </a:solidFill>
                  <a:latin typeface="Times New Roman" pitchFamily="18" charset="0"/>
                  <a:ea typeface="华文仿宋" pitchFamily="2" charset="-122"/>
                </a:rPr>
                <a:t>2013</a:t>
              </a:r>
            </a:p>
            <a:p>
              <a:pPr algn="ctr"/>
              <a:r>
                <a:rPr lang="en-US" altLang="zh-CN" sz="1600" b="1" dirty="0">
                  <a:latin typeface="Times New Roman" pitchFamily="18" charset="0"/>
                  <a:ea typeface="华文仿宋" pitchFamily="2" charset="-122"/>
                </a:rPr>
                <a:t>~5 MeV</a:t>
              </a:r>
            </a:p>
          </p:txBody>
        </p:sp>
        <p:sp>
          <p:nvSpPr>
            <p:cNvPr id="32800" name="TextBox 103"/>
            <p:cNvSpPr txBox="1">
              <a:spLocks noChangeArrowheads="1"/>
            </p:cNvSpPr>
            <p:nvPr/>
          </p:nvSpPr>
          <p:spPr bwMode="auto">
            <a:xfrm>
              <a:off x="2052194" y="5123216"/>
              <a:ext cx="1511300" cy="590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36000" rIns="36000" bIns="36000"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1600" b="1" dirty="0">
                  <a:solidFill>
                    <a:srgbClr val="0000CC"/>
                  </a:solidFill>
                  <a:latin typeface="Times New Roman" pitchFamily="18" charset="0"/>
                  <a:ea typeface="华文仿宋" pitchFamily="2" charset="-122"/>
                </a:rPr>
                <a:t>2015</a:t>
              </a:r>
            </a:p>
            <a:p>
              <a:pPr algn="ctr"/>
              <a:r>
                <a:rPr lang="en-US" altLang="zh-CN" sz="1600" b="1" dirty="0">
                  <a:latin typeface="Times New Roman" pitchFamily="18" charset="0"/>
                  <a:ea typeface="华文仿宋" pitchFamily="2" charset="-122"/>
                </a:rPr>
                <a:t>25~50 MeV</a:t>
              </a:r>
            </a:p>
          </p:txBody>
        </p:sp>
        <p:sp>
          <p:nvSpPr>
            <p:cNvPr id="32801" name="TextBox 104"/>
            <p:cNvSpPr txBox="1">
              <a:spLocks noChangeArrowheads="1"/>
            </p:cNvSpPr>
            <p:nvPr/>
          </p:nvSpPr>
          <p:spPr bwMode="auto">
            <a:xfrm>
              <a:off x="3598069" y="5123216"/>
              <a:ext cx="1117600" cy="590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1600" b="1" dirty="0">
                  <a:solidFill>
                    <a:srgbClr val="0000CC"/>
                  </a:solidFill>
                  <a:latin typeface="Times New Roman" pitchFamily="18" charset="0"/>
                  <a:ea typeface="华文仿宋" pitchFamily="2" charset="-122"/>
                </a:rPr>
                <a:t>201X</a:t>
              </a:r>
            </a:p>
            <a:p>
              <a:pPr algn="ctr"/>
              <a:r>
                <a:rPr lang="en-US" altLang="zh-CN" sz="1600" b="1" dirty="0">
                  <a:latin typeface="Times New Roman" pitchFamily="18" charset="0"/>
                  <a:ea typeface="华文仿宋" pitchFamily="2" charset="-122"/>
                </a:rPr>
                <a:t>50/150 MeV</a:t>
              </a:r>
            </a:p>
          </p:txBody>
        </p:sp>
        <p:sp>
          <p:nvSpPr>
            <p:cNvPr id="32802" name="TextBox 105"/>
            <p:cNvSpPr txBox="1">
              <a:spLocks noChangeArrowheads="1"/>
            </p:cNvSpPr>
            <p:nvPr/>
          </p:nvSpPr>
          <p:spPr bwMode="auto">
            <a:xfrm>
              <a:off x="5503863" y="5133001"/>
              <a:ext cx="981075" cy="590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1600" b="1" dirty="0">
                  <a:solidFill>
                    <a:srgbClr val="0000CC"/>
                  </a:solidFill>
                  <a:latin typeface="Times New Roman" pitchFamily="18" charset="0"/>
                  <a:ea typeface="华文仿宋" pitchFamily="2" charset="-122"/>
                </a:rPr>
                <a:t>~2022</a:t>
              </a:r>
            </a:p>
            <a:p>
              <a:pPr algn="ctr"/>
              <a:r>
                <a:rPr lang="en-US" altLang="zh-CN" sz="1600" b="1" dirty="0">
                  <a:latin typeface="Times New Roman" pitchFamily="18" charset="0"/>
                  <a:ea typeface="华文仿宋" pitchFamily="2" charset="-122"/>
                </a:rPr>
                <a:t>0.6~1 </a:t>
              </a:r>
              <a:r>
                <a:rPr lang="en-US" altLang="zh-CN" sz="1600" b="1" dirty="0" err="1">
                  <a:latin typeface="Times New Roman" pitchFamily="18" charset="0"/>
                  <a:ea typeface="华文仿宋" pitchFamily="2" charset="-122"/>
                </a:rPr>
                <a:t>GeV</a:t>
              </a:r>
              <a:endParaRPr lang="en-US" altLang="zh-CN" sz="1600" b="1" dirty="0">
                <a:latin typeface="Times New Roman" pitchFamily="18" charset="0"/>
                <a:ea typeface="华文仿宋" pitchFamily="2" charset="-122"/>
              </a:endParaRPr>
            </a:p>
          </p:txBody>
        </p:sp>
        <p:sp>
          <p:nvSpPr>
            <p:cNvPr id="32803" name="TextBox 106"/>
            <p:cNvSpPr txBox="1">
              <a:spLocks noChangeArrowheads="1"/>
            </p:cNvSpPr>
            <p:nvPr/>
          </p:nvSpPr>
          <p:spPr bwMode="auto">
            <a:xfrm>
              <a:off x="7308850" y="5133001"/>
              <a:ext cx="1133475" cy="590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1600" b="1" dirty="0">
                  <a:solidFill>
                    <a:srgbClr val="0000CC"/>
                  </a:solidFill>
                  <a:latin typeface="Times New Roman" pitchFamily="18" charset="0"/>
                  <a:ea typeface="华文仿宋" pitchFamily="2" charset="-122"/>
                </a:rPr>
                <a:t>~2032</a:t>
              </a:r>
            </a:p>
            <a:p>
              <a:pPr algn="ctr"/>
              <a:r>
                <a:rPr lang="en-US" altLang="zh-CN" sz="1600" b="1" dirty="0">
                  <a:latin typeface="Times New Roman" pitchFamily="18" charset="0"/>
                  <a:ea typeface="华文仿宋" pitchFamily="2" charset="-122"/>
                </a:rPr>
                <a:t>1.2~1.5 </a:t>
              </a:r>
              <a:r>
                <a:rPr lang="en-US" altLang="zh-CN" sz="1600" b="1" dirty="0" err="1">
                  <a:latin typeface="Times New Roman" pitchFamily="18" charset="0"/>
                  <a:ea typeface="华文仿宋" pitchFamily="2" charset="-122"/>
                </a:rPr>
                <a:t>GeV</a:t>
              </a:r>
              <a:endParaRPr lang="en-US" altLang="zh-CN" sz="1600" b="1" dirty="0">
                <a:latin typeface="Times New Roman" pitchFamily="18" charset="0"/>
                <a:ea typeface="华文仿宋" pitchFamily="2" charset="-122"/>
              </a:endParaRPr>
            </a:p>
          </p:txBody>
        </p:sp>
        <p:sp>
          <p:nvSpPr>
            <p:cNvPr id="32804" name="TextBox 107"/>
            <p:cNvSpPr txBox="1">
              <a:spLocks noChangeArrowheads="1"/>
            </p:cNvSpPr>
            <p:nvPr/>
          </p:nvSpPr>
          <p:spPr bwMode="auto">
            <a:xfrm>
              <a:off x="3033713" y="4445812"/>
              <a:ext cx="860425" cy="300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1400" b="1">
                  <a:solidFill>
                    <a:srgbClr val="014DA2"/>
                  </a:solidFill>
                  <a:latin typeface="Times New Roman" pitchFamily="18" charset="0"/>
                  <a:ea typeface="华文仿宋" pitchFamily="2" charset="-122"/>
                </a:rPr>
                <a:t>5~10 MW</a:t>
              </a:r>
              <a:r>
                <a:rPr lang="en-US" altLang="zh-CN" sz="1400" b="1" baseline="-25000">
                  <a:solidFill>
                    <a:srgbClr val="014DA2"/>
                  </a:solidFill>
                  <a:latin typeface="Times New Roman" pitchFamily="18" charset="0"/>
                  <a:ea typeface="华文仿宋" pitchFamily="2" charset="-122"/>
                </a:rPr>
                <a:t>t</a:t>
              </a:r>
            </a:p>
          </p:txBody>
        </p:sp>
        <p:sp>
          <p:nvSpPr>
            <p:cNvPr id="32805" name="TextBox 35"/>
            <p:cNvSpPr txBox="1">
              <a:spLocks noChangeArrowheads="1"/>
            </p:cNvSpPr>
            <p:nvPr/>
          </p:nvSpPr>
          <p:spPr bwMode="auto">
            <a:xfrm>
              <a:off x="4827588" y="4432465"/>
              <a:ext cx="839787" cy="333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1600" b="1">
                  <a:solidFill>
                    <a:srgbClr val="404040"/>
                  </a:solidFill>
                  <a:latin typeface="Calibri" pitchFamily="34" charset="0"/>
                  <a:ea typeface="华文仿宋" pitchFamily="2" charset="-122"/>
                </a:rPr>
                <a:t>100 MW</a:t>
              </a:r>
              <a:r>
                <a:rPr lang="en-US" altLang="zh-CN" sz="1600" b="1" baseline="-25000">
                  <a:solidFill>
                    <a:srgbClr val="404040"/>
                  </a:solidFill>
                  <a:latin typeface="Calibri" pitchFamily="34" charset="0"/>
                  <a:ea typeface="华文仿宋" pitchFamily="2" charset="-122"/>
                </a:rPr>
                <a:t>t</a:t>
              </a:r>
            </a:p>
          </p:txBody>
        </p:sp>
        <p:sp>
          <p:nvSpPr>
            <p:cNvPr id="32806" name="TextBox 36"/>
            <p:cNvSpPr txBox="1">
              <a:spLocks noChangeArrowheads="1"/>
            </p:cNvSpPr>
            <p:nvPr/>
          </p:nvSpPr>
          <p:spPr bwMode="auto">
            <a:xfrm>
              <a:off x="6819900" y="4530905"/>
              <a:ext cx="788988" cy="333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1600" b="1">
                  <a:solidFill>
                    <a:srgbClr val="404040"/>
                  </a:solidFill>
                  <a:latin typeface="Calibri" pitchFamily="34" charset="0"/>
                  <a:ea typeface="华文仿宋" pitchFamily="2" charset="-122"/>
                </a:rPr>
                <a:t>≥1 GW</a:t>
              </a:r>
              <a:r>
                <a:rPr lang="en-US" altLang="zh-CN" sz="1600" b="1" baseline="-25000">
                  <a:solidFill>
                    <a:srgbClr val="404040"/>
                  </a:solidFill>
                  <a:latin typeface="Calibri" pitchFamily="34" charset="0"/>
                  <a:ea typeface="华文仿宋" pitchFamily="2" charset="-122"/>
                </a:rPr>
                <a:t>t</a:t>
              </a:r>
            </a:p>
          </p:txBody>
        </p:sp>
        <p:sp>
          <p:nvSpPr>
            <p:cNvPr id="32807" name="TextBox 118"/>
            <p:cNvSpPr txBox="1">
              <a:spLocks noChangeArrowheads="1"/>
            </p:cNvSpPr>
            <p:nvPr/>
          </p:nvSpPr>
          <p:spPr bwMode="auto">
            <a:xfrm>
              <a:off x="611188" y="5805623"/>
              <a:ext cx="1470025" cy="60065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36000" tIns="36000" rIns="18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1600" b="1">
                  <a:latin typeface="Times New Roman" pitchFamily="18" charset="0"/>
                  <a:ea typeface="楷体_GB2312" pitchFamily="49" charset="-122"/>
                </a:rPr>
                <a:t>Verification of two ways</a:t>
              </a:r>
            </a:p>
          </p:txBody>
        </p:sp>
        <p:sp>
          <p:nvSpPr>
            <p:cNvPr id="32808" name="TextBox 119"/>
            <p:cNvSpPr txBox="1">
              <a:spLocks noChangeArrowheads="1"/>
            </p:cNvSpPr>
            <p:nvPr/>
          </p:nvSpPr>
          <p:spPr bwMode="auto">
            <a:xfrm>
              <a:off x="2195513" y="5877368"/>
              <a:ext cx="1141412" cy="343707"/>
            </a:xfrm>
            <a:prstGeom prst="rect">
              <a:avLst/>
            </a:prstGeom>
            <a:solidFill>
              <a:srgbClr val="FFFF00">
                <a:alpha val="89803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36000" tIns="36000" rIns="18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1600" b="1">
                  <a:latin typeface="Times New Roman" pitchFamily="18" charset="0"/>
                  <a:ea typeface="楷体_GB2312" pitchFamily="49" charset="-122"/>
                </a:rPr>
                <a:t>Integration</a:t>
              </a:r>
            </a:p>
          </p:txBody>
        </p:sp>
        <p:sp>
          <p:nvSpPr>
            <p:cNvPr id="32809" name="TextBox 120"/>
            <p:cNvSpPr txBox="1">
              <a:spLocks noChangeArrowheads="1"/>
            </p:cNvSpPr>
            <p:nvPr/>
          </p:nvSpPr>
          <p:spPr bwMode="auto">
            <a:xfrm>
              <a:off x="3492500" y="5840661"/>
              <a:ext cx="1349375" cy="343707"/>
            </a:xfrm>
            <a:prstGeom prst="rect">
              <a:avLst/>
            </a:prstGeom>
            <a:solidFill>
              <a:srgbClr val="FFFF00">
                <a:alpha val="89803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36000" tIns="36000" rIns="18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1600" b="1">
                  <a:latin typeface="Times New Roman" pitchFamily="18" charset="0"/>
                  <a:ea typeface="楷体_GB2312" pitchFamily="49" charset="-122"/>
                </a:rPr>
                <a:t>Integral test</a:t>
              </a:r>
            </a:p>
          </p:txBody>
        </p:sp>
        <p:sp>
          <p:nvSpPr>
            <p:cNvPr id="32810" name="TextBox 121"/>
            <p:cNvSpPr txBox="1">
              <a:spLocks noChangeArrowheads="1"/>
            </p:cNvSpPr>
            <p:nvPr/>
          </p:nvSpPr>
          <p:spPr bwMode="auto">
            <a:xfrm>
              <a:off x="5346700" y="5840661"/>
              <a:ext cx="1457325" cy="34370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36000" tIns="36000" rIns="18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r>
                <a:rPr lang="en-US" altLang="zh-CN" sz="1600" b="1">
                  <a:latin typeface="Times New Roman" pitchFamily="18" charset="0"/>
                  <a:ea typeface="楷体_GB2312" pitchFamily="49" charset="-122"/>
                </a:rPr>
                <a:t>Phase II target</a:t>
              </a:r>
            </a:p>
          </p:txBody>
        </p:sp>
        <p:sp>
          <p:nvSpPr>
            <p:cNvPr id="32811" name="TextBox 122"/>
            <p:cNvSpPr txBox="1">
              <a:spLocks noChangeArrowheads="1"/>
            </p:cNvSpPr>
            <p:nvPr/>
          </p:nvSpPr>
          <p:spPr bwMode="auto">
            <a:xfrm>
              <a:off x="7308850" y="5805623"/>
              <a:ext cx="1509713" cy="34370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36000" tIns="36000" rIns="18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r>
                <a:rPr lang="en-US" altLang="zh-CN" sz="1600" b="1">
                  <a:latin typeface="Times New Roman" pitchFamily="18" charset="0"/>
                  <a:ea typeface="楷体_GB2312" pitchFamily="49" charset="-122"/>
                </a:rPr>
                <a:t>Phase III target </a:t>
              </a:r>
            </a:p>
          </p:txBody>
        </p:sp>
        <p:cxnSp>
          <p:nvCxnSpPr>
            <p:cNvPr id="32812" name="直接箭头连接符 89"/>
            <p:cNvCxnSpPr>
              <a:cxnSpLocks noChangeShapeType="1"/>
            </p:cNvCxnSpPr>
            <p:nvPr/>
          </p:nvCxnSpPr>
          <p:spPr bwMode="auto">
            <a:xfrm flipV="1">
              <a:off x="1801813" y="3668713"/>
              <a:ext cx="1587" cy="755650"/>
            </a:xfrm>
            <a:prstGeom prst="straightConnector1">
              <a:avLst/>
            </a:prstGeom>
            <a:noFill/>
            <a:ln w="3175" algn="ctr">
              <a:solidFill>
                <a:srgbClr val="0000CC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13" name="TextBox 102"/>
            <p:cNvSpPr txBox="1">
              <a:spLocks noChangeArrowheads="1"/>
            </p:cNvSpPr>
            <p:nvPr/>
          </p:nvSpPr>
          <p:spPr bwMode="auto">
            <a:xfrm>
              <a:off x="1436688" y="4424122"/>
              <a:ext cx="755650" cy="333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1600" b="1">
                  <a:solidFill>
                    <a:srgbClr val="5F5F5F"/>
                  </a:solidFill>
                  <a:latin typeface="Times New Roman" pitchFamily="18" charset="0"/>
                  <a:ea typeface="华文仿宋" pitchFamily="2" charset="-122"/>
                </a:rPr>
                <a:t>10 MeV</a:t>
              </a:r>
            </a:p>
          </p:txBody>
        </p:sp>
        <p:cxnSp>
          <p:nvCxnSpPr>
            <p:cNvPr id="49" name="直接连接符 48"/>
            <p:cNvCxnSpPr/>
            <p:nvPr/>
          </p:nvCxnSpPr>
          <p:spPr>
            <a:xfrm rot="16200000" flipH="1">
              <a:off x="2837430" y="3986132"/>
              <a:ext cx="3607253" cy="1373187"/>
            </a:xfrm>
            <a:prstGeom prst="line">
              <a:avLst/>
            </a:prstGeom>
            <a:ln w="25400">
              <a:solidFill>
                <a:srgbClr val="FF99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rot="10800000">
              <a:off x="2109788" y="2859089"/>
              <a:ext cx="1831975" cy="1668"/>
            </a:xfrm>
            <a:prstGeom prst="line">
              <a:avLst/>
            </a:prstGeom>
            <a:ln w="25400">
              <a:solidFill>
                <a:srgbClr val="FF9900"/>
              </a:solidFill>
              <a:prstDash val="lgDash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rot="10800000">
              <a:off x="4213225" y="6476352"/>
              <a:ext cx="1114425" cy="1668"/>
            </a:xfrm>
            <a:prstGeom prst="line">
              <a:avLst/>
            </a:prstGeom>
            <a:ln w="25400">
              <a:solidFill>
                <a:srgbClr val="FF9900"/>
              </a:solidFill>
              <a:prstDash val="lgDash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rot="16200000" flipH="1">
              <a:off x="4396519" y="3683650"/>
              <a:ext cx="4091112" cy="1517650"/>
            </a:xfrm>
            <a:prstGeom prst="line">
              <a:avLst/>
            </a:prstGeom>
            <a:ln w="25400">
              <a:solidFill>
                <a:srgbClr val="FF99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rot="10800000">
              <a:off x="3849688" y="2396919"/>
              <a:ext cx="1833562" cy="1669"/>
            </a:xfrm>
            <a:prstGeom prst="line">
              <a:avLst/>
            </a:prstGeom>
            <a:ln w="25400">
              <a:solidFill>
                <a:srgbClr val="FF9900"/>
              </a:solidFill>
              <a:prstDash val="lgDash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 rot="10800000">
              <a:off x="5983288" y="6476352"/>
              <a:ext cx="1217612" cy="13348"/>
            </a:xfrm>
            <a:prstGeom prst="line">
              <a:avLst/>
            </a:prstGeom>
            <a:ln w="25400">
              <a:solidFill>
                <a:srgbClr val="FF9900"/>
              </a:solidFill>
              <a:prstDash val="lgDash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rot="16200000" flipH="1">
              <a:off x="6375678" y="3266904"/>
              <a:ext cx="4044394" cy="1466850"/>
            </a:xfrm>
            <a:prstGeom prst="line">
              <a:avLst/>
            </a:prstGeom>
            <a:ln w="25400">
              <a:solidFill>
                <a:srgbClr val="FF99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 rot="10800000">
              <a:off x="5830888" y="1976463"/>
              <a:ext cx="1833562" cy="1669"/>
            </a:xfrm>
            <a:prstGeom prst="line">
              <a:avLst/>
            </a:prstGeom>
            <a:ln w="25400">
              <a:solidFill>
                <a:srgbClr val="FF9900"/>
              </a:solidFill>
              <a:prstDash val="lgDash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rot="10800000">
              <a:off x="8077200" y="6474683"/>
              <a:ext cx="1054100" cy="13348"/>
            </a:xfrm>
            <a:prstGeom prst="line">
              <a:avLst/>
            </a:prstGeom>
            <a:ln w="25400">
              <a:solidFill>
                <a:srgbClr val="FF9900"/>
              </a:solidFill>
              <a:prstDash val="lgDash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823" name="Text Box 58"/>
            <p:cNvSpPr txBox="1">
              <a:spLocks noChangeArrowheads="1"/>
            </p:cNvSpPr>
            <p:nvPr/>
          </p:nvSpPr>
          <p:spPr bwMode="auto">
            <a:xfrm>
              <a:off x="1739107" y="2178348"/>
              <a:ext cx="1655762" cy="819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dirty="0">
                  <a:latin typeface="Verdana" pitchFamily="34" charset="0"/>
                </a:rPr>
                <a:t>   Phase I </a:t>
              </a:r>
            </a:p>
            <a:p>
              <a:pPr>
                <a:spcBef>
                  <a:spcPct val="50000"/>
                </a:spcBef>
              </a:pPr>
              <a:r>
                <a:rPr lang="en-US" altLang="zh-CN" dirty="0">
                  <a:latin typeface="Verdana" pitchFamily="34" charset="0"/>
                </a:rPr>
                <a:t>R&amp;D Facility</a:t>
              </a:r>
            </a:p>
          </p:txBody>
        </p:sp>
        <p:sp>
          <p:nvSpPr>
            <p:cNvPr id="32824" name="Text Box 59"/>
            <p:cNvSpPr txBox="1">
              <a:spLocks noChangeArrowheads="1"/>
            </p:cNvSpPr>
            <p:nvPr/>
          </p:nvSpPr>
          <p:spPr bwMode="auto">
            <a:xfrm>
              <a:off x="3995738" y="1629419"/>
              <a:ext cx="1728787" cy="38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spcBef>
                  <a:spcPct val="50000"/>
                </a:spcBef>
              </a:pPr>
              <a:endParaRPr lang="zh-CN" altLang="zh-CN">
                <a:latin typeface="Verdana" pitchFamily="34" charset="0"/>
              </a:endParaRPr>
            </a:p>
          </p:txBody>
        </p:sp>
        <p:sp>
          <p:nvSpPr>
            <p:cNvPr id="32825" name="Rectangle 60"/>
            <p:cNvSpPr>
              <a:spLocks noChangeArrowheads="1"/>
            </p:cNvSpPr>
            <p:nvPr/>
          </p:nvSpPr>
          <p:spPr bwMode="auto">
            <a:xfrm>
              <a:off x="3419476" y="1822129"/>
              <a:ext cx="2592388" cy="8779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dirty="0">
                  <a:latin typeface="Verdana" pitchFamily="34" charset="0"/>
                </a:rPr>
                <a:t>     Phase II </a:t>
              </a:r>
            </a:p>
            <a:p>
              <a:pPr>
                <a:spcBef>
                  <a:spcPct val="50000"/>
                </a:spcBef>
              </a:pPr>
              <a:r>
                <a:rPr lang="en-US" altLang="zh-CN" sz="1600" dirty="0">
                  <a:latin typeface="Verdana" pitchFamily="34" charset="0"/>
                </a:rPr>
                <a:t>Experiment  Facility</a:t>
              </a:r>
            </a:p>
          </p:txBody>
        </p:sp>
        <p:sp>
          <p:nvSpPr>
            <p:cNvPr id="32826" name="Rectangle 61"/>
            <p:cNvSpPr>
              <a:spLocks noChangeArrowheads="1"/>
            </p:cNvSpPr>
            <p:nvPr/>
          </p:nvSpPr>
          <p:spPr bwMode="auto">
            <a:xfrm>
              <a:off x="5781667" y="1528140"/>
              <a:ext cx="1873250" cy="97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>
                  <a:latin typeface="Verdana" pitchFamily="34" charset="0"/>
                </a:rPr>
                <a:t>Phase III </a:t>
              </a:r>
            </a:p>
            <a:p>
              <a:pPr>
                <a:spcBef>
                  <a:spcPct val="50000"/>
                </a:spcBef>
              </a:pPr>
              <a:r>
                <a:rPr lang="en-US" altLang="zh-CN" sz="1600" dirty="0">
                  <a:latin typeface="Verdana" pitchFamily="34" charset="0"/>
                </a:rPr>
                <a:t>DEMO</a:t>
              </a:r>
              <a:r>
                <a:rPr lang="en-US" altLang="zh-CN" dirty="0">
                  <a:latin typeface="Verdana" pitchFamily="34" charset="0"/>
                </a:rPr>
                <a:t>. Facility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011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9552" y="692696"/>
            <a:ext cx="8229600" cy="1143000"/>
          </a:xfrm>
        </p:spPr>
        <p:txBody>
          <a:bodyPr/>
          <a:lstStyle/>
          <a:p>
            <a:r>
              <a:rPr lang="en-US" altLang="zh-CN" sz="4000" dirty="0"/>
              <a:t>Introduction to IFMIF accelerator</a:t>
            </a: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528" y="1700808"/>
            <a:ext cx="8569325" cy="4680520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IFMIF </a:t>
            </a:r>
            <a:r>
              <a:rPr lang="en-US" altLang="zh-CN" sz="2400" dirty="0">
                <a:solidFill>
                  <a:schemeClr val="hlink"/>
                </a:solidFill>
              </a:rPr>
              <a:t>(International Fusion Material Irradiation Facility)</a:t>
            </a:r>
            <a:r>
              <a:rPr lang="en-US" altLang="zh-CN" sz="2400" dirty="0"/>
              <a:t> is </a:t>
            </a:r>
            <a:r>
              <a:rPr lang="en-US" altLang="zh-CN" sz="2400" dirty="0" smtClean="0"/>
              <a:t>one part of </a:t>
            </a:r>
            <a:r>
              <a:rPr lang="en-US" altLang="zh-CN" sz="2400" dirty="0"/>
              <a:t> Broader Approach signed between Europe and </a:t>
            </a:r>
            <a:r>
              <a:rPr lang="en-US" altLang="zh-CN" sz="2400" dirty="0" smtClean="0"/>
              <a:t>Japan</a:t>
            </a:r>
          </a:p>
          <a:p>
            <a:pPr marL="0" indent="0">
              <a:buNone/>
            </a:pPr>
            <a:r>
              <a:rPr lang="en-US" altLang="zh-CN" sz="2400" dirty="0" smtClean="0"/>
              <a:t>     in </a:t>
            </a:r>
            <a:r>
              <a:rPr lang="en-US" altLang="zh-CN" sz="2400" dirty="0"/>
              <a:t>parallel to the decision of ITER construction.</a:t>
            </a:r>
          </a:p>
        </p:txBody>
      </p:sp>
      <p:pic>
        <p:nvPicPr>
          <p:cNvPr id="4" name="Picture 4" descr="pho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178" y="3068960"/>
            <a:ext cx="3645109" cy="2524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 descr="ITER détour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612981"/>
            <a:ext cx="230624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4"/>
          <p:cNvPicPr>
            <a:picLocks noChangeAspect="1" noChangeArrowheads="1"/>
          </p:cNvPicPr>
          <p:nvPr/>
        </p:nvPicPr>
        <p:blipFill>
          <a:blip r:embed="rId4" cstate="print"/>
          <a:srcRect l="29405" t="6611" r="18712" b="11019"/>
          <a:stretch>
            <a:fillRect/>
          </a:stretch>
        </p:blipFill>
        <p:spPr bwMode="auto">
          <a:xfrm>
            <a:off x="6600411" y="3583637"/>
            <a:ext cx="2225215" cy="214256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343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813431" y="6437313"/>
            <a:ext cx="729762" cy="29686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  <p:sp>
        <p:nvSpPr>
          <p:cNvPr id="3" name="Oval 66"/>
          <p:cNvSpPr>
            <a:spLocks noChangeArrowheads="1"/>
          </p:cNvSpPr>
          <p:nvPr/>
        </p:nvSpPr>
        <p:spPr bwMode="auto">
          <a:xfrm>
            <a:off x="6646031" y="1903485"/>
            <a:ext cx="1661538" cy="1440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74295" tIns="8890" rIns="74295" bIns="8890"/>
          <a:lstStyle/>
          <a:p>
            <a:endParaRPr lang="en-US"/>
          </a:p>
        </p:txBody>
      </p:sp>
      <p:sp>
        <p:nvSpPr>
          <p:cNvPr id="4" name="AutoShape 71"/>
          <p:cNvSpPr>
            <a:spLocks noChangeArrowheads="1"/>
          </p:cNvSpPr>
          <p:nvPr/>
        </p:nvSpPr>
        <p:spPr bwMode="auto">
          <a:xfrm>
            <a:off x="7476801" y="2083485"/>
            <a:ext cx="664615" cy="1080000"/>
          </a:xfrm>
          <a:prstGeom prst="flowChartDelay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lIns="74295" tIns="8890" rIns="74295" bIns="8890" anchor="ctr" anchorCtr="1"/>
          <a:lstStyle/>
          <a:p>
            <a:r>
              <a:rPr lang="en-US" b="1" dirty="0" smtClean="0"/>
              <a:t>L</a:t>
            </a:r>
            <a:endParaRPr lang="en-US" b="1" dirty="0"/>
          </a:p>
        </p:txBody>
      </p:sp>
      <p:sp>
        <p:nvSpPr>
          <p:cNvPr id="5" name="AutoShape 72"/>
          <p:cNvSpPr>
            <a:spLocks noChangeArrowheads="1"/>
          </p:cNvSpPr>
          <p:nvPr/>
        </p:nvSpPr>
        <p:spPr bwMode="auto">
          <a:xfrm>
            <a:off x="7144492" y="2228957"/>
            <a:ext cx="465231" cy="792000"/>
          </a:xfrm>
          <a:prstGeom prst="flowChartDelay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74295" tIns="8890" rIns="74295" bIns="8890" anchor="ctr" anchorCtr="1"/>
          <a:lstStyle/>
          <a:p>
            <a:r>
              <a:rPr lang="en-US" b="1" dirty="0" smtClean="0"/>
              <a:t>M</a:t>
            </a:r>
            <a:endParaRPr lang="en-US" b="1" dirty="0"/>
          </a:p>
        </p:txBody>
      </p:sp>
      <p:sp>
        <p:nvSpPr>
          <p:cNvPr id="6" name="AutoShape 73"/>
          <p:cNvSpPr>
            <a:spLocks noChangeArrowheads="1"/>
          </p:cNvSpPr>
          <p:nvPr/>
        </p:nvSpPr>
        <p:spPr bwMode="auto">
          <a:xfrm>
            <a:off x="6945108" y="2371485"/>
            <a:ext cx="232983" cy="504000"/>
          </a:xfrm>
          <a:prstGeom prst="flowChartDelay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74295" tIns="8890" rIns="74295" bIns="8890" anchor="ctr" anchorCtr="1"/>
          <a:lstStyle/>
          <a:p>
            <a:r>
              <a:rPr lang="en-US" b="1" dirty="0" smtClean="0">
                <a:solidFill>
                  <a:schemeClr val="bg1"/>
                </a:solidFill>
              </a:rPr>
              <a:t>H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ectangle 75"/>
          <p:cNvSpPr>
            <a:spLocks noChangeArrowheads="1"/>
          </p:cNvSpPr>
          <p:nvPr/>
        </p:nvSpPr>
        <p:spPr bwMode="auto">
          <a:xfrm>
            <a:off x="7030192" y="2991286"/>
            <a:ext cx="8719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spcAft>
                <a:spcPts val="1000"/>
              </a:spcAft>
            </a:pPr>
            <a:r>
              <a:rPr lang="en-US" altLang="ja-JP" sz="1800" b="1">
                <a:solidFill>
                  <a:srgbClr val="FF0000"/>
                </a:solidFill>
              </a:rPr>
              <a:t>Test </a:t>
            </a:r>
            <a:r>
              <a:rPr lang="en-US" altLang="ja-JP" sz="1800" b="1" smtClean="0">
                <a:solidFill>
                  <a:srgbClr val="FF0000"/>
                </a:solidFill>
              </a:rPr>
              <a:t>Cells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8" name="Rectangle 84"/>
          <p:cNvSpPr>
            <a:spLocks noChangeArrowheads="1"/>
          </p:cNvSpPr>
          <p:nvPr/>
        </p:nvSpPr>
        <p:spPr bwMode="auto">
          <a:xfrm>
            <a:off x="6518091" y="3314910"/>
            <a:ext cx="218136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360000">
              <a:tabLst>
                <a:tab pos="2160000" algn="r"/>
              </a:tabLst>
            </a:pPr>
            <a:r>
              <a:rPr lang="en-US" altLang="ja-JP" sz="1600" b="1" dirty="0" smtClean="0">
                <a:solidFill>
                  <a:srgbClr val="FF0000"/>
                </a:solidFill>
              </a:rPr>
              <a:t>H</a:t>
            </a:r>
            <a:r>
              <a:rPr lang="en-US" altLang="ja-JP" sz="1600" dirty="0" smtClean="0">
                <a:solidFill>
                  <a:srgbClr val="FF0000"/>
                </a:solidFill>
              </a:rPr>
              <a:t>igh</a:t>
            </a:r>
            <a:r>
              <a:rPr lang="en-US" altLang="ja-JP" sz="1600" dirty="0" smtClean="0">
                <a:solidFill>
                  <a:srgbClr val="000000"/>
                </a:solidFill>
              </a:rPr>
              <a:t>	(&gt;</a:t>
            </a:r>
            <a:r>
              <a:rPr lang="en-US" altLang="ja-JP" sz="1600">
                <a:solidFill>
                  <a:srgbClr val="000000"/>
                </a:solidFill>
              </a:rPr>
              <a:t>20 </a:t>
            </a:r>
            <a:r>
              <a:rPr lang="en-US" altLang="ja-JP" sz="1600" smtClean="0">
                <a:solidFill>
                  <a:srgbClr val="000000"/>
                </a:solidFill>
              </a:rPr>
              <a:t>dpa/year, </a:t>
            </a:r>
            <a:r>
              <a:rPr lang="en-US" altLang="ja-JP" sz="1600" dirty="0">
                <a:solidFill>
                  <a:srgbClr val="000000"/>
                </a:solidFill>
              </a:rPr>
              <a:t>0.5 L</a:t>
            </a:r>
            <a:r>
              <a:rPr lang="en-US" altLang="ja-JP" sz="1600" dirty="0" smtClean="0">
                <a:solidFill>
                  <a:srgbClr val="000000"/>
                </a:solidFill>
              </a:rPr>
              <a:t>)</a:t>
            </a:r>
            <a:endParaRPr lang="en-US" altLang="ja-JP" sz="1600" dirty="0">
              <a:solidFill>
                <a:srgbClr val="000000"/>
              </a:solidFill>
            </a:endParaRPr>
          </a:p>
          <a:p>
            <a:pPr defTabSz="360000">
              <a:tabLst>
                <a:tab pos="2160000" algn="r"/>
              </a:tabLst>
            </a:pPr>
            <a:r>
              <a:rPr lang="en-US" altLang="ja-JP" sz="1600" b="1" dirty="0" smtClean="0">
                <a:solidFill>
                  <a:srgbClr val="FF0000"/>
                </a:solidFill>
              </a:rPr>
              <a:t>M</a:t>
            </a:r>
            <a:r>
              <a:rPr lang="en-US" altLang="ja-JP" sz="1600" dirty="0" smtClean="0">
                <a:solidFill>
                  <a:srgbClr val="FF0000"/>
                </a:solidFill>
              </a:rPr>
              <a:t>edium</a:t>
            </a:r>
            <a:r>
              <a:rPr lang="en-US" altLang="ja-JP" sz="1600" dirty="0" smtClean="0">
                <a:solidFill>
                  <a:srgbClr val="000000"/>
                </a:solidFill>
              </a:rPr>
              <a:t>	(&gt;</a:t>
            </a:r>
            <a:r>
              <a:rPr lang="en-US" altLang="ja-JP" sz="1600">
                <a:solidFill>
                  <a:srgbClr val="000000"/>
                </a:solidFill>
              </a:rPr>
              <a:t>1 </a:t>
            </a:r>
            <a:r>
              <a:rPr lang="en-US" altLang="ja-JP" sz="1600" smtClean="0">
                <a:solidFill>
                  <a:srgbClr val="000000"/>
                </a:solidFill>
              </a:rPr>
              <a:t>dpa/year, </a:t>
            </a:r>
            <a:r>
              <a:rPr lang="en-US" altLang="ja-JP" sz="1600" dirty="0">
                <a:solidFill>
                  <a:srgbClr val="000000"/>
                </a:solidFill>
              </a:rPr>
              <a:t>6 L)</a:t>
            </a:r>
          </a:p>
          <a:p>
            <a:pPr defTabSz="360000">
              <a:tabLst>
                <a:tab pos="2160000" algn="r"/>
              </a:tabLst>
            </a:pPr>
            <a:r>
              <a:rPr lang="en-US" altLang="ja-JP" sz="1600" b="1" dirty="0" smtClean="0">
                <a:solidFill>
                  <a:srgbClr val="FF0000"/>
                </a:solidFill>
              </a:rPr>
              <a:t>L</a:t>
            </a:r>
            <a:r>
              <a:rPr lang="en-US" altLang="ja-JP" sz="1600" dirty="0" smtClean="0">
                <a:solidFill>
                  <a:srgbClr val="FF0000"/>
                </a:solidFill>
              </a:rPr>
              <a:t>ow</a:t>
            </a:r>
            <a:r>
              <a:rPr lang="en-US" altLang="ja-JP" sz="1600" dirty="0" smtClean="0">
                <a:solidFill>
                  <a:srgbClr val="000000"/>
                </a:solidFill>
              </a:rPr>
              <a:t>	(&lt;</a:t>
            </a:r>
            <a:r>
              <a:rPr lang="en-US" altLang="ja-JP" sz="1600">
                <a:solidFill>
                  <a:srgbClr val="000000"/>
                </a:solidFill>
              </a:rPr>
              <a:t>1 </a:t>
            </a:r>
            <a:r>
              <a:rPr lang="en-US" altLang="ja-JP" sz="1600" smtClean="0">
                <a:solidFill>
                  <a:srgbClr val="000000"/>
                </a:solidFill>
              </a:rPr>
              <a:t>dpa/year, </a:t>
            </a:r>
            <a:r>
              <a:rPr lang="en-US" altLang="ja-JP" sz="1600" dirty="0">
                <a:solidFill>
                  <a:srgbClr val="000000"/>
                </a:solidFill>
              </a:rPr>
              <a:t>&gt; 8 L)</a:t>
            </a:r>
            <a:endParaRPr lang="en-US" sz="2800" dirty="0"/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906749" y="1543485"/>
            <a:ext cx="191052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ja-JP" sz="1800" b="1" dirty="0">
                <a:solidFill>
                  <a:srgbClr val="FF0000"/>
                </a:solidFill>
              </a:rPr>
              <a:t>Lithium </a:t>
            </a:r>
            <a:r>
              <a:rPr lang="en-US" altLang="ja-JP" sz="1800" b="1" dirty="0" smtClean="0">
                <a:solidFill>
                  <a:srgbClr val="FF0000"/>
                </a:solidFill>
              </a:rPr>
              <a:t>Target</a:t>
            </a:r>
          </a:p>
          <a:p>
            <a:pPr algn="ctr"/>
            <a:r>
              <a:rPr lang="en-US" altLang="ja-JP" sz="1800" i="1" smtClean="0">
                <a:solidFill>
                  <a:srgbClr val="FF0000"/>
                </a:solidFill>
              </a:rPr>
              <a:t>25 </a:t>
            </a:r>
            <a:r>
              <a:rPr lang="en-US" altLang="ja-JP" sz="1800" i="1" dirty="0" smtClean="0">
                <a:solidFill>
                  <a:srgbClr val="FF0000"/>
                </a:solidFill>
              </a:rPr>
              <a:t>mm thick, 15 m/s</a:t>
            </a:r>
            <a:endParaRPr lang="en-US" sz="1800" dirty="0">
              <a:solidFill>
                <a:srgbClr val="FF0000"/>
              </a:solidFill>
            </a:endParaRPr>
          </a:p>
        </p:txBody>
      </p:sp>
      <p:cxnSp>
        <p:nvCxnSpPr>
          <p:cNvPr id="10" name="AutoShape 86"/>
          <p:cNvCxnSpPr>
            <a:cxnSpLocks noChangeShapeType="1"/>
          </p:cNvCxnSpPr>
          <p:nvPr/>
        </p:nvCxnSpPr>
        <p:spPr bwMode="auto">
          <a:xfrm>
            <a:off x="6621593" y="2057010"/>
            <a:ext cx="132923" cy="25200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</p:cxnSp>
      <p:sp>
        <p:nvSpPr>
          <p:cNvPr id="11" name="AutoShape 224"/>
          <p:cNvSpPr>
            <a:spLocks noChangeAspect="1" noChangeArrowheads="1"/>
          </p:cNvSpPr>
          <p:nvPr/>
        </p:nvSpPr>
        <p:spPr bwMode="auto">
          <a:xfrm rot="5400000">
            <a:off x="6081134" y="2224716"/>
            <a:ext cx="863325" cy="797538"/>
          </a:xfrm>
          <a:custGeom>
            <a:avLst/>
            <a:gdLst>
              <a:gd name="T0" fmla="*/ 680 w 21600"/>
              <a:gd name="T1" fmla="*/ 0 h 21600"/>
              <a:gd name="T2" fmla="*/ 221 w 21600"/>
              <a:gd name="T3" fmla="*/ 269 h 21600"/>
              <a:gd name="T4" fmla="*/ 680 w 21600"/>
              <a:gd name="T5" fmla="*/ 128 h 21600"/>
              <a:gd name="T6" fmla="*/ 1139 w 21600"/>
              <a:gd name="T7" fmla="*/ 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1366 w 21600"/>
              <a:gd name="T13" fmla="*/ 0 h 21600"/>
              <a:gd name="T14" fmla="*/ 20234 w 21600"/>
              <a:gd name="T15" fmla="*/ 652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264" y="4946"/>
                </a:moveTo>
                <a:cubicBezTo>
                  <a:pt x="5928" y="3087"/>
                  <a:pt x="8305" y="2025"/>
                  <a:pt x="10800" y="2026"/>
                </a:cubicBezTo>
                <a:cubicBezTo>
                  <a:pt x="13294" y="2026"/>
                  <a:pt x="15671" y="3087"/>
                  <a:pt x="17335" y="4946"/>
                </a:cubicBezTo>
                <a:lnTo>
                  <a:pt x="18844" y="3594"/>
                </a:lnTo>
                <a:cubicBezTo>
                  <a:pt x="16796" y="1307"/>
                  <a:pt x="13870" y="-1"/>
                  <a:pt x="10799" y="0"/>
                </a:cubicBezTo>
                <a:cubicBezTo>
                  <a:pt x="7729" y="0"/>
                  <a:pt x="4803" y="1307"/>
                  <a:pt x="2755" y="3594"/>
                </a:cubicBezTo>
                <a:close/>
              </a:path>
            </a:pathLst>
          </a:custGeom>
          <a:solidFill>
            <a:schemeClr val="accent5"/>
          </a:solidFill>
          <a:ln w="0">
            <a:solidFill>
              <a:schemeClr val="tx1"/>
            </a:solidFill>
            <a:headEnd/>
            <a:tailEnd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kumimoji="0" lang="en-GB" altLang="ja-JP"/>
          </a:p>
        </p:txBody>
      </p:sp>
      <p:sp>
        <p:nvSpPr>
          <p:cNvPr id="12" name="Rectangle 11"/>
          <p:cNvSpPr/>
          <p:nvPr/>
        </p:nvSpPr>
        <p:spPr>
          <a:xfrm>
            <a:off x="645755" y="3640734"/>
            <a:ext cx="4556119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GB" sz="1600" smtClean="0"/>
              <a:t>Typical reactions   </a:t>
            </a:r>
            <a:r>
              <a:rPr lang="en-GB" sz="1600" baseline="30000" smtClean="0"/>
              <a:t>7</a:t>
            </a:r>
            <a:r>
              <a:rPr lang="en-GB" sz="1600" smtClean="0"/>
              <a:t>Li(D,2n)</a:t>
            </a:r>
            <a:r>
              <a:rPr lang="en-GB" sz="1600" baseline="30000" smtClean="0"/>
              <a:t>7</a:t>
            </a:r>
            <a:r>
              <a:rPr lang="en-GB" sz="1600" smtClean="0"/>
              <a:t>Be   </a:t>
            </a:r>
            <a:r>
              <a:rPr lang="en-GB" sz="1600" baseline="30000" smtClean="0"/>
              <a:t>6</a:t>
            </a:r>
            <a:r>
              <a:rPr lang="en-GB" sz="1600" smtClean="0"/>
              <a:t>Li(D,n)</a:t>
            </a:r>
            <a:r>
              <a:rPr lang="en-GB" sz="1600" baseline="30000" smtClean="0"/>
              <a:t>7</a:t>
            </a:r>
            <a:r>
              <a:rPr lang="en-GB" sz="1600" smtClean="0"/>
              <a:t>Be   </a:t>
            </a:r>
            <a:r>
              <a:rPr lang="en-GB" sz="1600" baseline="30000" smtClean="0"/>
              <a:t>6</a:t>
            </a:r>
            <a:r>
              <a:rPr lang="en-GB" sz="1600" smtClean="0"/>
              <a:t>Li(n,T)</a:t>
            </a:r>
            <a:r>
              <a:rPr lang="en-GB" sz="1600" baseline="30000" smtClean="0"/>
              <a:t>4</a:t>
            </a:r>
            <a:r>
              <a:rPr lang="en-GB" sz="1600" smtClean="0"/>
              <a:t>He</a:t>
            </a:r>
            <a:endParaRPr lang="en-GB" sz="1600" dirty="0"/>
          </a:p>
        </p:txBody>
      </p:sp>
      <p:sp>
        <p:nvSpPr>
          <p:cNvPr id="13" name="ZoneTexte 12"/>
          <p:cNvSpPr txBox="1"/>
          <p:nvPr/>
        </p:nvSpPr>
        <p:spPr>
          <a:xfrm>
            <a:off x="324320" y="2445769"/>
            <a:ext cx="3387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solidFill>
                  <a:srgbClr val="FF0000"/>
                </a:solidFill>
              </a:rPr>
              <a:t>2 accelerators, 2x125 mA, 2x5MW</a:t>
            </a:r>
            <a:endParaRPr lang="en-US" sz="1800">
              <a:solidFill>
                <a:srgbClr val="FF0000"/>
              </a:solidFill>
            </a:endParaRPr>
          </a:p>
        </p:txBody>
      </p:sp>
      <p:pic>
        <p:nvPicPr>
          <p:cNvPr id="14" name="Picture 2" descr="D:\Synop\synop ifmif-v05-nu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4" r="-1406" b="30206"/>
          <a:stretch>
            <a:fillRect/>
          </a:stretch>
        </p:blipFill>
        <p:spPr bwMode="auto">
          <a:xfrm flipV="1">
            <a:off x="152907" y="2599828"/>
            <a:ext cx="6679554" cy="795817"/>
          </a:xfrm>
          <a:prstGeom prst="rect">
            <a:avLst/>
          </a:prstGeom>
          <a:noFill/>
        </p:spPr>
      </p:pic>
      <p:sp>
        <p:nvSpPr>
          <p:cNvPr id="15" name="ZoneTexte 14"/>
          <p:cNvSpPr txBox="1"/>
          <p:nvPr/>
        </p:nvSpPr>
        <p:spPr>
          <a:xfrm>
            <a:off x="5459027" y="2445769"/>
            <a:ext cx="383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smtClean="0">
                <a:solidFill>
                  <a:srgbClr val="FF0000"/>
                </a:solidFill>
              </a:rPr>
              <a:t>D</a:t>
            </a:r>
            <a:r>
              <a:rPr lang="fr-FR" sz="1600" baseline="30000" smtClean="0">
                <a:solidFill>
                  <a:srgbClr val="FF0000"/>
                </a:solidFill>
              </a:rPr>
              <a:t>+</a:t>
            </a:r>
            <a:endParaRPr lang="en-US" sz="1600" baseline="30000">
              <a:solidFill>
                <a:srgbClr val="FF0000"/>
              </a:solidFill>
            </a:endParaRPr>
          </a:p>
        </p:txBody>
      </p:sp>
      <p:pic>
        <p:nvPicPr>
          <p:cNvPr id="16" name="Image 15" descr="D:\Synop\synop ifmif-v05-nu.pn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9" b="30443"/>
          <a:stretch>
            <a:fillRect/>
          </a:stretch>
        </p:blipFill>
        <p:spPr bwMode="auto">
          <a:xfrm>
            <a:off x="153368" y="1865961"/>
            <a:ext cx="6583016" cy="792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16"/>
          <p:cNvSpPr txBox="1"/>
          <p:nvPr/>
        </p:nvSpPr>
        <p:spPr>
          <a:xfrm>
            <a:off x="1226495" y="1008565"/>
            <a:ext cx="537480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IFMIF: International Fusion Materials Irradiation Facility</a:t>
            </a:r>
            <a:endParaRPr lang="en-US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/>
          <a:srcRect l="2970" t="49542" r="48176"/>
          <a:stretch>
            <a:fillRect/>
          </a:stretch>
        </p:blipFill>
        <p:spPr bwMode="auto">
          <a:xfrm>
            <a:off x="257615" y="4382221"/>
            <a:ext cx="3559390" cy="113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537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79512" y="980728"/>
            <a:ext cx="8569325" cy="4176712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IFMIF-EVEDA is studied and constructed in Europe, and to be installed in Japan.</a:t>
            </a:r>
          </a:p>
          <a:p>
            <a:r>
              <a:rPr lang="en-US" altLang="zh-CN" sz="2400" dirty="0"/>
              <a:t>The highest average current </a:t>
            </a:r>
            <a:r>
              <a:rPr lang="en-US" altLang="zh-CN" sz="2400" dirty="0" err="1"/>
              <a:t>linac</a:t>
            </a:r>
            <a:r>
              <a:rPr lang="en-US" altLang="zh-CN" sz="2400" dirty="0"/>
              <a:t> under developing in the world, pose many challenges</a:t>
            </a:r>
          </a:p>
          <a:p>
            <a:pPr lvl="1"/>
            <a:r>
              <a:rPr lang="en-US" altLang="zh-CN" sz="2400" dirty="0"/>
              <a:t>Based on CW RFQ and superconducting HWR </a:t>
            </a:r>
            <a:r>
              <a:rPr lang="en-US" altLang="zh-CN" sz="2400" dirty="0" err="1"/>
              <a:t>linac</a:t>
            </a:r>
            <a:endParaRPr lang="en-US" altLang="zh-CN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68960"/>
            <a:ext cx="7632848" cy="266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52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528" y="1412776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 One of the 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critical issues concerning the interface between a high-power beam and its irradiation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target is the spot 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uniformity to reduce the peak current density at the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target and reduce the beam halo</a:t>
            </a:r>
          </a:p>
          <a:p>
            <a:pPr marL="457200" lvl="1" indent="0">
              <a:buNone/>
            </a:pPr>
            <a:endParaRPr lang="fr-FR" altLang="zh-CN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r>
              <a:rPr lang="fr-FR" altLang="zh-CN" sz="2200" dirty="0" smtClean="0">
                <a:latin typeface="Times New Roman" pitchFamily="18" charset="0"/>
                <a:cs typeface="Times New Roman" pitchFamily="18" charset="0"/>
              </a:rPr>
              <a:t>CSNS</a:t>
            </a:r>
          </a:p>
          <a:p>
            <a:pPr marL="457200" lvl="1" indent="0">
              <a:buNone/>
            </a:pP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     Beam </a:t>
            </a:r>
            <a:r>
              <a:rPr lang="en-US" altLang="zh-CN" sz="2200" dirty="0">
                <a:latin typeface="Times New Roman" pitchFamily="18" charset="0"/>
                <a:cs typeface="Times New Roman" pitchFamily="18" charset="0"/>
              </a:rPr>
              <a:t>footprint in rectangular shape: 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en-US" altLang="zh-CN" sz="2200" dirty="0">
                <a:latin typeface="Times New Roman" pitchFamily="18" charset="0"/>
                <a:cs typeface="Times New Roman" pitchFamily="18" charset="0"/>
              </a:rPr>
              <a:t>cm (H) x 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5cm </a:t>
            </a:r>
            <a:r>
              <a:rPr lang="en-US" altLang="zh-CN" sz="2200" dirty="0">
                <a:latin typeface="Times New Roman" pitchFamily="18" charset="0"/>
                <a:cs typeface="Times New Roman" pitchFamily="18" charset="0"/>
              </a:rPr>
              <a:t>(V) </a:t>
            </a:r>
          </a:p>
          <a:p>
            <a:pPr marL="457200" lvl="1" indent="0">
              <a:buNone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   Ratio 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zh-CN" altLang="zh-CN" sz="2400" dirty="0">
                <a:latin typeface="Times New Roman" pitchFamily="18" charset="0"/>
                <a:cs typeface="Times New Roman" pitchFamily="18" charset="0"/>
              </a:rPr>
              <a:t>peak current density to the </a:t>
            </a:r>
            <a:r>
              <a:rPr lang="zh-CN" altLang="zh-CN" sz="2400" dirty="0" smtClean="0">
                <a:latin typeface="Times New Roman" pitchFamily="18" charset="0"/>
                <a:cs typeface="Times New Roman" pitchFamily="18" charset="0"/>
              </a:rPr>
              <a:t>average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&lt;3</a:t>
            </a:r>
            <a:endParaRPr lang="fr-FR" altLang="zh-CN" sz="22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r>
              <a:rPr lang="fr-FR" altLang="zh-CN" sz="2200" dirty="0" smtClean="0">
                <a:latin typeface="Times New Roman" pitchFamily="18" charset="0"/>
                <a:cs typeface="Times New Roman" pitchFamily="18" charset="0"/>
              </a:rPr>
              <a:t>C-ADS</a:t>
            </a:r>
          </a:p>
          <a:p>
            <a:pPr marL="457200" lvl="1" indent="0">
              <a:buNone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  Beam 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footprint in rectangular shape: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4.4cm 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(H) x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4.4cm 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(V) </a:t>
            </a:r>
          </a:p>
          <a:p>
            <a:pPr marL="457200" lvl="1" indent="0">
              <a:buNone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   Ratio 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zh-CN" altLang="zh-CN" sz="2400" dirty="0">
                <a:latin typeface="Times New Roman" pitchFamily="18" charset="0"/>
                <a:cs typeface="Times New Roman" pitchFamily="18" charset="0"/>
              </a:rPr>
              <a:t>peak current density to the average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&lt;2.5</a:t>
            </a:r>
            <a:endParaRPr lang="fr-FR" altLang="zh-CN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  IFMIF (</a:t>
            </a:r>
            <a:r>
              <a:rPr lang="fr-FR" altLang="zh-CN" sz="2400" dirty="0" smtClean="0">
                <a:latin typeface="Times New Roman" pitchFamily="18" charset="0"/>
                <a:cs typeface="Times New Roman" pitchFamily="18" charset="0"/>
              </a:rPr>
              <a:t>to be revised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altLang="zh-CN" sz="2400" dirty="0">
              <a:latin typeface="Times New Roman" pitchFamily="18" charset="0"/>
              <a:cs typeface="Times New Roman" pitchFamily="18" charset="0"/>
            </a:endParaRPr>
          </a:p>
          <a:p>
            <a:pPr marL="914400" lvl="2" indent="0">
              <a:buNone/>
            </a:pPr>
            <a:r>
              <a:rPr lang="en-US" altLang="zh-CN" sz="2200" dirty="0">
                <a:latin typeface="Times New Roman" pitchFamily="18" charset="0"/>
                <a:cs typeface="Times New Roman" pitchFamily="18" charset="0"/>
              </a:rPr>
              <a:t>Beam footprint in rectangular shape: 20 cm (H) x 5 cm (V) </a:t>
            </a:r>
          </a:p>
          <a:p>
            <a:pPr marL="914400" lvl="2" indent="0">
              <a:buNone/>
            </a:pPr>
            <a:r>
              <a:rPr lang="en-US" altLang="zh-CN" sz="2200" dirty="0">
                <a:latin typeface="Times New Roman" pitchFamily="18" charset="0"/>
                <a:cs typeface="Times New Roman" pitchFamily="18" charset="0"/>
              </a:rPr>
              <a:t>Current density across the flat top is uniform (±5%) </a:t>
            </a:r>
          </a:p>
          <a:p>
            <a:pPr marL="914400" lvl="2" indent="0">
              <a:buNone/>
            </a:pPr>
            <a:r>
              <a:rPr lang="en-US" altLang="zh-CN" sz="2200" dirty="0">
                <a:latin typeface="Times New Roman" pitchFamily="18" charset="0"/>
                <a:cs typeface="Times New Roman" pitchFamily="18" charset="0"/>
              </a:rPr>
              <a:t>Current density: &lt; 0.5 </a:t>
            </a:r>
            <a:r>
              <a:rPr lang="en-US" altLang="zh-CN" sz="22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en-US" altLang="zh-CN" sz="2200" dirty="0">
                <a:latin typeface="Times New Roman" pitchFamily="18" charset="0"/>
                <a:cs typeface="Times New Roman" pitchFamily="18" charset="0"/>
              </a:rPr>
              <a:t>A/cm</a:t>
            </a:r>
            <a:r>
              <a:rPr lang="en-US" altLang="zh-CN" sz="22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200" dirty="0">
                <a:latin typeface="Times New Roman" pitchFamily="18" charset="0"/>
                <a:cs typeface="Times New Roman" pitchFamily="18" charset="0"/>
              </a:rPr>
              <a:t> (for |x|&gt;11 cm)</a:t>
            </a:r>
          </a:p>
          <a:p>
            <a:pPr marL="457200" lvl="1" indent="0">
              <a:buNone/>
            </a:pPr>
            <a:endParaRPr lang="fr-FR" altLang="zh-CN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fr-FR" altLang="zh-CN" sz="2200" dirty="0" smtClean="0">
              <a:latin typeface="Times New Roman" pitchFamily="18" charset="0"/>
            </a:endParaRPr>
          </a:p>
          <a:p>
            <a:pPr marL="457200" lvl="1" indent="0">
              <a:buNone/>
            </a:pPr>
            <a:endParaRPr lang="en-US" altLang="zh-CN" sz="2200" dirty="0">
              <a:latin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627784" y="918373"/>
            <a:ext cx="3384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/>
              <a:t>Beam spot </a:t>
            </a:r>
            <a:r>
              <a:rPr lang="en-US" altLang="zh-CN" sz="2400" dirty="0" err="1"/>
              <a:t>uniformization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4404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D:\work\HEBT-IFMIF\Plots\input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640" y="1663247"/>
            <a:ext cx="4554848" cy="40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D:\tracewin-ifmif\12032012\00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884" y="1772816"/>
            <a:ext cx="4590168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1196752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Input beam of C-ADS beam transfer line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64088" y="1197302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Input beam of </a:t>
            </a:r>
            <a:r>
              <a:rPr lang="en-US" altLang="zh-CN" dirty="0" smtClean="0"/>
              <a:t>IFMIF-HEBT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754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83568" y="1600200"/>
            <a:ext cx="8003232" cy="4205064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/>
              <a:t>Nonlinear magnets are needed for the beam spot </a:t>
            </a:r>
            <a:r>
              <a:rPr lang="en-US" altLang="zh-CN" dirty="0" err="1"/>
              <a:t>uniformization</a:t>
            </a:r>
            <a:r>
              <a:rPr lang="en-US" altLang="zh-CN" dirty="0"/>
              <a:t> at target</a:t>
            </a:r>
          </a:p>
          <a:p>
            <a:pPr lvl="1"/>
            <a:r>
              <a:rPr lang="en-US" altLang="zh-CN" dirty="0"/>
              <a:t>More conventional: single </a:t>
            </a:r>
            <a:r>
              <a:rPr lang="en-US" altLang="zh-CN" dirty="0" err="1"/>
              <a:t>octupole</a:t>
            </a:r>
            <a:r>
              <a:rPr lang="en-US" altLang="zh-CN" dirty="0"/>
              <a:t> or pair of </a:t>
            </a:r>
            <a:r>
              <a:rPr lang="en-US" altLang="zh-CN" dirty="0" err="1"/>
              <a:t>octupole</a:t>
            </a:r>
            <a:r>
              <a:rPr lang="en-US" altLang="zh-CN" dirty="0"/>
              <a:t> and </a:t>
            </a:r>
            <a:r>
              <a:rPr lang="en-US" altLang="zh-CN" dirty="0" err="1"/>
              <a:t>dodecapole</a:t>
            </a:r>
            <a:r>
              <a:rPr lang="en-US" altLang="zh-CN" dirty="0"/>
              <a:t> for each plane (horizontal or vertical)</a:t>
            </a:r>
          </a:p>
          <a:p>
            <a:pPr lvl="1"/>
            <a:r>
              <a:rPr lang="en-US" altLang="zh-CN" dirty="0"/>
              <a:t>New concept-1: step-like field magnets, initially proposed for ESS and CSNS</a:t>
            </a:r>
          </a:p>
          <a:p>
            <a:pPr lvl="1"/>
            <a:r>
              <a:rPr lang="en-US" altLang="zh-CN" dirty="0"/>
              <a:t>New concept-2: simplified </a:t>
            </a:r>
            <a:r>
              <a:rPr lang="en-US" altLang="zh-CN" dirty="0" err="1"/>
              <a:t>multipole</a:t>
            </a:r>
            <a:r>
              <a:rPr lang="en-US" altLang="zh-CN" dirty="0"/>
              <a:t> magnets including different combinations of anti-symmetric second-order, third-order, fourth-order and fifth-order field magnets, recently proposed at IHEP</a:t>
            </a:r>
          </a:p>
        </p:txBody>
      </p:sp>
    </p:spTree>
    <p:extLst>
      <p:ext uri="{BB962C8B-B14F-4D97-AF65-F5344CB8AC3E}">
        <p14:creationId xmlns:p14="http://schemas.microsoft.com/office/powerpoint/2010/main" val="81908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Introduction of the step-like magnet</a:t>
            </a:r>
            <a:endParaRPr lang="zh-CN" altLang="en-US" dirty="0"/>
          </a:p>
        </p:txBody>
      </p:sp>
      <p:pic>
        <p:nvPicPr>
          <p:cNvPr id="4" name="Picture 3" descr="D:\Tracewin\res\HEBT-IFMIF-v01-2008-06-10\Plots\FM8-By along x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104502"/>
            <a:ext cx="3487824" cy="2548880"/>
          </a:xfrm>
          <a:prstGeom prst="rect">
            <a:avLst/>
          </a:prstGeom>
          <a:noFill/>
        </p:spPr>
      </p:pic>
      <p:sp>
        <p:nvSpPr>
          <p:cNvPr id="5" name="ZoneTexte 6"/>
          <p:cNvSpPr txBox="1"/>
          <p:nvPr/>
        </p:nvSpPr>
        <p:spPr>
          <a:xfrm>
            <a:off x="1107180" y="4665084"/>
            <a:ext cx="18133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 smtClean="0"/>
              <a:t>8 poles -r50 mm</a:t>
            </a:r>
          </a:p>
          <a:p>
            <a:pPr algn="ctr"/>
            <a:r>
              <a:rPr lang="fr-FR" sz="1600" dirty="0" smtClean="0"/>
              <a:t>Field on pole 0.30 T</a:t>
            </a:r>
          </a:p>
          <a:p>
            <a:pPr algn="ctr"/>
            <a:r>
              <a:rPr lang="fr-FR" sz="1600" b="1" dirty="0"/>
              <a:t> </a:t>
            </a:r>
            <a:r>
              <a:rPr lang="fr-FR" sz="1600" b="1" dirty="0" smtClean="0"/>
              <a:t>Octupole</a:t>
            </a:r>
          </a:p>
        </p:txBody>
      </p:sp>
      <p:pic>
        <p:nvPicPr>
          <p:cNvPr id="6" name="Picture 2" descr="D:\Tracewin\res\HEBT-IFMIF-SFM-v01-2011-11-28\Plots\FM1-By along 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1469" y="2033892"/>
            <a:ext cx="3600458" cy="2631192"/>
          </a:xfrm>
          <a:prstGeom prst="rect">
            <a:avLst/>
          </a:prstGeom>
          <a:noFill/>
        </p:spPr>
      </p:pic>
      <p:sp>
        <p:nvSpPr>
          <p:cNvPr id="7" name="ZoneTexte 5"/>
          <p:cNvSpPr txBox="1"/>
          <p:nvPr/>
        </p:nvSpPr>
        <p:spPr>
          <a:xfrm>
            <a:off x="5282941" y="4797152"/>
            <a:ext cx="19175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 smtClean="0"/>
              <a:t>2 dipoles-r100 mm</a:t>
            </a:r>
          </a:p>
          <a:p>
            <a:pPr algn="ctr"/>
            <a:r>
              <a:rPr lang="fr-FR" sz="1600" dirty="0" smtClean="0"/>
              <a:t>Field on pole 0.040 T</a:t>
            </a:r>
          </a:p>
          <a:p>
            <a:pPr algn="ctr"/>
            <a:r>
              <a:rPr lang="fr-FR" sz="1600" b="1" dirty="0" smtClean="0"/>
              <a:t>Step-like magnet</a:t>
            </a:r>
          </a:p>
        </p:txBody>
      </p:sp>
    </p:spTree>
    <p:extLst>
      <p:ext uri="{BB962C8B-B14F-4D97-AF65-F5344CB8AC3E}">
        <p14:creationId xmlns:p14="http://schemas.microsoft.com/office/powerpoint/2010/main" val="41827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/>
          <a:lstStyle/>
          <a:p>
            <a:r>
              <a:rPr lang="en-US" altLang="zh-CN" dirty="0" smtClean="0"/>
              <a:t>Advantage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</p:spPr>
        <p:txBody>
          <a:bodyPr/>
          <a:lstStyle/>
          <a:p>
            <a:r>
              <a:rPr lang="fr-FR" altLang="zh-CN" b="1" dirty="0"/>
              <a:t>Flexibility</a:t>
            </a:r>
          </a:p>
          <a:p>
            <a:pPr marL="0" indent="0">
              <a:buNone/>
            </a:pPr>
            <a:r>
              <a:rPr lang="en-US" altLang="zh-CN" dirty="0"/>
              <a:t>     </a:t>
            </a:r>
            <a:r>
              <a:rPr lang="en-US" altLang="zh-CN" dirty="0" err="1"/>
              <a:t>uniformization</a:t>
            </a:r>
            <a:r>
              <a:rPr lang="en-US" altLang="zh-CN" dirty="0"/>
              <a:t> of beam core and beam halo can be  done separately by two steps</a:t>
            </a:r>
            <a:endParaRPr lang="zh-CN" altLang="en-US" dirty="0"/>
          </a:p>
          <a:p>
            <a:r>
              <a:rPr lang="fr-FR" altLang="zh-CN" b="1" dirty="0" smtClean="0"/>
              <a:t>Cheaper</a:t>
            </a:r>
          </a:p>
          <a:p>
            <a:pPr marL="0" indent="0">
              <a:buNone/>
            </a:pPr>
            <a:r>
              <a:rPr lang="fr-FR" altLang="zh-CN" dirty="0"/>
              <a:t> </a:t>
            </a:r>
            <a:r>
              <a:rPr lang="fr-FR" altLang="zh-CN" dirty="0" smtClean="0"/>
              <a:t>    standard multip</a:t>
            </a:r>
            <a:r>
              <a:rPr lang="en-US" altLang="zh-CN" dirty="0" smtClean="0"/>
              <a:t>o</a:t>
            </a:r>
            <a:r>
              <a:rPr lang="fr-FR" altLang="zh-CN" dirty="0" smtClean="0"/>
              <a:t>les: </a:t>
            </a:r>
            <a:r>
              <a:rPr lang="en-US" altLang="zh-CN" dirty="0" smtClean="0"/>
              <a:t>100</a:t>
            </a:r>
            <a:r>
              <a:rPr lang="fr-FR" altLang="zh-CN" dirty="0" smtClean="0"/>
              <a:t> </a:t>
            </a:r>
            <a:r>
              <a:rPr lang="en-US" altLang="zh-CN" dirty="0" smtClean="0"/>
              <a:t>thousand</a:t>
            </a:r>
            <a:r>
              <a:rPr lang="fr-FR" altLang="zh-CN" dirty="0" smtClean="0"/>
              <a:t> dollars</a:t>
            </a:r>
          </a:p>
          <a:p>
            <a:pPr marL="0" indent="0">
              <a:buNone/>
            </a:pPr>
            <a:r>
              <a:rPr lang="fr-FR" altLang="zh-CN" dirty="0"/>
              <a:t> </a:t>
            </a:r>
            <a:r>
              <a:rPr lang="fr-FR" altLang="zh-CN" dirty="0" smtClean="0"/>
              <a:t>    step-like magnets : </a:t>
            </a:r>
            <a:r>
              <a:rPr lang="en-US" altLang="zh-CN" dirty="0" smtClean="0"/>
              <a:t>2</a:t>
            </a:r>
            <a:r>
              <a:rPr lang="fr-FR" altLang="zh-CN" dirty="0" smtClean="0"/>
              <a:t>0-</a:t>
            </a:r>
            <a:r>
              <a:rPr lang="en-US" altLang="zh-CN" dirty="0" smtClean="0"/>
              <a:t>4</a:t>
            </a:r>
            <a:r>
              <a:rPr lang="fr-FR" altLang="zh-CN" dirty="0" smtClean="0"/>
              <a:t>0 thousand dollars</a:t>
            </a:r>
          </a:p>
        </p:txBody>
      </p:sp>
    </p:spTree>
    <p:extLst>
      <p:ext uri="{BB962C8B-B14F-4D97-AF65-F5344CB8AC3E}">
        <p14:creationId xmlns:p14="http://schemas.microsoft.com/office/powerpoint/2010/main" val="3606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275"/>
    </mc:Choice>
    <mc:Fallback xmlns="">
      <p:transition spd="slow" advTm="75275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NLM_SCHEME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317" y="805532"/>
            <a:ext cx="2692400" cy="324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5" name="Picture 5" descr="SFM在磁测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1" t="3430" r="8315" b="16208"/>
          <a:stretch>
            <a:fillRect/>
          </a:stretch>
        </p:blipFill>
        <p:spPr bwMode="auto">
          <a:xfrm>
            <a:off x="4643437" y="908720"/>
            <a:ext cx="4105275" cy="31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图片 2" descr="image001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81" y="3644900"/>
            <a:ext cx="3598863" cy="303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607" name="Object 7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1502769858"/>
              </p:ext>
            </p:extLst>
          </p:nvPr>
        </p:nvGraphicFramePr>
        <p:xfrm>
          <a:off x="4283968" y="3875104"/>
          <a:ext cx="4321175" cy="278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name="图表" r:id="rId6" imgW="10648980" imgH="6867510" progId="Excel.Chart.8">
                  <p:embed/>
                </p:oleObj>
              </mc:Choice>
              <mc:Fallback>
                <p:oleObj name="图表" r:id="rId6" imgW="10648980" imgH="6867510" progId="Excel.Char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3875104"/>
                        <a:ext cx="4321175" cy="278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250825" y="1052513"/>
            <a:ext cx="17287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>
                <a:latin typeface="Times New Roman" pitchFamily="18" charset="0"/>
              </a:rPr>
              <a:t>Step-like field magnet prototyping</a:t>
            </a:r>
          </a:p>
        </p:txBody>
      </p:sp>
    </p:spTree>
    <p:extLst>
      <p:ext uri="{BB962C8B-B14F-4D97-AF65-F5344CB8AC3E}">
        <p14:creationId xmlns:p14="http://schemas.microsoft.com/office/powerpoint/2010/main" val="2371215957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298450" y="908720"/>
            <a:ext cx="8594725" cy="5184105"/>
          </a:xfrm>
        </p:spPr>
        <p:txBody>
          <a:bodyPr/>
          <a:lstStyle/>
          <a:p>
            <a:r>
              <a:rPr lang="en-US" altLang="zh-CN" dirty="0" smtClean="0"/>
              <a:t>Optimization principle</a:t>
            </a:r>
          </a:p>
          <a:p>
            <a:pPr marL="0" indent="0">
              <a:buNone/>
            </a:pP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 smtClean="0"/>
              <a:t>1. Change the last four or six quadrupoles and the length of drift to get a larger beam spot on the target and fulfill the request of the flat beams and phase advances (linear optics)</a:t>
            </a:r>
          </a:p>
          <a:p>
            <a:pPr marL="0" indent="0">
              <a:buNone/>
            </a:pPr>
            <a:r>
              <a:rPr lang="en-US" altLang="zh-CN" sz="2400" dirty="0" smtClean="0"/>
              <a:t>2. Adjust the parameters of the step-like magnets to obtain a good beam spot on the target (nonlinear optics)</a:t>
            </a:r>
          </a:p>
          <a:p>
            <a:pPr marL="0" indent="0">
              <a:buNone/>
            </a:pPr>
            <a:r>
              <a:rPr lang="en-US" altLang="zh-CN" sz="2400" dirty="0" smtClean="0"/>
              <a:t>3. Repeat 1. and 2. several times to find the best result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20664436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23850" y="3573463"/>
            <a:ext cx="3671888" cy="173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>
                <a:latin typeface="Times New Roman" pitchFamily="18" charset="0"/>
              </a:rPr>
              <a:t>Studies at IHEP:</a:t>
            </a:r>
          </a:p>
          <a:p>
            <a:pPr>
              <a:spcBef>
                <a:spcPct val="50000"/>
              </a:spcBef>
            </a:pPr>
            <a:r>
              <a:rPr lang="en-US" altLang="zh-CN" sz="2400" dirty="0">
                <a:latin typeface="Times New Roman" pitchFamily="18" charset="0"/>
              </a:rPr>
              <a:t>Using step-like field magnets (SFM) for spot </a:t>
            </a:r>
            <a:r>
              <a:rPr lang="en-US" altLang="zh-CN" sz="2400" dirty="0" err="1">
                <a:latin typeface="Times New Roman" pitchFamily="18" charset="0"/>
              </a:rPr>
              <a:t>uniformization</a:t>
            </a:r>
            <a:r>
              <a:rPr lang="en-US" altLang="zh-CN" sz="2400" dirty="0">
                <a:latin typeface="Times New Roman" pitchFamily="18" charset="0"/>
              </a:rPr>
              <a:t> at CSNS</a:t>
            </a:r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7" y="817004"/>
            <a:ext cx="8239125" cy="261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2" name="Picture 6" descr="TURTLE_GR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1"/>
          <a:stretch>
            <a:fillRect/>
          </a:stretch>
        </p:blipFill>
        <p:spPr bwMode="auto">
          <a:xfrm>
            <a:off x="4314251" y="2681442"/>
            <a:ext cx="4679950" cy="428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10850" y="6644439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100000particles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60686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836712"/>
            <a:ext cx="8229600" cy="1156990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Tests with beam for spot </a:t>
            </a:r>
            <a:r>
              <a:rPr lang="en-US" altLang="zh-CN" sz="2800" dirty="0" err="1"/>
              <a:t>uniformization</a:t>
            </a:r>
            <a:endParaRPr lang="en-US" altLang="zh-CN" sz="2800" dirty="0"/>
          </a:p>
        </p:txBody>
      </p:sp>
      <p:sp>
        <p:nvSpPr>
          <p:cNvPr id="348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1520" y="1704651"/>
            <a:ext cx="8569325" cy="5400675"/>
          </a:xfrm>
        </p:spPr>
        <p:txBody>
          <a:bodyPr/>
          <a:lstStyle/>
          <a:p>
            <a:r>
              <a:rPr lang="en-US" altLang="zh-CN" sz="2800" dirty="0"/>
              <a:t>A test beam line using the ADS-RFQ is being set up for studies on both halo development and </a:t>
            </a:r>
            <a:r>
              <a:rPr lang="en-US" altLang="zh-CN" sz="2800" dirty="0" smtClean="0"/>
              <a:t>spot </a:t>
            </a:r>
            <a:r>
              <a:rPr lang="en-US" altLang="zh-CN" sz="2800" dirty="0" err="1" smtClean="0"/>
              <a:t>uniformization</a:t>
            </a:r>
            <a:r>
              <a:rPr lang="en-US" altLang="zh-CN" sz="2800" dirty="0" smtClean="0"/>
              <a:t> (plan under modification)</a:t>
            </a:r>
            <a:endParaRPr lang="en-US" altLang="zh-CN" dirty="0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6948488" y="3644900"/>
            <a:ext cx="20161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 smtClean="0"/>
              <a:t>SFM </a:t>
            </a:r>
            <a:r>
              <a:rPr lang="en-US" altLang="zh-CN" dirty="0"/>
              <a:t>can be step-like field magnets or simplified high-order magnets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42"/>
          <a:stretch/>
        </p:blipFill>
        <p:spPr bwMode="auto">
          <a:xfrm>
            <a:off x="59172" y="3093929"/>
            <a:ext cx="6912768" cy="3075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955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5" name="Picture 5" descr="032200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37" y="908721"/>
            <a:ext cx="3975915" cy="386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164038" y="4869160"/>
            <a:ext cx="8872458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/>
              <a:t>Simulation results at ADS RFQ beam test line:</a:t>
            </a:r>
          </a:p>
          <a:p>
            <a:pPr>
              <a:spcBef>
                <a:spcPct val="50000"/>
              </a:spcBef>
            </a:pPr>
            <a:r>
              <a:rPr lang="en-US" altLang="zh-CN" dirty="0"/>
              <a:t>Left: </a:t>
            </a:r>
            <a:r>
              <a:rPr lang="en-US" altLang="zh-CN" dirty="0" smtClean="0"/>
              <a:t>not concern about the space charge effect; </a:t>
            </a:r>
            <a:r>
              <a:rPr lang="en-US" altLang="zh-CN" dirty="0"/>
              <a:t>Right: </a:t>
            </a:r>
            <a:r>
              <a:rPr lang="en-US" altLang="zh-CN" dirty="0" smtClean="0"/>
              <a:t>concern </a:t>
            </a:r>
            <a:r>
              <a:rPr lang="en-US" altLang="zh-CN" dirty="0"/>
              <a:t>about the space charge effect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908721"/>
            <a:ext cx="4458128" cy="386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4221088"/>
            <a:ext cx="15276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100000particles</a:t>
            </a:r>
            <a:endParaRPr lang="zh-CN" alt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7229928" y="4715271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10000particles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71432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1" descr="D:\tracewin\27112011\envlop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7" y="908720"/>
            <a:ext cx="6000892" cy="287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D:\tracewin\27112011\006.pn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1880" y="2852936"/>
            <a:ext cx="5256584" cy="3888432"/>
          </a:xfrm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76114" y="4077072"/>
            <a:ext cx="3671888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>
                <a:latin typeface="Times New Roman" pitchFamily="18" charset="0"/>
              </a:rPr>
              <a:t>Studies at  </a:t>
            </a:r>
            <a:r>
              <a:rPr lang="en-US" altLang="zh-CN" sz="2400" dirty="0" smtClean="0">
                <a:latin typeface="Times New Roman" pitchFamily="18" charset="0"/>
              </a:rPr>
              <a:t>ADS beam line (dump):</a:t>
            </a:r>
            <a:endParaRPr lang="en-US" altLang="zh-CN" sz="2400" dirty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dirty="0">
                <a:latin typeface="Times New Roman" pitchFamily="18" charset="0"/>
              </a:rPr>
              <a:t>Using step-like field magnets (SFM) for spot </a:t>
            </a:r>
            <a:r>
              <a:rPr lang="en-US" altLang="zh-CN" sz="2400" dirty="0" err="1" smtClean="0">
                <a:latin typeface="Times New Roman" pitchFamily="18" charset="0"/>
              </a:rPr>
              <a:t>uniformization</a:t>
            </a:r>
            <a:endParaRPr lang="en-US" altLang="zh-CN" sz="2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0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813431" y="6437313"/>
            <a:ext cx="729762" cy="29686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  <p:pic>
        <p:nvPicPr>
          <p:cNvPr id="19" name="Picture 5" descr="D:\Synop\test_yrange_vs_xran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376" y="1831572"/>
            <a:ext cx="8021006" cy="2027644"/>
          </a:xfrm>
          <a:prstGeom prst="rect">
            <a:avLst/>
          </a:prstGeom>
          <a:noFill/>
        </p:spPr>
      </p:pic>
      <p:sp>
        <p:nvSpPr>
          <p:cNvPr id="20" name="Flèche vers le haut 19"/>
          <p:cNvSpPr/>
          <p:nvPr/>
        </p:nvSpPr>
        <p:spPr>
          <a:xfrm>
            <a:off x="3469695" y="2791498"/>
            <a:ext cx="66462" cy="250257"/>
          </a:xfrm>
          <a:prstGeom prst="upArrow">
            <a:avLst/>
          </a:prstGeom>
          <a:solidFill>
            <a:srgbClr val="42905C"/>
          </a:solidFill>
          <a:ln>
            <a:solidFill>
              <a:srgbClr val="4290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èche vers le haut 20"/>
          <p:cNvSpPr/>
          <p:nvPr/>
        </p:nvSpPr>
        <p:spPr>
          <a:xfrm>
            <a:off x="3752345" y="2847545"/>
            <a:ext cx="66462" cy="250257"/>
          </a:xfrm>
          <a:prstGeom prst="upArrow">
            <a:avLst/>
          </a:prstGeom>
          <a:solidFill>
            <a:srgbClr val="42905C"/>
          </a:solidFill>
          <a:ln>
            <a:solidFill>
              <a:srgbClr val="4290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èche vers le haut 21"/>
          <p:cNvSpPr/>
          <p:nvPr/>
        </p:nvSpPr>
        <p:spPr>
          <a:xfrm>
            <a:off x="4053222" y="2903895"/>
            <a:ext cx="66462" cy="250257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èche vers le haut 22"/>
          <p:cNvSpPr/>
          <p:nvPr/>
        </p:nvSpPr>
        <p:spPr>
          <a:xfrm>
            <a:off x="4343368" y="2951520"/>
            <a:ext cx="66462" cy="250257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ZoneTexte 23"/>
          <p:cNvSpPr txBox="1"/>
          <p:nvPr/>
        </p:nvSpPr>
        <p:spPr>
          <a:xfrm>
            <a:off x="2894494" y="3064715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smtClean="0">
                <a:latin typeface="Arial" pitchFamily="34" charset="0"/>
                <a:cs typeface="Arial" pitchFamily="34" charset="0"/>
              </a:rPr>
              <a:t>Duodecapoles</a:t>
            </a:r>
            <a:endParaRPr 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896818" y="3140915"/>
            <a:ext cx="8755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smtClean="0">
                <a:latin typeface="Arial" pitchFamily="34" charset="0"/>
                <a:cs typeface="Arial" pitchFamily="34" charset="0"/>
              </a:rPr>
              <a:t>Octupoles</a:t>
            </a:r>
            <a:endParaRPr 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ccolade ouvrante 27"/>
          <p:cNvSpPr/>
          <p:nvPr/>
        </p:nvSpPr>
        <p:spPr>
          <a:xfrm rot="16200000">
            <a:off x="2203608" y="3084698"/>
            <a:ext cx="180000" cy="1761231"/>
          </a:xfrm>
          <a:prstGeom prst="leftBrace">
            <a:avLst>
              <a:gd name="adj1" fmla="val 44335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mtClean="0"/>
              <a:t>                                              </a:t>
            </a:r>
            <a:endParaRPr lang="en-US"/>
          </a:p>
        </p:txBody>
      </p:sp>
      <p:sp>
        <p:nvSpPr>
          <p:cNvPr id="29" name="Accolade ouvrante 28"/>
          <p:cNvSpPr/>
          <p:nvPr/>
        </p:nvSpPr>
        <p:spPr>
          <a:xfrm rot="16200000">
            <a:off x="3748011" y="3333927"/>
            <a:ext cx="180000" cy="1262769"/>
          </a:xfrm>
          <a:prstGeom prst="leftBrace">
            <a:avLst>
              <a:gd name="adj1" fmla="val 44335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mtClean="0"/>
              <a:t>                                              </a:t>
            </a:r>
            <a:endParaRPr lang="en-US"/>
          </a:p>
        </p:txBody>
      </p:sp>
      <p:sp>
        <p:nvSpPr>
          <p:cNvPr id="30" name="Accolade ouvrante 29"/>
          <p:cNvSpPr/>
          <p:nvPr/>
        </p:nvSpPr>
        <p:spPr>
          <a:xfrm rot="16200000">
            <a:off x="5022357" y="3352051"/>
            <a:ext cx="180000" cy="1226525"/>
          </a:xfrm>
          <a:prstGeom prst="leftBrace">
            <a:avLst>
              <a:gd name="adj1" fmla="val 44335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mtClean="0"/>
              <a:t>                                              </a:t>
            </a:r>
            <a:endParaRPr lang="en-US"/>
          </a:p>
        </p:txBody>
      </p:sp>
      <p:sp>
        <p:nvSpPr>
          <p:cNvPr id="31" name="ZoneTexte 30"/>
          <p:cNvSpPr txBox="1"/>
          <p:nvPr/>
        </p:nvSpPr>
        <p:spPr>
          <a:xfrm>
            <a:off x="1830625" y="4007690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smtClean="0">
                <a:latin typeface="Arial" pitchFamily="34" charset="0"/>
                <a:cs typeface="Arial" pitchFamily="34" charset="0"/>
              </a:rPr>
              <a:t>Adaptation,</a:t>
            </a:r>
          </a:p>
          <a:p>
            <a:r>
              <a:rPr lang="fr-FR" sz="1200" smtClean="0">
                <a:latin typeface="Arial" pitchFamily="34" charset="0"/>
                <a:cs typeface="Arial" pitchFamily="34" charset="0"/>
              </a:rPr>
              <a:t>9° achromat</a:t>
            </a:r>
            <a:endParaRPr 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2984213" y="4007690"/>
            <a:ext cx="170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smtClean="0">
                <a:latin typeface="Arial" pitchFamily="34" charset="0"/>
                <a:cs typeface="Arial" pitchFamily="34" charset="0"/>
              </a:rPr>
              <a:t>Non-linear lenses</a:t>
            </a:r>
          </a:p>
          <a:p>
            <a:pPr algn="ctr"/>
            <a:r>
              <a:rPr lang="fr-FR" sz="1200" smtClean="0">
                <a:latin typeface="Arial" pitchFamily="34" charset="0"/>
                <a:cs typeface="Arial" pitchFamily="34" charset="0"/>
              </a:rPr>
              <a:t>Beam homogenisation</a:t>
            </a:r>
            <a:endParaRPr 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4489106" y="4007689"/>
            <a:ext cx="12666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smtClean="0">
                <a:latin typeface="Arial" pitchFamily="34" charset="0"/>
                <a:cs typeface="Arial" pitchFamily="34" charset="0"/>
              </a:rPr>
              <a:t>Beam expander</a:t>
            </a:r>
            <a:endParaRPr lang="en-US" sz="120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4" name="Connecteur droit avec flèche 33"/>
          <p:cNvCxnSpPr/>
          <p:nvPr/>
        </p:nvCxnSpPr>
        <p:spPr>
          <a:xfrm rot="5400000" flipH="1" flipV="1">
            <a:off x="8297194" y="3958100"/>
            <a:ext cx="396000" cy="146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7999005" y="4131515"/>
            <a:ext cx="770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>
                <a:latin typeface="Arial" pitchFamily="34" charset="0"/>
                <a:cs typeface="Arial" pitchFamily="34" charset="0"/>
              </a:rPr>
              <a:t>Li Target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6" name="Connecteur droit avec flèche 35"/>
          <p:cNvCxnSpPr/>
          <p:nvPr/>
        </p:nvCxnSpPr>
        <p:spPr bwMode="auto">
          <a:xfrm rot="5400000">
            <a:off x="2515265" y="1837980"/>
            <a:ext cx="646981" cy="3583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Connecteur droit avec flèche 36"/>
          <p:cNvCxnSpPr/>
          <p:nvPr/>
        </p:nvCxnSpPr>
        <p:spPr bwMode="auto">
          <a:xfrm rot="16200000" flipH="1">
            <a:off x="2858994" y="2030414"/>
            <a:ext cx="612475" cy="79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8" name="ZoneTexte 37"/>
          <p:cNvSpPr txBox="1"/>
          <p:nvPr/>
        </p:nvSpPr>
        <p:spPr>
          <a:xfrm>
            <a:off x="2771076" y="1417608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smtClean="0">
                <a:latin typeface="+mn-lt"/>
              </a:rPr>
              <a:t>Dipoles</a:t>
            </a:r>
            <a:endParaRPr lang="en-US" sz="1200">
              <a:latin typeface="+mn-lt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4942279" y="1466491"/>
            <a:ext cx="9909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+mn-lt"/>
              </a:rPr>
              <a:t>Quadrupoles</a:t>
            </a:r>
            <a:endParaRPr lang="en-US" sz="1200" dirty="0">
              <a:latin typeface="+mn-lt"/>
            </a:endParaRPr>
          </a:p>
        </p:txBody>
      </p:sp>
      <p:cxnSp>
        <p:nvCxnSpPr>
          <p:cNvPr id="40" name="Connecteur droit avec flèche 39"/>
          <p:cNvCxnSpPr/>
          <p:nvPr/>
        </p:nvCxnSpPr>
        <p:spPr bwMode="auto">
          <a:xfrm rot="5400000">
            <a:off x="4529865" y="1891066"/>
            <a:ext cx="854015" cy="5972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1" name="Connecteur droit avec flèche 40"/>
          <p:cNvCxnSpPr/>
          <p:nvPr/>
        </p:nvCxnSpPr>
        <p:spPr bwMode="auto">
          <a:xfrm rot="16200000" flipH="1">
            <a:off x="5043134" y="2255033"/>
            <a:ext cx="966158" cy="159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-6874" y="917363"/>
            <a:ext cx="4052710" cy="55777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fr-FR" dirty="0" smtClean="0"/>
              <a:t>"Classical" HEBT structure </a:t>
            </a:r>
            <a:endParaRPr lang="en-US" sz="1400" dirty="0"/>
          </a:p>
        </p:txBody>
      </p:sp>
      <p:sp>
        <p:nvSpPr>
          <p:cNvPr id="43" name="ZoneTexte 42"/>
          <p:cNvSpPr txBox="1"/>
          <p:nvPr/>
        </p:nvSpPr>
        <p:spPr>
          <a:xfrm>
            <a:off x="347718" y="4523119"/>
            <a:ext cx="15885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smtClean="0">
                <a:latin typeface="+mn-lt"/>
              </a:rPr>
              <a:t>Superconducting Linac</a:t>
            </a:r>
            <a:endParaRPr lang="en-US" sz="1200">
              <a:latin typeface="+mn-lt"/>
            </a:endParaRPr>
          </a:p>
        </p:txBody>
      </p:sp>
      <p:cxnSp>
        <p:nvCxnSpPr>
          <p:cNvPr id="44" name="Connecteur droit avec flèche 43"/>
          <p:cNvCxnSpPr/>
          <p:nvPr/>
        </p:nvCxnSpPr>
        <p:spPr bwMode="auto">
          <a:xfrm rot="16200000" flipV="1">
            <a:off x="462841" y="3944373"/>
            <a:ext cx="1112808" cy="159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ZoneTexte 44"/>
          <p:cNvSpPr txBox="1"/>
          <p:nvPr/>
        </p:nvSpPr>
        <p:spPr>
          <a:xfrm>
            <a:off x="1090246" y="5476876"/>
            <a:ext cx="37945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smtClean="0"/>
              <a:t>R. Duperrier, J. Payet, D. Uriot, Proc. of EPAC 2004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65446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813431" y="6437313"/>
            <a:ext cx="729762" cy="29686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  <p:pic>
        <p:nvPicPr>
          <p:cNvPr id="3" name="Picture 2" descr="D:\Tracewin\res\HEBT-IFMIF-v01-2008-06-10\Plots\output-nouvea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6596" y="1476374"/>
            <a:ext cx="4211513" cy="4303324"/>
          </a:xfrm>
          <a:prstGeom prst="rect">
            <a:avLst/>
          </a:prstGeom>
          <a:noFill/>
        </p:spPr>
      </p:pic>
      <p:pic>
        <p:nvPicPr>
          <p:cNvPr id="4" name="Picture 3" descr="D:\Tracewin\res\HEBT-IFMIF-v01-2008-06-10\Plots\losses(W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679" y="1337120"/>
            <a:ext cx="4080405" cy="3355675"/>
          </a:xfrm>
          <a:prstGeom prst="rect">
            <a:avLst/>
          </a:prstGeom>
          <a:noFill/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748345" y="874504"/>
            <a:ext cx="4005309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fr-FR" smtClean="0">
                <a:solidFill>
                  <a:srgbClr val="FF9933"/>
                </a:solidFill>
              </a:rPr>
              <a:t>Beam distribution at Li Target</a:t>
            </a:r>
            <a:endParaRPr lang="en-US" sz="1400">
              <a:solidFill>
                <a:srgbClr val="FF9933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162909" y="935634"/>
            <a:ext cx="1961512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fr-FR" smtClean="0">
                <a:solidFill>
                  <a:srgbClr val="FF9933"/>
                </a:solidFill>
              </a:rPr>
              <a:t>Beam losses</a:t>
            </a:r>
            <a:endParaRPr lang="en-US" sz="1400">
              <a:solidFill>
                <a:srgbClr val="FF9933"/>
              </a:solidFill>
            </a:endParaRPr>
          </a:p>
        </p:txBody>
      </p:sp>
      <p:cxnSp>
        <p:nvCxnSpPr>
          <p:cNvPr id="7" name="Connecteur droit avec flèche 6"/>
          <p:cNvCxnSpPr/>
          <p:nvPr/>
        </p:nvCxnSpPr>
        <p:spPr bwMode="auto">
          <a:xfrm rot="5400000" flipH="1" flipV="1">
            <a:off x="1307232" y="5029224"/>
            <a:ext cx="586596" cy="14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Connecteur droit avec flèche 7"/>
          <p:cNvCxnSpPr/>
          <p:nvPr/>
        </p:nvCxnSpPr>
        <p:spPr bwMode="auto">
          <a:xfrm rot="5400000" flipH="1" flipV="1">
            <a:off x="1447911" y="5029224"/>
            <a:ext cx="586596" cy="14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ZoneTexte 8"/>
          <p:cNvSpPr txBox="1"/>
          <p:nvPr/>
        </p:nvSpPr>
        <p:spPr>
          <a:xfrm>
            <a:off x="809559" y="5216107"/>
            <a:ext cx="18020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0" smtClean="0">
                <a:latin typeface="+mn-lt"/>
              </a:rPr>
              <a:t>scrapers 2.3 kW</a:t>
            </a:r>
          </a:p>
          <a:p>
            <a:r>
              <a:rPr lang="fr-FR" sz="1800" b="0" smtClean="0">
                <a:latin typeface="+mn-lt"/>
              </a:rPr>
              <a:t>(to be optimised)</a:t>
            </a:r>
            <a:endParaRPr lang="en-US" sz="1800" b="0">
              <a:latin typeface="+mn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430660" y="5702061"/>
            <a:ext cx="2920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0" smtClean="0">
                <a:latin typeface="+mn-lt"/>
              </a:rPr>
              <a:t>To be improved</a:t>
            </a:r>
          </a:p>
          <a:p>
            <a:r>
              <a:rPr lang="fr-FR" sz="1800" b="0" smtClean="0">
                <a:latin typeface="+mn-lt"/>
              </a:rPr>
              <a:t>Tuning strategy to be defined</a:t>
            </a:r>
            <a:endParaRPr lang="en-US" sz="18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6837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813431" y="6437313"/>
            <a:ext cx="729762" cy="296862"/>
          </a:xfrm>
          <a:prstGeom prst="rect">
            <a:avLst/>
          </a:prstGeom>
        </p:spPr>
        <p:txBody>
          <a:bodyPr/>
          <a:lstStyle/>
          <a:p>
            <a:fld id="{79C76C74-8835-4D95-A0A5-80ECAE9C97FF}" type="slidenum">
              <a:rPr lang="fr-FR" smtClean="0"/>
              <a:pPr/>
              <a:t>21</a:t>
            </a:fld>
            <a:endParaRPr lang="fr-FR"/>
          </a:p>
        </p:txBody>
      </p:sp>
      <p:pic>
        <p:nvPicPr>
          <p:cNvPr id="3" name="Picture 5" descr="D:\Synop\test_yrange_vs_xran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2994" y="1536543"/>
            <a:ext cx="8021006" cy="2027644"/>
          </a:xfrm>
          <a:prstGeom prst="rect">
            <a:avLst/>
          </a:prstGeom>
          <a:noFill/>
        </p:spPr>
      </p:pic>
      <p:sp>
        <p:nvSpPr>
          <p:cNvPr id="4" name="Flèche vers le haut 3"/>
          <p:cNvSpPr/>
          <p:nvPr/>
        </p:nvSpPr>
        <p:spPr>
          <a:xfrm>
            <a:off x="3469695" y="2200948"/>
            <a:ext cx="66462" cy="250257"/>
          </a:xfrm>
          <a:prstGeom prst="upArrow">
            <a:avLst/>
          </a:prstGeom>
          <a:solidFill>
            <a:srgbClr val="42905C"/>
          </a:solidFill>
          <a:ln>
            <a:solidFill>
              <a:srgbClr val="4290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èche vers le haut 4"/>
          <p:cNvSpPr/>
          <p:nvPr/>
        </p:nvSpPr>
        <p:spPr>
          <a:xfrm>
            <a:off x="3752345" y="2256995"/>
            <a:ext cx="66462" cy="250257"/>
          </a:xfrm>
          <a:prstGeom prst="upArrow">
            <a:avLst/>
          </a:prstGeom>
          <a:solidFill>
            <a:srgbClr val="42905C"/>
          </a:solidFill>
          <a:ln>
            <a:solidFill>
              <a:srgbClr val="4290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èche vers le haut 5"/>
          <p:cNvSpPr/>
          <p:nvPr/>
        </p:nvSpPr>
        <p:spPr>
          <a:xfrm>
            <a:off x="4053222" y="2313345"/>
            <a:ext cx="66462" cy="250257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èche vers le haut 6"/>
          <p:cNvSpPr/>
          <p:nvPr/>
        </p:nvSpPr>
        <p:spPr>
          <a:xfrm>
            <a:off x="4343368" y="2360970"/>
            <a:ext cx="66462" cy="250257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ZoneTexte 7"/>
          <p:cNvSpPr txBox="1"/>
          <p:nvPr/>
        </p:nvSpPr>
        <p:spPr>
          <a:xfrm>
            <a:off x="2894494" y="2474165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strike="sngStrike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Duodecapoles</a:t>
            </a:r>
            <a:endParaRPr lang="en-US" sz="1200" strike="sngStrike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896818" y="2550365"/>
            <a:ext cx="8755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strike="sngStrike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Octupoles</a:t>
            </a:r>
            <a:endParaRPr lang="en-US" sz="1200" strike="sngStrike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ccolade ouvrante 9"/>
          <p:cNvSpPr/>
          <p:nvPr/>
        </p:nvSpPr>
        <p:spPr>
          <a:xfrm rot="16200000">
            <a:off x="2203608" y="2494148"/>
            <a:ext cx="180000" cy="1761231"/>
          </a:xfrm>
          <a:prstGeom prst="leftBrace">
            <a:avLst>
              <a:gd name="adj1" fmla="val 44335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mtClean="0"/>
              <a:t>                                              </a:t>
            </a:r>
            <a:endParaRPr lang="en-US"/>
          </a:p>
        </p:txBody>
      </p:sp>
      <p:sp>
        <p:nvSpPr>
          <p:cNvPr id="13" name="ZoneTexte 12"/>
          <p:cNvSpPr txBox="1"/>
          <p:nvPr/>
        </p:nvSpPr>
        <p:spPr>
          <a:xfrm>
            <a:off x="1830625" y="3417140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smtClean="0">
                <a:latin typeface="Arial" pitchFamily="34" charset="0"/>
                <a:cs typeface="Arial" pitchFamily="34" charset="0"/>
              </a:rPr>
              <a:t>Adaptation,</a:t>
            </a:r>
          </a:p>
          <a:p>
            <a:r>
              <a:rPr lang="fr-FR" sz="1200" smtClean="0">
                <a:latin typeface="Arial" pitchFamily="34" charset="0"/>
                <a:cs typeface="Arial" pitchFamily="34" charset="0"/>
              </a:rPr>
              <a:t>9° achromat</a:t>
            </a:r>
            <a:endParaRPr lang="en-US" sz="120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Connecteur droit avec flèche 15"/>
          <p:cNvCxnSpPr/>
          <p:nvPr/>
        </p:nvCxnSpPr>
        <p:spPr>
          <a:xfrm rot="5400000" flipH="1" flipV="1">
            <a:off x="8297194" y="3367550"/>
            <a:ext cx="396000" cy="146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7999005" y="3540965"/>
            <a:ext cx="770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smtClean="0">
                <a:latin typeface="Arial" pitchFamily="34" charset="0"/>
                <a:cs typeface="Arial" pitchFamily="34" charset="0"/>
              </a:rPr>
              <a:t>Li Target</a:t>
            </a:r>
            <a:endParaRPr lang="en-US" sz="120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Connecteur droit avec flèche 17"/>
          <p:cNvCxnSpPr/>
          <p:nvPr/>
        </p:nvCxnSpPr>
        <p:spPr bwMode="auto">
          <a:xfrm rot="5400000">
            <a:off x="2765994" y="1419958"/>
            <a:ext cx="646981" cy="3583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Connecteur droit avec flèche 18"/>
          <p:cNvCxnSpPr/>
          <p:nvPr/>
        </p:nvCxnSpPr>
        <p:spPr bwMode="auto">
          <a:xfrm rot="16200000" flipH="1">
            <a:off x="3159476" y="1595141"/>
            <a:ext cx="612475" cy="79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ZoneTexte 19"/>
          <p:cNvSpPr txBox="1"/>
          <p:nvPr/>
        </p:nvSpPr>
        <p:spPr>
          <a:xfrm>
            <a:off x="3136039" y="912368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+mn-lt"/>
              </a:rPr>
              <a:t>Dipoles</a:t>
            </a:r>
            <a:endParaRPr lang="en-US" sz="1200" dirty="0">
              <a:latin typeface="+mn-lt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4697647" y="998632"/>
            <a:ext cx="9909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+mn-lt"/>
              </a:rPr>
              <a:t>Quadrupoles</a:t>
            </a:r>
            <a:endParaRPr lang="en-US" sz="1200" dirty="0">
              <a:latin typeface="+mn-lt"/>
            </a:endParaRPr>
          </a:p>
        </p:txBody>
      </p:sp>
      <p:cxnSp>
        <p:nvCxnSpPr>
          <p:cNvPr id="22" name="Connecteur droit avec flèche 21"/>
          <p:cNvCxnSpPr/>
          <p:nvPr/>
        </p:nvCxnSpPr>
        <p:spPr bwMode="auto">
          <a:xfrm rot="5400000">
            <a:off x="4148489" y="1484187"/>
            <a:ext cx="854015" cy="5972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Connecteur droit avec flèche 22"/>
          <p:cNvCxnSpPr/>
          <p:nvPr/>
        </p:nvCxnSpPr>
        <p:spPr bwMode="auto">
          <a:xfrm rot="16200000" flipH="1">
            <a:off x="4630003" y="1915243"/>
            <a:ext cx="966158" cy="159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688625" y="1110450"/>
            <a:ext cx="3474388" cy="5635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fr-FR" dirty="0" smtClean="0"/>
              <a:t>Test (temporary) structure with SFM </a:t>
            </a:r>
            <a:endParaRPr lang="en-US" sz="1400" dirty="0"/>
          </a:p>
        </p:txBody>
      </p:sp>
      <p:sp>
        <p:nvSpPr>
          <p:cNvPr id="25" name="ZoneTexte 24"/>
          <p:cNvSpPr txBox="1"/>
          <p:nvPr/>
        </p:nvSpPr>
        <p:spPr>
          <a:xfrm>
            <a:off x="347718" y="3932569"/>
            <a:ext cx="15885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smtClean="0">
                <a:latin typeface="+mn-lt"/>
              </a:rPr>
              <a:t>Superconducting Linac</a:t>
            </a:r>
            <a:endParaRPr lang="en-US" sz="1200">
              <a:latin typeface="+mn-lt"/>
            </a:endParaRPr>
          </a:p>
        </p:txBody>
      </p:sp>
      <p:cxnSp>
        <p:nvCxnSpPr>
          <p:cNvPr id="26" name="Connecteur droit avec flèche 25"/>
          <p:cNvCxnSpPr/>
          <p:nvPr/>
        </p:nvCxnSpPr>
        <p:spPr bwMode="auto">
          <a:xfrm rot="16200000" flipV="1">
            <a:off x="462841" y="3353823"/>
            <a:ext cx="1112808" cy="159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8" name="ZoneTexte 27"/>
          <p:cNvSpPr txBox="1"/>
          <p:nvPr/>
        </p:nvSpPr>
        <p:spPr>
          <a:xfrm>
            <a:off x="1040672" y="4772026"/>
            <a:ext cx="254819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mtClean="0">
                <a:solidFill>
                  <a:srgbClr val="FF9933"/>
                </a:solidFill>
              </a:rPr>
              <a:t>Step-like Field Magnet</a:t>
            </a:r>
          </a:p>
          <a:p>
            <a:pPr algn="ctr"/>
            <a:r>
              <a:rPr lang="fr-FR" sz="1400" smtClean="0"/>
              <a:t>J.Y.Tang, H.H. Li, S.Z. An, R. Maier</a:t>
            </a:r>
          </a:p>
          <a:p>
            <a:pPr algn="ctr"/>
            <a:r>
              <a:rPr lang="fr-FR" sz="1400" smtClean="0"/>
              <a:t>NIMA, 2004</a:t>
            </a:r>
            <a:endParaRPr lang="en-US" sz="1400"/>
          </a:p>
        </p:txBody>
      </p:sp>
      <p:cxnSp>
        <p:nvCxnSpPr>
          <p:cNvPr id="31" name="Connecteur droit avec flèche 30"/>
          <p:cNvCxnSpPr/>
          <p:nvPr/>
        </p:nvCxnSpPr>
        <p:spPr bwMode="auto">
          <a:xfrm flipV="1">
            <a:off x="5189024" y="2688864"/>
            <a:ext cx="430823" cy="139065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9933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Connecteur droit avec flèche 32"/>
          <p:cNvCxnSpPr/>
          <p:nvPr/>
        </p:nvCxnSpPr>
        <p:spPr bwMode="auto">
          <a:xfrm flipV="1">
            <a:off x="5279782" y="2809639"/>
            <a:ext cx="817685" cy="126682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9933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Connecteur droit avec flèche 34"/>
          <p:cNvCxnSpPr/>
          <p:nvPr/>
        </p:nvCxnSpPr>
        <p:spPr bwMode="auto">
          <a:xfrm>
            <a:off x="5688624" y="2181227"/>
            <a:ext cx="254977" cy="5714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9933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3074" name="Picture 2" descr="Bmod-di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9" r="19382"/>
          <a:stretch/>
        </p:blipFill>
        <p:spPr bwMode="auto">
          <a:xfrm>
            <a:off x="3818807" y="4017001"/>
            <a:ext cx="2466109" cy="2310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766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813431" y="6437313"/>
            <a:ext cx="729762" cy="29686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  <p:pic>
        <p:nvPicPr>
          <p:cNvPr id="4098" name="Picture 2" descr="D:\Tracewin\res\HEBT-IFMIF-SFM-v01-2011-11-28\Plots\FM1-By along x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1984" y="1665288"/>
            <a:ext cx="3323500" cy="2631192"/>
          </a:xfrm>
          <a:prstGeom prst="rect">
            <a:avLst/>
          </a:prstGeom>
          <a:noFill/>
        </p:spPr>
      </p:pic>
      <p:pic>
        <p:nvPicPr>
          <p:cNvPr id="4099" name="Picture 3" descr="D:\Tracewin\res\HEBT-IFMIF-SFM-v01-2011-11-28\Plots\FM2-Bx along 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94031" y="1665288"/>
            <a:ext cx="3323500" cy="2631192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1608433" y="4457701"/>
            <a:ext cx="19175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 smtClean="0"/>
              <a:t>2 dipoles-r100 mm</a:t>
            </a:r>
          </a:p>
          <a:p>
            <a:pPr algn="ctr"/>
            <a:r>
              <a:rPr lang="fr-FR" sz="1600" dirty="0" smtClean="0"/>
              <a:t>Field on pole 0.040 T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723233" y="4457701"/>
            <a:ext cx="19175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smtClean="0"/>
              <a:t>2 dipoles-r100 mm</a:t>
            </a:r>
          </a:p>
          <a:p>
            <a:pPr algn="ctr"/>
            <a:r>
              <a:rPr lang="fr-FR" sz="1600" smtClean="0"/>
              <a:t>Field on pole 0.025 T</a:t>
            </a:r>
          </a:p>
        </p:txBody>
      </p:sp>
    </p:spTree>
    <p:extLst>
      <p:ext uri="{BB962C8B-B14F-4D97-AF65-F5344CB8AC3E}">
        <p14:creationId xmlns:p14="http://schemas.microsoft.com/office/powerpoint/2010/main" val="349231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813431" y="6437313"/>
            <a:ext cx="729762" cy="29686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  <p:pic>
        <p:nvPicPr>
          <p:cNvPr id="4" name="Picture 3" descr="D:\Tracewin\res\HEBT-IFMIF-v01-2008-06-10\Plots\losses(W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679" y="1337120"/>
            <a:ext cx="4080405" cy="3355675"/>
          </a:xfrm>
          <a:prstGeom prst="rect">
            <a:avLst/>
          </a:prstGeom>
          <a:noFill/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748345" y="874504"/>
            <a:ext cx="4005309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fr-FR" smtClean="0">
                <a:solidFill>
                  <a:srgbClr val="FF9933"/>
                </a:solidFill>
              </a:rPr>
              <a:t>Beam distribution at Li Target</a:t>
            </a:r>
            <a:endParaRPr lang="en-US" sz="1400">
              <a:solidFill>
                <a:srgbClr val="FF9933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162909" y="935634"/>
            <a:ext cx="1961512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fr-FR" smtClean="0">
                <a:solidFill>
                  <a:srgbClr val="FF9933"/>
                </a:solidFill>
              </a:rPr>
              <a:t>Beam losses</a:t>
            </a:r>
            <a:endParaRPr lang="en-US" sz="1400">
              <a:solidFill>
                <a:srgbClr val="FF9933"/>
              </a:solidFill>
            </a:endParaRPr>
          </a:p>
        </p:txBody>
      </p:sp>
      <p:cxnSp>
        <p:nvCxnSpPr>
          <p:cNvPr id="7" name="Connecteur droit avec flèche 6"/>
          <p:cNvCxnSpPr/>
          <p:nvPr/>
        </p:nvCxnSpPr>
        <p:spPr bwMode="auto">
          <a:xfrm rot="5400000" flipH="1" flipV="1">
            <a:off x="1307232" y="5029224"/>
            <a:ext cx="586596" cy="14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Connecteur droit avec flèche 7"/>
          <p:cNvCxnSpPr/>
          <p:nvPr/>
        </p:nvCxnSpPr>
        <p:spPr bwMode="auto">
          <a:xfrm rot="5400000" flipH="1" flipV="1">
            <a:off x="1447911" y="5029224"/>
            <a:ext cx="586596" cy="14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ZoneTexte 8"/>
          <p:cNvSpPr txBox="1"/>
          <p:nvPr/>
        </p:nvSpPr>
        <p:spPr>
          <a:xfrm>
            <a:off x="809559" y="5216107"/>
            <a:ext cx="18020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0" smtClean="0">
                <a:latin typeface="+mn-lt"/>
              </a:rPr>
              <a:t>scrapers 2.3 kW</a:t>
            </a:r>
          </a:p>
          <a:p>
            <a:r>
              <a:rPr lang="fr-FR" sz="1800" b="0" smtClean="0">
                <a:latin typeface="+mn-lt"/>
              </a:rPr>
              <a:t>(to be optimised)</a:t>
            </a:r>
            <a:endParaRPr lang="en-US" sz="1800" b="0">
              <a:latin typeface="+mn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430660" y="5702061"/>
            <a:ext cx="29241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0" dirty="0" smtClean="0">
                <a:latin typeface="+mn-lt"/>
              </a:rPr>
              <a:t>To be improved</a:t>
            </a:r>
          </a:p>
          <a:p>
            <a:r>
              <a:rPr lang="fr-FR" dirty="0" smtClean="0"/>
              <a:t>Larger Footprint</a:t>
            </a:r>
            <a:endParaRPr lang="fr-FR" sz="1800" b="0" dirty="0" smtClean="0">
              <a:latin typeface="+mn-lt"/>
            </a:endParaRPr>
          </a:p>
          <a:p>
            <a:r>
              <a:rPr lang="fr-FR" sz="1800" b="0" dirty="0" smtClean="0">
                <a:latin typeface="+mn-lt"/>
              </a:rPr>
              <a:t>Tuning strategy to be defined</a:t>
            </a:r>
            <a:endParaRPr lang="en-US" sz="1800" b="0" dirty="0">
              <a:latin typeface="+mn-lt"/>
            </a:endParaRPr>
          </a:p>
        </p:txBody>
      </p:sp>
      <p:pic>
        <p:nvPicPr>
          <p:cNvPr id="5122" name="Picture 2" descr="D:\Tracewin\res\HEBT-IFMIF-SFM-v01-2011-11-28\Plots\outpu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9844" y="1273177"/>
            <a:ext cx="4374858" cy="44314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9786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9512" y="1052736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CN" sz="2800" dirty="0"/>
              <a:t>Automatic procedure for obtaining flat rectangular beam</a:t>
            </a:r>
            <a:endParaRPr lang="zh-CN" alt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85581" y="1421761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The Command :</a:t>
            </a:r>
          </a:p>
          <a:p>
            <a:r>
              <a:rPr lang="fr-FR" altLang="zh-CN" dirty="0"/>
              <a:t>MY_DIAG(Beam_Homogeneity) n Target_Value </a:t>
            </a:r>
            <a:r>
              <a:rPr lang="fr-FR" altLang="zh-CN" dirty="0" smtClean="0"/>
              <a:t> Dimensions_X  Dimensions_Y </a:t>
            </a:r>
            <a:r>
              <a:rPr lang="fr-FR" altLang="zh-CN" dirty="0"/>
              <a:t>Relative_Weight_Dimension/homogenity</a:t>
            </a:r>
            <a:endParaRPr lang="zh-CN" alt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724" y="2276872"/>
            <a:ext cx="6076528" cy="41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999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Synop\te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577" y="1721093"/>
            <a:ext cx="7864038" cy="1944291"/>
          </a:xfrm>
          <a:prstGeom prst="rect">
            <a:avLst/>
          </a:prstGeom>
          <a:noFill/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813431" y="6437313"/>
            <a:ext cx="729762" cy="29686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25</a:t>
            </a:fld>
            <a:endParaRPr lang="fr-FR"/>
          </a:p>
        </p:txBody>
      </p:sp>
      <p:sp>
        <p:nvSpPr>
          <p:cNvPr id="10" name="Accolade ouvrante 9"/>
          <p:cNvSpPr/>
          <p:nvPr/>
        </p:nvSpPr>
        <p:spPr>
          <a:xfrm rot="16200000">
            <a:off x="2203608" y="2494148"/>
            <a:ext cx="180000" cy="1761231"/>
          </a:xfrm>
          <a:prstGeom prst="leftBrace">
            <a:avLst>
              <a:gd name="adj1" fmla="val 44335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mtClean="0"/>
              <a:t>                                              </a:t>
            </a:r>
            <a:endParaRPr lang="en-US"/>
          </a:p>
        </p:txBody>
      </p:sp>
      <p:sp>
        <p:nvSpPr>
          <p:cNvPr id="11" name="ZoneTexte 10"/>
          <p:cNvSpPr txBox="1"/>
          <p:nvPr/>
        </p:nvSpPr>
        <p:spPr>
          <a:xfrm>
            <a:off x="1830625" y="3417140"/>
            <a:ext cx="1086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itchFamily="34" charset="0"/>
                <a:cs typeface="Arial" pitchFamily="34" charset="0"/>
              </a:rPr>
              <a:t>Adaptation,</a:t>
            </a:r>
          </a:p>
          <a:p>
            <a:r>
              <a:rPr lang="fr-FR" sz="1200" dirty="0" smtClean="0">
                <a:latin typeface="Arial" pitchFamily="34" charset="0"/>
                <a:cs typeface="Arial" pitchFamily="34" charset="0"/>
              </a:rPr>
              <a:t>11° achromat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 rot="5400000" flipH="1" flipV="1">
            <a:off x="7435548" y="3291350"/>
            <a:ext cx="396000" cy="146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7242867" y="3464765"/>
            <a:ext cx="770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smtClean="0">
                <a:latin typeface="Arial" pitchFamily="34" charset="0"/>
                <a:cs typeface="Arial" pitchFamily="34" charset="0"/>
              </a:rPr>
              <a:t>Li Target</a:t>
            </a:r>
            <a:endParaRPr lang="en-US" sz="120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Connecteur droit avec flèche 13"/>
          <p:cNvCxnSpPr/>
          <p:nvPr/>
        </p:nvCxnSpPr>
        <p:spPr bwMode="auto">
          <a:xfrm rot="5400000">
            <a:off x="1871452" y="1647423"/>
            <a:ext cx="646981" cy="3583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Connecteur droit avec flèche 14"/>
          <p:cNvCxnSpPr/>
          <p:nvPr/>
        </p:nvCxnSpPr>
        <p:spPr bwMode="auto">
          <a:xfrm rot="16200000" flipH="1">
            <a:off x="2325528" y="1849872"/>
            <a:ext cx="612475" cy="79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ZoneTexte 15"/>
          <p:cNvSpPr txBox="1"/>
          <p:nvPr/>
        </p:nvSpPr>
        <p:spPr>
          <a:xfrm>
            <a:off x="2194942" y="1149594"/>
            <a:ext cx="663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latin typeface="+mn-lt"/>
              </a:rPr>
              <a:t>Dipoles</a:t>
            </a:r>
            <a:endParaRPr lang="en-US" sz="1200" b="1" dirty="0">
              <a:latin typeface="+mn-lt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707593" y="1226097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latin typeface="+mn-lt"/>
              </a:rPr>
              <a:t>Quadrupoles</a:t>
            </a:r>
            <a:endParaRPr lang="en-US" sz="1200" b="1" dirty="0">
              <a:latin typeface="+mn-lt"/>
            </a:endParaRPr>
          </a:p>
        </p:txBody>
      </p:sp>
      <p:cxnSp>
        <p:nvCxnSpPr>
          <p:cNvPr id="18" name="Connecteur droit avec flèche 17"/>
          <p:cNvCxnSpPr/>
          <p:nvPr/>
        </p:nvCxnSpPr>
        <p:spPr bwMode="auto">
          <a:xfrm flipH="1">
            <a:off x="3174224" y="1599156"/>
            <a:ext cx="788987" cy="78051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Connecteur droit avec flèche 18"/>
          <p:cNvCxnSpPr/>
          <p:nvPr/>
        </p:nvCxnSpPr>
        <p:spPr bwMode="auto">
          <a:xfrm rot="16200000" flipH="1">
            <a:off x="3880860" y="2142115"/>
            <a:ext cx="966158" cy="159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4902938" y="1035594"/>
            <a:ext cx="4156203" cy="5635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fr-FR" dirty="0" smtClean="0"/>
              <a:t>Shorter structure with SFM</a:t>
            </a:r>
            <a:endParaRPr lang="en-US" sz="1400" dirty="0"/>
          </a:p>
        </p:txBody>
      </p:sp>
      <p:cxnSp>
        <p:nvCxnSpPr>
          <p:cNvPr id="22" name="Connecteur droit avec flèche 21"/>
          <p:cNvCxnSpPr/>
          <p:nvPr/>
        </p:nvCxnSpPr>
        <p:spPr bwMode="auto">
          <a:xfrm flipH="1" flipV="1">
            <a:off x="3435040" y="2821745"/>
            <a:ext cx="1389186" cy="144780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9933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Connecteur droit avec flèche 22"/>
          <p:cNvCxnSpPr/>
          <p:nvPr/>
        </p:nvCxnSpPr>
        <p:spPr bwMode="auto">
          <a:xfrm flipH="1" flipV="1">
            <a:off x="4129633" y="2934926"/>
            <a:ext cx="905408" cy="133667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9933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24" name="Picture 2" descr="Bmo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5" r="26135"/>
          <a:stretch/>
        </p:blipFill>
        <p:spPr bwMode="auto">
          <a:xfrm>
            <a:off x="4129633" y="4123607"/>
            <a:ext cx="1833980" cy="2313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95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tracewin-ifmif\12032012\0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196752"/>
            <a:ext cx="4716411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tracewin-ifmif\21032012\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3864091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5656" y="558095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No beam loss</a:t>
            </a:r>
            <a:endParaRPr lang="zh-CN" altLang="en-US" b="1" dirty="0"/>
          </a:p>
        </p:txBody>
      </p:sp>
      <p:cxnSp>
        <p:nvCxnSpPr>
          <p:cNvPr id="7" name="直接箭头连接符 6"/>
          <p:cNvCxnSpPr/>
          <p:nvPr/>
        </p:nvCxnSpPr>
        <p:spPr>
          <a:xfrm>
            <a:off x="1619672" y="3573016"/>
            <a:ext cx="72008" cy="1944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917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19032012\x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33" y="3618626"/>
            <a:ext cx="315079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19032012\y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941" y="3645024"/>
            <a:ext cx="3038281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D:\tracewin-ifmif\21032012\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725" y="926304"/>
            <a:ext cx="3262443" cy="250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tracewin-ifmif\21032012\x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95" y="926304"/>
            <a:ext cx="3419872" cy="262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92280" y="1484784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CN" b="1" dirty="0" smtClean="0"/>
              <a:t>Density</a:t>
            </a:r>
          </a:p>
          <a:p>
            <a:r>
              <a:rPr lang="fr-FR" altLang="zh-CN" b="1" dirty="0" smtClean="0"/>
              <a:t>Start-to-end without errors</a:t>
            </a:r>
            <a:endParaRPr lang="zh-CN" altLang="en-US" b="1" dirty="0"/>
          </a:p>
        </p:txBody>
      </p:sp>
      <p:sp>
        <p:nvSpPr>
          <p:cNvPr id="4" name="矩形 3"/>
          <p:cNvSpPr/>
          <p:nvPr/>
        </p:nvSpPr>
        <p:spPr>
          <a:xfrm>
            <a:off x="7082644" y="4149080"/>
            <a:ext cx="19442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CN" b="1" dirty="0"/>
              <a:t>Density</a:t>
            </a:r>
          </a:p>
          <a:p>
            <a:r>
              <a:rPr lang="fr-FR" altLang="zh-CN" b="1" dirty="0"/>
              <a:t>Start-to-end </a:t>
            </a:r>
            <a:r>
              <a:rPr lang="fr-FR" altLang="zh-CN" b="1" dirty="0" smtClean="0"/>
              <a:t>with  </a:t>
            </a:r>
            <a:r>
              <a:rPr lang="fr-FR" altLang="zh-CN" b="1" dirty="0"/>
              <a:t>errors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74730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1268413"/>
            <a:ext cx="3600450" cy="4608512"/>
          </a:xfrm>
        </p:spPr>
        <p:txBody>
          <a:bodyPr/>
          <a:lstStyle/>
          <a:p>
            <a:r>
              <a:rPr lang="en-US" altLang="zh-CN" sz="2400" dirty="0"/>
              <a:t>Simplified high-order field magnets</a:t>
            </a:r>
          </a:p>
          <a:p>
            <a:pPr lvl="1"/>
            <a:r>
              <a:rPr lang="en-US" altLang="zh-CN" sz="2000" dirty="0"/>
              <a:t>Used for a flat good field region</a:t>
            </a:r>
          </a:p>
          <a:p>
            <a:pPr lvl="1"/>
            <a:r>
              <a:rPr lang="en-US" altLang="zh-CN" sz="2000" dirty="0"/>
              <a:t>Available for any order of anti-symmetric field or symmetric field</a:t>
            </a:r>
          </a:p>
          <a:p>
            <a:pPr lvl="1"/>
            <a:endParaRPr lang="en-US" altLang="zh-CN" sz="2000" dirty="0"/>
          </a:p>
          <a:p>
            <a:pPr lvl="1"/>
            <a:r>
              <a:rPr lang="en-US" altLang="zh-CN" sz="2000" dirty="0"/>
              <a:t>Right: simplified 3rd order field magnet (model and relative difference to theoretical distribution)</a:t>
            </a:r>
          </a:p>
          <a:p>
            <a:pPr lvl="1"/>
            <a:endParaRPr lang="en-US" altLang="zh-CN" sz="2000" dirty="0"/>
          </a:p>
        </p:txBody>
      </p:sp>
      <p:pic>
        <p:nvPicPr>
          <p:cNvPr id="29700" name="Picture 4" descr="3D magne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763" y="774381"/>
            <a:ext cx="3975135" cy="314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417" y="3734549"/>
            <a:ext cx="4679825" cy="312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02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23850" y="3573463"/>
            <a:ext cx="3671888" cy="210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>
                <a:latin typeface="Times New Roman" pitchFamily="18" charset="0"/>
              </a:rPr>
              <a:t>Studies at IHEP:</a:t>
            </a:r>
          </a:p>
          <a:p>
            <a:pPr>
              <a:spcBef>
                <a:spcPct val="50000"/>
              </a:spcBef>
            </a:pPr>
            <a:r>
              <a:rPr lang="en-US" altLang="zh-CN" sz="2400" dirty="0">
                <a:latin typeface="Times New Roman" pitchFamily="18" charset="0"/>
              </a:rPr>
              <a:t>Using simplified high-order field magnets (2nd+4th) for spot </a:t>
            </a:r>
            <a:r>
              <a:rPr lang="en-US" altLang="zh-CN" sz="2400" dirty="0" err="1">
                <a:latin typeface="Times New Roman" pitchFamily="18" charset="0"/>
              </a:rPr>
              <a:t>uniformization</a:t>
            </a:r>
            <a:r>
              <a:rPr lang="en-US" altLang="zh-CN" sz="2400" dirty="0">
                <a:latin typeface="Times New Roman" pitchFamily="18" charset="0"/>
              </a:rPr>
              <a:t> at ADS-RFQ</a:t>
            </a: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8239125" cy="261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5" descr="0316030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7" b="5008"/>
          <a:stretch>
            <a:fillRect/>
          </a:stretch>
        </p:blipFill>
        <p:spPr bwMode="auto">
          <a:xfrm>
            <a:off x="4284663" y="2636838"/>
            <a:ext cx="4664075" cy="407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29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sz="4800" dirty="0" smtClean="0"/>
              <a:t>Thank you</a:t>
            </a:r>
            <a:endParaRPr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291080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吉祥如意">
  <a:themeElements>
    <a:clrScheme name="吉祥如意 1">
      <a:dk1>
        <a:srgbClr val="000000"/>
      </a:dk1>
      <a:lt1>
        <a:srgbClr val="FFFFFF"/>
      </a:lt1>
      <a:dk2>
        <a:srgbClr val="E40000"/>
      </a:dk2>
      <a:lt2>
        <a:srgbClr val="DDDDDD"/>
      </a:lt2>
      <a:accent1>
        <a:srgbClr val="E1F4FF"/>
      </a:accent1>
      <a:accent2>
        <a:srgbClr val="FFE2C5"/>
      </a:accent2>
      <a:accent3>
        <a:srgbClr val="FFFFFF"/>
      </a:accent3>
      <a:accent4>
        <a:srgbClr val="000000"/>
      </a:accent4>
      <a:accent5>
        <a:srgbClr val="EEF8FF"/>
      </a:accent5>
      <a:accent6>
        <a:srgbClr val="E7CDB2"/>
      </a:accent6>
      <a:hlink>
        <a:srgbClr val="0066CC"/>
      </a:hlink>
      <a:folHlink>
        <a:srgbClr val="9F9FBF"/>
      </a:folHlink>
    </a:clrScheme>
    <a:fontScheme name="吉祥如意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吉祥如意 1">
        <a:dk1>
          <a:srgbClr val="000000"/>
        </a:dk1>
        <a:lt1>
          <a:srgbClr val="FFFFFF"/>
        </a:lt1>
        <a:dk2>
          <a:srgbClr val="E40000"/>
        </a:dk2>
        <a:lt2>
          <a:srgbClr val="DDDDDD"/>
        </a:lt2>
        <a:accent1>
          <a:srgbClr val="E1F4FF"/>
        </a:accent1>
        <a:accent2>
          <a:srgbClr val="FFE2C5"/>
        </a:accent2>
        <a:accent3>
          <a:srgbClr val="FFFFFF"/>
        </a:accent3>
        <a:accent4>
          <a:srgbClr val="000000"/>
        </a:accent4>
        <a:accent5>
          <a:srgbClr val="EEF8FF"/>
        </a:accent5>
        <a:accent6>
          <a:srgbClr val="E7CDB2"/>
        </a:accent6>
        <a:hlink>
          <a:srgbClr val="0066CC"/>
        </a:hlink>
        <a:folHlink>
          <a:srgbClr val="9F9F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2">
        <a:dk1>
          <a:srgbClr val="59582D"/>
        </a:dk1>
        <a:lt1>
          <a:srgbClr val="EAEAEA"/>
        </a:lt1>
        <a:dk2>
          <a:srgbClr val="666699"/>
        </a:dk2>
        <a:lt2>
          <a:srgbClr val="D9D9D9"/>
        </a:lt2>
        <a:accent1>
          <a:srgbClr val="CCECFF"/>
        </a:accent1>
        <a:accent2>
          <a:srgbClr val="B2D2C7"/>
        </a:accent2>
        <a:accent3>
          <a:srgbClr val="F3F3F3"/>
        </a:accent3>
        <a:accent4>
          <a:srgbClr val="4B4A25"/>
        </a:accent4>
        <a:accent5>
          <a:srgbClr val="E2F4FF"/>
        </a:accent5>
        <a:accent6>
          <a:srgbClr val="A1BEB4"/>
        </a:accent6>
        <a:hlink>
          <a:srgbClr val="993366"/>
        </a:hlink>
        <a:folHlink>
          <a:srgbClr val="92B9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3">
        <a:dk1>
          <a:srgbClr val="000099"/>
        </a:dk1>
        <a:lt1>
          <a:srgbClr val="FFFFCC"/>
        </a:lt1>
        <a:dk2>
          <a:srgbClr val="004000"/>
        </a:dk2>
        <a:lt2>
          <a:srgbClr val="FFD9B3"/>
        </a:lt2>
        <a:accent1>
          <a:srgbClr val="FFD9D9"/>
        </a:accent1>
        <a:accent2>
          <a:srgbClr val="DDDDDD"/>
        </a:accent2>
        <a:accent3>
          <a:srgbClr val="FFFFE2"/>
        </a:accent3>
        <a:accent4>
          <a:srgbClr val="000082"/>
        </a:accent4>
        <a:accent5>
          <a:srgbClr val="FFE9E9"/>
        </a:accent5>
        <a:accent6>
          <a:srgbClr val="C8C8C8"/>
        </a:accent6>
        <a:hlink>
          <a:srgbClr val="FF0000"/>
        </a:hlink>
        <a:folHlink>
          <a:srgbClr val="FFAB5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4">
        <a:dk1>
          <a:srgbClr val="000000"/>
        </a:dk1>
        <a:lt1>
          <a:srgbClr val="DCE8E2"/>
        </a:lt1>
        <a:dk2>
          <a:srgbClr val="0033CC"/>
        </a:dk2>
        <a:lt2>
          <a:srgbClr val="C4C4D8"/>
        </a:lt2>
        <a:accent1>
          <a:srgbClr val="FFFFFF"/>
        </a:accent1>
        <a:accent2>
          <a:srgbClr val="A9CFB1"/>
        </a:accent2>
        <a:accent3>
          <a:srgbClr val="EBF2EE"/>
        </a:accent3>
        <a:accent4>
          <a:srgbClr val="000000"/>
        </a:accent4>
        <a:accent5>
          <a:srgbClr val="FFFFFF"/>
        </a:accent5>
        <a:accent6>
          <a:srgbClr val="99BBA0"/>
        </a:accent6>
        <a:hlink>
          <a:srgbClr val="CC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5">
        <a:dk1>
          <a:srgbClr val="606090"/>
        </a:dk1>
        <a:lt1>
          <a:srgbClr val="E5FFFF"/>
        </a:lt1>
        <a:dk2>
          <a:srgbClr val="0000CC"/>
        </a:dk2>
        <a:lt2>
          <a:srgbClr val="91DAFF"/>
        </a:lt2>
        <a:accent1>
          <a:srgbClr val="EAEAEA"/>
        </a:accent1>
        <a:accent2>
          <a:srgbClr val="FFE2C5"/>
        </a:accent2>
        <a:accent3>
          <a:srgbClr val="F0FFFF"/>
        </a:accent3>
        <a:accent4>
          <a:srgbClr val="51517A"/>
        </a:accent4>
        <a:accent5>
          <a:srgbClr val="F3F3F3"/>
        </a:accent5>
        <a:accent6>
          <a:srgbClr val="E7CDB2"/>
        </a:accent6>
        <a:hlink>
          <a:srgbClr val="000000"/>
        </a:hlink>
        <a:folHlink>
          <a:srgbClr val="3DB7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6">
        <a:dk1>
          <a:srgbClr val="CC0066"/>
        </a:dk1>
        <a:lt1>
          <a:srgbClr val="FFDDBB"/>
        </a:lt1>
        <a:dk2>
          <a:srgbClr val="000000"/>
        </a:dk2>
        <a:lt2>
          <a:srgbClr val="C0C0C0"/>
        </a:lt2>
        <a:accent1>
          <a:srgbClr val="FFFFCC"/>
        </a:accent1>
        <a:accent2>
          <a:srgbClr val="FFFFFF"/>
        </a:accent2>
        <a:accent3>
          <a:srgbClr val="FFEBDA"/>
        </a:accent3>
        <a:accent4>
          <a:srgbClr val="AE0056"/>
        </a:accent4>
        <a:accent5>
          <a:srgbClr val="FFFFE2"/>
        </a:accent5>
        <a:accent6>
          <a:srgbClr val="E7E7E7"/>
        </a:accent6>
        <a:hlink>
          <a:srgbClr val="0066CC"/>
        </a:hlink>
        <a:folHlink>
          <a:srgbClr val="8EB3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7">
        <a:dk1>
          <a:srgbClr val="B60000"/>
        </a:dk1>
        <a:lt1>
          <a:srgbClr val="FFFF99"/>
        </a:lt1>
        <a:dk2>
          <a:srgbClr val="800000"/>
        </a:dk2>
        <a:lt2>
          <a:srgbClr val="FFFFFF"/>
        </a:lt2>
        <a:accent1>
          <a:srgbClr val="9888A4"/>
        </a:accent1>
        <a:accent2>
          <a:srgbClr val="A9335D"/>
        </a:accent2>
        <a:accent3>
          <a:srgbClr val="C0AAAA"/>
        </a:accent3>
        <a:accent4>
          <a:srgbClr val="DADA82"/>
        </a:accent4>
        <a:accent5>
          <a:srgbClr val="CAC3CF"/>
        </a:accent5>
        <a:accent6>
          <a:srgbClr val="992D53"/>
        </a:accent6>
        <a:hlink>
          <a:srgbClr val="CCECFF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吉祥如意 8">
        <a:dk1>
          <a:srgbClr val="808080"/>
        </a:dk1>
        <a:lt1>
          <a:srgbClr val="FFFFFF"/>
        </a:lt1>
        <a:dk2>
          <a:srgbClr val="1C1C1C"/>
        </a:dk2>
        <a:lt2>
          <a:srgbClr val="FFFF66"/>
        </a:lt2>
        <a:accent1>
          <a:srgbClr val="9898BA"/>
        </a:accent1>
        <a:accent2>
          <a:srgbClr val="777777"/>
        </a:accent2>
        <a:accent3>
          <a:srgbClr val="ABABAB"/>
        </a:accent3>
        <a:accent4>
          <a:srgbClr val="DADADA"/>
        </a:accent4>
        <a:accent5>
          <a:srgbClr val="CACAD9"/>
        </a:accent5>
        <a:accent6>
          <a:srgbClr val="6B6B6B"/>
        </a:accent6>
        <a:hlink>
          <a:srgbClr val="CCFF99"/>
        </a:hlink>
        <a:folHlink>
          <a:srgbClr val="E43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1792</TotalTime>
  <Words>1111</Words>
  <Application>Microsoft Office PowerPoint</Application>
  <PresentationFormat>全屏显示(4:3)</PresentationFormat>
  <Paragraphs>228</Paragraphs>
  <Slides>30</Slides>
  <Notes>5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3" baseType="lpstr">
      <vt:lpstr>Office 主题​​</vt:lpstr>
      <vt:lpstr>吉祥如意</vt:lpstr>
      <vt:lpstr>图表</vt:lpstr>
      <vt:lpstr>Using step-like nonlinear magnets for beam uniformization at target  in high intensity accelerarors</vt:lpstr>
      <vt:lpstr>Topics</vt:lpstr>
      <vt:lpstr>CSNS high power proton accelerator</vt:lpstr>
      <vt:lpstr>China ADS high power proton accelerator</vt:lpstr>
      <vt:lpstr>Introduction to IFMIF accelerator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Introduction of the step-like magnet</vt:lpstr>
      <vt:lpstr>Advantage</vt:lpstr>
      <vt:lpstr>PowerPoint 演示文稿</vt:lpstr>
      <vt:lpstr>PowerPoint 演示文稿</vt:lpstr>
      <vt:lpstr>PowerPoint 演示文稿</vt:lpstr>
      <vt:lpstr>Tests with beam for spot uniformization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zyang</dc:creator>
  <cp:lastModifiedBy>zyang</cp:lastModifiedBy>
  <cp:revision>77</cp:revision>
  <dcterms:created xsi:type="dcterms:W3CDTF">2012-03-12T09:14:14Z</dcterms:created>
  <dcterms:modified xsi:type="dcterms:W3CDTF">2012-03-27T21:12:19Z</dcterms:modified>
</cp:coreProperties>
</file>