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9.xml" ContentType="application/vnd.openxmlformats-officedocument.presentationml.notesSlide+xml"/>
  <Override PartName="/ppt/slideMasters/slideMaster6.xml" ContentType="application/vnd.openxmlformats-officedocument.presentationml.slideMaster+xml"/>
  <Override PartName="/ppt/notesSlides/notesSlide1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675" r:id="rId2"/>
    <p:sldMasterId id="2147483687" r:id="rId3"/>
    <p:sldMasterId id="2147483693" r:id="rId4"/>
    <p:sldMasterId id="2147483699" r:id="rId5"/>
    <p:sldMasterId id="2147483719" r:id="rId6"/>
  </p:sldMasterIdLst>
  <p:notesMasterIdLst>
    <p:notesMasterId r:id="rId47"/>
  </p:notesMasterIdLst>
  <p:sldIdLst>
    <p:sldId id="258" r:id="rId7"/>
    <p:sldId id="316" r:id="rId8"/>
    <p:sldId id="391" r:id="rId9"/>
    <p:sldId id="317" r:id="rId10"/>
    <p:sldId id="345" r:id="rId11"/>
    <p:sldId id="346" r:id="rId12"/>
    <p:sldId id="347" r:id="rId13"/>
    <p:sldId id="389" r:id="rId14"/>
    <p:sldId id="344" r:id="rId15"/>
    <p:sldId id="318" r:id="rId16"/>
    <p:sldId id="390" r:id="rId17"/>
    <p:sldId id="388" r:id="rId18"/>
    <p:sldId id="319" r:id="rId19"/>
    <p:sldId id="320" r:id="rId20"/>
    <p:sldId id="341" r:id="rId21"/>
    <p:sldId id="340" r:id="rId22"/>
    <p:sldId id="404" r:id="rId23"/>
    <p:sldId id="411" r:id="rId24"/>
    <p:sldId id="393" r:id="rId25"/>
    <p:sldId id="396" r:id="rId26"/>
    <p:sldId id="397" r:id="rId27"/>
    <p:sldId id="398" r:id="rId28"/>
    <p:sldId id="399" r:id="rId29"/>
    <p:sldId id="400" r:id="rId30"/>
    <p:sldId id="401" r:id="rId31"/>
    <p:sldId id="402" r:id="rId32"/>
    <p:sldId id="325" r:id="rId33"/>
    <p:sldId id="392" r:id="rId34"/>
    <p:sldId id="395" r:id="rId35"/>
    <p:sldId id="406" r:id="rId36"/>
    <p:sldId id="407" r:id="rId37"/>
    <p:sldId id="408" r:id="rId38"/>
    <p:sldId id="410" r:id="rId39"/>
    <p:sldId id="409" r:id="rId40"/>
    <p:sldId id="336" r:id="rId41"/>
    <p:sldId id="337" r:id="rId42"/>
    <p:sldId id="338" r:id="rId43"/>
    <p:sldId id="414" r:id="rId44"/>
    <p:sldId id="413" r:id="rId45"/>
    <p:sldId id="314" r:id="rId4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orient="horz" pos="346">
          <p15:clr>
            <a:srgbClr val="A4A3A4"/>
          </p15:clr>
        </p15:guide>
        <p15:guide id="3" orient="horz" pos="3974">
          <p15:clr>
            <a:srgbClr val="A4A3A4"/>
          </p15:clr>
        </p15:guide>
        <p15:guide id="4" orient="horz" pos="1026">
          <p15:clr>
            <a:srgbClr val="A4A3A4"/>
          </p15:clr>
        </p15:guide>
        <p15:guide id="5" pos="2880">
          <p15:clr>
            <a:srgbClr val="A4A3A4"/>
          </p15:clr>
        </p15:guide>
        <p15:guide id="6" pos="521">
          <p15:clr>
            <a:srgbClr val="A4A3A4"/>
          </p15:clr>
        </p15:guide>
        <p15:guide id="7" pos="52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EBEB"/>
    <a:srgbClr val="132577"/>
    <a:srgbClr val="0F0272"/>
    <a:srgbClr val="EF1121"/>
    <a:srgbClr val="1251AE"/>
    <a:srgbClr val="ED7703"/>
    <a:srgbClr val="4E5B99"/>
    <a:srgbClr val="AF007C"/>
    <a:srgbClr val="B7B9B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howGuides="1">
      <p:cViewPr varScale="1">
        <p:scale>
          <a:sx n="123" d="100"/>
          <a:sy n="123" d="100"/>
        </p:scale>
        <p:origin x="-408" y="-96"/>
      </p:cViewPr>
      <p:guideLst>
        <p:guide orient="horz" pos="2160"/>
        <p:guide orient="horz" pos="346"/>
        <p:guide orient="horz" pos="3974"/>
        <p:guide orient="horz" pos="1026"/>
        <p:guide pos="2880"/>
        <p:guide pos="521"/>
        <p:guide pos="523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80E798-53FF-4C51-A981-953463752515}" type="datetimeFigureOut">
              <a:rPr lang="fr-FR" smtClean="0"/>
              <a:pPr/>
              <a:t>24/09/2014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06CD8F-B7ED-4A05-9FB1-A01CC0EF02CC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3408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11CAD6E-5CF7-AE4E-816F-CD436672D0F7}" type="slidenum">
              <a:rPr lang="en-US"/>
              <a:pPr eaLnBrk="1" hangingPunct="1"/>
              <a:t>1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13B23E-4D89-7E4F-B08A-B9308276C9E6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6286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de-DE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E4B32B-713A-FF45-938B-68DB33D1496F}" type="slidenum">
              <a:rPr lang="en-GB">
                <a:solidFill>
                  <a:prstClr val="black"/>
                </a:solidFill>
              </a:rPr>
              <a:pPr/>
              <a:t>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E4B32B-713A-FF45-938B-68DB33D1496F}" type="slidenum">
              <a:rPr lang="en-GB">
                <a:solidFill>
                  <a:prstClr val="black"/>
                </a:solidFill>
              </a:rPr>
              <a:pPr/>
              <a:t>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E4B32B-713A-FF45-938B-68DB33D1496F}" type="slidenum">
              <a:rPr lang="en-GB">
                <a:solidFill>
                  <a:prstClr val="black"/>
                </a:solidFill>
              </a:rPr>
              <a:pPr/>
              <a:t>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E4B32B-713A-FF45-938B-68DB33D1496F}" type="slidenum">
              <a:rPr lang="en-GB">
                <a:solidFill>
                  <a:prstClr val="black"/>
                </a:solidFill>
              </a:rPr>
              <a:pPr/>
              <a:t>23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E4B32B-713A-FF45-938B-68DB33D1496F}" type="slidenum">
              <a:rPr lang="en-GB">
                <a:solidFill>
                  <a:prstClr val="black"/>
                </a:solidFill>
              </a:rPr>
              <a:pPr/>
              <a:t>24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E4B32B-713A-FF45-938B-68DB33D1496F}" type="slidenum">
              <a:rPr lang="en-GB">
                <a:solidFill>
                  <a:prstClr val="black"/>
                </a:solidFill>
              </a:rPr>
              <a:pPr/>
              <a:t>25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E4B32B-713A-FF45-938B-68DB33D1496F}" type="slidenum">
              <a:rPr lang="en-GB">
                <a:solidFill>
                  <a:prstClr val="black"/>
                </a:solidFill>
              </a:rPr>
              <a:pPr/>
              <a:t>26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7"/>
          <p:cNvSpPr txBox="1">
            <a:spLocks noGrp="1" noChangeArrowheads="1"/>
          </p:cNvSpPr>
          <p:nvPr/>
        </p:nvSpPr>
        <p:spPr bwMode="auto">
          <a:xfrm>
            <a:off x="3848100" y="9432925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5" tIns="45717" rIns="91435" bIns="45717" anchor="b"/>
          <a:lstStyle/>
          <a:p>
            <a:pPr algn="r"/>
            <a:fld id="{2CD2945B-6437-48A1-BAA4-F2CD1F7372DC}" type="slidenum">
              <a:rPr lang="en-US" sz="1200"/>
              <a:pPr algn="r"/>
              <a:t>35</a:t>
            </a:fld>
            <a:endParaRPr lang="en-US" sz="1200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7412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2000" b="1"/>
            </a:lvl1pPr>
          </a:lstStyle>
          <a:p>
            <a:pPr lvl="0"/>
            <a:r>
              <a:rPr lang="en-US" noProof="0" dirty="0" smtClean="0"/>
              <a:t>Click to edit Master subtitle style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3511876" y="6624638"/>
            <a:ext cx="1283812" cy="233362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269918" y="6624638"/>
            <a:ext cx="2045407" cy="233362"/>
          </a:xfrm>
        </p:spPr>
        <p:txBody>
          <a:bodyPr/>
          <a:lstStyle>
            <a:lvl1pPr>
              <a:defRPr/>
            </a:lvl1pPr>
          </a:lstStyle>
          <a:p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370888" y="6624638"/>
            <a:ext cx="744537" cy="215900"/>
          </a:xfrm>
        </p:spPr>
        <p:txBody>
          <a:bodyPr/>
          <a:lstStyle>
            <a:lvl1pPr>
              <a:defRPr/>
            </a:lvl1pPr>
          </a:lstStyle>
          <a:p>
            <a:fld id="{0D324125-A55F-514F-846B-891D90435736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6135FD-2573-A941-B75F-912DDDDE1BE6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5839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F05C87-CA1D-A34D-A043-E44D90986391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9338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50D1ED-3CF2-834B-881F-23CE058237F0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1595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925521"/>
            <a:ext cx="4040188" cy="520064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925521"/>
            <a:ext cx="4041775" cy="520064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053174-C8EA-B240-80F6-926E2224D495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 userDrawn="1"/>
        </p:nvSpPr>
        <p:spPr bwMode="auto">
          <a:xfrm>
            <a:off x="900000" y="0"/>
            <a:ext cx="6300000" cy="613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mtClean="0">
                <a:solidFill>
                  <a:srgbClr val="FFFFFF"/>
                </a:solidFill>
              </a:rPr>
              <a:t>Click to edit Master title style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578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725613" y="6627600"/>
            <a:ext cx="4958435" cy="190800"/>
          </a:xfrm>
        </p:spPr>
        <p:txBody>
          <a:bodyPr/>
          <a:lstStyle>
            <a:lvl1pPr>
              <a:defRPr/>
            </a:lvl1pPr>
          </a:lstStyle>
          <a:p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D7CCB4-342F-F74A-97EE-0A8440D11E29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8276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264495" y="6648628"/>
            <a:ext cx="5093292" cy="209372"/>
          </a:xfrm>
        </p:spPr>
        <p:txBody>
          <a:bodyPr/>
          <a:lstStyle>
            <a:lvl1pPr>
              <a:defRPr/>
            </a:lvl1pPr>
          </a:lstStyle>
          <a:p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633DB7-5647-3B4F-B5F9-80803605DE38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42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73E345-F29D-5541-86E1-04A889B3AE3C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3357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574089-608D-1543-966B-9D34B5502C58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7812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E9DA1E-48F0-0747-95FD-3032CA3C86E8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9316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65163"/>
            <a:ext cx="2057400" cy="5461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65163"/>
            <a:ext cx="6019800" cy="5461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6405D4-02C0-0941-AFAB-C1C382F13C74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7796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525"/>
            <a:ext cx="8229600" cy="5905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407400" y="6623050"/>
            <a:ext cx="523875" cy="2746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267DD96-DAA0-7D40-8CE8-403CAC65AFAA}" type="slidenum">
              <a:rPr lang="de-DE">
                <a:solidFill>
                  <a:srgbClr val="FFFFFF"/>
                </a:solidFill>
              </a:rPr>
              <a:pPr/>
              <a:t>‹#›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45376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2000" b="1"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3209925" y="6624638"/>
            <a:ext cx="950913" cy="21590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235450" y="6624638"/>
            <a:ext cx="4079875" cy="21590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370888" y="6624638"/>
            <a:ext cx="744537" cy="215900"/>
          </a:xfrm>
        </p:spPr>
        <p:txBody>
          <a:bodyPr/>
          <a:lstStyle>
            <a:lvl1pPr>
              <a:defRPr/>
            </a:lvl1pPr>
          </a:lstStyle>
          <a:p>
            <a:fld id="{79B3753B-E156-4EC3-A4DE-44C287F27010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D7DA7E-7028-4BC2-B79B-CEAC61FEDCBF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E19F09-C170-4E9C-B28C-EF50AB4E3AD3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52414A-7C9E-4CA2-A0B6-DB36FCCCF293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FA6AF-2EFC-496E-8E56-5B434696D24D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2658F8-CE9F-44F3-893C-500508A37F1A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4C2A1A-8504-4793-A277-89972C6CA607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6F7A61-6E4F-4AEC-BFFC-7D2879B74368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42A199-6892-44A8-8046-9C1D039BF04A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7B9F6C-2177-4957-98D4-DEE01884670E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65163"/>
            <a:ext cx="2057400" cy="5461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65163"/>
            <a:ext cx="6019800" cy="5461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91CBA4-6FC6-4B3E-BC7D-E8381513B91B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 descr="logo_cou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2000" y="1990800"/>
            <a:ext cx="7200000" cy="2880000"/>
          </a:xfrm>
          <a:prstGeom prst="rect">
            <a:avLst/>
          </a:prstGeom>
        </p:spPr>
      </p:pic>
      <p:pic>
        <p:nvPicPr>
          <p:cNvPr id="3" name="Image 14" descr="logo_cou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2000" y="1990800"/>
            <a:ext cx="7200000" cy="2880000"/>
          </a:xfrm>
          <a:prstGeom prst="rect">
            <a:avLst/>
          </a:prstGeom>
        </p:spPr>
      </p:pic>
      <p:pic>
        <p:nvPicPr>
          <p:cNvPr id="4" name="Image 14" descr="logo_couv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72000" y="1990800"/>
            <a:ext cx="7200000" cy="28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gray">
          <a:xfrm>
            <a:off x="727200" y="126000"/>
            <a:ext cx="8236800" cy="496800"/>
          </a:xfrm>
          <a:solidFill>
            <a:schemeClr val="accent1"/>
          </a:solidFill>
        </p:spPr>
        <p:txBody>
          <a:bodyPr lIns="108000" tIns="0" rIns="108000" anchor="ctr" anchorCtr="0"/>
          <a:lstStyle>
            <a:lvl1pPr>
              <a:lnSpc>
                <a:spcPct val="85000"/>
              </a:lnSpc>
              <a:defRPr sz="25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gray">
          <a:xfrm>
            <a:off x="3351600" y="1098000"/>
            <a:ext cx="5612400" cy="3564000"/>
          </a:xfrm>
          <a:solidFill>
            <a:srgbClr val="4E5B99"/>
          </a:solidFill>
        </p:spPr>
        <p:txBody>
          <a:bodyPr lIns="216000" tIns="252000"/>
          <a:lstStyle>
            <a:lvl1pPr marL="0" indent="0">
              <a:spcAft>
                <a:spcPts val="300"/>
              </a:spcAft>
              <a:buFont typeface="Arial" pitchFamily="34" charset="0"/>
              <a:buNone/>
              <a:defRPr sz="2800">
                <a:solidFill>
                  <a:schemeClr val="bg1"/>
                </a:solidFill>
              </a:defRPr>
            </a:lvl1pPr>
            <a:lvl2pPr marL="0" indent="0">
              <a:spcBef>
                <a:spcPts val="400"/>
              </a:spcBef>
              <a:spcAft>
                <a:spcPts val="0"/>
              </a:spcAft>
              <a:buFont typeface="Arial" pitchFamily="34" charset="0"/>
              <a:buNone/>
              <a:defRPr sz="2600" b="1">
                <a:solidFill>
                  <a:schemeClr val="bg1"/>
                </a:solidFill>
              </a:defRPr>
            </a:lvl2pPr>
            <a:lvl3pPr marL="0" indent="0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 sz="225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SzPct val="80000"/>
              <a:buNone/>
              <a:defRPr sz="1750">
                <a:solidFill>
                  <a:schemeClr val="bg1"/>
                </a:solidFill>
              </a:defRPr>
            </a:lvl4pPr>
            <a:lvl5pPr marL="0" indent="0">
              <a:lnSpc>
                <a:spcPct val="80000"/>
              </a:lnSpc>
              <a:spcAft>
                <a:spcPts val="0"/>
              </a:spcAft>
              <a:buNone/>
              <a:defRPr sz="1500" b="1" i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 dirty="0"/>
          </a:p>
        </p:txBody>
      </p:sp>
      <p:sp>
        <p:nvSpPr>
          <p:cNvPr id="8" name="Espace réservé pour une image  7"/>
          <p:cNvSpPr>
            <a:spLocks noGrp="1"/>
          </p:cNvSpPr>
          <p:nvPr>
            <p:ph type="pic" sz="quarter" idx="13"/>
          </p:nvPr>
        </p:nvSpPr>
        <p:spPr>
          <a:xfrm>
            <a:off x="727200" y="1098000"/>
            <a:ext cx="2574000" cy="35640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gray">
          <a:xfrm>
            <a:off x="727688" y="764704"/>
            <a:ext cx="8236800" cy="5400000"/>
          </a:xfrm>
        </p:spPr>
        <p:txBody>
          <a:bodyPr/>
          <a:lstStyle>
            <a:lvl1pPr>
              <a:defRPr baseline="0"/>
            </a:lvl1pPr>
            <a:lvl2pPr>
              <a:defRPr>
                <a:solidFill>
                  <a:schemeClr val="tx1"/>
                </a:solidFill>
              </a:defRPr>
            </a:lvl2pPr>
            <a:lvl4pPr>
              <a:spcBef>
                <a:spcPts val="0"/>
              </a:spcBef>
              <a:spcAft>
                <a:spcPts val="300"/>
              </a:spcAft>
              <a:buSzPct val="80000"/>
              <a:defRPr/>
            </a:lvl4pPr>
            <a:lvl5pPr>
              <a:spcAft>
                <a:spcPts val="300"/>
              </a:spcAft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importing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7295970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ur 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ESRF COLOUR PALETTE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‹#›</a:t>
            </a:fld>
            <a:endParaRPr lang="fr-FR" dirty="0"/>
          </a:p>
        </p:txBody>
      </p:sp>
      <p:grpSp>
        <p:nvGrpSpPr>
          <p:cNvPr id="5" name="Group 4"/>
          <p:cNvGrpSpPr/>
          <p:nvPr/>
        </p:nvGrpSpPr>
        <p:grpSpPr>
          <a:xfrm>
            <a:off x="1751223" y="1016732"/>
            <a:ext cx="6421177" cy="4780955"/>
            <a:chOff x="977503" y="761588"/>
            <a:chExt cx="6421177" cy="4780955"/>
          </a:xfrm>
        </p:grpSpPr>
        <p:sp>
          <p:nvSpPr>
            <p:cNvPr id="6" name="Oval 5"/>
            <p:cNvSpPr/>
            <p:nvPr/>
          </p:nvSpPr>
          <p:spPr>
            <a:xfrm>
              <a:off x="2803893" y="1812730"/>
              <a:ext cx="2628292" cy="262829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/>
            <p:cNvSpPr/>
            <p:nvPr/>
          </p:nvSpPr>
          <p:spPr>
            <a:xfrm>
              <a:off x="4175956" y="1016392"/>
              <a:ext cx="576404" cy="576404"/>
            </a:xfrm>
            <a:prstGeom prst="ellipse">
              <a:avLst/>
            </a:prstGeom>
            <a:solidFill>
              <a:srgbClr val="ED77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5003708" y="1393465"/>
              <a:ext cx="576404" cy="576404"/>
            </a:xfrm>
            <a:prstGeom prst="ellipse">
              <a:avLst/>
            </a:prstGeom>
            <a:solidFill>
              <a:srgbClr val="F4A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5507764" y="1980062"/>
              <a:ext cx="576404" cy="576404"/>
            </a:xfrm>
            <a:prstGeom prst="ellipse">
              <a:avLst/>
            </a:prstGeom>
            <a:solidFill>
              <a:srgbClr val="FFD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/>
            <p:cNvSpPr/>
            <p:nvPr/>
          </p:nvSpPr>
          <p:spPr>
            <a:xfrm>
              <a:off x="5688124" y="2740535"/>
              <a:ext cx="576404" cy="576404"/>
            </a:xfrm>
            <a:prstGeom prst="ellipse">
              <a:avLst/>
            </a:prstGeom>
            <a:solidFill>
              <a:srgbClr val="51A0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 10"/>
            <p:cNvSpPr/>
            <p:nvPr/>
          </p:nvSpPr>
          <p:spPr>
            <a:xfrm>
              <a:off x="5580282" y="3501008"/>
              <a:ext cx="576404" cy="576404"/>
            </a:xfrm>
            <a:prstGeom prst="ellipse">
              <a:avLst/>
            </a:prstGeom>
            <a:solidFill>
              <a:srgbClr val="0098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 11"/>
            <p:cNvSpPr/>
            <p:nvPr/>
          </p:nvSpPr>
          <p:spPr>
            <a:xfrm>
              <a:off x="5148064" y="4169035"/>
              <a:ext cx="576404" cy="576404"/>
            </a:xfrm>
            <a:prstGeom prst="ellipse">
              <a:avLst/>
            </a:prstGeom>
            <a:solidFill>
              <a:srgbClr val="AF00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/>
            <p:cNvSpPr/>
            <p:nvPr/>
          </p:nvSpPr>
          <p:spPr>
            <a:xfrm>
              <a:off x="2367594" y="1709154"/>
              <a:ext cx="576404" cy="576404"/>
            </a:xfrm>
            <a:prstGeom prst="ellipse">
              <a:avLst/>
            </a:prstGeom>
            <a:solidFill>
              <a:srgbClr val="132577">
                <a:alpha val="7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Oval 13"/>
            <p:cNvSpPr/>
            <p:nvPr/>
          </p:nvSpPr>
          <p:spPr>
            <a:xfrm>
              <a:off x="2079392" y="2433493"/>
              <a:ext cx="576404" cy="576404"/>
            </a:xfrm>
            <a:prstGeom prst="ellipse">
              <a:avLst/>
            </a:prstGeom>
            <a:solidFill>
              <a:srgbClr val="132577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Oval 14"/>
            <p:cNvSpPr/>
            <p:nvPr/>
          </p:nvSpPr>
          <p:spPr>
            <a:xfrm>
              <a:off x="3491370" y="4689140"/>
              <a:ext cx="576404" cy="576404"/>
            </a:xfrm>
            <a:prstGeom prst="ellipse">
              <a:avLst/>
            </a:prstGeom>
            <a:solidFill>
              <a:srgbClr val="B7B9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Oval 15"/>
            <p:cNvSpPr/>
            <p:nvPr/>
          </p:nvSpPr>
          <p:spPr>
            <a:xfrm>
              <a:off x="2706262" y="4329100"/>
              <a:ext cx="576404" cy="576404"/>
            </a:xfrm>
            <a:prstGeom prst="ellipse">
              <a:avLst/>
            </a:prstGeom>
            <a:solidFill>
              <a:srgbClr val="D1D2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Oval 16"/>
            <p:cNvSpPr/>
            <p:nvPr/>
          </p:nvSpPr>
          <p:spPr>
            <a:xfrm>
              <a:off x="2113415" y="3746995"/>
              <a:ext cx="576404" cy="576404"/>
            </a:xfrm>
            <a:prstGeom prst="ellipse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545461" y="3053707"/>
              <a:ext cx="12609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bg1"/>
                  </a:solidFill>
                </a:rPr>
                <a:t>R019G037B119</a:t>
              </a:r>
              <a:endParaRPr lang="en-GB" sz="1200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339537" y="761588"/>
              <a:ext cx="12609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R237G119B003</a:t>
              </a:r>
              <a:endParaRPr lang="en-GB" sz="12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273712" y="1162931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R244G163B000</a:t>
              </a:r>
              <a:endParaRPr lang="en-GB" sz="12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795966" y="1756869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R255G221B000</a:t>
              </a:r>
              <a:endParaRPr lang="en-GB" sz="12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084168" y="2570541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R081G160B038</a:t>
              </a:r>
              <a:endParaRPr lang="en-GB" sz="12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084168" y="3409385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R000G152B212</a:t>
              </a:r>
              <a:endParaRPr lang="en-GB" sz="12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677172" y="4159448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R175G000B124</a:t>
              </a:r>
              <a:endParaRPr lang="en-GB" sz="12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12568" y="1497250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ESRF </a:t>
              </a:r>
              <a:r>
                <a:rPr lang="fr-FR" sz="1200" dirty="0" err="1" smtClean="0"/>
                <a:t>blue</a:t>
              </a:r>
              <a:r>
                <a:rPr lang="fr-FR" sz="1200" dirty="0" smtClean="0"/>
                <a:t> 75%</a:t>
              </a:r>
              <a:endParaRPr lang="en-GB" sz="12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977503" y="2279467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ESRF </a:t>
              </a:r>
              <a:r>
                <a:rPr lang="fr-FR" sz="1200" dirty="0" err="1" smtClean="0"/>
                <a:t>blue</a:t>
              </a:r>
              <a:r>
                <a:rPr lang="fr-FR" sz="1200" dirty="0" smtClean="0"/>
                <a:t> 50%</a:t>
              </a:r>
              <a:endParaRPr lang="en-GB" sz="12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878263" y="5265544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R183G185B186</a:t>
              </a:r>
              <a:endParaRPr lang="en-GB" sz="12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68154" y="4899336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R209G210B212</a:t>
              </a:r>
              <a:endParaRPr lang="en-GB" sz="12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238010" y="4311927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R244G244B244</a:t>
              </a:r>
              <a:endParaRPr lang="en-GB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28748575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264495" y="6648628"/>
            <a:ext cx="5093292" cy="209372"/>
          </a:xfrm>
        </p:spPr>
        <p:txBody>
          <a:bodyPr/>
          <a:lstStyle>
            <a:lvl1pPr>
              <a:defRPr/>
            </a:lvl1pPr>
          </a:lstStyle>
          <a:p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633DB7-5647-3B4F-B5F9-80803605DE38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423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725613" y="6627600"/>
            <a:ext cx="4958435" cy="1908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SRI-11th- Upgrade and Performance of the ESRF -  Revol JL,  July 10th, 2012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D7CCB4-342F-F74A-97EE-0A8440D11E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582761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 bwMode="gray">
          <a:xfrm>
            <a:off x="827090" y="2"/>
            <a:ext cx="7489825" cy="549275"/>
          </a:xfrm>
          <a:noFill/>
        </p:spPr>
        <p:txBody>
          <a:bodyPr anchor="b" anchorCtr="0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827089" y="549275"/>
            <a:ext cx="7489825" cy="575470"/>
          </a:xfrm>
        </p:spPr>
        <p:txBody>
          <a:bodyPr/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Click to edit Master subtitle style</a:t>
            </a:r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14BBB8A-CEE8-794D-8B86-E468BF36CF8B}" type="slidenum">
              <a:rPr 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9" name="Image 8" descr="logo_cou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2000" y="1701000"/>
            <a:ext cx="7200000" cy="3456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727200" y="151200"/>
            <a:ext cx="8236800" cy="596160"/>
          </a:xfrm>
          <a:solidFill>
            <a:schemeClr val="accent1"/>
          </a:solidFill>
        </p:spPr>
        <p:txBody>
          <a:bodyPr lIns="108000" tIns="0" rIns="108000" anchor="ctr" anchorCtr="0"/>
          <a:lstStyle>
            <a:lvl1pPr>
              <a:lnSpc>
                <a:spcPct val="85000"/>
              </a:lnSpc>
              <a:defRPr sz="2500">
                <a:solidFill>
                  <a:schemeClr val="bg1"/>
                </a:solidFill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>
          <a:xfrm>
            <a:off x="3351600" y="1098000"/>
            <a:ext cx="5612400" cy="3564000"/>
          </a:xfrm>
          <a:solidFill>
            <a:srgbClr val="4E5B99"/>
          </a:solidFill>
        </p:spPr>
        <p:txBody>
          <a:bodyPr lIns="216000" tIns="252000"/>
          <a:lstStyle>
            <a:lvl1pPr marL="0" indent="0">
              <a:spcAft>
                <a:spcPts val="300"/>
              </a:spcAft>
              <a:buFont typeface="Arial" pitchFamily="34" charset="0"/>
              <a:buNone/>
              <a:defRPr sz="2800">
                <a:solidFill>
                  <a:schemeClr val="bg1"/>
                </a:solidFill>
              </a:defRPr>
            </a:lvl1pPr>
            <a:lvl2pPr marL="0" indent="0">
              <a:spcBef>
                <a:spcPts val="400"/>
              </a:spcBef>
              <a:spcAft>
                <a:spcPts val="0"/>
              </a:spcAft>
              <a:buFont typeface="Arial" pitchFamily="34" charset="0"/>
              <a:buNone/>
              <a:defRPr sz="2600" b="1">
                <a:solidFill>
                  <a:schemeClr val="bg1"/>
                </a:solidFill>
              </a:defRPr>
            </a:lvl2pPr>
            <a:lvl3pPr marL="0" indent="0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 sz="225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SzPct val="80000"/>
              <a:buNone/>
              <a:defRPr sz="1750">
                <a:solidFill>
                  <a:schemeClr val="bg1"/>
                </a:solidFill>
              </a:defRPr>
            </a:lvl4pPr>
            <a:lvl5pPr marL="0" indent="0">
              <a:lnSpc>
                <a:spcPct val="80000"/>
              </a:lnSpc>
              <a:spcAft>
                <a:spcPts val="0"/>
              </a:spcAft>
              <a:buNone/>
              <a:defRPr sz="1500" b="1" i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8" name="Espace réservé pour une image  7"/>
          <p:cNvSpPr>
            <a:spLocks noGrp="1"/>
          </p:cNvSpPr>
          <p:nvPr>
            <p:ph type="pic" sz="quarter" idx="13"/>
          </p:nvPr>
        </p:nvSpPr>
        <p:spPr>
          <a:xfrm>
            <a:off x="727200" y="1098000"/>
            <a:ext cx="2574000" cy="35640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14BBB8A-CEE8-794D-8B86-E468BF36CF8B}" type="slidenum">
              <a:rPr 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/>
        <p:txBody>
          <a:bodyPr/>
          <a:lstStyle>
            <a:lvl4pPr>
              <a:spcBef>
                <a:spcPts val="0"/>
              </a:spcBef>
              <a:spcAft>
                <a:spcPts val="300"/>
              </a:spcAft>
              <a:buSzPct val="80000"/>
              <a:defRPr/>
            </a:lvl4pPr>
            <a:lvl5pPr>
              <a:spcAft>
                <a:spcPts val="300"/>
              </a:spcAft>
              <a:defRPr/>
            </a:lvl5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6135FD-2573-A941-B75F-912DDDDE1BE6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importing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14BBB8A-CEE8-794D-8B86-E468BF36CF8B}" type="slidenum">
              <a:rPr 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264495" y="6648628"/>
            <a:ext cx="5093292" cy="209372"/>
          </a:xfrm>
        </p:spPr>
        <p:txBody>
          <a:bodyPr/>
          <a:lstStyle>
            <a:lvl1pPr>
              <a:defRPr/>
            </a:lvl1pPr>
          </a:lstStyle>
          <a:p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633DB7-5647-3B4F-B5F9-80803605DE38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423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2000" b="1"/>
            </a:lvl1pPr>
          </a:lstStyle>
          <a:p>
            <a:pPr lvl="0"/>
            <a:r>
              <a:rPr lang="en-US" noProof="0" dirty="0" smtClean="0"/>
              <a:t>Click to edit Master subtitle style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3511876" y="6624638"/>
            <a:ext cx="1283812" cy="233362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269923" y="6624638"/>
            <a:ext cx="2045407" cy="233362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>
                <a:solidFill>
                  <a:srgbClr val="FFFFFF"/>
                </a:solidFill>
              </a:rPr>
              <a:t>IPAC13- ESRF Upgrade Phase II-  Revol JL, May 14th, 2013</a:t>
            </a:r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370896" y="6624639"/>
            <a:ext cx="744537" cy="215900"/>
          </a:xfrm>
        </p:spPr>
        <p:txBody>
          <a:bodyPr/>
          <a:lstStyle>
            <a:lvl1pPr>
              <a:defRPr/>
            </a:lvl1pPr>
          </a:lstStyle>
          <a:p>
            <a:fld id="{0D324125-A55F-514F-846B-891D90435736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71591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>
                <a:solidFill>
                  <a:srgbClr val="FFFFFF"/>
                </a:solidFill>
              </a:rPr>
              <a:t>IPAC13- ESRF Upgrade Phase II-  Revol JL, May 14th, 2013</a:t>
            </a:r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6135FD-2573-A941-B75F-912DDDDE1BE6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866905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>
                <a:solidFill>
                  <a:srgbClr val="FFFFFF"/>
                </a:solidFill>
              </a:rPr>
              <a:t>IPAC13- ESRF Upgrade Phase II-  Revol JL, May 14th, 2013</a:t>
            </a:r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F05C87-CA1D-A34D-A043-E44D90986391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3637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>
                <a:solidFill>
                  <a:srgbClr val="FFFFFF"/>
                </a:solidFill>
              </a:rPr>
              <a:t>IPAC13- ESRF Upgrade Phase II-  Revol JL, May 14th, 2013</a:t>
            </a:r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50D1ED-3CF2-834B-881F-23CE058237F0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14864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925521"/>
            <a:ext cx="4040188" cy="520064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925521"/>
            <a:ext cx="4041775" cy="520064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>
                <a:solidFill>
                  <a:srgbClr val="FFFFFF"/>
                </a:solidFill>
              </a:rPr>
              <a:t>IPAC13- ESRF Upgrade Phase II-  Revol JL, May 14th, 2013</a:t>
            </a:r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053174-C8EA-B240-80F6-926E2224D495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 userDrawn="1"/>
        </p:nvSpPr>
        <p:spPr bwMode="auto">
          <a:xfrm>
            <a:off x="900000" y="0"/>
            <a:ext cx="6300000" cy="613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mtClean="0">
                <a:solidFill>
                  <a:srgbClr val="FFFFFF"/>
                </a:solidFill>
                <a:latin typeface="Arial"/>
                <a:ea typeface="ＭＳ Ｐゴシック"/>
              </a:rPr>
              <a:t>Click to edit Master title style</a:t>
            </a:r>
            <a:endParaRPr lang="en-US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26727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725621" y="6627600"/>
            <a:ext cx="4958435" cy="1908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>
                <a:solidFill>
                  <a:srgbClr val="FFFFFF"/>
                </a:solidFill>
              </a:rPr>
              <a:t>IPAC13- ESRF Upgrade Phase II-  Revol JL, May 14th, 2013</a:t>
            </a:r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D7CCB4-342F-F74A-97EE-0A8440D11E29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507211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264495" y="6648628"/>
            <a:ext cx="5093292" cy="209372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>
                <a:solidFill>
                  <a:srgbClr val="FFFFFF"/>
                </a:solidFill>
              </a:rPr>
              <a:t>IPAC13- ESRF Upgrade Phase II-  Revol JL, May 14th, 2013</a:t>
            </a:r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633DB7-5647-3B4F-B5F9-80803605DE38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77307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8" y="273052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8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>
                <a:solidFill>
                  <a:srgbClr val="FFFFFF"/>
                </a:solidFill>
              </a:rPr>
              <a:t>IPAC13- ESRF Upgrade Phase II-  Revol JL, May 14th, 2013</a:t>
            </a:r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73E345-F29D-5541-86E1-04A889B3AE3C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68157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>
                <a:solidFill>
                  <a:srgbClr val="FFFFFF"/>
                </a:solidFill>
              </a:rPr>
              <a:t>IPAC13- ESRF Upgrade Phase II-  Revol JL, May 14th, 2013</a:t>
            </a:r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574089-608D-1543-966B-9D34B5502C58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917512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>
                <a:solidFill>
                  <a:srgbClr val="FFFFFF"/>
                </a:solidFill>
              </a:rPr>
              <a:t>IPAC13- ESRF Upgrade Phase II-  Revol JL, May 14th, 2013</a:t>
            </a:r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E9DA1E-48F0-0747-95FD-3032CA3C86E8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745136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65165"/>
            <a:ext cx="2057400" cy="5461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65165"/>
            <a:ext cx="6019800" cy="5461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>
                <a:solidFill>
                  <a:srgbClr val="FFFFFF"/>
                </a:solidFill>
              </a:rPr>
              <a:t>IPAC13- ESRF Upgrade Phase II-  Revol JL, May 14th, 2013</a:t>
            </a:r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6405D4-02C0-0941-AFAB-C1C382F13C74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920712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526"/>
            <a:ext cx="8229600" cy="5905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407408" y="6623050"/>
            <a:ext cx="523875" cy="2746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267DD96-DAA0-7D40-8CE8-403CAC65AFAA}" type="slidenum">
              <a:rPr lang="de-DE">
                <a:solidFill>
                  <a:srgbClr val="FFFFFF"/>
                </a:solidFill>
              </a:rPr>
              <a:pPr/>
              <a:t>‹#›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40663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 bwMode="gray">
          <a:xfrm>
            <a:off x="827090" y="2"/>
            <a:ext cx="7489825" cy="549275"/>
          </a:xfrm>
          <a:noFill/>
        </p:spPr>
        <p:txBody>
          <a:bodyPr anchor="b" anchorCtr="0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827089" y="549275"/>
            <a:ext cx="7489825" cy="575470"/>
          </a:xfrm>
        </p:spPr>
        <p:txBody>
          <a:bodyPr/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Click to edit Master subtitle style</a:t>
            </a:r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14BBB8A-CEE8-794D-8B86-E468BF36CF8B}" type="slidenum">
              <a:rPr 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9" name="Image 8" descr="logo_cou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2000" y="1701000"/>
            <a:ext cx="7200000" cy="3456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727200" y="151200"/>
            <a:ext cx="8236800" cy="596160"/>
          </a:xfrm>
          <a:solidFill>
            <a:schemeClr val="accent1"/>
          </a:solidFill>
        </p:spPr>
        <p:txBody>
          <a:bodyPr lIns="108000" tIns="0" rIns="108000" anchor="ctr" anchorCtr="0"/>
          <a:lstStyle>
            <a:lvl1pPr>
              <a:lnSpc>
                <a:spcPct val="85000"/>
              </a:lnSpc>
              <a:defRPr sz="2500">
                <a:solidFill>
                  <a:schemeClr val="bg1"/>
                </a:solidFill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>
          <a:xfrm>
            <a:off x="3351600" y="1098000"/>
            <a:ext cx="5612400" cy="3564000"/>
          </a:xfrm>
          <a:solidFill>
            <a:srgbClr val="4E5B99"/>
          </a:solidFill>
        </p:spPr>
        <p:txBody>
          <a:bodyPr lIns="216000" tIns="252000"/>
          <a:lstStyle>
            <a:lvl1pPr marL="0" indent="0">
              <a:spcAft>
                <a:spcPts val="300"/>
              </a:spcAft>
              <a:buFont typeface="Arial" pitchFamily="34" charset="0"/>
              <a:buNone/>
              <a:defRPr sz="2800">
                <a:solidFill>
                  <a:schemeClr val="bg1"/>
                </a:solidFill>
              </a:defRPr>
            </a:lvl1pPr>
            <a:lvl2pPr marL="0" indent="0">
              <a:spcBef>
                <a:spcPts val="400"/>
              </a:spcBef>
              <a:spcAft>
                <a:spcPts val="0"/>
              </a:spcAft>
              <a:buFont typeface="Arial" pitchFamily="34" charset="0"/>
              <a:buNone/>
              <a:defRPr sz="2600" b="1">
                <a:solidFill>
                  <a:schemeClr val="bg1"/>
                </a:solidFill>
              </a:defRPr>
            </a:lvl2pPr>
            <a:lvl3pPr marL="0" indent="0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 sz="225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SzPct val="80000"/>
              <a:buNone/>
              <a:defRPr sz="1750">
                <a:solidFill>
                  <a:schemeClr val="bg1"/>
                </a:solidFill>
              </a:defRPr>
            </a:lvl4pPr>
            <a:lvl5pPr marL="0" indent="0">
              <a:lnSpc>
                <a:spcPct val="80000"/>
              </a:lnSpc>
              <a:spcAft>
                <a:spcPts val="0"/>
              </a:spcAft>
              <a:buNone/>
              <a:defRPr sz="1500" b="1" i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8" name="Espace réservé pour une image  7"/>
          <p:cNvSpPr>
            <a:spLocks noGrp="1"/>
          </p:cNvSpPr>
          <p:nvPr>
            <p:ph type="pic" sz="quarter" idx="13"/>
          </p:nvPr>
        </p:nvSpPr>
        <p:spPr>
          <a:xfrm>
            <a:off x="727200" y="1098000"/>
            <a:ext cx="2574000" cy="35640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14BBB8A-CEE8-794D-8B86-E468BF36CF8B}" type="slidenum">
              <a:rPr 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/>
        <p:txBody>
          <a:bodyPr/>
          <a:lstStyle>
            <a:lvl4pPr>
              <a:spcBef>
                <a:spcPts val="0"/>
              </a:spcBef>
              <a:spcAft>
                <a:spcPts val="300"/>
              </a:spcAft>
              <a:buSzPct val="80000"/>
              <a:defRPr/>
            </a:lvl4pPr>
            <a:lvl5pPr>
              <a:spcAft>
                <a:spcPts val="300"/>
              </a:spcAft>
              <a:defRPr/>
            </a:lvl5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6135FD-2573-A941-B75F-912DDDDE1BE6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importing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14BBB8A-CEE8-794D-8B86-E468BF36CF8B}" type="slidenum">
              <a:rPr 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264495" y="6648628"/>
            <a:ext cx="5093292" cy="209372"/>
          </a:xfrm>
        </p:spPr>
        <p:txBody>
          <a:bodyPr/>
          <a:lstStyle>
            <a:lvl1pPr>
              <a:defRPr/>
            </a:lvl1pPr>
          </a:lstStyle>
          <a:p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633DB7-5647-3B4F-B5F9-80803605DE38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4232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20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000" smtClean="0"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fld id="{0D5776CF-749B-425B-9491-3F786CA97416}" type="slidenum">
              <a:rPr lang="en-GB">
                <a:solidFill>
                  <a:srgbClr val="132577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132577"/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20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000" smtClean="0"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fld id="{0D5776CF-749B-425B-9491-3F786CA97416}" type="slidenum">
              <a:rPr lang="en-GB">
                <a:solidFill>
                  <a:srgbClr val="132577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132577"/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20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000" smtClean="0"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fld id="{0D5776CF-749B-425B-9491-3F786CA97416}" type="slidenum">
              <a:rPr lang="en-GB">
                <a:solidFill>
                  <a:srgbClr val="132577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132577"/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20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000" smtClean="0"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fld id="{0D5776CF-749B-425B-9491-3F786CA97416}" type="slidenum">
              <a:rPr lang="en-GB">
                <a:solidFill>
                  <a:srgbClr val="132577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132577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9" Type="http://schemas.openxmlformats.org/officeDocument/2006/relationships/image" Target="../media/image3.jpe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1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3.jpeg"/><Relationship Id="rId5" Type="http://schemas.openxmlformats.org/officeDocument/2006/relationships/slideLayout" Target="../slideLayouts/slideLayout52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00000" y="0"/>
            <a:ext cx="6300000" cy="613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03997"/>
            <a:ext cx="8229600" cy="5359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945478" y="6629310"/>
            <a:ext cx="1069393" cy="1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36000" tIns="0" rIns="36000" bIns="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bg1"/>
                </a:solidFill>
                <a:latin typeface="Briem Akademi Std Semibold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872359" y="6627600"/>
            <a:ext cx="2811689" cy="1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  <a:latin typeface="Briem Akademi Std Semibold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5523" y="6627600"/>
            <a:ext cx="410852" cy="1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  <a:latin typeface="Briem Akademi Std Semibold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14BBB8A-CEE8-794D-8B86-E468BF36CF8B}" type="slidenum">
              <a:rPr 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179388" indent="-179388" algn="l" rtl="0" eaLnBrk="1" fontAlgn="base" hangingPunct="1">
        <a:spcBef>
          <a:spcPct val="20000"/>
        </a:spcBef>
        <a:spcAft>
          <a:spcPct val="0"/>
        </a:spcAft>
        <a:buClr>
          <a:srgbClr val="7DA9DA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25475" indent="-182563" algn="l" rtl="0" eaLnBrk="1" fontAlgn="base" hangingPunct="1">
        <a:spcBef>
          <a:spcPct val="20000"/>
        </a:spcBef>
        <a:spcAft>
          <a:spcPct val="0"/>
        </a:spcAft>
        <a:buClr>
          <a:srgbClr val="7DA9DA"/>
        </a:buClr>
        <a:buChar char="•"/>
        <a:defRPr sz="2000">
          <a:solidFill>
            <a:schemeClr val="tx1"/>
          </a:solidFill>
          <a:latin typeface="+mn-lt"/>
          <a:ea typeface="+mn-ea"/>
        </a:defRPr>
      </a:lvl2pPr>
      <a:lvl3pPr marL="1073150" indent="-179388" algn="l" rtl="0" eaLnBrk="1" fontAlgn="base" hangingPunct="1">
        <a:spcBef>
          <a:spcPct val="20000"/>
        </a:spcBef>
        <a:spcAft>
          <a:spcPct val="0"/>
        </a:spcAft>
        <a:buClr>
          <a:srgbClr val="7DA9DA"/>
        </a:buClr>
        <a:buChar char="•"/>
        <a:defRPr>
          <a:solidFill>
            <a:schemeClr val="tx1"/>
          </a:solidFill>
          <a:latin typeface="+mn-lt"/>
          <a:ea typeface="+mn-ea"/>
        </a:defRPr>
      </a:lvl3pPr>
      <a:lvl4pPr marL="1524000" indent="-182563" algn="l" rtl="0" eaLnBrk="1" fontAlgn="base" hangingPunct="1">
        <a:spcBef>
          <a:spcPct val="20000"/>
        </a:spcBef>
        <a:spcAft>
          <a:spcPct val="0"/>
        </a:spcAft>
        <a:buClr>
          <a:srgbClr val="7DA9DA"/>
        </a:buClr>
        <a:buChar char="•"/>
        <a:defRPr sz="1600">
          <a:solidFill>
            <a:schemeClr val="tx1"/>
          </a:solidFill>
          <a:latin typeface="+mn-lt"/>
          <a:ea typeface="+mn-ea"/>
        </a:defRPr>
      </a:lvl4pPr>
      <a:lvl5pPr marL="1978025" indent="-188913" algn="l" rtl="0" eaLnBrk="1" fontAlgn="base" hangingPunct="1">
        <a:spcBef>
          <a:spcPct val="20000"/>
        </a:spcBef>
        <a:spcAft>
          <a:spcPct val="0"/>
        </a:spcAft>
        <a:buClr>
          <a:srgbClr val="7DA9DA"/>
        </a:buClr>
        <a:buChar char="•"/>
        <a:defRPr sz="1400">
          <a:solidFill>
            <a:schemeClr val="tx1"/>
          </a:solidFill>
          <a:latin typeface="+mn-lt"/>
          <a:ea typeface="+mn-ea"/>
        </a:defRPr>
      </a:lvl5pPr>
      <a:lvl6pPr marL="2435225" indent="-188913" algn="l" rtl="0" eaLnBrk="1" fontAlgn="base" hangingPunct="1">
        <a:spcBef>
          <a:spcPct val="20000"/>
        </a:spcBef>
        <a:spcAft>
          <a:spcPct val="0"/>
        </a:spcAft>
        <a:buClr>
          <a:srgbClr val="7DA9DA"/>
        </a:buClr>
        <a:buChar char="•"/>
        <a:defRPr sz="1400">
          <a:solidFill>
            <a:schemeClr val="tx1"/>
          </a:solidFill>
          <a:latin typeface="+mn-lt"/>
          <a:ea typeface="+mn-ea"/>
        </a:defRPr>
      </a:lvl6pPr>
      <a:lvl7pPr marL="2892425" indent="-188913" algn="l" rtl="0" eaLnBrk="1" fontAlgn="base" hangingPunct="1">
        <a:spcBef>
          <a:spcPct val="20000"/>
        </a:spcBef>
        <a:spcAft>
          <a:spcPct val="0"/>
        </a:spcAft>
        <a:buClr>
          <a:srgbClr val="7DA9DA"/>
        </a:buClr>
        <a:buChar char="•"/>
        <a:defRPr sz="1400">
          <a:solidFill>
            <a:schemeClr val="tx1"/>
          </a:solidFill>
          <a:latin typeface="+mn-lt"/>
          <a:ea typeface="+mn-ea"/>
        </a:defRPr>
      </a:lvl7pPr>
      <a:lvl8pPr marL="3349625" indent="-188913" algn="l" rtl="0" eaLnBrk="1" fontAlgn="base" hangingPunct="1">
        <a:spcBef>
          <a:spcPct val="20000"/>
        </a:spcBef>
        <a:spcAft>
          <a:spcPct val="0"/>
        </a:spcAft>
        <a:buClr>
          <a:srgbClr val="7DA9DA"/>
        </a:buClr>
        <a:buChar char="•"/>
        <a:defRPr sz="1400">
          <a:solidFill>
            <a:schemeClr val="tx1"/>
          </a:solidFill>
          <a:latin typeface="+mn-lt"/>
          <a:ea typeface="+mn-ea"/>
        </a:defRPr>
      </a:lvl8pPr>
      <a:lvl9pPr marL="3806825" indent="-188913" algn="l" rtl="0" eaLnBrk="1" fontAlgn="base" hangingPunct="1">
        <a:spcBef>
          <a:spcPct val="20000"/>
        </a:spcBef>
        <a:spcAft>
          <a:spcPct val="0"/>
        </a:spcAft>
        <a:buClr>
          <a:srgbClr val="7DA9DA"/>
        </a:buClr>
        <a:buChar char="•"/>
        <a:defRPr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65163"/>
            <a:ext cx="82296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38500" y="6613525"/>
            <a:ext cx="887413" cy="22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203700" y="6613525"/>
            <a:ext cx="4168775" cy="22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34388" y="6613525"/>
            <a:ext cx="661987" cy="22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05AE12-D14F-4959-9201-0C434B0320E2}" type="slidenum">
              <a:rPr lang="en-GB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9pPr>
    </p:titleStyle>
    <p:bodyStyle>
      <a:lvl1pPr marL="179388" indent="-179388" algn="l" rtl="0" fontAlgn="base">
        <a:spcBef>
          <a:spcPct val="20000"/>
        </a:spcBef>
        <a:spcAft>
          <a:spcPct val="0"/>
        </a:spcAft>
        <a:buClr>
          <a:srgbClr val="7DA9DA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25475" indent="-182563" algn="l" rtl="0" fontAlgn="base">
        <a:spcBef>
          <a:spcPct val="20000"/>
        </a:spcBef>
        <a:spcAft>
          <a:spcPct val="0"/>
        </a:spcAft>
        <a:buClr>
          <a:srgbClr val="7DA9DA"/>
        </a:buClr>
        <a:buChar char="•"/>
        <a:defRPr sz="2000">
          <a:solidFill>
            <a:schemeClr val="tx1"/>
          </a:solidFill>
          <a:latin typeface="+mn-lt"/>
        </a:defRPr>
      </a:lvl2pPr>
      <a:lvl3pPr marL="1073150" indent="-179388" algn="l" rtl="0" fontAlgn="base">
        <a:spcBef>
          <a:spcPct val="20000"/>
        </a:spcBef>
        <a:spcAft>
          <a:spcPct val="0"/>
        </a:spcAft>
        <a:buClr>
          <a:srgbClr val="7DA9DA"/>
        </a:buClr>
        <a:buChar char="•"/>
        <a:defRPr>
          <a:solidFill>
            <a:schemeClr val="tx1"/>
          </a:solidFill>
          <a:latin typeface="+mn-lt"/>
        </a:defRPr>
      </a:lvl3pPr>
      <a:lvl4pPr marL="1524000" indent="-182563" algn="l" rtl="0" fontAlgn="base">
        <a:spcBef>
          <a:spcPct val="20000"/>
        </a:spcBef>
        <a:spcAft>
          <a:spcPct val="0"/>
        </a:spcAft>
        <a:buClr>
          <a:srgbClr val="7DA9DA"/>
        </a:buClr>
        <a:buChar char="•"/>
        <a:defRPr sz="1600">
          <a:solidFill>
            <a:schemeClr val="tx1"/>
          </a:solidFill>
          <a:latin typeface="+mn-lt"/>
        </a:defRPr>
      </a:lvl4pPr>
      <a:lvl5pPr marL="1978025" indent="-188913" algn="l" rtl="0" fontAlgn="base">
        <a:spcBef>
          <a:spcPct val="20000"/>
        </a:spcBef>
        <a:spcAft>
          <a:spcPct val="0"/>
        </a:spcAft>
        <a:buClr>
          <a:srgbClr val="7DA9DA"/>
        </a:buClr>
        <a:buChar char="•"/>
        <a:defRPr sz="1400">
          <a:solidFill>
            <a:schemeClr val="tx1"/>
          </a:solidFill>
          <a:latin typeface="+mn-lt"/>
        </a:defRPr>
      </a:lvl5pPr>
      <a:lvl6pPr marL="2435225" indent="-188913" algn="l" rtl="0" fontAlgn="base">
        <a:spcBef>
          <a:spcPct val="20000"/>
        </a:spcBef>
        <a:spcAft>
          <a:spcPct val="0"/>
        </a:spcAft>
        <a:buClr>
          <a:srgbClr val="7DA9DA"/>
        </a:buClr>
        <a:buChar char="•"/>
        <a:defRPr sz="1400">
          <a:solidFill>
            <a:schemeClr val="tx1"/>
          </a:solidFill>
          <a:latin typeface="+mn-lt"/>
        </a:defRPr>
      </a:lvl6pPr>
      <a:lvl7pPr marL="2892425" indent="-188913" algn="l" rtl="0" fontAlgn="base">
        <a:spcBef>
          <a:spcPct val="20000"/>
        </a:spcBef>
        <a:spcAft>
          <a:spcPct val="0"/>
        </a:spcAft>
        <a:buClr>
          <a:srgbClr val="7DA9DA"/>
        </a:buClr>
        <a:buChar char="•"/>
        <a:defRPr sz="1400">
          <a:solidFill>
            <a:schemeClr val="tx1"/>
          </a:solidFill>
          <a:latin typeface="+mn-lt"/>
        </a:defRPr>
      </a:lvl7pPr>
      <a:lvl8pPr marL="3349625" indent="-188913" algn="l" rtl="0" fontAlgn="base">
        <a:spcBef>
          <a:spcPct val="20000"/>
        </a:spcBef>
        <a:spcAft>
          <a:spcPct val="0"/>
        </a:spcAft>
        <a:buClr>
          <a:srgbClr val="7DA9DA"/>
        </a:buClr>
        <a:buChar char="•"/>
        <a:defRPr sz="1400">
          <a:solidFill>
            <a:schemeClr val="tx1"/>
          </a:solidFill>
          <a:latin typeface="+mn-lt"/>
        </a:defRPr>
      </a:lvl8pPr>
      <a:lvl9pPr marL="3806825" indent="-188913" algn="l" rtl="0" fontAlgn="base">
        <a:spcBef>
          <a:spcPct val="20000"/>
        </a:spcBef>
        <a:spcAft>
          <a:spcPct val="0"/>
        </a:spcAft>
        <a:buClr>
          <a:srgbClr val="7DA9DA"/>
        </a:buClr>
        <a:buChar char="•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logo_texte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164000" y="6210000"/>
            <a:ext cx="1975944" cy="64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727200" y="126000"/>
            <a:ext cx="8236800" cy="496800"/>
          </a:xfrm>
          <a:prstGeom prst="rect">
            <a:avLst/>
          </a:prstGeom>
          <a:solidFill>
            <a:schemeClr val="accent1"/>
          </a:solidFill>
        </p:spPr>
        <p:txBody>
          <a:bodyPr vert="horz" lIns="72000" tIns="0" rIns="72000" bIns="0" rtlCol="0" anchor="ctr" anchorCtr="0">
            <a:noAutofit/>
          </a:bodyPr>
          <a:lstStyle/>
          <a:p>
            <a:r>
              <a:rPr lang="fr-FR" dirty="0" smtClean="0"/>
              <a:t>CLICK TO MODIFY THE STYLE OF THE TITLE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727200" y="764704"/>
            <a:ext cx="8236800" cy="540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dirty="0" smtClean="0"/>
              <a:t>Click to </a:t>
            </a:r>
            <a:r>
              <a:rPr lang="fr-FR" dirty="0" err="1" smtClean="0"/>
              <a:t>modify</a:t>
            </a:r>
            <a:r>
              <a:rPr lang="fr-FR" dirty="0" smtClean="0"/>
              <a:t> </a:t>
            </a:r>
            <a:r>
              <a:rPr lang="fr-FR" dirty="0" err="1" smtClean="0"/>
              <a:t>attributes</a:t>
            </a:r>
            <a:endParaRPr lang="fr-FR" dirty="0" smtClean="0"/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Second </a:t>
            </a:r>
            <a:r>
              <a:rPr lang="fr-FR" dirty="0" err="1" smtClean="0"/>
              <a:t>level</a:t>
            </a:r>
            <a:endParaRPr lang="fr-FR" dirty="0" smtClean="0"/>
          </a:p>
          <a:p>
            <a:pPr lvl="2"/>
            <a:r>
              <a:rPr lang="fr-FR" dirty="0" err="1" smtClean="0"/>
              <a:t>Third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lang="fr-FR" dirty="0" smtClean="0"/>
          </a:p>
          <a:p>
            <a:pPr lvl="3"/>
            <a:r>
              <a:rPr lang="fr-FR" dirty="0" err="1" smtClean="0"/>
              <a:t>Fourth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lang="fr-FR" dirty="0" smtClean="0"/>
          </a:p>
          <a:p>
            <a:pPr lvl="4"/>
            <a:r>
              <a:rPr lang="fr-FR" dirty="0" err="1" smtClean="0"/>
              <a:t>Fifth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719572" y="6483349"/>
            <a:ext cx="6120000" cy="21248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800" b="1" cap="none" baseline="0">
                <a:solidFill>
                  <a:schemeClr val="tx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179512" y="6483438"/>
            <a:ext cx="413559" cy="212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800" b="1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180000" y="126000"/>
            <a:ext cx="496800" cy="496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8" descr="logo_texte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164000" y="6210000"/>
            <a:ext cx="1975944" cy="648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80000" y="126000"/>
            <a:ext cx="496800" cy="496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712" r:id="rId6"/>
    <p:sldLayoutId id="2147483713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16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1000"/>
        </a:spcAft>
        <a:buFont typeface="Arial" pitchFamily="34" charset="0"/>
        <a:buNone/>
        <a:defRPr sz="1800" b="1" kern="1200" baseline="0">
          <a:solidFill>
            <a:schemeClr val="accent6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spcAft>
          <a:spcPts val="1500"/>
        </a:spcAft>
        <a:buFont typeface="Arial" pitchFamily="34" charset="0"/>
        <a:buNone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5000"/>
        </a:lnSpc>
        <a:spcBef>
          <a:spcPts val="0"/>
        </a:spcBef>
        <a:spcAft>
          <a:spcPts val="500"/>
        </a:spcAft>
        <a:buFont typeface="Arial" pitchFamily="34" charset="0"/>
        <a:buNone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357188" indent="-174625" algn="l" defTabSz="914400" rtl="0" eaLnBrk="1" latinLnBrk="0" hangingPunct="1">
        <a:lnSpc>
          <a:spcPct val="110000"/>
        </a:lnSpc>
        <a:spcBef>
          <a:spcPts val="0"/>
        </a:spcBef>
        <a:spcAft>
          <a:spcPts val="400"/>
        </a:spcAft>
        <a:buClr>
          <a:schemeClr val="accent6"/>
        </a:buClr>
        <a:buFont typeface="Wingdings" pitchFamily="2" charset="2"/>
        <a:buChar char="l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162050" indent="-174625" algn="l" defTabSz="914400" rtl="0" eaLnBrk="1" latinLnBrk="0" hangingPunct="1">
        <a:spcBef>
          <a:spcPts val="0"/>
        </a:spcBef>
        <a:spcAft>
          <a:spcPts val="600"/>
        </a:spcAft>
        <a:buClr>
          <a:schemeClr val="accent6"/>
        </a:buClr>
        <a:buFont typeface="ITCOfficinaSans LT Book" pitchFamily="2" charset="0"/>
        <a:buChar char="&gt;"/>
        <a:defRPr sz="12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3884" userDrawn="1">
          <p15:clr>
            <a:srgbClr val="F26B43"/>
          </p15:clr>
        </p15:guide>
        <p15:guide id="2" pos="113" userDrawn="1">
          <p15:clr>
            <a:srgbClr val="F26B43"/>
          </p15:clr>
        </p15:guide>
        <p15:guide id="3" orient="horz" pos="482" userDrawn="1">
          <p15:clr>
            <a:srgbClr val="F26B43"/>
          </p15:clr>
        </p15:guide>
        <p15:guide id="4" pos="453" userDrawn="1">
          <p15:clr>
            <a:srgbClr val="F26B43"/>
          </p15:clr>
        </p15:guide>
        <p15:guide id="5" pos="5647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logo_texte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168056" y="6080400"/>
            <a:ext cx="1975944" cy="7776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727200" y="151200"/>
            <a:ext cx="8236800" cy="596160"/>
          </a:xfrm>
          <a:prstGeom prst="rect">
            <a:avLst/>
          </a:prstGeom>
          <a:solidFill>
            <a:schemeClr val="accent1"/>
          </a:solidFill>
        </p:spPr>
        <p:txBody>
          <a:bodyPr vert="horz" lIns="72000" tIns="0" rIns="72000" bIns="0" rtlCol="0" anchor="ctr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727200" y="966326"/>
            <a:ext cx="8236800" cy="51983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0" y="6705364"/>
            <a:ext cx="611560" cy="15263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600" b="1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630001" y="6483349"/>
            <a:ext cx="6120000" cy="21248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600" b="1" cap="none" baseline="0">
                <a:solidFill>
                  <a:schemeClr val="accent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198002" y="6483438"/>
            <a:ext cx="413559" cy="212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600" b="1">
                <a:solidFill>
                  <a:schemeClr val="accent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14BBB8A-CEE8-794D-8B86-E468BF36CF8B}" type="slidenum">
              <a:rPr 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0000" y="151200"/>
            <a:ext cx="496800" cy="5961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16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1000"/>
        </a:spcAft>
        <a:buFont typeface="Arial" pitchFamily="34" charset="0"/>
        <a:buNone/>
        <a:defRPr sz="1800" b="1" kern="1200">
          <a:solidFill>
            <a:schemeClr val="accent6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spcAft>
          <a:spcPts val="1500"/>
        </a:spcAft>
        <a:buFont typeface="Arial" pitchFamily="34" charset="0"/>
        <a:buNone/>
        <a:defRPr sz="17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5000"/>
        </a:lnSpc>
        <a:spcBef>
          <a:spcPts val="0"/>
        </a:spcBef>
        <a:spcAft>
          <a:spcPts val="500"/>
        </a:spcAft>
        <a:buFont typeface="Arial" pitchFamily="34" charset="0"/>
        <a:buNone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357188" indent="-174625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6"/>
        </a:buClr>
        <a:buSzPct val="80000"/>
        <a:buFont typeface="Wingdings" pitchFamily="2" charset="2"/>
        <a:buChar char="l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162050" indent="-174625" algn="l" defTabSz="914400" rtl="0" eaLnBrk="1" latinLnBrk="0" hangingPunct="1">
        <a:spcBef>
          <a:spcPts val="0"/>
        </a:spcBef>
        <a:spcAft>
          <a:spcPts val="600"/>
        </a:spcAft>
        <a:buClr>
          <a:schemeClr val="accent6"/>
        </a:buClr>
        <a:buFont typeface="ITCOfficinaSans LT Book" pitchFamily="2" charset="0"/>
        <a:buChar char="&gt;"/>
        <a:defRPr sz="12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00000" y="0"/>
            <a:ext cx="6300000" cy="613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04000"/>
            <a:ext cx="8229600" cy="5359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945486" y="6629310"/>
            <a:ext cx="1069393" cy="1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36000" tIns="0" rIns="36000" bIns="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bg1"/>
                </a:solidFill>
                <a:latin typeface="Briem Akademi Std Semibold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  <a:ea typeface="ＭＳ Ｐゴシック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872364" y="6627600"/>
            <a:ext cx="2811689" cy="1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  <a:latin typeface="Briem Akademi Std Semibold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rgbClr val="FFFFFF"/>
                </a:solidFill>
                <a:ea typeface="ＭＳ Ｐゴシック" charset="0"/>
              </a:rPr>
              <a:t>IPAC13- ESRF Upgrade Phase II-  Revol JL, May 14th, 2013</a:t>
            </a:r>
            <a:endParaRPr lang="en-US" dirty="0">
              <a:solidFill>
                <a:srgbClr val="FFFFFF"/>
              </a:solidFill>
              <a:ea typeface="ＭＳ Ｐゴシック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5523" y="6627600"/>
            <a:ext cx="410852" cy="1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  <a:latin typeface="Briem Akademi Std Semibold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14BBB8A-CEE8-794D-8B86-E468BF36CF8B}" type="slidenum">
              <a:rPr lang="en-US" smtClean="0">
                <a:solidFill>
                  <a:srgbClr val="FFFFFF"/>
                </a:solidFill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FFFFF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968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179388" indent="-179388" algn="l" rtl="0" eaLnBrk="1" fontAlgn="base" hangingPunct="1">
        <a:spcBef>
          <a:spcPct val="20000"/>
        </a:spcBef>
        <a:spcAft>
          <a:spcPct val="0"/>
        </a:spcAft>
        <a:buClr>
          <a:srgbClr val="7DA9DA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25475" indent="-182563" algn="l" rtl="0" eaLnBrk="1" fontAlgn="base" hangingPunct="1">
        <a:spcBef>
          <a:spcPct val="20000"/>
        </a:spcBef>
        <a:spcAft>
          <a:spcPct val="0"/>
        </a:spcAft>
        <a:buClr>
          <a:srgbClr val="7DA9DA"/>
        </a:buClr>
        <a:buChar char="•"/>
        <a:defRPr sz="2000">
          <a:solidFill>
            <a:schemeClr val="tx1"/>
          </a:solidFill>
          <a:latin typeface="+mn-lt"/>
          <a:ea typeface="+mn-ea"/>
        </a:defRPr>
      </a:lvl2pPr>
      <a:lvl3pPr marL="1073150" indent="-179388" algn="l" rtl="0" eaLnBrk="1" fontAlgn="base" hangingPunct="1">
        <a:spcBef>
          <a:spcPct val="20000"/>
        </a:spcBef>
        <a:spcAft>
          <a:spcPct val="0"/>
        </a:spcAft>
        <a:buClr>
          <a:srgbClr val="7DA9DA"/>
        </a:buClr>
        <a:buChar char="•"/>
        <a:defRPr>
          <a:solidFill>
            <a:schemeClr val="tx1"/>
          </a:solidFill>
          <a:latin typeface="+mn-lt"/>
          <a:ea typeface="+mn-ea"/>
        </a:defRPr>
      </a:lvl3pPr>
      <a:lvl4pPr marL="1524000" indent="-182563" algn="l" rtl="0" eaLnBrk="1" fontAlgn="base" hangingPunct="1">
        <a:spcBef>
          <a:spcPct val="20000"/>
        </a:spcBef>
        <a:spcAft>
          <a:spcPct val="0"/>
        </a:spcAft>
        <a:buClr>
          <a:srgbClr val="7DA9DA"/>
        </a:buClr>
        <a:buChar char="•"/>
        <a:defRPr sz="1600">
          <a:solidFill>
            <a:schemeClr val="tx1"/>
          </a:solidFill>
          <a:latin typeface="+mn-lt"/>
          <a:ea typeface="+mn-ea"/>
        </a:defRPr>
      </a:lvl4pPr>
      <a:lvl5pPr marL="1978025" indent="-188913" algn="l" rtl="0" eaLnBrk="1" fontAlgn="base" hangingPunct="1">
        <a:spcBef>
          <a:spcPct val="20000"/>
        </a:spcBef>
        <a:spcAft>
          <a:spcPct val="0"/>
        </a:spcAft>
        <a:buClr>
          <a:srgbClr val="7DA9DA"/>
        </a:buClr>
        <a:buChar char="•"/>
        <a:defRPr sz="1400">
          <a:solidFill>
            <a:schemeClr val="tx1"/>
          </a:solidFill>
          <a:latin typeface="+mn-lt"/>
          <a:ea typeface="+mn-ea"/>
        </a:defRPr>
      </a:lvl5pPr>
      <a:lvl6pPr marL="2435225" indent="-188913" algn="l" rtl="0" eaLnBrk="1" fontAlgn="base" hangingPunct="1">
        <a:spcBef>
          <a:spcPct val="20000"/>
        </a:spcBef>
        <a:spcAft>
          <a:spcPct val="0"/>
        </a:spcAft>
        <a:buClr>
          <a:srgbClr val="7DA9DA"/>
        </a:buClr>
        <a:buChar char="•"/>
        <a:defRPr sz="1400">
          <a:solidFill>
            <a:schemeClr val="tx1"/>
          </a:solidFill>
          <a:latin typeface="+mn-lt"/>
          <a:ea typeface="+mn-ea"/>
        </a:defRPr>
      </a:lvl6pPr>
      <a:lvl7pPr marL="2892425" indent="-188913" algn="l" rtl="0" eaLnBrk="1" fontAlgn="base" hangingPunct="1">
        <a:spcBef>
          <a:spcPct val="20000"/>
        </a:spcBef>
        <a:spcAft>
          <a:spcPct val="0"/>
        </a:spcAft>
        <a:buClr>
          <a:srgbClr val="7DA9DA"/>
        </a:buClr>
        <a:buChar char="•"/>
        <a:defRPr sz="1400">
          <a:solidFill>
            <a:schemeClr val="tx1"/>
          </a:solidFill>
          <a:latin typeface="+mn-lt"/>
          <a:ea typeface="+mn-ea"/>
        </a:defRPr>
      </a:lvl7pPr>
      <a:lvl8pPr marL="3349625" indent="-188913" algn="l" rtl="0" eaLnBrk="1" fontAlgn="base" hangingPunct="1">
        <a:spcBef>
          <a:spcPct val="20000"/>
        </a:spcBef>
        <a:spcAft>
          <a:spcPct val="0"/>
        </a:spcAft>
        <a:buClr>
          <a:srgbClr val="7DA9DA"/>
        </a:buClr>
        <a:buChar char="•"/>
        <a:defRPr sz="1400">
          <a:solidFill>
            <a:schemeClr val="tx1"/>
          </a:solidFill>
          <a:latin typeface="+mn-lt"/>
          <a:ea typeface="+mn-ea"/>
        </a:defRPr>
      </a:lvl8pPr>
      <a:lvl9pPr marL="3806825" indent="-188913" algn="l" rtl="0" eaLnBrk="1" fontAlgn="base" hangingPunct="1">
        <a:spcBef>
          <a:spcPct val="20000"/>
        </a:spcBef>
        <a:spcAft>
          <a:spcPct val="0"/>
        </a:spcAft>
        <a:buClr>
          <a:srgbClr val="7DA9DA"/>
        </a:buClr>
        <a:buChar char="•"/>
        <a:defRPr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logo_texte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168056" y="6080400"/>
            <a:ext cx="1975944" cy="7776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727200" y="151200"/>
            <a:ext cx="8236800" cy="596160"/>
          </a:xfrm>
          <a:prstGeom prst="rect">
            <a:avLst/>
          </a:prstGeom>
          <a:solidFill>
            <a:schemeClr val="accent1"/>
          </a:solidFill>
        </p:spPr>
        <p:txBody>
          <a:bodyPr vert="horz" lIns="72000" tIns="0" rIns="72000" bIns="0" rtlCol="0" anchor="ctr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727200" y="966326"/>
            <a:ext cx="8236800" cy="51983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0" y="6705364"/>
            <a:ext cx="611560" cy="15263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600" b="1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630001" y="6483349"/>
            <a:ext cx="6120000" cy="21248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600" b="1" cap="none" baseline="0">
                <a:solidFill>
                  <a:schemeClr val="accent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198002" y="6483438"/>
            <a:ext cx="413559" cy="212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600" b="1">
                <a:solidFill>
                  <a:schemeClr val="accent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14BBB8A-CEE8-794D-8B86-E468BF36CF8B}" type="slidenum">
              <a:rPr 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0000" y="151200"/>
            <a:ext cx="496800" cy="5961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16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1000"/>
        </a:spcAft>
        <a:buFont typeface="Arial" pitchFamily="34" charset="0"/>
        <a:buNone/>
        <a:defRPr sz="1800" b="1" kern="1200">
          <a:solidFill>
            <a:schemeClr val="accent6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spcAft>
          <a:spcPts val="1500"/>
        </a:spcAft>
        <a:buFont typeface="Arial" pitchFamily="34" charset="0"/>
        <a:buNone/>
        <a:defRPr sz="17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5000"/>
        </a:lnSpc>
        <a:spcBef>
          <a:spcPts val="0"/>
        </a:spcBef>
        <a:spcAft>
          <a:spcPts val="500"/>
        </a:spcAft>
        <a:buFont typeface="Arial" pitchFamily="34" charset="0"/>
        <a:buNone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357188" indent="-174625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6"/>
        </a:buClr>
        <a:buSzPct val="80000"/>
        <a:buFont typeface="Wingdings" pitchFamily="2" charset="2"/>
        <a:buChar char="l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162050" indent="-174625" algn="l" defTabSz="914400" rtl="0" eaLnBrk="1" latinLnBrk="0" hangingPunct="1">
        <a:spcBef>
          <a:spcPts val="0"/>
        </a:spcBef>
        <a:spcAft>
          <a:spcPts val="600"/>
        </a:spcAft>
        <a:buClr>
          <a:schemeClr val="accent6"/>
        </a:buClr>
        <a:buFont typeface="ITCOfficinaSans LT Book" pitchFamily="2" charset="0"/>
        <a:buChar char="&gt;"/>
        <a:defRPr sz="12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12.emf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4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6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5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6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53.emf"/><Relationship Id="rId4" Type="http://schemas.openxmlformats.org/officeDocument/2006/relationships/image" Target="../media/image52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2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wmf"/><Relationship Id="rId1" Type="http://schemas.openxmlformats.org/officeDocument/2006/relationships/slideLayout" Target="../slideLayouts/slideLayout2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6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73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72.jpeg"/><Relationship Id="rId5" Type="http://schemas.openxmlformats.org/officeDocument/2006/relationships/image" Target="../media/image71.wmf"/><Relationship Id="rId4" Type="http://schemas.openxmlformats.org/officeDocument/2006/relationships/image" Target="../media/image7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4294967295"/>
          </p:nvPr>
        </p:nvSpPr>
        <p:spPr>
          <a:xfrm>
            <a:off x="611560" y="4077072"/>
            <a:ext cx="8136904" cy="2592288"/>
          </a:xfrm>
        </p:spPr>
        <p:txBody>
          <a:bodyPr/>
          <a:lstStyle/>
          <a:p>
            <a:pPr algn="ctr"/>
            <a:r>
              <a:rPr lang="en-GB" sz="2400" dirty="0" smtClean="0">
                <a:solidFill>
                  <a:srgbClr val="0F0272"/>
                </a:solidFill>
              </a:rPr>
              <a:t>ESRF Operation Status Report &amp; Phase I and II</a:t>
            </a:r>
          </a:p>
          <a:p>
            <a:pPr algn="ctr"/>
            <a:r>
              <a:rPr lang="en-GB" sz="2400" dirty="0" smtClean="0">
                <a:solidFill>
                  <a:srgbClr val="0F0272"/>
                </a:solidFill>
              </a:rPr>
              <a:t>Accelerator Upgrade Programme</a:t>
            </a:r>
          </a:p>
          <a:p>
            <a:pPr algn="ctr"/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US" sz="2200" dirty="0" smtClean="0">
                <a:solidFill>
                  <a:srgbClr val="132577"/>
                </a:solidFill>
                <a:latin typeface="+mj-lt"/>
              </a:rPr>
              <a:t>P. Raimondi </a:t>
            </a:r>
          </a:p>
          <a:p>
            <a:pPr algn="ctr"/>
            <a:r>
              <a:rPr lang="en-US" sz="2000" dirty="0" smtClean="0">
                <a:solidFill>
                  <a:srgbClr val="0070C0"/>
                </a:solidFill>
                <a:latin typeface="+mj-lt"/>
              </a:rPr>
              <a:t>On behalf of the Accelerator &amp; Source Division</a:t>
            </a:r>
          </a:p>
          <a:p>
            <a:pPr algn="ctr"/>
            <a:r>
              <a:rPr lang="en-US" sz="2000" dirty="0" err="1" smtClean="0">
                <a:solidFill>
                  <a:srgbClr val="0070C0"/>
                </a:solidFill>
                <a:latin typeface="+mj-lt"/>
              </a:rPr>
              <a:t>Saclay</a:t>
            </a:r>
            <a:r>
              <a:rPr lang="en-US" sz="2000" smtClean="0">
                <a:solidFill>
                  <a:srgbClr val="0070C0"/>
                </a:solidFill>
                <a:latin typeface="+mj-lt"/>
              </a:rPr>
              <a:t>, </a:t>
            </a:r>
            <a:r>
              <a:rPr lang="en-US" sz="2000" smtClean="0">
                <a:solidFill>
                  <a:srgbClr val="0070C0"/>
                </a:solidFill>
                <a:latin typeface="+mj-lt"/>
              </a:rPr>
              <a:t>September </a:t>
            </a:r>
            <a:r>
              <a:rPr lang="en-US" sz="2000" smtClean="0">
                <a:solidFill>
                  <a:srgbClr val="0070C0"/>
                </a:solidFill>
                <a:latin typeface="+mj-lt"/>
              </a:rPr>
              <a:t>25 </a:t>
            </a:r>
            <a:r>
              <a:rPr lang="en-US" sz="2000" dirty="0" smtClean="0">
                <a:solidFill>
                  <a:srgbClr val="0070C0"/>
                </a:solidFill>
                <a:latin typeface="+mj-lt"/>
              </a:rPr>
              <a:t>- 2014</a:t>
            </a:r>
          </a:p>
        </p:txBody>
      </p:sp>
      <p:sp>
        <p:nvSpPr>
          <p:cNvPr id="74754" name="AutoShape 2" descr="imap://username@imap.esrf.fr:143/fetch%3EUID%3E.Sent%3E1348?part=1.2.2&amp;filename=sideview-B-glass-fusion.jpg"/>
          <p:cNvSpPr>
            <a:spLocks noChangeAspect="1" noChangeArrowheads="1"/>
          </p:cNvSpPr>
          <p:nvPr/>
        </p:nvSpPr>
        <p:spPr bwMode="auto">
          <a:xfrm>
            <a:off x="155575" y="-1608138"/>
            <a:ext cx="6696075" cy="3352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4756" name="AutoShape 4" descr="imap://username@imap.esrf.fr:143/fetch%3EUID%3E.INBOX%3E10881?part=1.2.2&amp;filename=sideview-B-glass-fusion.jpg"/>
          <p:cNvSpPr>
            <a:spLocks noChangeAspect="1" noChangeArrowheads="1"/>
          </p:cNvSpPr>
          <p:nvPr/>
        </p:nvSpPr>
        <p:spPr bwMode="auto">
          <a:xfrm>
            <a:off x="155575" y="-1608138"/>
            <a:ext cx="6696075" cy="3352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 smtClean="0"/>
              <a:t>Accelerator and source division (ASD) programme</a:t>
            </a:r>
            <a:endParaRPr lang="en-GB" sz="18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755576" y="2060848"/>
            <a:ext cx="8236800" cy="3672408"/>
          </a:xfrm>
        </p:spPr>
        <p:txBody>
          <a:bodyPr/>
          <a:lstStyle/>
          <a:p>
            <a:pPr marL="266700" indent="-2667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  <a:latin typeface="+mj-lt"/>
              </a:rPr>
              <a:t>Deliver  the X-ray Beam to the USERs &gt; 5000 hours/year</a:t>
            </a:r>
          </a:p>
          <a:p>
            <a:pPr marL="266700" indent="-266700"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rgbClr val="002060"/>
              </a:solidFill>
              <a:latin typeface="+mj-lt"/>
            </a:endParaRPr>
          </a:p>
          <a:p>
            <a:pPr marL="266700" indent="-2667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  <a:latin typeface="+mj-lt"/>
              </a:rPr>
              <a:t>Deliver the Accelerator Phase I Upgrade </a:t>
            </a:r>
            <a:r>
              <a:rPr lang="en-US" dirty="0" err="1" smtClean="0">
                <a:solidFill>
                  <a:srgbClr val="002060"/>
                </a:solidFill>
                <a:latin typeface="+mj-lt"/>
              </a:rPr>
              <a:t>Programme</a:t>
            </a:r>
            <a:endParaRPr lang="en-US" dirty="0" smtClean="0">
              <a:solidFill>
                <a:srgbClr val="002060"/>
              </a:solidFill>
              <a:latin typeface="+mj-lt"/>
            </a:endParaRPr>
          </a:p>
          <a:p>
            <a:pPr marL="266700" indent="-266700"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rgbClr val="002060"/>
              </a:solidFill>
              <a:latin typeface="+mj-lt"/>
            </a:endParaRPr>
          </a:p>
          <a:p>
            <a:pPr marL="266700" indent="-2667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  <a:latin typeface="+mj-lt"/>
              </a:rPr>
              <a:t>Implement the proposed Accelerator Phase II Upgrade Project</a:t>
            </a:r>
          </a:p>
          <a:p>
            <a:pPr marL="266700" indent="-266700"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rgbClr val="002060"/>
              </a:solidFill>
              <a:latin typeface="+mj-lt"/>
            </a:endParaRPr>
          </a:p>
          <a:p>
            <a:pPr marL="266700" indent="-266700"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rgbClr val="002060"/>
              </a:solidFill>
              <a:latin typeface="+mj-lt"/>
            </a:endParaRPr>
          </a:p>
          <a:p>
            <a:pPr marL="266700" indent="-266700"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rgbClr val="002060"/>
              </a:solidFill>
              <a:latin typeface="+mj-lt"/>
            </a:endParaRPr>
          </a:p>
          <a:p>
            <a:pPr marL="266700" indent="-266700"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rgbClr val="002060"/>
              </a:solidFill>
              <a:latin typeface="+mj-lt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B050"/>
                </a:solidFill>
                <a:latin typeface="+mj-lt"/>
              </a:rPr>
              <a:t>The ASD has the additional duty of constantly improving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B050"/>
                </a:solidFill>
                <a:latin typeface="+mj-lt"/>
              </a:rPr>
              <a:t>the performances and reliability of the Source independently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B050"/>
                </a:solidFill>
                <a:latin typeface="+mj-lt"/>
              </a:rPr>
              <a:t>from the Upgrade </a:t>
            </a:r>
            <a:r>
              <a:rPr lang="en-US" dirty="0" err="1" smtClean="0">
                <a:solidFill>
                  <a:srgbClr val="00B050"/>
                </a:solidFill>
                <a:latin typeface="+mj-lt"/>
              </a:rPr>
              <a:t>Programmes</a:t>
            </a:r>
            <a:r>
              <a:rPr lang="en-US" dirty="0" smtClean="0">
                <a:solidFill>
                  <a:srgbClr val="00B050"/>
                </a:solidFill>
                <a:latin typeface="+mj-lt"/>
              </a:rPr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9633DB7-5647-3B4F-B5F9-80803605DE38}" type="slidenum">
              <a:rPr lang="en-US" smtClean="0">
                <a:solidFill>
                  <a:srgbClr val="FFFFFF"/>
                </a:solidFill>
              </a:rPr>
              <a:pPr/>
              <a:t>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7586" name="AutoShape 2" descr="se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7588" name="AutoShape 4" descr="se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Slide Number Placeholder 4"/>
          <p:cNvSpPr txBox="1">
            <a:spLocks/>
          </p:cNvSpPr>
          <p:nvPr/>
        </p:nvSpPr>
        <p:spPr bwMode="gray">
          <a:xfrm>
            <a:off x="198002" y="6483438"/>
            <a:ext cx="413559" cy="212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srgbClr val="1325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Page </a:t>
            </a:r>
            <a:fld id="{733122C9-A0B9-462F-8757-0847AD287B63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srgbClr val="1325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13257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2" cstate="print"/>
          <a:srcRect l="6328" t="1359" r="4373" b="2088"/>
          <a:stretch>
            <a:fillRect/>
          </a:stretch>
        </p:blipFill>
        <p:spPr bwMode="auto">
          <a:xfrm>
            <a:off x="123568" y="848497"/>
            <a:ext cx="5231027" cy="5609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33DB7-5647-3B4F-B5F9-80803605DE38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016171" y="630871"/>
            <a:ext cx="51847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sz="1400" i="1"/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415925" y="1646571"/>
            <a:ext cx="2752725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/>
              <a:t> </a:t>
            </a:r>
          </a:p>
          <a:p>
            <a:endParaRPr lang="fr-FR"/>
          </a:p>
          <a:p>
            <a:pPr>
              <a:spcBef>
                <a:spcPct val="50000"/>
              </a:spcBef>
              <a:buFontTx/>
              <a:buChar char="•"/>
            </a:pPr>
            <a:endParaRPr lang="fr-FR"/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5458303" y="994347"/>
            <a:ext cx="234632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600" b="1" dirty="0"/>
              <a:t>Storage ring</a:t>
            </a:r>
          </a:p>
          <a:p>
            <a:r>
              <a:rPr lang="fr-FR" sz="1600" b="1" dirty="0"/>
              <a:t>6GeV, 844 m</a:t>
            </a:r>
          </a:p>
        </p:txBody>
      </p:sp>
      <p:cxnSp>
        <p:nvCxnSpPr>
          <p:cNvPr id="9" name="Straight Arrow Connector 13"/>
          <p:cNvCxnSpPr>
            <a:cxnSpLocks noChangeShapeType="1"/>
          </p:cNvCxnSpPr>
          <p:nvPr/>
        </p:nvCxnSpPr>
        <p:spPr bwMode="auto">
          <a:xfrm rot="10800000" flipV="1">
            <a:off x="4408994" y="1651024"/>
            <a:ext cx="1238250" cy="1212850"/>
          </a:xfrm>
          <a:prstGeom prst="straightConnector1">
            <a:avLst/>
          </a:prstGeom>
          <a:noFill/>
          <a:ln w="66675" cmpd="dbl" algn="ctr">
            <a:solidFill>
              <a:srgbClr val="0070C0"/>
            </a:solidFill>
            <a:round/>
            <a:headEnd/>
            <a:tailEnd type="triangle" w="med" len="med"/>
          </a:ln>
        </p:spPr>
      </p:cxnSp>
      <p:sp>
        <p:nvSpPr>
          <p:cNvPr id="10" name="TextBox 10"/>
          <p:cNvSpPr txBox="1">
            <a:spLocks noChangeArrowheads="1"/>
          </p:cNvSpPr>
          <p:nvPr/>
        </p:nvSpPr>
        <p:spPr bwMode="auto">
          <a:xfrm>
            <a:off x="3054350" y="3426158"/>
            <a:ext cx="1863725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600" b="1"/>
              <a:t>Booster synchrotron</a:t>
            </a:r>
          </a:p>
          <a:p>
            <a:r>
              <a:rPr lang="fr-FR" sz="1200" b="1"/>
              <a:t>200 MeV </a:t>
            </a:r>
            <a:r>
              <a:rPr lang="fr-FR" sz="1200" b="1">
                <a:sym typeface="Wingdings" pitchFamily="2" charset="2"/>
              </a:rPr>
              <a:t> 6 GeV</a:t>
            </a:r>
          </a:p>
          <a:p>
            <a:r>
              <a:rPr lang="fr-FR" sz="1400" b="1">
                <a:sym typeface="Wingdings" pitchFamily="2" charset="2"/>
              </a:rPr>
              <a:t>300m, 10 Hz</a:t>
            </a:r>
            <a:endParaRPr lang="fr-FR" sz="1400" b="1"/>
          </a:p>
        </p:txBody>
      </p:sp>
      <p:cxnSp>
        <p:nvCxnSpPr>
          <p:cNvPr id="11" name="Straight Arrow Connector 15"/>
          <p:cNvCxnSpPr>
            <a:cxnSpLocks noChangeShapeType="1"/>
          </p:cNvCxnSpPr>
          <p:nvPr/>
        </p:nvCxnSpPr>
        <p:spPr bwMode="auto">
          <a:xfrm rot="16200000" flipV="1">
            <a:off x="3352801" y="3086433"/>
            <a:ext cx="601662" cy="338137"/>
          </a:xfrm>
          <a:prstGeom prst="straightConnector1">
            <a:avLst/>
          </a:prstGeom>
          <a:noFill/>
          <a:ln w="66675" cmpd="dbl" algn="ctr">
            <a:solidFill>
              <a:srgbClr val="0070C0"/>
            </a:solidFill>
            <a:round/>
            <a:headEnd/>
            <a:tailEnd type="triangle" w="med" len="med"/>
          </a:ln>
        </p:spPr>
      </p:cxnSp>
      <p:sp>
        <p:nvSpPr>
          <p:cNvPr id="12" name="TextBox 13"/>
          <p:cNvSpPr txBox="1">
            <a:spLocks noChangeArrowheads="1"/>
          </p:cNvSpPr>
          <p:nvPr/>
        </p:nvSpPr>
        <p:spPr bwMode="auto">
          <a:xfrm>
            <a:off x="1752179" y="3944413"/>
            <a:ext cx="1854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600" b="1" dirty="0"/>
              <a:t>E- </a:t>
            </a:r>
            <a:r>
              <a:rPr lang="fr-FR" sz="1600" b="1" dirty="0" err="1"/>
              <a:t>Linac</a:t>
            </a:r>
            <a:endParaRPr lang="fr-FR" sz="1600" b="1" dirty="0"/>
          </a:p>
          <a:p>
            <a:r>
              <a:rPr lang="fr-FR" sz="1600" b="1" dirty="0"/>
              <a:t>200 MeV</a:t>
            </a:r>
          </a:p>
        </p:txBody>
      </p:sp>
      <p:sp>
        <p:nvSpPr>
          <p:cNvPr id="13" name="Text Box 444"/>
          <p:cNvSpPr txBox="1">
            <a:spLocks noChangeArrowheads="1"/>
          </p:cNvSpPr>
          <p:nvPr/>
        </p:nvSpPr>
        <p:spPr bwMode="auto">
          <a:xfrm>
            <a:off x="6243638" y="3600783"/>
            <a:ext cx="2517775" cy="260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2252663">
              <a:spcBef>
                <a:spcPct val="50000"/>
              </a:spcBef>
              <a:defRPr/>
            </a:pPr>
            <a:r>
              <a:rPr lang="en-GB" sz="1100" b="1" dirty="0"/>
              <a:t/>
            </a:r>
            <a:br>
              <a:rPr lang="en-GB" sz="1100" b="1" dirty="0"/>
            </a:br>
            <a:r>
              <a:rPr lang="en-GB" sz="1400" b="1" dirty="0"/>
              <a:t>32  </a:t>
            </a:r>
            <a:r>
              <a:rPr lang="en-GB" sz="1400" b="1" dirty="0" smtClean="0"/>
              <a:t>straight sections</a:t>
            </a:r>
          </a:p>
          <a:p>
            <a:pPr algn="ctr" defTabSz="2252663">
              <a:spcBef>
                <a:spcPct val="50000"/>
              </a:spcBef>
              <a:defRPr/>
            </a:pPr>
            <a:r>
              <a:rPr lang="en-GB" sz="1400" i="1" dirty="0" smtClean="0"/>
              <a:t>DBA lattice</a:t>
            </a:r>
            <a:endParaRPr lang="en-GB" sz="1400" i="1" dirty="0"/>
          </a:p>
          <a:p>
            <a:pPr algn="ctr" defTabSz="2252663">
              <a:spcBef>
                <a:spcPct val="50000"/>
              </a:spcBef>
              <a:defRPr/>
            </a:pPr>
            <a:r>
              <a:rPr lang="en-GB" sz="1400" b="1" dirty="0"/>
              <a:t>42 </a:t>
            </a:r>
            <a:r>
              <a:rPr lang="en-GB" sz="1400" b="1" dirty="0" err="1"/>
              <a:t>Beamlines</a:t>
            </a:r>
            <a:r>
              <a:rPr lang="en-GB" sz="1400" b="1" dirty="0"/>
              <a:t> </a:t>
            </a:r>
          </a:p>
          <a:p>
            <a:pPr algn="ctr" defTabSz="2252663">
              <a:spcBef>
                <a:spcPct val="50000"/>
              </a:spcBef>
              <a:defRPr/>
            </a:pPr>
            <a:r>
              <a:rPr lang="en-GB" sz="1400" b="1" dirty="0"/>
              <a:t>12 on dipoles</a:t>
            </a:r>
          </a:p>
          <a:p>
            <a:pPr algn="ctr" defTabSz="2252663">
              <a:spcBef>
                <a:spcPct val="50000"/>
              </a:spcBef>
              <a:defRPr/>
            </a:pPr>
            <a:r>
              <a:rPr lang="en-GB" sz="1400" b="1" dirty="0"/>
              <a:t>30 on insertion devices</a:t>
            </a:r>
            <a:endParaRPr lang="en-GB" sz="1100" b="1" dirty="0"/>
          </a:p>
          <a:p>
            <a:pPr defTabSz="2252663">
              <a:spcBef>
                <a:spcPct val="50000"/>
              </a:spcBef>
              <a:defRPr/>
            </a:pPr>
            <a:r>
              <a:rPr lang="en-GB" sz="1200" i="1" dirty="0"/>
              <a:t>72 insertion devices: </a:t>
            </a:r>
            <a:br>
              <a:rPr lang="en-GB" sz="1200" i="1" dirty="0"/>
            </a:br>
            <a:r>
              <a:rPr lang="en-GB" sz="1200" i="1" dirty="0" smtClean="0"/>
              <a:t>55 </a:t>
            </a:r>
            <a:r>
              <a:rPr lang="en-GB" sz="1200" i="1" dirty="0"/>
              <a:t>in-air </a:t>
            </a:r>
            <a:r>
              <a:rPr lang="en-GB" sz="1200" i="1" dirty="0" err="1"/>
              <a:t>undulators</a:t>
            </a:r>
            <a:r>
              <a:rPr lang="en-GB" sz="1200" i="1" dirty="0"/>
              <a:t>, 6 wigglers, </a:t>
            </a:r>
            <a:br>
              <a:rPr lang="en-GB" sz="1200" i="1" dirty="0"/>
            </a:br>
            <a:r>
              <a:rPr lang="en-GB" sz="1200" i="1" dirty="0"/>
              <a:t>11 in-vacuum </a:t>
            </a:r>
            <a:r>
              <a:rPr lang="en-GB" sz="1200" i="1" dirty="0" err="1"/>
              <a:t>undulators</a:t>
            </a:r>
            <a:r>
              <a:rPr lang="en-GB" sz="1200" i="1" dirty="0"/>
              <a:t>, including </a:t>
            </a:r>
            <a:r>
              <a:rPr lang="en-GB" sz="1200" i="1" dirty="0" smtClean="0"/>
              <a:t>2 </a:t>
            </a:r>
            <a:r>
              <a:rPr lang="en-GB" sz="1200" i="1" dirty="0"/>
              <a:t>cryogenic</a:t>
            </a:r>
          </a:p>
        </p:txBody>
      </p:sp>
      <p:graphicFrame>
        <p:nvGraphicFramePr>
          <p:cNvPr id="15" name="Group 521"/>
          <p:cNvGraphicFramePr>
            <a:graphicFrameLocks noGrp="1"/>
          </p:cNvGraphicFramePr>
          <p:nvPr/>
        </p:nvGraphicFramePr>
        <p:xfrm>
          <a:off x="5392738" y="2189496"/>
          <a:ext cx="3751222" cy="1300472"/>
        </p:xfrm>
        <a:graphic>
          <a:graphicData uri="http://schemas.openxmlformats.org/drawingml/2006/table">
            <a:tbl>
              <a:tblPr/>
              <a:tblGrid>
                <a:gridCol w="2047141"/>
                <a:gridCol w="843072"/>
                <a:gridCol w="861009"/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Energy</a:t>
                      </a:r>
                      <a:endParaRPr kumimoji="0" lang="en-GB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19377" marR="119377" marT="59689" marB="59689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GeV</a:t>
                      </a:r>
                      <a:endParaRPr kumimoji="0" lang="en-GB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19377" marR="119377" marT="59689" marB="59689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6.04</a:t>
                      </a:r>
                      <a:endParaRPr kumimoji="0" lang="en-GB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19377" marR="119377" marT="59689" marB="59689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6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Multibunch Current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19377" marR="119377" marT="59689" marB="59689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19377" marR="119377" marT="59689" marB="59689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19377" marR="119377" marT="59689" marB="59689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24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Horizontal </a:t>
                      </a:r>
                      <a:r>
                        <a:rPr kumimoji="0" lang="en-GB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emittance</a:t>
                      </a:r>
                      <a:endParaRPr kumimoji="0" lang="en-GB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19377" marR="119377" marT="59689" marB="59689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nm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19377" marR="119377" marT="59689" marB="59689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GB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19377" marR="119377" marT="59689" marB="59689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24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Vertical </a:t>
                      </a:r>
                      <a:r>
                        <a:rPr kumimoji="0" lang="en-GB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emittance</a:t>
                      </a:r>
                      <a:endParaRPr kumimoji="0" lang="en-GB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19377" marR="119377" marT="59689" marB="59689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pm</a:t>
                      </a:r>
                      <a:endParaRPr kumimoji="0" lang="en-GB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19377" marR="119377" marT="59689" marB="59689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3.5</a:t>
                      </a:r>
                      <a:endParaRPr kumimoji="0" lang="en-GB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19377" marR="119377" marT="59689" marB="59689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" name="TextBox 17"/>
          <p:cNvSpPr txBox="1">
            <a:spLocks noChangeArrowheads="1"/>
          </p:cNvSpPr>
          <p:nvPr/>
        </p:nvSpPr>
        <p:spPr bwMode="auto">
          <a:xfrm>
            <a:off x="755576" y="116632"/>
            <a:ext cx="8208912" cy="52322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</a:rPr>
              <a:t>The ESRF today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696" y="142513"/>
            <a:ext cx="8125776" cy="478175"/>
          </a:xfrm>
        </p:spPr>
        <p:txBody>
          <a:bodyPr/>
          <a:lstStyle/>
          <a:p>
            <a:r>
              <a:rPr lang="en-US" sz="1800" dirty="0" smtClean="0"/>
              <a:t>Accelerator Upgrade Phase I 2009-2015 Main Projects 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38" y="836929"/>
            <a:ext cx="5475014" cy="535941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Upgrade of BPM electronics</a:t>
            </a:r>
          </a:p>
          <a:p>
            <a:pPr lvl="1"/>
            <a:r>
              <a:rPr lang="en-US" sz="1600" dirty="0" smtClean="0">
                <a:latin typeface="Arial" pitchFamily="34" charset="0"/>
                <a:cs typeface="Arial" pitchFamily="34" charset="0"/>
              </a:rPr>
              <a:t>Improvement of the beam position stability</a:t>
            </a:r>
          </a:p>
          <a:p>
            <a:pPr lvl="1"/>
            <a:r>
              <a:rPr lang="en-US" sz="1600" dirty="0" smtClean="0">
                <a:latin typeface="Arial" pitchFamily="34" charset="0"/>
                <a:cs typeface="Arial" pitchFamily="34" charset="0"/>
              </a:rPr>
              <a:t>Coupling reduction</a:t>
            </a:r>
          </a:p>
          <a:p>
            <a:pPr>
              <a:buFont typeface="Arial" pitchFamily="34" charset="0"/>
              <a:buChar char="•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6 m long straight sections</a:t>
            </a:r>
          </a:p>
          <a:p>
            <a:pPr>
              <a:buFont typeface="Arial" pitchFamily="34" charset="0"/>
              <a:buChar char="•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Cryogenic in-vacuum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undulators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7 m straight sections</a:t>
            </a:r>
          </a:p>
          <a:p>
            <a:pPr>
              <a:buFont typeface="Arial" pitchFamily="34" charset="0"/>
              <a:buChar char="•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New RF SSA Transmitters</a:t>
            </a:r>
          </a:p>
          <a:p>
            <a:pPr>
              <a:buFont typeface="Arial" pitchFamily="34" charset="0"/>
              <a:buChar char="•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New RF Cavities</a:t>
            </a:r>
          </a:p>
          <a:p>
            <a:pPr>
              <a:buFont typeface="Arial" pitchFamily="34" charset="0"/>
              <a:buChar char="•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Top-up operation</a:t>
            </a:r>
          </a:p>
          <a:p>
            <a:pPr>
              <a:buFont typeface="Arial" pitchFamily="34" charset="0"/>
              <a:buChar char="•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Studies for the reduction of the horizontal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emittance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6135FD-2573-A941-B75F-912DDDDE1BE6}" type="slidenum">
              <a:rPr lang="en-US" smtClean="0">
                <a:solidFill>
                  <a:srgbClr val="FFFFFF"/>
                </a:solidFill>
              </a:rPr>
              <a:pPr/>
              <a:t>4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8464" y="5563320"/>
            <a:ext cx="3718554" cy="962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acob\Documents\WORKSHOPS\ESLS\2011\DSC_0152 Resize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71293" y="2820731"/>
            <a:ext cx="1462385" cy="1170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4348090" y="1196752"/>
            <a:ext cx="13760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GB" sz="1600" dirty="0" smtClean="0">
                <a:solidFill>
                  <a:srgbClr val="00B050"/>
                </a:solidFill>
              </a:rPr>
              <a:t> Done</a:t>
            </a:r>
            <a:endParaRPr lang="en-GB" sz="1600" dirty="0">
              <a:solidFill>
                <a:srgbClr val="00B05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09354" y="1628800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GB" sz="1600" dirty="0" smtClean="0">
                <a:solidFill>
                  <a:srgbClr val="00B050"/>
                </a:solidFill>
              </a:rPr>
              <a:t> Done </a:t>
            </a:r>
            <a:r>
              <a:rPr lang="en-GB" sz="1400" i="1" dirty="0" smtClean="0">
                <a:solidFill>
                  <a:srgbClr val="00B050"/>
                </a:solidFill>
              </a:rPr>
              <a:t>(4pm)</a:t>
            </a:r>
            <a:endParaRPr lang="en-GB" sz="1600" i="1" dirty="0">
              <a:solidFill>
                <a:srgbClr val="00B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83968" y="2488702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GB" sz="1600" dirty="0" smtClean="0">
                <a:solidFill>
                  <a:srgbClr val="00B050"/>
                </a:solidFill>
              </a:rPr>
              <a:t> Done </a:t>
            </a:r>
            <a:endParaRPr lang="en-GB" sz="1600" dirty="0">
              <a:solidFill>
                <a:srgbClr val="00B05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13410" y="2924944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GB" sz="1600" dirty="0" smtClean="0">
                <a:solidFill>
                  <a:srgbClr val="00B050"/>
                </a:solidFill>
              </a:rPr>
              <a:t> Done</a:t>
            </a:r>
            <a:endParaRPr lang="en-GB" sz="1600" i="1" dirty="0">
              <a:solidFill>
                <a:srgbClr val="00B05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30016" y="3284984"/>
            <a:ext cx="11139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GB" sz="1600" dirty="0" smtClean="0">
                <a:solidFill>
                  <a:srgbClr val="00B050"/>
                </a:solidFill>
              </a:rPr>
              <a:t> Done</a:t>
            </a:r>
            <a:endParaRPr lang="en-GB" sz="1600" dirty="0">
              <a:solidFill>
                <a:srgbClr val="00B05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61482" y="2111084"/>
            <a:ext cx="10081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GB" sz="1600" dirty="0" smtClean="0">
                <a:solidFill>
                  <a:srgbClr val="00B050"/>
                </a:solidFill>
              </a:rPr>
              <a:t> Done </a:t>
            </a:r>
            <a:endParaRPr lang="en-GB" sz="1600" i="1" dirty="0" smtClean="0">
              <a:solidFill>
                <a:srgbClr val="00B05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56772" y="4077072"/>
            <a:ext cx="28793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GB" sz="1600" dirty="0" smtClean="0">
                <a:solidFill>
                  <a:srgbClr val="00B050"/>
                </a:solidFill>
              </a:rPr>
              <a:t> Project ongoing</a:t>
            </a:r>
            <a:endParaRPr lang="en-GB" sz="1600" dirty="0">
              <a:solidFill>
                <a:srgbClr val="00B05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05298" y="4797152"/>
            <a:ext cx="28793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GB" sz="1600" dirty="0" smtClean="0">
                <a:solidFill>
                  <a:srgbClr val="00B050"/>
                </a:solidFill>
              </a:rPr>
              <a:t> TDS completed</a:t>
            </a:r>
            <a:endParaRPr lang="en-GB" sz="1600" dirty="0">
              <a:solidFill>
                <a:srgbClr val="00B050"/>
              </a:solidFill>
            </a:endParaRPr>
          </a:p>
        </p:txBody>
      </p:sp>
      <p:pic>
        <p:nvPicPr>
          <p:cNvPr id="24" name="Picture 3" descr="P:\MACH\OPERATION\photophil\Girdermounting\P106093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46702" y="800792"/>
            <a:ext cx="1802532" cy="1351858"/>
          </a:xfrm>
          <a:prstGeom prst="rect">
            <a:avLst/>
          </a:prstGeom>
          <a:noFill/>
        </p:spPr>
      </p:pic>
      <p:pic>
        <p:nvPicPr>
          <p:cNvPr id="25" name="Picture 24" descr="P1060883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63005" y="2250998"/>
            <a:ext cx="1323701" cy="1765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48355" y="4757713"/>
            <a:ext cx="3720713" cy="830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TextBox 27"/>
          <p:cNvSpPr txBox="1"/>
          <p:nvPr/>
        </p:nvSpPr>
        <p:spPr>
          <a:xfrm>
            <a:off x="7483665" y="6254858"/>
            <a:ext cx="11048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100" i="1" dirty="0" smtClean="0">
                <a:solidFill>
                  <a:srgbClr val="000000"/>
                </a:solidFill>
              </a:rPr>
              <a:t>7 metre ID23</a:t>
            </a:r>
            <a:endParaRPr lang="en-GB" sz="1100" i="1" dirty="0">
              <a:solidFill>
                <a:srgbClr val="00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624641" y="5418394"/>
            <a:ext cx="17716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100" i="1" dirty="0" smtClean="0">
                <a:solidFill>
                  <a:srgbClr val="000000"/>
                </a:solidFill>
              </a:rPr>
              <a:t>6 metre canted ID16</a:t>
            </a:r>
            <a:endParaRPr lang="en-GB" sz="1100" i="1" dirty="0">
              <a:solidFill>
                <a:srgbClr val="0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886576" y="1781175"/>
            <a:ext cx="11048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100" i="1" dirty="0" smtClean="0">
                <a:solidFill>
                  <a:srgbClr val="FFFFFF"/>
                </a:solidFill>
              </a:rPr>
              <a:t>7 metre </a:t>
            </a:r>
            <a:br>
              <a:rPr lang="en-GB" sz="1100" i="1" dirty="0" smtClean="0">
                <a:solidFill>
                  <a:srgbClr val="FFFFFF"/>
                </a:solidFill>
              </a:rPr>
            </a:br>
            <a:r>
              <a:rPr lang="en-GB" sz="1100" i="1" dirty="0" smtClean="0">
                <a:solidFill>
                  <a:srgbClr val="FFFFFF"/>
                </a:solidFill>
              </a:rPr>
              <a:t>ID23</a:t>
            </a:r>
            <a:endParaRPr lang="en-GB" sz="1100" i="1" dirty="0">
              <a:solidFill>
                <a:srgbClr val="FFFFF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844034" y="836712"/>
            <a:ext cx="13760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GB" sz="1600" dirty="0" smtClean="0">
                <a:solidFill>
                  <a:srgbClr val="00B050"/>
                </a:solidFill>
              </a:rPr>
              <a:t> Done</a:t>
            </a:r>
            <a:endParaRPr lang="en-GB" sz="1600" dirty="0">
              <a:solidFill>
                <a:srgbClr val="00B050"/>
              </a:solidFill>
            </a:endParaRPr>
          </a:p>
        </p:txBody>
      </p:sp>
      <p:pic>
        <p:nvPicPr>
          <p:cNvPr id="23" name="Picture 4" descr="installed_s.jpg                                                0024C3F1HD                             C3621A85: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487890" y="1488284"/>
            <a:ext cx="1454454" cy="1094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8318555" y="1544381"/>
            <a:ext cx="6286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100" i="1" dirty="0" smtClean="0">
                <a:solidFill>
                  <a:srgbClr val="FFFFFF"/>
                </a:solidFill>
              </a:rPr>
              <a:t>CPMU</a:t>
            </a:r>
            <a:endParaRPr lang="en-GB" sz="1100" i="1" dirty="0">
              <a:solidFill>
                <a:srgbClr val="FFFFFF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962732" y="2193655"/>
            <a:ext cx="108584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100" i="1" dirty="0" smtClean="0">
                <a:solidFill>
                  <a:srgbClr val="FFFFFF"/>
                </a:solidFill>
              </a:rPr>
              <a:t>Single cell HOM damped cavity</a:t>
            </a:r>
            <a:endParaRPr lang="en-GB" sz="1100" i="1" dirty="0">
              <a:solidFill>
                <a:srgbClr val="FFFFFF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316981" y="3754181"/>
            <a:ext cx="6286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100" i="1" dirty="0" smtClean="0">
                <a:solidFill>
                  <a:srgbClr val="FFFFFF"/>
                </a:solidFill>
              </a:rPr>
              <a:t>SSA</a:t>
            </a:r>
            <a:endParaRPr lang="en-GB" sz="1100" i="1" dirty="0">
              <a:solidFill>
                <a:srgbClr val="FFFFFF"/>
              </a:solidFill>
            </a:endParaRPr>
          </a:p>
        </p:txBody>
      </p:sp>
      <p:pic>
        <p:nvPicPr>
          <p:cNvPr id="1026" name="Picture 3"/>
          <p:cNvPicPr>
            <a:picLocks noChangeAspect="1" noChangeArrowheads="1"/>
          </p:cNvPicPr>
          <p:nvPr/>
        </p:nvPicPr>
        <p:blipFill>
          <a:blip r:embed="rId9" cstate="print"/>
          <a:srcRect l="11887" t="1042" r="13550"/>
          <a:stretch>
            <a:fillRect/>
          </a:stretch>
        </p:blipFill>
        <p:spPr bwMode="auto">
          <a:xfrm rot="5400000">
            <a:off x="6719694" y="2584486"/>
            <a:ext cx="757860" cy="3715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TextBox 34"/>
          <p:cNvSpPr txBox="1"/>
          <p:nvPr/>
        </p:nvSpPr>
        <p:spPr>
          <a:xfrm>
            <a:off x="7801720" y="4545076"/>
            <a:ext cx="10639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100" i="1" dirty="0" smtClean="0">
                <a:solidFill>
                  <a:srgbClr val="000000"/>
                </a:solidFill>
              </a:rPr>
              <a:t>Standard cell</a:t>
            </a:r>
            <a:endParaRPr lang="en-GB" sz="1100" i="1" dirty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53370" y="3717032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GB" sz="1600" dirty="0" smtClean="0">
                <a:solidFill>
                  <a:srgbClr val="00B050"/>
                </a:solidFill>
              </a:rPr>
              <a:t> Done</a:t>
            </a:r>
            <a:endParaRPr lang="en-GB" sz="1600" dirty="0">
              <a:solidFill>
                <a:srgbClr val="00B050"/>
              </a:solidFill>
            </a:endParaRPr>
          </a:p>
        </p:txBody>
      </p:sp>
      <p:sp>
        <p:nvSpPr>
          <p:cNvPr id="32" name="Slide Number Placeholder 4"/>
          <p:cNvSpPr txBox="1">
            <a:spLocks/>
          </p:cNvSpPr>
          <p:nvPr/>
        </p:nvSpPr>
        <p:spPr bwMode="gray">
          <a:xfrm>
            <a:off x="179512" y="6525344"/>
            <a:ext cx="413559" cy="212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325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Page </a:t>
            </a:r>
            <a:fld id="{733122C9-A0B9-462F-8757-0847AD287B63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srgbClr val="1325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13257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173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116632"/>
            <a:ext cx="8280920" cy="496794"/>
          </a:xfrm>
        </p:spPr>
        <p:txBody>
          <a:bodyPr/>
          <a:lstStyle/>
          <a:p>
            <a:pPr algn="ctr"/>
            <a:r>
              <a:rPr lang="en-US" b="0" dirty="0"/>
              <a:t>Upgrade of BPM Electronics</a:t>
            </a:r>
            <a:endParaRPr lang="en-US" b="0" dirty="0">
              <a:solidFill>
                <a:schemeClr val="bg1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252990" y="5428655"/>
            <a:ext cx="6180892" cy="1024681"/>
          </a:xfrm>
          <a:ln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r>
              <a:rPr lang="en-US" sz="1600" b="1" dirty="0" smtClean="0"/>
              <a:t>Sum signal </a:t>
            </a:r>
            <a:r>
              <a:rPr lang="en-US" sz="1600" b="1" dirty="0"/>
              <a:t>of </a:t>
            </a:r>
            <a:r>
              <a:rPr lang="en-US" sz="1600" b="1" dirty="0" smtClean="0"/>
              <a:t>the 4 buttons</a:t>
            </a:r>
            <a:r>
              <a:rPr lang="en-US" sz="1600" b="1" dirty="0"/>
              <a:t>: </a:t>
            </a:r>
          </a:p>
          <a:p>
            <a:pPr marL="268288" lvl="1"/>
            <a:r>
              <a:rPr lang="en-US" sz="1600" dirty="0"/>
              <a:t>Lifetime monitor</a:t>
            </a:r>
          </a:p>
          <a:p>
            <a:pPr marL="268288" lvl="1"/>
            <a:r>
              <a:rPr lang="en-US" sz="1600" dirty="0"/>
              <a:t>Instant Fractional-</a:t>
            </a:r>
            <a:r>
              <a:rPr lang="en-US" sz="1600" dirty="0" err="1"/>
              <a:t>Beamloss</a:t>
            </a:r>
            <a:r>
              <a:rPr lang="en-US" sz="1600" dirty="0"/>
              <a:t> monitor </a:t>
            </a:r>
          </a:p>
        </p:txBody>
      </p:sp>
      <p:sp>
        <p:nvSpPr>
          <p:cNvPr id="7172" name="Rectangle 7"/>
          <p:cNvSpPr>
            <a:spLocks noChangeArrowheads="1"/>
          </p:cNvSpPr>
          <p:nvPr/>
        </p:nvSpPr>
        <p:spPr bwMode="auto">
          <a:xfrm>
            <a:off x="3582988" y="2529476"/>
            <a:ext cx="1716087" cy="9382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224 </a:t>
            </a:r>
            <a:r>
              <a:rPr lang="en-US" b="1" dirty="0" err="1" smtClean="0">
                <a:solidFill>
                  <a:srgbClr val="FFFF00"/>
                </a:solidFill>
              </a:rPr>
              <a:t>Libera</a:t>
            </a:r>
            <a:endParaRPr lang="en-US" b="1" dirty="0" smtClean="0">
              <a:solidFill>
                <a:srgbClr val="FFFF00"/>
              </a:solidFill>
            </a:endParaRPr>
          </a:p>
          <a:p>
            <a:pPr algn="ctr"/>
            <a:r>
              <a:rPr lang="en-US" b="1" dirty="0" err="1" smtClean="0">
                <a:solidFill>
                  <a:srgbClr val="FFFF00"/>
                </a:solidFill>
              </a:rPr>
              <a:t>Brillance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173" name="Line 9"/>
          <p:cNvSpPr>
            <a:spLocks noChangeShapeType="1"/>
          </p:cNvSpPr>
          <p:nvPr/>
        </p:nvSpPr>
        <p:spPr bwMode="auto">
          <a:xfrm flipV="1">
            <a:off x="4419600" y="1999251"/>
            <a:ext cx="0" cy="485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174" name="Line 10"/>
          <p:cNvSpPr>
            <a:spLocks noChangeShapeType="1"/>
          </p:cNvSpPr>
          <p:nvPr/>
        </p:nvSpPr>
        <p:spPr bwMode="auto">
          <a:xfrm flipH="1" flipV="1">
            <a:off x="2867025" y="2970801"/>
            <a:ext cx="67310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175" name="Line 11"/>
          <p:cNvSpPr>
            <a:spLocks noChangeShapeType="1"/>
          </p:cNvSpPr>
          <p:nvPr/>
        </p:nvSpPr>
        <p:spPr bwMode="auto">
          <a:xfrm>
            <a:off x="4419600" y="3504201"/>
            <a:ext cx="0" cy="647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176" name="Line 12"/>
          <p:cNvSpPr>
            <a:spLocks noChangeShapeType="1"/>
          </p:cNvSpPr>
          <p:nvPr/>
        </p:nvSpPr>
        <p:spPr bwMode="auto">
          <a:xfrm>
            <a:off x="5372100" y="2997789"/>
            <a:ext cx="8763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177" name="Rectangle 13"/>
          <p:cNvSpPr>
            <a:spLocks noChangeArrowheads="1"/>
          </p:cNvSpPr>
          <p:nvPr/>
        </p:nvSpPr>
        <p:spPr bwMode="auto">
          <a:xfrm>
            <a:off x="3124602" y="1295989"/>
            <a:ext cx="2596346" cy="65094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ct val="20000"/>
              </a:spcBef>
              <a:buClr>
                <a:srgbClr val="7DA9DA"/>
              </a:buClr>
            </a:pPr>
            <a:r>
              <a:rPr lang="en-US" b="1" dirty="0"/>
              <a:t>Slow Acquisition</a:t>
            </a:r>
            <a:r>
              <a:rPr lang="en-US" dirty="0"/>
              <a:t> </a:t>
            </a:r>
          </a:p>
          <a:p>
            <a:pPr algn="ctr" eaLnBrk="0" hangingPunct="0">
              <a:lnSpc>
                <a:spcPct val="90000"/>
              </a:lnSpc>
              <a:spcBef>
                <a:spcPct val="20000"/>
              </a:spcBef>
              <a:buClr>
                <a:srgbClr val="7DA9DA"/>
              </a:buClr>
            </a:pPr>
            <a:r>
              <a:rPr lang="en-US" dirty="0"/>
              <a:t>(10 Hz, orbit correction)  </a:t>
            </a:r>
          </a:p>
        </p:txBody>
      </p:sp>
      <p:sp>
        <p:nvSpPr>
          <p:cNvPr id="7178" name="Rectangle 14"/>
          <p:cNvSpPr>
            <a:spLocks noChangeArrowheads="1"/>
          </p:cNvSpPr>
          <p:nvPr/>
        </p:nvSpPr>
        <p:spPr bwMode="auto">
          <a:xfrm>
            <a:off x="2989263" y="4201114"/>
            <a:ext cx="3279775" cy="652462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ct val="20000"/>
              </a:spcBef>
              <a:buClr>
                <a:srgbClr val="7DA9DA"/>
              </a:buClr>
            </a:pPr>
            <a:r>
              <a:rPr lang="en-US" b="1" dirty="0"/>
              <a:t>Fast Acquisition</a:t>
            </a:r>
            <a:r>
              <a:rPr lang="en-US" dirty="0"/>
              <a:t>  (10 kHz) </a:t>
            </a:r>
          </a:p>
          <a:p>
            <a:pPr algn="ctr" eaLnBrk="0" hangingPunct="0">
              <a:lnSpc>
                <a:spcPct val="90000"/>
              </a:lnSpc>
              <a:spcBef>
                <a:spcPct val="20000"/>
              </a:spcBef>
              <a:buClr>
                <a:srgbClr val="7DA9DA"/>
              </a:buClr>
            </a:pPr>
            <a:r>
              <a:rPr lang="en-US" dirty="0"/>
              <a:t>For fast global orbit correction </a:t>
            </a:r>
          </a:p>
        </p:txBody>
      </p:sp>
      <p:sp>
        <p:nvSpPr>
          <p:cNvPr id="7179" name="Rectangle 15"/>
          <p:cNvSpPr>
            <a:spLocks noChangeArrowheads="1"/>
          </p:cNvSpPr>
          <p:nvPr/>
        </p:nvSpPr>
        <p:spPr bwMode="auto">
          <a:xfrm>
            <a:off x="271132" y="2155558"/>
            <a:ext cx="2607240" cy="1594283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ct val="20000"/>
              </a:spcBef>
              <a:buClr>
                <a:srgbClr val="7DA9DA"/>
              </a:buClr>
            </a:pPr>
            <a:r>
              <a:rPr lang="en-US" b="1" dirty="0">
                <a:solidFill>
                  <a:schemeClr val="bg2"/>
                </a:solidFill>
              </a:rPr>
              <a:t>Turn by Turn</a:t>
            </a:r>
            <a:r>
              <a:rPr lang="en-US" dirty="0">
                <a:solidFill>
                  <a:schemeClr val="bg2"/>
                </a:solidFill>
              </a:rPr>
              <a:t>    </a:t>
            </a:r>
          </a:p>
          <a:p>
            <a:pPr algn="ctr" eaLnBrk="0" hangingPunct="0">
              <a:lnSpc>
                <a:spcPct val="90000"/>
              </a:lnSpc>
              <a:spcBef>
                <a:spcPct val="20000"/>
              </a:spcBef>
              <a:buClr>
                <a:srgbClr val="7DA9DA"/>
              </a:buClr>
            </a:pPr>
            <a:r>
              <a:rPr lang="en-US" sz="1400" dirty="0">
                <a:solidFill>
                  <a:schemeClr val="bg2"/>
                </a:solidFill>
              </a:rPr>
              <a:t>(355 kHz, </a:t>
            </a:r>
            <a:r>
              <a:rPr lang="en-US" sz="1400" dirty="0" smtClean="0">
                <a:solidFill>
                  <a:schemeClr val="bg2"/>
                </a:solidFill>
              </a:rPr>
              <a:t> for </a:t>
            </a:r>
            <a:r>
              <a:rPr lang="en-US" sz="1400" dirty="0">
                <a:solidFill>
                  <a:schemeClr val="bg2"/>
                </a:solidFill>
              </a:rPr>
              <a:t>lattice studies</a:t>
            </a:r>
            <a:r>
              <a:rPr lang="en-US" sz="1400" dirty="0" smtClean="0">
                <a:solidFill>
                  <a:schemeClr val="bg2"/>
                </a:solidFill>
              </a:rPr>
              <a:t>)</a:t>
            </a:r>
          </a:p>
          <a:p>
            <a:pPr algn="ctr" eaLnBrk="0" hangingPunct="0">
              <a:lnSpc>
                <a:spcPct val="90000"/>
              </a:lnSpc>
              <a:spcBef>
                <a:spcPct val="20000"/>
              </a:spcBef>
              <a:buClr>
                <a:srgbClr val="7DA9DA"/>
              </a:buClr>
            </a:pPr>
            <a:endParaRPr lang="en-US" sz="1400" dirty="0" smtClean="0">
              <a:solidFill>
                <a:schemeClr val="bg2"/>
              </a:solidFill>
            </a:endParaRPr>
          </a:p>
          <a:p>
            <a:pPr algn="ctr" eaLnBrk="0" hangingPunct="0">
              <a:lnSpc>
                <a:spcPct val="90000"/>
              </a:lnSpc>
              <a:spcBef>
                <a:spcPct val="20000"/>
              </a:spcBef>
              <a:buClr>
                <a:srgbClr val="7DA9DA"/>
              </a:buClr>
            </a:pPr>
            <a:r>
              <a:rPr lang="en-US" b="1" dirty="0" smtClean="0">
                <a:solidFill>
                  <a:schemeClr val="bg2"/>
                </a:solidFill>
              </a:rPr>
              <a:t>First Turn mode</a:t>
            </a:r>
          </a:p>
          <a:p>
            <a:pPr algn="ctr" eaLnBrk="0" hangingPunct="0">
              <a:lnSpc>
                <a:spcPct val="90000"/>
              </a:lnSpc>
              <a:spcBef>
                <a:spcPct val="20000"/>
              </a:spcBef>
              <a:buClr>
                <a:srgbClr val="7DA9DA"/>
              </a:buClr>
            </a:pPr>
            <a:r>
              <a:rPr lang="en-US" sz="1400" dirty="0" smtClean="0">
                <a:solidFill>
                  <a:schemeClr val="bg2"/>
                </a:solidFill>
              </a:rPr>
              <a:t>(For injection tuning)</a:t>
            </a:r>
          </a:p>
          <a:p>
            <a:pPr algn="ctr" eaLnBrk="0" hangingPunct="0">
              <a:lnSpc>
                <a:spcPct val="90000"/>
              </a:lnSpc>
              <a:spcBef>
                <a:spcPct val="20000"/>
              </a:spcBef>
              <a:buClr>
                <a:srgbClr val="7DA9DA"/>
              </a:buClr>
            </a:pP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7180" name="Rectangle 16"/>
          <p:cNvSpPr>
            <a:spLocks noChangeArrowheads="1"/>
          </p:cNvSpPr>
          <p:nvPr/>
        </p:nvSpPr>
        <p:spPr bwMode="auto">
          <a:xfrm>
            <a:off x="6284913" y="2499314"/>
            <a:ext cx="2251075" cy="978729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  <a:buClr>
                <a:srgbClr val="7DA9DA"/>
              </a:buClr>
            </a:pPr>
            <a:r>
              <a:rPr lang="en-US" b="1" dirty="0">
                <a:solidFill>
                  <a:schemeClr val="bg2"/>
                </a:solidFill>
              </a:rPr>
              <a:t>Post-Mortem </a:t>
            </a:r>
          </a:p>
          <a:p>
            <a:pPr algn="ctr" eaLnBrk="0" hangingPunct="0">
              <a:spcBef>
                <a:spcPct val="20000"/>
              </a:spcBef>
              <a:buClr>
                <a:srgbClr val="7DA9DA"/>
              </a:buClr>
            </a:pPr>
            <a:r>
              <a:rPr lang="en-US" dirty="0" smtClean="0">
                <a:solidFill>
                  <a:schemeClr val="bg2"/>
                </a:solidFill>
              </a:rPr>
              <a:t>(Data </a:t>
            </a:r>
            <a:r>
              <a:rPr lang="en-US" dirty="0" err="1" smtClean="0">
                <a:solidFill>
                  <a:schemeClr val="bg2"/>
                </a:solidFill>
              </a:rPr>
              <a:t>loging</a:t>
            </a:r>
            <a:r>
              <a:rPr lang="en-US" dirty="0" smtClean="0">
                <a:solidFill>
                  <a:schemeClr val="bg2"/>
                </a:solidFill>
              </a:rPr>
              <a:t> on trigger)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7CCB4-342F-F74A-97EE-0A8440D11E29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5" name="Picture 4" descr="pic-libera-01"/>
          <p:cNvPicPr>
            <a:picLocks noChangeAspect="1" noChangeArrowheads="1"/>
          </p:cNvPicPr>
          <p:nvPr/>
        </p:nvPicPr>
        <p:blipFill>
          <a:blip r:embed="rId3" cstate="print"/>
          <a:srcRect t="40970"/>
          <a:stretch>
            <a:fillRect/>
          </a:stretch>
        </p:blipFill>
        <p:spPr bwMode="auto">
          <a:xfrm>
            <a:off x="159026" y="801379"/>
            <a:ext cx="2926080" cy="1132140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755576" y="116632"/>
            <a:ext cx="8064896" cy="496794"/>
          </a:xfrm>
        </p:spPr>
        <p:txBody>
          <a:bodyPr/>
          <a:lstStyle/>
          <a:p>
            <a:pPr algn="ctr"/>
            <a:r>
              <a:rPr lang="en-US" b="0" dirty="0" smtClean="0"/>
              <a:t>Coupling reduction</a:t>
            </a:r>
            <a:endParaRPr lang="en-US" b="0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Maintaining low emittance during USM: 1 week delivery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135FD-2573-A941-B75F-912DDDDE1BE6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0" name="Picture 9" descr="zemittance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72735" y="1489532"/>
            <a:ext cx="6121400" cy="431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675779" y="6030263"/>
            <a:ext cx="48045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kern="0" dirty="0" smtClean="0"/>
              <a:t>@ Vertical Diffraction Limit reached routinely 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3180523" y="1757237"/>
            <a:ext cx="89054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600" i="1" dirty="0" smtClean="0">
                <a:solidFill>
                  <a:schemeClr val="accent5">
                    <a:lumMod val="50000"/>
                  </a:schemeClr>
                </a:solidFill>
              </a:rPr>
              <a:t>Current</a:t>
            </a:r>
            <a:endParaRPr lang="en-GB" sz="1600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10178" y="3093056"/>
            <a:ext cx="164592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>
                <a:solidFill>
                  <a:srgbClr val="993300"/>
                </a:solidFill>
              </a:rPr>
              <a:t>Vertical </a:t>
            </a:r>
            <a:r>
              <a:rPr lang="en-GB" sz="1400" i="1" dirty="0" err="1" smtClean="0">
                <a:solidFill>
                  <a:srgbClr val="993300"/>
                </a:solidFill>
              </a:rPr>
              <a:t>emittance</a:t>
            </a:r>
            <a:endParaRPr lang="en-GB" sz="1400" i="1" dirty="0">
              <a:solidFill>
                <a:srgbClr val="9933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78087" y="4374541"/>
            <a:ext cx="99523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>
                <a:solidFill>
                  <a:srgbClr val="FF0000"/>
                </a:solidFill>
              </a:rPr>
              <a:t>Lifetime</a:t>
            </a:r>
            <a:endParaRPr lang="en-GB" sz="1400" i="1" dirty="0">
              <a:solidFill>
                <a:srgbClr val="FF0000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1836751" y="3800723"/>
            <a:ext cx="5208104" cy="31806"/>
          </a:xfrm>
          <a:prstGeom prst="line">
            <a:avLst/>
          </a:prstGeom>
          <a:ln w="12700">
            <a:solidFill>
              <a:srgbClr val="9933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017771" y="3617843"/>
            <a:ext cx="1097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993300"/>
                </a:solidFill>
              </a:rPr>
              <a:t>3.5 pm</a:t>
            </a:r>
            <a:endParaRPr lang="en-GB" dirty="0">
              <a:solidFill>
                <a:srgbClr val="9933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90241" y="3873609"/>
            <a:ext cx="1097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50 hours</a:t>
            </a:r>
            <a:endParaRPr lang="en-GB" dirty="0">
              <a:solidFill>
                <a:srgbClr val="FF0000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2307191" y="4096241"/>
            <a:ext cx="5208104" cy="31806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540491" y="1934816"/>
            <a:ext cx="1097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1B5092"/>
                </a:solidFill>
              </a:rPr>
              <a:t>200 </a:t>
            </a:r>
            <a:r>
              <a:rPr lang="en-GB" dirty="0" err="1" smtClean="0">
                <a:solidFill>
                  <a:srgbClr val="1B5092"/>
                </a:solidFill>
              </a:rPr>
              <a:t>mA</a:t>
            </a:r>
            <a:endParaRPr lang="en-GB" dirty="0">
              <a:solidFill>
                <a:srgbClr val="1B5092"/>
              </a:solidFill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2348272" y="2141545"/>
            <a:ext cx="5208104" cy="31806"/>
          </a:xfrm>
          <a:prstGeom prst="line">
            <a:avLst/>
          </a:prstGeom>
          <a:ln w="12700">
            <a:solidFill>
              <a:srgbClr val="1B509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8274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721211" y="6627600"/>
            <a:ext cx="4962838" cy="230400"/>
          </a:xfrm>
        </p:spPr>
        <p:txBody>
          <a:bodyPr/>
          <a:lstStyle/>
          <a:p>
            <a:r>
              <a:rPr lang="en-GB" dirty="0" smtClean="0"/>
              <a:t>Upgrade and Performance of the ESRF -  </a:t>
            </a:r>
            <a:r>
              <a:rPr lang="en-GB" dirty="0" err="1" smtClean="0"/>
              <a:t>Revol</a:t>
            </a:r>
            <a:r>
              <a:rPr lang="en-GB" dirty="0" smtClean="0"/>
              <a:t> JL,  July 10th, 2012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135FD-2573-A941-B75F-912DDDDE1BE6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Picture 5" descr="operator.capture.jpg"/>
          <p:cNvPicPr>
            <a:picLocks noChangeAspect="1"/>
          </p:cNvPicPr>
          <p:nvPr/>
        </p:nvPicPr>
        <p:blipFill>
          <a:blip r:embed="rId2" cstate="print"/>
          <a:srcRect l="10609" t="7635" r="4435"/>
          <a:stretch>
            <a:fillRect/>
          </a:stretch>
        </p:blipFill>
        <p:spPr>
          <a:xfrm>
            <a:off x="357808" y="723588"/>
            <a:ext cx="7768424" cy="3384832"/>
          </a:xfrm>
          <a:prstGeom prst="rect">
            <a:avLst/>
          </a:prstGeom>
        </p:spPr>
      </p:pic>
      <p:pic>
        <p:nvPicPr>
          <p:cNvPr id="7" name="Picture 2" descr="And now enjoy ....  ultra-stable beam positioning !"/>
          <p:cNvPicPr>
            <a:picLocks noChangeAspect="1" noChangeArrowheads="1"/>
          </p:cNvPicPr>
          <p:nvPr/>
        </p:nvPicPr>
        <p:blipFill>
          <a:blip r:embed="rId3" cstate="print"/>
          <a:srcRect l="80434" b="17746"/>
          <a:stretch>
            <a:fillRect/>
          </a:stretch>
        </p:blipFill>
        <p:spPr bwMode="auto">
          <a:xfrm>
            <a:off x="7418567" y="645519"/>
            <a:ext cx="1512693" cy="4769330"/>
          </a:xfrm>
          <a:prstGeom prst="rect">
            <a:avLst/>
          </a:prstGeom>
          <a:noFill/>
        </p:spPr>
      </p:pic>
      <p:cxnSp>
        <p:nvCxnSpPr>
          <p:cNvPr id="9" name="Straight Arrow Connector 8"/>
          <p:cNvCxnSpPr/>
          <p:nvPr/>
        </p:nvCxnSpPr>
        <p:spPr>
          <a:xfrm>
            <a:off x="365760" y="4015416"/>
            <a:ext cx="7044856" cy="1611"/>
          </a:xfrm>
          <a:prstGeom prst="straightConnector1">
            <a:avLst/>
          </a:prstGeom>
          <a:ln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098650" y="3713301"/>
            <a:ext cx="1160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solidFill>
                  <a:schemeClr val="bg1"/>
                </a:solidFill>
              </a:rPr>
              <a:t>8 </a:t>
            </a:r>
            <a:r>
              <a:rPr lang="en-GB" i="1" dirty="0" err="1" smtClean="0">
                <a:solidFill>
                  <a:schemeClr val="bg1"/>
                </a:solidFill>
              </a:rPr>
              <a:t>mn</a:t>
            </a:r>
            <a:endParaRPr lang="en-GB" i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16264" y="1113224"/>
            <a:ext cx="106547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ID11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83919" y="1702946"/>
            <a:ext cx="106547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ID17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27589" y="2682282"/>
            <a:ext cx="106547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ID27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64619" y="2258215"/>
            <a:ext cx="1709531" cy="369332"/>
          </a:xfrm>
          <a:prstGeom prst="rect">
            <a:avLst/>
          </a:prstGeom>
          <a:solidFill>
            <a:schemeClr val="bg1">
              <a:alpha val="73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i="1" dirty="0" smtClean="0"/>
              <a:t>Feedback OFF</a:t>
            </a:r>
            <a:endParaRPr lang="en-GB" i="1" dirty="0"/>
          </a:p>
        </p:txBody>
      </p:sp>
      <p:sp>
        <p:nvSpPr>
          <p:cNvPr id="15" name="Title 5"/>
          <p:cNvSpPr>
            <a:spLocks noGrp="1"/>
          </p:cNvSpPr>
          <p:nvPr>
            <p:ph type="title"/>
          </p:nvPr>
        </p:nvSpPr>
        <p:spPr>
          <a:xfrm>
            <a:off x="827584" y="116632"/>
            <a:ext cx="7992888" cy="496794"/>
          </a:xfrm>
        </p:spPr>
        <p:txBody>
          <a:bodyPr/>
          <a:lstStyle/>
          <a:p>
            <a:pPr algn="ctr"/>
            <a:r>
              <a:rPr lang="en-US" b="0" dirty="0" smtClean="0"/>
              <a:t>New orbit feedback</a:t>
            </a:r>
            <a:endParaRPr lang="en-US" b="0" dirty="0"/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5450627" y="4265383"/>
            <a:ext cx="1724025" cy="1461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1200" b="1" dirty="0">
                <a:solidFill>
                  <a:srgbClr val="61E1DB"/>
                </a:solidFill>
                <a:latin typeface="Verdana" charset="0"/>
                <a:cs typeface="Times New Roman" charset="0"/>
              </a:rPr>
              <a:t>Horizontal OFF</a:t>
            </a:r>
          </a:p>
          <a:p>
            <a:pPr algn="l" eaLnBrk="1" hangingPunct="1"/>
            <a:endParaRPr lang="en-US" sz="1600" dirty="0" smtClean="0">
              <a:cs typeface="Times New Roman" charset="0"/>
            </a:endParaRPr>
          </a:p>
          <a:p>
            <a:pPr algn="l" eaLnBrk="1" hangingPunct="1"/>
            <a:endParaRPr lang="en-US" sz="1400" dirty="0">
              <a:cs typeface="Times New Roman" charset="0"/>
            </a:endParaRPr>
          </a:p>
          <a:p>
            <a:pPr eaLnBrk="1" hangingPunct="1"/>
            <a:r>
              <a:rPr lang="en-US" sz="1200" b="1" dirty="0" smtClean="0">
                <a:solidFill>
                  <a:srgbClr val="0033CC"/>
                </a:solidFill>
                <a:latin typeface="Verdana" charset="0"/>
                <a:cs typeface="Times New Roman" charset="0"/>
              </a:rPr>
              <a:t>Horizontal ON</a:t>
            </a:r>
          </a:p>
          <a:p>
            <a:pPr eaLnBrk="1" hangingPunct="1"/>
            <a:endParaRPr lang="en-US" sz="1100" b="1" dirty="0" smtClean="0">
              <a:solidFill>
                <a:srgbClr val="C00000"/>
              </a:solidFill>
              <a:latin typeface="Verdana" charset="0"/>
              <a:cs typeface="Times New Roman" charset="0"/>
            </a:endParaRPr>
          </a:p>
          <a:p>
            <a:pPr eaLnBrk="1" hangingPunct="1"/>
            <a:r>
              <a:rPr lang="en-US" sz="1200" b="1" dirty="0" smtClean="0">
                <a:solidFill>
                  <a:srgbClr val="CC00FF"/>
                </a:solidFill>
                <a:latin typeface="Verdana" charset="0"/>
                <a:cs typeface="Times New Roman" charset="0"/>
              </a:rPr>
              <a:t>Vertical </a:t>
            </a:r>
            <a:r>
              <a:rPr lang="en-US" sz="1200" b="1" dirty="0">
                <a:solidFill>
                  <a:srgbClr val="CC00FF"/>
                </a:solidFill>
                <a:latin typeface="Verdana" charset="0"/>
                <a:cs typeface="Times New Roman" charset="0"/>
              </a:rPr>
              <a:t>OFF</a:t>
            </a:r>
          </a:p>
          <a:p>
            <a:pPr algn="l" eaLnBrk="1" hangingPunct="1"/>
            <a:r>
              <a:rPr lang="en-US" sz="1200" b="1" dirty="0" smtClean="0">
                <a:solidFill>
                  <a:srgbClr val="C00000"/>
                </a:solidFill>
                <a:latin typeface="Verdana" charset="0"/>
                <a:cs typeface="Times New Roman" charset="0"/>
              </a:rPr>
              <a:t>Vertical </a:t>
            </a:r>
            <a:r>
              <a:rPr lang="en-US" sz="1200" b="1" dirty="0">
                <a:solidFill>
                  <a:srgbClr val="C00000"/>
                </a:solidFill>
                <a:latin typeface="Verdana" charset="0"/>
                <a:cs typeface="Times New Roman" charset="0"/>
              </a:rPr>
              <a:t>ON</a:t>
            </a:r>
          </a:p>
        </p:txBody>
      </p:sp>
      <p:pic>
        <p:nvPicPr>
          <p:cNvPr id="18" name="Picture 17" descr="operator.capture57.jpg"/>
          <p:cNvPicPr>
            <a:picLocks noChangeAspect="1"/>
          </p:cNvPicPr>
          <p:nvPr/>
        </p:nvPicPr>
        <p:blipFill>
          <a:blip r:embed="rId4" cstate="print"/>
          <a:srcRect l="1718" t="51474" r="974" b="3040"/>
          <a:stretch>
            <a:fillRect/>
          </a:stretch>
        </p:blipFill>
        <p:spPr>
          <a:xfrm>
            <a:off x="357809" y="4150581"/>
            <a:ext cx="5112688" cy="190035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784834" y="4868987"/>
            <a:ext cx="14110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solidFill>
                  <a:schemeClr val="accent6"/>
                </a:solidFill>
              </a:rPr>
              <a:t>2.5 </a:t>
            </a:r>
            <a:r>
              <a:rPr lang="en-GB" sz="1100" dirty="0" smtClean="0">
                <a:solidFill>
                  <a:schemeClr val="accent6"/>
                </a:solidFill>
                <a:latin typeface="Symbol" pitchFamily="18" charset="2"/>
              </a:rPr>
              <a:t>m</a:t>
            </a:r>
            <a:r>
              <a:rPr lang="en-GB" sz="1100" dirty="0" smtClean="0">
                <a:solidFill>
                  <a:schemeClr val="accent6"/>
                </a:solidFill>
              </a:rPr>
              <a:t>m</a:t>
            </a:r>
            <a:endParaRPr lang="en-GB" sz="1100" dirty="0">
              <a:solidFill>
                <a:schemeClr val="accent6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795347" y="5344784"/>
            <a:ext cx="14110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solidFill>
                  <a:srgbClr val="FF0000"/>
                </a:solidFill>
              </a:rPr>
              <a:t>0.9 </a:t>
            </a:r>
            <a:r>
              <a:rPr lang="en-GB" sz="1100" dirty="0" smtClean="0">
                <a:solidFill>
                  <a:srgbClr val="FF0000"/>
                </a:solidFill>
                <a:latin typeface="Symbol" pitchFamily="18" charset="2"/>
              </a:rPr>
              <a:t>m</a:t>
            </a:r>
            <a:r>
              <a:rPr lang="en-GB" sz="1100" dirty="0" smtClean="0">
                <a:solidFill>
                  <a:srgbClr val="FF0000"/>
                </a:solidFill>
              </a:rPr>
              <a:t>m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514206" y="6023029"/>
            <a:ext cx="42611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kern="0" dirty="0" smtClean="0"/>
              <a:t>~0.1</a:t>
            </a:r>
            <a:r>
              <a:rPr lang="en-US" kern="0" dirty="0" smtClean="0">
                <a:latin typeface="Symbol" pitchFamily="18" charset="2"/>
              </a:rPr>
              <a:t>m</a:t>
            </a:r>
            <a:r>
              <a:rPr lang="en-US" kern="0" dirty="0" smtClean="0"/>
              <a:t>m stability routinely achieved in V</a:t>
            </a:r>
          </a:p>
          <a:p>
            <a:r>
              <a:rPr lang="en-US" kern="0" dirty="0" smtClean="0"/>
              <a:t>~1.0</a:t>
            </a:r>
            <a:r>
              <a:rPr lang="en-US" kern="0" dirty="0" smtClean="0">
                <a:latin typeface="Symbol" pitchFamily="18" charset="2"/>
              </a:rPr>
              <a:t>m</a:t>
            </a:r>
            <a:r>
              <a:rPr lang="en-US" kern="0" dirty="0" smtClean="0"/>
              <a:t>m stability routinely achieved in H</a:t>
            </a:r>
            <a:endParaRPr lang="en-GB" dirty="0"/>
          </a:p>
        </p:txBody>
      </p:sp>
      <p:cxnSp>
        <p:nvCxnSpPr>
          <p:cNvPr id="23" name="Straight Arrow Connector 22"/>
          <p:cNvCxnSpPr/>
          <p:nvPr/>
        </p:nvCxnSpPr>
        <p:spPr>
          <a:xfrm rot="5400000">
            <a:off x="5959503" y="4735001"/>
            <a:ext cx="40551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205749" y="874655"/>
            <a:ext cx="6997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err="1" smtClean="0"/>
              <a:t>rms</a:t>
            </a:r>
            <a:endParaRPr lang="en-GB" b="1" dirty="0"/>
          </a:p>
        </p:txBody>
      </p:sp>
      <p:cxnSp>
        <p:nvCxnSpPr>
          <p:cNvPr id="26" name="Straight Arrow Connector 25"/>
          <p:cNvCxnSpPr/>
          <p:nvPr/>
        </p:nvCxnSpPr>
        <p:spPr>
          <a:xfrm rot="5400000">
            <a:off x="-1286359" y="2378989"/>
            <a:ext cx="3115159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55723" y="681926"/>
            <a:ext cx="1077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Cell1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76387" y="3647268"/>
            <a:ext cx="1077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Cell32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 rot="16200000">
            <a:off x="-431391" y="2332386"/>
            <a:ext cx="11856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 smtClean="0"/>
              <a:t>224 BPM</a:t>
            </a:r>
            <a:endParaRPr lang="en-GB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79516" y="763326"/>
            <a:ext cx="8984974" cy="57249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63" y="2356579"/>
            <a:ext cx="4818489" cy="343080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0" dirty="0" smtClean="0"/>
              <a:t>6&amp;7 m straight sections</a:t>
            </a:r>
            <a:endParaRPr lang="en-US" b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Upgrade and Performance of the ESRF -  </a:t>
            </a:r>
            <a:r>
              <a:rPr lang="en-GB" dirty="0" err="1" smtClean="0"/>
              <a:t>Revol</a:t>
            </a:r>
            <a:r>
              <a:rPr lang="en-GB" dirty="0" smtClean="0"/>
              <a:t> JL,  July 10th, 2012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7CCB4-342F-F74A-97EE-0A8440D11E29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45376" y="3789185"/>
            <a:ext cx="6103212" cy="1587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 l="5799"/>
          <a:stretch>
            <a:fillRect/>
          </a:stretch>
        </p:blipFill>
        <p:spPr bwMode="auto">
          <a:xfrm>
            <a:off x="5452765" y="2587980"/>
            <a:ext cx="1535599" cy="112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73"/>
          <p:cNvSpPr txBox="1">
            <a:spLocks noChangeArrowheads="1"/>
          </p:cNvSpPr>
          <p:nvPr/>
        </p:nvSpPr>
        <p:spPr bwMode="auto">
          <a:xfrm>
            <a:off x="2515541" y="5268174"/>
            <a:ext cx="6326309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1800" b="1" dirty="0" smtClean="0">
                <a:solidFill>
                  <a:schemeClr val="accent2"/>
                </a:solidFill>
              </a:rPr>
              <a:t>First 7 m straight section next winter shutdown</a:t>
            </a:r>
          </a:p>
          <a:p>
            <a:pPr algn="l">
              <a:spcBef>
                <a:spcPct val="50000"/>
              </a:spcBef>
              <a:buFont typeface="Wingdings" pitchFamily="2" charset="2"/>
              <a:buChar char="Ø"/>
            </a:pPr>
            <a:r>
              <a:rPr lang="en-GB" sz="1800" b="1" dirty="0" smtClean="0">
                <a:solidFill>
                  <a:schemeClr val="accent2"/>
                </a:solidFill>
              </a:rPr>
              <a:t> Test of mini beta optics during first half 2013</a:t>
            </a:r>
            <a:endParaRPr lang="en-GB" b="1" dirty="0" smtClean="0">
              <a:solidFill>
                <a:schemeClr val="accent2"/>
              </a:solidFill>
            </a:endParaRPr>
          </a:p>
          <a:p>
            <a:pPr algn="l">
              <a:spcBef>
                <a:spcPct val="50000"/>
              </a:spcBef>
              <a:buFont typeface="Wingdings" pitchFamily="2" charset="2"/>
              <a:buChar char="Ø"/>
            </a:pPr>
            <a:r>
              <a:rPr lang="en-GB" sz="1800" b="1" dirty="0" smtClean="0">
                <a:solidFill>
                  <a:schemeClr val="accent2"/>
                </a:solidFill>
              </a:rPr>
              <a:t> Installation of the RF cavities during second half 2013</a:t>
            </a:r>
          </a:p>
        </p:txBody>
      </p:sp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5" cstate="print"/>
          <a:srcRect t="1003"/>
          <a:stretch>
            <a:fillRect/>
          </a:stretch>
        </p:blipFill>
        <p:spPr bwMode="auto">
          <a:xfrm rot="5400000">
            <a:off x="5042338" y="-1533518"/>
            <a:ext cx="1419157" cy="5809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4087659" y="580200"/>
            <a:ext cx="3921815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i="1" dirty="0" smtClean="0"/>
              <a:t>5 metre standard Section</a:t>
            </a:r>
            <a:endParaRPr lang="en-GB" i="1" dirty="0"/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 rot="19794857">
            <a:off x="523845" y="3304603"/>
            <a:ext cx="3158906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 smtClean="0"/>
              <a:t>6 metre Section (</a:t>
            </a:r>
            <a:r>
              <a:rPr lang="en-GB" i="1" dirty="0" smtClean="0"/>
              <a:t>6173 mm</a:t>
            </a:r>
            <a:r>
              <a:rPr lang="en-GB" dirty="0" smtClean="0"/>
              <a:t>)</a:t>
            </a:r>
            <a:endParaRPr lang="en-GB" dirty="0"/>
          </a:p>
        </p:txBody>
      </p:sp>
      <p:sp>
        <p:nvSpPr>
          <p:cNvPr id="18" name="Text Box 73"/>
          <p:cNvSpPr txBox="1">
            <a:spLocks noChangeArrowheads="1"/>
          </p:cNvSpPr>
          <p:nvPr/>
        </p:nvSpPr>
        <p:spPr bwMode="auto">
          <a:xfrm>
            <a:off x="170355" y="1780047"/>
            <a:ext cx="5785173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1800" b="1" dirty="0" smtClean="0">
                <a:solidFill>
                  <a:schemeClr val="accent2"/>
                </a:solidFill>
              </a:rPr>
              <a:t>7 straight sections already converted to 6 metres</a:t>
            </a:r>
            <a:r>
              <a:rPr lang="en-GB" b="1" dirty="0" smtClean="0">
                <a:solidFill>
                  <a:schemeClr val="accent2"/>
                </a:solidFill>
              </a:rPr>
              <a:t/>
            </a:r>
            <a:br>
              <a:rPr lang="en-GB" b="1" dirty="0" smtClean="0">
                <a:solidFill>
                  <a:schemeClr val="accent2"/>
                </a:solidFill>
              </a:rPr>
            </a:br>
            <a:r>
              <a:rPr lang="en-GB" sz="1800" b="1" dirty="0" smtClean="0">
                <a:solidFill>
                  <a:schemeClr val="accent2"/>
                </a:solidFill>
              </a:rPr>
              <a:t>First larg</a:t>
            </a:r>
            <a:r>
              <a:rPr lang="en-GB" b="1" dirty="0" smtClean="0">
                <a:solidFill>
                  <a:schemeClr val="accent2"/>
                </a:solidFill>
              </a:rPr>
              <a:t>e canting installation  this summer</a:t>
            </a:r>
            <a:endParaRPr lang="en-GB" sz="1800" b="1" dirty="0" smtClean="0">
              <a:solidFill>
                <a:schemeClr val="accent2"/>
              </a:solidFill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 rot="21053768">
            <a:off x="4596237" y="3552417"/>
            <a:ext cx="3158906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 smtClean="0"/>
              <a:t>7 metre Section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52811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DA7E-7028-4BC2-B79B-CEAC61FEDCBF}" type="slidenum">
              <a:rPr lang="en-GB" smtClean="0"/>
              <a:pPr/>
              <a:t>9</a:t>
            </a:fld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37241"/>
            <a:ext cx="7186079" cy="3196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P:\MACH\OPERATION\photophil\Girdermounting\P10609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001" y="3968784"/>
            <a:ext cx="2242767" cy="1682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253317" y="3044819"/>
            <a:ext cx="2230451" cy="923330"/>
          </a:xfrm>
          <a:prstGeom prst="rect">
            <a:avLst/>
          </a:prstGeom>
          <a:solidFill>
            <a:srgbClr val="F2C522"/>
          </a:solidFill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accent2"/>
                </a:solidFill>
              </a:rPr>
              <a:t>Test of mini beta optics during first half of 2013</a:t>
            </a:r>
            <a:endParaRPr lang="en-GB" dirty="0"/>
          </a:p>
        </p:txBody>
      </p:sp>
      <p:sp>
        <p:nvSpPr>
          <p:cNvPr id="9" name="Left Arrow 8"/>
          <p:cNvSpPr/>
          <p:nvPr/>
        </p:nvSpPr>
        <p:spPr>
          <a:xfrm rot="18751921">
            <a:off x="1106240" y="3487535"/>
            <a:ext cx="2644320" cy="15251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6437" y="3852787"/>
            <a:ext cx="2349426" cy="1725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6417892" y="2982483"/>
            <a:ext cx="2348667" cy="923330"/>
          </a:xfrm>
          <a:prstGeom prst="rect">
            <a:avLst/>
          </a:prstGeom>
          <a:solidFill>
            <a:srgbClr val="F2C522"/>
          </a:solidFill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accent2"/>
                </a:solidFill>
              </a:rPr>
              <a:t>Two Mono-cell cavities installed in August 2013</a:t>
            </a:r>
            <a:endParaRPr lang="en-GB" dirty="0"/>
          </a:p>
        </p:txBody>
      </p:sp>
      <p:sp>
        <p:nvSpPr>
          <p:cNvPr id="13" name="Left Arrow 12"/>
          <p:cNvSpPr/>
          <p:nvPr/>
        </p:nvSpPr>
        <p:spPr>
          <a:xfrm rot="12833628">
            <a:off x="4461172" y="4106789"/>
            <a:ext cx="2429688" cy="17148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 Box 73"/>
          <p:cNvSpPr txBox="1">
            <a:spLocks noChangeArrowheads="1"/>
          </p:cNvSpPr>
          <p:nvPr/>
        </p:nvSpPr>
        <p:spPr bwMode="auto">
          <a:xfrm>
            <a:off x="2264635" y="3849570"/>
            <a:ext cx="2854296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800" b="1" dirty="0" smtClean="0">
                <a:solidFill>
                  <a:schemeClr val="accent2"/>
                </a:solidFill>
              </a:rPr>
              <a:t>First 7 m straight section operational in January 2013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79649" y="5601244"/>
            <a:ext cx="4153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n-lt"/>
              </a:rPr>
              <a:t>Redistribute RF cavities to install </a:t>
            </a:r>
            <a:r>
              <a:rPr lang="en-US" sz="1600" dirty="0" err="1" smtClean="0">
                <a:latin typeface="+mn-lt"/>
              </a:rPr>
              <a:t>undulators</a:t>
            </a:r>
            <a:r>
              <a:rPr lang="en-US" sz="1600" dirty="0" smtClean="0">
                <a:latin typeface="+mn-lt"/>
              </a:rPr>
              <a:t> in the present dedicated </a:t>
            </a:r>
            <a:r>
              <a:rPr lang="en-US" sz="1600" dirty="0" err="1" smtClean="0">
                <a:latin typeface="+mn-lt"/>
              </a:rPr>
              <a:t>RFstraight</a:t>
            </a:r>
            <a:r>
              <a:rPr lang="en-US" sz="1600" dirty="0" smtClean="0">
                <a:latin typeface="+mn-lt"/>
              </a:rPr>
              <a:t> sections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-1" y="5640224"/>
            <a:ext cx="35208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Create 2 lower vertical beta points to reduce the in-vacuum </a:t>
            </a:r>
            <a:r>
              <a:rPr lang="en-US" sz="1600" dirty="0" err="1" smtClean="0"/>
              <a:t>undulator</a:t>
            </a:r>
            <a:r>
              <a:rPr lang="en-US" sz="1600" dirty="0" smtClean="0"/>
              <a:t> gap from 6 to 4 mm</a:t>
            </a:r>
            <a:endParaRPr lang="en-GB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756000" y="144000"/>
            <a:ext cx="8080629" cy="461665"/>
          </a:xfrm>
          <a:prstGeom prst="rect">
            <a:avLst/>
          </a:prstGeom>
          <a:solidFill>
            <a:srgbClr val="0F0272"/>
          </a:solidFill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bg1"/>
                </a:solidFill>
              </a:rPr>
              <a:t>PHASE 1: 7 </a:t>
            </a:r>
            <a:r>
              <a:rPr lang="fr-FR" sz="2400" dirty="0" err="1" smtClean="0">
                <a:solidFill>
                  <a:schemeClr val="bg1"/>
                </a:solidFill>
              </a:rPr>
              <a:t>meters</a:t>
            </a:r>
            <a:r>
              <a:rPr lang="fr-FR" sz="2400" dirty="0" smtClean="0">
                <a:solidFill>
                  <a:schemeClr val="bg1"/>
                </a:solidFill>
              </a:rPr>
              <a:t> long straight section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18035" y="1580972"/>
            <a:ext cx="1726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 smtClean="0"/>
              <a:t>Courtesy</a:t>
            </a:r>
            <a:r>
              <a:rPr lang="fr-FR" sz="1200" dirty="0" smtClean="0"/>
              <a:t> of JL </a:t>
            </a:r>
            <a:r>
              <a:rPr lang="fr-FR" sz="1200" dirty="0" err="1" smtClean="0"/>
              <a:t>Revol</a:t>
            </a:r>
            <a:endParaRPr lang="en-GB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MINI BETA TEST VERY SUCCESSFUL</a:t>
            </a:r>
            <a:endParaRPr lang="en-GB" dirty="0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818" y="653792"/>
            <a:ext cx="4300396" cy="3017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30234" y="914399"/>
            <a:ext cx="4122846" cy="268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79512" y="3717032"/>
            <a:ext cx="504056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 smtClean="0">
                <a:solidFill>
                  <a:srgbClr val="FF0000"/>
                </a:solidFill>
              </a:rPr>
              <a:t>Possible to break the lattice periodicity with small reduction in lifetime ( 20% according to predictions)</a:t>
            </a:r>
          </a:p>
          <a:p>
            <a:r>
              <a:rPr lang="en-US" sz="1700" dirty="0" smtClean="0"/>
              <a:t> </a:t>
            </a:r>
          </a:p>
          <a:p>
            <a:r>
              <a:rPr lang="en-US" sz="1700" dirty="0" smtClean="0">
                <a:solidFill>
                  <a:srgbClr val="132577"/>
                </a:solidFill>
              </a:rPr>
              <a:t>Mini beta means that the vertical size across the </a:t>
            </a:r>
            <a:r>
              <a:rPr lang="en-US" sz="1700" dirty="0" err="1" smtClean="0">
                <a:solidFill>
                  <a:srgbClr val="132577"/>
                </a:solidFill>
              </a:rPr>
              <a:t>undulator</a:t>
            </a:r>
            <a:r>
              <a:rPr lang="en-US" sz="1700" dirty="0" smtClean="0">
                <a:solidFill>
                  <a:srgbClr val="132577"/>
                </a:solidFill>
              </a:rPr>
              <a:t> is smaller =&gt;</a:t>
            </a:r>
          </a:p>
          <a:p>
            <a:endParaRPr lang="en-US" sz="1600" dirty="0" smtClean="0">
              <a:solidFill>
                <a:srgbClr val="132577"/>
              </a:solidFill>
            </a:endParaRPr>
          </a:p>
          <a:p>
            <a:pPr algn="ctr"/>
            <a:r>
              <a:rPr lang="en-US" sz="1600" dirty="0" smtClean="0">
                <a:solidFill>
                  <a:srgbClr val="132577"/>
                </a:solidFill>
              </a:rPr>
              <a:t> </a:t>
            </a:r>
            <a:r>
              <a:rPr lang="en-US" b="1" dirty="0" smtClean="0">
                <a:solidFill>
                  <a:srgbClr val="132577"/>
                </a:solidFill>
              </a:rPr>
              <a:t>ID gap and ID period reduction =&gt;</a:t>
            </a:r>
          </a:p>
          <a:p>
            <a:pPr algn="ctr"/>
            <a:r>
              <a:rPr lang="en-US" b="1" dirty="0" smtClean="0">
                <a:solidFill>
                  <a:srgbClr val="132577"/>
                </a:solidFill>
              </a:rPr>
              <a:t>Brightness Increase</a:t>
            </a:r>
            <a:endParaRPr lang="en-US" b="1" dirty="0">
              <a:solidFill>
                <a:srgbClr val="132577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65106" y="3573016"/>
            <a:ext cx="4178894" cy="2845522"/>
          </a:xfrm>
          <a:prstGeom prst="rect">
            <a:avLst/>
          </a:prstGeom>
        </p:spPr>
      </p:pic>
      <p:sp>
        <p:nvSpPr>
          <p:cNvPr id="10" name="Slide Number Placeholder 4"/>
          <p:cNvSpPr txBox="1">
            <a:spLocks/>
          </p:cNvSpPr>
          <p:nvPr/>
        </p:nvSpPr>
        <p:spPr bwMode="gray">
          <a:xfrm>
            <a:off x="251520" y="6453336"/>
            <a:ext cx="413559" cy="212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325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Page </a:t>
            </a:r>
            <a:fld id="{733122C9-A0B9-462F-8757-0847AD287B63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srgbClr val="1325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13257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33DB7-5647-3B4F-B5F9-80803605DE38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48" name="Picture 2" descr="wp13_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024" y="1046666"/>
            <a:ext cx="4378325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Text Box 7"/>
          <p:cNvSpPr txBox="1">
            <a:spLocks noChangeArrowheads="1"/>
          </p:cNvSpPr>
          <p:nvPr/>
        </p:nvSpPr>
        <p:spPr bwMode="auto">
          <a:xfrm>
            <a:off x="133586" y="1045078"/>
            <a:ext cx="2232025" cy="179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5725" indent="-85725">
              <a:spcBef>
                <a:spcPct val="30000"/>
              </a:spcBef>
              <a:buFontTx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9 MV with 12 to 18 cavities  (4.7 ± 0.4 M</a:t>
            </a:r>
            <a:r>
              <a:rPr lang="en-US" sz="1400" dirty="0">
                <a:solidFill>
                  <a:schemeClr val="bg1"/>
                </a:solidFill>
                <a:sym typeface="Symbol" pitchFamily="18" charset="2"/>
              </a:rPr>
              <a:t>)</a:t>
            </a:r>
            <a:endParaRPr lang="en-US" sz="1400" dirty="0">
              <a:solidFill>
                <a:schemeClr val="bg1"/>
              </a:solidFill>
            </a:endParaRPr>
          </a:p>
          <a:p>
            <a:pPr marL="85725" indent="-85725">
              <a:spcBef>
                <a:spcPct val="30000"/>
              </a:spcBef>
              <a:buFontTx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Planned operation at 300 </a:t>
            </a:r>
            <a:r>
              <a:rPr lang="en-US" sz="1400" dirty="0" err="1">
                <a:solidFill>
                  <a:schemeClr val="bg1"/>
                </a:solidFill>
              </a:rPr>
              <a:t>mA</a:t>
            </a:r>
            <a:endParaRPr lang="en-US" sz="1400" dirty="0">
              <a:solidFill>
                <a:schemeClr val="bg1"/>
              </a:solidFill>
            </a:endParaRPr>
          </a:p>
          <a:p>
            <a:pPr marL="85725" indent="-85725">
              <a:spcBef>
                <a:spcPct val="30000"/>
              </a:spcBef>
              <a:buFontTx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Power capability to sustain up to  500 </a:t>
            </a:r>
            <a:r>
              <a:rPr lang="en-US" sz="1400" dirty="0" err="1">
                <a:solidFill>
                  <a:schemeClr val="bg1"/>
                </a:solidFill>
              </a:rPr>
              <a:t>mA</a:t>
            </a:r>
            <a:endParaRPr lang="en-US" sz="1400" dirty="0">
              <a:solidFill>
                <a:schemeClr val="bg1"/>
              </a:solidFill>
            </a:endParaRPr>
          </a:p>
          <a:p>
            <a:pPr marL="85725" indent="-85725">
              <a:spcBef>
                <a:spcPct val="30000"/>
              </a:spcBef>
              <a:buFontTx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No HOM up to 1 A</a:t>
            </a:r>
          </a:p>
        </p:txBody>
      </p:sp>
      <p:sp>
        <p:nvSpPr>
          <p:cNvPr id="50" name="Text Box 6"/>
          <p:cNvSpPr txBox="1">
            <a:spLocks noChangeArrowheads="1"/>
          </p:cNvSpPr>
          <p:nvPr/>
        </p:nvSpPr>
        <p:spPr bwMode="auto">
          <a:xfrm>
            <a:off x="2941874" y="1219703"/>
            <a:ext cx="1584325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>
                <a:solidFill>
                  <a:srgbClr val="FF0000"/>
                </a:solidFill>
              </a:rPr>
              <a:t>HOM absorbers:</a:t>
            </a:r>
          </a:p>
          <a:p>
            <a:pPr algn="ctr">
              <a:spcAft>
                <a:spcPts val="600"/>
              </a:spcAft>
            </a:pPr>
            <a:r>
              <a:rPr lang="en-US" sz="1400">
                <a:solidFill>
                  <a:srgbClr val="FF0000"/>
                </a:solidFill>
              </a:rPr>
              <a:t>Ferrite loaded tapered ridges</a:t>
            </a:r>
          </a:p>
        </p:txBody>
      </p:sp>
      <p:sp>
        <p:nvSpPr>
          <p:cNvPr id="51" name="Text Box 6"/>
          <p:cNvSpPr txBox="1">
            <a:spLocks noChangeArrowheads="1"/>
          </p:cNvSpPr>
          <p:nvPr/>
        </p:nvSpPr>
        <p:spPr bwMode="auto">
          <a:xfrm>
            <a:off x="205024" y="4532816"/>
            <a:ext cx="31686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>
                <a:solidFill>
                  <a:srgbClr val="FFFF00"/>
                </a:solidFill>
              </a:rPr>
              <a:t>HOM dampers = ridge </a:t>
            </a:r>
            <a:r>
              <a:rPr lang="en-US" sz="1400" b="1" dirty="0" smtClean="0">
                <a:solidFill>
                  <a:srgbClr val="FFFF00"/>
                </a:solidFill>
              </a:rPr>
              <a:t>waveguides</a:t>
            </a:r>
            <a:endParaRPr lang="en-US" sz="1400" b="1" dirty="0">
              <a:solidFill>
                <a:srgbClr val="FFFF00"/>
              </a:solidFill>
            </a:endParaRPr>
          </a:p>
        </p:txBody>
      </p:sp>
      <p:cxnSp>
        <p:nvCxnSpPr>
          <p:cNvPr id="52" name="Straight Connector 51"/>
          <p:cNvCxnSpPr/>
          <p:nvPr/>
        </p:nvCxnSpPr>
        <p:spPr>
          <a:xfrm flipV="1">
            <a:off x="2797411" y="1508628"/>
            <a:ext cx="288925" cy="215900"/>
          </a:xfrm>
          <a:prstGeom prst="line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5400000" flipH="1" flipV="1">
            <a:off x="1069418" y="4141497"/>
            <a:ext cx="503237" cy="73025"/>
          </a:xfrm>
          <a:prstGeom prst="line">
            <a:avLst/>
          </a:prstGeom>
          <a:ln w="19050"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205024" y="5313866"/>
            <a:ext cx="4392612" cy="81438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1400" i="1" dirty="0">
                <a:solidFill>
                  <a:srgbClr val="000099"/>
                </a:solidFill>
                <a:latin typeface="+mn-lt"/>
                <a:ea typeface="+mn-ea"/>
              </a:rPr>
              <a:t>Based on 500 MHz BESSY, MLS, ALBA design      [E. </a:t>
            </a:r>
            <a:r>
              <a:rPr lang="en-US" sz="1400" i="1" dirty="0" err="1">
                <a:solidFill>
                  <a:srgbClr val="000099"/>
                </a:solidFill>
                <a:latin typeface="+mn-lt"/>
                <a:ea typeface="+mn-ea"/>
              </a:rPr>
              <a:t>Weihreter</a:t>
            </a:r>
            <a:r>
              <a:rPr lang="en-US" sz="1400" i="1" dirty="0">
                <a:solidFill>
                  <a:srgbClr val="000099"/>
                </a:solidFill>
                <a:latin typeface="+mn-lt"/>
                <a:ea typeface="+mn-ea"/>
              </a:rPr>
              <a:t> et al.]</a:t>
            </a:r>
          </a:p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1400" i="1" dirty="0">
                <a:solidFill>
                  <a:srgbClr val="000099"/>
                </a:solidFill>
                <a:latin typeface="+mn-lt"/>
                <a:ea typeface="+mn-ea"/>
              </a:rPr>
              <a:t>ESRF 352.2 MHz design: several improvements</a:t>
            </a:r>
          </a:p>
        </p:txBody>
      </p:sp>
      <p:cxnSp>
        <p:nvCxnSpPr>
          <p:cNvPr id="61" name="Straight Connector 60"/>
          <p:cNvCxnSpPr/>
          <p:nvPr/>
        </p:nvCxnSpPr>
        <p:spPr>
          <a:xfrm flipV="1">
            <a:off x="3084749" y="4429628"/>
            <a:ext cx="288925" cy="144463"/>
          </a:xfrm>
          <a:prstGeom prst="line">
            <a:avLst/>
          </a:prstGeom>
          <a:ln w="19050"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itle 61"/>
          <p:cNvSpPr>
            <a:spLocks noGrp="1"/>
          </p:cNvSpPr>
          <p:nvPr>
            <p:ph type="title"/>
          </p:nvPr>
        </p:nvSpPr>
        <p:spPr>
          <a:xfrm>
            <a:off x="723466" y="0"/>
            <a:ext cx="7697069" cy="613426"/>
          </a:xfrm>
        </p:spPr>
        <p:txBody>
          <a:bodyPr/>
          <a:lstStyle/>
          <a:p>
            <a:pPr algn="ctr"/>
            <a:r>
              <a:rPr lang="en-GB" b="0" dirty="0" smtClean="0"/>
              <a:t>Single cell NC HOM damped cavity</a:t>
            </a:r>
            <a:endParaRPr lang="en-GB" b="0" dirty="0"/>
          </a:p>
        </p:txBody>
      </p:sp>
      <p:sp>
        <p:nvSpPr>
          <p:cNvPr id="63" name="TextBox 62"/>
          <p:cNvSpPr txBox="1"/>
          <p:nvPr/>
        </p:nvSpPr>
        <p:spPr>
          <a:xfrm>
            <a:off x="1504058" y="413616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352 MHz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64" name="Picture 63" descr="C:\Users\jacob\Documents\WORKSHOPS\ESLS\2011\DSC_0140-4 - resiz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3860" y="2972691"/>
            <a:ext cx="3817802" cy="3292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" name="TextBox 64"/>
          <p:cNvSpPr txBox="1"/>
          <p:nvPr/>
        </p:nvSpPr>
        <p:spPr>
          <a:xfrm>
            <a:off x="5734228" y="2256089"/>
            <a:ext cx="22108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3 power prototypes </a:t>
            </a:r>
          </a:p>
          <a:p>
            <a:r>
              <a:rPr lang="en-GB" dirty="0" smtClean="0"/>
              <a:t>under test at ESRF</a:t>
            </a:r>
            <a:endParaRPr lang="en-GB" dirty="0"/>
          </a:p>
        </p:txBody>
      </p:sp>
      <p:sp>
        <p:nvSpPr>
          <p:cNvPr id="67" name="TextBox 66"/>
          <p:cNvSpPr txBox="1"/>
          <p:nvPr/>
        </p:nvSpPr>
        <p:spPr>
          <a:xfrm>
            <a:off x="5128928" y="909159"/>
            <a:ext cx="3329797" cy="120032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i="1" u="sng" dirty="0" smtClean="0"/>
              <a:t>Goal</a:t>
            </a:r>
            <a:r>
              <a:rPr lang="en-GB" dirty="0" smtClean="0"/>
              <a:t>: </a:t>
            </a:r>
            <a:br>
              <a:rPr lang="en-GB" dirty="0" smtClean="0"/>
            </a:br>
            <a:r>
              <a:rPr lang="en-GB" dirty="0" smtClean="0"/>
              <a:t>RF distribution to create a new experimental station</a:t>
            </a:r>
          </a:p>
          <a:p>
            <a:r>
              <a:rPr lang="en-GB" dirty="0" smtClean="0"/>
              <a:t>Prepare future upgrades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 descr="2010-09-27_SYRF_Layout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536" t="4533" r="7440" b="13152"/>
          <a:stretch>
            <a:fillRect/>
          </a:stretch>
        </p:blipFill>
        <p:spPr bwMode="auto">
          <a:xfrm>
            <a:off x="4261607" y="654342"/>
            <a:ext cx="4790114" cy="3699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TextBox 5"/>
          <p:cNvSpPr txBox="1">
            <a:spLocks noChangeArrowheads="1"/>
          </p:cNvSpPr>
          <p:nvPr/>
        </p:nvSpPr>
        <p:spPr bwMode="auto">
          <a:xfrm rot="1251333">
            <a:off x="8052104" y="2366513"/>
            <a:ext cx="1159126" cy="508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dirty="0">
                <a:solidFill>
                  <a:srgbClr val="FFFF00"/>
                </a:solidFill>
              </a:rPr>
              <a:t>SY: Booster Synchrotron</a:t>
            </a:r>
            <a:endParaRPr lang="en-GB" sz="1400" dirty="0">
              <a:solidFill>
                <a:srgbClr val="FFFF00"/>
              </a:solidFill>
            </a:endParaRPr>
          </a:p>
        </p:txBody>
      </p:sp>
      <p:sp>
        <p:nvSpPr>
          <p:cNvPr id="26628" name="TextBox 6"/>
          <p:cNvSpPr txBox="1">
            <a:spLocks noChangeArrowheads="1"/>
          </p:cNvSpPr>
          <p:nvPr/>
        </p:nvSpPr>
        <p:spPr bwMode="auto">
          <a:xfrm>
            <a:off x="7144505" y="3508388"/>
            <a:ext cx="182457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dirty="0"/>
              <a:t>75 kW </a:t>
            </a:r>
            <a:r>
              <a:rPr lang="en-US" sz="1400" dirty="0" smtClean="0"/>
              <a:t>tower of </a:t>
            </a:r>
            <a:br>
              <a:rPr lang="en-US" sz="1400" dirty="0" smtClean="0"/>
            </a:br>
            <a:r>
              <a:rPr lang="en-US" sz="1400" dirty="0" smtClean="0"/>
              <a:t>128 RF modules</a:t>
            </a:r>
            <a:endParaRPr lang="en-GB" sz="1400" dirty="0"/>
          </a:p>
        </p:txBody>
      </p:sp>
      <p:sp>
        <p:nvSpPr>
          <p:cNvPr id="44" name="TextBox 43"/>
          <p:cNvSpPr txBox="1"/>
          <p:nvPr/>
        </p:nvSpPr>
        <p:spPr>
          <a:xfrm>
            <a:off x="7790577" y="1760059"/>
            <a:ext cx="1078368" cy="5827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accent6">
                    <a:lumMod val="20000"/>
                    <a:lumOff val="80000"/>
                  </a:schemeClr>
                </a:solidFill>
                <a:latin typeface="+mn-lt"/>
                <a:ea typeface="+mn-ea"/>
              </a:rPr>
              <a:t>4 Waveguide switches to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accent6">
                    <a:lumMod val="20000"/>
                    <a:lumOff val="80000"/>
                  </a:schemeClr>
                </a:solidFill>
                <a:latin typeface="+mn-lt"/>
                <a:ea typeface="+mn-ea"/>
              </a:rPr>
              <a:t>4 water loads</a:t>
            </a:r>
            <a:endParaRPr lang="en-GB" sz="1100" dirty="0">
              <a:solidFill>
                <a:schemeClr val="accent6">
                  <a:lumMod val="20000"/>
                  <a:lumOff val="80000"/>
                </a:schemeClr>
              </a:solidFill>
              <a:latin typeface="+mn-lt"/>
              <a:ea typeface="+mn-ea"/>
            </a:endParaRPr>
          </a:p>
        </p:txBody>
      </p:sp>
      <p:cxnSp>
        <p:nvCxnSpPr>
          <p:cNvPr id="46" name="Straight Connector 45"/>
          <p:cNvCxnSpPr>
            <a:endCxn id="44" idx="1"/>
          </p:cNvCxnSpPr>
          <p:nvPr/>
        </p:nvCxnSpPr>
        <p:spPr>
          <a:xfrm>
            <a:off x="7360654" y="2033385"/>
            <a:ext cx="429922" cy="18035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41" name="TextBox 48"/>
          <p:cNvSpPr txBox="1">
            <a:spLocks noChangeArrowheads="1"/>
          </p:cNvSpPr>
          <p:nvPr/>
        </p:nvSpPr>
        <p:spPr bwMode="auto">
          <a:xfrm>
            <a:off x="7508147" y="768447"/>
            <a:ext cx="1325459" cy="430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100" dirty="0"/>
              <a:t>2 five-cell cavities </a:t>
            </a:r>
          </a:p>
          <a:p>
            <a:pPr eaLnBrk="1" hangingPunct="1"/>
            <a:r>
              <a:rPr lang="en-US" sz="1100" dirty="0"/>
              <a:t>x 2 couplers</a:t>
            </a:r>
            <a:endParaRPr lang="en-GB" sz="110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422000" y="0"/>
            <a:ext cx="6300000" cy="613426"/>
          </a:xfrm>
        </p:spPr>
        <p:txBody>
          <a:bodyPr/>
          <a:lstStyle/>
          <a:p>
            <a:pPr algn="ctr"/>
            <a:r>
              <a:rPr lang="en-US" b="0" dirty="0" smtClean="0"/>
              <a:t>Solid State RF transmitters</a:t>
            </a:r>
            <a:endParaRPr lang="en-US" b="0" dirty="0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33DB7-5647-3B4F-B5F9-80803605DE38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38" name="Picture 2" descr="C:\Users\jacob\Documents\WORKSHOPS\ESLS\2011\DSC_0152 Resiz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001" y="3246539"/>
            <a:ext cx="3961577" cy="316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TextBox 38"/>
          <p:cNvSpPr txBox="1"/>
          <p:nvPr/>
        </p:nvSpPr>
        <p:spPr>
          <a:xfrm>
            <a:off x="4331619" y="5229155"/>
            <a:ext cx="45922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Replacing one 352.2 MHz 1.3 MW </a:t>
            </a:r>
            <a:br>
              <a:rPr lang="en-GB" sz="1600" dirty="0" smtClean="0"/>
            </a:br>
            <a:r>
              <a:rPr lang="en-GB" sz="1600" dirty="0" smtClean="0"/>
              <a:t>klystron booster transmitter </a:t>
            </a:r>
            <a:endParaRPr lang="en-GB" dirty="0" smtClean="0"/>
          </a:p>
          <a:p>
            <a:r>
              <a:rPr lang="en-GB" sz="1600" i="1" dirty="0" smtClean="0"/>
              <a:t>SYRF  now ready for </a:t>
            </a:r>
            <a:r>
              <a:rPr lang="en-GB" sz="1600" i="1" dirty="0" err="1" smtClean="0"/>
              <a:t>TopUp</a:t>
            </a:r>
            <a:r>
              <a:rPr lang="en-GB" sz="1600" i="1" dirty="0" smtClean="0"/>
              <a:t> operation, </a:t>
            </a:r>
            <a:br>
              <a:rPr lang="en-GB" sz="1600" i="1" dirty="0" smtClean="0"/>
            </a:br>
            <a:r>
              <a:rPr lang="en-GB" sz="1600" i="1" dirty="0" smtClean="0"/>
              <a:t>(Electrical power reduced from 1200 to 400 kW).</a:t>
            </a:r>
            <a:endParaRPr lang="en-GB" sz="1600" i="1" dirty="0"/>
          </a:p>
        </p:txBody>
      </p:sp>
      <p:sp>
        <p:nvSpPr>
          <p:cNvPr id="41" name="TextBox 40"/>
          <p:cNvSpPr txBox="1"/>
          <p:nvPr/>
        </p:nvSpPr>
        <p:spPr>
          <a:xfrm>
            <a:off x="155275" y="2182482"/>
            <a:ext cx="3329797" cy="92333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i="1" u="sng" dirty="0" smtClean="0"/>
              <a:t>Goal</a:t>
            </a:r>
            <a:r>
              <a:rPr lang="en-GB" dirty="0" smtClean="0"/>
              <a:t>: </a:t>
            </a:r>
            <a:br>
              <a:rPr lang="en-GB" dirty="0" smtClean="0"/>
            </a:br>
            <a:r>
              <a:rPr lang="en-GB" dirty="0" smtClean="0"/>
              <a:t>Prevent klystron obsolescence</a:t>
            </a:r>
          </a:p>
          <a:p>
            <a:r>
              <a:rPr lang="en-GB" dirty="0" smtClean="0"/>
              <a:t>Prepare future upgrades</a:t>
            </a:r>
            <a:endParaRPr lang="en-GB" dirty="0"/>
          </a:p>
        </p:txBody>
      </p:sp>
      <p:pic>
        <p:nvPicPr>
          <p:cNvPr id="42" name="Picture 2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3901" y="854015"/>
            <a:ext cx="2287599" cy="115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Text Box 72"/>
          <p:cNvSpPr txBox="1">
            <a:spLocks noChangeArrowheads="1"/>
          </p:cNvSpPr>
          <p:nvPr/>
        </p:nvSpPr>
        <p:spPr bwMode="auto">
          <a:xfrm>
            <a:off x="163933" y="691042"/>
            <a:ext cx="2518883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FR" i="1" dirty="0"/>
              <a:t>Klystrons </a:t>
            </a:r>
            <a:r>
              <a:rPr lang="fr-FR" i="1" dirty="0" err="1" smtClean="0"/>
              <a:t>at</a:t>
            </a:r>
            <a:r>
              <a:rPr lang="fr-FR" i="1" dirty="0" smtClean="0"/>
              <a:t> </a:t>
            </a:r>
            <a:r>
              <a:rPr lang="fr-FR" i="1" dirty="0"/>
              <a:t>l’ESRF</a:t>
            </a:r>
          </a:p>
        </p:txBody>
      </p:sp>
      <p:sp>
        <p:nvSpPr>
          <p:cNvPr id="45" name="Text Box 10"/>
          <p:cNvSpPr txBox="1">
            <a:spLocks noChangeArrowheads="1"/>
          </p:cNvSpPr>
          <p:nvPr/>
        </p:nvSpPr>
        <p:spPr bwMode="auto">
          <a:xfrm>
            <a:off x="618167" y="1877114"/>
            <a:ext cx="1684338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000" b="1" i="1" dirty="0"/>
              <a:t>1.3 MW -352MHz</a:t>
            </a:r>
          </a:p>
        </p:txBody>
      </p:sp>
      <p:sp>
        <p:nvSpPr>
          <p:cNvPr id="26629" name="TextBox 7"/>
          <p:cNvSpPr txBox="1">
            <a:spLocks noChangeArrowheads="1"/>
          </p:cNvSpPr>
          <p:nvPr/>
        </p:nvSpPr>
        <p:spPr bwMode="auto">
          <a:xfrm>
            <a:off x="4296452" y="4443340"/>
            <a:ext cx="53676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/>
              <a:t>Booster RF 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Four </a:t>
            </a:r>
            <a:r>
              <a:rPr lang="en-US" dirty="0"/>
              <a:t>150 kW </a:t>
            </a:r>
            <a:r>
              <a:rPr lang="en-US" dirty="0" smtClean="0"/>
              <a:t>amplifiers in operation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PHASE I: </a:t>
            </a:r>
            <a:r>
              <a:rPr lang="fr-FR" dirty="0" err="1" smtClean="0"/>
              <a:t>top-up</a:t>
            </a:r>
            <a:r>
              <a:rPr lang="fr-FR" dirty="0" smtClean="0"/>
              <a:t> </a:t>
            </a:r>
            <a:r>
              <a:rPr lang="fr-FR" dirty="0" err="1" smtClean="0"/>
              <a:t>feasibility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BD7DA7E-7028-4BC2-B79B-CEAC61FEDCBF}" type="slidenum">
              <a:rPr lang="en-GB" smtClean="0">
                <a:solidFill>
                  <a:srgbClr val="FFFFFF"/>
                </a:solidFill>
              </a:rPr>
              <a:pPr/>
              <a:t>13</a:t>
            </a:fld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2" name="Group 6"/>
          <p:cNvGrpSpPr/>
          <p:nvPr/>
        </p:nvGrpSpPr>
        <p:grpSpPr>
          <a:xfrm>
            <a:off x="147415" y="819683"/>
            <a:ext cx="3276600" cy="2675546"/>
            <a:chOff x="6324600" y="1771650"/>
            <a:chExt cx="3810000" cy="4287882"/>
          </a:xfrm>
        </p:grpSpPr>
        <p:pic>
          <p:nvPicPr>
            <p:cNvPr id="8" name="Picture 7" descr="img1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24600" y="1771650"/>
              <a:ext cx="3810000" cy="1428750"/>
            </a:xfrm>
            <a:prstGeom prst="rect">
              <a:avLst/>
            </a:prstGeom>
          </p:spPr>
        </p:pic>
        <p:pic>
          <p:nvPicPr>
            <p:cNvPr id="9" name="Picture 8" descr="img2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24600" y="4630782"/>
              <a:ext cx="3810000" cy="1428750"/>
            </a:xfrm>
            <a:prstGeom prst="rect">
              <a:avLst/>
            </a:prstGeom>
          </p:spPr>
        </p:pic>
        <p:pic>
          <p:nvPicPr>
            <p:cNvPr id="10" name="Picture 9" descr="img3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24600" y="3200400"/>
              <a:ext cx="3810000" cy="1428750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3695344" y="908703"/>
            <a:ext cx="35461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GB" dirty="0" smtClean="0">
                <a:solidFill>
                  <a:srgbClr val="132577"/>
                </a:solidFill>
              </a:rPr>
              <a:t>Optimise the topping sequence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endParaRPr lang="fr-FR" dirty="0" smtClean="0">
              <a:solidFill>
                <a:srgbClr val="132577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GB" dirty="0" smtClean="0">
                <a:solidFill>
                  <a:srgbClr val="132577"/>
                </a:solidFill>
              </a:rPr>
              <a:t>Check the injector reliability</a:t>
            </a:r>
          </a:p>
        </p:txBody>
      </p:sp>
      <p:sp>
        <p:nvSpPr>
          <p:cNvPr id="12" name="Oval 11"/>
          <p:cNvSpPr/>
          <p:nvPr/>
        </p:nvSpPr>
        <p:spPr>
          <a:xfrm>
            <a:off x="239282" y="922946"/>
            <a:ext cx="1307506" cy="393106"/>
          </a:xfrm>
          <a:prstGeom prst="ellipse">
            <a:avLst/>
          </a:prstGeom>
          <a:noFill/>
          <a:ln>
            <a:solidFill>
              <a:srgbClr val="1325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FFFFFF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91868" y="2623558"/>
            <a:ext cx="5186545" cy="3542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5"/>
          <p:cNvSpPr/>
          <p:nvPr/>
        </p:nvSpPr>
        <p:spPr>
          <a:xfrm>
            <a:off x="3707904" y="1844824"/>
            <a:ext cx="29562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GB" dirty="0" smtClean="0">
                <a:solidFill>
                  <a:srgbClr val="132577"/>
                </a:solidFill>
              </a:rPr>
              <a:t>Reduce the injection time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6229884" y="2837204"/>
            <a:ext cx="1700613" cy="0"/>
          </a:xfrm>
          <a:prstGeom prst="straightConnector1">
            <a:avLst/>
          </a:prstGeom>
          <a:ln w="28575">
            <a:solidFill>
              <a:srgbClr val="132577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383708" y="2375729"/>
            <a:ext cx="1580972" cy="369332"/>
          </a:xfrm>
          <a:prstGeom prst="rect">
            <a:avLst/>
          </a:prstGeom>
          <a:noFill/>
          <a:ln>
            <a:solidFill>
              <a:srgbClr val="132577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dirty="0" smtClean="0">
                <a:solidFill>
                  <a:srgbClr val="132577"/>
                </a:solidFill>
              </a:rPr>
              <a:t>20 seconds</a:t>
            </a:r>
            <a:endParaRPr lang="en-GB" dirty="0">
              <a:solidFill>
                <a:srgbClr val="132577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1880075" y="1143713"/>
            <a:ext cx="444382" cy="393106"/>
          </a:xfrm>
          <a:prstGeom prst="ellipse">
            <a:avLst/>
          </a:prstGeom>
          <a:noFill/>
          <a:ln>
            <a:solidFill>
              <a:srgbClr val="1325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FFFFFF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2369" y="3565258"/>
            <a:ext cx="3298678" cy="21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Oval 20"/>
          <p:cNvSpPr/>
          <p:nvPr/>
        </p:nvSpPr>
        <p:spPr>
          <a:xfrm>
            <a:off x="904430" y="4938045"/>
            <a:ext cx="2103690" cy="907278"/>
          </a:xfrm>
          <a:prstGeom prst="ellipse">
            <a:avLst/>
          </a:prstGeom>
          <a:noFill/>
          <a:ln>
            <a:solidFill>
              <a:srgbClr val="1325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0" y="3492381"/>
            <a:ext cx="1811708" cy="686512"/>
          </a:xfrm>
          <a:prstGeom prst="ellipse">
            <a:avLst/>
          </a:prstGeom>
          <a:noFill/>
          <a:ln>
            <a:solidFill>
              <a:srgbClr val="1325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22927" y="3645024"/>
            <a:ext cx="5390194" cy="954107"/>
          </a:xfrm>
          <a:prstGeom prst="rect">
            <a:avLst/>
          </a:prstGeom>
          <a:solidFill>
            <a:schemeClr val="bg1">
              <a:lumMod val="85000"/>
              <a:alpha val="54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132577"/>
                </a:solidFill>
              </a:rPr>
              <a:t>Top-Up Operations will start at</a:t>
            </a:r>
          </a:p>
          <a:p>
            <a:pPr algn="ctr"/>
            <a:r>
              <a:rPr lang="en-US" sz="2800" b="1" dirty="0" smtClean="0">
                <a:solidFill>
                  <a:srgbClr val="132577"/>
                </a:solidFill>
              </a:rPr>
              <a:t>beginning of 2016</a:t>
            </a:r>
            <a:endParaRPr lang="en-GB" sz="2800" b="1" dirty="0">
              <a:solidFill>
                <a:srgbClr val="132577"/>
              </a:solidFill>
            </a:endParaRPr>
          </a:p>
        </p:txBody>
      </p:sp>
      <p:sp>
        <p:nvSpPr>
          <p:cNvPr id="27" name="Slide Number Placeholder 4"/>
          <p:cNvSpPr txBox="1">
            <a:spLocks/>
          </p:cNvSpPr>
          <p:nvPr/>
        </p:nvSpPr>
        <p:spPr bwMode="gray">
          <a:xfrm>
            <a:off x="198002" y="6483438"/>
            <a:ext cx="413559" cy="212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325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Page </a:t>
            </a:r>
            <a:fld id="{733122C9-A0B9-462F-8757-0847AD287B63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srgbClr val="1325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13257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allAtOnce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2000" dirty="0" smtClean="0"/>
              <a:t>Operation statistics through phase I Up implementation</a:t>
            </a:r>
            <a:endParaRPr lang="en-GB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BD7DA7E-7028-4BC2-B79B-CEAC61FEDCBF}" type="slidenum">
              <a:rPr lang="en-GB" smtClean="0">
                <a:solidFill>
                  <a:srgbClr val="FFFFFF"/>
                </a:solidFill>
              </a:rPr>
              <a:pPr/>
              <a:t>14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9" name="Slide Number Placeholder 4"/>
          <p:cNvSpPr txBox="1">
            <a:spLocks/>
          </p:cNvSpPr>
          <p:nvPr/>
        </p:nvSpPr>
        <p:spPr bwMode="gray">
          <a:xfrm>
            <a:off x="198002" y="6483438"/>
            <a:ext cx="413559" cy="212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srgbClr val="1325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Page </a:t>
            </a:r>
            <a:fld id="{733122C9-A0B9-462F-8757-0847AD287B63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srgbClr val="1325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13257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124744"/>
            <a:ext cx="7897316" cy="4790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11560" y="3501008"/>
            <a:ext cx="8208912" cy="954107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Despite the Phase I activities…</a:t>
            </a:r>
            <a:br>
              <a:rPr lang="en-US" sz="2800" b="1" dirty="0" smtClean="0">
                <a:solidFill>
                  <a:srgbClr val="FF0000"/>
                </a:solidFill>
              </a:rPr>
            </a:br>
            <a:r>
              <a:rPr lang="en-US" sz="2800" b="1" dirty="0" smtClean="0">
                <a:solidFill>
                  <a:srgbClr val="FF0000"/>
                </a:solidFill>
              </a:rPr>
              <a:t>machine performances kept to record levels!</a:t>
            </a:r>
            <a:endParaRPr lang="en-GB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 STATISTICS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15</a:t>
            </a:fld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00" y="720000"/>
            <a:ext cx="8286750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 STATISTICS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16</a:t>
            </a:fld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1274" y="734906"/>
            <a:ext cx="8581206" cy="5632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Main hardware </a:t>
            </a:r>
            <a:r>
              <a:rPr lang="fr-FR" dirty="0" err="1" smtClean="0"/>
              <a:t>activities</a:t>
            </a:r>
            <a:r>
              <a:rPr lang="fr-FR" dirty="0" smtClean="0"/>
              <a:t> </a:t>
            </a:r>
            <a:r>
              <a:rPr lang="fr-FR" dirty="0" err="1" smtClean="0"/>
              <a:t>programmed</a:t>
            </a:r>
            <a:r>
              <a:rPr lang="fr-FR" dirty="0" smtClean="0"/>
              <a:t> for the </a:t>
            </a:r>
            <a:r>
              <a:rPr lang="fr-FR" dirty="0" err="1" smtClean="0"/>
              <a:t>period</a:t>
            </a:r>
            <a:r>
              <a:rPr lang="fr-FR" dirty="0" smtClean="0"/>
              <a:t> 2014-2016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727688" y="1353824"/>
            <a:ext cx="8236800" cy="3299312"/>
          </a:xfrm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en-US" dirty="0" smtClean="0">
                <a:cs typeface="Arial" charset="0"/>
              </a:rPr>
              <a:t> Spares: </a:t>
            </a:r>
            <a:r>
              <a:rPr lang="en-US" dirty="0" err="1" smtClean="0">
                <a:cs typeface="Arial" charset="0"/>
              </a:rPr>
              <a:t>Linac</a:t>
            </a:r>
            <a:r>
              <a:rPr lang="en-US" dirty="0" smtClean="0">
                <a:cs typeface="Arial" charset="0"/>
              </a:rPr>
              <a:t> Modulator, </a:t>
            </a:r>
            <a:r>
              <a:rPr lang="en-US" dirty="0" err="1" smtClean="0">
                <a:cs typeface="Arial" charset="0"/>
              </a:rPr>
              <a:t>Buncher</a:t>
            </a:r>
            <a:r>
              <a:rPr lang="en-US" dirty="0" smtClean="0">
                <a:cs typeface="Arial" charset="0"/>
              </a:rPr>
              <a:t>, Accelerating Structures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dirty="0" smtClean="0">
                <a:cs typeface="Arial" charset="0"/>
              </a:rPr>
              <a:t> 2 Extra cavities in the Booster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dirty="0" smtClean="0">
                <a:cs typeface="Arial" charset="0"/>
              </a:rPr>
              <a:t> Bunch cleaning in the Booster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dirty="0" smtClean="0">
                <a:cs typeface="Arial" charset="0"/>
              </a:rPr>
              <a:t> New </a:t>
            </a:r>
            <a:r>
              <a:rPr lang="en-US" dirty="0" err="1" smtClean="0">
                <a:cs typeface="Arial" charset="0"/>
              </a:rPr>
              <a:t>Bpms</a:t>
            </a:r>
            <a:r>
              <a:rPr lang="en-US" dirty="0" smtClean="0">
                <a:cs typeface="Arial" charset="0"/>
              </a:rPr>
              <a:t> electronics and orbit control (movers) in the Booster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dirty="0" smtClean="0">
                <a:cs typeface="Arial" charset="0"/>
              </a:rPr>
              <a:t> New Booster Power Supply</a:t>
            </a:r>
          </a:p>
          <a:p>
            <a:pPr eaLnBrk="1" hangingPunct="1">
              <a:buFont typeface="Arial"/>
              <a:buChar char="•"/>
            </a:pPr>
            <a:r>
              <a:rPr lang="en-US" dirty="0" smtClean="0">
                <a:cs typeface="Arial" charset="0"/>
              </a:rPr>
              <a:t> 12 HOM Cavities in the SR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dirty="0" smtClean="0">
                <a:cs typeface="Arial" charset="0"/>
              </a:rPr>
              <a:t> Phase II prototyping: Magnets, Vacuum Components, Diagnostic etc…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755576" y="4797152"/>
            <a:ext cx="76328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u="sng" dirty="0" smtClean="0">
                <a:solidFill>
                  <a:srgbClr val="FF0000"/>
                </a:solidFill>
              </a:rPr>
              <a:t>Conditioned to maintain </a:t>
            </a:r>
          </a:p>
          <a:p>
            <a:pPr algn="ctr"/>
            <a:r>
              <a:rPr lang="en-GB" sz="2800" b="1" u="sng" dirty="0" smtClean="0">
                <a:solidFill>
                  <a:srgbClr val="FF0000"/>
                </a:solidFill>
              </a:rPr>
              <a:t>Record Performances Operations!</a:t>
            </a:r>
            <a:endParaRPr lang="en-GB" sz="2800" b="1" dirty="0" smtClean="0">
              <a:solidFill>
                <a:srgbClr val="FF0000"/>
              </a:solidFill>
            </a:endParaRPr>
          </a:p>
        </p:txBody>
      </p:sp>
      <p:sp>
        <p:nvSpPr>
          <p:cNvPr id="10" name="Slide Number Placeholder 4"/>
          <p:cNvSpPr txBox="1">
            <a:spLocks/>
          </p:cNvSpPr>
          <p:nvPr/>
        </p:nvSpPr>
        <p:spPr bwMode="gray">
          <a:xfrm>
            <a:off x="251520" y="6453336"/>
            <a:ext cx="413559" cy="212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325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Page </a:t>
            </a:r>
            <a:fld id="{733122C9-A0B9-462F-8757-0847AD287B63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srgbClr val="1325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13257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755576" y="116633"/>
            <a:ext cx="8249021" cy="504056"/>
          </a:xfrm>
          <a:prstGeom prst="rect">
            <a:avLst/>
          </a:prstGeom>
          <a:solidFill>
            <a:srgbClr val="132577"/>
          </a:solidFill>
          <a:ln>
            <a:solidFill>
              <a:srgbClr val="132577"/>
            </a:solidFill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kern="0" dirty="0" smtClean="0">
                <a:solidFill>
                  <a:schemeClr val="bg1"/>
                </a:solidFill>
              </a:rPr>
              <a:t>Accelerator Upgrade Phase II</a:t>
            </a:r>
            <a:endParaRPr lang="en-US" b="1" kern="0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33DB7-5647-3B4F-B5F9-80803605DE38}" type="slidenum">
              <a:rPr lang="en-US" smtClean="0">
                <a:solidFill>
                  <a:srgbClr val="FFFFFF"/>
                </a:solidFill>
              </a:rPr>
              <a:pPr/>
              <a:t>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251520" y="3476615"/>
            <a:ext cx="8267700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80975" indent="-180975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47650" algn="l"/>
              </a:tabLst>
            </a:pPr>
            <a:r>
              <a:rPr lang="en-GB" sz="1500" dirty="0" smtClean="0">
                <a:solidFill>
                  <a:srgbClr val="132577"/>
                </a:solidFill>
                <a:ea typeface="Times New Roman" pitchFamily="18" charset="0"/>
                <a:cs typeface="Arial" pitchFamily="34" charset="0"/>
              </a:rPr>
              <a:t>Reduce the horizontal equilibrium </a:t>
            </a:r>
            <a:r>
              <a:rPr lang="en-GB" sz="1500" dirty="0" err="1" smtClean="0">
                <a:solidFill>
                  <a:srgbClr val="132577"/>
                </a:solidFill>
                <a:ea typeface="Times New Roman" pitchFamily="18" charset="0"/>
                <a:cs typeface="Arial" pitchFamily="34" charset="0"/>
              </a:rPr>
              <a:t>emittance</a:t>
            </a:r>
            <a:r>
              <a:rPr lang="en-GB" sz="1500" dirty="0" smtClean="0">
                <a:solidFill>
                  <a:srgbClr val="132577"/>
                </a:solidFill>
                <a:ea typeface="Times New Roman" pitchFamily="18" charset="0"/>
                <a:cs typeface="Arial" pitchFamily="34" charset="0"/>
              </a:rPr>
              <a:t> from 4 nm to less than 150 pm</a:t>
            </a:r>
            <a:endParaRPr lang="en-GB" sz="1500" dirty="0" smtClean="0">
              <a:solidFill>
                <a:srgbClr val="132577"/>
              </a:solidFill>
              <a:cs typeface="Arial" pitchFamily="34" charset="0"/>
            </a:endParaRPr>
          </a:p>
          <a:p>
            <a:pPr marL="180975" indent="-180975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47650" algn="l"/>
              </a:tabLst>
            </a:pPr>
            <a:r>
              <a:rPr lang="en-GB" sz="1500" dirty="0" smtClean="0">
                <a:solidFill>
                  <a:srgbClr val="132577"/>
                </a:solidFill>
                <a:ea typeface="Times New Roman" pitchFamily="18" charset="0"/>
                <a:cs typeface="Arial" pitchFamily="34" charset="0"/>
              </a:rPr>
              <a:t>Maintain the existing ID straights and </a:t>
            </a:r>
            <a:r>
              <a:rPr lang="en-GB" sz="1500" dirty="0" err="1" smtClean="0">
                <a:solidFill>
                  <a:srgbClr val="132577"/>
                </a:solidFill>
                <a:ea typeface="Times New Roman" pitchFamily="18" charset="0"/>
                <a:cs typeface="Arial" pitchFamily="34" charset="0"/>
              </a:rPr>
              <a:t>beamlines</a:t>
            </a:r>
            <a:endParaRPr lang="en-GB" sz="1500" dirty="0" smtClean="0">
              <a:solidFill>
                <a:srgbClr val="132577"/>
              </a:solidFill>
              <a:cs typeface="Arial" pitchFamily="34" charset="0"/>
            </a:endParaRPr>
          </a:p>
          <a:p>
            <a:pPr marL="180975" indent="-180975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47650" algn="l"/>
              </a:tabLst>
            </a:pPr>
            <a:r>
              <a:rPr lang="en-GB" sz="1500" dirty="0" smtClean="0">
                <a:solidFill>
                  <a:srgbClr val="132577"/>
                </a:solidFill>
                <a:ea typeface="Times New Roman" pitchFamily="18" charset="0"/>
                <a:cs typeface="Arial" pitchFamily="34" charset="0"/>
              </a:rPr>
              <a:t>Maintain the existing bending magnet </a:t>
            </a:r>
            <a:r>
              <a:rPr lang="en-GB" sz="1500" dirty="0" err="1" smtClean="0">
                <a:solidFill>
                  <a:srgbClr val="132577"/>
                </a:solidFill>
                <a:ea typeface="Times New Roman" pitchFamily="18" charset="0"/>
                <a:cs typeface="Arial" pitchFamily="34" charset="0"/>
              </a:rPr>
              <a:t>beamlines</a:t>
            </a:r>
            <a:endParaRPr lang="en-GB" sz="1500" dirty="0" smtClean="0">
              <a:solidFill>
                <a:srgbClr val="132577"/>
              </a:solidFill>
              <a:cs typeface="Arial" pitchFamily="34" charset="0"/>
            </a:endParaRPr>
          </a:p>
          <a:p>
            <a:pPr marL="180975" indent="-180975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47650" algn="l"/>
              </a:tabLst>
            </a:pPr>
            <a:r>
              <a:rPr lang="en-GB" sz="1500" dirty="0" smtClean="0">
                <a:solidFill>
                  <a:srgbClr val="132577"/>
                </a:solidFill>
                <a:ea typeface="Times New Roman" pitchFamily="18" charset="0"/>
                <a:cs typeface="Arial" pitchFamily="34" charset="0"/>
              </a:rPr>
              <a:t>Preserve the time structure operation and a </a:t>
            </a:r>
            <a:r>
              <a:rPr lang="en-GB" sz="1500" dirty="0" err="1" smtClean="0">
                <a:solidFill>
                  <a:srgbClr val="132577"/>
                </a:solidFill>
                <a:ea typeface="Times New Roman" pitchFamily="18" charset="0"/>
                <a:cs typeface="Arial" pitchFamily="34" charset="0"/>
              </a:rPr>
              <a:t>multibunch</a:t>
            </a:r>
            <a:r>
              <a:rPr lang="en-GB" sz="1500" dirty="0" smtClean="0">
                <a:solidFill>
                  <a:srgbClr val="132577"/>
                </a:solidFill>
                <a:ea typeface="Times New Roman" pitchFamily="18" charset="0"/>
                <a:cs typeface="Arial" pitchFamily="34" charset="0"/>
              </a:rPr>
              <a:t> current of 200 </a:t>
            </a:r>
            <a:r>
              <a:rPr lang="en-GB" sz="1500" dirty="0" err="1" smtClean="0">
                <a:solidFill>
                  <a:srgbClr val="132577"/>
                </a:solidFill>
                <a:ea typeface="Times New Roman" pitchFamily="18" charset="0"/>
                <a:cs typeface="Arial" pitchFamily="34" charset="0"/>
              </a:rPr>
              <a:t>mA</a:t>
            </a:r>
            <a:endParaRPr lang="en-GB" sz="1500" dirty="0" smtClean="0">
              <a:solidFill>
                <a:srgbClr val="132577"/>
              </a:solidFill>
              <a:cs typeface="Arial" pitchFamily="34" charset="0"/>
            </a:endParaRPr>
          </a:p>
          <a:p>
            <a:pPr marL="180975" indent="-180975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47650" algn="l"/>
              </a:tabLst>
            </a:pPr>
            <a:r>
              <a:rPr lang="en-GB" sz="1500" dirty="0" smtClean="0">
                <a:solidFill>
                  <a:srgbClr val="132577"/>
                </a:solidFill>
                <a:ea typeface="Times New Roman" pitchFamily="18" charset="0"/>
                <a:cs typeface="Arial" pitchFamily="34" charset="0"/>
              </a:rPr>
              <a:t>Keep the present injector complex</a:t>
            </a:r>
            <a:endParaRPr lang="en-GB" sz="1500" dirty="0" smtClean="0">
              <a:solidFill>
                <a:srgbClr val="132577"/>
              </a:solidFill>
              <a:cs typeface="Arial" pitchFamily="34" charset="0"/>
            </a:endParaRPr>
          </a:p>
          <a:p>
            <a:pPr marL="180975" indent="-180975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47650" algn="l"/>
              </a:tabLst>
            </a:pPr>
            <a:r>
              <a:rPr lang="en-GB" sz="1500" dirty="0" smtClean="0">
                <a:solidFill>
                  <a:srgbClr val="132577"/>
                </a:solidFill>
                <a:ea typeface="Times New Roman" pitchFamily="18" charset="0"/>
                <a:cs typeface="Arial" pitchFamily="34" charset="0"/>
              </a:rPr>
              <a:t>Reuse, as much as possible, existing hardware</a:t>
            </a:r>
            <a:endParaRPr lang="en-GB" sz="1500" dirty="0" smtClean="0">
              <a:solidFill>
                <a:srgbClr val="132577"/>
              </a:solidFill>
              <a:cs typeface="Arial" pitchFamily="34" charset="0"/>
            </a:endParaRPr>
          </a:p>
          <a:p>
            <a:pPr marL="180975" indent="-180975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47650" algn="l"/>
              </a:tabLst>
            </a:pPr>
            <a:r>
              <a:rPr lang="en-GB" sz="1500" dirty="0" smtClean="0">
                <a:solidFill>
                  <a:srgbClr val="132577"/>
                </a:solidFill>
                <a:ea typeface="Times New Roman" pitchFamily="18" charset="0"/>
                <a:cs typeface="Arial" pitchFamily="34" charset="0"/>
              </a:rPr>
              <a:t>Minimize the energy lost in synchrotron radiation </a:t>
            </a:r>
            <a:endParaRPr lang="en-GB" sz="1500" dirty="0" smtClean="0">
              <a:solidFill>
                <a:srgbClr val="132577"/>
              </a:solidFill>
              <a:cs typeface="Arial" pitchFamily="34" charset="0"/>
            </a:endParaRPr>
          </a:p>
          <a:p>
            <a:pPr marL="180975" indent="-180975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47650" algn="l"/>
              </a:tabLst>
            </a:pPr>
            <a:r>
              <a:rPr lang="en-GB" sz="1500" dirty="0" smtClean="0">
                <a:solidFill>
                  <a:srgbClr val="132577"/>
                </a:solidFill>
                <a:ea typeface="Times New Roman" pitchFamily="18" charset="0"/>
                <a:cs typeface="Arial" pitchFamily="34" charset="0"/>
              </a:rPr>
              <a:t>Minimize operation costs, particularly wall-plug power</a:t>
            </a:r>
            <a:endParaRPr lang="en-GB" sz="1500" dirty="0" smtClean="0">
              <a:solidFill>
                <a:srgbClr val="132577"/>
              </a:solidFill>
              <a:cs typeface="Arial" pitchFamily="34" charset="0"/>
            </a:endParaRPr>
          </a:p>
          <a:p>
            <a:pPr marL="180975" indent="-180975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47650" algn="l"/>
              </a:tabLst>
            </a:pPr>
            <a:r>
              <a:rPr lang="en-GB" sz="1500" dirty="0" smtClean="0">
                <a:solidFill>
                  <a:srgbClr val="132577"/>
                </a:solidFill>
                <a:ea typeface="Times New Roman" pitchFamily="18" charset="0"/>
                <a:cs typeface="Arial" pitchFamily="34" charset="0"/>
              </a:rPr>
              <a:t>Limit the downtime for installation and commissioning to 19.5 months.</a:t>
            </a:r>
          </a:p>
          <a:p>
            <a:pPr marL="180975" indent="-180975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47650" algn="l"/>
              </a:tabLst>
            </a:pPr>
            <a:endParaRPr lang="en-GB" sz="1500" dirty="0" smtClean="0">
              <a:solidFill>
                <a:srgbClr val="132577"/>
              </a:solidFill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0431" y="2492896"/>
            <a:ext cx="8380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i="1" dirty="0" smtClean="0">
                <a:solidFill>
                  <a:srgbClr val="132577"/>
                </a:solidFill>
              </a:rPr>
              <a:t>In the context of the R&amp;D on “Ultimate Storage Ring”, the ESRF has developed a solution, based on the following requirements and constraints:</a:t>
            </a:r>
            <a:endParaRPr lang="en-GB" i="1" dirty="0">
              <a:solidFill>
                <a:srgbClr val="132577"/>
              </a:solidFill>
            </a:endParaRPr>
          </a:p>
        </p:txBody>
      </p:sp>
      <p:sp>
        <p:nvSpPr>
          <p:cNvPr id="9" name="Slide Number Placeholder 4"/>
          <p:cNvSpPr txBox="1">
            <a:spLocks/>
          </p:cNvSpPr>
          <p:nvPr/>
        </p:nvSpPr>
        <p:spPr bwMode="gray">
          <a:xfrm>
            <a:off x="251520" y="6525344"/>
            <a:ext cx="413559" cy="212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325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Page </a:t>
            </a:r>
            <a:fld id="{733122C9-A0B9-462F-8757-0847AD287B63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srgbClr val="1325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13257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799" y="908720"/>
            <a:ext cx="84436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B050"/>
                </a:solidFill>
              </a:rPr>
              <a:t>The Accelerator Upgrade Phase II aims to: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rgbClr val="00B05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B050"/>
                </a:solidFill>
              </a:rPr>
              <a:t>- Substantially decrease the Store Ring Equilibrium Horizontal </a:t>
            </a:r>
            <a:r>
              <a:rPr lang="en-US" dirty="0" err="1" smtClean="0">
                <a:solidFill>
                  <a:srgbClr val="00B050"/>
                </a:solidFill>
              </a:rPr>
              <a:t>Emittance</a:t>
            </a:r>
            <a:endParaRPr lang="en-US" dirty="0" smtClean="0">
              <a:solidFill>
                <a:srgbClr val="00B05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dirty="0" smtClean="0">
                <a:solidFill>
                  <a:srgbClr val="00B050"/>
                </a:solidFill>
              </a:rPr>
              <a:t> Increase the source brilliance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dirty="0" smtClean="0">
                <a:solidFill>
                  <a:srgbClr val="00B050"/>
                </a:solidFill>
              </a:rPr>
              <a:t> Increase its coherent fraction.</a:t>
            </a:r>
            <a:endParaRPr lang="en-GB" i="1" dirty="0">
              <a:solidFill>
                <a:srgbClr val="00B05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52191" y="5805264"/>
            <a:ext cx="69349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0975" indent="-180975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47650" algn="l"/>
              </a:tabLst>
            </a:pPr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Maintain standard User-Mode Operations until</a:t>
            </a:r>
          </a:p>
          <a:p>
            <a:pPr marL="180975" indent="-180975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47650" algn="l"/>
              </a:tabLst>
            </a:pPr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the day of shut-down for installation</a:t>
            </a:r>
            <a:endParaRPr lang="en-GB" sz="24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1491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4302" y="764704"/>
            <a:ext cx="8521438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5466" y="148531"/>
            <a:ext cx="8032997" cy="576064"/>
          </a:xfrm>
        </p:spPr>
        <p:txBody>
          <a:bodyPr/>
          <a:lstStyle/>
          <a:p>
            <a:r>
              <a:rPr lang="en-US" dirty="0" smtClean="0"/>
              <a:t>Low </a:t>
            </a:r>
            <a:r>
              <a:rPr lang="en-US" dirty="0" err="1" smtClean="0"/>
              <a:t>Emittance</a:t>
            </a:r>
            <a:r>
              <a:rPr lang="en-US" dirty="0" smtClean="0"/>
              <a:t> Rings Trend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6135FD-2573-A941-B75F-912DDDDE1BE6}" type="slidenum">
              <a:rPr lang="en-US" smtClean="0">
                <a:solidFill>
                  <a:srgbClr val="FFFFFF"/>
                </a:solidFill>
              </a:rPr>
              <a:pPr/>
              <a:t>19</a:t>
            </a:fld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635896" y="2780928"/>
            <a:ext cx="3960440" cy="172819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267744" y="1196752"/>
            <a:ext cx="3971131" cy="1728192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527851" y="3873822"/>
            <a:ext cx="21082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/>
            <a:r>
              <a:rPr lang="en-US" dirty="0" smtClean="0">
                <a:solidFill>
                  <a:srgbClr val="002060"/>
                </a:solidFill>
              </a:rPr>
              <a:t>Existing machines</a:t>
            </a:r>
          </a:p>
          <a:p>
            <a:pPr marL="342900" indent="-342900"/>
            <a:r>
              <a:rPr lang="en-US" dirty="0" smtClean="0">
                <a:solidFill>
                  <a:srgbClr val="00B0F0"/>
                </a:solidFill>
              </a:rPr>
              <a:t>In Construction</a:t>
            </a:r>
          </a:p>
          <a:p>
            <a:pPr marL="342900" indent="-342900"/>
            <a:r>
              <a:rPr lang="en-US" dirty="0" smtClean="0">
                <a:solidFill>
                  <a:srgbClr val="00B050"/>
                </a:solidFill>
              </a:rPr>
              <a:t>Advanced Projects</a:t>
            </a:r>
          </a:p>
          <a:p>
            <a:pPr marL="342900" indent="-342900"/>
            <a:r>
              <a:rPr lang="en-US" dirty="0" smtClean="0">
                <a:solidFill>
                  <a:srgbClr val="FF0000"/>
                </a:solidFill>
              </a:rPr>
              <a:t>Concept stage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528800" y="3214800"/>
            <a:ext cx="108000" cy="108000"/>
          </a:xfrm>
          <a:prstGeom prst="ellipse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805200" y="2498400"/>
            <a:ext cx="108000" cy="108000"/>
          </a:xfrm>
          <a:prstGeom prst="ellipse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6472800" y="2325600"/>
            <a:ext cx="108000" cy="108000"/>
          </a:xfrm>
          <a:prstGeom prst="ellipse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B0F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4957200" y="3356992"/>
            <a:ext cx="108000" cy="108000"/>
          </a:xfrm>
          <a:prstGeom prst="ellipse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4048" y="321297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APS</a:t>
            </a:r>
            <a:endParaRPr lang="en-GB" sz="1200" dirty="0"/>
          </a:p>
        </p:txBody>
      </p:sp>
      <p:sp>
        <p:nvSpPr>
          <p:cNvPr id="15" name="Oval 14"/>
          <p:cNvSpPr/>
          <p:nvPr/>
        </p:nvSpPr>
        <p:spPr>
          <a:xfrm>
            <a:off x="5346000" y="3429000"/>
            <a:ext cx="108000" cy="108000"/>
          </a:xfrm>
          <a:prstGeom prst="ellipse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220072" y="3512041"/>
            <a:ext cx="7296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SPring8</a:t>
            </a:r>
            <a:endParaRPr lang="en-GB" sz="1200" dirty="0"/>
          </a:p>
        </p:txBody>
      </p:sp>
      <p:sp>
        <p:nvSpPr>
          <p:cNvPr id="20" name="Oval 19"/>
          <p:cNvSpPr/>
          <p:nvPr/>
        </p:nvSpPr>
        <p:spPr>
          <a:xfrm>
            <a:off x="3808800" y="2600920"/>
            <a:ext cx="108000" cy="108000"/>
          </a:xfrm>
          <a:prstGeom prst="ellipse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60200" y="2492896"/>
            <a:ext cx="567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Sirius</a:t>
            </a:r>
            <a:endParaRPr lang="en-GB" sz="1200" dirty="0"/>
          </a:p>
        </p:txBody>
      </p:sp>
      <p:sp>
        <p:nvSpPr>
          <p:cNvPr id="18" name="Slide Number Placeholder 4"/>
          <p:cNvSpPr txBox="1">
            <a:spLocks/>
          </p:cNvSpPr>
          <p:nvPr/>
        </p:nvSpPr>
        <p:spPr bwMode="gray">
          <a:xfrm>
            <a:off x="125993" y="6525344"/>
            <a:ext cx="413559" cy="212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325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Page </a:t>
            </a:r>
            <a:fld id="{733122C9-A0B9-462F-8757-0847AD287B63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srgbClr val="1325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13257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703122" y="5068341"/>
            <a:ext cx="6037230" cy="138499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Several facilities will implement </a:t>
            </a:r>
          </a:p>
          <a:p>
            <a:r>
              <a:rPr lang="en-US" sz="2800" b="1" dirty="0" smtClean="0">
                <a:solidFill>
                  <a:srgbClr val="002060"/>
                </a:solidFill>
              </a:rPr>
              <a:t>Low Horizontal </a:t>
            </a:r>
            <a:r>
              <a:rPr lang="en-US" sz="2800" b="1" dirty="0" err="1" smtClean="0">
                <a:solidFill>
                  <a:srgbClr val="002060"/>
                </a:solidFill>
              </a:rPr>
              <a:t>Emittance</a:t>
            </a:r>
            <a:r>
              <a:rPr lang="en-US" sz="2800" b="1" dirty="0" smtClean="0">
                <a:solidFill>
                  <a:srgbClr val="002060"/>
                </a:solidFill>
              </a:rPr>
              <a:t> Lattices</a:t>
            </a:r>
          </a:p>
          <a:p>
            <a:r>
              <a:rPr lang="en-US" sz="2800" b="1" dirty="0" smtClean="0">
                <a:solidFill>
                  <a:srgbClr val="002060"/>
                </a:solidFill>
              </a:rPr>
              <a:t>by the next decade</a:t>
            </a:r>
            <a:endParaRPr lang="en-GB" sz="2800" b="1" dirty="0">
              <a:solidFill>
                <a:srgbClr val="002060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5004048" y="1340768"/>
            <a:ext cx="576064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004048" y="1700808"/>
            <a:ext cx="5760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652120" y="1124744"/>
            <a:ext cx="25410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2060"/>
                </a:solidFill>
              </a:rPr>
              <a:t>Based on 1980 </a:t>
            </a:r>
            <a:r>
              <a:rPr lang="en-US" sz="1600" dirty="0" err="1" smtClean="0">
                <a:solidFill>
                  <a:srgbClr val="002060"/>
                </a:solidFill>
              </a:rPr>
              <a:t>KnowHow</a:t>
            </a:r>
            <a:endParaRPr lang="en-GB" sz="1600" dirty="0">
              <a:solidFill>
                <a:srgbClr val="00206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652120" y="1434262"/>
            <a:ext cx="24240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EF1121"/>
                </a:solidFill>
              </a:rPr>
              <a:t>Based on state of the art</a:t>
            </a:r>
          </a:p>
          <a:p>
            <a:r>
              <a:rPr lang="en-US" sz="1600" dirty="0" smtClean="0">
                <a:solidFill>
                  <a:srgbClr val="EF1121"/>
                </a:solidFill>
              </a:rPr>
              <a:t>technologies</a:t>
            </a:r>
            <a:endParaRPr lang="en-GB" sz="1600" dirty="0">
              <a:solidFill>
                <a:srgbClr val="EF1121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4410000" y="2348880"/>
            <a:ext cx="108000" cy="108000"/>
          </a:xfrm>
          <a:prstGeom prst="ellipse">
            <a:avLst/>
          </a:prstGeom>
          <a:solidFill>
            <a:srgbClr val="0F027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allAtOnce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09747D2-6F81-BA4E-9E75-3A786F4DE738}" type="slidenum">
              <a:rPr lang="en-GB" smtClean="0">
                <a:solidFill>
                  <a:srgbClr val="FFFFFF"/>
                </a:solidFill>
              </a:rPr>
              <a:pPr/>
              <a:t>20</a:t>
            </a:fld>
            <a:endParaRPr lang="en-GB" smtClean="0">
              <a:solidFill>
                <a:srgbClr val="FFFFFF"/>
              </a:solidFill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5003800" y="1219201"/>
            <a:ext cx="4140201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Double-Bend </a:t>
            </a:r>
            <a:r>
              <a:rPr lang="en-US" sz="2000" b="1" dirty="0" err="1" smtClean="0">
                <a:solidFill>
                  <a:srgbClr val="0000FF"/>
                </a:solidFill>
              </a:rPr>
              <a:t>Achromat</a:t>
            </a:r>
            <a:r>
              <a:rPr lang="en-US" sz="2000" b="1" dirty="0" smtClean="0">
                <a:solidFill>
                  <a:srgbClr val="0000FF"/>
                </a:solidFill>
              </a:rPr>
              <a:t> (DBA)</a:t>
            </a:r>
          </a:p>
          <a:p>
            <a:pPr marL="266700" lvl="1">
              <a:buFont typeface="Arial"/>
              <a:buChar char="•"/>
            </a:pPr>
            <a:r>
              <a:rPr lang="en-US" sz="2100" dirty="0" smtClean="0">
                <a:solidFill>
                  <a:srgbClr val="000000"/>
                </a:solidFill>
              </a:rPr>
              <a:t> Many 3</a:t>
            </a:r>
            <a:r>
              <a:rPr lang="en-US" sz="2100" baseline="30000" dirty="0" smtClean="0">
                <a:solidFill>
                  <a:srgbClr val="000000"/>
                </a:solidFill>
              </a:rPr>
              <a:t>rd</a:t>
            </a:r>
            <a:r>
              <a:rPr lang="en-US" sz="2100" dirty="0" smtClean="0">
                <a:solidFill>
                  <a:srgbClr val="000000"/>
                </a:solidFill>
              </a:rPr>
              <a:t> gen. SR sources</a:t>
            </a:r>
          </a:p>
          <a:p>
            <a:pPr marL="444500" lvl="1" indent="-177800">
              <a:buFont typeface="Arial"/>
              <a:buChar char="•"/>
            </a:pPr>
            <a:r>
              <a:rPr lang="en-US" sz="2100" dirty="0" smtClean="0">
                <a:solidFill>
                  <a:srgbClr val="000000"/>
                </a:solidFill>
              </a:rPr>
              <a:t>Local dispersion bump  (originally closed) for chromaticity correction </a:t>
            </a:r>
            <a:endParaRPr lang="en-US" sz="2100" dirty="0">
              <a:solidFill>
                <a:srgbClr val="000000"/>
              </a:solidFill>
            </a:endParaRPr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3" cstate="print">
            <a:lum bright="-30000" contrast="50000"/>
          </a:blip>
          <a:stretch>
            <a:fillRect/>
          </a:stretch>
        </p:blipFill>
        <p:spPr bwMode="auto">
          <a:xfrm>
            <a:off x="88901" y="1266914"/>
            <a:ext cx="4800599" cy="3368816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73500" y="6605587"/>
            <a:ext cx="4953000" cy="227013"/>
          </a:xfrm>
          <a:noFill/>
        </p:spPr>
        <p:txBody>
          <a:bodyPr/>
          <a:lstStyle/>
          <a:p>
            <a:pPr algn="ctr"/>
            <a:r>
              <a:rPr lang="en-GB" dirty="0" smtClean="0">
                <a:solidFill>
                  <a:srgbClr val="FFFFFF"/>
                </a:solidFill>
              </a:rPr>
              <a:t>Andrea Franchi 	</a:t>
            </a:r>
            <a:r>
              <a:rPr b="1" dirty="0" smtClean="0">
                <a:solidFill>
                  <a:srgbClr val="FFFFFF"/>
                </a:solidFill>
              </a:rPr>
              <a:t>Optimization of dynamic aperture for the ESRF upgrade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6911"/>
            <a:ext cx="8229600" cy="495300"/>
          </a:xfrm>
        </p:spPr>
        <p:txBody>
          <a:bodyPr/>
          <a:lstStyle/>
          <a:p>
            <a:pPr eaLnBrk="1" hangingPunct="1"/>
            <a:r>
              <a:rPr lang="en-US" dirty="0" smtClean="0"/>
              <a:t>The evolution to Multi-Bend Lattice</a:t>
            </a:r>
          </a:p>
        </p:txBody>
      </p:sp>
    </p:spTree>
    <p:extLst>
      <p:ext uri="{BB962C8B-B14F-4D97-AF65-F5344CB8AC3E}">
        <p14:creationId xmlns:p14="http://schemas.microsoft.com/office/powerpoint/2010/main" xmlns="" val="20439072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09747D2-6F81-BA4E-9E75-3A786F4DE738}" type="slidenum">
              <a:rPr lang="en-GB" smtClean="0">
                <a:solidFill>
                  <a:srgbClr val="FFFFFF"/>
                </a:solidFill>
              </a:rPr>
              <a:pPr/>
              <a:t>21</a:t>
            </a:fld>
            <a:endParaRPr lang="en-GB" smtClean="0">
              <a:solidFill>
                <a:srgbClr val="FFFFFF"/>
              </a:solidFill>
            </a:endParaRPr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6911"/>
            <a:ext cx="8229600" cy="495300"/>
          </a:xfrm>
        </p:spPr>
        <p:txBody>
          <a:bodyPr/>
          <a:lstStyle/>
          <a:p>
            <a:pPr eaLnBrk="1" hangingPunct="1"/>
            <a:r>
              <a:rPr lang="en-US" dirty="0" smtClean="0"/>
              <a:t>The evolution to Multi-Bend Lattice</a:t>
            </a:r>
          </a:p>
        </p:txBody>
      </p:sp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3" cstate="print">
            <a:lum bright="-30000" contrast="50000"/>
          </a:blip>
          <a:stretch>
            <a:fillRect/>
          </a:stretch>
        </p:blipFill>
        <p:spPr bwMode="auto">
          <a:xfrm>
            <a:off x="88901" y="1266914"/>
            <a:ext cx="4800599" cy="3368816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-12700" y="4876800"/>
            <a:ext cx="4152900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b="1" dirty="0" smtClean="0">
                <a:solidFill>
                  <a:srgbClr val="008000"/>
                </a:solidFill>
              </a:rPr>
              <a:t>Multi-Bend </a:t>
            </a:r>
            <a:r>
              <a:rPr lang="en-US" sz="2000" b="1" dirty="0" err="1" smtClean="0">
                <a:solidFill>
                  <a:srgbClr val="008000"/>
                </a:solidFill>
              </a:rPr>
              <a:t>Achromat</a:t>
            </a:r>
            <a:r>
              <a:rPr lang="en-US" sz="2000" b="1" dirty="0" smtClean="0">
                <a:solidFill>
                  <a:srgbClr val="008000"/>
                </a:solidFill>
              </a:rPr>
              <a:t> (MBA)</a:t>
            </a:r>
          </a:p>
          <a:p>
            <a:pPr marL="266700" lvl="1" indent="-177800">
              <a:buFont typeface="Arial"/>
              <a:buChar char="•"/>
              <a:tabLst>
                <a:tab pos="266700" algn="l"/>
              </a:tabLst>
            </a:pPr>
            <a:r>
              <a:rPr lang="en-US" sz="2100" dirty="0" smtClean="0">
                <a:solidFill>
                  <a:srgbClr val="000000"/>
                </a:solidFill>
              </a:rPr>
              <a:t>MAX IV and other </a:t>
            </a:r>
            <a:r>
              <a:rPr lang="en-US" sz="2100" dirty="0" err="1" smtClean="0">
                <a:solidFill>
                  <a:srgbClr val="000000"/>
                </a:solidFill>
              </a:rPr>
              <a:t>USRs</a:t>
            </a:r>
            <a:endParaRPr lang="en-US" sz="2100" dirty="0" smtClean="0">
              <a:solidFill>
                <a:srgbClr val="000000"/>
              </a:solidFill>
            </a:endParaRPr>
          </a:p>
          <a:p>
            <a:pPr marL="266700" lvl="1" indent="-177800">
              <a:buFont typeface="Arial"/>
              <a:buChar char="•"/>
              <a:tabLst>
                <a:tab pos="266700" algn="l"/>
              </a:tabLst>
            </a:pPr>
            <a:r>
              <a:rPr lang="en-US" sz="2100" dirty="0" smtClean="0">
                <a:solidFill>
                  <a:srgbClr val="000000"/>
                </a:solidFill>
              </a:rPr>
              <a:t>No dispersion bump, its value is a trade-off between emittance and sextupoles (DA)</a:t>
            </a:r>
            <a:endParaRPr lang="en-US" sz="2100" dirty="0">
              <a:solidFill>
                <a:srgbClr val="000000"/>
              </a:solidFill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5003800" y="1219201"/>
            <a:ext cx="4140201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Double-Bend </a:t>
            </a:r>
            <a:r>
              <a:rPr lang="en-US" sz="2000" b="1" dirty="0" err="1" smtClean="0">
                <a:solidFill>
                  <a:srgbClr val="0000FF"/>
                </a:solidFill>
              </a:rPr>
              <a:t>Achromat</a:t>
            </a:r>
            <a:r>
              <a:rPr lang="en-US" sz="2000" b="1" dirty="0" smtClean="0">
                <a:solidFill>
                  <a:srgbClr val="0000FF"/>
                </a:solidFill>
              </a:rPr>
              <a:t> (DBA)</a:t>
            </a:r>
          </a:p>
          <a:p>
            <a:pPr marL="266700" lvl="1">
              <a:buFont typeface="Arial"/>
              <a:buChar char="•"/>
            </a:pPr>
            <a:r>
              <a:rPr lang="en-US" sz="2100" dirty="0" smtClean="0">
                <a:solidFill>
                  <a:srgbClr val="000000"/>
                </a:solidFill>
              </a:rPr>
              <a:t> Many 3</a:t>
            </a:r>
            <a:r>
              <a:rPr lang="en-US" sz="2100" baseline="30000" dirty="0" smtClean="0">
                <a:solidFill>
                  <a:srgbClr val="000000"/>
                </a:solidFill>
              </a:rPr>
              <a:t>rd</a:t>
            </a:r>
            <a:r>
              <a:rPr lang="en-US" sz="2100" dirty="0" smtClean="0">
                <a:solidFill>
                  <a:srgbClr val="000000"/>
                </a:solidFill>
              </a:rPr>
              <a:t> gen. SR sources</a:t>
            </a:r>
          </a:p>
          <a:p>
            <a:pPr marL="444500" lvl="1" indent="-177800">
              <a:buFont typeface="Arial"/>
              <a:buChar char="•"/>
            </a:pPr>
            <a:r>
              <a:rPr lang="en-US" sz="2100" dirty="0" smtClean="0">
                <a:solidFill>
                  <a:srgbClr val="000000"/>
                </a:solidFill>
              </a:rPr>
              <a:t>Local dispersion bump (originally closed) for chromaticity correction </a:t>
            </a:r>
            <a:endParaRPr lang="en-US" sz="2100" dirty="0">
              <a:solidFill>
                <a:srgbClr val="000000"/>
              </a:solidFill>
            </a:endParaRPr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4" cstate="print">
            <a:lum bright="-30000" contrast="5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13200" y="2887842"/>
            <a:ext cx="5130800" cy="3658371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73500" y="6605587"/>
            <a:ext cx="4953000" cy="227013"/>
          </a:xfrm>
          <a:noFill/>
        </p:spPr>
        <p:txBody>
          <a:bodyPr/>
          <a:lstStyle/>
          <a:p>
            <a:pPr algn="ctr"/>
            <a:r>
              <a:rPr lang="en-GB" dirty="0" smtClean="0">
                <a:solidFill>
                  <a:srgbClr val="FFFFFF"/>
                </a:solidFill>
              </a:rPr>
              <a:t>Andrea Franchi 	</a:t>
            </a:r>
            <a:r>
              <a:rPr b="1" dirty="0" smtClean="0">
                <a:solidFill>
                  <a:srgbClr val="FFFFFF"/>
                </a:solidFill>
              </a:rPr>
              <a:t>Optimization of dynamic aperture for the ESRF upgrade</a:t>
            </a:r>
            <a:endParaRPr lang="en-US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04433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09747D2-6F81-BA4E-9E75-3A786F4DE738}" type="slidenum">
              <a:rPr lang="en-GB" smtClean="0">
                <a:solidFill>
                  <a:srgbClr val="FFFFFF"/>
                </a:solidFill>
              </a:rPr>
              <a:pPr/>
              <a:t>22</a:t>
            </a:fld>
            <a:endParaRPr lang="en-GB" smtClean="0">
              <a:solidFill>
                <a:srgbClr val="FFFFFF"/>
              </a:solidFill>
            </a:endParaRPr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98225"/>
            <a:ext cx="8229600" cy="495300"/>
          </a:xfrm>
        </p:spPr>
        <p:txBody>
          <a:bodyPr/>
          <a:lstStyle/>
          <a:p>
            <a:pPr eaLnBrk="1" hangingPunct="1"/>
            <a:r>
              <a:rPr lang="en-US" dirty="0" smtClean="0"/>
              <a:t>The Hybrid Multi-Bend (HMB) lattice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5003800" y="1270001"/>
            <a:ext cx="4140201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ESRF existing (DBA) cell</a:t>
            </a:r>
          </a:p>
          <a:p>
            <a:pPr marL="266700" lvl="1">
              <a:buFont typeface="Arial"/>
              <a:buChar char="•"/>
            </a:pPr>
            <a:r>
              <a:rPr lang="en-US" sz="2100" dirty="0" smtClean="0">
                <a:solidFill>
                  <a:srgbClr val="000000"/>
                </a:solidFill>
              </a:rPr>
              <a:t> Ex = 4 </a:t>
            </a:r>
            <a:r>
              <a:rPr lang="en-US" sz="2100" dirty="0" err="1" smtClean="0">
                <a:solidFill>
                  <a:srgbClr val="000000"/>
                </a:solidFill>
              </a:rPr>
              <a:t>nm</a:t>
            </a:r>
            <a:r>
              <a:rPr lang="en-US" sz="1500" dirty="0" err="1" smtClean="0">
                <a:solidFill>
                  <a:srgbClr val="000000"/>
                </a:solidFill>
                <a:latin typeface="Wingdings"/>
                <a:ea typeface="Wingdings"/>
                <a:cs typeface="Wingdings"/>
              </a:rPr>
              <a:t></a:t>
            </a:r>
            <a:r>
              <a:rPr lang="en-US" sz="2100" dirty="0" err="1" smtClean="0">
                <a:solidFill>
                  <a:srgbClr val="000000"/>
                </a:solidFill>
              </a:rPr>
              <a:t>rad</a:t>
            </a:r>
            <a:endParaRPr lang="en-US" sz="2100" dirty="0" smtClean="0">
              <a:solidFill>
                <a:srgbClr val="000000"/>
              </a:solidFill>
            </a:endParaRPr>
          </a:p>
          <a:p>
            <a:pPr marL="444500" lvl="1" indent="-177800">
              <a:buFont typeface="Arial"/>
              <a:buChar char="•"/>
            </a:pPr>
            <a:r>
              <a:rPr lang="en-US" sz="2100" dirty="0" smtClean="0">
                <a:solidFill>
                  <a:srgbClr val="000000"/>
                </a:solidFill>
              </a:rPr>
              <a:t>tunes (36.44,13.39)</a:t>
            </a:r>
          </a:p>
          <a:p>
            <a:pPr marL="444500" lvl="1" indent="-177800">
              <a:buFont typeface="Arial"/>
              <a:buChar char="•"/>
            </a:pPr>
            <a:r>
              <a:rPr lang="en-US" sz="2100" dirty="0" smtClean="0">
                <a:solidFill>
                  <a:srgbClr val="000000"/>
                </a:solidFill>
              </a:rPr>
              <a:t>nat. chromaticity (-130, -58)</a:t>
            </a:r>
            <a:endParaRPr lang="en-US" sz="2100" dirty="0">
              <a:solidFill>
                <a:srgbClr val="000000"/>
              </a:solidFill>
            </a:endParaRPr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3" cstate="print">
            <a:lum bright="-30000" contrast="50000"/>
          </a:blip>
          <a:stretch>
            <a:fillRect/>
          </a:stretch>
        </p:blipFill>
        <p:spPr bwMode="auto">
          <a:xfrm>
            <a:off x="88901" y="1266914"/>
            <a:ext cx="4800599" cy="3368816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-12700" y="4876800"/>
            <a:ext cx="4000500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b="1" dirty="0" smtClean="0">
                <a:solidFill>
                  <a:srgbClr val="008000"/>
                </a:solidFill>
              </a:rPr>
              <a:t>Proposed HMB cell</a:t>
            </a:r>
          </a:p>
          <a:p>
            <a:pPr marL="266700" lvl="1">
              <a:buFont typeface="Arial"/>
              <a:buChar char="•"/>
            </a:pPr>
            <a:r>
              <a:rPr lang="en-US" sz="2100" dirty="0" smtClean="0">
                <a:solidFill>
                  <a:srgbClr val="000000"/>
                </a:solidFill>
              </a:rPr>
              <a:t> Ex = 140 </a:t>
            </a:r>
            <a:r>
              <a:rPr lang="en-US" sz="2100" dirty="0" err="1" smtClean="0">
                <a:solidFill>
                  <a:srgbClr val="000000"/>
                </a:solidFill>
              </a:rPr>
              <a:t>pm</a:t>
            </a:r>
            <a:r>
              <a:rPr lang="en-US" sz="1500" dirty="0" err="1" smtClean="0">
                <a:solidFill>
                  <a:srgbClr val="000000"/>
                </a:solidFill>
                <a:latin typeface="Wingdings"/>
                <a:ea typeface="Wingdings"/>
                <a:cs typeface="Wingdings"/>
              </a:rPr>
              <a:t></a:t>
            </a:r>
            <a:r>
              <a:rPr lang="en-US" sz="2100" dirty="0" err="1" smtClean="0">
                <a:solidFill>
                  <a:srgbClr val="000000"/>
                </a:solidFill>
              </a:rPr>
              <a:t>rad</a:t>
            </a:r>
            <a:endParaRPr lang="en-US" sz="2100" dirty="0" smtClean="0">
              <a:solidFill>
                <a:srgbClr val="000000"/>
              </a:solidFill>
            </a:endParaRPr>
          </a:p>
          <a:p>
            <a:pPr marL="444500" lvl="1" indent="-177800">
              <a:buFont typeface="Arial"/>
              <a:buChar char="•"/>
            </a:pPr>
            <a:r>
              <a:rPr lang="en-US" sz="2100" dirty="0" smtClean="0">
                <a:solidFill>
                  <a:srgbClr val="000000"/>
                </a:solidFill>
              </a:rPr>
              <a:t>tunes (75.60, 27.60)</a:t>
            </a:r>
          </a:p>
          <a:p>
            <a:pPr marL="444500" lvl="1" indent="-177800">
              <a:buFont typeface="Arial"/>
              <a:buChar char="•"/>
            </a:pPr>
            <a:r>
              <a:rPr lang="en-US" sz="2100" dirty="0" smtClean="0">
                <a:solidFill>
                  <a:srgbClr val="000000"/>
                </a:solidFill>
              </a:rPr>
              <a:t>nat. chromaticity (-92, -82)</a:t>
            </a:r>
          </a:p>
          <a:p>
            <a:pPr marL="266700" lvl="1" indent="-177800">
              <a:buFont typeface="Arial"/>
              <a:buChar char="•"/>
              <a:tabLst>
                <a:tab pos="266700" algn="l"/>
              </a:tabLst>
            </a:pPr>
            <a:endParaRPr lang="en-US" sz="2100" dirty="0" smtClean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73500" y="6605587"/>
            <a:ext cx="4953000" cy="227013"/>
          </a:xfrm>
          <a:noFill/>
        </p:spPr>
        <p:txBody>
          <a:bodyPr/>
          <a:lstStyle/>
          <a:p>
            <a:pPr algn="ctr"/>
            <a:r>
              <a:rPr lang="en-GB" dirty="0" smtClean="0">
                <a:solidFill>
                  <a:srgbClr val="FFFFFF"/>
                </a:solidFill>
              </a:rPr>
              <a:t>Andrea Franchi 	</a:t>
            </a:r>
            <a:r>
              <a:rPr b="1" dirty="0" smtClean="0">
                <a:solidFill>
                  <a:srgbClr val="FFFFFF"/>
                </a:solidFill>
              </a:rPr>
              <a:t>Optimization of dynamic aperture for the ESRF upgrade</a:t>
            </a:r>
            <a:endParaRPr lang="en-US" b="1" dirty="0">
              <a:solidFill>
                <a:srgbClr val="FFFFFF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2776082"/>
            <a:ext cx="5088611" cy="3821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5"/>
          <p:cNvSpPr txBox="1">
            <a:spLocks noChangeArrowheads="1"/>
          </p:cNvSpPr>
          <p:nvPr/>
        </p:nvSpPr>
        <p:spPr bwMode="auto">
          <a:xfrm>
            <a:off x="3943756" y="2740944"/>
            <a:ext cx="4198288" cy="1815882"/>
          </a:xfrm>
          <a:prstGeom prst="rect">
            <a:avLst/>
          </a:prstGeom>
          <a:solidFill>
            <a:srgbClr val="FFFF00">
              <a:alpha val="57000"/>
            </a:srgb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374650" lvl="1" indent="-285750">
              <a:buFont typeface="Arial"/>
              <a:buChar char="•"/>
              <a:tabLst>
                <a:tab pos="266700" algn="l"/>
              </a:tabLst>
            </a:pPr>
            <a:r>
              <a:rPr lang="en-US" sz="1400" b="1" dirty="0" smtClean="0">
                <a:solidFill>
                  <a:srgbClr val="800000"/>
                </a:solidFill>
              </a:rPr>
              <a:t>Multi-bend for lower emittance</a:t>
            </a:r>
          </a:p>
          <a:p>
            <a:pPr marL="374650" lvl="1" indent="-285750">
              <a:buFont typeface="Arial"/>
              <a:buChar char="•"/>
              <a:tabLst>
                <a:tab pos="266700" algn="l"/>
              </a:tabLst>
            </a:pPr>
            <a:r>
              <a:rPr lang="en-US" sz="1400" b="1" dirty="0" smtClean="0">
                <a:solidFill>
                  <a:srgbClr val="800000"/>
                </a:solidFill>
              </a:rPr>
              <a:t>Dispersion bump for efficient chromaticity correction =&gt; “weak” sextupoles (&lt;0.6kT/m)</a:t>
            </a:r>
          </a:p>
          <a:p>
            <a:pPr marL="374650" lvl="1" indent="-285750">
              <a:buFont typeface="Arial"/>
              <a:buChar char="•"/>
              <a:tabLst>
                <a:tab pos="266700" algn="l"/>
              </a:tabLst>
            </a:pPr>
            <a:r>
              <a:rPr lang="en-US" sz="1400" b="1" dirty="0" smtClean="0">
                <a:solidFill>
                  <a:srgbClr val="800000"/>
                </a:solidFill>
              </a:rPr>
              <a:t>Fewer </a:t>
            </a:r>
            <a:r>
              <a:rPr lang="en-US" sz="1400" b="1" dirty="0" err="1" smtClean="0">
                <a:solidFill>
                  <a:srgbClr val="800000"/>
                </a:solidFill>
              </a:rPr>
              <a:t>sextupoles</a:t>
            </a:r>
            <a:r>
              <a:rPr lang="en-US" sz="1400" b="1" dirty="0" smtClean="0">
                <a:solidFill>
                  <a:srgbClr val="800000"/>
                </a:solidFill>
              </a:rPr>
              <a:t> than in DBA</a:t>
            </a:r>
          </a:p>
          <a:p>
            <a:pPr marL="374650" lvl="1" indent="-285750">
              <a:buFont typeface="Arial"/>
              <a:buChar char="•"/>
              <a:tabLst>
                <a:tab pos="266700" algn="l"/>
              </a:tabLst>
            </a:pPr>
            <a:r>
              <a:rPr lang="en-US" sz="1400" b="1" dirty="0" smtClean="0">
                <a:solidFill>
                  <a:srgbClr val="800000"/>
                </a:solidFill>
              </a:rPr>
              <a:t>Longer and weaker dipoles =&gt; less SR</a:t>
            </a:r>
            <a:endParaRPr lang="en-US" sz="1400" b="1" baseline="30000" dirty="0" smtClean="0">
              <a:solidFill>
                <a:srgbClr val="800000"/>
              </a:solidFill>
            </a:endParaRPr>
          </a:p>
          <a:p>
            <a:pPr marL="374650" lvl="1" indent="-285750">
              <a:buFont typeface="Arial"/>
              <a:buChar char="•"/>
              <a:tabLst>
                <a:tab pos="266700" algn="l"/>
              </a:tabLst>
            </a:pPr>
            <a:r>
              <a:rPr lang="en-US" sz="1400" b="1" dirty="0" smtClean="0">
                <a:solidFill>
                  <a:srgbClr val="800000"/>
                </a:solidFill>
              </a:rPr>
              <a:t>No need of “large” dispersion on the inner dipoles =&gt; small </a:t>
            </a:r>
            <a:r>
              <a:rPr lang="en-US" sz="1400" b="1" i="1" dirty="0" err="1" smtClean="0">
                <a:solidFill>
                  <a:srgbClr val="800000"/>
                </a:solidFill>
              </a:rPr>
              <a:t>H</a:t>
            </a:r>
            <a:r>
              <a:rPr lang="en-US" sz="1400" b="1" dirty="0" err="1" smtClean="0">
                <a:solidFill>
                  <a:srgbClr val="800000"/>
                </a:solidFill>
              </a:rPr>
              <a:t>x</a:t>
            </a:r>
            <a:r>
              <a:rPr lang="en-US" sz="1400" b="1" dirty="0" smtClean="0">
                <a:solidFill>
                  <a:srgbClr val="800000"/>
                </a:solidFill>
              </a:rPr>
              <a:t> and Ex</a:t>
            </a:r>
            <a:endParaRPr lang="en-US" sz="1400" b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02481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09747D2-6F81-BA4E-9E75-3A786F4DE738}" type="slidenum">
              <a:rPr lang="en-GB" smtClean="0">
                <a:solidFill>
                  <a:srgbClr val="FFFFFF"/>
                </a:solidFill>
              </a:rPr>
              <a:pPr/>
              <a:t>23</a:t>
            </a:fld>
            <a:endParaRPr lang="en-GB" smtClean="0">
              <a:solidFill>
                <a:srgbClr val="FFFFFF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73500" y="6605587"/>
            <a:ext cx="4953000" cy="227013"/>
          </a:xfrm>
          <a:noFill/>
        </p:spPr>
        <p:txBody>
          <a:bodyPr/>
          <a:lstStyle/>
          <a:p>
            <a:pPr algn="ctr"/>
            <a:r>
              <a:rPr lang="en-GB" dirty="0" smtClean="0">
                <a:solidFill>
                  <a:srgbClr val="FFFFFF"/>
                </a:solidFill>
              </a:rPr>
              <a:t>Andrea Franchi 	</a:t>
            </a:r>
            <a:r>
              <a:rPr b="1" dirty="0" smtClean="0">
                <a:solidFill>
                  <a:srgbClr val="FFFFFF"/>
                </a:solidFill>
              </a:rPr>
              <a:t>Optimization of dynamic aperture for the ESRF upgrade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7584" y="116632"/>
            <a:ext cx="7776863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HMB and Source </a:t>
            </a:r>
            <a:r>
              <a:rPr lang="en-US" sz="2400" dirty="0" err="1" smtClean="0">
                <a:solidFill>
                  <a:srgbClr val="FFFF00"/>
                </a:solidFill>
              </a:rPr>
              <a:t>Parametes</a:t>
            </a:r>
            <a:endParaRPr lang="en-US" sz="2400" dirty="0">
              <a:solidFill>
                <a:srgbClr val="FFFF00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03281715"/>
              </p:ext>
            </p:extLst>
          </p:nvPr>
        </p:nvGraphicFramePr>
        <p:xfrm>
          <a:off x="107505" y="692694"/>
          <a:ext cx="4680522" cy="5976662"/>
        </p:xfrm>
        <a:graphic>
          <a:graphicData uri="http://schemas.openxmlformats.org/drawingml/2006/table">
            <a:tbl>
              <a:tblPr/>
              <a:tblGrid>
                <a:gridCol w="455943"/>
                <a:gridCol w="1912221"/>
                <a:gridCol w="728139"/>
                <a:gridCol w="502801"/>
                <a:gridCol w="528599"/>
                <a:gridCol w="552819"/>
              </a:tblGrid>
              <a:tr h="459650">
                <a:tc>
                  <a:txBody>
                    <a:bodyPr/>
                    <a:lstStyle/>
                    <a:p>
                      <a:endParaRPr lang="en-GB" sz="500" dirty="0">
                        <a:latin typeface="Times New Roman"/>
                        <a:ea typeface="MS Mincho"/>
                      </a:endParaRPr>
                    </a:p>
                  </a:txBody>
                  <a:tcPr marL="31182" marR="3118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865755" algn="ctr"/>
                          <a:tab pos="5731510" algn="r"/>
                        </a:tabLs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Parameter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865755" algn="ctr"/>
                          <a:tab pos="5731510" algn="r"/>
                        </a:tabLs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S28A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865755" algn="ctr"/>
                          <a:tab pos="5731510" algn="r"/>
                        </a:tabLst>
                      </a:pPr>
                      <a:r>
                        <a:rPr lang="en-US" sz="500" b="1" dirty="0" smtClean="0">
                          <a:latin typeface="Arial"/>
                          <a:ea typeface="Times New Roman"/>
                          <a:cs typeface="Arial"/>
                        </a:rPr>
                        <a:t>Current lattice</a:t>
                      </a:r>
                      <a:endParaRPr lang="en-GB" sz="5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865755" algn="ctr"/>
                          <a:tab pos="5731510" algn="r"/>
                        </a:tabLst>
                      </a:pPr>
                      <a:r>
                        <a:rPr lang="en-US" sz="500" b="1" dirty="0">
                          <a:latin typeface="Calibri"/>
                          <a:ea typeface="Times New Roman"/>
                          <a:cs typeface="Times New Roman"/>
                        </a:rPr>
                        <a:t>Symbol</a:t>
                      </a:r>
                      <a:endParaRPr lang="en-GB" sz="5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865755" algn="ctr"/>
                          <a:tab pos="5731510" algn="r"/>
                        </a:tabLs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Unit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43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Lattice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Energy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6.00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6.04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E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GeV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Circumference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843.98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844.39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C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m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dirty="0">
                          <a:latin typeface="Arial"/>
                          <a:ea typeface="Times New Roman"/>
                          <a:cs typeface="Arial"/>
                        </a:rPr>
                        <a:t>Number of cells</a:t>
                      </a:r>
                      <a:endParaRPr lang="en-GB" sz="5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32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32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Horizontal emittance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147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4000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pm·rad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Energy loss per turn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2.6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4.9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U0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MeV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60">
                <a:tc>
                  <a:txBody>
                    <a:bodyPr/>
                    <a:lstStyle/>
                    <a:p>
                      <a:endParaRPr lang="en-GB" sz="500">
                        <a:latin typeface="Times New Roman"/>
                        <a:ea typeface="MS Mincho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Energy loss from IDs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0.5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0.5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U0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MeV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Horizontal tune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75.6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36.44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νx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Vertical tune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27.6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13.39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 νy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43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Longitudinal tune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0.00352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0.00592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500" b="1" dirty="0" err="1">
                          <a:latin typeface="Calibri"/>
                          <a:ea typeface="Times New Roman"/>
                          <a:cs typeface="Times New Roman"/>
                        </a:rPr>
                        <a:t>νs</a:t>
                      </a:r>
                      <a:endParaRPr lang="en-GB" sz="5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GB" sz="5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dirty="0">
                          <a:latin typeface="Arial"/>
                          <a:ea typeface="Times New Roman"/>
                          <a:cs typeface="Arial"/>
                        </a:rPr>
                        <a:t>Horizontal damping time </a:t>
                      </a:r>
                      <a:endParaRPr lang="en-GB" sz="5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8.51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7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τx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ms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dirty="0">
                          <a:latin typeface="Arial"/>
                          <a:ea typeface="Times New Roman"/>
                          <a:cs typeface="Arial"/>
                        </a:rPr>
                        <a:t>Vertical damping time</a:t>
                      </a:r>
                      <a:endParaRPr lang="en-GB" sz="5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13.02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7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τy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ms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Longitudinal damping time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8.86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3.5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τs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ms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Horizontal natural chromaticity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-100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dirty="0">
                          <a:latin typeface="Arial"/>
                          <a:ea typeface="Times New Roman"/>
                          <a:cs typeface="Arial"/>
                        </a:rPr>
                        <a:t>-130</a:t>
                      </a:r>
                      <a:endParaRPr lang="en-GB" sz="5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ξx0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dirty="0">
                          <a:latin typeface="Arial"/>
                          <a:ea typeface="Times New Roman"/>
                          <a:cs typeface="Arial"/>
                        </a:rPr>
                        <a:t>Vertical natural chromaticity</a:t>
                      </a:r>
                      <a:endParaRPr lang="en-GB" sz="5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-84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-58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ξy0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43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Momentum compaction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8.7E-05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17.8 E-5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GB" sz="5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Energy spread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0.0009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0.0011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500" b="1" dirty="0" err="1">
                          <a:latin typeface="Calibri"/>
                          <a:ea typeface="Times New Roman"/>
                          <a:cs typeface="Times New Roman"/>
                        </a:rPr>
                        <a:t>σδ</a:t>
                      </a:r>
                      <a:endParaRPr lang="en-GB" sz="5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Beam current </a:t>
                      </a:r>
                      <a:r>
                        <a:rPr lang="en-US" sz="400">
                          <a:latin typeface="Arial"/>
                          <a:ea typeface="Times New Roman"/>
                          <a:cs typeface="Arial"/>
                        </a:rPr>
                        <a:t>(multibunch)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200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200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I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mA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Emittance growth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2.5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GB" sz="5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Vertical emittance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5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4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pm·rad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Bunch length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23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20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 dirty="0" err="1">
                          <a:latin typeface="Calibri"/>
                          <a:ea typeface="Times New Roman"/>
                          <a:cs typeface="Times New Roman"/>
                        </a:rPr>
                        <a:t>σz</a:t>
                      </a:r>
                      <a:endParaRPr lang="en-GB" sz="5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ps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Lifetime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7.5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45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t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h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RF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RF voltage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6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9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 dirty="0">
                          <a:latin typeface="Calibri"/>
                          <a:ea typeface="Times New Roman"/>
                          <a:cs typeface="Times New Roman"/>
                        </a:rPr>
                        <a:t>VRF</a:t>
                      </a:r>
                      <a:endParaRPr lang="en-GB" sz="5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MV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RF energie acceptance </a:t>
                      </a:r>
                      <a:r>
                        <a:rPr lang="en-US" sz="400">
                          <a:latin typeface="Arial"/>
                          <a:ea typeface="Times New Roman"/>
                          <a:cs typeface="Arial"/>
                        </a:rPr>
                        <a:t>(5% for tlife)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4.9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4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 dirty="0">
                          <a:latin typeface="Calibri"/>
                          <a:ea typeface="Times New Roman"/>
                          <a:cs typeface="Times New Roman"/>
                        </a:rPr>
                        <a:t>∆E/E</a:t>
                      </a:r>
                      <a:endParaRPr lang="en-GB" sz="5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43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RF frequency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352.371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352.200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 dirty="0" err="1">
                          <a:latin typeface="Calibri"/>
                          <a:ea typeface="Times New Roman"/>
                          <a:cs typeface="Times New Roman"/>
                        </a:rPr>
                        <a:t>fRF</a:t>
                      </a:r>
                      <a:endParaRPr lang="en-GB" sz="5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MHz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Harmonic number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992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992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GB" sz="5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Synchrotron frequency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1.25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2.10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 dirty="0" err="1">
                          <a:latin typeface="Calibri"/>
                          <a:ea typeface="Times New Roman"/>
                          <a:cs typeface="Times New Roman"/>
                        </a:rPr>
                        <a:t>fs</a:t>
                      </a:r>
                      <a:endParaRPr lang="en-GB" sz="5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kHz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Number of 5-cell cavities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6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GB" sz="5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Number of mono-cell cavities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14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GB" sz="5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Total RF power </a:t>
                      </a:r>
                      <a:r>
                        <a:rPr lang="en-US" sz="400">
                          <a:latin typeface="Arial"/>
                          <a:ea typeface="Times New Roman"/>
                          <a:cs typeface="Arial"/>
                        </a:rPr>
                        <a:t>(incl. 10% transm. loss)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0.98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1.5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500" dirty="0">
                        <a:latin typeface="Times New Roman"/>
                        <a:ea typeface="MS Mincho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MW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RF power/cavity 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70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266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GB" sz="5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kW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Copper loss per cavity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19.2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47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GB" sz="5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kW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Cavity coupling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3.2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4.4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 dirty="0">
                          <a:latin typeface="Calibri"/>
                          <a:ea typeface="Times New Roman"/>
                          <a:cs typeface="Times New Roman"/>
                        </a:rPr>
                        <a:t>β</a:t>
                      </a:r>
                      <a:endParaRPr lang="en-GB" sz="5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GB" sz="5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182" marR="31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34051326"/>
              </p:ext>
            </p:extLst>
          </p:nvPr>
        </p:nvGraphicFramePr>
        <p:xfrm>
          <a:off x="4932040" y="692696"/>
          <a:ext cx="4032450" cy="5832647"/>
        </p:xfrm>
        <a:graphic>
          <a:graphicData uri="http://schemas.openxmlformats.org/drawingml/2006/table">
            <a:tbl>
              <a:tblPr/>
              <a:tblGrid>
                <a:gridCol w="346707"/>
                <a:gridCol w="1519228"/>
                <a:gridCol w="450577"/>
                <a:gridCol w="507636"/>
                <a:gridCol w="394419"/>
                <a:gridCol w="380104"/>
                <a:gridCol w="433779"/>
              </a:tblGrid>
              <a:tr h="435855">
                <a:tc>
                  <a:txBody>
                    <a:bodyPr/>
                    <a:lstStyle/>
                    <a:p>
                      <a:endParaRPr lang="en-GB" sz="500" dirty="0">
                        <a:latin typeface="Times New Roman"/>
                        <a:ea typeface="MS Mincho"/>
                      </a:endParaRPr>
                    </a:p>
                  </a:txBody>
                  <a:tcPr marL="31342" marR="3134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Parameter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S28A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 dirty="0" smtClean="0">
                          <a:latin typeface="Arial"/>
                          <a:ea typeface="Times New Roman"/>
                          <a:cs typeface="Arial"/>
                        </a:rPr>
                        <a:t>Current</a:t>
                      </a:r>
                      <a:r>
                        <a:rPr lang="en-US" sz="500" b="1" baseline="0" dirty="0" smtClean="0"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500" b="1" dirty="0" smtClean="0">
                          <a:latin typeface="Arial"/>
                          <a:ea typeface="Times New Roman"/>
                          <a:cs typeface="Arial"/>
                        </a:rPr>
                        <a:t>high </a:t>
                      </a:r>
                      <a:r>
                        <a:rPr lang="en-US" sz="500" b="1" dirty="0">
                          <a:latin typeface="Arial"/>
                          <a:ea typeface="Times New Roman"/>
                          <a:cs typeface="Arial"/>
                        </a:rPr>
                        <a:t>beta</a:t>
                      </a:r>
                      <a:endParaRPr lang="en-GB" sz="5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 dirty="0" smtClean="0">
                          <a:latin typeface="Arial"/>
                          <a:ea typeface="Times New Roman"/>
                          <a:cs typeface="Arial"/>
                        </a:rPr>
                        <a:t>Current </a:t>
                      </a:r>
                      <a:r>
                        <a:rPr lang="en-US" sz="500" b="1" dirty="0">
                          <a:latin typeface="Arial"/>
                          <a:ea typeface="Times New Roman"/>
                          <a:cs typeface="Arial"/>
                        </a:rPr>
                        <a:t>low beta</a:t>
                      </a:r>
                      <a:endParaRPr lang="en-GB" sz="5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Symbol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Unit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85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ID source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500">
                        <a:latin typeface="Times New Roman"/>
                        <a:ea typeface="MS Mincho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500">
                        <a:latin typeface="Times New Roman"/>
                        <a:ea typeface="MS Mincho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500">
                        <a:latin typeface="Times New Roman"/>
                        <a:ea typeface="MS Mincho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500">
                        <a:latin typeface="Times New Roman"/>
                        <a:ea typeface="MS Mincho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500">
                        <a:latin typeface="Times New Roman"/>
                        <a:ea typeface="MS Mincho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500">
                        <a:latin typeface="Times New Roman"/>
                        <a:ea typeface="MS Mincho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72">
                <a:tc>
                  <a:txBody>
                    <a:bodyPr/>
                    <a:lstStyle/>
                    <a:p>
                      <a:endParaRPr lang="en-GB" sz="500">
                        <a:latin typeface="Times New Roman"/>
                        <a:ea typeface="MS Mincho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dirty="0">
                          <a:latin typeface="Arial"/>
                          <a:ea typeface="Times New Roman"/>
                          <a:cs typeface="Arial"/>
                        </a:rPr>
                        <a:t>Horizontal beta at ID centre</a:t>
                      </a:r>
                      <a:endParaRPr lang="en-GB" sz="5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5.2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37.6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0.4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βx 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m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Horizontal dispersion at ID centre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2.0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134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31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Dx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mm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Vertical beta at ID centre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2.4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3.0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3.0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βy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m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Horizontal beam size at ID centre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27.2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387.8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37.4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σx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μm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Vertical beam size at ID centre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3.4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3.5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3.5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σy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μm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Horizontal beam div. at ID centre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5.2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10.3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106.9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σx’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μrad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dirty="0">
                          <a:latin typeface="Arial"/>
                          <a:ea typeface="Times New Roman"/>
                          <a:cs typeface="Arial"/>
                        </a:rPr>
                        <a:t>Vertical beam div. at ID centre</a:t>
                      </a:r>
                      <a:endParaRPr lang="en-GB" sz="5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 dirty="0">
                          <a:latin typeface="Arial"/>
                          <a:ea typeface="Times New Roman"/>
                          <a:cs typeface="Arial"/>
                        </a:rPr>
                        <a:t>1.4</a:t>
                      </a:r>
                      <a:endParaRPr lang="en-GB" sz="5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1.2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1.2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σy’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μrad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56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500">
                          <a:latin typeface="Arial"/>
                          <a:ea typeface="Times New Roman"/>
                          <a:cs typeface="Arial"/>
                        </a:rPr>
                        <a:t>Relative source point transverse disp.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500">
                        <a:latin typeface="Times New Roman"/>
                        <a:ea typeface="MS Mincho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500">
                        <a:latin typeface="Times New Roman"/>
                        <a:ea typeface="MS Mincho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mm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56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latin typeface="Arial"/>
                          <a:ea typeface="Times New Roman"/>
                          <a:cs typeface="Arial"/>
                        </a:rPr>
                        <a:t>Relative source point longitudinal </a:t>
                      </a:r>
                      <a:r>
                        <a:rPr lang="fr-FR" sz="500" dirty="0" err="1">
                          <a:latin typeface="Arial"/>
                          <a:ea typeface="Times New Roman"/>
                          <a:cs typeface="Arial"/>
                        </a:rPr>
                        <a:t>disp</a:t>
                      </a:r>
                      <a:r>
                        <a:rPr lang="fr-FR" sz="500" dirty="0">
                          <a:latin typeface="Arial"/>
                          <a:ea typeface="Times New Roman"/>
                          <a:cs typeface="Arial"/>
                        </a:rPr>
                        <a:t>.</a:t>
                      </a:r>
                      <a:endParaRPr lang="en-GB" sz="5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500">
                        <a:latin typeface="Times New Roman"/>
                        <a:ea typeface="MS Mincho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500">
                        <a:latin typeface="Times New Roman"/>
                        <a:ea typeface="MS Mincho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m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85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BM source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500">
                        <a:latin typeface="Times New Roman"/>
                        <a:ea typeface="MS Mincho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500">
                        <a:latin typeface="Times New Roman"/>
                        <a:ea typeface="MS Mincho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500">
                        <a:latin typeface="Times New Roman"/>
                        <a:ea typeface="MS Mincho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500">
                        <a:latin typeface="Times New Roman"/>
                        <a:ea typeface="MS Mincho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500">
                        <a:latin typeface="Times New Roman"/>
                        <a:ea typeface="MS Mincho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500">
                        <a:latin typeface="Times New Roman"/>
                        <a:ea typeface="MS Mincho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Hard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Magnetic field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0.47 to 1.1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0.86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0.86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Bz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T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72">
                <a:tc>
                  <a:txBody>
                    <a:bodyPr/>
                    <a:lstStyle/>
                    <a:p>
                      <a:endParaRPr lang="en-GB" sz="500">
                        <a:latin typeface="Times New Roman"/>
                        <a:ea typeface="MS Mincho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Horizontal beta at BM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1.40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1.06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1.61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βx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m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Horizontal dispersion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17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51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75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Dx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mm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Vertical beta at BM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2.8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42.0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32.2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βy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m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Horizontal beam size at BM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21.3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77.9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112.1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σx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μm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Vertical beam size at BM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3.7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12.9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11.3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σy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μm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Horizontal beam div. at BM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24.2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110.9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98.5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σx’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μrad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Vertical beam div. at BM 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3.0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0.5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0.4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σy’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μrad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Source point transverse disp. 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-25.1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500">
                        <a:latin typeface="Times New Roman"/>
                        <a:ea typeface="MS Mincho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500">
                        <a:latin typeface="Times New Roman"/>
                        <a:ea typeface="MS Mincho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mm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Source point longitudinal disp.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-2.9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500">
                        <a:latin typeface="Times New Roman"/>
                        <a:ea typeface="MS Mincho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500">
                        <a:latin typeface="Times New Roman"/>
                        <a:ea typeface="MS Mincho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m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 Soft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Magnetic field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0.43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0.4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0.4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Bz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T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Horizontal beta at BM 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0.6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1.3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2.1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βx 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m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Horizontal dispersion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11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62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89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Dx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mm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Vertical  beta at BM 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4.3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41.7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32.1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βy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m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dirty="0">
                          <a:latin typeface="Arial"/>
                          <a:ea typeface="Times New Roman"/>
                          <a:cs typeface="Arial"/>
                        </a:rPr>
                        <a:t>Horizontal beam size at BM</a:t>
                      </a:r>
                      <a:endParaRPr lang="en-GB" sz="5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14.4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98.3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131.7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σx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μm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Vertical beam size at BM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4.6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12.8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11.3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σy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μm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Horizontal beam div. at BM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17.8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115.5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103.1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σx’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μrad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Vertical beam div. at BM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1.5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0.5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0.4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σy’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μrad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Source point transverse disp.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-6.4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500">
                        <a:latin typeface="Times New Roman"/>
                        <a:ea typeface="MS Mincho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Calibri"/>
                          <a:ea typeface="Times New Roman"/>
                          <a:cs typeface="Times New Roman"/>
                        </a:rPr>
                        <a:t>mm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 dirty="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GB" sz="5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>
                          <a:latin typeface="Arial"/>
                          <a:ea typeface="Times New Roman"/>
                          <a:cs typeface="Arial"/>
                        </a:rPr>
                        <a:t>Source point longitudinal disp.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Arial"/>
                          <a:ea typeface="Times New Roman"/>
                          <a:cs typeface="Arial"/>
                        </a:rPr>
                        <a:t>-3.3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500">
                        <a:latin typeface="Times New Roman"/>
                        <a:ea typeface="MS Mincho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500">
                        <a:latin typeface="Times New Roman"/>
                        <a:ea typeface="MS Mincho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GB" sz="5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500" dirty="0">
                          <a:latin typeface="Calibri"/>
                          <a:ea typeface="Times New Roman"/>
                          <a:cs typeface="Times New Roman"/>
                        </a:rPr>
                        <a:t>m</a:t>
                      </a:r>
                      <a:endParaRPr lang="en-GB" sz="5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31342" marR="313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51720" y="3429000"/>
            <a:ext cx="497393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Very well defined lattice and</a:t>
            </a:r>
          </a:p>
          <a:p>
            <a:pPr algn="ctr"/>
            <a:r>
              <a:rPr lang="en-US" sz="2800" b="1" dirty="0">
                <a:solidFill>
                  <a:srgbClr val="FF0000"/>
                </a:solidFill>
              </a:rPr>
              <a:t> X-ray Beams </a:t>
            </a:r>
            <a:r>
              <a:rPr lang="en-US" sz="2800" b="1" dirty="0" smtClean="0">
                <a:solidFill>
                  <a:srgbClr val="FF0000"/>
                </a:solidFill>
              </a:rPr>
              <a:t>Properties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01369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09747D2-6F81-BA4E-9E75-3A786F4DE738}" type="slidenum">
              <a:rPr lang="en-GB" smtClean="0">
                <a:solidFill>
                  <a:srgbClr val="FFFFFF"/>
                </a:solidFill>
              </a:rPr>
              <a:pPr/>
              <a:t>24</a:t>
            </a:fld>
            <a:endParaRPr lang="en-GB" smtClean="0">
              <a:solidFill>
                <a:srgbClr val="FFFFFF"/>
              </a:solidFill>
            </a:endParaRPr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116632"/>
            <a:ext cx="6774780" cy="495300"/>
          </a:xfrm>
        </p:spPr>
        <p:txBody>
          <a:bodyPr/>
          <a:lstStyle/>
          <a:p>
            <a:pPr eaLnBrk="1" hangingPunct="1"/>
            <a:r>
              <a:rPr lang="en-US" dirty="0" smtClean="0"/>
              <a:t>Nonlinear optics: existing ESRF SR Vs HMB lattice</a:t>
            </a: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5003800" y="1219201"/>
            <a:ext cx="4140201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ESR (DBA) Storage Ring</a:t>
            </a:r>
          </a:p>
          <a:p>
            <a:pPr marL="266700" lvl="1">
              <a:buFont typeface="Arial"/>
              <a:buChar char="•"/>
            </a:pPr>
            <a:r>
              <a:rPr lang="en-US" sz="2100" dirty="0" smtClean="0">
                <a:solidFill>
                  <a:srgbClr val="000000"/>
                </a:solidFill>
              </a:rPr>
              <a:t> 3 chromatic and 4 harmonic sextupoles</a:t>
            </a:r>
            <a:endParaRPr lang="en-US" sz="21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" y="1168400"/>
            <a:ext cx="4724400" cy="1015663"/>
          </a:xfrm>
          <a:prstGeom prst="rect">
            <a:avLst/>
          </a:prstGeom>
          <a:solidFill>
            <a:srgbClr val="FFFF00">
              <a:alpha val="90000"/>
            </a:srgb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dQx/dJx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 = -15x10</a:t>
            </a:r>
            <a:r>
              <a:rPr lang="en-US" sz="2000" baseline="30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3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  d</a:t>
            </a:r>
            <a:r>
              <a:rPr lang="en-US" sz="2000" baseline="30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2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Qx/dJx</a:t>
            </a:r>
            <a:r>
              <a:rPr lang="en-US" sz="2000" baseline="30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2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= 0.3x10</a:t>
            </a:r>
            <a:r>
              <a:rPr lang="en-US" sz="2000" baseline="30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9</a:t>
            </a:r>
            <a:endParaRPr lang="en-US" sz="2000" dirty="0" smtClean="0">
              <a:solidFill>
                <a:srgbClr val="000000"/>
              </a:solidFill>
              <a:latin typeface="ＭＳ ゴシック"/>
              <a:ea typeface="ＭＳ ゴシック"/>
              <a:cs typeface="ＭＳ ゴシック"/>
            </a:endParaRPr>
          </a:p>
          <a:p>
            <a:r>
              <a:rPr lang="en-US" sz="2000" dirty="0" err="1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dQy/dJx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 = -11x10</a:t>
            </a:r>
            <a:r>
              <a:rPr lang="en-US" sz="2000" baseline="30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3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  d</a:t>
            </a:r>
            <a:r>
              <a:rPr lang="en-US" sz="2000" baseline="30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2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Qy/dJx</a:t>
            </a:r>
            <a:r>
              <a:rPr lang="en-US" sz="2000" baseline="30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2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= 0.2x10</a:t>
            </a:r>
            <a:r>
              <a:rPr lang="en-US" sz="2000" baseline="30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9  </a:t>
            </a:r>
            <a:endParaRPr lang="en-US" sz="2000" dirty="0" smtClean="0">
              <a:solidFill>
                <a:srgbClr val="000000"/>
              </a:solidFill>
              <a:latin typeface="ＭＳ ゴシック"/>
              <a:ea typeface="ＭＳ ゴシック"/>
              <a:cs typeface="ＭＳ ゴシック"/>
            </a:endParaRPr>
          </a:p>
          <a:p>
            <a:r>
              <a:rPr lang="en-US" sz="2000" dirty="0" err="1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dQy/dJy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 =  12x10</a:t>
            </a:r>
            <a:r>
              <a:rPr lang="en-US" sz="2000" baseline="30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3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  d</a:t>
            </a:r>
            <a:r>
              <a:rPr lang="en-US" sz="2000" baseline="30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2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Qy/dJy</a:t>
            </a:r>
            <a:r>
              <a:rPr lang="en-US" sz="2000" baseline="30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2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= 0.2x10</a:t>
            </a:r>
            <a:r>
              <a:rPr lang="en-US" sz="2000" baseline="30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9 </a:t>
            </a:r>
            <a:endParaRPr lang="en-US" sz="2000" dirty="0" smtClean="0">
              <a:solidFill>
                <a:srgbClr val="000000"/>
              </a:solidFill>
              <a:latin typeface="ＭＳ ゴシック"/>
              <a:ea typeface="ＭＳ ゴシック"/>
              <a:cs typeface="ＭＳ ゴシック"/>
            </a:endParaRPr>
          </a:p>
          <a:p>
            <a:endParaRPr lang="en-US" sz="2000" dirty="0" smtClean="0">
              <a:solidFill>
                <a:srgbClr val="000000"/>
              </a:solidFill>
              <a:latin typeface="ＭＳ ゴシック"/>
              <a:ea typeface="ＭＳ ゴシック"/>
              <a:cs typeface="ＭＳ ゴシック"/>
            </a:endParaRPr>
          </a:p>
        </p:txBody>
      </p:sp>
      <p:pic>
        <p:nvPicPr>
          <p:cNvPr id="10" name="Picture 9" descr="Low_Emit_107_trk3.gif"/>
          <p:cNvPicPr>
            <a:picLocks noChangeAspect="1"/>
          </p:cNvPicPr>
          <p:nvPr/>
        </p:nvPicPr>
        <p:blipFill>
          <a:blip r:embed="rId3" cstate="print">
            <a:lum bright="-30000" contrast="50000"/>
          </a:blip>
          <a:stretch>
            <a:fillRect/>
          </a:stretch>
        </p:blipFill>
        <p:spPr>
          <a:xfrm>
            <a:off x="4534386" y="2349500"/>
            <a:ext cx="4520229" cy="3164838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cxnSp>
        <p:nvCxnSpPr>
          <p:cNvPr id="13" name="Straight Arrow Connector 12"/>
          <p:cNvCxnSpPr/>
          <p:nvPr/>
        </p:nvCxnSpPr>
        <p:spPr>
          <a:xfrm rot="5400000">
            <a:off x="5645150" y="3968750"/>
            <a:ext cx="2209800" cy="12700"/>
          </a:xfrm>
          <a:prstGeom prst="straightConnector1">
            <a:avLst/>
          </a:prstGeom>
          <a:ln w="101600">
            <a:solidFill>
              <a:srgbClr val="0000FF"/>
            </a:solidFill>
            <a:headEnd type="none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73500" y="6605587"/>
            <a:ext cx="4953000" cy="227013"/>
          </a:xfrm>
          <a:noFill/>
        </p:spPr>
        <p:txBody>
          <a:bodyPr/>
          <a:lstStyle/>
          <a:p>
            <a:pPr algn="ctr"/>
            <a:r>
              <a:rPr lang="en-GB" dirty="0" smtClean="0">
                <a:solidFill>
                  <a:srgbClr val="FFFFFF"/>
                </a:solidFill>
              </a:rPr>
              <a:t>Andrea Franchi 	</a:t>
            </a:r>
            <a:r>
              <a:rPr b="1" dirty="0" smtClean="0">
                <a:solidFill>
                  <a:srgbClr val="FFFFFF"/>
                </a:solidFill>
              </a:rPr>
              <a:t>Optimization of dynamic aperture for the ESRF upgrade</a:t>
            </a:r>
            <a:endParaRPr lang="en-US" b="1" dirty="0">
              <a:solidFill>
                <a:srgbClr val="FFFFFF"/>
              </a:solidFill>
            </a:endParaRPr>
          </a:p>
        </p:txBody>
      </p:sp>
      <p:pic>
        <p:nvPicPr>
          <p:cNvPr id="15" name="Picture 14" descr="Low_Emit_107_trk3.gif"/>
          <p:cNvPicPr>
            <a:picLocks noChangeAspect="1"/>
          </p:cNvPicPr>
          <p:nvPr/>
        </p:nvPicPr>
        <p:blipFill>
          <a:blip r:embed="rId4" cstate="print">
            <a:lum bright="-30000" contrast="50000"/>
          </a:blip>
          <a:stretch>
            <a:fillRect/>
          </a:stretch>
        </p:blipFill>
        <p:spPr>
          <a:xfrm>
            <a:off x="141247" y="2512751"/>
            <a:ext cx="4153826" cy="29083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5181600" y="2590801"/>
            <a:ext cx="388620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500" dirty="0" smtClean="0">
                <a:solidFill>
                  <a:srgbClr val="0000FF"/>
                </a:solidFill>
              </a:rPr>
              <a:t>septum blade @ -5mm (20σ) with </a:t>
            </a:r>
            <a:r>
              <a:rPr lang="en-US" sz="1500" dirty="0" err="1" smtClean="0">
                <a:solidFill>
                  <a:srgbClr val="0000FF"/>
                </a:solidFill>
              </a:rPr>
              <a:t>inj</a:t>
            </a:r>
            <a:r>
              <a:rPr lang="en-US" sz="1500" dirty="0" smtClean="0">
                <a:solidFill>
                  <a:srgbClr val="0000FF"/>
                </a:solidFill>
              </a:rPr>
              <a:t> bump</a:t>
            </a:r>
            <a:endParaRPr lang="en-US" sz="1500" dirty="0">
              <a:solidFill>
                <a:srgbClr val="0000FF"/>
              </a:solidFill>
            </a:endParaRPr>
          </a:p>
        </p:txBody>
      </p:sp>
      <p:sp>
        <p:nvSpPr>
          <p:cNvPr id="16" name="Donut 15"/>
          <p:cNvSpPr/>
          <p:nvPr/>
        </p:nvSpPr>
        <p:spPr>
          <a:xfrm>
            <a:off x="5930900" y="3683000"/>
            <a:ext cx="711200" cy="342900"/>
          </a:xfrm>
          <a:prstGeom prst="donut">
            <a:avLst>
              <a:gd name="adj" fmla="val 1120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TextBox 5"/>
          <p:cNvSpPr txBox="1">
            <a:spLocks noChangeArrowheads="1"/>
          </p:cNvSpPr>
          <p:nvPr/>
        </p:nvSpPr>
        <p:spPr bwMode="auto">
          <a:xfrm>
            <a:off x="5232400" y="4343401"/>
            <a:ext cx="12827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500" b="1" dirty="0" smtClean="0">
                <a:solidFill>
                  <a:srgbClr val="FF0000"/>
                </a:solidFill>
              </a:rPr>
              <a:t>3σ contour </a:t>
            </a:r>
          </a:p>
          <a:p>
            <a:r>
              <a:rPr lang="en-US" sz="1500" b="1" dirty="0" smtClean="0">
                <a:solidFill>
                  <a:srgbClr val="FF0000"/>
                </a:solidFill>
              </a:rPr>
              <a:t>inj. beam</a:t>
            </a:r>
            <a:endParaRPr lang="en-US" sz="15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96745" y="5820360"/>
            <a:ext cx="38202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B050"/>
                </a:solidFill>
              </a:rPr>
              <a:t>Present ESRF Lattice</a:t>
            </a:r>
            <a:endParaRPr lang="en-GB" sz="2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03976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09747D2-6F81-BA4E-9E75-3A786F4DE738}" type="slidenum">
              <a:rPr lang="en-GB" smtClean="0">
                <a:solidFill>
                  <a:srgbClr val="FFFFFF"/>
                </a:solidFill>
              </a:rPr>
              <a:pPr/>
              <a:t>25</a:t>
            </a:fld>
            <a:endParaRPr lang="en-GB" smtClean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" y="1168400"/>
            <a:ext cx="4724400" cy="1015663"/>
          </a:xfrm>
          <a:prstGeom prst="rect">
            <a:avLst/>
          </a:prstGeom>
          <a:solidFill>
            <a:srgbClr val="FFFF00">
              <a:alpha val="90000"/>
            </a:srgb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dQx/dJx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 =  -4x10</a:t>
            </a:r>
            <a:r>
              <a:rPr lang="en-US" sz="2000" baseline="30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3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  d</a:t>
            </a:r>
            <a:r>
              <a:rPr lang="en-US" sz="2000" baseline="30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2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Qx/dJx</a:t>
            </a:r>
            <a:r>
              <a:rPr lang="en-US" sz="2000" baseline="30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2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= 0.5x10</a:t>
            </a:r>
            <a:r>
              <a:rPr lang="en-US" sz="2000" baseline="30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9</a:t>
            </a:r>
            <a:endParaRPr lang="en-US" sz="2000" dirty="0" smtClean="0">
              <a:solidFill>
                <a:srgbClr val="000000"/>
              </a:solidFill>
              <a:latin typeface="ＭＳ ゴシック"/>
              <a:ea typeface="ＭＳ ゴシック"/>
              <a:cs typeface="ＭＳ ゴシック"/>
            </a:endParaRPr>
          </a:p>
          <a:p>
            <a:r>
              <a:rPr lang="en-US" sz="2000" dirty="0" err="1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dQy/dJx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 =  -3x10</a:t>
            </a:r>
            <a:r>
              <a:rPr lang="en-US" sz="2000" baseline="30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3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  d</a:t>
            </a:r>
            <a:r>
              <a:rPr lang="en-US" sz="2000" baseline="30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2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Qy/dJx</a:t>
            </a:r>
            <a:r>
              <a:rPr lang="en-US" sz="2000" baseline="30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2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= 0.1x10</a:t>
            </a:r>
            <a:r>
              <a:rPr lang="en-US" sz="2000" baseline="30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9  </a:t>
            </a:r>
            <a:endParaRPr lang="en-US" sz="2000" dirty="0" smtClean="0">
              <a:solidFill>
                <a:srgbClr val="000000"/>
              </a:solidFill>
              <a:latin typeface="ＭＳ ゴシック"/>
              <a:ea typeface="ＭＳ ゴシック"/>
              <a:cs typeface="ＭＳ ゴシック"/>
            </a:endParaRPr>
          </a:p>
          <a:p>
            <a:r>
              <a:rPr lang="en-US" sz="2000" dirty="0" err="1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dQy/dJy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 =  -5x10</a:t>
            </a:r>
            <a:r>
              <a:rPr lang="en-US" sz="2000" baseline="30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3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  d</a:t>
            </a:r>
            <a:r>
              <a:rPr lang="en-US" sz="2000" baseline="30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2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Qy/dJy</a:t>
            </a:r>
            <a:r>
              <a:rPr lang="en-US" sz="2000" baseline="30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2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= 1.0x10</a:t>
            </a:r>
            <a:r>
              <a:rPr lang="en-US" sz="2000" baseline="30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9 </a:t>
            </a:r>
            <a:endParaRPr lang="en-US" sz="2000" dirty="0" smtClean="0">
              <a:solidFill>
                <a:srgbClr val="000000"/>
              </a:solidFill>
              <a:latin typeface="ＭＳ ゴシック"/>
              <a:ea typeface="ＭＳ ゴシック"/>
              <a:cs typeface="ＭＳ ゴシック"/>
            </a:endParaRPr>
          </a:p>
          <a:p>
            <a:endParaRPr lang="en-US" sz="2000" dirty="0" smtClean="0">
              <a:solidFill>
                <a:srgbClr val="000000"/>
              </a:solidFill>
              <a:latin typeface="ＭＳ ゴシック"/>
              <a:ea typeface="ＭＳ ゴシック"/>
              <a:cs typeface="ＭＳ ゴシック"/>
            </a:endParaRP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73500" y="6605587"/>
            <a:ext cx="4953000" cy="227013"/>
          </a:xfrm>
          <a:noFill/>
        </p:spPr>
        <p:txBody>
          <a:bodyPr/>
          <a:lstStyle/>
          <a:p>
            <a:pPr algn="ctr"/>
            <a:r>
              <a:rPr lang="en-GB" dirty="0" smtClean="0">
                <a:solidFill>
                  <a:srgbClr val="FFFFFF"/>
                </a:solidFill>
              </a:rPr>
              <a:t>Andrea Franchi 	</a:t>
            </a:r>
            <a:r>
              <a:rPr b="1" dirty="0" smtClean="0">
                <a:solidFill>
                  <a:srgbClr val="FFFFFF"/>
                </a:solidFill>
              </a:rPr>
              <a:t>Optimization of dynamic aperture for the ESRF upgrade</a:t>
            </a:r>
            <a:endParaRPr lang="en-US" b="1" dirty="0">
              <a:solidFill>
                <a:srgbClr val="FFFFFF"/>
              </a:solidFill>
            </a:endParaRPr>
          </a:p>
        </p:txBody>
      </p:sp>
      <p:pic>
        <p:nvPicPr>
          <p:cNvPr id="15" name="Picture 14" descr="Low_Emit_107_trk3.gif"/>
          <p:cNvPicPr>
            <a:picLocks noChangeAspect="1"/>
          </p:cNvPicPr>
          <p:nvPr/>
        </p:nvPicPr>
        <p:blipFill>
          <a:blip r:embed="rId3" cstate="print">
            <a:lum bright="-30000" contrast="50000"/>
          </a:blip>
          <a:stretch>
            <a:fillRect/>
          </a:stretch>
        </p:blipFill>
        <p:spPr>
          <a:xfrm>
            <a:off x="4699459" y="2235200"/>
            <a:ext cx="4278496" cy="299558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21" name="Picture 20" descr="Low_Emit_107_trk3.gif"/>
          <p:cNvPicPr>
            <a:picLocks noChangeAspect="1"/>
          </p:cNvPicPr>
          <p:nvPr/>
        </p:nvPicPr>
        <p:blipFill>
          <a:blip r:embed="rId4" cstate="print">
            <a:lum bright="-30000" contrast="50000"/>
          </a:blip>
          <a:stretch>
            <a:fillRect/>
          </a:stretch>
        </p:blipFill>
        <p:spPr>
          <a:xfrm>
            <a:off x="178246" y="2311712"/>
            <a:ext cx="4152934" cy="2907677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25" name="TextBox 5"/>
          <p:cNvSpPr txBox="1">
            <a:spLocks noChangeArrowheads="1"/>
          </p:cNvSpPr>
          <p:nvPr/>
        </p:nvSpPr>
        <p:spPr bwMode="auto">
          <a:xfrm>
            <a:off x="4788024" y="1209526"/>
            <a:ext cx="41402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b="1" dirty="0" err="1" smtClean="0">
                <a:solidFill>
                  <a:srgbClr val="0000FF"/>
                </a:solidFill>
              </a:rPr>
              <a:t>Octupoles</a:t>
            </a:r>
            <a:r>
              <a:rPr lang="en-US" b="1" dirty="0" smtClean="0">
                <a:solidFill>
                  <a:srgbClr val="0000FF"/>
                </a:solidFill>
              </a:rPr>
              <a:t> added</a:t>
            </a:r>
          </a:p>
          <a:p>
            <a:pPr>
              <a:buFont typeface="Arial"/>
              <a:buChar char="•"/>
            </a:pPr>
            <a:r>
              <a:rPr lang="en-US" b="1" dirty="0" smtClean="0">
                <a:solidFill>
                  <a:srgbClr val="0000FF"/>
                </a:solidFill>
              </a:rPr>
              <a:t>   Longitudinal gradient in dipoles</a:t>
            </a:r>
          </a:p>
          <a:p>
            <a:pPr>
              <a:buFont typeface="Arial"/>
              <a:buChar char="•"/>
            </a:pPr>
            <a:r>
              <a:rPr lang="en-US" b="1" dirty="0" smtClean="0">
                <a:solidFill>
                  <a:srgbClr val="0000FF"/>
                </a:solidFill>
              </a:rPr>
              <a:t>   Lower cross-term detuning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rot="5400000">
            <a:off x="5758307" y="3780125"/>
            <a:ext cx="2209800" cy="12700"/>
          </a:xfrm>
          <a:prstGeom prst="straightConnector1">
            <a:avLst/>
          </a:prstGeom>
          <a:ln w="101600">
            <a:solidFill>
              <a:srgbClr val="0000FF"/>
            </a:solidFill>
            <a:headEnd type="none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5"/>
          <p:cNvSpPr txBox="1">
            <a:spLocks noChangeArrowheads="1"/>
          </p:cNvSpPr>
          <p:nvPr/>
        </p:nvSpPr>
        <p:spPr bwMode="auto">
          <a:xfrm>
            <a:off x="5181600" y="2389601"/>
            <a:ext cx="388620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500" dirty="0" smtClean="0">
                <a:solidFill>
                  <a:srgbClr val="0000FF"/>
                </a:solidFill>
              </a:rPr>
              <a:t>septum blade @ -2mm (50σ) with </a:t>
            </a:r>
            <a:r>
              <a:rPr lang="en-US" sz="1500" dirty="0" err="1" smtClean="0">
                <a:solidFill>
                  <a:srgbClr val="0000FF"/>
                </a:solidFill>
              </a:rPr>
              <a:t>inj</a:t>
            </a:r>
            <a:r>
              <a:rPr lang="en-US" sz="1500" dirty="0" smtClean="0">
                <a:solidFill>
                  <a:srgbClr val="0000FF"/>
                </a:solidFill>
              </a:rPr>
              <a:t> bump</a:t>
            </a:r>
            <a:endParaRPr lang="en-US" sz="1500" dirty="0">
              <a:solidFill>
                <a:srgbClr val="0000FF"/>
              </a:solidFill>
            </a:endParaRPr>
          </a:p>
        </p:txBody>
      </p:sp>
      <p:sp>
        <p:nvSpPr>
          <p:cNvPr id="17" name="Donut 16"/>
          <p:cNvSpPr/>
          <p:nvPr/>
        </p:nvSpPr>
        <p:spPr>
          <a:xfrm>
            <a:off x="6144641" y="3444074"/>
            <a:ext cx="569547" cy="454124"/>
          </a:xfrm>
          <a:prstGeom prst="donut">
            <a:avLst>
              <a:gd name="adj" fmla="val 1120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TextBox 5"/>
          <p:cNvSpPr txBox="1">
            <a:spLocks noChangeArrowheads="1"/>
          </p:cNvSpPr>
          <p:nvPr/>
        </p:nvSpPr>
        <p:spPr bwMode="auto">
          <a:xfrm>
            <a:off x="5320411" y="4318251"/>
            <a:ext cx="12827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500" b="1" dirty="0" smtClean="0">
                <a:solidFill>
                  <a:srgbClr val="FF0000"/>
                </a:solidFill>
              </a:rPr>
              <a:t>3σ contour </a:t>
            </a:r>
          </a:p>
          <a:p>
            <a:r>
              <a:rPr lang="en-US" sz="1500" b="1" dirty="0" smtClean="0">
                <a:solidFill>
                  <a:srgbClr val="FF0000"/>
                </a:solidFill>
              </a:rPr>
              <a:t>inj. beam</a:t>
            </a:r>
            <a:endParaRPr lang="en-US" sz="1500" b="1" dirty="0">
              <a:solidFill>
                <a:srgbClr val="FF0000"/>
              </a:solidFill>
            </a:endParaRP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 bwMode="gray">
          <a:xfrm>
            <a:off x="755576" y="116632"/>
            <a:ext cx="6774780" cy="495300"/>
          </a:xfrm>
          <a:prstGeom prst="rect">
            <a:avLst/>
          </a:prstGeom>
          <a:solidFill>
            <a:schemeClr val="accent1"/>
          </a:solidFill>
        </p:spPr>
        <p:txBody>
          <a:bodyPr vert="horz" lIns="72000" tIns="0" rIns="7200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Nonlinear optics: existing ESRF SR Vs HMB lattice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195736" y="5733256"/>
            <a:ext cx="44009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B050"/>
                </a:solidFill>
              </a:rPr>
              <a:t>New HMBA ESRF Lattice</a:t>
            </a:r>
            <a:endParaRPr lang="en-GB" sz="2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96539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09747D2-6F81-BA4E-9E75-3A786F4DE738}" type="slidenum">
              <a:rPr lang="en-GB" smtClean="0">
                <a:solidFill>
                  <a:srgbClr val="FFFFFF"/>
                </a:solidFill>
              </a:rPr>
              <a:pPr/>
              <a:t>26</a:t>
            </a:fld>
            <a:endParaRPr lang="en-GB" smtClean="0">
              <a:solidFill>
                <a:srgbClr val="FFFFFF"/>
              </a:solidFill>
            </a:endParaRP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73500" y="6605587"/>
            <a:ext cx="4953000" cy="227013"/>
          </a:xfrm>
          <a:noFill/>
        </p:spPr>
        <p:txBody>
          <a:bodyPr/>
          <a:lstStyle/>
          <a:p>
            <a:pPr algn="ctr"/>
            <a:r>
              <a:rPr lang="en-GB" dirty="0" smtClean="0">
                <a:solidFill>
                  <a:srgbClr val="FFFFFF"/>
                </a:solidFill>
              </a:rPr>
              <a:t>Andrea Franchi 	</a:t>
            </a:r>
            <a:r>
              <a:rPr b="1" dirty="0" smtClean="0">
                <a:solidFill>
                  <a:srgbClr val="FFFFFF"/>
                </a:solidFill>
              </a:rPr>
              <a:t>Optimization of dynamic aperture for the ESRF upgrade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59400" y="2400300"/>
            <a:ext cx="1193800" cy="5715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no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</a:rPr>
              <a:t>Δφ</a:t>
            </a:r>
            <a:r>
              <a:rPr lang="en-US" sz="2400" b="1" baseline="-25000" dirty="0" err="1" smtClean="0">
                <a:solidFill>
                  <a:srgbClr val="FF0000"/>
                </a:solidFill>
              </a:rPr>
              <a:t>x</a:t>
            </a:r>
            <a:r>
              <a:rPr lang="en-US" sz="2300" b="1" dirty="0" smtClean="0">
                <a:solidFill>
                  <a:srgbClr val="FF0000"/>
                </a:solidFill>
                <a:latin typeface="Helvetica"/>
                <a:cs typeface="Helvetica"/>
              </a:rPr>
              <a:t>&lt;</a:t>
            </a:r>
            <a:r>
              <a:rPr lang="en-US" sz="2300" b="1" baseline="30000" dirty="0" smtClean="0">
                <a:solidFill>
                  <a:srgbClr val="FF0000"/>
                </a:solidFill>
                <a:latin typeface="Helvetica"/>
                <a:cs typeface="Helvetica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π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endParaRPr lang="en-US" sz="4000" dirty="0" smtClean="0">
              <a:solidFill>
                <a:srgbClr val="000000"/>
              </a:solidFill>
            </a:endParaRPr>
          </a:p>
        </p:txBody>
      </p:sp>
      <p:pic>
        <p:nvPicPr>
          <p:cNvPr id="13" name="Picture 12" descr="DA_scan_V140_WhitePaperAll.gif"/>
          <p:cNvPicPr>
            <a:picLocks noChangeAspect="1"/>
          </p:cNvPicPr>
          <p:nvPr/>
        </p:nvPicPr>
        <p:blipFill>
          <a:blip r:embed="rId3" cstate="print">
            <a:lum bright="-30000" contrast="50000"/>
          </a:blip>
          <a:stretch>
            <a:fillRect/>
          </a:stretch>
        </p:blipFill>
        <p:spPr>
          <a:xfrm>
            <a:off x="330201" y="1081706"/>
            <a:ext cx="8381998" cy="4175003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1689100" y="4089400"/>
            <a:ext cx="4445000" cy="508000"/>
          </a:xfrm>
          <a:prstGeom prst="rect">
            <a:avLst/>
          </a:prstGeom>
          <a:solidFill>
            <a:srgbClr val="FFFF00"/>
          </a:solidFill>
          <a:ln w="38100">
            <a:solidFill>
              <a:srgbClr val="0000FF"/>
            </a:solidFill>
          </a:ln>
        </p:spPr>
        <p:txBody>
          <a:bodyPr wrap="square" rtlCol="0">
            <a:no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</a:rPr>
              <a:t>good for </a:t>
            </a:r>
            <a:r>
              <a:rPr lang="en-US" sz="2000" b="1" dirty="0" err="1" smtClean="0">
                <a:solidFill>
                  <a:srgbClr val="000000"/>
                </a:solidFill>
              </a:rPr>
              <a:t>Touschek</a:t>
            </a:r>
            <a:r>
              <a:rPr lang="en-US" sz="2000" b="1" dirty="0" smtClean="0">
                <a:solidFill>
                  <a:srgbClr val="000000"/>
                </a:solidFill>
              </a:rPr>
              <a:t> lifetime &gt;10Hrs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7600" y="1816100"/>
            <a:ext cx="3746500" cy="508000"/>
          </a:xfrm>
          <a:prstGeom prst="rect">
            <a:avLst/>
          </a:prstGeom>
          <a:solidFill>
            <a:srgbClr val="FFFF00"/>
          </a:solidFill>
          <a:ln w="38100">
            <a:solidFill>
              <a:srgbClr val="0000FF"/>
            </a:solidFill>
          </a:ln>
        </p:spPr>
        <p:txBody>
          <a:bodyPr wrap="square" rtlCol="0">
            <a:no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</a:rPr>
              <a:t>good  for injection efficiency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2908300" y="2349500"/>
            <a:ext cx="1638300" cy="469900"/>
          </a:xfrm>
          <a:prstGeom prst="straightConnector1">
            <a:avLst/>
          </a:prstGeom>
          <a:ln w="38100">
            <a:solidFill>
              <a:srgbClr val="0000FF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6197600" y="4318000"/>
            <a:ext cx="2120900" cy="330200"/>
          </a:xfrm>
          <a:prstGeom prst="straightConnector1">
            <a:avLst/>
          </a:prstGeom>
          <a:ln w="38100">
            <a:solidFill>
              <a:srgbClr val="0000FF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4" idx="1"/>
          </p:cNvCxnSpPr>
          <p:nvPr/>
        </p:nvCxnSpPr>
        <p:spPr>
          <a:xfrm flipH="1" flipV="1">
            <a:off x="1079500" y="4165600"/>
            <a:ext cx="609600" cy="177800"/>
          </a:xfrm>
          <a:prstGeom prst="straightConnector1">
            <a:avLst/>
          </a:prstGeom>
          <a:ln w="38100">
            <a:solidFill>
              <a:srgbClr val="0000FF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Nonlinear optics: existing ESRF SR Vs HMB lattice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9174285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769550"/>
            <a:ext cx="7419169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33DB7-5647-3B4F-B5F9-80803605DE38}" type="slidenum">
              <a:rPr lang="en-US" smtClean="0">
                <a:solidFill>
                  <a:srgbClr val="FFFFFF"/>
                </a:solidFill>
              </a:rPr>
              <a:pPr/>
              <a:t>27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18818" y="142214"/>
            <a:ext cx="8173662" cy="478474"/>
          </a:xfrm>
          <a:prstGeom prst="rect">
            <a:avLst/>
          </a:prstGeom>
          <a:solidFill>
            <a:srgbClr val="132577"/>
          </a:solidFill>
        </p:spPr>
        <p:txBody>
          <a:bodyPr/>
          <a:lstStyle/>
          <a:p>
            <a:pPr>
              <a:defRPr/>
            </a:pPr>
            <a:r>
              <a:rPr lang="en-US" b="1" kern="0" dirty="0" smtClean="0">
                <a:solidFill>
                  <a:schemeClr val="bg1"/>
                </a:solidFill>
                <a:latin typeface="Arial"/>
              </a:rPr>
              <a:t>The ESRF Low </a:t>
            </a:r>
            <a:r>
              <a:rPr lang="en-US" b="1" kern="0" dirty="0" err="1" smtClean="0">
                <a:solidFill>
                  <a:schemeClr val="bg1"/>
                </a:solidFill>
                <a:latin typeface="Arial"/>
              </a:rPr>
              <a:t>Emittance</a:t>
            </a:r>
            <a:r>
              <a:rPr lang="en-US" b="1" kern="0" dirty="0" smtClean="0">
                <a:solidFill>
                  <a:schemeClr val="bg1"/>
                </a:solidFill>
                <a:latin typeface="Arial"/>
              </a:rPr>
              <a:t> Lattice</a:t>
            </a:r>
            <a:endParaRPr lang="en-US" b="1" kern="0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99792" y="692696"/>
            <a:ext cx="41764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solidFill>
                  <a:srgbClr val="000000"/>
                </a:solidFill>
              </a:rPr>
              <a:t>Proposed hybrid 7 bend lattice Ex = 146 pm.rad </a:t>
            </a:r>
            <a:endParaRPr lang="en-GB" sz="1200" b="1" dirty="0">
              <a:solidFill>
                <a:srgbClr val="00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68685" y="4522176"/>
            <a:ext cx="867531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u="sng" dirty="0" smtClean="0">
                <a:solidFill>
                  <a:srgbClr val="132577"/>
                </a:solidFill>
                <a:latin typeface="Arial" pitchFamily="34" charset="0"/>
                <a:ea typeface="Times New Roman"/>
                <a:cs typeface="Arial" pitchFamily="34" charset="0"/>
              </a:rPr>
              <a:t>Several iterations made between:</a:t>
            </a:r>
            <a:endParaRPr lang="en-US" i="1" u="sng" dirty="0" smtClean="0">
              <a:solidFill>
                <a:srgbClr val="132577"/>
              </a:solidFill>
              <a:latin typeface="Arial" pitchFamily="34" charset="0"/>
              <a:cs typeface="Arial" pitchFamily="34" charset="0"/>
            </a:endParaRPr>
          </a:p>
          <a:p>
            <a:pPr marL="180975" indent="-180975">
              <a:buFont typeface="Arial" pitchFamily="34" charset="0"/>
              <a:buChar char="•"/>
            </a:pPr>
            <a:r>
              <a:rPr lang="en-US" dirty="0" smtClean="0">
                <a:solidFill>
                  <a:srgbClr val="132577"/>
                </a:solidFill>
                <a:latin typeface="Arial" pitchFamily="34" charset="0"/>
                <a:cs typeface="Arial" pitchFamily="34" charset="0"/>
              </a:rPr>
              <a:t>Optics optimization: general performances in terms of </a:t>
            </a:r>
            <a:r>
              <a:rPr lang="en-US" dirty="0" err="1" smtClean="0">
                <a:solidFill>
                  <a:srgbClr val="132577"/>
                </a:solidFill>
                <a:latin typeface="Arial" pitchFamily="34" charset="0"/>
                <a:cs typeface="Arial" pitchFamily="34" charset="0"/>
              </a:rPr>
              <a:t>emittance</a:t>
            </a:r>
            <a:r>
              <a:rPr lang="en-US" dirty="0" smtClean="0">
                <a:solidFill>
                  <a:srgbClr val="132577"/>
                </a:solidFill>
                <a:latin typeface="Arial" pitchFamily="34" charset="0"/>
                <a:cs typeface="Arial" pitchFamily="34" charset="0"/>
              </a:rPr>
              <a:t>, dynamic    aperture, energy spread etc…</a:t>
            </a:r>
            <a:endParaRPr lang="en-US" dirty="0">
              <a:solidFill>
                <a:srgbClr val="132577"/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132577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 Magnets requirements: </a:t>
            </a:r>
            <a:r>
              <a:rPr lang="en-US" dirty="0" err="1" smtClean="0">
                <a:solidFill>
                  <a:srgbClr val="132577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felds</a:t>
            </a:r>
            <a:r>
              <a:rPr lang="en-US" dirty="0" smtClean="0">
                <a:solidFill>
                  <a:srgbClr val="132577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, gradients…</a:t>
            </a:r>
            <a:endParaRPr lang="en-US" dirty="0">
              <a:solidFill>
                <a:srgbClr val="132577"/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132577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 Vacuum system requirements: chambers, absorbers, pumping etc</a:t>
            </a:r>
            <a:endParaRPr lang="en-US" dirty="0">
              <a:solidFill>
                <a:srgbClr val="132577"/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132577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 Diagnostic requirements</a:t>
            </a:r>
            <a:endParaRPr lang="en-US" dirty="0">
              <a:solidFill>
                <a:srgbClr val="132577"/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132577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 Bending beam lines source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6496" y="2276872"/>
            <a:ext cx="8890000" cy="1384995"/>
          </a:xfrm>
          <a:prstGeom prst="rect">
            <a:avLst/>
          </a:prstGeom>
          <a:solidFill>
            <a:srgbClr val="FFFF00">
              <a:alpha val="29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132577"/>
                </a:solidFill>
              </a:rPr>
              <a:t>Design virtually finalized. Only minor modifications (~cm) are expected upon complete engineering of all the elements </a:t>
            </a:r>
            <a:endParaRPr lang="en-US" sz="2800" dirty="0">
              <a:solidFill>
                <a:srgbClr val="132577"/>
              </a:solidFill>
            </a:endParaRPr>
          </a:p>
        </p:txBody>
      </p:sp>
      <p:sp>
        <p:nvSpPr>
          <p:cNvPr id="8" name="Slide Number Placeholder 4"/>
          <p:cNvSpPr txBox="1">
            <a:spLocks/>
          </p:cNvSpPr>
          <p:nvPr/>
        </p:nvSpPr>
        <p:spPr bwMode="gray">
          <a:xfrm>
            <a:off x="251520" y="6525344"/>
            <a:ext cx="413559" cy="212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325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Page </a:t>
            </a:r>
            <a:fld id="{733122C9-A0B9-462F-8757-0847AD287B63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srgbClr val="1325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13257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355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33DB7-5647-3B4F-B5F9-80803605DE38}" type="slidenum">
              <a:rPr lang="en-US" smtClean="0">
                <a:solidFill>
                  <a:srgbClr val="FFFFFF"/>
                </a:solidFill>
              </a:rPr>
              <a:pPr/>
              <a:t>28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101400" y="54430"/>
            <a:ext cx="4821916" cy="58896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2400" b="1" kern="0" dirty="0" smtClean="0">
                <a:solidFill>
                  <a:srgbClr val="FFFFFF"/>
                </a:solidFill>
              </a:rPr>
              <a:t>       Improved Coherence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2556915"/>
              </p:ext>
            </p:extLst>
          </p:nvPr>
        </p:nvGraphicFramePr>
        <p:xfrm>
          <a:off x="467545" y="3789040"/>
          <a:ext cx="3384375" cy="1274441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016223"/>
                <a:gridCol w="576064"/>
                <a:gridCol w="792088"/>
              </a:tblGrid>
              <a:tr h="33424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Hor. </a:t>
                      </a:r>
                      <a:r>
                        <a:rPr lang="en-US" sz="1400" dirty="0" err="1" smtClean="0"/>
                        <a:t>Emittance</a:t>
                      </a:r>
                      <a:r>
                        <a:rPr lang="en-US" sz="1400" dirty="0" smtClean="0"/>
                        <a:t> [nm]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00FF"/>
                          </a:solidFill>
                        </a:rPr>
                        <a:t>4</a:t>
                      </a:r>
                      <a:endParaRPr lang="en-US" sz="14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0.15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13398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Vert.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baseline="0" dirty="0" err="1" smtClean="0"/>
                        <a:t>Emittance</a:t>
                      </a:r>
                      <a:r>
                        <a:rPr lang="en-US" sz="1400" b="1" baseline="0" dirty="0" smtClean="0"/>
                        <a:t> [pm]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00FF"/>
                          </a:solidFill>
                        </a:rPr>
                        <a:t>3</a:t>
                      </a:r>
                      <a:endParaRPr lang="en-US" sz="14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13398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Energy spread [%]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00FF"/>
                          </a:solidFill>
                        </a:rPr>
                        <a:t>0.1</a:t>
                      </a:r>
                      <a:endParaRPr lang="en-US" sz="14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0.09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13398">
                <a:tc>
                  <a:txBody>
                    <a:bodyPr/>
                    <a:lstStyle/>
                    <a:p>
                      <a:r>
                        <a:rPr lang="en-US" sz="1400" b="1" dirty="0" err="1" smtClean="0">
                          <a:latin typeface="Symbol" pitchFamily="18" charset="2"/>
                        </a:rPr>
                        <a:t>b</a:t>
                      </a:r>
                      <a:r>
                        <a:rPr lang="en-US" sz="1400" b="1" baseline="-25000" dirty="0" err="1" smtClean="0"/>
                        <a:t>x</a:t>
                      </a:r>
                      <a:r>
                        <a:rPr lang="en-US" sz="1400" b="1" dirty="0" smtClean="0"/>
                        <a:t>[m]/</a:t>
                      </a:r>
                      <a:r>
                        <a:rPr lang="en-US" sz="1400" b="1" dirty="0" err="1" smtClean="0">
                          <a:latin typeface="Symbol" pitchFamily="18" charset="2"/>
                        </a:rPr>
                        <a:t>b</a:t>
                      </a:r>
                      <a:r>
                        <a:rPr lang="en-US" sz="1400" b="1" baseline="-25000" dirty="0" err="1" smtClean="0"/>
                        <a:t>z</a:t>
                      </a:r>
                      <a:r>
                        <a:rPr lang="en-US" sz="1400" b="1" baseline="0" dirty="0" smtClean="0"/>
                        <a:t> [m]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00FF"/>
                          </a:solidFill>
                        </a:rPr>
                        <a:t>37/3</a:t>
                      </a:r>
                      <a:endParaRPr lang="en-US" sz="14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4.3/2.6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3573016"/>
            <a:ext cx="5125983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5004048" y="1484784"/>
            <a:ext cx="14366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132577"/>
                </a:solidFill>
              </a:rPr>
              <a:t>Brilliance</a:t>
            </a:r>
          </a:p>
        </p:txBody>
      </p:sp>
      <p:sp>
        <p:nvSpPr>
          <p:cNvPr id="15" name="Slide Number Placeholder 4"/>
          <p:cNvSpPr txBox="1">
            <a:spLocks/>
          </p:cNvSpPr>
          <p:nvPr/>
        </p:nvSpPr>
        <p:spPr bwMode="gray">
          <a:xfrm>
            <a:off x="323528" y="6528968"/>
            <a:ext cx="413559" cy="212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pPr>
              <a:defRPr/>
            </a:pPr>
            <a:r>
              <a:rPr lang="en-US" sz="800" b="1" dirty="0" smtClean="0">
                <a:solidFill>
                  <a:srgbClr val="132577"/>
                </a:solidFill>
              </a:rPr>
              <a:t>Page </a:t>
            </a:r>
            <a:fld id="{733122C9-A0B9-462F-8757-0847AD287B63}" type="slidenum">
              <a:rPr lang="en-US" sz="800" b="1" smtClean="0">
                <a:solidFill>
                  <a:srgbClr val="132577"/>
                </a:solidFill>
              </a:rPr>
              <a:pPr>
                <a:defRPr/>
              </a:pPr>
              <a:t>28</a:t>
            </a:fld>
            <a:endParaRPr lang="en-US" sz="800" b="1" dirty="0">
              <a:solidFill>
                <a:srgbClr val="132577"/>
              </a:solidFill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727200" y="151200"/>
            <a:ext cx="8236800" cy="596160"/>
          </a:xfrm>
          <a:prstGeom prst="rect">
            <a:avLst/>
          </a:prstGeom>
          <a:solidFill>
            <a:srgbClr val="132577"/>
          </a:solidFill>
          <a:ln>
            <a:solidFill>
              <a:srgbClr val="132577"/>
            </a:solidFill>
          </a:ln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en-US" sz="1600" b="1" cap="all" dirty="0" smtClean="0">
                <a:solidFill>
                  <a:prstClr val="white"/>
                </a:solidFill>
              </a:rPr>
              <a:t> </a:t>
            </a:r>
            <a:r>
              <a:rPr lang="en-US" sz="2400" b="1" cap="all" dirty="0" smtClean="0">
                <a:solidFill>
                  <a:prstClr val="white"/>
                </a:solidFill>
              </a:rPr>
              <a:t>brilliance and coherence increase</a:t>
            </a:r>
            <a:endParaRPr lang="en-US" sz="2400" b="1" cap="all" dirty="0">
              <a:solidFill>
                <a:prstClr val="white"/>
              </a:solidFill>
            </a:endParaRPr>
          </a:p>
        </p:txBody>
      </p:sp>
      <p:pic>
        <p:nvPicPr>
          <p:cNvPr id="10" name="Picture 9" descr="Graph0_4.ep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836712"/>
            <a:ext cx="4968552" cy="2875915"/>
          </a:xfrm>
          <a:prstGeom prst="rect">
            <a:avLst/>
          </a:prstGeom>
        </p:spPr>
      </p:pic>
      <p:sp>
        <p:nvSpPr>
          <p:cNvPr id="11" name="TextBox 9"/>
          <p:cNvSpPr txBox="1">
            <a:spLocks noChangeArrowheads="1"/>
          </p:cNvSpPr>
          <p:nvPr/>
        </p:nvSpPr>
        <p:spPr bwMode="auto">
          <a:xfrm>
            <a:off x="2051720" y="5559623"/>
            <a:ext cx="16930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132577"/>
                </a:solidFill>
              </a:rPr>
              <a:t>Coherence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17046" y="138229"/>
            <a:ext cx="7959409" cy="588963"/>
          </a:xfrm>
        </p:spPr>
        <p:txBody>
          <a:bodyPr/>
          <a:lstStyle/>
          <a:p>
            <a:r>
              <a:rPr lang="en-US" sz="1800" dirty="0" smtClean="0">
                <a:solidFill>
                  <a:schemeClr val="bg1"/>
                </a:solidFill>
              </a:rPr>
              <a:t>Improvement of undulator X-ray beam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BD7DA7E-7028-4BC2-B79B-CEAC61FEDCBF}" type="slidenum">
              <a:rPr lang="en-GB" smtClean="0">
                <a:solidFill>
                  <a:srgbClr val="FFFFFF"/>
                </a:solidFill>
              </a:rPr>
              <a:pPr/>
              <a:t>29</a:t>
            </a:fld>
            <a:endParaRPr lang="en-GB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6900" y="764704"/>
            <a:ext cx="7912100" cy="4241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981700" y="736600"/>
            <a:ext cx="184108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Undulator: CPMU18, </a:t>
            </a:r>
          </a:p>
          <a:p>
            <a:r>
              <a:rPr lang="en-US" sz="1400" dirty="0" smtClean="0">
                <a:solidFill>
                  <a:srgbClr val="000000"/>
                </a:solidFill>
              </a:rPr>
              <a:t>K=1.68</a:t>
            </a:r>
          </a:p>
          <a:p>
            <a:r>
              <a:rPr lang="en-US" sz="1400" dirty="0" smtClean="0">
                <a:solidFill>
                  <a:srgbClr val="000000"/>
                </a:solidFill>
              </a:rPr>
              <a:t>L=2m</a:t>
            </a:r>
          </a:p>
        </p:txBody>
      </p:sp>
      <p:sp>
        <p:nvSpPr>
          <p:cNvPr id="10" name="Slide Number Placeholder 4"/>
          <p:cNvSpPr txBox="1">
            <a:spLocks/>
          </p:cNvSpPr>
          <p:nvPr/>
        </p:nvSpPr>
        <p:spPr bwMode="gray">
          <a:xfrm>
            <a:off x="251520" y="6528968"/>
            <a:ext cx="413559" cy="212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325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Page </a:t>
            </a:r>
            <a:fld id="{733122C9-A0B9-462F-8757-0847AD287B63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srgbClr val="1325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13257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2556915"/>
              </p:ext>
            </p:extLst>
          </p:nvPr>
        </p:nvGraphicFramePr>
        <p:xfrm>
          <a:off x="2051720" y="5085184"/>
          <a:ext cx="4464496" cy="1587839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659699"/>
                <a:gridCol w="1044884"/>
                <a:gridCol w="759913"/>
              </a:tblGrid>
              <a:tr h="33424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Hor. </a:t>
                      </a:r>
                      <a:r>
                        <a:rPr lang="en-US" sz="1400" dirty="0" err="1" smtClean="0"/>
                        <a:t>Emittance</a:t>
                      </a:r>
                      <a:r>
                        <a:rPr lang="en-US" sz="1400" dirty="0" smtClean="0"/>
                        <a:t> [nm]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00FF"/>
                          </a:solidFill>
                        </a:rPr>
                        <a:t>4</a:t>
                      </a:r>
                      <a:endParaRPr lang="en-US" sz="14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0.15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13398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Vert.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baseline="0" dirty="0" err="1" smtClean="0"/>
                        <a:t>Emittance</a:t>
                      </a:r>
                      <a:r>
                        <a:rPr lang="en-US" sz="1400" b="1" baseline="0" dirty="0" smtClean="0"/>
                        <a:t> [pm]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00FF"/>
                          </a:solidFill>
                        </a:rPr>
                        <a:t>3</a:t>
                      </a:r>
                      <a:endParaRPr lang="en-US" sz="14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13398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Energy spread [%]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00FF"/>
                          </a:solidFill>
                        </a:rPr>
                        <a:t>0.1</a:t>
                      </a:r>
                      <a:endParaRPr lang="en-US" sz="14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0.09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13398">
                <a:tc>
                  <a:txBody>
                    <a:bodyPr/>
                    <a:lstStyle/>
                    <a:p>
                      <a:r>
                        <a:rPr lang="en-US" sz="1400" b="1" dirty="0" err="1" smtClean="0">
                          <a:latin typeface="Symbol" pitchFamily="18" charset="2"/>
                        </a:rPr>
                        <a:t>b</a:t>
                      </a:r>
                      <a:r>
                        <a:rPr lang="en-US" sz="1400" b="1" baseline="-25000" dirty="0" err="1" smtClean="0"/>
                        <a:t>x</a:t>
                      </a:r>
                      <a:r>
                        <a:rPr lang="en-US" sz="1400" b="1" dirty="0" smtClean="0"/>
                        <a:t>[m]</a:t>
                      </a:r>
                      <a:r>
                        <a:rPr lang="en-US" sz="1400" b="1" baseline="0" dirty="0" smtClean="0"/>
                        <a:t> High/Low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00FF"/>
                          </a:solidFill>
                        </a:rPr>
                        <a:t>37/0.3</a:t>
                      </a:r>
                      <a:endParaRPr lang="en-US" sz="14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5.2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13398">
                <a:tc>
                  <a:txBody>
                    <a:bodyPr/>
                    <a:lstStyle/>
                    <a:p>
                      <a:r>
                        <a:rPr lang="en-US" sz="1400" b="1" dirty="0" err="1" smtClean="0">
                          <a:latin typeface="Symbol" pitchFamily="18" charset="2"/>
                        </a:rPr>
                        <a:t>b</a:t>
                      </a:r>
                      <a:r>
                        <a:rPr lang="en-US" sz="1400" b="1" baseline="-25000" dirty="0" err="1" smtClean="0"/>
                        <a:t>z</a:t>
                      </a:r>
                      <a:r>
                        <a:rPr lang="en-US" sz="1400" b="1" baseline="0" dirty="0" smtClean="0"/>
                        <a:t> [m]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00FF"/>
                          </a:solidFill>
                        </a:rPr>
                        <a:t>3.1</a:t>
                      </a:r>
                      <a:endParaRPr lang="en-US" sz="14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2.6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5817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 smtClean="0"/>
              <a:t>Bending magnets source: 3-Pole wiggler</a:t>
            </a:r>
            <a:endParaRPr lang="en-US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323528" y="6453337"/>
            <a:ext cx="504056" cy="259229"/>
          </a:xfrm>
        </p:spPr>
        <p:txBody>
          <a:bodyPr/>
          <a:lstStyle/>
          <a:p>
            <a:r>
              <a:rPr lang="en-GB" sz="800" dirty="0" smtClean="0">
                <a:solidFill>
                  <a:srgbClr val="132577"/>
                </a:solidFill>
                <a:latin typeface="Arial"/>
              </a:rPr>
              <a:t>Page </a:t>
            </a:r>
            <a:fld id="{ABD7DA7E-7028-4BC2-B79B-CEAC61FEDCBF}" type="slidenum">
              <a:rPr lang="en-GB" sz="800" smtClean="0">
                <a:solidFill>
                  <a:srgbClr val="132577"/>
                </a:solidFill>
                <a:latin typeface="Arial"/>
              </a:rPr>
              <a:pPr/>
              <a:t>30</a:t>
            </a:fld>
            <a:endParaRPr lang="en-GB" sz="800" dirty="0">
              <a:solidFill>
                <a:srgbClr val="132577"/>
              </a:solidFill>
              <a:latin typeface="Arial"/>
            </a:endParaRPr>
          </a:p>
        </p:txBody>
      </p:sp>
      <p:pic>
        <p:nvPicPr>
          <p:cNvPr id="9" name="Picture 8" descr="3pw11.pn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9939" b="89939" l="1403" r="899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55976" y="-243408"/>
            <a:ext cx="3424653" cy="39145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422460" y="1032991"/>
            <a:ext cx="13260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rgbClr val="132577"/>
                </a:solidFill>
                <a:latin typeface="Arial"/>
              </a:rPr>
              <a:t>Half assembly</a:t>
            </a:r>
            <a:endParaRPr lang="en-US" sz="1400" dirty="0">
              <a:solidFill>
                <a:srgbClr val="132577"/>
              </a:solidFill>
              <a:latin typeface="Arial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76256" y="2060848"/>
            <a:ext cx="2237438" cy="136459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39555" y="908720"/>
            <a:ext cx="38205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rgbClr val="132577"/>
                </a:solidFill>
                <a:latin typeface="Arial"/>
              </a:rPr>
              <a:t>Field Customized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dirty="0" smtClean="0">
                <a:solidFill>
                  <a:srgbClr val="132577"/>
                </a:solidFill>
                <a:latin typeface="Arial"/>
              </a:rPr>
              <a:t>Large fan with flat top field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dirty="0" smtClean="0">
                <a:solidFill>
                  <a:srgbClr val="132577"/>
                </a:solidFill>
                <a:latin typeface="Arial"/>
              </a:rPr>
              <a:t>2 </a:t>
            </a:r>
            <a:r>
              <a:rPr lang="en-US" dirty="0" err="1" smtClean="0">
                <a:solidFill>
                  <a:srgbClr val="132577"/>
                </a:solidFill>
                <a:latin typeface="Arial"/>
              </a:rPr>
              <a:t>mrad</a:t>
            </a:r>
            <a:r>
              <a:rPr lang="en-US" dirty="0" smtClean="0">
                <a:solidFill>
                  <a:srgbClr val="132577"/>
                </a:solidFill>
                <a:latin typeface="Arial"/>
              </a:rPr>
              <a:t> feasible for 1.1 T 3PW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dirty="0" smtClean="0">
                <a:solidFill>
                  <a:srgbClr val="132577"/>
                </a:solidFill>
                <a:latin typeface="Arial"/>
              </a:rPr>
              <a:t>2 </a:t>
            </a:r>
            <a:r>
              <a:rPr lang="en-US" dirty="0" err="1" smtClean="0">
                <a:solidFill>
                  <a:srgbClr val="132577"/>
                </a:solidFill>
                <a:latin typeface="Arial"/>
              </a:rPr>
              <a:t>mrad</a:t>
            </a:r>
            <a:r>
              <a:rPr lang="en-US" dirty="0" smtClean="0">
                <a:solidFill>
                  <a:srgbClr val="132577"/>
                </a:solidFill>
                <a:latin typeface="Arial"/>
              </a:rPr>
              <a:t> difficult for 0.85 T version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dirty="0" smtClean="0">
                <a:solidFill>
                  <a:srgbClr val="132577"/>
                </a:solidFill>
                <a:latin typeface="Arial"/>
              </a:rPr>
              <a:t>Mechanical length ≤ 150 mm</a:t>
            </a:r>
            <a:endParaRPr lang="en-US" dirty="0">
              <a:solidFill>
                <a:srgbClr val="132577"/>
              </a:solidFill>
              <a:latin typeface="Arial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7504" y="2492896"/>
            <a:ext cx="5138051" cy="373001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55576" y="4149080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1251AE"/>
                </a:solidFill>
              </a:rPr>
              <a:t>Flux from 3PW</a:t>
            </a:r>
            <a:endParaRPr lang="en-GB" b="1" dirty="0">
              <a:solidFill>
                <a:srgbClr val="1251A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328592" y="3429000"/>
            <a:ext cx="356388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ED7703"/>
                </a:solidFill>
              </a:rPr>
              <a:t>All new projects of diffraction limited storage rings have to deal with:</a:t>
            </a:r>
          </a:p>
          <a:p>
            <a:endParaRPr lang="en-US" sz="1400" b="1" dirty="0" smtClean="0">
              <a:solidFill>
                <a:srgbClr val="ED7703"/>
              </a:solidFill>
            </a:endParaRPr>
          </a:p>
          <a:p>
            <a:r>
              <a:rPr lang="en-US" sz="1400" dirty="0" smtClean="0">
                <a:solidFill>
                  <a:srgbClr val="132577"/>
                </a:solidFill>
              </a:rPr>
              <a:t>Increased number of bending magnets / cell =&gt; BM field reduction</a:t>
            </a:r>
          </a:p>
          <a:p>
            <a:endParaRPr lang="en-US" sz="1400" dirty="0" smtClean="0">
              <a:solidFill>
                <a:srgbClr val="132577"/>
              </a:solidFill>
            </a:endParaRPr>
          </a:p>
          <a:p>
            <a:r>
              <a:rPr lang="en-US" sz="1400" dirty="0" err="1" smtClean="0">
                <a:solidFill>
                  <a:srgbClr val="132577"/>
                </a:solidFill>
              </a:rPr>
              <a:t>Cconflict</a:t>
            </a:r>
            <a:r>
              <a:rPr lang="en-US" sz="1400" dirty="0" smtClean="0">
                <a:solidFill>
                  <a:srgbClr val="132577"/>
                </a:solidFill>
              </a:rPr>
              <a:t> with hard X-ray demand from BM </a:t>
            </a:r>
            <a:r>
              <a:rPr lang="en-US" sz="1400" dirty="0" err="1" smtClean="0">
                <a:solidFill>
                  <a:srgbClr val="132577"/>
                </a:solidFill>
              </a:rPr>
              <a:t>beamlines</a:t>
            </a:r>
            <a:endParaRPr lang="en-US" sz="1400" dirty="0" smtClean="0">
              <a:solidFill>
                <a:srgbClr val="132577"/>
              </a:solidFill>
            </a:endParaRPr>
          </a:p>
          <a:p>
            <a:endParaRPr lang="en-US" sz="1400" dirty="0" smtClean="0">
              <a:solidFill>
                <a:srgbClr val="132577"/>
              </a:solidFill>
            </a:endParaRPr>
          </a:p>
          <a:p>
            <a:r>
              <a:rPr lang="en-US" sz="1400" dirty="0" smtClean="0">
                <a:solidFill>
                  <a:srgbClr val="132577"/>
                </a:solidFill>
              </a:rPr>
              <a:t>ESRF will go from 0.85 T BM  to 0.54 T BM</a:t>
            </a:r>
          </a:p>
          <a:p>
            <a:endParaRPr lang="en-US" sz="1400" b="1" dirty="0" smtClean="0">
              <a:solidFill>
                <a:srgbClr val="132577"/>
              </a:solidFill>
            </a:endParaRPr>
          </a:p>
          <a:p>
            <a:r>
              <a:rPr lang="en-US" sz="1400" b="1" dirty="0" smtClean="0">
                <a:solidFill>
                  <a:srgbClr val="132577"/>
                </a:solidFill>
              </a:rPr>
              <a:t>The BM Source can be replaced by a dedicated 3-Pole Wiggler </a:t>
            </a:r>
          </a:p>
        </p:txBody>
      </p:sp>
    </p:spTree>
    <p:extLst>
      <p:ext uri="{BB962C8B-B14F-4D97-AF65-F5344CB8AC3E}">
        <p14:creationId xmlns:p14="http://schemas.microsoft.com/office/powerpoint/2010/main" xmlns="" val="44725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33DB7-5647-3B4F-B5F9-80803605DE38}" type="slidenum">
              <a:rPr lang="en-US" smtClean="0">
                <a:solidFill>
                  <a:srgbClr val="FFFFFF"/>
                </a:solidFill>
              </a:rPr>
              <a:pPr/>
              <a:t>31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8725" y="2257426"/>
            <a:ext cx="6591300" cy="1598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736733" y="137898"/>
            <a:ext cx="8064896" cy="613426"/>
          </a:xfrm>
          <a:prstGeom prst="rect">
            <a:avLst/>
          </a:prstGeom>
          <a:solidFill>
            <a:srgbClr val="132577"/>
          </a:solidFill>
          <a:ln>
            <a:solidFill>
              <a:srgbClr val="132577"/>
            </a:solidFill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kern="0" dirty="0" smtClean="0">
                <a:solidFill>
                  <a:schemeClr val="bg1"/>
                </a:solidFill>
              </a:rPr>
              <a:t>Technical challenge: Magnets System</a:t>
            </a:r>
            <a:endParaRPr lang="en-US" sz="2400" b="1" kern="0" dirty="0">
              <a:solidFill>
                <a:schemeClr val="bg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 rot="21000909">
            <a:off x="3486706" y="2750083"/>
            <a:ext cx="1907988" cy="523875"/>
          </a:xfrm>
          <a:prstGeom prst="ellipse">
            <a:avLst/>
          </a:prstGeom>
          <a:noFill/>
          <a:ln>
            <a:solidFill>
              <a:srgbClr val="DD2026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 rot="21000909">
            <a:off x="5789992" y="2301270"/>
            <a:ext cx="2140855" cy="523875"/>
          </a:xfrm>
          <a:prstGeom prst="ellipse">
            <a:avLst/>
          </a:prstGeom>
          <a:noFill/>
          <a:ln>
            <a:solidFill>
              <a:srgbClr val="DD2026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 rot="21000909">
            <a:off x="3765384" y="2827113"/>
            <a:ext cx="1339661" cy="339885"/>
          </a:xfrm>
          <a:prstGeom prst="ellipse">
            <a:avLst/>
          </a:prstGeom>
          <a:noFill/>
          <a:ln>
            <a:solidFill>
              <a:srgbClr val="1B5092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4211960" y="3284986"/>
            <a:ext cx="360040" cy="504054"/>
          </a:xfrm>
          <a:prstGeom prst="straightConnector1">
            <a:avLst/>
          </a:prstGeom>
          <a:ln>
            <a:solidFill>
              <a:srgbClr val="1B5092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6953250" y="3171825"/>
            <a:ext cx="866775" cy="4476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 rot="21000909">
            <a:off x="5984576" y="2496481"/>
            <a:ext cx="913168" cy="268804"/>
          </a:xfrm>
          <a:prstGeom prst="ellipse">
            <a:avLst/>
          </a:prstGeom>
          <a:noFill/>
          <a:ln>
            <a:solidFill>
              <a:srgbClr val="339966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 flipV="1">
            <a:off x="1792975" y="3600451"/>
            <a:ext cx="121552" cy="723899"/>
          </a:xfrm>
          <a:prstGeom prst="straightConnector1">
            <a:avLst/>
          </a:prstGeom>
          <a:ln>
            <a:solidFill>
              <a:srgbClr val="1B5092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1476375" y="3171825"/>
            <a:ext cx="733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 smtClean="0">
                <a:solidFill>
                  <a:srgbClr val="BFD1EA">
                    <a:lumMod val="50000"/>
                  </a:srgbClr>
                </a:solidFill>
              </a:rPr>
              <a:t>D</a:t>
            </a:r>
            <a:r>
              <a:rPr lang="en-GB" sz="1600" b="1" baseline="-25000" dirty="0" smtClean="0">
                <a:solidFill>
                  <a:srgbClr val="BFD1EA">
                    <a:lumMod val="50000"/>
                  </a:srgbClr>
                </a:solidFill>
              </a:rPr>
              <a:t>1</a:t>
            </a:r>
            <a:endParaRPr lang="en-GB" sz="1600" b="1" baseline="-25000" dirty="0">
              <a:solidFill>
                <a:srgbClr val="BFD1EA">
                  <a:lumMod val="50000"/>
                </a:srgb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857500" y="2847975"/>
            <a:ext cx="733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 smtClean="0">
                <a:solidFill>
                  <a:srgbClr val="BFD1EA">
                    <a:lumMod val="50000"/>
                  </a:srgbClr>
                </a:solidFill>
              </a:rPr>
              <a:t>D</a:t>
            </a:r>
            <a:r>
              <a:rPr lang="en-GB" sz="1600" b="1" baseline="-25000" dirty="0" smtClean="0">
                <a:solidFill>
                  <a:srgbClr val="BFD1EA">
                    <a:lumMod val="50000"/>
                  </a:srgbClr>
                </a:solidFill>
              </a:rPr>
              <a:t>2</a:t>
            </a:r>
            <a:endParaRPr lang="en-GB" sz="1600" b="1" baseline="-25000" dirty="0">
              <a:solidFill>
                <a:srgbClr val="BFD1EA">
                  <a:lumMod val="50000"/>
                </a:srgb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229225" y="2419350"/>
            <a:ext cx="733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 smtClean="0">
                <a:solidFill>
                  <a:srgbClr val="BFD1EA">
                    <a:lumMod val="50000"/>
                  </a:srgbClr>
                </a:solidFill>
              </a:rPr>
              <a:t>D</a:t>
            </a:r>
            <a:r>
              <a:rPr lang="en-GB" sz="1600" b="1" baseline="-25000" dirty="0" smtClean="0">
                <a:solidFill>
                  <a:srgbClr val="BFD1EA">
                    <a:lumMod val="50000"/>
                  </a:srgbClr>
                </a:solidFill>
              </a:rPr>
              <a:t>6</a:t>
            </a:r>
            <a:endParaRPr lang="en-GB" sz="1600" b="1" baseline="-25000" dirty="0">
              <a:solidFill>
                <a:srgbClr val="BFD1EA">
                  <a:lumMod val="50000"/>
                </a:srgb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724650" y="2200275"/>
            <a:ext cx="733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 smtClean="0">
                <a:solidFill>
                  <a:srgbClr val="BFD1EA">
                    <a:lumMod val="50000"/>
                  </a:srgbClr>
                </a:solidFill>
              </a:rPr>
              <a:t>D</a:t>
            </a:r>
            <a:r>
              <a:rPr lang="en-GB" sz="1600" b="1" baseline="-25000" dirty="0" smtClean="0">
                <a:solidFill>
                  <a:srgbClr val="BFD1EA">
                    <a:lumMod val="50000"/>
                  </a:srgbClr>
                </a:solidFill>
              </a:rPr>
              <a:t>7</a:t>
            </a:r>
            <a:endParaRPr lang="en-GB" sz="1600" b="1" baseline="-25000" dirty="0">
              <a:solidFill>
                <a:srgbClr val="BFD1EA">
                  <a:lumMod val="50000"/>
                </a:srgb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714750" y="3062287"/>
            <a:ext cx="733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 smtClean="0">
                <a:solidFill>
                  <a:srgbClr val="BFD1EA">
                    <a:lumMod val="50000"/>
                  </a:srgbClr>
                </a:solidFill>
              </a:rPr>
              <a:t>D</a:t>
            </a:r>
            <a:r>
              <a:rPr lang="en-GB" sz="1600" b="1" baseline="-25000" dirty="0" smtClean="0">
                <a:solidFill>
                  <a:srgbClr val="BFD1EA">
                    <a:lumMod val="50000"/>
                  </a:srgbClr>
                </a:solidFill>
              </a:rPr>
              <a:t>3</a:t>
            </a:r>
            <a:endParaRPr lang="en-GB" sz="1600" b="1" baseline="-25000" dirty="0">
              <a:solidFill>
                <a:srgbClr val="BFD1EA">
                  <a:lumMod val="50000"/>
                </a:srgb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210050" y="2976562"/>
            <a:ext cx="733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 smtClean="0">
                <a:solidFill>
                  <a:srgbClr val="BFD1EA">
                    <a:lumMod val="50000"/>
                  </a:srgbClr>
                </a:solidFill>
              </a:rPr>
              <a:t>D</a:t>
            </a:r>
            <a:r>
              <a:rPr lang="en-GB" sz="1600" b="1" baseline="-25000" dirty="0" smtClean="0">
                <a:solidFill>
                  <a:srgbClr val="BFD1EA">
                    <a:lumMod val="50000"/>
                  </a:srgbClr>
                </a:solidFill>
              </a:rPr>
              <a:t>4</a:t>
            </a:r>
            <a:endParaRPr lang="en-GB" sz="1600" b="1" baseline="-25000" dirty="0">
              <a:solidFill>
                <a:srgbClr val="BFD1EA">
                  <a:lumMod val="50000"/>
                </a:srgb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676775" y="2890837"/>
            <a:ext cx="733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 smtClean="0">
                <a:solidFill>
                  <a:srgbClr val="BFD1EA">
                    <a:lumMod val="50000"/>
                  </a:srgbClr>
                </a:solidFill>
              </a:rPr>
              <a:t>D</a:t>
            </a:r>
            <a:r>
              <a:rPr lang="en-GB" sz="1600" b="1" baseline="-25000" dirty="0" smtClean="0">
                <a:solidFill>
                  <a:srgbClr val="BFD1EA">
                    <a:lumMod val="50000"/>
                  </a:srgbClr>
                </a:solidFill>
              </a:rPr>
              <a:t>5</a:t>
            </a:r>
            <a:endParaRPr lang="en-GB" sz="1600" b="1" baseline="-25000" dirty="0">
              <a:solidFill>
                <a:srgbClr val="BFD1EA">
                  <a:lumMod val="50000"/>
                </a:srgbClr>
              </a:solidFill>
            </a:endParaRPr>
          </a:p>
        </p:txBody>
      </p:sp>
      <p:sp>
        <p:nvSpPr>
          <p:cNvPr id="31" name="Slide Number Placeholder 4"/>
          <p:cNvSpPr txBox="1">
            <a:spLocks/>
          </p:cNvSpPr>
          <p:nvPr/>
        </p:nvSpPr>
        <p:spPr bwMode="gray">
          <a:xfrm>
            <a:off x="251520" y="6525344"/>
            <a:ext cx="413559" cy="212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325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Page </a:t>
            </a:r>
            <a:fld id="{733122C9-A0B9-462F-8757-0847AD287B63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srgbClr val="1325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13257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4" name="Picture 2" descr="C:\Users\lebec\Documents\Communication\Presentations\APAC\2014-05\Figures\881200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64704"/>
            <a:ext cx="2183672" cy="2304256"/>
          </a:xfrm>
          <a:prstGeom prst="rect">
            <a:avLst/>
          </a:prstGeom>
          <a:noFill/>
        </p:spPr>
      </p:pic>
      <p:pic>
        <p:nvPicPr>
          <p:cNvPr id="36" name="Picture 2" descr="C:\Users\lebec\Documents\Communication\Presentations\APAC\2014-05\Figures\7911001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221088"/>
            <a:ext cx="2404456" cy="1928924"/>
          </a:xfrm>
          <a:prstGeom prst="rect">
            <a:avLst/>
          </a:prstGeom>
          <a:noFill/>
        </p:spPr>
      </p:pic>
      <p:pic>
        <p:nvPicPr>
          <p:cNvPr id="40" name="Picture 3" descr="C:\Users\lebec\Documents\Communication\Presentations\APAC\2014-05\Figures\ASSY_2_POLES_SUP_INF_DQ1-B_V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4077975"/>
            <a:ext cx="2016224" cy="1655281"/>
          </a:xfrm>
          <a:prstGeom prst="rect">
            <a:avLst/>
          </a:prstGeom>
          <a:noFill/>
        </p:spPr>
      </p:pic>
      <p:pic>
        <p:nvPicPr>
          <p:cNvPr id="51" name="Picture 2" descr="C:\Users\lebec\Documents\Communication\Presentations\APAC\2014-05\Figures\7913000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91620" y="4077072"/>
            <a:ext cx="2252380" cy="2200588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-4945" y="2780928"/>
            <a:ext cx="27047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00"/>
                </a:solidFill>
              </a:rPr>
              <a:t>High gradient </a:t>
            </a:r>
            <a:r>
              <a:rPr lang="en-US" sz="1600" dirty="0" err="1" smtClean="0">
                <a:solidFill>
                  <a:srgbClr val="000000"/>
                </a:solidFill>
              </a:rPr>
              <a:t>quadrupoles</a:t>
            </a:r>
            <a:endParaRPr lang="en-US" sz="1600" baseline="30000" dirty="0">
              <a:solidFill>
                <a:srgbClr val="000000"/>
              </a:solidFill>
            </a:endParaRPr>
          </a:p>
        </p:txBody>
      </p:sp>
      <p:pic>
        <p:nvPicPr>
          <p:cNvPr id="53" name="Picture 52" descr="C:\Users\lebec\Documents\Communication\Presentations\APAC\Figures\Octupole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19865" y="1700808"/>
            <a:ext cx="1224135" cy="1497228"/>
          </a:xfrm>
          <a:prstGeom prst="rect">
            <a:avLst/>
          </a:prstGeom>
          <a:noFill/>
        </p:spPr>
      </p:pic>
      <p:sp>
        <p:nvSpPr>
          <p:cNvPr id="56" name="Content Placeholder 2"/>
          <p:cNvSpPr txBox="1">
            <a:spLocks/>
          </p:cNvSpPr>
          <p:nvPr/>
        </p:nvSpPr>
        <p:spPr>
          <a:xfrm>
            <a:off x="2267744" y="764704"/>
            <a:ext cx="5356969" cy="20261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3257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Mechanical design final drawing phase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D770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Soft iron, bulk yoke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D770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Large positioning pins for opening repeatability</a:t>
            </a:r>
          </a:p>
          <a:p>
            <a:pPr marL="176213" marR="0" lvl="0" indent="-176213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D770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Tight tolerances on pole profiles</a:t>
            </a:r>
          </a:p>
          <a:p>
            <a:pPr marL="176213" marR="0" lvl="0" indent="-176213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D770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Prototypes to be delivered in the period:</a:t>
            </a:r>
          </a:p>
          <a:p>
            <a:pPr marL="176213" marR="0" lvl="0" indent="-176213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lang="en-US" sz="1400" dirty="0" smtClean="0">
                <a:solidFill>
                  <a:srgbClr val="ED7703"/>
                </a:solidFill>
              </a:rPr>
              <a:t>   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D770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September 2014-Spring 2015</a:t>
            </a:r>
          </a:p>
        </p:txBody>
      </p:sp>
      <p:cxnSp>
        <p:nvCxnSpPr>
          <p:cNvPr id="19" name="Straight Arrow Connector 18"/>
          <p:cNvCxnSpPr>
            <a:endCxn id="45" idx="3"/>
          </p:cNvCxnSpPr>
          <p:nvPr/>
        </p:nvCxnSpPr>
        <p:spPr>
          <a:xfrm>
            <a:off x="2051720" y="2852936"/>
            <a:ext cx="1539205" cy="164316"/>
          </a:xfrm>
          <a:prstGeom prst="straightConnector1">
            <a:avLst/>
          </a:prstGeom>
          <a:ln>
            <a:solidFill>
              <a:srgbClr val="FF000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 flipV="1">
            <a:off x="6610352" y="2800351"/>
            <a:ext cx="1130000" cy="1276721"/>
          </a:xfrm>
          <a:prstGeom prst="straightConnector1">
            <a:avLst/>
          </a:prstGeom>
          <a:ln>
            <a:solidFill>
              <a:srgbClr val="339966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6660233" y="1700808"/>
            <a:ext cx="1368151" cy="720080"/>
          </a:xfrm>
          <a:prstGeom prst="straightConnector1">
            <a:avLst/>
          </a:prstGeom>
          <a:ln>
            <a:solidFill>
              <a:srgbClr val="FF000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ectangle 4"/>
          <p:cNvSpPr txBox="1">
            <a:spLocks noChangeArrowheads="1"/>
          </p:cNvSpPr>
          <p:nvPr/>
        </p:nvSpPr>
        <p:spPr bwMode="auto">
          <a:xfrm>
            <a:off x="35496" y="3028907"/>
            <a:ext cx="2618254" cy="1048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9388" indent="-179388" fontAlgn="base">
              <a:spcBef>
                <a:spcPct val="20000"/>
              </a:spcBef>
              <a:spcAft>
                <a:spcPct val="0"/>
              </a:spcAft>
              <a:buClr>
                <a:srgbClr val="7DA9DA"/>
              </a:buClr>
              <a:buFont typeface="Arial" pitchFamily="34" charset="0"/>
              <a:buChar char="•"/>
              <a:defRPr/>
            </a:pPr>
            <a:r>
              <a:rPr lang="en-US" sz="1200" kern="0" dirty="0" smtClean="0">
                <a:solidFill>
                  <a:srgbClr val="000000"/>
                </a:solidFill>
              </a:rPr>
              <a:t>Gradient: 90 T/m</a:t>
            </a:r>
          </a:p>
          <a:p>
            <a:pPr marL="179388" indent="-179388" fontAlgn="base">
              <a:spcBef>
                <a:spcPct val="20000"/>
              </a:spcBef>
              <a:spcAft>
                <a:spcPct val="0"/>
              </a:spcAft>
              <a:buClr>
                <a:srgbClr val="7DA9DA"/>
              </a:buClr>
              <a:buFont typeface="Arial" pitchFamily="34" charset="0"/>
              <a:buChar char="•"/>
              <a:defRPr/>
            </a:pPr>
            <a:r>
              <a:rPr lang="en-US" sz="1200" b="1" kern="0" dirty="0" smtClean="0">
                <a:solidFill>
                  <a:srgbClr val="000000"/>
                </a:solidFill>
              </a:rPr>
              <a:t>Bore radius: 12.5 mm </a:t>
            </a:r>
          </a:p>
          <a:p>
            <a:pPr marL="179388" indent="-179388" fontAlgn="base">
              <a:spcBef>
                <a:spcPct val="20000"/>
              </a:spcBef>
              <a:spcAft>
                <a:spcPct val="0"/>
              </a:spcAft>
              <a:buClr>
                <a:srgbClr val="7DA9DA"/>
              </a:buClr>
              <a:buFont typeface="Arial" pitchFamily="34" charset="0"/>
              <a:buChar char="•"/>
              <a:defRPr/>
            </a:pPr>
            <a:r>
              <a:rPr lang="en-US" sz="1200" kern="0" dirty="0">
                <a:solidFill>
                  <a:srgbClr val="000000"/>
                </a:solidFill>
              </a:rPr>
              <a:t>L</a:t>
            </a:r>
            <a:r>
              <a:rPr lang="en-US" sz="1200" kern="0" dirty="0" smtClean="0">
                <a:solidFill>
                  <a:srgbClr val="000000"/>
                </a:solidFill>
              </a:rPr>
              <a:t>ength: 390/490 mm</a:t>
            </a:r>
          </a:p>
          <a:p>
            <a:pPr marL="179388" indent="-179388" fontAlgn="base">
              <a:spcBef>
                <a:spcPct val="20000"/>
              </a:spcBef>
              <a:spcAft>
                <a:spcPct val="0"/>
              </a:spcAft>
              <a:buClr>
                <a:srgbClr val="7DA9DA"/>
              </a:buClr>
              <a:buFont typeface="Arial" pitchFamily="34" charset="0"/>
              <a:buChar char="•"/>
              <a:defRPr/>
            </a:pPr>
            <a:r>
              <a:rPr lang="en-US" sz="1200" kern="0" dirty="0" smtClean="0">
                <a:solidFill>
                  <a:srgbClr val="000000"/>
                </a:solidFill>
              </a:rPr>
              <a:t>Power: 1-2 kW</a:t>
            </a:r>
          </a:p>
          <a:p>
            <a:pPr marL="179388" indent="-179388" fontAlgn="base">
              <a:spcBef>
                <a:spcPct val="20000"/>
              </a:spcBef>
              <a:spcAft>
                <a:spcPct val="0"/>
              </a:spcAft>
              <a:buClr>
                <a:srgbClr val="7DA9DA"/>
              </a:buClr>
              <a:defRPr/>
            </a:pPr>
            <a:endParaRPr lang="en-US" sz="1600" b="1" kern="0" dirty="0" smtClean="0">
              <a:solidFill>
                <a:srgbClr val="1B5092"/>
              </a:solidFill>
            </a:endParaRPr>
          </a:p>
          <a:p>
            <a:pPr marL="179388" indent="-179388" fontAlgn="base">
              <a:spcBef>
                <a:spcPct val="20000"/>
              </a:spcBef>
              <a:spcAft>
                <a:spcPct val="0"/>
              </a:spcAft>
              <a:buClr>
                <a:srgbClr val="7DA9DA"/>
              </a:buClr>
              <a:defRPr/>
            </a:pPr>
            <a:endParaRPr lang="en-US" sz="1600" b="1" kern="0" dirty="0">
              <a:solidFill>
                <a:srgbClr val="1B5092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851920" y="3645024"/>
            <a:ext cx="3664896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00"/>
                </a:solidFill>
              </a:rPr>
              <a:t>Combined Dipole-</a:t>
            </a:r>
            <a:r>
              <a:rPr lang="en-US" sz="1600" dirty="0" err="1" smtClean="0">
                <a:solidFill>
                  <a:srgbClr val="000000"/>
                </a:solidFill>
              </a:rPr>
              <a:t>Quadrupoles</a:t>
            </a:r>
            <a:endParaRPr lang="en-US" sz="16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i="1" dirty="0" smtClean="0">
                <a:solidFill>
                  <a:srgbClr val="000000"/>
                </a:solidFill>
              </a:rPr>
              <a:t>0.54 T / 34 Tm</a:t>
            </a:r>
            <a:r>
              <a:rPr lang="en-US" sz="1400" i="1" baseline="30000" dirty="0" smtClean="0">
                <a:solidFill>
                  <a:srgbClr val="000000"/>
                </a:solidFill>
              </a:rPr>
              <a:t>-1 </a:t>
            </a:r>
            <a:r>
              <a:rPr lang="en-US" sz="1400" i="1" dirty="0" smtClean="0">
                <a:solidFill>
                  <a:srgbClr val="000000"/>
                </a:solidFill>
              </a:rPr>
              <a:t> &amp; 0.43 T / 34 Tm</a:t>
            </a:r>
            <a:r>
              <a:rPr lang="en-US" sz="1400" i="1" baseline="30000" dirty="0" smtClean="0">
                <a:solidFill>
                  <a:srgbClr val="000000"/>
                </a:solidFill>
              </a:rPr>
              <a:t>-1</a:t>
            </a:r>
            <a:endParaRPr lang="en-GB" sz="1400" i="1" baseline="30000" dirty="0">
              <a:solidFill>
                <a:srgbClr val="0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403648" y="5941149"/>
            <a:ext cx="516485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</a:rPr>
              <a:t>Permanent magnet (Sm</a:t>
            </a:r>
            <a:r>
              <a:rPr lang="en-US" baseline="-25000" dirty="0" smtClean="0">
                <a:solidFill>
                  <a:srgbClr val="000000"/>
                </a:solidFill>
              </a:rPr>
              <a:t>2</a:t>
            </a:r>
            <a:r>
              <a:rPr lang="en-US" dirty="0" smtClean="0">
                <a:solidFill>
                  <a:srgbClr val="000000"/>
                </a:solidFill>
              </a:rPr>
              <a:t>Co</a:t>
            </a:r>
            <a:r>
              <a:rPr lang="en-US" baseline="-25000" dirty="0" smtClean="0">
                <a:solidFill>
                  <a:srgbClr val="000000"/>
                </a:solidFill>
              </a:rPr>
              <a:t>17</a:t>
            </a:r>
            <a:r>
              <a:rPr lang="en-US" dirty="0" smtClean="0">
                <a:solidFill>
                  <a:srgbClr val="000000"/>
                </a:solidFill>
              </a:rPr>
              <a:t>) dipoles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000000"/>
                </a:solidFill>
              </a:rPr>
              <a:t>longitudinal gradient 0.16 </a:t>
            </a:r>
            <a:r>
              <a:rPr lang="en-US" sz="1400" dirty="0" smtClean="0">
                <a:solidFill>
                  <a:srgbClr val="000000"/>
                </a:solidFill>
                <a:sym typeface="Symbol"/>
              </a:rPr>
              <a:t></a:t>
            </a:r>
            <a:r>
              <a:rPr lang="en-US" sz="1400" dirty="0" smtClean="0">
                <a:solidFill>
                  <a:srgbClr val="000000"/>
                </a:solidFill>
              </a:rPr>
              <a:t> 0.65 T, magnetic gap 25 mm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000000"/>
                </a:solidFill>
              </a:rPr>
              <a:t>1.8 meters long, 5 modules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452320" y="3429000"/>
            <a:ext cx="15841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err="1" smtClean="0">
                <a:solidFill>
                  <a:srgbClr val="000000"/>
                </a:solidFill>
              </a:rPr>
              <a:t>Sextupoles</a:t>
            </a:r>
            <a:endParaRPr lang="en-US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 smtClean="0">
                <a:solidFill>
                  <a:srgbClr val="000000"/>
                </a:solidFill>
                <a:sym typeface="Symbol"/>
              </a:rPr>
              <a:t>Length 200mm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 smtClean="0">
                <a:solidFill>
                  <a:srgbClr val="000000"/>
                </a:solidFill>
                <a:sym typeface="Symbol"/>
              </a:rPr>
              <a:t>Gradient: 3500 Tm</a:t>
            </a:r>
            <a:r>
              <a:rPr lang="en-US" sz="1200" baseline="30000" dirty="0" smtClean="0">
                <a:solidFill>
                  <a:srgbClr val="000000"/>
                </a:solidFill>
                <a:sym typeface="Symbol"/>
              </a:rPr>
              <a:t>-2</a:t>
            </a:r>
            <a:endParaRPr lang="en-GB" sz="1200" baseline="30000" dirty="0">
              <a:solidFill>
                <a:srgbClr val="0000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660798" y="1196752"/>
            <a:ext cx="137569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err="1" smtClean="0">
                <a:solidFill>
                  <a:srgbClr val="000000"/>
                </a:solidFill>
              </a:rPr>
              <a:t>Quadrupole</a:t>
            </a:r>
            <a:endParaRPr lang="en-US" sz="16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i="1" dirty="0" smtClean="0">
                <a:solidFill>
                  <a:srgbClr val="000000"/>
                </a:solidFill>
              </a:rPr>
              <a:t>Around 52Tm</a:t>
            </a:r>
            <a:r>
              <a:rPr lang="en-US" sz="1400" i="1" baseline="30000" dirty="0" smtClean="0">
                <a:solidFill>
                  <a:srgbClr val="000000"/>
                </a:solidFill>
              </a:rPr>
              <a:t>-1</a:t>
            </a:r>
            <a:endParaRPr lang="en-US" sz="1400" i="1" baseline="30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151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0" dirty="0" smtClean="0"/>
              <a:t>Technical challenge: </a:t>
            </a:r>
            <a:r>
              <a:rPr lang="en-US" sz="2400" dirty="0" smtClean="0"/>
              <a:t>Vacuum System</a:t>
            </a:r>
            <a:endParaRPr lang="en-GB" sz="2400" dirty="0"/>
          </a:p>
        </p:txBody>
      </p:sp>
      <p:pic>
        <p:nvPicPr>
          <p:cNvPr id="6" name="Content Placeholder 5" descr="P:\PROJECTS\ASD UPGRADE\TDS\001_TDS STATUS\12_PART 6 JLR\03_IMPLEMENATION JLR\ok for gary\S28ALattice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692696"/>
            <a:ext cx="90010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6135FD-2573-A941-B75F-912DDDDE1BE6}" type="slidenum">
              <a:rPr lang="en-US" smtClean="0">
                <a:solidFill>
                  <a:srgbClr val="FFFFFF"/>
                </a:solidFill>
              </a:rPr>
              <a:pPr/>
              <a:t>32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Picture 6" descr="78400000_upstreamPartv2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9512" y="1916832"/>
            <a:ext cx="6345842" cy="1790700"/>
          </a:xfrm>
          <a:prstGeom prst="rect">
            <a:avLst/>
          </a:prstGeom>
        </p:spPr>
      </p:pic>
      <p:pic>
        <p:nvPicPr>
          <p:cNvPr id="8" name="Picture 7" descr="Chapter 2.4.3.2 fig3.jpg"/>
          <p:cNvPicPr/>
          <p:nvPr/>
        </p:nvPicPr>
        <p:blipFill>
          <a:blip r:embed="rId4" cstate="print"/>
          <a:srcRect r="38812" b="44073"/>
          <a:stretch>
            <a:fillRect/>
          </a:stretch>
        </p:blipFill>
        <p:spPr>
          <a:xfrm>
            <a:off x="4882268" y="3212976"/>
            <a:ext cx="3938204" cy="203847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1520" y="4797152"/>
            <a:ext cx="671530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132577"/>
                </a:solidFill>
              </a:rPr>
              <a:t> Vacuum System Design very advanced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132577"/>
                </a:solidFill>
              </a:rPr>
              <a:t> System solutions very similar to the present ones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132577"/>
                </a:solidFill>
              </a:rPr>
              <a:t> Expected performances similar or better than the present ones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132577"/>
                </a:solidFill>
              </a:rPr>
              <a:t> </a:t>
            </a:r>
            <a:r>
              <a:rPr lang="en-US" dirty="0" err="1" smtClean="0">
                <a:solidFill>
                  <a:srgbClr val="132577"/>
                </a:solidFill>
              </a:rPr>
              <a:t>Antichambers</a:t>
            </a:r>
            <a:r>
              <a:rPr lang="en-US" dirty="0" smtClean="0">
                <a:solidFill>
                  <a:srgbClr val="132577"/>
                </a:solidFill>
              </a:rPr>
              <a:t> everywhere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132577"/>
                </a:solidFill>
              </a:rPr>
              <a:t> Synchrotron Radiation handling by lumped absorbers</a:t>
            </a:r>
          </a:p>
          <a:p>
            <a:endParaRPr lang="en-GB" dirty="0">
              <a:solidFill>
                <a:srgbClr val="132577"/>
              </a:solidFill>
            </a:endParaRPr>
          </a:p>
        </p:txBody>
      </p:sp>
      <p:sp>
        <p:nvSpPr>
          <p:cNvPr id="10" name="Slide Number Placeholder 4"/>
          <p:cNvSpPr txBox="1">
            <a:spLocks/>
          </p:cNvSpPr>
          <p:nvPr/>
        </p:nvSpPr>
        <p:spPr bwMode="gray">
          <a:xfrm>
            <a:off x="350402" y="6525344"/>
            <a:ext cx="413559" cy="212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325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Page </a:t>
            </a:r>
            <a:fld id="{733122C9-A0B9-462F-8757-0847AD287B63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srgbClr val="1325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13257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720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Preparing the Upgrade phase II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33</a:t>
            </a:fld>
            <a:endParaRPr lang="fr-F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29593" t="17748" r="28225"/>
          <a:stretch>
            <a:fillRect/>
          </a:stretch>
        </p:blipFill>
        <p:spPr bwMode="auto">
          <a:xfrm>
            <a:off x="611560" y="836712"/>
            <a:ext cx="3890900" cy="545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716016" y="1052736"/>
            <a:ext cx="430093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Technical Design Study (TDS)</a:t>
            </a:r>
          </a:p>
          <a:p>
            <a:r>
              <a:rPr lang="en-US" dirty="0" smtClean="0"/>
              <a:t>Completed</a:t>
            </a:r>
            <a:r>
              <a:rPr lang="en-US" dirty="0"/>
              <a:t> </a:t>
            </a:r>
            <a:r>
              <a:rPr lang="en-US" dirty="0" smtClean="0"/>
              <a:t>and submitted to:</a:t>
            </a:r>
          </a:p>
          <a:p>
            <a:endParaRPr lang="en-US" dirty="0" smtClean="0"/>
          </a:p>
          <a:p>
            <a:r>
              <a:rPr lang="en-US" dirty="0" smtClean="0"/>
              <a:t>Science Advisory Committee (SAC) </a:t>
            </a:r>
          </a:p>
          <a:p>
            <a:endParaRPr lang="en-US" dirty="0" smtClean="0"/>
          </a:p>
          <a:p>
            <a:r>
              <a:rPr lang="en-US" dirty="0" smtClean="0"/>
              <a:t>Accelerator Project Committee (APAC)</a:t>
            </a:r>
          </a:p>
          <a:p>
            <a:endParaRPr lang="en-US" dirty="0" smtClean="0"/>
          </a:p>
          <a:p>
            <a:r>
              <a:rPr lang="en-US" dirty="0" smtClean="0"/>
              <a:t>Cost Review Panel (CRP)</a:t>
            </a:r>
          </a:p>
          <a:p>
            <a:endParaRPr lang="en-US" dirty="0" smtClean="0"/>
          </a:p>
          <a:p>
            <a:r>
              <a:rPr lang="en-US" dirty="0" smtClean="0"/>
              <a:t>ESRF Council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4869160"/>
            <a:ext cx="8460118" cy="646331"/>
          </a:xfrm>
          <a:prstGeom prst="rect">
            <a:avLst/>
          </a:prstGeom>
          <a:solidFill>
            <a:schemeClr val="bg1">
              <a:alpha val="64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8000"/>
                </a:solidFill>
              </a:rPr>
              <a:t>All committees very positive to go ahead</a:t>
            </a:r>
            <a:endParaRPr lang="en-US" sz="36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6455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kern="0" dirty="0" smtClean="0">
                <a:solidFill>
                  <a:srgbClr val="FFFFFF"/>
                </a:solidFill>
                <a:ea typeface="ＭＳ Ｐゴシック"/>
              </a:rPr>
              <a:t>Accelerator Project Roadmap</a:t>
            </a:r>
            <a:endParaRPr lang="en-GB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6135FD-2573-A941-B75F-912DDDDE1BE6}" type="slidenum">
              <a:rPr lang="en-US" smtClean="0">
                <a:solidFill>
                  <a:srgbClr val="FFFFFF"/>
                </a:solidFill>
              </a:rPr>
              <a:pPr/>
              <a:t>34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9548" y="904652"/>
            <a:ext cx="8338104" cy="2585323"/>
          </a:xfrm>
          <a:prstGeom prst="rect">
            <a:avLst/>
          </a:prstGeom>
          <a:solidFill>
            <a:srgbClr val="FFFFFF">
              <a:lumMod val="85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71675" algn="r"/>
                <a:tab pos="2330450" algn="l"/>
              </a:tabLst>
              <a:defRPr/>
            </a:pPr>
            <a:r>
              <a:rPr kumimoji="0" lang="en-GB" sz="1800" b="0" i="0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Project Schedule</a:t>
            </a: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: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71675" algn="r"/>
                <a:tab pos="2330450" algn="l"/>
              </a:tabLst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	</a:t>
            </a: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◊ </a:t>
            </a:r>
            <a:r>
              <a:rPr kumimoji="0" lang="en-GB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Nov 2012 </a:t>
            </a: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	White paper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71675" algn="r"/>
                <a:tab pos="2330450" algn="l"/>
              </a:tabLst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	</a:t>
            </a:r>
            <a:r>
              <a:rPr kumimoji="0" lang="en-GB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Nov 2012- Nov 2014</a:t>
            </a: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	Technical Design Study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1971675" algn="r"/>
                <a:tab pos="2330450" algn="l"/>
              </a:tabLst>
              <a:defRPr/>
            </a:pPr>
            <a:r>
              <a:rPr lang="en-GB" kern="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 </a:t>
            </a:r>
            <a:r>
              <a:rPr lang="en-GB" kern="0" dirty="0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             </a:t>
            </a:r>
            <a:r>
              <a:rPr lang="en-GB" b="1" kern="0" dirty="0">
                <a:solidFill>
                  <a:srgbClr val="C00000"/>
                </a:solidFill>
                <a:latin typeface="Arial" charset="0"/>
                <a:ea typeface="ＭＳ Ｐゴシック" charset="0"/>
              </a:rPr>
              <a:t>◊ </a:t>
            </a:r>
            <a:r>
              <a:rPr lang="en-GB" sz="1600" i="1" kern="0" dirty="0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June 2014 </a:t>
            </a:r>
            <a:r>
              <a:rPr lang="en-GB" kern="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	</a:t>
            </a:r>
            <a:r>
              <a:rPr lang="en-GB" kern="0" dirty="0" smtClean="0">
                <a:solidFill>
                  <a:srgbClr val="FF0000"/>
                </a:solidFill>
                <a:latin typeface="Arial" charset="0"/>
                <a:ea typeface="ＭＳ Ｐゴシック" charset="0"/>
              </a:rPr>
              <a:t>Project approved by Council</a:t>
            </a: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71675" algn="r"/>
                <a:tab pos="2330450" algn="l"/>
              </a:tabLst>
              <a:defRPr/>
            </a:pPr>
            <a:r>
              <a:rPr kumimoji="0" lang="en-GB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 Jan 2015 – Oct 2018	</a:t>
            </a: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	Design finalized, Prototypes,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71675" algn="r"/>
                <a:tab pos="2330450" algn="l"/>
              </a:tabLst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                                     Procurement, Pre-Assembly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71675" algn="r"/>
                <a:tab pos="2330450" algn="l"/>
              </a:tabLst>
              <a:defRPr/>
            </a:pPr>
            <a:r>
              <a:rPr kumimoji="0" lang="en-GB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 Oct 2018 – Sep 2019</a:t>
            </a: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	Installation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71675" algn="r"/>
                <a:tab pos="2330450" algn="l"/>
              </a:tabLst>
              <a:defRPr/>
            </a:pPr>
            <a:r>
              <a:rPr kumimoji="0" lang="en-GB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 Sep 2019 – Jun 2020</a:t>
            </a: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	Commissioning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71675" algn="r"/>
                <a:tab pos="2330450" algn="l"/>
              </a:tabLst>
              <a:defRPr/>
            </a:pPr>
            <a:r>
              <a:rPr kumimoji="0" lang="en-GB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	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 ◊ </a:t>
            </a:r>
            <a:r>
              <a:rPr kumimoji="0" lang="en-GB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Jun 2020</a:t>
            </a: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	User Mode Operation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24128" y="1218238"/>
            <a:ext cx="13760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GB" sz="1600" dirty="0" smtClean="0">
                <a:solidFill>
                  <a:srgbClr val="00B050"/>
                </a:solidFill>
                <a:latin typeface="Arial" charset="0"/>
                <a:ea typeface="ＭＳ Ｐゴシック" charset="0"/>
              </a:rPr>
              <a:t> Done</a:t>
            </a:r>
            <a:endParaRPr lang="en-GB" sz="1600" dirty="0">
              <a:solidFill>
                <a:srgbClr val="00B05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25124" y="1506270"/>
            <a:ext cx="28793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GB" sz="1600" dirty="0" smtClean="0">
                <a:solidFill>
                  <a:srgbClr val="00B050"/>
                </a:solidFill>
                <a:latin typeface="Arial" charset="0"/>
                <a:ea typeface="ＭＳ Ｐゴシック" charset="0"/>
              </a:rPr>
              <a:t> TDS submitted for review</a:t>
            </a:r>
            <a:endParaRPr lang="en-GB" sz="1600" dirty="0">
              <a:solidFill>
                <a:srgbClr val="00B05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25124" y="2052137"/>
            <a:ext cx="28793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GB" sz="1600" dirty="0" smtClean="0">
                <a:solidFill>
                  <a:srgbClr val="00B050"/>
                </a:solidFill>
                <a:latin typeface="Arial" charset="0"/>
                <a:ea typeface="ＭＳ Ｐゴシック" charset="0"/>
              </a:rPr>
              <a:t> Design very advanced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00B050"/>
                </a:solidFill>
                <a:latin typeface="Arial" charset="0"/>
                <a:ea typeface="ＭＳ Ｐゴシック" charset="0"/>
              </a:rPr>
              <a:t> Prototyping in progress</a:t>
            </a:r>
            <a:endParaRPr lang="en-GB" sz="1600" dirty="0">
              <a:solidFill>
                <a:srgbClr val="00B05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48064" y="3501008"/>
            <a:ext cx="3852821" cy="24622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542925" algn="r"/>
                <a:tab pos="714375" algn="l"/>
              </a:tabLst>
            </a:pPr>
            <a:r>
              <a:rPr lang="en-GB" sz="1400" i="1" dirty="0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	10 Work Packages defined in the TDS: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542925" algn="r"/>
                <a:tab pos="714375" algn="l"/>
              </a:tabLst>
            </a:pPr>
            <a:r>
              <a:rPr lang="en-US" sz="1400" i="1" dirty="0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  WP0:   Installation</a:t>
            </a:r>
            <a:endParaRPr lang="en-GB" sz="1400" i="1" dirty="0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542925" algn="r"/>
                <a:tab pos="714375" algn="l"/>
              </a:tabLst>
            </a:pPr>
            <a:r>
              <a:rPr lang="en-GB" sz="1400" i="1" dirty="0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	WP1: 	Beam dynamics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542925" algn="r"/>
                <a:tab pos="714375" algn="l"/>
              </a:tabLst>
            </a:pPr>
            <a:r>
              <a:rPr lang="en-GB" sz="1400" i="1" dirty="0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	  WP2:  	Magnets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542925" algn="r"/>
                <a:tab pos="714375" algn="l"/>
              </a:tabLst>
            </a:pPr>
            <a:r>
              <a:rPr lang="en-GB" sz="1400" i="1" dirty="0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	WP3: 	Mechanical and Vacuum Engineering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542925" algn="r"/>
                <a:tab pos="714375" algn="l"/>
              </a:tabLst>
            </a:pPr>
            <a:r>
              <a:rPr lang="en-GB" sz="1400" i="1" dirty="0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	WP4: 	Power supplies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542925" algn="r"/>
                <a:tab pos="714375" algn="l"/>
              </a:tabLst>
            </a:pPr>
            <a:r>
              <a:rPr lang="en-GB" sz="1400" i="1" dirty="0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	WP5: 	Radiofrequency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542925" algn="r"/>
                <a:tab pos="714375" algn="l"/>
              </a:tabLst>
            </a:pPr>
            <a:r>
              <a:rPr lang="en-GB" sz="1400" i="1" dirty="0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	WP6: 	Control System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542925" algn="r"/>
                <a:tab pos="714375" algn="l"/>
              </a:tabLst>
            </a:pPr>
            <a:r>
              <a:rPr lang="en-GB" sz="1400" i="1" dirty="0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	WP7: 	Diagnostics and feedbacks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542925" algn="r"/>
                <a:tab pos="714375" algn="l"/>
              </a:tabLst>
            </a:pPr>
            <a:r>
              <a:rPr lang="en-GB" sz="1400" i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 </a:t>
            </a:r>
            <a:r>
              <a:rPr lang="en-GB" sz="1400" i="1" dirty="0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 WP8:	    Photon source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542925" algn="r"/>
                <a:tab pos="714375" algn="l"/>
              </a:tabLst>
            </a:pPr>
            <a:r>
              <a:rPr lang="en-GB" sz="1400" i="1" dirty="0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	WP9: 	Injector upgrade</a:t>
            </a:r>
            <a:endParaRPr lang="en-GB" sz="1400" i="1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pic>
        <p:nvPicPr>
          <p:cNvPr id="11" name="Picture 12"/>
          <p:cNvPicPr>
            <a:picLocks noChangeAspect="1" noChangeArrowheads="1"/>
          </p:cNvPicPr>
          <p:nvPr/>
        </p:nvPicPr>
        <p:blipFill>
          <a:blip r:embed="rId2" cstate="print"/>
          <a:srcRect r="1456"/>
          <a:stretch>
            <a:fillRect/>
          </a:stretch>
        </p:blipFill>
        <p:spPr bwMode="auto">
          <a:xfrm>
            <a:off x="209548" y="3486002"/>
            <a:ext cx="4895850" cy="1527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09548" y="5457998"/>
            <a:ext cx="79802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895350" algn="r"/>
                <a:tab pos="1076325" algn="l"/>
              </a:tabLst>
            </a:pPr>
            <a:r>
              <a:rPr lang="en-GB" i="1" u="sng" dirty="0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Accelerator Project Budget: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895350" algn="r"/>
                <a:tab pos="1076325" algn="l"/>
              </a:tabLst>
            </a:pPr>
            <a:endParaRPr lang="en-GB" i="1" u="sng" dirty="0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895350" algn="r"/>
                <a:tab pos="1076325" algn="l"/>
              </a:tabLst>
            </a:pPr>
            <a:r>
              <a:rPr lang="en-GB" dirty="0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	</a:t>
            </a:r>
            <a:r>
              <a:rPr lang="en-GB" b="1" dirty="0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103.5 M€ </a:t>
            </a:r>
            <a:r>
              <a:rPr lang="en-GB" dirty="0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Construction and commissioning of the new storage ring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895350" algn="r"/>
                <a:tab pos="1076325" algn="l"/>
              </a:tabLst>
            </a:pPr>
            <a:r>
              <a:rPr lang="en-GB" dirty="0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xmlns="" val="165533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 l="195" b="2701"/>
          <a:stretch>
            <a:fillRect/>
          </a:stretch>
        </p:blipFill>
        <p:spPr bwMode="auto">
          <a:xfrm>
            <a:off x="155280" y="670458"/>
            <a:ext cx="8850705" cy="5281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97301" y="123888"/>
            <a:ext cx="7951163" cy="496800"/>
          </a:xfrm>
        </p:spPr>
        <p:txBody>
          <a:bodyPr/>
          <a:lstStyle/>
          <a:p>
            <a:r>
              <a:rPr lang="en-GB" dirty="0" smtClean="0"/>
              <a:t>Time scale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SAC  MEETING - 22-23 May 2014 - P RAIMONDI</a:t>
            </a:r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2915816" y="723077"/>
            <a:ext cx="0" cy="4788532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483768" y="5416421"/>
            <a:ext cx="828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Today</a:t>
            </a:r>
            <a:endParaRPr lang="en-GB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6815500" y="3241102"/>
            <a:ext cx="0" cy="1944216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699376" y="5176607"/>
            <a:ext cx="22682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Start shutdown:</a:t>
            </a:r>
          </a:p>
          <a:p>
            <a:pPr algn="ctr"/>
            <a:r>
              <a:rPr lang="en-GB" sz="1600" dirty="0" smtClean="0"/>
              <a:t>15 October 2018</a:t>
            </a:r>
            <a:endParaRPr lang="en-GB" sz="1600" dirty="0"/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2891064" y="4825278"/>
            <a:ext cx="38884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299419" y="4859050"/>
            <a:ext cx="1188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4 years</a:t>
            </a:r>
            <a:endParaRPr lang="en-GB" b="1" dirty="0"/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4294967295"/>
          </p:nvPr>
        </p:nvSpPr>
        <p:spPr>
          <a:xfrm>
            <a:off x="630001" y="6483349"/>
            <a:ext cx="6120000" cy="212489"/>
          </a:xfrm>
          <a:prstGeom prst="rect">
            <a:avLst/>
          </a:prstGeom>
        </p:spPr>
        <p:txBody>
          <a:bodyPr/>
          <a:lstStyle/>
          <a:p>
            <a:r>
              <a:rPr lang="en-US" noProof="0" dirty="0" smtClean="0"/>
              <a:t>SAC  MEETING - 22-23 May 2014 - P RAIMONDI</a:t>
            </a:r>
            <a:endParaRPr lang="en-US" noProof="0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132577"/>
                </a:solidFill>
              </a:rPr>
              <a:t>Page </a:t>
            </a:r>
            <a:fld id="{733122C9-A0B9-462F-8757-0847AD287B63}" type="slidenum">
              <a:rPr lang="en-US" smtClean="0">
                <a:solidFill>
                  <a:srgbClr val="132577"/>
                </a:solidFill>
              </a:rPr>
              <a:pPr/>
              <a:t>35</a:t>
            </a:fld>
            <a:endParaRPr lang="en-US">
              <a:solidFill>
                <a:srgbClr val="1325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3992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5576" y="116632"/>
            <a:ext cx="8064896" cy="496794"/>
          </a:xfrm>
        </p:spPr>
        <p:txBody>
          <a:bodyPr/>
          <a:lstStyle/>
          <a:p>
            <a:r>
              <a:rPr lang="en-GB" sz="2400" dirty="0" smtClean="0"/>
              <a:t>Installation: 15 October 2018 – 01 June 2020 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719572" y="6483349"/>
            <a:ext cx="6120000" cy="212489"/>
          </a:xfrm>
        </p:spPr>
        <p:txBody>
          <a:bodyPr/>
          <a:lstStyle/>
          <a:p>
            <a:r>
              <a:rPr lang="en-US" smtClean="0">
                <a:solidFill>
                  <a:srgbClr val="132577"/>
                </a:solidFill>
              </a:rPr>
              <a:t>SAC  MEETING - 22-23 May 2014 - P RAIMONDI</a:t>
            </a:r>
            <a:endParaRPr lang="fr-FR" dirty="0">
              <a:solidFill>
                <a:srgbClr val="132577"/>
              </a:solidFill>
            </a:endParaRPr>
          </a:p>
        </p:txBody>
      </p:sp>
      <p:pic>
        <p:nvPicPr>
          <p:cNvPr id="17" name="Picture 1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23124"/>
            <a:ext cx="4472875" cy="2875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23"/>
          <p:cNvSpPr txBox="1"/>
          <p:nvPr/>
        </p:nvSpPr>
        <p:spPr>
          <a:xfrm>
            <a:off x="410500" y="1331017"/>
            <a:ext cx="295232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B0F0"/>
                </a:solidFill>
              </a:rPr>
              <a:t>5352 hours of user mode in 2018</a:t>
            </a:r>
            <a:endParaRPr lang="en-GB" dirty="0">
              <a:solidFill>
                <a:srgbClr val="00B0F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26632" y="2484165"/>
            <a:ext cx="2197437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End USM and start installation on 15 October 2018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9" name="Picture 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9851" y="3848520"/>
            <a:ext cx="4452778" cy="261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73933" y="3356149"/>
            <a:ext cx="3833275" cy="327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668510" y="4186652"/>
            <a:ext cx="1872208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B050"/>
                </a:solidFill>
              </a:rPr>
              <a:t>All hardware installed by</a:t>
            </a:r>
            <a:br>
              <a:rPr lang="en-GB" dirty="0" smtClean="0">
                <a:solidFill>
                  <a:srgbClr val="00B050"/>
                </a:solidFill>
              </a:rPr>
            </a:br>
            <a:r>
              <a:rPr lang="en-GB" dirty="0" smtClean="0">
                <a:solidFill>
                  <a:srgbClr val="00B050"/>
                </a:solidFill>
              </a:rPr>
              <a:t> mid June 2019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38645" y="5458651"/>
            <a:ext cx="108288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rgbClr val="ED7703"/>
                </a:solidFill>
              </a:rPr>
              <a:t>1.5 month contingency</a:t>
            </a:r>
            <a:endParaRPr lang="en-GB" sz="1200" b="1" dirty="0">
              <a:solidFill>
                <a:srgbClr val="ED7703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01257" y="1600363"/>
            <a:ext cx="1800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2060"/>
                </a:solidFill>
              </a:rPr>
              <a:t>Commissioning start beginning September 2019</a:t>
            </a:r>
          </a:p>
          <a:p>
            <a:pPr algn="ctr"/>
            <a:r>
              <a:rPr lang="en-GB" sz="1400" i="1" dirty="0" smtClean="0">
                <a:solidFill>
                  <a:srgbClr val="002060"/>
                </a:solidFill>
              </a:rPr>
              <a:t>Yellow =machine</a:t>
            </a:r>
          </a:p>
          <a:p>
            <a:pPr algn="ctr"/>
            <a:r>
              <a:rPr lang="en-GB" sz="1400" i="1" dirty="0" smtClean="0">
                <a:solidFill>
                  <a:srgbClr val="002060"/>
                </a:solidFill>
              </a:rPr>
              <a:t>Green = </a:t>
            </a:r>
            <a:r>
              <a:rPr lang="en-GB" sz="1400" i="1" dirty="0" err="1" smtClean="0">
                <a:solidFill>
                  <a:srgbClr val="002060"/>
                </a:solidFill>
              </a:rPr>
              <a:t>beamlines</a:t>
            </a:r>
            <a:endParaRPr lang="en-GB" sz="1400" i="1" dirty="0">
              <a:solidFill>
                <a:srgbClr val="00206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3195377" y="3225521"/>
            <a:ext cx="1617783" cy="156754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633972" y="4767434"/>
            <a:ext cx="108288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rgbClr val="ED7703"/>
                </a:solidFill>
              </a:rPr>
              <a:t>3 months contingency</a:t>
            </a:r>
            <a:endParaRPr lang="en-GB" sz="1200" b="1" dirty="0">
              <a:solidFill>
                <a:srgbClr val="ED7703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12782" y="2048470"/>
            <a:ext cx="19490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1" dirty="0" smtClean="0">
                <a:solidFill>
                  <a:srgbClr val="00B0F0"/>
                </a:solidFill>
              </a:rPr>
              <a:t>Start User mode beginning June 2020</a:t>
            </a:r>
            <a:endParaRPr lang="en-GB" i="1" dirty="0">
              <a:solidFill>
                <a:srgbClr val="00B0F0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6963508" y="2743200"/>
            <a:ext cx="301450" cy="492369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132577"/>
                </a:solidFill>
              </a:rPr>
              <a:t>Page </a:t>
            </a:r>
            <a:fld id="{733122C9-A0B9-462F-8757-0847AD287B63}" type="slidenum">
              <a:rPr lang="en-US" smtClean="0">
                <a:solidFill>
                  <a:srgbClr val="132577"/>
                </a:solidFill>
              </a:rPr>
              <a:pPr/>
              <a:t>36</a:t>
            </a:fld>
            <a:endParaRPr lang="en-US">
              <a:solidFill>
                <a:srgbClr val="1325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12064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33DB7-5647-3B4F-B5F9-80803605DE38}" type="slidenum">
              <a:rPr lang="en-US" sz="800" smtClean="0">
                <a:solidFill>
                  <a:srgbClr val="FFFFFF"/>
                </a:solidFill>
              </a:rPr>
              <a:pPr/>
              <a:t>37</a:t>
            </a:fld>
            <a:endParaRPr lang="en-US" sz="800">
              <a:solidFill>
                <a:srgbClr val="FFFFFF"/>
              </a:solidFill>
            </a:endParaRPr>
          </a:p>
        </p:txBody>
      </p:sp>
      <p:sp>
        <p:nvSpPr>
          <p:cNvPr id="67586" name="AutoShape 2" descr="se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7588" name="AutoShape 4" descr="se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755576" y="151278"/>
            <a:ext cx="7632848" cy="469410"/>
          </a:xfrm>
          <a:prstGeom prst="rect">
            <a:avLst/>
          </a:prstGeom>
          <a:solidFill>
            <a:srgbClr val="132577"/>
          </a:solidFill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kern="0" dirty="0" smtClean="0">
                <a:solidFill>
                  <a:schemeClr val="bg1"/>
                </a:solidFill>
              </a:rPr>
              <a:t>Accelerator and Source Division Challenges</a:t>
            </a:r>
            <a:endParaRPr lang="en-US" sz="2400" b="1" kern="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9512" y="1340768"/>
            <a:ext cx="868680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</a:pPr>
            <a:r>
              <a:rPr lang="en-US" sz="2000" b="1" dirty="0" smtClean="0">
                <a:solidFill>
                  <a:srgbClr val="000000"/>
                </a:solidFill>
              </a:rPr>
              <a:t>    </a:t>
            </a:r>
            <a:r>
              <a:rPr lang="en-US" sz="2000" b="1" dirty="0" smtClean="0">
                <a:solidFill>
                  <a:srgbClr val="132577"/>
                </a:solidFill>
              </a:rPr>
              <a:t>Through the years ASD has delivered very high quality beam that have greatly contributed to maintain ESRF as the leader of the SR facilities.</a:t>
            </a:r>
          </a:p>
          <a:p>
            <a:pPr marL="266700" indent="-266700" fontAlgn="base">
              <a:spcBef>
                <a:spcPct val="0"/>
              </a:spcBef>
              <a:spcAft>
                <a:spcPct val="0"/>
              </a:spcAft>
            </a:pPr>
            <a:endParaRPr lang="en-US" sz="2000" b="1" dirty="0" smtClean="0">
              <a:solidFill>
                <a:srgbClr val="000000"/>
              </a:solidFill>
            </a:endParaRPr>
          </a:p>
          <a:p>
            <a:pPr marL="266700" indent="-266700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000000"/>
                </a:solidFill>
              </a:rPr>
              <a:t>    </a:t>
            </a:r>
            <a:r>
              <a:rPr lang="en-US" sz="2000" b="1" dirty="0" smtClean="0">
                <a:solidFill>
                  <a:srgbClr val="132577"/>
                </a:solidFill>
              </a:rPr>
              <a:t>Phase I has been the opportunity to further push the Source performances, The ASD has successfully accomplished its projects while maintaining the beam delivery with the very high standards of ever.</a:t>
            </a:r>
          </a:p>
          <a:p>
            <a:pPr marL="266700" indent="-266700" fontAlgn="base">
              <a:spcBef>
                <a:spcPct val="0"/>
              </a:spcBef>
              <a:spcAft>
                <a:spcPct val="0"/>
              </a:spcAft>
            </a:pPr>
            <a:endParaRPr lang="en-US" sz="2000" b="1" dirty="0" smtClean="0">
              <a:solidFill>
                <a:srgbClr val="000000"/>
              </a:solidFill>
            </a:endParaRPr>
          </a:p>
          <a:p>
            <a:pPr marL="266700" indent="-266700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000000"/>
                </a:solidFill>
              </a:rPr>
              <a:t>    </a:t>
            </a:r>
            <a:r>
              <a:rPr lang="en-US" sz="2000" b="1" dirty="0" smtClean="0">
                <a:solidFill>
                  <a:srgbClr val="132577"/>
                </a:solidFill>
              </a:rPr>
              <a:t>Phase II Accelerator Upgrade will further expand the ESRF frontiers and will insure the continuation of its leadership in Science and in Synchrotron Accelerators for the next decade(s).</a:t>
            </a:r>
          </a:p>
          <a:p>
            <a:pPr marL="266700" indent="-266700" fontAlgn="base">
              <a:spcBef>
                <a:spcPct val="0"/>
              </a:spcBef>
              <a:spcAft>
                <a:spcPct val="0"/>
              </a:spcAft>
            </a:pP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4"/>
          <p:cNvSpPr txBox="1">
            <a:spLocks/>
          </p:cNvSpPr>
          <p:nvPr/>
        </p:nvSpPr>
        <p:spPr bwMode="gray">
          <a:xfrm>
            <a:off x="350402" y="6525344"/>
            <a:ext cx="413559" cy="212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srgbClr val="1325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Page </a:t>
            </a:r>
            <a:fld id="{733122C9-A0B9-462F-8757-0847AD287B63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srgbClr val="1325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13257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33DB7-5647-3B4F-B5F9-80803605DE38}" type="slidenum">
              <a:rPr lang="en-US" sz="800" smtClean="0">
                <a:solidFill>
                  <a:srgbClr val="FFFFFF"/>
                </a:solidFill>
              </a:rPr>
              <a:pPr/>
              <a:t>38</a:t>
            </a:fld>
            <a:endParaRPr lang="en-US" sz="800">
              <a:solidFill>
                <a:srgbClr val="FFFFFF"/>
              </a:solidFill>
            </a:endParaRPr>
          </a:p>
        </p:txBody>
      </p:sp>
      <p:sp>
        <p:nvSpPr>
          <p:cNvPr id="67586" name="AutoShape 2" descr="se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7588" name="AutoShape 4" descr="se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755576" y="151278"/>
            <a:ext cx="7632848" cy="469410"/>
          </a:xfrm>
          <a:prstGeom prst="rect">
            <a:avLst/>
          </a:prstGeom>
          <a:solidFill>
            <a:srgbClr val="132577"/>
          </a:solidFill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kern="0" dirty="0" smtClean="0">
                <a:solidFill>
                  <a:schemeClr val="bg1"/>
                </a:solidFill>
              </a:rPr>
              <a:t>Upgrade </a:t>
            </a:r>
            <a:r>
              <a:rPr lang="en-US" sz="2400" b="1" kern="0" dirty="0" err="1" smtClean="0">
                <a:solidFill>
                  <a:schemeClr val="bg1"/>
                </a:solidFill>
              </a:rPr>
              <a:t>Foreward</a:t>
            </a:r>
            <a:endParaRPr lang="en-US" sz="2400" b="1" kern="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9512" y="692696"/>
            <a:ext cx="86868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</a:pPr>
            <a:r>
              <a:rPr lang="en-US" sz="2000" b="1" dirty="0" smtClean="0">
                <a:solidFill>
                  <a:srgbClr val="000000"/>
                </a:solidFill>
              </a:rPr>
              <a:t>   </a:t>
            </a:r>
            <a:r>
              <a:rPr lang="en-US" sz="2000" b="1" dirty="0" smtClean="0">
                <a:solidFill>
                  <a:srgbClr val="132577"/>
                </a:solidFill>
              </a:rPr>
              <a:t> In the June 2014 ESRF Council Meeting:</a:t>
            </a:r>
          </a:p>
          <a:p>
            <a:pPr marL="266700" indent="-266700"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</a:pPr>
            <a:endParaRPr lang="en-US" sz="2000" b="1" dirty="0">
              <a:solidFill>
                <a:srgbClr val="132577"/>
              </a:solidFill>
            </a:endParaRPr>
          </a:p>
          <a:p>
            <a:pPr marL="266700" indent="-266700"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</a:pPr>
            <a:r>
              <a:rPr lang="en-US" sz="2000" b="1" dirty="0" smtClean="0">
                <a:solidFill>
                  <a:srgbClr val="132577"/>
                </a:solidFill>
              </a:rPr>
              <a:t>    - The Phase II Upgrade </a:t>
            </a:r>
            <a:r>
              <a:rPr lang="en-US" sz="2000" b="1" dirty="0" err="1" smtClean="0">
                <a:solidFill>
                  <a:srgbClr val="132577"/>
                </a:solidFill>
              </a:rPr>
              <a:t>Programme</a:t>
            </a:r>
            <a:r>
              <a:rPr lang="en-US" sz="2000" b="1" dirty="0" smtClean="0">
                <a:solidFill>
                  <a:srgbClr val="132577"/>
                </a:solidFill>
              </a:rPr>
              <a:t> was approved and launched</a:t>
            </a:r>
          </a:p>
          <a:p>
            <a:pPr marL="266700" indent="-266700"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</a:pPr>
            <a:endParaRPr lang="en-US" sz="2000" b="1" dirty="0">
              <a:solidFill>
                <a:srgbClr val="132577"/>
              </a:solidFill>
            </a:endParaRPr>
          </a:p>
          <a:p>
            <a:pPr marL="266700" indent="-266700"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</a:pPr>
            <a:r>
              <a:rPr lang="en-US" sz="2000" b="1" dirty="0" smtClean="0">
                <a:solidFill>
                  <a:srgbClr val="132577"/>
                </a:solidFill>
              </a:rPr>
              <a:t>    - The Accession of Russian to the ESRF was approved as well. This greatly help to secure the financial aspect of the Upgrade</a:t>
            </a:r>
          </a:p>
        </p:txBody>
      </p:sp>
      <p:sp>
        <p:nvSpPr>
          <p:cNvPr id="7" name="Slide Number Placeholder 4"/>
          <p:cNvSpPr txBox="1">
            <a:spLocks/>
          </p:cNvSpPr>
          <p:nvPr/>
        </p:nvSpPr>
        <p:spPr bwMode="gray">
          <a:xfrm>
            <a:off x="350402" y="6525344"/>
            <a:ext cx="413559" cy="212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srgbClr val="1325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Page </a:t>
            </a:r>
            <a:fld id="{733122C9-A0B9-462F-8757-0847AD287B63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srgbClr val="1325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13257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7504" y="2708920"/>
            <a:ext cx="9028434" cy="3785652"/>
          </a:xfrm>
          <a:prstGeom prst="rect">
            <a:avLst/>
          </a:prstGeom>
          <a:solidFill>
            <a:srgbClr val="EBEBEB"/>
          </a:solidFill>
        </p:spPr>
        <p:txBody>
          <a:bodyPr wrap="none" rtlCol="0">
            <a:spAutoFit/>
          </a:bodyPr>
          <a:lstStyle/>
          <a:p>
            <a:pPr marL="266700" indent="-266700"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</a:pPr>
            <a:r>
              <a:rPr lang="en-US" sz="2000" b="1" dirty="0" smtClean="0">
                <a:solidFill>
                  <a:srgbClr val="FF0000"/>
                </a:solidFill>
              </a:rPr>
              <a:t>ESRF is building collaborations with many labs:</a:t>
            </a:r>
          </a:p>
          <a:p>
            <a:pPr marL="266700" indent="-266700"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</a:pPr>
            <a:endParaRPr lang="en-US" sz="2000" b="1" dirty="0" smtClean="0">
              <a:solidFill>
                <a:srgbClr val="FF0000"/>
              </a:solidFill>
            </a:endParaRPr>
          </a:p>
          <a:p>
            <a:pPr marL="266700" indent="-2667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180975" algn="l"/>
              </a:tabLst>
            </a:pPr>
            <a:r>
              <a:rPr lang="en-US" sz="2000" b="1" dirty="0" smtClean="0">
                <a:solidFill>
                  <a:srgbClr val="FF0000"/>
                </a:solidFill>
              </a:rPr>
              <a:t>Established an MOU with INFN, to be followed by</a:t>
            </a:r>
          </a:p>
          <a:p>
            <a:pPr marL="266700" indent="-266700"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</a:pPr>
            <a:r>
              <a:rPr lang="en-US" sz="2000" b="1" dirty="0" smtClean="0">
                <a:solidFill>
                  <a:srgbClr val="FF0000"/>
                </a:solidFill>
              </a:rPr>
              <a:t> collaboration contracts for designing and building critical components</a:t>
            </a:r>
          </a:p>
          <a:p>
            <a:pPr marL="266700" indent="-266700"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</a:pPr>
            <a:endParaRPr lang="en-US" sz="2000" b="1" dirty="0" smtClean="0">
              <a:solidFill>
                <a:srgbClr val="FF0000"/>
              </a:solidFill>
            </a:endParaRPr>
          </a:p>
          <a:p>
            <a:pPr marL="266700" indent="-2667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180975" algn="l"/>
              </a:tabLst>
            </a:pPr>
            <a:r>
              <a:rPr lang="en-US" sz="2000" b="1" dirty="0" smtClean="0">
                <a:solidFill>
                  <a:srgbClr val="FF0000"/>
                </a:solidFill>
              </a:rPr>
              <a:t>Under finalization an MOU with Advanced Photon Source (APS),</a:t>
            </a:r>
          </a:p>
          <a:p>
            <a:pPr marL="266700" indent="-266700"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</a:pPr>
            <a:r>
              <a:rPr lang="en-US" sz="2000" b="1" dirty="0" smtClean="0">
                <a:solidFill>
                  <a:srgbClr val="FF0000"/>
                </a:solidFill>
              </a:rPr>
              <a:t> in order to share expertise and know (APS has decided to cut-and-paste</a:t>
            </a:r>
          </a:p>
          <a:p>
            <a:pPr marL="266700" indent="-266700"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</a:pPr>
            <a:r>
              <a:rPr lang="en-US" sz="2000" b="1" dirty="0" smtClean="0">
                <a:solidFill>
                  <a:srgbClr val="FF0000"/>
                </a:solidFill>
              </a:rPr>
              <a:t>the ESRF upgrade scheme)</a:t>
            </a:r>
          </a:p>
          <a:p>
            <a:pPr marL="266700" indent="-266700"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</a:pPr>
            <a:endParaRPr lang="en-US" sz="2000" b="1" dirty="0" smtClean="0">
              <a:solidFill>
                <a:srgbClr val="FF0000"/>
              </a:solidFill>
            </a:endParaRPr>
          </a:p>
          <a:p>
            <a:pPr marL="266700" indent="-2667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180975" algn="l"/>
              </a:tabLst>
            </a:pPr>
            <a:r>
              <a:rPr lang="en-US" sz="2000" b="1" dirty="0" smtClean="0">
                <a:solidFill>
                  <a:srgbClr val="FF0000"/>
                </a:solidFill>
              </a:rPr>
              <a:t>Collaboration with Diamond on many topics of common interest…</a:t>
            </a:r>
          </a:p>
          <a:p>
            <a:pPr marL="266700" indent="-2667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180975" algn="l"/>
              </a:tabLst>
            </a:pPr>
            <a:endParaRPr lang="en-US" sz="2000" b="1" dirty="0" smtClean="0">
              <a:solidFill>
                <a:srgbClr val="FF0000"/>
              </a:solidFill>
            </a:endParaRPr>
          </a:p>
          <a:p>
            <a:pPr marL="266700" indent="-2667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180975" algn="l"/>
              </a:tabLst>
            </a:pPr>
            <a:r>
              <a:rPr lang="en-US" sz="2000" b="1" dirty="0" smtClean="0">
                <a:solidFill>
                  <a:srgbClr val="FF0000"/>
                </a:solidFill>
              </a:rPr>
              <a:t>Possible involvement of BINP on design and fabrication phases.</a:t>
            </a:r>
          </a:p>
        </p:txBody>
      </p:sp>
    </p:spTree>
    <p:extLst>
      <p:ext uri="{BB962C8B-B14F-4D97-AF65-F5344CB8AC3E}">
        <p14:creationId xmlns:p14="http://schemas.microsoft.com/office/powerpoint/2010/main" xmlns="" val="1827612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Picture 104" descr="P:\PROJECTS\ASD UPGRADE\TDS\001_TDS STATUS\12_PART 6 JLR\03_IMPLEMENATION JLR\ok for gary\Existing Lattice.jpg"/>
          <p:cNvPicPr/>
          <p:nvPr/>
        </p:nvPicPr>
        <p:blipFill>
          <a:blip r:embed="rId2" cstate="print"/>
          <a:srcRect l="3693" t="9091" b="18182"/>
          <a:stretch>
            <a:fillRect/>
          </a:stretch>
        </p:blipFill>
        <p:spPr bwMode="auto">
          <a:xfrm>
            <a:off x="88200" y="4538300"/>
            <a:ext cx="6048672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" name="Picture 105" descr="P:\PROJECTS\ASD UPGRADE\TDS\001_TDS STATUS\12_PART 6 JLR\03_IMPLEMENATION JLR\ok for gary\S28ALattice.jpg"/>
          <p:cNvPicPr/>
          <p:nvPr/>
        </p:nvPicPr>
        <p:blipFill rotWithShape="1">
          <a:blip r:embed="rId3" cstate="print"/>
          <a:srcRect l="4529" t="23721" r="1585" b="20794"/>
          <a:stretch/>
        </p:blipFill>
        <p:spPr bwMode="auto">
          <a:xfrm>
            <a:off x="88200" y="5529436"/>
            <a:ext cx="6045900" cy="962992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 cstate="print"/>
          <a:srcRect r="2433" b="3026"/>
          <a:stretch>
            <a:fillRect/>
          </a:stretch>
        </p:blipFill>
        <p:spPr bwMode="auto">
          <a:xfrm>
            <a:off x="185236" y="1312908"/>
            <a:ext cx="2370339" cy="31047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TextBox 10"/>
          <p:cNvSpPr txBox="1">
            <a:spLocks noChangeArrowheads="1"/>
          </p:cNvSpPr>
          <p:nvPr/>
        </p:nvSpPr>
        <p:spPr bwMode="auto">
          <a:xfrm>
            <a:off x="1575136" y="144463"/>
            <a:ext cx="36792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b="0" dirty="0" smtClean="0">
                <a:solidFill>
                  <a:schemeClr val="bg1"/>
                </a:solidFill>
                <a:latin typeface="+mn-lt"/>
                <a:cs typeface="+mn-cs"/>
              </a:rPr>
              <a:t>UP PI: Preparing the UP Phase II</a:t>
            </a:r>
            <a:endParaRPr lang="en-GB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773991" y="188640"/>
            <a:ext cx="7614433" cy="576064"/>
          </a:xfrm>
          <a:prstGeom prst="rect">
            <a:avLst/>
          </a:prstGeom>
          <a:solidFill>
            <a:srgbClr val="132577"/>
          </a:solidFill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2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ESRF push toward higher performances</a:t>
            </a:r>
            <a:endParaRPr lang="en-GB" sz="2400" b="1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2" name="Group 93"/>
          <p:cNvGrpSpPr>
            <a:grpSpLocks/>
          </p:cNvGrpSpPr>
          <p:nvPr/>
        </p:nvGrpSpPr>
        <p:grpSpPr bwMode="auto">
          <a:xfrm>
            <a:off x="5338162" y="430485"/>
            <a:ext cx="3789362" cy="6238875"/>
            <a:chOff x="5338121" y="302099"/>
            <a:chExt cx="3789405" cy="6238743"/>
          </a:xfrm>
        </p:grpSpPr>
        <p:sp>
          <p:nvSpPr>
            <p:cNvPr id="12" name="Rectangle 11"/>
            <p:cNvSpPr/>
            <p:nvPr/>
          </p:nvSpPr>
          <p:spPr>
            <a:xfrm flipH="1">
              <a:off x="5963603" y="624355"/>
              <a:ext cx="2990884" cy="2619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100" dirty="0">
                  <a:solidFill>
                    <a:srgbClr val="FF0000"/>
                  </a:solidFill>
                </a:rPr>
                <a:t>X-ray Brilliance Curve</a:t>
              </a:r>
              <a:endParaRPr lang="en-GB" sz="1100" dirty="0"/>
            </a:p>
          </p:txBody>
        </p:sp>
        <p:grpSp>
          <p:nvGrpSpPr>
            <p:cNvPr id="3" name="Group 91"/>
            <p:cNvGrpSpPr>
              <a:grpSpLocks/>
            </p:cNvGrpSpPr>
            <p:nvPr/>
          </p:nvGrpSpPr>
          <p:grpSpPr bwMode="auto">
            <a:xfrm>
              <a:off x="5338121" y="302099"/>
              <a:ext cx="3789405" cy="6238743"/>
              <a:chOff x="5338121" y="302099"/>
              <a:chExt cx="3789405" cy="6238743"/>
            </a:xfrm>
          </p:grpSpPr>
          <p:grpSp>
            <p:nvGrpSpPr>
              <p:cNvPr id="4" name="Group 316"/>
              <p:cNvGrpSpPr>
                <a:grpSpLocks/>
              </p:cNvGrpSpPr>
              <p:nvPr/>
            </p:nvGrpSpPr>
            <p:grpSpPr bwMode="auto">
              <a:xfrm>
                <a:off x="5338121" y="302099"/>
                <a:ext cx="3789405" cy="6238743"/>
                <a:chOff x="3203" y="227"/>
                <a:chExt cx="2517" cy="3914"/>
              </a:xfrm>
            </p:grpSpPr>
            <p:pic>
              <p:nvPicPr>
                <p:cNvPr id="21" name="Picture 15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3391" t="9935" r="61839" b="6856"/>
                <a:stretch>
                  <a:fillRect/>
                </a:stretch>
              </p:blipFill>
              <p:spPr bwMode="auto">
                <a:xfrm>
                  <a:off x="3297" y="227"/>
                  <a:ext cx="236" cy="375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3592" y="3968"/>
                  <a:ext cx="2128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0" hangingPunct="0">
                    <a:tabLst>
                      <a:tab pos="568325" algn="ctr"/>
                      <a:tab pos="947738" algn="ctr"/>
                      <a:tab pos="1327150" algn="ctr"/>
                      <a:tab pos="1706563" algn="ctr"/>
                      <a:tab pos="2103438" algn="ctr"/>
                      <a:tab pos="2482850" algn="ctr"/>
                    </a:tabLst>
                  </a:pPr>
                  <a:r>
                    <a:rPr lang="fr-FR" sz="1200">
                      <a:latin typeface="Lucida Sans Unicode" pitchFamily="34" charset="0"/>
                    </a:rPr>
                    <a:t> 1900	  1920	  1940 1960  1980   2000</a:t>
                  </a:r>
                  <a:endParaRPr lang="fr-FR" sz="2400">
                    <a:latin typeface="Lucida Sans Unicode" pitchFamily="34" charset="0"/>
                  </a:endParaRPr>
                </a:p>
              </p:txBody>
            </p:sp>
            <p:grpSp>
              <p:nvGrpSpPr>
                <p:cNvPr id="5" name="Group 314"/>
                <p:cNvGrpSpPr>
                  <a:grpSpLocks/>
                </p:cNvGrpSpPr>
                <p:nvPr/>
              </p:nvGrpSpPr>
              <p:grpSpPr bwMode="auto">
                <a:xfrm>
                  <a:off x="3203" y="519"/>
                  <a:ext cx="2416" cy="3429"/>
                  <a:chOff x="3251" y="519"/>
                  <a:chExt cx="2416" cy="3429"/>
                </a:xfrm>
              </p:grpSpPr>
              <p:sp>
                <p:nvSpPr>
                  <p:cNvPr id="25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3661" y="600"/>
                    <a:ext cx="2006" cy="3348"/>
                  </a:xfrm>
                  <a:prstGeom prst="rect">
                    <a:avLst/>
                  </a:prstGeom>
                  <a:solidFill>
                    <a:srgbClr val="01A0C6"/>
                  </a:solidFill>
                  <a:ln w="14288">
                    <a:solidFill>
                      <a:srgbClr val="FFFFFF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6" name="Text Box 1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52" y="2046"/>
                    <a:ext cx="1120" cy="17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algn="r" eaLnBrk="0" hangingPunct="0">
                      <a:tabLst>
                        <a:tab pos="568325" algn="ctr"/>
                        <a:tab pos="947738" algn="ctr"/>
                        <a:tab pos="1327150" algn="ctr"/>
                        <a:tab pos="1706563" algn="ctr"/>
                        <a:tab pos="2103438" algn="ctr"/>
                        <a:tab pos="2482850" algn="ctr"/>
                      </a:tabLst>
                    </a:pPr>
                    <a:r>
                      <a:rPr lang="fr-FR" sz="1200">
                        <a:latin typeface="Lucida Sans Unicode" pitchFamily="34" charset="0"/>
                      </a:rPr>
                      <a:t>Second generation</a:t>
                    </a:r>
                    <a:endParaRPr lang="fr-FR" sz="2400">
                      <a:solidFill>
                        <a:srgbClr val="FF0000"/>
                      </a:solidFill>
                      <a:latin typeface="Lucida Sans Unicode" pitchFamily="34" charset="0"/>
                    </a:endParaRPr>
                  </a:p>
                </p:txBody>
              </p:sp>
              <p:sp>
                <p:nvSpPr>
                  <p:cNvPr id="27" name="Text Box 1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15" y="2443"/>
                    <a:ext cx="1002" cy="17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algn="r" eaLnBrk="0" hangingPunct="0">
                      <a:tabLst>
                        <a:tab pos="568325" algn="ctr"/>
                        <a:tab pos="947738" algn="ctr"/>
                        <a:tab pos="1327150" algn="ctr"/>
                        <a:tab pos="1706563" algn="ctr"/>
                        <a:tab pos="2103438" algn="ctr"/>
                        <a:tab pos="2482850" algn="ctr"/>
                      </a:tabLst>
                    </a:pPr>
                    <a:r>
                      <a:rPr lang="fr-FR" sz="1200">
                        <a:latin typeface="Lucida Sans Unicode" pitchFamily="34" charset="0"/>
                      </a:rPr>
                      <a:t>First generation</a:t>
                    </a:r>
                    <a:endParaRPr lang="fr-FR" sz="2400">
                      <a:solidFill>
                        <a:srgbClr val="FF0000"/>
                      </a:solidFill>
                      <a:latin typeface="Lucida Sans Unicode" pitchFamily="34" charset="0"/>
                    </a:endParaRPr>
                  </a:p>
                </p:txBody>
              </p:sp>
              <p:sp>
                <p:nvSpPr>
                  <p:cNvPr id="28" name="Text Box 1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89" y="3037"/>
                    <a:ext cx="748" cy="290"/>
                  </a:xfrm>
                  <a:prstGeom prst="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>
                    <a:headEnd/>
                    <a:tailEnd/>
                  </a:ln>
                </p:spPr>
                <p:style>
                  <a:lnRef idx="2">
                    <a:schemeClr val="accent5"/>
                  </a:lnRef>
                  <a:fillRef idx="1">
                    <a:schemeClr val="lt1"/>
                  </a:fillRef>
                  <a:effectRef idx="0">
                    <a:schemeClr val="accent5"/>
                  </a:effectRef>
                  <a:fontRef idx="minor">
                    <a:schemeClr val="dk1"/>
                  </a:fontRef>
                </p:style>
                <p:txBody>
                  <a:bodyPr>
                    <a:spAutoFit/>
                  </a:bodyPr>
                  <a:lstStyle/>
                  <a:p>
                    <a:pPr algn="ctr" eaLnBrk="0" hangingPunct="0">
                      <a:tabLst>
                        <a:tab pos="568325" algn="ctr"/>
                        <a:tab pos="947738" algn="ctr"/>
                        <a:tab pos="1327150" algn="ctr"/>
                        <a:tab pos="1706563" algn="ctr"/>
                        <a:tab pos="2103438" algn="ctr"/>
                        <a:tab pos="2482850" algn="ctr"/>
                      </a:tabLst>
                      <a:defRPr/>
                    </a:pPr>
                    <a:r>
                      <a:rPr lang="fr-FR" sz="1200" dirty="0"/>
                      <a:t>X-ray</a:t>
                    </a:r>
                  </a:p>
                  <a:p>
                    <a:pPr algn="ctr" eaLnBrk="0" hangingPunct="0">
                      <a:tabLst>
                        <a:tab pos="568325" algn="ctr"/>
                        <a:tab pos="947738" algn="ctr"/>
                        <a:tab pos="1327150" algn="ctr"/>
                        <a:tab pos="1706563" algn="ctr"/>
                        <a:tab pos="2103438" algn="ctr"/>
                        <a:tab pos="2482850" algn="ctr"/>
                      </a:tabLst>
                      <a:defRPr/>
                    </a:pPr>
                    <a:r>
                      <a:rPr lang="fr-FR" sz="1200" dirty="0"/>
                      <a:t>tubes</a:t>
                    </a:r>
                    <a:endParaRPr lang="fr-FR" sz="2400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9" name="Text Box 1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518" y="899"/>
                    <a:ext cx="1004" cy="17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eaLnBrk="0" hangingPunct="0">
                      <a:tabLst>
                        <a:tab pos="568325" algn="ctr"/>
                        <a:tab pos="947738" algn="ctr"/>
                        <a:tab pos="1327150" algn="ctr"/>
                        <a:tab pos="1706563" algn="ctr"/>
                        <a:tab pos="2103438" algn="ctr"/>
                        <a:tab pos="2482850" algn="ctr"/>
                      </a:tabLst>
                    </a:pPr>
                    <a:r>
                      <a:rPr lang="fr-FR" sz="1200" dirty="0" err="1">
                        <a:latin typeface="Lucida Sans Unicode" pitchFamily="34" charset="0"/>
                      </a:rPr>
                      <a:t>ESRF</a:t>
                    </a:r>
                    <a:r>
                      <a:rPr lang="fr-FR" sz="1200" dirty="0">
                        <a:latin typeface="Lucida Sans Unicode" pitchFamily="34" charset="0"/>
                      </a:rPr>
                      <a:t> (2011)</a:t>
                    </a:r>
                    <a:endParaRPr lang="fr-FR" sz="2400" dirty="0">
                      <a:solidFill>
                        <a:srgbClr val="FF0000"/>
                      </a:solidFill>
                      <a:latin typeface="Lucida Sans Unicode" pitchFamily="34" charset="0"/>
                    </a:endParaRPr>
                  </a:p>
                </p:txBody>
              </p:sp>
              <p:sp>
                <p:nvSpPr>
                  <p:cNvPr id="30" name="Text 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372" y="1564"/>
                    <a:ext cx="1005" cy="17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eaLnBrk="0" hangingPunct="0">
                      <a:tabLst>
                        <a:tab pos="568325" algn="ctr"/>
                        <a:tab pos="947738" algn="ctr"/>
                        <a:tab pos="1327150" algn="ctr"/>
                        <a:tab pos="1706563" algn="ctr"/>
                        <a:tab pos="2103438" algn="ctr"/>
                        <a:tab pos="2482850" algn="ctr"/>
                      </a:tabLst>
                    </a:pPr>
                    <a:r>
                      <a:rPr lang="fr-FR" sz="1200" dirty="0">
                        <a:latin typeface="Lucida Sans Unicode" pitchFamily="34" charset="0"/>
                      </a:rPr>
                      <a:t>ESRF (1994)</a:t>
                    </a:r>
                    <a:endParaRPr lang="fr-FR" sz="2400" dirty="0">
                      <a:solidFill>
                        <a:srgbClr val="FF0000"/>
                      </a:solidFill>
                      <a:latin typeface="Lucida Sans Unicode" pitchFamily="34" charset="0"/>
                    </a:endParaRPr>
                  </a:p>
                </p:txBody>
              </p:sp>
              <p:sp>
                <p:nvSpPr>
                  <p:cNvPr id="31" name="Text Box 1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82" y="2671"/>
                    <a:ext cx="748" cy="288"/>
                  </a:xfrm>
                  <a:prstGeom prst="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>
                    <a:headEnd/>
                    <a:tailEnd/>
                  </a:ln>
                </p:spPr>
                <p:style>
                  <a:lnRef idx="2">
                    <a:schemeClr val="accent5"/>
                  </a:lnRef>
                  <a:fillRef idx="1">
                    <a:schemeClr val="lt1"/>
                  </a:fillRef>
                  <a:effectRef idx="0">
                    <a:schemeClr val="accent5"/>
                  </a:effectRef>
                  <a:fontRef idx="minor">
                    <a:schemeClr val="dk1"/>
                  </a:fontRef>
                </p:style>
                <p:txBody>
                  <a:bodyPr>
                    <a:spAutoFit/>
                  </a:bodyPr>
                  <a:lstStyle/>
                  <a:p>
                    <a:pPr algn="ctr" eaLnBrk="0" hangingPunct="0">
                      <a:tabLst>
                        <a:tab pos="568325" algn="ctr"/>
                        <a:tab pos="947738" algn="ctr"/>
                        <a:tab pos="1327150" algn="ctr"/>
                        <a:tab pos="1706563" algn="ctr"/>
                        <a:tab pos="2103438" algn="ctr"/>
                        <a:tab pos="2482850" algn="ctr"/>
                      </a:tabLst>
                      <a:defRPr/>
                    </a:pPr>
                    <a:r>
                      <a:rPr lang="fr-FR" sz="1200" dirty="0"/>
                      <a:t>Synchrotron</a:t>
                    </a:r>
                  </a:p>
                  <a:p>
                    <a:pPr algn="ctr" eaLnBrk="0" hangingPunct="0">
                      <a:tabLst>
                        <a:tab pos="568325" algn="ctr"/>
                        <a:tab pos="947738" algn="ctr"/>
                        <a:tab pos="1327150" algn="ctr"/>
                        <a:tab pos="1706563" algn="ctr"/>
                        <a:tab pos="2103438" algn="ctr"/>
                        <a:tab pos="2482850" algn="ctr"/>
                      </a:tabLst>
                      <a:defRPr/>
                    </a:pPr>
                    <a:r>
                      <a:rPr lang="fr-FR" sz="1200" dirty="0"/>
                      <a:t>Radiation</a:t>
                    </a:r>
                    <a:endParaRPr lang="fr-FR" sz="2400" dirty="0"/>
                  </a:p>
                </p:txBody>
              </p:sp>
              <p:sp>
                <p:nvSpPr>
                  <p:cNvPr id="32" name="Freeform 28"/>
                  <p:cNvSpPr>
                    <a:spLocks/>
                  </p:cNvSpPr>
                  <p:nvPr/>
                </p:nvSpPr>
                <p:spPr bwMode="auto">
                  <a:xfrm>
                    <a:off x="3843" y="1112"/>
                    <a:ext cx="1573" cy="2615"/>
                  </a:xfrm>
                  <a:custGeom>
                    <a:avLst/>
                    <a:gdLst>
                      <a:gd name="T0" fmla="*/ 0 w 1573"/>
                      <a:gd name="T1" fmla="*/ 2615 h 2615"/>
                      <a:gd name="T2" fmla="*/ 957 w 1573"/>
                      <a:gd name="T3" fmla="*/ 2615 h 2615"/>
                      <a:gd name="T4" fmla="*/ 1573 w 1573"/>
                      <a:gd name="T5" fmla="*/ 0 h 2615"/>
                      <a:gd name="T6" fmla="*/ 0 60000 65536"/>
                      <a:gd name="T7" fmla="*/ 0 60000 65536"/>
                      <a:gd name="T8" fmla="*/ 0 60000 65536"/>
                      <a:gd name="T9" fmla="*/ 0 w 1573"/>
                      <a:gd name="T10" fmla="*/ 0 h 2615"/>
                      <a:gd name="T11" fmla="*/ 1573 w 1573"/>
                      <a:gd name="T12" fmla="*/ 2615 h 2615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1573" h="2615">
                        <a:moveTo>
                          <a:pt x="0" y="2615"/>
                        </a:moveTo>
                        <a:lnTo>
                          <a:pt x="957" y="2615"/>
                        </a:lnTo>
                        <a:lnTo>
                          <a:pt x="1573" y="0"/>
                        </a:lnTo>
                      </a:path>
                    </a:pathLst>
                  </a:custGeom>
                  <a:noFill/>
                  <a:ln w="28575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33" name="Line 29"/>
                  <p:cNvSpPr>
                    <a:spLocks noChangeShapeType="1"/>
                  </p:cNvSpPr>
                  <p:nvPr/>
                </p:nvSpPr>
                <p:spPr bwMode="auto">
                  <a:xfrm>
                    <a:off x="3659" y="1330"/>
                    <a:ext cx="74" cy="0"/>
                  </a:xfrm>
                  <a:prstGeom prst="line">
                    <a:avLst/>
                  </a:pr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34" name="Line 30"/>
                  <p:cNvSpPr>
                    <a:spLocks noChangeShapeType="1"/>
                  </p:cNvSpPr>
                  <p:nvPr/>
                </p:nvSpPr>
                <p:spPr bwMode="auto">
                  <a:xfrm>
                    <a:off x="3659" y="1521"/>
                    <a:ext cx="74" cy="0"/>
                  </a:xfrm>
                  <a:prstGeom prst="line">
                    <a:avLst/>
                  </a:pr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35" name="Line 31"/>
                  <p:cNvSpPr>
                    <a:spLocks noChangeShapeType="1"/>
                  </p:cNvSpPr>
                  <p:nvPr/>
                </p:nvSpPr>
                <p:spPr bwMode="auto">
                  <a:xfrm>
                    <a:off x="3659" y="1704"/>
                    <a:ext cx="74" cy="0"/>
                  </a:xfrm>
                  <a:prstGeom prst="line">
                    <a:avLst/>
                  </a:pr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36" name="Line 32"/>
                  <p:cNvSpPr>
                    <a:spLocks noChangeShapeType="1"/>
                  </p:cNvSpPr>
                  <p:nvPr/>
                </p:nvSpPr>
                <p:spPr bwMode="auto">
                  <a:xfrm>
                    <a:off x="3659" y="1896"/>
                    <a:ext cx="74" cy="0"/>
                  </a:xfrm>
                  <a:prstGeom prst="line">
                    <a:avLst/>
                  </a:pr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37" name="Line 33"/>
                  <p:cNvSpPr>
                    <a:spLocks noChangeShapeType="1"/>
                  </p:cNvSpPr>
                  <p:nvPr/>
                </p:nvSpPr>
                <p:spPr bwMode="auto">
                  <a:xfrm>
                    <a:off x="3659" y="2079"/>
                    <a:ext cx="74" cy="0"/>
                  </a:xfrm>
                  <a:prstGeom prst="line">
                    <a:avLst/>
                  </a:pr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38" name="Line 34"/>
                  <p:cNvSpPr>
                    <a:spLocks noChangeShapeType="1"/>
                  </p:cNvSpPr>
                  <p:nvPr/>
                </p:nvSpPr>
                <p:spPr bwMode="auto">
                  <a:xfrm>
                    <a:off x="3659" y="2271"/>
                    <a:ext cx="74" cy="0"/>
                  </a:xfrm>
                  <a:prstGeom prst="line">
                    <a:avLst/>
                  </a:pr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39" name="Line 35"/>
                  <p:cNvSpPr>
                    <a:spLocks noChangeShapeType="1"/>
                  </p:cNvSpPr>
                  <p:nvPr/>
                </p:nvSpPr>
                <p:spPr bwMode="auto">
                  <a:xfrm>
                    <a:off x="3659" y="2454"/>
                    <a:ext cx="74" cy="0"/>
                  </a:xfrm>
                  <a:prstGeom prst="line">
                    <a:avLst/>
                  </a:pr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40" name="Line 36"/>
                  <p:cNvSpPr>
                    <a:spLocks noChangeShapeType="1"/>
                  </p:cNvSpPr>
                  <p:nvPr/>
                </p:nvSpPr>
                <p:spPr bwMode="auto">
                  <a:xfrm>
                    <a:off x="3659" y="2637"/>
                    <a:ext cx="74" cy="0"/>
                  </a:xfrm>
                  <a:prstGeom prst="line">
                    <a:avLst/>
                  </a:pr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41" name="Line 37"/>
                  <p:cNvSpPr>
                    <a:spLocks noChangeShapeType="1"/>
                  </p:cNvSpPr>
                  <p:nvPr/>
                </p:nvSpPr>
                <p:spPr bwMode="auto">
                  <a:xfrm>
                    <a:off x="3659" y="2829"/>
                    <a:ext cx="74" cy="0"/>
                  </a:xfrm>
                  <a:prstGeom prst="line">
                    <a:avLst/>
                  </a:pr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42" name="Line 38"/>
                  <p:cNvSpPr>
                    <a:spLocks noChangeShapeType="1"/>
                  </p:cNvSpPr>
                  <p:nvPr/>
                </p:nvSpPr>
                <p:spPr bwMode="auto">
                  <a:xfrm>
                    <a:off x="3659" y="3012"/>
                    <a:ext cx="74" cy="0"/>
                  </a:xfrm>
                  <a:prstGeom prst="line">
                    <a:avLst/>
                  </a:pr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43" name="Line 39"/>
                  <p:cNvSpPr>
                    <a:spLocks noChangeShapeType="1"/>
                  </p:cNvSpPr>
                  <p:nvPr/>
                </p:nvSpPr>
                <p:spPr bwMode="auto">
                  <a:xfrm>
                    <a:off x="3659" y="3204"/>
                    <a:ext cx="74" cy="0"/>
                  </a:xfrm>
                  <a:prstGeom prst="line">
                    <a:avLst/>
                  </a:pr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44" name="Line 40"/>
                  <p:cNvSpPr>
                    <a:spLocks noChangeShapeType="1"/>
                  </p:cNvSpPr>
                  <p:nvPr/>
                </p:nvSpPr>
                <p:spPr bwMode="auto">
                  <a:xfrm>
                    <a:off x="3659" y="3387"/>
                    <a:ext cx="74" cy="0"/>
                  </a:xfrm>
                  <a:prstGeom prst="line">
                    <a:avLst/>
                  </a:pr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45" name="Line 41"/>
                  <p:cNvSpPr>
                    <a:spLocks noChangeShapeType="1"/>
                  </p:cNvSpPr>
                  <p:nvPr/>
                </p:nvSpPr>
                <p:spPr bwMode="auto">
                  <a:xfrm>
                    <a:off x="3659" y="3762"/>
                    <a:ext cx="74" cy="0"/>
                  </a:xfrm>
                  <a:prstGeom prst="line">
                    <a:avLst/>
                  </a:pr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46" name="Line 42"/>
                  <p:cNvSpPr>
                    <a:spLocks noChangeShapeType="1"/>
                  </p:cNvSpPr>
                  <p:nvPr/>
                </p:nvSpPr>
                <p:spPr bwMode="auto">
                  <a:xfrm>
                    <a:off x="3659" y="3579"/>
                    <a:ext cx="74" cy="0"/>
                  </a:xfrm>
                  <a:prstGeom prst="line">
                    <a:avLst/>
                  </a:pr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47" name="Line 43"/>
                  <p:cNvSpPr>
                    <a:spLocks noChangeShapeType="1"/>
                  </p:cNvSpPr>
                  <p:nvPr/>
                </p:nvSpPr>
                <p:spPr bwMode="auto">
                  <a:xfrm>
                    <a:off x="3944" y="589"/>
                    <a:ext cx="0" cy="61"/>
                  </a:xfrm>
                  <a:prstGeom prst="line">
                    <a:avLst/>
                  </a:pr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48" name="Line 44"/>
                  <p:cNvSpPr>
                    <a:spLocks noChangeShapeType="1"/>
                  </p:cNvSpPr>
                  <p:nvPr/>
                </p:nvSpPr>
                <p:spPr bwMode="auto">
                  <a:xfrm>
                    <a:off x="4229" y="589"/>
                    <a:ext cx="0" cy="61"/>
                  </a:xfrm>
                  <a:prstGeom prst="line">
                    <a:avLst/>
                  </a:pr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49" name="Line 45"/>
                  <p:cNvSpPr>
                    <a:spLocks noChangeShapeType="1"/>
                  </p:cNvSpPr>
                  <p:nvPr/>
                </p:nvSpPr>
                <p:spPr bwMode="auto">
                  <a:xfrm>
                    <a:off x="4514" y="589"/>
                    <a:ext cx="0" cy="61"/>
                  </a:xfrm>
                  <a:prstGeom prst="line">
                    <a:avLst/>
                  </a:pr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0" name="Line 46"/>
                  <p:cNvSpPr>
                    <a:spLocks noChangeShapeType="1"/>
                  </p:cNvSpPr>
                  <p:nvPr/>
                </p:nvSpPr>
                <p:spPr bwMode="auto">
                  <a:xfrm>
                    <a:off x="4800" y="589"/>
                    <a:ext cx="0" cy="61"/>
                  </a:xfrm>
                  <a:prstGeom prst="line">
                    <a:avLst/>
                  </a:pr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1" name="Line 47"/>
                  <p:cNvSpPr>
                    <a:spLocks noChangeShapeType="1"/>
                  </p:cNvSpPr>
                  <p:nvPr/>
                </p:nvSpPr>
                <p:spPr bwMode="auto">
                  <a:xfrm>
                    <a:off x="5085" y="589"/>
                    <a:ext cx="0" cy="61"/>
                  </a:xfrm>
                  <a:prstGeom prst="line">
                    <a:avLst/>
                  </a:pr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2" name="Line 48"/>
                  <p:cNvSpPr>
                    <a:spLocks noChangeShapeType="1"/>
                  </p:cNvSpPr>
                  <p:nvPr/>
                </p:nvSpPr>
                <p:spPr bwMode="auto">
                  <a:xfrm>
                    <a:off x="5379" y="589"/>
                    <a:ext cx="0" cy="61"/>
                  </a:xfrm>
                  <a:prstGeom prst="line">
                    <a:avLst/>
                  </a:pr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3" name="Line 49"/>
                  <p:cNvSpPr>
                    <a:spLocks noChangeShapeType="1"/>
                  </p:cNvSpPr>
                  <p:nvPr/>
                </p:nvSpPr>
                <p:spPr bwMode="auto">
                  <a:xfrm>
                    <a:off x="3944" y="3875"/>
                    <a:ext cx="0" cy="70"/>
                  </a:xfrm>
                  <a:prstGeom prst="line">
                    <a:avLst/>
                  </a:pr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4" name="Line 50"/>
                  <p:cNvSpPr>
                    <a:spLocks noChangeShapeType="1"/>
                  </p:cNvSpPr>
                  <p:nvPr/>
                </p:nvSpPr>
                <p:spPr bwMode="auto">
                  <a:xfrm>
                    <a:off x="4229" y="3875"/>
                    <a:ext cx="0" cy="70"/>
                  </a:xfrm>
                  <a:prstGeom prst="line">
                    <a:avLst/>
                  </a:pr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5" name="Line 51"/>
                  <p:cNvSpPr>
                    <a:spLocks noChangeShapeType="1"/>
                  </p:cNvSpPr>
                  <p:nvPr/>
                </p:nvSpPr>
                <p:spPr bwMode="auto">
                  <a:xfrm>
                    <a:off x="4514" y="3875"/>
                    <a:ext cx="0" cy="70"/>
                  </a:xfrm>
                  <a:prstGeom prst="line">
                    <a:avLst/>
                  </a:pr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6" name="Line 52"/>
                  <p:cNvSpPr>
                    <a:spLocks noChangeShapeType="1"/>
                  </p:cNvSpPr>
                  <p:nvPr/>
                </p:nvSpPr>
                <p:spPr bwMode="auto">
                  <a:xfrm>
                    <a:off x="4800" y="3875"/>
                    <a:ext cx="0" cy="70"/>
                  </a:xfrm>
                  <a:prstGeom prst="line">
                    <a:avLst/>
                  </a:pr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7" name="Line 53"/>
                  <p:cNvSpPr>
                    <a:spLocks noChangeShapeType="1"/>
                  </p:cNvSpPr>
                  <p:nvPr/>
                </p:nvSpPr>
                <p:spPr bwMode="auto">
                  <a:xfrm>
                    <a:off x="5085" y="3875"/>
                    <a:ext cx="0" cy="70"/>
                  </a:xfrm>
                  <a:prstGeom prst="line">
                    <a:avLst/>
                  </a:pr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8" name="Line 54"/>
                  <p:cNvSpPr>
                    <a:spLocks noChangeShapeType="1"/>
                  </p:cNvSpPr>
                  <p:nvPr/>
                </p:nvSpPr>
                <p:spPr bwMode="auto">
                  <a:xfrm>
                    <a:off x="5379" y="3875"/>
                    <a:ext cx="0" cy="70"/>
                  </a:xfrm>
                  <a:prstGeom prst="line">
                    <a:avLst/>
                  </a:pr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9" name="Oval 55"/>
                  <p:cNvSpPr>
                    <a:spLocks noChangeArrowheads="1"/>
                  </p:cNvSpPr>
                  <p:nvPr/>
                </p:nvSpPr>
                <p:spPr bwMode="auto">
                  <a:xfrm>
                    <a:off x="5236" y="1576"/>
                    <a:ext cx="65" cy="62"/>
                  </a:xfrm>
                  <a:prstGeom prst="ellipse">
                    <a:avLst/>
                  </a:prstGeom>
                  <a:solidFill>
                    <a:srgbClr val="EF047F"/>
                  </a:solidFill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0" name="Oval 56"/>
                  <p:cNvSpPr>
                    <a:spLocks noChangeArrowheads="1"/>
                  </p:cNvSpPr>
                  <p:nvPr/>
                </p:nvSpPr>
                <p:spPr bwMode="auto">
                  <a:xfrm>
                    <a:off x="5079" y="2301"/>
                    <a:ext cx="66" cy="71"/>
                  </a:xfrm>
                  <a:prstGeom prst="ellipse">
                    <a:avLst/>
                  </a:prstGeom>
                  <a:solidFill>
                    <a:srgbClr val="EF047F"/>
                  </a:solidFill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1" name="Oval 57"/>
                  <p:cNvSpPr>
                    <a:spLocks noChangeArrowheads="1"/>
                  </p:cNvSpPr>
                  <p:nvPr/>
                </p:nvSpPr>
                <p:spPr bwMode="auto">
                  <a:xfrm>
                    <a:off x="5033" y="2502"/>
                    <a:ext cx="66" cy="62"/>
                  </a:xfrm>
                  <a:prstGeom prst="ellipse">
                    <a:avLst/>
                  </a:prstGeom>
                  <a:solidFill>
                    <a:srgbClr val="EF047F"/>
                  </a:solidFill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2" name="Oval 58"/>
                  <p:cNvSpPr>
                    <a:spLocks noChangeArrowheads="1"/>
                  </p:cNvSpPr>
                  <p:nvPr/>
                </p:nvSpPr>
                <p:spPr bwMode="auto">
                  <a:xfrm>
                    <a:off x="4997" y="2702"/>
                    <a:ext cx="65" cy="62"/>
                  </a:xfrm>
                  <a:prstGeom prst="ellipse">
                    <a:avLst/>
                  </a:prstGeom>
                  <a:solidFill>
                    <a:srgbClr val="EF047F"/>
                  </a:solidFill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3" name="Oval 59"/>
                  <p:cNvSpPr>
                    <a:spLocks noChangeArrowheads="1"/>
                  </p:cNvSpPr>
                  <p:nvPr/>
                </p:nvSpPr>
                <p:spPr bwMode="auto">
                  <a:xfrm>
                    <a:off x="4969" y="2798"/>
                    <a:ext cx="66" cy="62"/>
                  </a:xfrm>
                  <a:prstGeom prst="ellipse">
                    <a:avLst/>
                  </a:prstGeom>
                  <a:solidFill>
                    <a:srgbClr val="EF047F"/>
                  </a:solidFill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4" name="Oval 60"/>
                  <p:cNvSpPr>
                    <a:spLocks noChangeArrowheads="1"/>
                  </p:cNvSpPr>
                  <p:nvPr/>
                </p:nvSpPr>
                <p:spPr bwMode="auto">
                  <a:xfrm>
                    <a:off x="4813" y="3513"/>
                    <a:ext cx="65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5" name="Oval 61"/>
                  <p:cNvSpPr>
                    <a:spLocks noChangeArrowheads="1"/>
                  </p:cNvSpPr>
                  <p:nvPr/>
                </p:nvSpPr>
                <p:spPr bwMode="auto">
                  <a:xfrm>
                    <a:off x="3810" y="3705"/>
                    <a:ext cx="66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6" name="Freeform 62"/>
                  <p:cNvSpPr>
                    <a:spLocks/>
                  </p:cNvSpPr>
                  <p:nvPr/>
                </p:nvSpPr>
                <p:spPr bwMode="auto">
                  <a:xfrm>
                    <a:off x="4137" y="2201"/>
                    <a:ext cx="920" cy="105"/>
                  </a:xfrm>
                  <a:custGeom>
                    <a:avLst/>
                    <a:gdLst>
                      <a:gd name="T0" fmla="*/ 0 w 920"/>
                      <a:gd name="T1" fmla="*/ 0 h 105"/>
                      <a:gd name="T2" fmla="*/ 800 w 920"/>
                      <a:gd name="T3" fmla="*/ 0 h 105"/>
                      <a:gd name="T4" fmla="*/ 920 w 920"/>
                      <a:gd name="T5" fmla="*/ 105 h 105"/>
                      <a:gd name="T6" fmla="*/ 892 w 920"/>
                      <a:gd name="T7" fmla="*/ 53 h 105"/>
                      <a:gd name="T8" fmla="*/ 865 w 920"/>
                      <a:gd name="T9" fmla="*/ 79 h 105"/>
                      <a:gd name="T10" fmla="*/ 920 w 920"/>
                      <a:gd name="T11" fmla="*/ 105 h 105"/>
                      <a:gd name="T12" fmla="*/ 800 w 920"/>
                      <a:gd name="T13" fmla="*/ 0 h 105"/>
                      <a:gd name="T14" fmla="*/ 0 w 920"/>
                      <a:gd name="T15" fmla="*/ 0 h 105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920"/>
                      <a:gd name="T25" fmla="*/ 0 h 105"/>
                      <a:gd name="T26" fmla="*/ 920 w 920"/>
                      <a:gd name="T27" fmla="*/ 105 h 105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920" h="105">
                        <a:moveTo>
                          <a:pt x="0" y="0"/>
                        </a:moveTo>
                        <a:lnTo>
                          <a:pt x="800" y="0"/>
                        </a:lnTo>
                        <a:lnTo>
                          <a:pt x="920" y="105"/>
                        </a:lnTo>
                        <a:lnTo>
                          <a:pt x="892" y="53"/>
                        </a:lnTo>
                        <a:lnTo>
                          <a:pt x="865" y="79"/>
                        </a:lnTo>
                        <a:lnTo>
                          <a:pt x="920" y="105"/>
                        </a:lnTo>
                        <a:lnTo>
                          <a:pt x="8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4288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7" name="Freeform 63"/>
                  <p:cNvSpPr>
                    <a:spLocks/>
                  </p:cNvSpPr>
                  <p:nvPr/>
                </p:nvSpPr>
                <p:spPr bwMode="auto">
                  <a:xfrm>
                    <a:off x="4937" y="2201"/>
                    <a:ext cx="92" cy="271"/>
                  </a:xfrm>
                  <a:custGeom>
                    <a:avLst/>
                    <a:gdLst>
                      <a:gd name="T0" fmla="*/ 0 w 92"/>
                      <a:gd name="T1" fmla="*/ 0 h 271"/>
                      <a:gd name="T2" fmla="*/ 92 w 92"/>
                      <a:gd name="T3" fmla="*/ 271 h 271"/>
                      <a:gd name="T4" fmla="*/ 92 w 92"/>
                      <a:gd name="T5" fmla="*/ 218 h 271"/>
                      <a:gd name="T6" fmla="*/ 56 w 92"/>
                      <a:gd name="T7" fmla="*/ 218 h 271"/>
                      <a:gd name="T8" fmla="*/ 92 w 92"/>
                      <a:gd name="T9" fmla="*/ 271 h 271"/>
                      <a:gd name="T10" fmla="*/ 0 w 92"/>
                      <a:gd name="T11" fmla="*/ 0 h 271"/>
                      <a:gd name="T12" fmla="*/ 0 w 92"/>
                      <a:gd name="T13" fmla="*/ 0 h 271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92"/>
                      <a:gd name="T22" fmla="*/ 0 h 271"/>
                      <a:gd name="T23" fmla="*/ 92 w 92"/>
                      <a:gd name="T24" fmla="*/ 271 h 271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92" h="271">
                        <a:moveTo>
                          <a:pt x="0" y="0"/>
                        </a:moveTo>
                        <a:lnTo>
                          <a:pt x="92" y="271"/>
                        </a:lnTo>
                        <a:lnTo>
                          <a:pt x="92" y="218"/>
                        </a:lnTo>
                        <a:lnTo>
                          <a:pt x="56" y="218"/>
                        </a:lnTo>
                        <a:lnTo>
                          <a:pt x="92" y="2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8" name="Freeform 64"/>
                  <p:cNvSpPr>
                    <a:spLocks/>
                  </p:cNvSpPr>
                  <p:nvPr/>
                </p:nvSpPr>
                <p:spPr bwMode="auto">
                  <a:xfrm>
                    <a:off x="4937" y="2201"/>
                    <a:ext cx="92" cy="271"/>
                  </a:xfrm>
                  <a:custGeom>
                    <a:avLst/>
                    <a:gdLst>
                      <a:gd name="T0" fmla="*/ 0 w 92"/>
                      <a:gd name="T1" fmla="*/ 0 h 271"/>
                      <a:gd name="T2" fmla="*/ 92 w 92"/>
                      <a:gd name="T3" fmla="*/ 271 h 271"/>
                      <a:gd name="T4" fmla="*/ 92 w 92"/>
                      <a:gd name="T5" fmla="*/ 218 h 271"/>
                      <a:gd name="T6" fmla="*/ 56 w 92"/>
                      <a:gd name="T7" fmla="*/ 218 h 271"/>
                      <a:gd name="T8" fmla="*/ 92 w 92"/>
                      <a:gd name="T9" fmla="*/ 271 h 271"/>
                      <a:gd name="T10" fmla="*/ 0 w 92"/>
                      <a:gd name="T11" fmla="*/ 0 h 271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92"/>
                      <a:gd name="T19" fmla="*/ 0 h 271"/>
                      <a:gd name="T20" fmla="*/ 92 w 92"/>
                      <a:gd name="T21" fmla="*/ 271 h 271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92" h="271">
                        <a:moveTo>
                          <a:pt x="0" y="0"/>
                        </a:moveTo>
                        <a:lnTo>
                          <a:pt x="92" y="271"/>
                        </a:lnTo>
                        <a:lnTo>
                          <a:pt x="92" y="218"/>
                        </a:lnTo>
                        <a:lnTo>
                          <a:pt x="56" y="218"/>
                        </a:lnTo>
                        <a:lnTo>
                          <a:pt x="92" y="2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noFill/>
                  <a:ln w="14288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9" name="Freeform 65"/>
                  <p:cNvSpPr>
                    <a:spLocks/>
                  </p:cNvSpPr>
                  <p:nvPr/>
                </p:nvSpPr>
                <p:spPr bwMode="auto">
                  <a:xfrm>
                    <a:off x="4110" y="2602"/>
                    <a:ext cx="864" cy="114"/>
                  </a:xfrm>
                  <a:custGeom>
                    <a:avLst/>
                    <a:gdLst>
                      <a:gd name="T0" fmla="*/ 0 w 864"/>
                      <a:gd name="T1" fmla="*/ 0 h 114"/>
                      <a:gd name="T2" fmla="*/ 745 w 864"/>
                      <a:gd name="T3" fmla="*/ 0 h 114"/>
                      <a:gd name="T4" fmla="*/ 864 w 864"/>
                      <a:gd name="T5" fmla="*/ 114 h 114"/>
                      <a:gd name="T6" fmla="*/ 837 w 864"/>
                      <a:gd name="T7" fmla="*/ 62 h 114"/>
                      <a:gd name="T8" fmla="*/ 809 w 864"/>
                      <a:gd name="T9" fmla="*/ 88 h 114"/>
                      <a:gd name="T10" fmla="*/ 864 w 864"/>
                      <a:gd name="T11" fmla="*/ 114 h 114"/>
                      <a:gd name="T12" fmla="*/ 745 w 864"/>
                      <a:gd name="T13" fmla="*/ 0 h 114"/>
                      <a:gd name="T14" fmla="*/ 0 w 864"/>
                      <a:gd name="T15" fmla="*/ 0 h 11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64"/>
                      <a:gd name="T25" fmla="*/ 0 h 114"/>
                      <a:gd name="T26" fmla="*/ 864 w 864"/>
                      <a:gd name="T27" fmla="*/ 114 h 11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64" h="114">
                        <a:moveTo>
                          <a:pt x="0" y="0"/>
                        </a:moveTo>
                        <a:lnTo>
                          <a:pt x="745" y="0"/>
                        </a:lnTo>
                        <a:lnTo>
                          <a:pt x="864" y="114"/>
                        </a:lnTo>
                        <a:lnTo>
                          <a:pt x="837" y="62"/>
                        </a:lnTo>
                        <a:lnTo>
                          <a:pt x="809" y="88"/>
                        </a:lnTo>
                        <a:lnTo>
                          <a:pt x="864" y="114"/>
                        </a:lnTo>
                        <a:lnTo>
                          <a:pt x="745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4288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70" name="Freeform 66"/>
                  <p:cNvSpPr>
                    <a:spLocks/>
                  </p:cNvSpPr>
                  <p:nvPr/>
                </p:nvSpPr>
                <p:spPr bwMode="auto">
                  <a:xfrm>
                    <a:off x="4864" y="2611"/>
                    <a:ext cx="101" cy="183"/>
                  </a:xfrm>
                  <a:custGeom>
                    <a:avLst/>
                    <a:gdLst>
                      <a:gd name="T0" fmla="*/ 0 w 101"/>
                      <a:gd name="T1" fmla="*/ 0 h 183"/>
                      <a:gd name="T2" fmla="*/ 101 w 101"/>
                      <a:gd name="T3" fmla="*/ 183 h 183"/>
                      <a:gd name="T4" fmla="*/ 92 w 101"/>
                      <a:gd name="T5" fmla="*/ 131 h 183"/>
                      <a:gd name="T6" fmla="*/ 55 w 101"/>
                      <a:gd name="T7" fmla="*/ 140 h 183"/>
                      <a:gd name="T8" fmla="*/ 101 w 101"/>
                      <a:gd name="T9" fmla="*/ 183 h 183"/>
                      <a:gd name="T10" fmla="*/ 0 w 101"/>
                      <a:gd name="T11" fmla="*/ 0 h 183"/>
                      <a:gd name="T12" fmla="*/ 0 w 101"/>
                      <a:gd name="T13" fmla="*/ 0 h 183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01"/>
                      <a:gd name="T22" fmla="*/ 0 h 183"/>
                      <a:gd name="T23" fmla="*/ 101 w 101"/>
                      <a:gd name="T24" fmla="*/ 183 h 183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01" h="183">
                        <a:moveTo>
                          <a:pt x="0" y="0"/>
                        </a:moveTo>
                        <a:lnTo>
                          <a:pt x="101" y="183"/>
                        </a:lnTo>
                        <a:lnTo>
                          <a:pt x="92" y="131"/>
                        </a:lnTo>
                        <a:lnTo>
                          <a:pt x="55" y="140"/>
                        </a:lnTo>
                        <a:lnTo>
                          <a:pt x="101" y="1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71" name="Freeform 67"/>
                  <p:cNvSpPr>
                    <a:spLocks/>
                  </p:cNvSpPr>
                  <p:nvPr/>
                </p:nvSpPr>
                <p:spPr bwMode="auto">
                  <a:xfrm>
                    <a:off x="4864" y="2611"/>
                    <a:ext cx="101" cy="183"/>
                  </a:xfrm>
                  <a:custGeom>
                    <a:avLst/>
                    <a:gdLst>
                      <a:gd name="T0" fmla="*/ 0 w 101"/>
                      <a:gd name="T1" fmla="*/ 0 h 183"/>
                      <a:gd name="T2" fmla="*/ 101 w 101"/>
                      <a:gd name="T3" fmla="*/ 183 h 183"/>
                      <a:gd name="T4" fmla="*/ 92 w 101"/>
                      <a:gd name="T5" fmla="*/ 131 h 183"/>
                      <a:gd name="T6" fmla="*/ 55 w 101"/>
                      <a:gd name="T7" fmla="*/ 140 h 183"/>
                      <a:gd name="T8" fmla="*/ 101 w 101"/>
                      <a:gd name="T9" fmla="*/ 183 h 183"/>
                      <a:gd name="T10" fmla="*/ 0 w 101"/>
                      <a:gd name="T11" fmla="*/ 0 h 183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01"/>
                      <a:gd name="T19" fmla="*/ 0 h 183"/>
                      <a:gd name="T20" fmla="*/ 101 w 101"/>
                      <a:gd name="T21" fmla="*/ 183 h 183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01" h="183">
                        <a:moveTo>
                          <a:pt x="0" y="0"/>
                        </a:moveTo>
                        <a:lnTo>
                          <a:pt x="101" y="183"/>
                        </a:lnTo>
                        <a:lnTo>
                          <a:pt x="92" y="131"/>
                        </a:lnTo>
                        <a:lnTo>
                          <a:pt x="55" y="140"/>
                        </a:lnTo>
                        <a:lnTo>
                          <a:pt x="101" y="1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noFill/>
                  <a:ln w="14288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72" name="Freeform 68"/>
                  <p:cNvSpPr>
                    <a:spLocks/>
                  </p:cNvSpPr>
                  <p:nvPr/>
                </p:nvSpPr>
                <p:spPr bwMode="auto">
                  <a:xfrm>
                    <a:off x="4174" y="3396"/>
                    <a:ext cx="626" cy="104"/>
                  </a:xfrm>
                  <a:custGeom>
                    <a:avLst/>
                    <a:gdLst>
                      <a:gd name="T0" fmla="*/ 0 w 626"/>
                      <a:gd name="T1" fmla="*/ 0 h 104"/>
                      <a:gd name="T2" fmla="*/ 515 w 626"/>
                      <a:gd name="T3" fmla="*/ 0 h 104"/>
                      <a:gd name="T4" fmla="*/ 626 w 626"/>
                      <a:gd name="T5" fmla="*/ 104 h 104"/>
                      <a:gd name="T6" fmla="*/ 598 w 626"/>
                      <a:gd name="T7" fmla="*/ 52 h 104"/>
                      <a:gd name="T8" fmla="*/ 570 w 626"/>
                      <a:gd name="T9" fmla="*/ 78 h 104"/>
                      <a:gd name="T10" fmla="*/ 626 w 626"/>
                      <a:gd name="T11" fmla="*/ 104 h 104"/>
                      <a:gd name="T12" fmla="*/ 515 w 626"/>
                      <a:gd name="T13" fmla="*/ 0 h 104"/>
                      <a:gd name="T14" fmla="*/ 0 w 626"/>
                      <a:gd name="T15" fmla="*/ 0 h 1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626"/>
                      <a:gd name="T25" fmla="*/ 0 h 104"/>
                      <a:gd name="T26" fmla="*/ 626 w 626"/>
                      <a:gd name="T27" fmla="*/ 104 h 10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626" h="104">
                        <a:moveTo>
                          <a:pt x="0" y="0"/>
                        </a:moveTo>
                        <a:lnTo>
                          <a:pt x="515" y="0"/>
                        </a:lnTo>
                        <a:lnTo>
                          <a:pt x="626" y="104"/>
                        </a:lnTo>
                        <a:lnTo>
                          <a:pt x="598" y="52"/>
                        </a:lnTo>
                        <a:lnTo>
                          <a:pt x="570" y="78"/>
                        </a:lnTo>
                        <a:lnTo>
                          <a:pt x="626" y="104"/>
                        </a:lnTo>
                        <a:lnTo>
                          <a:pt x="515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4288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73" name="Freeform 69"/>
                  <p:cNvSpPr>
                    <a:spLocks/>
                  </p:cNvSpPr>
                  <p:nvPr/>
                </p:nvSpPr>
                <p:spPr bwMode="auto">
                  <a:xfrm>
                    <a:off x="3880" y="3396"/>
                    <a:ext cx="294" cy="288"/>
                  </a:xfrm>
                  <a:custGeom>
                    <a:avLst/>
                    <a:gdLst>
                      <a:gd name="T0" fmla="*/ 294 w 294"/>
                      <a:gd name="T1" fmla="*/ 0 h 288"/>
                      <a:gd name="T2" fmla="*/ 0 w 294"/>
                      <a:gd name="T3" fmla="*/ 288 h 288"/>
                      <a:gd name="T4" fmla="*/ 55 w 294"/>
                      <a:gd name="T5" fmla="*/ 261 h 288"/>
                      <a:gd name="T6" fmla="*/ 27 w 294"/>
                      <a:gd name="T7" fmla="*/ 235 h 288"/>
                      <a:gd name="T8" fmla="*/ 0 w 294"/>
                      <a:gd name="T9" fmla="*/ 288 h 288"/>
                      <a:gd name="T10" fmla="*/ 294 w 294"/>
                      <a:gd name="T11" fmla="*/ 0 h 288"/>
                      <a:gd name="T12" fmla="*/ 294 w 294"/>
                      <a:gd name="T13" fmla="*/ 0 h 28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294"/>
                      <a:gd name="T22" fmla="*/ 0 h 288"/>
                      <a:gd name="T23" fmla="*/ 294 w 294"/>
                      <a:gd name="T24" fmla="*/ 288 h 28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294" h="288">
                        <a:moveTo>
                          <a:pt x="294" y="0"/>
                        </a:moveTo>
                        <a:lnTo>
                          <a:pt x="0" y="288"/>
                        </a:lnTo>
                        <a:lnTo>
                          <a:pt x="55" y="261"/>
                        </a:lnTo>
                        <a:lnTo>
                          <a:pt x="27" y="235"/>
                        </a:lnTo>
                        <a:lnTo>
                          <a:pt x="0" y="288"/>
                        </a:lnTo>
                        <a:lnTo>
                          <a:pt x="294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74" name="Freeform 70"/>
                  <p:cNvSpPr>
                    <a:spLocks/>
                  </p:cNvSpPr>
                  <p:nvPr/>
                </p:nvSpPr>
                <p:spPr bwMode="auto">
                  <a:xfrm>
                    <a:off x="3880" y="3396"/>
                    <a:ext cx="294" cy="288"/>
                  </a:xfrm>
                  <a:custGeom>
                    <a:avLst/>
                    <a:gdLst>
                      <a:gd name="T0" fmla="*/ 294 w 294"/>
                      <a:gd name="T1" fmla="*/ 0 h 288"/>
                      <a:gd name="T2" fmla="*/ 0 w 294"/>
                      <a:gd name="T3" fmla="*/ 288 h 288"/>
                      <a:gd name="T4" fmla="*/ 55 w 294"/>
                      <a:gd name="T5" fmla="*/ 261 h 288"/>
                      <a:gd name="T6" fmla="*/ 27 w 294"/>
                      <a:gd name="T7" fmla="*/ 235 h 288"/>
                      <a:gd name="T8" fmla="*/ 0 w 294"/>
                      <a:gd name="T9" fmla="*/ 288 h 288"/>
                      <a:gd name="T10" fmla="*/ 294 w 294"/>
                      <a:gd name="T11" fmla="*/ 0 h 28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294"/>
                      <a:gd name="T19" fmla="*/ 0 h 288"/>
                      <a:gd name="T20" fmla="*/ 294 w 294"/>
                      <a:gd name="T21" fmla="*/ 288 h 28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294" h="288">
                        <a:moveTo>
                          <a:pt x="294" y="0"/>
                        </a:moveTo>
                        <a:lnTo>
                          <a:pt x="0" y="288"/>
                        </a:lnTo>
                        <a:lnTo>
                          <a:pt x="55" y="261"/>
                        </a:lnTo>
                        <a:lnTo>
                          <a:pt x="27" y="235"/>
                        </a:lnTo>
                        <a:lnTo>
                          <a:pt x="0" y="288"/>
                        </a:lnTo>
                        <a:lnTo>
                          <a:pt x="294" y="0"/>
                        </a:lnTo>
                        <a:close/>
                      </a:path>
                    </a:pathLst>
                  </a:custGeom>
                  <a:noFill/>
                  <a:ln w="14288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75" name="Line 71"/>
                  <p:cNvSpPr>
                    <a:spLocks noChangeShapeType="1"/>
                  </p:cNvSpPr>
                  <p:nvPr/>
                </p:nvSpPr>
                <p:spPr bwMode="auto">
                  <a:xfrm>
                    <a:off x="3659" y="1330"/>
                    <a:ext cx="74" cy="0"/>
                  </a:xfrm>
                  <a:prstGeom prst="line">
                    <a:avLst/>
                  </a:pr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76" name="Line 72"/>
                  <p:cNvSpPr>
                    <a:spLocks noChangeShapeType="1"/>
                  </p:cNvSpPr>
                  <p:nvPr/>
                </p:nvSpPr>
                <p:spPr bwMode="auto">
                  <a:xfrm>
                    <a:off x="3659" y="1147"/>
                    <a:ext cx="74" cy="0"/>
                  </a:xfrm>
                  <a:prstGeom prst="line">
                    <a:avLst/>
                  </a:pr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77" name="Line 73"/>
                  <p:cNvSpPr>
                    <a:spLocks noChangeShapeType="1"/>
                  </p:cNvSpPr>
                  <p:nvPr/>
                </p:nvSpPr>
                <p:spPr bwMode="auto">
                  <a:xfrm>
                    <a:off x="3659" y="963"/>
                    <a:ext cx="74" cy="0"/>
                  </a:xfrm>
                  <a:prstGeom prst="line">
                    <a:avLst/>
                  </a:pr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78" name="Line 74"/>
                  <p:cNvSpPr>
                    <a:spLocks noChangeShapeType="1"/>
                  </p:cNvSpPr>
                  <p:nvPr/>
                </p:nvSpPr>
                <p:spPr bwMode="auto">
                  <a:xfrm>
                    <a:off x="3659" y="772"/>
                    <a:ext cx="74" cy="0"/>
                  </a:xfrm>
                  <a:prstGeom prst="line">
                    <a:avLst/>
                  </a:pr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79" name="Freeform 75"/>
                  <p:cNvSpPr>
                    <a:spLocks/>
                  </p:cNvSpPr>
                  <p:nvPr/>
                </p:nvSpPr>
                <p:spPr bwMode="auto">
                  <a:xfrm>
                    <a:off x="5149" y="1112"/>
                    <a:ext cx="248" cy="69"/>
                  </a:xfrm>
                  <a:custGeom>
                    <a:avLst/>
                    <a:gdLst>
                      <a:gd name="T0" fmla="*/ 0 w 248"/>
                      <a:gd name="T1" fmla="*/ 69 h 69"/>
                      <a:gd name="T2" fmla="*/ 166 w 248"/>
                      <a:gd name="T3" fmla="*/ 69 h 69"/>
                      <a:gd name="T4" fmla="*/ 248 w 248"/>
                      <a:gd name="T5" fmla="*/ 0 h 69"/>
                      <a:gd name="T6" fmla="*/ 212 w 248"/>
                      <a:gd name="T7" fmla="*/ 43 h 69"/>
                      <a:gd name="T8" fmla="*/ 184 w 248"/>
                      <a:gd name="T9" fmla="*/ 26 h 69"/>
                      <a:gd name="T10" fmla="*/ 248 w 248"/>
                      <a:gd name="T11" fmla="*/ 0 h 69"/>
                      <a:gd name="T12" fmla="*/ 166 w 248"/>
                      <a:gd name="T13" fmla="*/ 69 h 69"/>
                      <a:gd name="T14" fmla="*/ 0 w 248"/>
                      <a:gd name="T15" fmla="*/ 69 h 69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48"/>
                      <a:gd name="T25" fmla="*/ 0 h 69"/>
                      <a:gd name="T26" fmla="*/ 248 w 248"/>
                      <a:gd name="T27" fmla="*/ 69 h 69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48" h="69">
                        <a:moveTo>
                          <a:pt x="0" y="69"/>
                        </a:moveTo>
                        <a:lnTo>
                          <a:pt x="166" y="69"/>
                        </a:lnTo>
                        <a:lnTo>
                          <a:pt x="248" y="0"/>
                        </a:lnTo>
                        <a:lnTo>
                          <a:pt x="212" y="43"/>
                        </a:lnTo>
                        <a:lnTo>
                          <a:pt x="184" y="26"/>
                        </a:lnTo>
                        <a:lnTo>
                          <a:pt x="248" y="0"/>
                        </a:lnTo>
                        <a:lnTo>
                          <a:pt x="166" y="69"/>
                        </a:lnTo>
                        <a:lnTo>
                          <a:pt x="0" y="6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4288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80" name="Freeform 76"/>
                  <p:cNvSpPr>
                    <a:spLocks/>
                  </p:cNvSpPr>
                  <p:nvPr/>
                </p:nvSpPr>
                <p:spPr bwMode="auto">
                  <a:xfrm>
                    <a:off x="5085" y="1643"/>
                    <a:ext cx="174" cy="70"/>
                  </a:xfrm>
                  <a:custGeom>
                    <a:avLst/>
                    <a:gdLst>
                      <a:gd name="T0" fmla="*/ 0 w 174"/>
                      <a:gd name="T1" fmla="*/ 70 h 70"/>
                      <a:gd name="T2" fmla="*/ 92 w 174"/>
                      <a:gd name="T3" fmla="*/ 70 h 70"/>
                      <a:gd name="T4" fmla="*/ 174 w 174"/>
                      <a:gd name="T5" fmla="*/ 0 h 70"/>
                      <a:gd name="T6" fmla="*/ 138 w 174"/>
                      <a:gd name="T7" fmla="*/ 44 h 70"/>
                      <a:gd name="T8" fmla="*/ 110 w 174"/>
                      <a:gd name="T9" fmla="*/ 27 h 70"/>
                      <a:gd name="T10" fmla="*/ 174 w 174"/>
                      <a:gd name="T11" fmla="*/ 0 h 70"/>
                      <a:gd name="T12" fmla="*/ 92 w 174"/>
                      <a:gd name="T13" fmla="*/ 70 h 70"/>
                      <a:gd name="T14" fmla="*/ 0 w 174"/>
                      <a:gd name="T15" fmla="*/ 70 h 7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74"/>
                      <a:gd name="T25" fmla="*/ 0 h 70"/>
                      <a:gd name="T26" fmla="*/ 174 w 174"/>
                      <a:gd name="T27" fmla="*/ 70 h 7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74" h="70">
                        <a:moveTo>
                          <a:pt x="0" y="70"/>
                        </a:moveTo>
                        <a:lnTo>
                          <a:pt x="92" y="70"/>
                        </a:lnTo>
                        <a:lnTo>
                          <a:pt x="174" y="0"/>
                        </a:lnTo>
                        <a:lnTo>
                          <a:pt x="138" y="44"/>
                        </a:lnTo>
                        <a:lnTo>
                          <a:pt x="110" y="27"/>
                        </a:lnTo>
                        <a:lnTo>
                          <a:pt x="174" y="0"/>
                        </a:lnTo>
                        <a:lnTo>
                          <a:pt x="92" y="70"/>
                        </a:lnTo>
                        <a:lnTo>
                          <a:pt x="0" y="7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4288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81" name="Oval 77"/>
                  <p:cNvSpPr>
                    <a:spLocks noChangeArrowheads="1"/>
                  </p:cNvSpPr>
                  <p:nvPr/>
                </p:nvSpPr>
                <p:spPr bwMode="auto">
                  <a:xfrm>
                    <a:off x="5354" y="1224"/>
                    <a:ext cx="75" cy="71"/>
                  </a:xfrm>
                  <a:prstGeom prst="ellipse">
                    <a:avLst/>
                  </a:prstGeom>
                  <a:solidFill>
                    <a:srgbClr val="EF047F"/>
                  </a:solidFill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2" name="Freeform 78"/>
                  <p:cNvSpPr>
                    <a:spLocks/>
                  </p:cNvSpPr>
                  <p:nvPr/>
                </p:nvSpPr>
                <p:spPr bwMode="auto">
                  <a:xfrm>
                    <a:off x="5128" y="1316"/>
                    <a:ext cx="203" cy="78"/>
                  </a:xfrm>
                  <a:custGeom>
                    <a:avLst/>
                    <a:gdLst>
                      <a:gd name="T0" fmla="*/ 0 w 203"/>
                      <a:gd name="T1" fmla="*/ 78 h 78"/>
                      <a:gd name="T2" fmla="*/ 129 w 203"/>
                      <a:gd name="T3" fmla="*/ 78 h 78"/>
                      <a:gd name="T4" fmla="*/ 203 w 203"/>
                      <a:gd name="T5" fmla="*/ 0 h 78"/>
                      <a:gd name="T6" fmla="*/ 175 w 203"/>
                      <a:gd name="T7" fmla="*/ 52 h 78"/>
                      <a:gd name="T8" fmla="*/ 147 w 203"/>
                      <a:gd name="T9" fmla="*/ 26 h 78"/>
                      <a:gd name="T10" fmla="*/ 203 w 203"/>
                      <a:gd name="T11" fmla="*/ 0 h 78"/>
                      <a:gd name="T12" fmla="*/ 129 w 203"/>
                      <a:gd name="T13" fmla="*/ 78 h 78"/>
                      <a:gd name="T14" fmla="*/ 0 w 203"/>
                      <a:gd name="T15" fmla="*/ 78 h 78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03"/>
                      <a:gd name="T25" fmla="*/ 0 h 78"/>
                      <a:gd name="T26" fmla="*/ 203 w 203"/>
                      <a:gd name="T27" fmla="*/ 78 h 78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03" h="78">
                        <a:moveTo>
                          <a:pt x="0" y="78"/>
                        </a:moveTo>
                        <a:lnTo>
                          <a:pt x="129" y="78"/>
                        </a:lnTo>
                        <a:lnTo>
                          <a:pt x="203" y="0"/>
                        </a:lnTo>
                        <a:lnTo>
                          <a:pt x="175" y="52"/>
                        </a:lnTo>
                        <a:lnTo>
                          <a:pt x="147" y="26"/>
                        </a:lnTo>
                        <a:lnTo>
                          <a:pt x="203" y="0"/>
                        </a:lnTo>
                        <a:lnTo>
                          <a:pt x="129" y="78"/>
                        </a:lnTo>
                        <a:lnTo>
                          <a:pt x="0" y="7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4288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83" name="Oval 79"/>
                  <p:cNvSpPr>
                    <a:spLocks noChangeArrowheads="1"/>
                  </p:cNvSpPr>
                  <p:nvPr/>
                </p:nvSpPr>
                <p:spPr bwMode="auto">
                  <a:xfrm>
                    <a:off x="5444" y="1034"/>
                    <a:ext cx="66" cy="62"/>
                  </a:xfrm>
                  <a:prstGeom prst="ellipse">
                    <a:avLst/>
                  </a:prstGeom>
                  <a:solidFill>
                    <a:srgbClr val="EF047F"/>
                  </a:solidFill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4" name="Rectangle 80"/>
                  <p:cNvSpPr>
                    <a:spLocks noChangeArrowheads="1"/>
                  </p:cNvSpPr>
                  <p:nvPr/>
                </p:nvSpPr>
                <p:spPr bwMode="auto">
                  <a:xfrm>
                    <a:off x="5425" y="1051"/>
                    <a:ext cx="18" cy="17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5" name="Rectangle 81"/>
                  <p:cNvSpPr>
                    <a:spLocks noChangeArrowheads="1"/>
                  </p:cNvSpPr>
                  <p:nvPr/>
                </p:nvSpPr>
                <p:spPr bwMode="auto">
                  <a:xfrm>
                    <a:off x="5434" y="1016"/>
                    <a:ext cx="19" cy="17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6" name="Freeform 82"/>
                  <p:cNvSpPr>
                    <a:spLocks/>
                  </p:cNvSpPr>
                  <p:nvPr/>
                </p:nvSpPr>
                <p:spPr bwMode="auto">
                  <a:xfrm>
                    <a:off x="5434" y="981"/>
                    <a:ext cx="28" cy="17"/>
                  </a:xfrm>
                  <a:custGeom>
                    <a:avLst/>
                    <a:gdLst>
                      <a:gd name="T0" fmla="*/ 0 w 28"/>
                      <a:gd name="T1" fmla="*/ 17 h 17"/>
                      <a:gd name="T2" fmla="*/ 19 w 28"/>
                      <a:gd name="T3" fmla="*/ 17 h 17"/>
                      <a:gd name="T4" fmla="*/ 28 w 28"/>
                      <a:gd name="T5" fmla="*/ 0 h 17"/>
                      <a:gd name="T6" fmla="*/ 9 w 28"/>
                      <a:gd name="T7" fmla="*/ 0 h 17"/>
                      <a:gd name="T8" fmla="*/ 0 w 28"/>
                      <a:gd name="T9" fmla="*/ 17 h 1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8"/>
                      <a:gd name="T16" fmla="*/ 0 h 17"/>
                      <a:gd name="T17" fmla="*/ 28 w 28"/>
                      <a:gd name="T18" fmla="*/ 17 h 1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8" h="17">
                        <a:moveTo>
                          <a:pt x="0" y="17"/>
                        </a:moveTo>
                        <a:lnTo>
                          <a:pt x="19" y="17"/>
                        </a:lnTo>
                        <a:lnTo>
                          <a:pt x="28" y="0"/>
                        </a:lnTo>
                        <a:lnTo>
                          <a:pt x="9" y="0"/>
                        </a:lnTo>
                        <a:lnTo>
                          <a:pt x="0" y="1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87" name="Freeform 83"/>
                  <p:cNvSpPr>
                    <a:spLocks/>
                  </p:cNvSpPr>
                  <p:nvPr/>
                </p:nvSpPr>
                <p:spPr bwMode="auto">
                  <a:xfrm>
                    <a:off x="5443" y="946"/>
                    <a:ext cx="28" cy="17"/>
                  </a:xfrm>
                  <a:custGeom>
                    <a:avLst/>
                    <a:gdLst>
                      <a:gd name="T0" fmla="*/ 0 w 28"/>
                      <a:gd name="T1" fmla="*/ 17 h 17"/>
                      <a:gd name="T2" fmla="*/ 19 w 28"/>
                      <a:gd name="T3" fmla="*/ 17 h 17"/>
                      <a:gd name="T4" fmla="*/ 28 w 28"/>
                      <a:gd name="T5" fmla="*/ 0 h 17"/>
                      <a:gd name="T6" fmla="*/ 10 w 28"/>
                      <a:gd name="T7" fmla="*/ 0 h 17"/>
                      <a:gd name="T8" fmla="*/ 0 w 28"/>
                      <a:gd name="T9" fmla="*/ 17 h 1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8"/>
                      <a:gd name="T16" fmla="*/ 0 h 17"/>
                      <a:gd name="T17" fmla="*/ 28 w 28"/>
                      <a:gd name="T18" fmla="*/ 17 h 1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8" h="17">
                        <a:moveTo>
                          <a:pt x="0" y="17"/>
                        </a:moveTo>
                        <a:lnTo>
                          <a:pt x="19" y="17"/>
                        </a:lnTo>
                        <a:lnTo>
                          <a:pt x="28" y="0"/>
                        </a:lnTo>
                        <a:lnTo>
                          <a:pt x="10" y="0"/>
                        </a:lnTo>
                        <a:lnTo>
                          <a:pt x="0" y="1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88" name="Freeform 84"/>
                  <p:cNvSpPr>
                    <a:spLocks/>
                  </p:cNvSpPr>
                  <p:nvPr/>
                </p:nvSpPr>
                <p:spPr bwMode="auto">
                  <a:xfrm>
                    <a:off x="5453" y="911"/>
                    <a:ext cx="27" cy="18"/>
                  </a:xfrm>
                  <a:custGeom>
                    <a:avLst/>
                    <a:gdLst>
                      <a:gd name="T0" fmla="*/ 0 w 27"/>
                      <a:gd name="T1" fmla="*/ 18 h 18"/>
                      <a:gd name="T2" fmla="*/ 18 w 27"/>
                      <a:gd name="T3" fmla="*/ 18 h 18"/>
                      <a:gd name="T4" fmla="*/ 27 w 27"/>
                      <a:gd name="T5" fmla="*/ 0 h 18"/>
                      <a:gd name="T6" fmla="*/ 9 w 27"/>
                      <a:gd name="T7" fmla="*/ 0 h 18"/>
                      <a:gd name="T8" fmla="*/ 0 w 27"/>
                      <a:gd name="T9" fmla="*/ 18 h 1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7"/>
                      <a:gd name="T16" fmla="*/ 0 h 18"/>
                      <a:gd name="T17" fmla="*/ 27 w 27"/>
                      <a:gd name="T18" fmla="*/ 18 h 1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7" h="18">
                        <a:moveTo>
                          <a:pt x="0" y="18"/>
                        </a:moveTo>
                        <a:lnTo>
                          <a:pt x="18" y="18"/>
                        </a:lnTo>
                        <a:lnTo>
                          <a:pt x="27" y="0"/>
                        </a:lnTo>
                        <a:lnTo>
                          <a:pt x="9" y="0"/>
                        </a:lnTo>
                        <a:lnTo>
                          <a:pt x="0" y="1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89" name="Rectangle 85"/>
                  <p:cNvSpPr>
                    <a:spLocks noChangeArrowheads="1"/>
                  </p:cNvSpPr>
                  <p:nvPr/>
                </p:nvSpPr>
                <p:spPr bwMode="auto">
                  <a:xfrm>
                    <a:off x="5462" y="876"/>
                    <a:ext cx="18" cy="18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" name="Rectangle 86"/>
                  <p:cNvSpPr>
                    <a:spLocks noChangeArrowheads="1"/>
                  </p:cNvSpPr>
                  <p:nvPr/>
                </p:nvSpPr>
                <p:spPr bwMode="auto">
                  <a:xfrm>
                    <a:off x="5471" y="841"/>
                    <a:ext cx="18" cy="18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" name="Rectangle 87"/>
                  <p:cNvSpPr>
                    <a:spLocks noChangeArrowheads="1"/>
                  </p:cNvSpPr>
                  <p:nvPr/>
                </p:nvSpPr>
                <p:spPr bwMode="auto">
                  <a:xfrm>
                    <a:off x="5480" y="815"/>
                    <a:ext cx="18" cy="18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" name="Rectangle 88"/>
                  <p:cNvSpPr>
                    <a:spLocks noChangeArrowheads="1"/>
                  </p:cNvSpPr>
                  <p:nvPr/>
                </p:nvSpPr>
                <p:spPr bwMode="auto">
                  <a:xfrm>
                    <a:off x="5489" y="780"/>
                    <a:ext cx="19" cy="18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" name="Freeform 89"/>
                  <p:cNvSpPr>
                    <a:spLocks/>
                  </p:cNvSpPr>
                  <p:nvPr/>
                </p:nvSpPr>
                <p:spPr bwMode="auto">
                  <a:xfrm>
                    <a:off x="5489" y="745"/>
                    <a:ext cx="28" cy="18"/>
                  </a:xfrm>
                  <a:custGeom>
                    <a:avLst/>
                    <a:gdLst>
                      <a:gd name="T0" fmla="*/ 0 w 28"/>
                      <a:gd name="T1" fmla="*/ 18 h 18"/>
                      <a:gd name="T2" fmla="*/ 19 w 28"/>
                      <a:gd name="T3" fmla="*/ 18 h 18"/>
                      <a:gd name="T4" fmla="*/ 28 w 28"/>
                      <a:gd name="T5" fmla="*/ 0 h 18"/>
                      <a:gd name="T6" fmla="*/ 9 w 28"/>
                      <a:gd name="T7" fmla="*/ 0 h 18"/>
                      <a:gd name="T8" fmla="*/ 0 w 28"/>
                      <a:gd name="T9" fmla="*/ 18 h 1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8"/>
                      <a:gd name="T16" fmla="*/ 0 h 18"/>
                      <a:gd name="T17" fmla="*/ 28 w 28"/>
                      <a:gd name="T18" fmla="*/ 18 h 1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8" h="18">
                        <a:moveTo>
                          <a:pt x="0" y="18"/>
                        </a:moveTo>
                        <a:lnTo>
                          <a:pt x="19" y="18"/>
                        </a:lnTo>
                        <a:lnTo>
                          <a:pt x="28" y="0"/>
                        </a:lnTo>
                        <a:lnTo>
                          <a:pt x="9" y="0"/>
                        </a:lnTo>
                        <a:lnTo>
                          <a:pt x="0" y="1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94" name="Freeform 90"/>
                  <p:cNvSpPr>
                    <a:spLocks/>
                  </p:cNvSpPr>
                  <p:nvPr/>
                </p:nvSpPr>
                <p:spPr bwMode="auto">
                  <a:xfrm>
                    <a:off x="5498" y="711"/>
                    <a:ext cx="28" cy="17"/>
                  </a:xfrm>
                  <a:custGeom>
                    <a:avLst/>
                    <a:gdLst>
                      <a:gd name="T0" fmla="*/ 0 w 28"/>
                      <a:gd name="T1" fmla="*/ 17 h 17"/>
                      <a:gd name="T2" fmla="*/ 19 w 28"/>
                      <a:gd name="T3" fmla="*/ 17 h 17"/>
                      <a:gd name="T4" fmla="*/ 28 w 28"/>
                      <a:gd name="T5" fmla="*/ 0 h 17"/>
                      <a:gd name="T6" fmla="*/ 10 w 28"/>
                      <a:gd name="T7" fmla="*/ 0 h 17"/>
                      <a:gd name="T8" fmla="*/ 0 w 28"/>
                      <a:gd name="T9" fmla="*/ 17 h 1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8"/>
                      <a:gd name="T16" fmla="*/ 0 h 17"/>
                      <a:gd name="T17" fmla="*/ 28 w 28"/>
                      <a:gd name="T18" fmla="*/ 17 h 1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8" h="17">
                        <a:moveTo>
                          <a:pt x="0" y="17"/>
                        </a:moveTo>
                        <a:lnTo>
                          <a:pt x="19" y="17"/>
                        </a:lnTo>
                        <a:lnTo>
                          <a:pt x="28" y="0"/>
                        </a:lnTo>
                        <a:lnTo>
                          <a:pt x="10" y="0"/>
                        </a:lnTo>
                        <a:lnTo>
                          <a:pt x="0" y="1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95" name="Rectangle 91"/>
                  <p:cNvSpPr>
                    <a:spLocks noChangeArrowheads="1"/>
                  </p:cNvSpPr>
                  <p:nvPr/>
                </p:nvSpPr>
                <p:spPr bwMode="auto">
                  <a:xfrm>
                    <a:off x="5508" y="676"/>
                    <a:ext cx="18" cy="17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6" name="Rectangle 92"/>
                  <p:cNvSpPr>
                    <a:spLocks noChangeArrowheads="1"/>
                  </p:cNvSpPr>
                  <p:nvPr/>
                </p:nvSpPr>
                <p:spPr bwMode="auto">
                  <a:xfrm>
                    <a:off x="5517" y="641"/>
                    <a:ext cx="18" cy="17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7" name="Rectangle 93"/>
                  <p:cNvSpPr>
                    <a:spLocks noChangeArrowheads="1"/>
                  </p:cNvSpPr>
                  <p:nvPr/>
                </p:nvSpPr>
                <p:spPr bwMode="auto">
                  <a:xfrm>
                    <a:off x="5526" y="606"/>
                    <a:ext cx="18" cy="17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8" name="Rectangle 94"/>
                  <p:cNvSpPr>
                    <a:spLocks noChangeArrowheads="1"/>
                  </p:cNvSpPr>
                  <p:nvPr/>
                </p:nvSpPr>
                <p:spPr bwMode="auto">
                  <a:xfrm>
                    <a:off x="5535" y="571"/>
                    <a:ext cx="19" cy="18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9" name="Freeform 95"/>
                  <p:cNvSpPr>
                    <a:spLocks/>
                  </p:cNvSpPr>
                  <p:nvPr/>
                </p:nvSpPr>
                <p:spPr bwMode="auto">
                  <a:xfrm>
                    <a:off x="5535" y="536"/>
                    <a:ext cx="28" cy="18"/>
                  </a:xfrm>
                  <a:custGeom>
                    <a:avLst/>
                    <a:gdLst>
                      <a:gd name="T0" fmla="*/ 0 w 28"/>
                      <a:gd name="T1" fmla="*/ 18 h 18"/>
                      <a:gd name="T2" fmla="*/ 19 w 28"/>
                      <a:gd name="T3" fmla="*/ 18 h 18"/>
                      <a:gd name="T4" fmla="*/ 28 w 28"/>
                      <a:gd name="T5" fmla="*/ 0 h 18"/>
                      <a:gd name="T6" fmla="*/ 9 w 28"/>
                      <a:gd name="T7" fmla="*/ 0 h 18"/>
                      <a:gd name="T8" fmla="*/ 0 w 28"/>
                      <a:gd name="T9" fmla="*/ 18 h 1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8"/>
                      <a:gd name="T16" fmla="*/ 0 h 18"/>
                      <a:gd name="T17" fmla="*/ 28 w 28"/>
                      <a:gd name="T18" fmla="*/ 18 h 1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8" h="18">
                        <a:moveTo>
                          <a:pt x="0" y="18"/>
                        </a:moveTo>
                        <a:lnTo>
                          <a:pt x="19" y="18"/>
                        </a:lnTo>
                        <a:lnTo>
                          <a:pt x="28" y="0"/>
                        </a:lnTo>
                        <a:lnTo>
                          <a:pt x="9" y="0"/>
                        </a:lnTo>
                        <a:lnTo>
                          <a:pt x="0" y="1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100" name="Freeform 115"/>
                  <p:cNvSpPr>
                    <a:spLocks/>
                  </p:cNvSpPr>
                  <p:nvPr/>
                </p:nvSpPr>
                <p:spPr bwMode="auto">
                  <a:xfrm>
                    <a:off x="3251" y="519"/>
                    <a:ext cx="37" cy="9"/>
                  </a:xfrm>
                  <a:custGeom>
                    <a:avLst/>
                    <a:gdLst>
                      <a:gd name="T0" fmla="*/ 0 w 37"/>
                      <a:gd name="T1" fmla="*/ 0 h 9"/>
                      <a:gd name="T2" fmla="*/ 37 w 37"/>
                      <a:gd name="T3" fmla="*/ 0 h 9"/>
                      <a:gd name="T4" fmla="*/ 37 w 37"/>
                      <a:gd name="T5" fmla="*/ 9 h 9"/>
                      <a:gd name="T6" fmla="*/ 0 w 37"/>
                      <a:gd name="T7" fmla="*/ 0 h 9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7"/>
                      <a:gd name="T13" fmla="*/ 0 h 9"/>
                      <a:gd name="T14" fmla="*/ 37 w 37"/>
                      <a:gd name="T15" fmla="*/ 9 h 9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7" h="9">
                        <a:moveTo>
                          <a:pt x="0" y="0"/>
                        </a:moveTo>
                        <a:lnTo>
                          <a:pt x="37" y="0"/>
                        </a:lnTo>
                        <a:lnTo>
                          <a:pt x="37" y="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EF047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101" name="Oval 309"/>
                  <p:cNvSpPr>
                    <a:spLocks noChangeArrowheads="1"/>
                  </p:cNvSpPr>
                  <p:nvPr/>
                </p:nvSpPr>
                <p:spPr bwMode="auto">
                  <a:xfrm>
                    <a:off x="5488" y="936"/>
                    <a:ext cx="66" cy="62"/>
                  </a:xfrm>
                  <a:prstGeom prst="ellipse">
                    <a:avLst/>
                  </a:prstGeom>
                  <a:solidFill>
                    <a:srgbClr val="EF047F"/>
                  </a:solidFill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2" name="Freeform 310"/>
                  <p:cNvSpPr>
                    <a:spLocks/>
                  </p:cNvSpPr>
                  <p:nvPr/>
                </p:nvSpPr>
                <p:spPr bwMode="auto">
                  <a:xfrm>
                    <a:off x="5205" y="968"/>
                    <a:ext cx="248" cy="69"/>
                  </a:xfrm>
                  <a:custGeom>
                    <a:avLst/>
                    <a:gdLst>
                      <a:gd name="T0" fmla="*/ 0 w 248"/>
                      <a:gd name="T1" fmla="*/ 69 h 69"/>
                      <a:gd name="T2" fmla="*/ 166 w 248"/>
                      <a:gd name="T3" fmla="*/ 69 h 69"/>
                      <a:gd name="T4" fmla="*/ 248 w 248"/>
                      <a:gd name="T5" fmla="*/ 0 h 69"/>
                      <a:gd name="T6" fmla="*/ 212 w 248"/>
                      <a:gd name="T7" fmla="*/ 43 h 69"/>
                      <a:gd name="T8" fmla="*/ 184 w 248"/>
                      <a:gd name="T9" fmla="*/ 26 h 69"/>
                      <a:gd name="T10" fmla="*/ 248 w 248"/>
                      <a:gd name="T11" fmla="*/ 0 h 69"/>
                      <a:gd name="T12" fmla="*/ 166 w 248"/>
                      <a:gd name="T13" fmla="*/ 69 h 69"/>
                      <a:gd name="T14" fmla="*/ 0 w 248"/>
                      <a:gd name="T15" fmla="*/ 69 h 69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48"/>
                      <a:gd name="T25" fmla="*/ 0 h 69"/>
                      <a:gd name="T26" fmla="*/ 248 w 248"/>
                      <a:gd name="T27" fmla="*/ 69 h 69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48" h="69">
                        <a:moveTo>
                          <a:pt x="0" y="69"/>
                        </a:moveTo>
                        <a:lnTo>
                          <a:pt x="166" y="69"/>
                        </a:lnTo>
                        <a:lnTo>
                          <a:pt x="248" y="0"/>
                        </a:lnTo>
                        <a:lnTo>
                          <a:pt x="212" y="43"/>
                        </a:lnTo>
                        <a:lnTo>
                          <a:pt x="184" y="26"/>
                        </a:lnTo>
                        <a:lnTo>
                          <a:pt x="248" y="0"/>
                        </a:lnTo>
                        <a:lnTo>
                          <a:pt x="166" y="69"/>
                        </a:lnTo>
                        <a:lnTo>
                          <a:pt x="0" y="6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4288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103" name="Text Box 31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499" y="1045"/>
                    <a:ext cx="1004" cy="17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eaLnBrk="0" hangingPunct="0">
                      <a:tabLst>
                        <a:tab pos="568325" algn="ctr"/>
                        <a:tab pos="947738" algn="ctr"/>
                        <a:tab pos="1327150" algn="ctr"/>
                        <a:tab pos="1706563" algn="ctr"/>
                        <a:tab pos="2103438" algn="ctr"/>
                        <a:tab pos="2482850" algn="ctr"/>
                      </a:tabLst>
                    </a:pPr>
                    <a:r>
                      <a:rPr lang="fr-FR" sz="1200" dirty="0">
                        <a:latin typeface="Lucida Sans Unicode" pitchFamily="34" charset="0"/>
                      </a:rPr>
                      <a:t>ESRF (2007)</a:t>
                    </a:r>
                    <a:endParaRPr lang="fr-FR" sz="2400" dirty="0">
                      <a:solidFill>
                        <a:srgbClr val="FF0000"/>
                      </a:solidFill>
                      <a:latin typeface="Lucida Sans Unicode" pitchFamily="34" charset="0"/>
                    </a:endParaRPr>
                  </a:p>
                </p:txBody>
              </p:sp>
              <p:sp>
                <p:nvSpPr>
                  <p:cNvPr id="104" name="Text Box 31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424" y="1251"/>
                    <a:ext cx="1004" cy="17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eaLnBrk="0" hangingPunct="0">
                      <a:tabLst>
                        <a:tab pos="568325" algn="ctr"/>
                        <a:tab pos="947738" algn="ctr"/>
                        <a:tab pos="1327150" algn="ctr"/>
                        <a:tab pos="1706563" algn="ctr"/>
                        <a:tab pos="2103438" algn="ctr"/>
                        <a:tab pos="2482850" algn="ctr"/>
                      </a:tabLst>
                    </a:pPr>
                    <a:r>
                      <a:rPr lang="fr-FR" sz="1200">
                        <a:latin typeface="Lucida Sans Unicode" pitchFamily="34" charset="0"/>
                      </a:rPr>
                      <a:t>ESRF (2000)</a:t>
                    </a:r>
                    <a:endParaRPr lang="fr-FR" sz="2400">
                      <a:solidFill>
                        <a:srgbClr val="FF0000"/>
                      </a:solidFill>
                      <a:latin typeface="Lucida Sans Unicode" pitchFamily="34" charset="0"/>
                    </a:endParaRPr>
                  </a:p>
                </p:txBody>
              </p:sp>
            </p:grpSp>
          </p:grpSp>
          <p:sp>
            <p:nvSpPr>
              <p:cNvPr id="19" name="Rectangle 18"/>
              <p:cNvSpPr/>
              <p:nvPr/>
            </p:nvSpPr>
            <p:spPr>
              <a:xfrm rot="16200000" flipH="1">
                <a:off x="5003192" y="1938773"/>
                <a:ext cx="2300238" cy="261941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1100" dirty="0">
                    <a:solidFill>
                      <a:srgbClr val="FF0000"/>
                    </a:solidFill>
                  </a:rPr>
                  <a:t>photons/s/mm</a:t>
                </a:r>
                <a:r>
                  <a:rPr lang="en-US" sz="1100" baseline="30000" dirty="0">
                    <a:solidFill>
                      <a:srgbClr val="FF0000"/>
                    </a:solidFill>
                  </a:rPr>
                  <a:t>2</a:t>
                </a:r>
                <a:r>
                  <a:rPr lang="en-US" sz="1100" dirty="0">
                    <a:solidFill>
                      <a:srgbClr val="FF0000"/>
                    </a:solidFill>
                  </a:rPr>
                  <a:t>mrad</a:t>
                </a:r>
                <a:r>
                  <a:rPr lang="en-US" sz="1100" baseline="30000" dirty="0">
                    <a:solidFill>
                      <a:srgbClr val="FF0000"/>
                    </a:solidFill>
                  </a:rPr>
                  <a:t>2</a:t>
                </a:r>
                <a:r>
                  <a:rPr lang="en-US" sz="1100" dirty="0">
                    <a:solidFill>
                      <a:srgbClr val="FF0000"/>
                    </a:solidFill>
                  </a:rPr>
                  <a:t>/0.1%BW</a:t>
                </a:r>
                <a:endParaRPr lang="en-GB" sz="1100" dirty="0"/>
              </a:p>
            </p:txBody>
          </p:sp>
        </p:grpSp>
      </p:grpSp>
      <p:grpSp>
        <p:nvGrpSpPr>
          <p:cNvPr id="6" name="Group 191"/>
          <p:cNvGrpSpPr/>
          <p:nvPr/>
        </p:nvGrpSpPr>
        <p:grpSpPr>
          <a:xfrm>
            <a:off x="6460621" y="856277"/>
            <a:ext cx="2549308" cy="862472"/>
            <a:chOff x="6466516" y="828495"/>
            <a:chExt cx="2549308" cy="862472"/>
          </a:xfrm>
        </p:grpSpPr>
        <p:grpSp>
          <p:nvGrpSpPr>
            <p:cNvPr id="7" name="Group 194"/>
            <p:cNvGrpSpPr/>
            <p:nvPr/>
          </p:nvGrpSpPr>
          <p:grpSpPr>
            <a:xfrm>
              <a:off x="6466516" y="873211"/>
              <a:ext cx="2503584" cy="817756"/>
              <a:chOff x="6466516" y="873211"/>
              <a:chExt cx="2503584" cy="817756"/>
            </a:xfrm>
          </p:grpSpPr>
          <p:grpSp>
            <p:nvGrpSpPr>
              <p:cNvPr id="8" name="Group 193"/>
              <p:cNvGrpSpPr/>
              <p:nvPr/>
            </p:nvGrpSpPr>
            <p:grpSpPr>
              <a:xfrm>
                <a:off x="6466516" y="915858"/>
                <a:ext cx="2236481" cy="338554"/>
                <a:chOff x="6457089" y="924096"/>
                <a:chExt cx="2236481" cy="338554"/>
              </a:xfrm>
            </p:grpSpPr>
            <p:sp>
              <p:nvSpPr>
                <p:cNvPr id="110" name="TextBox 109"/>
                <p:cNvSpPr txBox="1"/>
                <p:nvPr/>
              </p:nvSpPr>
              <p:spPr>
                <a:xfrm>
                  <a:off x="6457089" y="924096"/>
                  <a:ext cx="208912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600" dirty="0" smtClean="0">
                      <a:solidFill>
                        <a:schemeClr val="bg1"/>
                      </a:solidFill>
                      <a:latin typeface="+mn-lt"/>
                    </a:rPr>
                    <a:t>Future SR-SR 10</a:t>
                  </a:r>
                  <a:r>
                    <a:rPr lang="en-GB" sz="1600" baseline="30000" dirty="0" smtClean="0">
                      <a:solidFill>
                        <a:schemeClr val="bg1"/>
                      </a:solidFill>
                      <a:latin typeface="+mn-lt"/>
                    </a:rPr>
                    <a:t>23</a:t>
                  </a:r>
                </a:p>
              </p:txBody>
            </p:sp>
            <p:sp>
              <p:nvSpPr>
                <p:cNvPr id="111" name="Freeform 310"/>
                <p:cNvSpPr>
                  <a:spLocks/>
                </p:cNvSpPr>
                <p:nvPr/>
              </p:nvSpPr>
              <p:spPr bwMode="auto">
                <a:xfrm>
                  <a:off x="8226991" y="1056442"/>
                  <a:ext cx="466579" cy="94899"/>
                </a:xfrm>
                <a:custGeom>
                  <a:avLst/>
                  <a:gdLst>
                    <a:gd name="T0" fmla="*/ 0 w 248"/>
                    <a:gd name="T1" fmla="*/ 69 h 69"/>
                    <a:gd name="T2" fmla="*/ 166 w 248"/>
                    <a:gd name="T3" fmla="*/ 69 h 69"/>
                    <a:gd name="T4" fmla="*/ 248 w 248"/>
                    <a:gd name="T5" fmla="*/ 0 h 69"/>
                    <a:gd name="T6" fmla="*/ 212 w 248"/>
                    <a:gd name="T7" fmla="*/ 43 h 69"/>
                    <a:gd name="T8" fmla="*/ 184 w 248"/>
                    <a:gd name="T9" fmla="*/ 26 h 69"/>
                    <a:gd name="T10" fmla="*/ 248 w 248"/>
                    <a:gd name="T11" fmla="*/ 0 h 69"/>
                    <a:gd name="T12" fmla="*/ 166 w 248"/>
                    <a:gd name="T13" fmla="*/ 69 h 69"/>
                    <a:gd name="T14" fmla="*/ 0 w 248"/>
                    <a:gd name="T15" fmla="*/ 69 h 6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48"/>
                    <a:gd name="T25" fmla="*/ 0 h 69"/>
                    <a:gd name="T26" fmla="*/ 248 w 248"/>
                    <a:gd name="T27" fmla="*/ 69 h 6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48" h="69">
                      <a:moveTo>
                        <a:pt x="0" y="69"/>
                      </a:moveTo>
                      <a:lnTo>
                        <a:pt x="166" y="69"/>
                      </a:lnTo>
                      <a:lnTo>
                        <a:pt x="248" y="0"/>
                      </a:lnTo>
                      <a:lnTo>
                        <a:pt x="212" y="43"/>
                      </a:lnTo>
                      <a:lnTo>
                        <a:pt x="184" y="26"/>
                      </a:lnTo>
                      <a:lnTo>
                        <a:pt x="248" y="0"/>
                      </a:lnTo>
                      <a:lnTo>
                        <a:pt x="166" y="69"/>
                      </a:lnTo>
                      <a:lnTo>
                        <a:pt x="0" y="6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428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cxnSp>
            <p:nvCxnSpPr>
              <p:cNvPr id="109" name="Straight Connector 108"/>
              <p:cNvCxnSpPr/>
              <p:nvPr/>
            </p:nvCxnSpPr>
            <p:spPr bwMode="auto">
              <a:xfrm flipV="1">
                <a:off x="8605471" y="873211"/>
                <a:ext cx="364629" cy="817756"/>
              </a:xfrm>
              <a:prstGeom prst="line">
                <a:avLst/>
              </a:prstGeom>
              <a:solidFill>
                <a:srgbClr val="7DA9D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07" name="Oval 77"/>
            <p:cNvSpPr>
              <a:spLocks noChangeArrowheads="1"/>
            </p:cNvSpPr>
            <p:nvPr/>
          </p:nvSpPr>
          <p:spPr bwMode="auto">
            <a:xfrm>
              <a:off x="8902911" y="828495"/>
              <a:ext cx="112913" cy="113173"/>
            </a:xfrm>
            <a:prstGeom prst="ellipse">
              <a:avLst/>
            </a:prstGeom>
            <a:solidFill>
              <a:srgbClr val="FFFF00"/>
            </a:solidFill>
            <a:ln w="142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en-GB"/>
            </a:p>
          </p:txBody>
        </p:sp>
      </p:grpSp>
      <p:pic>
        <p:nvPicPr>
          <p:cNvPr id="112" name="Picture 2" descr="https://lh5.googleusercontent.com/-A1Ozheo9D0c/UI-f0HA1THI/AAAAAAAAMH0/w_MkHRHMJBA/s1180/2012_10_29_EX2%2520WORKS_LR_0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86060" y="1465379"/>
            <a:ext cx="2491989" cy="16683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3" name="Picture 11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492896"/>
            <a:ext cx="2317184" cy="18434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257300" y="4381500"/>
            <a:ext cx="3557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800000"/>
                </a:solidFill>
              </a:rPr>
              <a:t>Present ESRF Lattice: Ex=4nm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54100" y="6159500"/>
            <a:ext cx="3980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6600"/>
                </a:solidFill>
              </a:rPr>
              <a:t>Low </a:t>
            </a:r>
            <a:r>
              <a:rPr lang="en-US" dirty="0" err="1" smtClean="0">
                <a:solidFill>
                  <a:srgbClr val="006600"/>
                </a:solidFill>
              </a:rPr>
              <a:t>Emittance</a:t>
            </a:r>
            <a:r>
              <a:rPr lang="en-US" dirty="0" smtClean="0">
                <a:solidFill>
                  <a:srgbClr val="006600"/>
                </a:solidFill>
              </a:rPr>
              <a:t> Lattice: Ex=0.15nm</a:t>
            </a:r>
            <a:endParaRPr lang="en-US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317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154_web_1.jpg"/>
          <p:cNvPicPr>
            <a:picLocks noChangeAspect="1"/>
          </p:cNvPicPr>
          <p:nvPr/>
        </p:nvPicPr>
        <p:blipFill>
          <a:blip r:embed="rId2" cstate="print"/>
          <a:srcRect l="416" t="-405" r="671"/>
          <a:stretch>
            <a:fillRect/>
          </a:stretch>
        </p:blipFill>
        <p:spPr>
          <a:xfrm>
            <a:off x="727865" y="836717"/>
            <a:ext cx="8244000" cy="52502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Many thanks for your attention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132577"/>
                </a:solidFill>
              </a:rPr>
              <a:t>Page </a:t>
            </a:r>
            <a:fld id="{733122C9-A0B9-462F-8757-0847AD287B63}" type="slidenum">
              <a:rPr lang="en-US" smtClean="0">
                <a:solidFill>
                  <a:srgbClr val="132577"/>
                </a:solidFill>
              </a:rPr>
              <a:pPr/>
              <a:t>40</a:t>
            </a:fld>
            <a:endParaRPr lang="en-US">
              <a:solidFill>
                <a:srgbClr val="1325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993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RF_presentation_silver">
  <a:themeElements>
    <a:clrScheme name="ESRF_presentation_silver 13">
      <a:dk1>
        <a:srgbClr val="000000"/>
      </a:dk1>
      <a:lt1>
        <a:srgbClr val="FFFFFF"/>
      </a:lt1>
      <a:dk2>
        <a:srgbClr val="000000"/>
      </a:dk2>
      <a:lt2>
        <a:srgbClr val="8A8B8E"/>
      </a:lt2>
      <a:accent1>
        <a:srgbClr val="7DA9DA"/>
      </a:accent1>
      <a:accent2>
        <a:srgbClr val="1B5092"/>
      </a:accent2>
      <a:accent3>
        <a:srgbClr val="FFFFFF"/>
      </a:accent3>
      <a:accent4>
        <a:srgbClr val="000000"/>
      </a:accent4>
      <a:accent5>
        <a:srgbClr val="BFD1EA"/>
      </a:accent5>
      <a:accent6>
        <a:srgbClr val="174884"/>
      </a:accent6>
      <a:hlink>
        <a:srgbClr val="DD2026"/>
      </a:hlink>
      <a:folHlink>
        <a:srgbClr val="9E1C20"/>
      </a:folHlink>
    </a:clrScheme>
    <a:fontScheme name="ESRF_presentation_silver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ESRF_presentation_silv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RF_presentation_silv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RF_presentation_silv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RF_presentation_silv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RF_presentation_silv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RF_presentation_silv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RF_presentation_silv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RF_presentation_silv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RF_presentation_silv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RF_presentation_silv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RF_presentation_silv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RF_presentation_silv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RF_presentation_silver 13">
        <a:dk1>
          <a:srgbClr val="000000"/>
        </a:dk1>
        <a:lt1>
          <a:srgbClr val="FFFFFF"/>
        </a:lt1>
        <a:dk2>
          <a:srgbClr val="000000"/>
        </a:dk2>
        <a:lt2>
          <a:srgbClr val="8A8B8E"/>
        </a:lt2>
        <a:accent1>
          <a:srgbClr val="7DA9DA"/>
        </a:accent1>
        <a:accent2>
          <a:srgbClr val="1B5092"/>
        </a:accent2>
        <a:accent3>
          <a:srgbClr val="FFFFFF"/>
        </a:accent3>
        <a:accent4>
          <a:srgbClr val="000000"/>
        </a:accent4>
        <a:accent5>
          <a:srgbClr val="BFD1EA"/>
        </a:accent5>
        <a:accent6>
          <a:srgbClr val="174884"/>
        </a:accent6>
        <a:hlink>
          <a:srgbClr val="DD2026"/>
        </a:hlink>
        <a:folHlink>
          <a:srgbClr val="9E1C2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SRF_presentation_silver">
  <a:themeElements>
    <a:clrScheme name="ESRF_presentation_silver 13">
      <a:dk1>
        <a:srgbClr val="000000"/>
      </a:dk1>
      <a:lt1>
        <a:srgbClr val="FFFFFF"/>
      </a:lt1>
      <a:dk2>
        <a:srgbClr val="000000"/>
      </a:dk2>
      <a:lt2>
        <a:srgbClr val="8A8B8E"/>
      </a:lt2>
      <a:accent1>
        <a:srgbClr val="7DA9DA"/>
      </a:accent1>
      <a:accent2>
        <a:srgbClr val="1B5092"/>
      </a:accent2>
      <a:accent3>
        <a:srgbClr val="FFFFFF"/>
      </a:accent3>
      <a:accent4>
        <a:srgbClr val="000000"/>
      </a:accent4>
      <a:accent5>
        <a:srgbClr val="BFD1EA"/>
      </a:accent5>
      <a:accent6>
        <a:srgbClr val="174884"/>
      </a:accent6>
      <a:hlink>
        <a:srgbClr val="DD2026"/>
      </a:hlink>
      <a:folHlink>
        <a:srgbClr val="9E1C20"/>
      </a:folHlink>
    </a:clrScheme>
    <a:fontScheme name="ESRF_presentation_silv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RF_presentation_silv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RF_presentation_silv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RF_presentation_silv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RF_presentation_silv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RF_presentation_silv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RF_presentation_silv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RF_presentation_silv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RF_presentation_silv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RF_presentation_silv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RF_presentation_silv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RF_presentation_silv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RF_presentation_silv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RF_presentation_silver 13">
        <a:dk1>
          <a:srgbClr val="000000"/>
        </a:dk1>
        <a:lt1>
          <a:srgbClr val="FFFFFF"/>
        </a:lt1>
        <a:dk2>
          <a:srgbClr val="000000"/>
        </a:dk2>
        <a:lt2>
          <a:srgbClr val="8A8B8E"/>
        </a:lt2>
        <a:accent1>
          <a:srgbClr val="7DA9DA"/>
        </a:accent1>
        <a:accent2>
          <a:srgbClr val="1B5092"/>
        </a:accent2>
        <a:accent3>
          <a:srgbClr val="FFFFFF"/>
        </a:accent3>
        <a:accent4>
          <a:srgbClr val="000000"/>
        </a:accent4>
        <a:accent5>
          <a:srgbClr val="BFD1EA"/>
        </a:accent5>
        <a:accent6>
          <a:srgbClr val="174884"/>
        </a:accent6>
        <a:hlink>
          <a:srgbClr val="DD2026"/>
        </a:hlink>
        <a:folHlink>
          <a:srgbClr val="9E1C2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ESRF-default">
  <a:themeElements>
    <a:clrScheme name="ESRF-LightBlue">
      <a:dk1>
        <a:sysClr val="windowText" lastClr="000000"/>
      </a:dk1>
      <a:lt1>
        <a:sysClr val="window" lastClr="FFFFFF"/>
      </a:lt1>
      <a:dk2>
        <a:srgbClr val="132577"/>
      </a:dk2>
      <a:lt2>
        <a:srgbClr val="51A026"/>
      </a:lt2>
      <a:accent1>
        <a:srgbClr val="132577"/>
      </a:accent1>
      <a:accent2>
        <a:srgbClr val="ED7703"/>
      </a:accent2>
      <a:accent3>
        <a:srgbClr val="F4A300"/>
      </a:accent3>
      <a:accent4>
        <a:srgbClr val="FFDD00"/>
      </a:accent4>
      <a:accent5>
        <a:srgbClr val="AF007C"/>
      </a:accent5>
      <a:accent6>
        <a:srgbClr val="0098D4"/>
      </a:accent6>
      <a:hlink>
        <a:srgbClr val="000000"/>
      </a:hlink>
      <a:folHlink>
        <a:srgbClr val="000000"/>
      </a:folHlink>
    </a:clrScheme>
    <a:fontScheme name="Solocal_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Blank.potx" id="{67C11CAC-9023-4D7C-A201-0E73168C1C5C}" vid="{657381B9-D2A2-47F3-8C63-832BC4565506}"/>
    </a:ext>
  </a:extLst>
</a:theme>
</file>

<file path=ppt/theme/theme4.xml><?xml version="1.0" encoding="utf-8"?>
<a:theme xmlns:a="http://schemas.openxmlformats.org/drawingml/2006/main" name="ESRF - default">
  <a:themeElements>
    <a:clrScheme name="ESRF">
      <a:dk1>
        <a:sysClr val="windowText" lastClr="000000"/>
      </a:dk1>
      <a:lt1>
        <a:sysClr val="window" lastClr="FFFFFF"/>
      </a:lt1>
      <a:dk2>
        <a:srgbClr val="B7B9BA"/>
      </a:dk2>
      <a:lt2>
        <a:srgbClr val="AF007C"/>
      </a:lt2>
      <a:accent1>
        <a:srgbClr val="132577"/>
      </a:accent1>
      <a:accent2>
        <a:srgbClr val="ED7703"/>
      </a:accent2>
      <a:accent3>
        <a:srgbClr val="F4A300"/>
      </a:accent3>
      <a:accent4>
        <a:srgbClr val="FFDD00"/>
      </a:accent4>
      <a:accent5>
        <a:srgbClr val="51A026"/>
      </a:accent5>
      <a:accent6>
        <a:srgbClr val="0098D4"/>
      </a:accent6>
      <a:hlink>
        <a:srgbClr val="000000"/>
      </a:hlink>
      <a:folHlink>
        <a:srgbClr val="000000"/>
      </a:folHlink>
    </a:clrScheme>
    <a:fontScheme name="Solocal_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2_ESRF_presentation_silver">
  <a:themeElements>
    <a:clrScheme name="ESRF_presentation_silver 13">
      <a:dk1>
        <a:srgbClr val="000000"/>
      </a:dk1>
      <a:lt1>
        <a:srgbClr val="FFFFFF"/>
      </a:lt1>
      <a:dk2>
        <a:srgbClr val="000000"/>
      </a:dk2>
      <a:lt2>
        <a:srgbClr val="8A8B8E"/>
      </a:lt2>
      <a:accent1>
        <a:srgbClr val="7DA9DA"/>
      </a:accent1>
      <a:accent2>
        <a:srgbClr val="1B5092"/>
      </a:accent2>
      <a:accent3>
        <a:srgbClr val="FFFFFF"/>
      </a:accent3>
      <a:accent4>
        <a:srgbClr val="000000"/>
      </a:accent4>
      <a:accent5>
        <a:srgbClr val="BFD1EA"/>
      </a:accent5>
      <a:accent6>
        <a:srgbClr val="174884"/>
      </a:accent6>
      <a:hlink>
        <a:srgbClr val="DD2026"/>
      </a:hlink>
      <a:folHlink>
        <a:srgbClr val="9E1C20"/>
      </a:folHlink>
    </a:clrScheme>
    <a:fontScheme name="ESRF_presentation_silver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ESRF_presentation_silv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RF_presentation_silv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RF_presentation_silv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RF_presentation_silv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RF_presentation_silv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RF_presentation_silv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RF_presentation_silv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RF_presentation_silv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RF_presentation_silv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RF_presentation_silv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RF_presentation_silv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RF_presentation_silv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RF_presentation_silver 13">
        <a:dk1>
          <a:srgbClr val="000000"/>
        </a:dk1>
        <a:lt1>
          <a:srgbClr val="FFFFFF"/>
        </a:lt1>
        <a:dk2>
          <a:srgbClr val="000000"/>
        </a:dk2>
        <a:lt2>
          <a:srgbClr val="8A8B8E"/>
        </a:lt2>
        <a:accent1>
          <a:srgbClr val="7DA9DA"/>
        </a:accent1>
        <a:accent2>
          <a:srgbClr val="1B5092"/>
        </a:accent2>
        <a:accent3>
          <a:srgbClr val="FFFFFF"/>
        </a:accent3>
        <a:accent4>
          <a:srgbClr val="000000"/>
        </a:accent4>
        <a:accent5>
          <a:srgbClr val="BFD1EA"/>
        </a:accent5>
        <a:accent6>
          <a:srgbClr val="174884"/>
        </a:accent6>
        <a:hlink>
          <a:srgbClr val="DD2026"/>
        </a:hlink>
        <a:folHlink>
          <a:srgbClr val="9E1C2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ESRF - default">
  <a:themeElements>
    <a:clrScheme name="ESRF">
      <a:dk1>
        <a:sysClr val="windowText" lastClr="000000"/>
      </a:dk1>
      <a:lt1>
        <a:sysClr val="window" lastClr="FFFFFF"/>
      </a:lt1>
      <a:dk2>
        <a:srgbClr val="B7B9BA"/>
      </a:dk2>
      <a:lt2>
        <a:srgbClr val="AF007C"/>
      </a:lt2>
      <a:accent1>
        <a:srgbClr val="132577"/>
      </a:accent1>
      <a:accent2>
        <a:srgbClr val="ED7703"/>
      </a:accent2>
      <a:accent3>
        <a:srgbClr val="F4A300"/>
      </a:accent3>
      <a:accent4>
        <a:srgbClr val="FFDD00"/>
      </a:accent4>
      <a:accent5>
        <a:srgbClr val="51A026"/>
      </a:accent5>
      <a:accent6>
        <a:srgbClr val="0098D4"/>
      </a:accent6>
      <a:hlink>
        <a:srgbClr val="000000"/>
      </a:hlink>
      <a:folHlink>
        <a:srgbClr val="000000"/>
      </a:folHlink>
    </a:clrScheme>
    <a:fontScheme name="Solocal_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1477</TotalTime>
  <Words>2796</Words>
  <Application>Microsoft Office PowerPoint</Application>
  <PresentationFormat>On-screen Show (4:3)</PresentationFormat>
  <Paragraphs>939</Paragraphs>
  <Slides>40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ESRF_presentation_silver</vt:lpstr>
      <vt:lpstr>1_ESRF_presentation_silver</vt:lpstr>
      <vt:lpstr>ESRF-default</vt:lpstr>
      <vt:lpstr>ESRF - default</vt:lpstr>
      <vt:lpstr>2_ESRF_presentation_silver</vt:lpstr>
      <vt:lpstr>1_ESRF - default</vt:lpstr>
      <vt:lpstr>Slide 1</vt:lpstr>
      <vt:lpstr>Accelerator and source division (ASD) programme</vt:lpstr>
      <vt:lpstr>Slide 3</vt:lpstr>
      <vt:lpstr>Accelerator Upgrade Phase I 2009-2015 Main Projects </vt:lpstr>
      <vt:lpstr>Upgrade of BPM Electronics</vt:lpstr>
      <vt:lpstr>Coupling reduction</vt:lpstr>
      <vt:lpstr>New orbit feedback</vt:lpstr>
      <vt:lpstr>6&amp;7 m straight sections</vt:lpstr>
      <vt:lpstr>Slide 9</vt:lpstr>
      <vt:lpstr>MINI BETA TEST VERY SUCCESSFUL</vt:lpstr>
      <vt:lpstr>Single cell NC HOM damped cavity</vt:lpstr>
      <vt:lpstr>Solid State RF transmitters</vt:lpstr>
      <vt:lpstr>PHASE I: top-up feasibility</vt:lpstr>
      <vt:lpstr>Operation statistics through phase I Up implementation</vt:lpstr>
      <vt:lpstr>OPERATION STATISTICS</vt:lpstr>
      <vt:lpstr>OPERATION STATISTICS</vt:lpstr>
      <vt:lpstr>Main hardware activities programmed for the period 2014-2016</vt:lpstr>
      <vt:lpstr>Slide 18</vt:lpstr>
      <vt:lpstr>Low Emittance Rings Trend</vt:lpstr>
      <vt:lpstr>The evolution to Multi-Bend Lattice</vt:lpstr>
      <vt:lpstr>The evolution to Multi-Bend Lattice</vt:lpstr>
      <vt:lpstr>The Hybrid Multi-Bend (HMB) lattice </vt:lpstr>
      <vt:lpstr>Slide 23</vt:lpstr>
      <vt:lpstr>Nonlinear optics: existing ESRF SR Vs HMB lattice</vt:lpstr>
      <vt:lpstr>Slide 25</vt:lpstr>
      <vt:lpstr>Nonlinear optics: existing ESRF SR Vs HMB lattice</vt:lpstr>
      <vt:lpstr>Slide 27</vt:lpstr>
      <vt:lpstr>Slide 28</vt:lpstr>
      <vt:lpstr>Improvement of undulator X-ray beam</vt:lpstr>
      <vt:lpstr>Bending magnets source: 3-Pole wiggler</vt:lpstr>
      <vt:lpstr>Slide 31</vt:lpstr>
      <vt:lpstr>Technical challenge: Vacuum System</vt:lpstr>
      <vt:lpstr>Preparing the Upgrade phase II</vt:lpstr>
      <vt:lpstr>Accelerator Project Roadmap</vt:lpstr>
      <vt:lpstr>Time scale</vt:lpstr>
      <vt:lpstr>Installation: 15 October 2018 – 01 June 2020 </vt:lpstr>
      <vt:lpstr>Slide 37</vt:lpstr>
      <vt:lpstr>Slide 38</vt:lpstr>
      <vt:lpstr>Slide 39</vt:lpstr>
      <vt:lpstr>Many thanks for your attention</vt:lpstr>
    </vt:vector>
  </TitlesOfParts>
  <Company>ESRF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RAIMONDI Pantaleo</dc:creator>
  <cp:lastModifiedBy>RAIMONDI Pantaleo</cp:lastModifiedBy>
  <cp:revision>217</cp:revision>
  <dcterms:created xsi:type="dcterms:W3CDTF">2014-01-09T10:13:43Z</dcterms:created>
  <dcterms:modified xsi:type="dcterms:W3CDTF">2014-09-24T16:23:56Z</dcterms:modified>
</cp:coreProperties>
</file>