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17" r:id="rId3"/>
    <p:sldId id="310" r:id="rId4"/>
    <p:sldId id="309" r:id="rId5"/>
    <p:sldId id="311" r:id="rId6"/>
    <p:sldId id="312" r:id="rId7"/>
    <p:sldId id="313" r:id="rId8"/>
    <p:sldId id="314" r:id="rId9"/>
    <p:sldId id="316" r:id="rId10"/>
    <p:sldId id="318" r:id="rId11"/>
    <p:sldId id="269" r:id="rId12"/>
    <p:sldId id="257" r:id="rId13"/>
    <p:sldId id="319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12CE7-61D4-4F3F-9406-C236838A7E57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4A153-47C8-4557-9C4C-DD3A43B8492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A153-47C8-4557-9C4C-DD3A43B84924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A153-47C8-4557-9C4C-DD3A43B84924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A153-47C8-4557-9C4C-DD3A43B84924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214-62B4-486A-8281-62A792960A60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590-5463-40AA-883D-C9FE178F491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214-62B4-486A-8281-62A792960A60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590-5463-40AA-883D-C9FE178F491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214-62B4-486A-8281-62A792960A60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590-5463-40AA-883D-C9FE178F491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214-62B4-486A-8281-62A792960A60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590-5463-40AA-883D-C9FE178F491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214-62B4-486A-8281-62A792960A60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590-5463-40AA-883D-C9FE178F491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214-62B4-486A-8281-62A792960A60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590-5463-40AA-883D-C9FE178F491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214-62B4-486A-8281-62A792960A60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590-5463-40AA-883D-C9FE178F491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214-62B4-486A-8281-62A792960A60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590-5463-40AA-883D-C9FE178F491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214-62B4-486A-8281-62A792960A60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590-5463-40AA-883D-C9FE178F491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214-62B4-486A-8281-62A792960A60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590-5463-40AA-883D-C9FE178F491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214-62B4-486A-8281-62A792960A60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2590-5463-40AA-883D-C9FE178F491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82214-62B4-486A-8281-62A792960A60}" type="datetimeFigureOut">
              <a:rPr kumimoji="1" lang="ja-JP" altLang="en-US" smtClean="0"/>
              <a:pPr/>
              <a:t>2013/3/1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02590-5463-40AA-883D-C9FE178F491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b="1" dirty="0" smtClean="0"/>
              <a:t>Summary of STF-EP facility at KEK.</a:t>
            </a:r>
            <a:endParaRPr kumimoji="1" lang="ja-JP" altLang="en-US" sz="36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altLang="ja-JP" sz="2400" b="1" dirty="0" smtClean="0">
              <a:solidFill>
                <a:schemeClr val="tx1"/>
              </a:solidFill>
            </a:endParaRPr>
          </a:p>
          <a:p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87624" y="3717032"/>
            <a:ext cx="6480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 err="1" smtClean="0"/>
              <a:t>Motoaki.Sawabe</a:t>
            </a:r>
            <a:endParaRPr kumimoji="1" lang="en-US" altLang="ja-JP" sz="2400" b="1" dirty="0" smtClean="0"/>
          </a:p>
          <a:p>
            <a:pPr algn="ctr"/>
            <a:r>
              <a:rPr kumimoji="1" lang="en-US" altLang="ja-JP" sz="2000" b="1" dirty="0" smtClean="0"/>
              <a:t>Radiation Science Center, Applied Research </a:t>
            </a:r>
            <a:r>
              <a:rPr lang="en-US" altLang="ja-JP" sz="2000" b="1" dirty="0" smtClean="0"/>
              <a:t>L</a:t>
            </a:r>
            <a:r>
              <a:rPr kumimoji="1" lang="en-US" altLang="ja-JP" sz="2000" b="1" dirty="0" smtClean="0"/>
              <a:t>aboratory</a:t>
            </a:r>
            <a:r>
              <a:rPr lang="en-US" altLang="ja-JP" sz="2000" b="1" dirty="0" smtClean="0"/>
              <a:t>, KEK</a:t>
            </a:r>
            <a:endParaRPr kumimoji="1" lang="ja-JP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F:\Pictures\STF棟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764704"/>
            <a:ext cx="3167047" cy="1780769"/>
          </a:xfrm>
          <a:prstGeom prst="rect">
            <a:avLst/>
          </a:prstGeom>
          <a:noFill/>
        </p:spPr>
      </p:pic>
      <p:pic>
        <p:nvPicPr>
          <p:cNvPr id="5127" name="Picture 7" descr="F:\Pictures\KEK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41368"/>
            <a:ext cx="2304000" cy="3600000"/>
          </a:xfrm>
          <a:prstGeom prst="rect">
            <a:avLst/>
          </a:prstGeom>
          <a:noFill/>
        </p:spPr>
      </p:pic>
      <p:pic>
        <p:nvPicPr>
          <p:cNvPr id="5128" name="Picture 8" descr="F:\Pictures\kekmap_j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692976"/>
            <a:ext cx="2230820" cy="2520000"/>
          </a:xfrm>
          <a:prstGeom prst="rect">
            <a:avLst/>
          </a:prstGeom>
          <a:noFill/>
        </p:spPr>
      </p:pic>
      <p:pic>
        <p:nvPicPr>
          <p:cNvPr id="5129" name="Picture 9" descr="F:\Pictures\STF_floor_2008_As-isSmal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2780928"/>
            <a:ext cx="5415480" cy="3960440"/>
          </a:xfrm>
          <a:prstGeom prst="rect">
            <a:avLst/>
          </a:prstGeom>
          <a:noFill/>
        </p:spPr>
      </p:pic>
      <p:sp>
        <p:nvSpPr>
          <p:cNvPr id="13" name="角丸四角形吹き出し 12"/>
          <p:cNvSpPr/>
          <p:nvPr/>
        </p:nvSpPr>
        <p:spPr>
          <a:xfrm>
            <a:off x="2123728" y="4112496"/>
            <a:ext cx="792088" cy="324616"/>
          </a:xfrm>
          <a:prstGeom prst="wedgeRoundRectCallout">
            <a:avLst>
              <a:gd name="adj1" fmla="val -88439"/>
              <a:gd name="adj2" fmla="val 5198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tx1"/>
                </a:solidFill>
              </a:rPr>
              <a:t>STF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51520" y="260648"/>
            <a:ext cx="82092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b="1" dirty="0" smtClean="0">
                <a:solidFill>
                  <a:srgbClr val="0070C0"/>
                </a:solidFill>
              </a:rPr>
              <a:t>1. Location of STF-EP facility at KEK.</a:t>
            </a:r>
            <a:endParaRPr lang="ja-JP" altLang="en-US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6372200" y="4797152"/>
            <a:ext cx="64807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580112" y="2564904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STF building.</a:t>
            </a:r>
            <a:endParaRPr kumimoji="1" lang="ja-JP" altLang="en-US" sz="1400" dirty="0"/>
          </a:p>
        </p:txBody>
      </p:sp>
      <p:pic>
        <p:nvPicPr>
          <p:cNvPr id="1026" name="Picture 2" descr="F:\Pictures\KEKair11-01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764704"/>
            <a:ext cx="2613025" cy="174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467544" y="1268760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1008112"/>
                <a:gridCol w="412514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Equipment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Amount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Note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EP bed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No.1 , No.2 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EP-electrolyte reservoir tank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No.1 (2000L) , No.2 (500L)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Heat exchange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No.1 , No.2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Current rectifier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No.1 , No.2  50V,1000A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Ultra sonic washing bath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No.1 , No.2  2m</a:t>
                      </a:r>
                      <a:r>
                        <a:rPr kumimoji="1" lang="en-US" altLang="ja-JP" baseline="30000" dirty="0" smtClean="0"/>
                        <a:t>3</a:t>
                      </a:r>
                      <a:r>
                        <a:rPr kumimoji="1" lang="en-US" altLang="ja-JP" dirty="0" smtClean="0"/>
                        <a:t> ,  36kHz,</a:t>
                      </a:r>
                      <a:r>
                        <a:rPr kumimoji="1" lang="en-US" altLang="ja-JP" baseline="0" dirty="0" smtClean="0"/>
                        <a:t> 600W×8</a:t>
                      </a:r>
                      <a:r>
                        <a:rPr kumimoji="1" lang="en-US" altLang="ja-JP" dirty="0" smtClean="0"/>
                        <a:t>  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Ultra pure water unit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No.1 , No.2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High pressure rinse unit (HPR)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8MPa , Ultra pure water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Absorption tower 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Two tower type</a:t>
                      </a:r>
                      <a:r>
                        <a:rPr kumimoji="1" lang="en-US" altLang="ja-JP" baseline="0" dirty="0" smtClean="0"/>
                        <a:t> , For exhaust gas.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Waste water tank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10m</a:t>
                      </a:r>
                      <a:r>
                        <a:rPr kumimoji="1" lang="en-US" altLang="ja-JP" baseline="30000" dirty="0" smtClean="0"/>
                        <a:t>3</a:t>
                      </a:r>
                      <a:r>
                        <a:rPr kumimoji="1" lang="en-US" altLang="ja-JP" dirty="0" smtClean="0"/>
                        <a:t>×2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EP equipment for examination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We</a:t>
                      </a:r>
                      <a:r>
                        <a:rPr kumimoji="1" lang="en-US" altLang="ja-JP" baseline="0" dirty="0" smtClean="0"/>
                        <a:t> call</a:t>
                      </a:r>
                      <a:r>
                        <a:rPr kumimoji="1" lang="en-US" altLang="ja-JP" dirty="0" smtClean="0"/>
                        <a:t> “ </a:t>
                      </a:r>
                      <a:r>
                        <a:rPr kumimoji="1" lang="en-US" altLang="ja-JP" dirty="0" err="1" smtClean="0"/>
                        <a:t>Lab.EP</a:t>
                      </a:r>
                      <a:r>
                        <a:rPr kumimoji="1" lang="en-US" altLang="ja-JP" dirty="0" smtClean="0"/>
                        <a:t>” ,  30V,50A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611560" y="404664"/>
            <a:ext cx="82092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b="1" dirty="0" smtClean="0">
                <a:solidFill>
                  <a:srgbClr val="0070C0"/>
                </a:solidFill>
              </a:rPr>
              <a:t>2. List of main equipments.</a:t>
            </a:r>
            <a:endParaRPr lang="ja-JP" altLang="en-US" sz="2000" b="1" dirty="0">
              <a:solidFill>
                <a:srgbClr val="0070C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EP設備概要\機器配置図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837352"/>
            <a:ext cx="8664270" cy="5760000"/>
          </a:xfrm>
          <a:prstGeom prst="rect">
            <a:avLst/>
          </a:prstGeom>
          <a:noFill/>
        </p:spPr>
      </p:pic>
      <p:sp>
        <p:nvSpPr>
          <p:cNvPr id="5" name="角丸四角形吹き出し 4"/>
          <p:cNvSpPr/>
          <p:nvPr/>
        </p:nvSpPr>
        <p:spPr>
          <a:xfrm>
            <a:off x="4499992" y="3068960"/>
            <a:ext cx="1224136" cy="360040"/>
          </a:xfrm>
          <a:prstGeom prst="wedgeRoundRectCallout">
            <a:avLst>
              <a:gd name="adj1" fmla="val -24399"/>
              <a:gd name="adj2" fmla="val -220088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tx1"/>
                </a:solidFill>
              </a:rPr>
              <a:t>No.1 EP bed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角丸四角形吹き出し 5"/>
          <p:cNvSpPr/>
          <p:nvPr/>
        </p:nvSpPr>
        <p:spPr>
          <a:xfrm>
            <a:off x="2555776" y="908720"/>
            <a:ext cx="1224136" cy="360040"/>
          </a:xfrm>
          <a:prstGeom prst="wedgeRoundRectCallout">
            <a:avLst>
              <a:gd name="adj1" fmla="val -53857"/>
              <a:gd name="adj2" fmla="val 248507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tx1"/>
                </a:solidFill>
              </a:rPr>
              <a:t>No.2 EP bed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角丸四角形吹き出し 6"/>
          <p:cNvSpPr/>
          <p:nvPr/>
        </p:nvSpPr>
        <p:spPr>
          <a:xfrm>
            <a:off x="4932040" y="6381328"/>
            <a:ext cx="2448272" cy="360040"/>
          </a:xfrm>
          <a:prstGeom prst="wedgeRoundRectCallout">
            <a:avLst>
              <a:gd name="adj1" fmla="val -50701"/>
              <a:gd name="adj2" fmla="val -166433"/>
              <a:gd name="adj3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bg1"/>
                </a:solidFill>
              </a:rPr>
              <a:t>No.1 Reservoir tank (2000L)</a:t>
            </a:r>
            <a:endParaRPr kumimoji="1" lang="ja-JP" alt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角丸四角形吹き出し 7"/>
          <p:cNvSpPr/>
          <p:nvPr/>
        </p:nvSpPr>
        <p:spPr>
          <a:xfrm>
            <a:off x="2051720" y="6381328"/>
            <a:ext cx="2448272" cy="360040"/>
          </a:xfrm>
          <a:prstGeom prst="wedgeRoundRectCallout">
            <a:avLst>
              <a:gd name="adj1" fmla="val -6513"/>
              <a:gd name="adj2" fmla="val -237975"/>
              <a:gd name="adj3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bg1"/>
                </a:solidFill>
              </a:rPr>
              <a:t>No.2 Reservoir tank (</a:t>
            </a:r>
            <a:r>
              <a:rPr lang="en-US" altLang="ja-JP" sz="1400" b="1" dirty="0" smtClean="0">
                <a:solidFill>
                  <a:schemeClr val="bg1"/>
                </a:solidFill>
              </a:rPr>
              <a:t>5</a:t>
            </a:r>
            <a:r>
              <a:rPr kumimoji="1" lang="en-US" altLang="ja-JP" sz="1400" b="1" dirty="0" smtClean="0">
                <a:solidFill>
                  <a:schemeClr val="bg1"/>
                </a:solidFill>
              </a:rPr>
              <a:t>00L)</a:t>
            </a:r>
            <a:endParaRPr kumimoji="1" lang="ja-JP" altLang="en-US" sz="1400" b="1" dirty="0">
              <a:solidFill>
                <a:schemeClr val="bg1"/>
              </a:solidFill>
            </a:endParaRPr>
          </a:p>
        </p:txBody>
      </p:sp>
      <p:sp>
        <p:nvSpPr>
          <p:cNvPr id="10" name="角丸四角形吹き出し 9"/>
          <p:cNvSpPr/>
          <p:nvPr/>
        </p:nvSpPr>
        <p:spPr>
          <a:xfrm>
            <a:off x="683568" y="2636912"/>
            <a:ext cx="2448272" cy="360040"/>
          </a:xfrm>
          <a:prstGeom prst="wedgeRoundRectCallout">
            <a:avLst>
              <a:gd name="adj1" fmla="val -28136"/>
              <a:gd name="adj2" fmla="val -223665"/>
              <a:gd name="adj3" fmla="val 1666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/>
                </a:solidFill>
              </a:rPr>
              <a:t>No.2 Ultrasonic washing bath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角丸四角形吹き出し 10"/>
          <p:cNvSpPr/>
          <p:nvPr/>
        </p:nvSpPr>
        <p:spPr>
          <a:xfrm>
            <a:off x="5436096" y="2060848"/>
            <a:ext cx="2448272" cy="360040"/>
          </a:xfrm>
          <a:prstGeom prst="wedgeRoundRectCallout">
            <a:avLst>
              <a:gd name="adj1" fmla="val -18667"/>
              <a:gd name="adj2" fmla="val 216314"/>
              <a:gd name="adj3" fmla="val 1666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/>
                </a:solidFill>
              </a:rPr>
              <a:t>No.1 Ultrasonic washing bath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12" name="角丸四角形吹き出し 11"/>
          <p:cNvSpPr/>
          <p:nvPr/>
        </p:nvSpPr>
        <p:spPr>
          <a:xfrm>
            <a:off x="6444208" y="3645024"/>
            <a:ext cx="1224136" cy="360040"/>
          </a:xfrm>
          <a:prstGeom prst="wedgeRoundRectCallout">
            <a:avLst>
              <a:gd name="adj1" fmla="val -21243"/>
              <a:gd name="adj2" fmla="val -144970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/>
                </a:solidFill>
              </a:rPr>
              <a:t>HPR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2699792" y="3861048"/>
            <a:ext cx="1800200" cy="28803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Heat exchange</a:t>
            </a:r>
            <a:endParaRPr kumimoji="1" lang="ja-JP" altLang="en-US" dirty="0"/>
          </a:p>
        </p:txBody>
      </p:sp>
      <p:sp>
        <p:nvSpPr>
          <p:cNvPr id="14" name="角丸四角形吹き出し 13"/>
          <p:cNvSpPr/>
          <p:nvPr/>
        </p:nvSpPr>
        <p:spPr>
          <a:xfrm>
            <a:off x="3275856" y="1772816"/>
            <a:ext cx="1224136" cy="360040"/>
          </a:xfrm>
          <a:prstGeom prst="wedgeRoundRectCallout">
            <a:avLst>
              <a:gd name="adj1" fmla="val -45441"/>
              <a:gd name="adj2" fmla="val 29858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/>
                </a:solidFill>
              </a:rPr>
              <a:t>Control room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11560" y="364594"/>
            <a:ext cx="82092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b="1" dirty="0" smtClean="0">
                <a:solidFill>
                  <a:srgbClr val="0070C0"/>
                </a:solidFill>
              </a:rPr>
              <a:t>3.Equipments installation.</a:t>
            </a:r>
            <a:endParaRPr lang="ja-JP" altLang="en-US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7" name="左右矢印 16"/>
          <p:cNvSpPr/>
          <p:nvPr/>
        </p:nvSpPr>
        <p:spPr>
          <a:xfrm>
            <a:off x="4139952" y="548680"/>
            <a:ext cx="2952328" cy="432048"/>
          </a:xfrm>
          <a:prstGeom prst="left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tx1"/>
                </a:solidFill>
              </a:rPr>
              <a:t>No.1 EP area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51520" y="364502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/>
              <a:t>Height 2.5M</a:t>
            </a:r>
            <a:endParaRPr kumimoji="1" lang="ja-JP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EP設備概要\DSCN3693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28000"/>
            <a:ext cx="2880000" cy="2160000"/>
          </a:xfrm>
          <a:prstGeom prst="rect">
            <a:avLst/>
          </a:prstGeom>
          <a:noFill/>
        </p:spPr>
      </p:pic>
      <p:pic>
        <p:nvPicPr>
          <p:cNvPr id="2051" name="Picture 3" descr="F:\111213 台湾空洞#2 EP1\DSCN0678 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000" y="3852000"/>
            <a:ext cx="2880000" cy="2160000"/>
          </a:xfrm>
          <a:prstGeom prst="rect">
            <a:avLst/>
          </a:prstGeom>
          <a:noFill/>
        </p:spPr>
      </p:pic>
      <p:pic>
        <p:nvPicPr>
          <p:cNvPr id="2052" name="Picture 4" descr="F:\121120 MHI9cell#C EP2(5)\DSCN3367 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852000"/>
            <a:ext cx="2880000" cy="2160000"/>
          </a:xfrm>
          <a:prstGeom prst="rect">
            <a:avLst/>
          </a:prstGeom>
          <a:noFill/>
        </p:spPr>
      </p:pic>
      <p:pic>
        <p:nvPicPr>
          <p:cNvPr id="2053" name="Picture 5" descr="F:\EP設備概要\DSCN3617Smal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000" y="3852000"/>
            <a:ext cx="2880000" cy="2160000"/>
          </a:xfrm>
          <a:prstGeom prst="rect">
            <a:avLst/>
          </a:prstGeom>
          <a:noFill/>
        </p:spPr>
      </p:pic>
      <p:pic>
        <p:nvPicPr>
          <p:cNvPr id="2054" name="Picture 6" descr="F:\EP設備概要\DSCN3631Smal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836712"/>
            <a:ext cx="2880000" cy="2160000"/>
          </a:xfrm>
          <a:prstGeom prst="rect">
            <a:avLst/>
          </a:prstGeom>
          <a:noFill/>
        </p:spPr>
      </p:pic>
      <p:pic>
        <p:nvPicPr>
          <p:cNvPr id="2055" name="Picture 7" descr="F:\EP設備概要\DSCN3628Smal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828000"/>
            <a:ext cx="2880000" cy="2160000"/>
          </a:xfrm>
          <a:prstGeom prst="rect">
            <a:avLst/>
          </a:prstGeom>
          <a:noFill/>
        </p:spPr>
      </p:pic>
      <p:sp>
        <p:nvSpPr>
          <p:cNvPr id="10" name="テキスト ボックス 9"/>
          <p:cNvSpPr txBox="1"/>
          <p:nvPr/>
        </p:nvSpPr>
        <p:spPr>
          <a:xfrm>
            <a:off x="179512" y="2996952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STF-EP facility area.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131840" y="2996952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No.1 EP</a:t>
            </a:r>
            <a:r>
              <a:rPr kumimoji="1" lang="en-US" altLang="ja-JP" sz="1400" dirty="0" smtClean="0"/>
              <a:t> area. </a:t>
            </a:r>
          </a:p>
          <a:p>
            <a:r>
              <a:rPr lang="en-US" altLang="ja-JP" sz="1400" dirty="0" smtClean="0"/>
              <a:t>The area is cleaned by four air filters.</a:t>
            </a:r>
            <a:endParaRPr kumimoji="1" lang="ja-JP" altLang="en-US" sz="14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084168" y="2996952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No.1 EP</a:t>
            </a:r>
            <a:r>
              <a:rPr kumimoji="1" lang="en-US" altLang="ja-JP" sz="1400" dirty="0" smtClean="0"/>
              <a:t> hut.</a:t>
            </a:r>
            <a:endParaRPr kumimoji="1" lang="ja-JP" altLang="en-US" sz="1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9512" y="6021288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No.1 EP</a:t>
            </a:r>
            <a:r>
              <a:rPr kumimoji="1" lang="en-US" altLang="ja-JP" sz="1400" dirty="0" smtClean="0"/>
              <a:t> bed and 9cell cavity.</a:t>
            </a:r>
            <a:endParaRPr kumimoji="1" lang="ja-JP" altLang="en-US" sz="1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31840" y="6021288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No.2 EP</a:t>
            </a:r>
            <a:r>
              <a:rPr kumimoji="1" lang="en-US" altLang="ja-JP" sz="1400" dirty="0" smtClean="0"/>
              <a:t> hut.</a:t>
            </a:r>
            <a:endParaRPr kumimoji="1" lang="ja-JP" altLang="en-US" sz="1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084168" y="6021288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No.2 EP</a:t>
            </a:r>
            <a:r>
              <a:rPr kumimoji="1" lang="en-US" altLang="ja-JP" sz="1400" dirty="0" smtClean="0"/>
              <a:t> bed and 500MHz Single cell cavity.</a:t>
            </a:r>
            <a:endParaRPr kumimoji="1" lang="ja-JP" altLang="en-US" sz="1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11560" y="260648"/>
            <a:ext cx="82092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b="1" dirty="0" smtClean="0">
                <a:solidFill>
                  <a:srgbClr val="0070C0"/>
                </a:solidFill>
              </a:rPr>
              <a:t>4. Picture of main equipments. (1)</a:t>
            </a:r>
            <a:endParaRPr lang="ja-JP" altLang="en-US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755576" y="3717032"/>
            <a:ext cx="1584176" cy="324616"/>
          </a:xfrm>
          <a:prstGeom prst="wedgeRoundRectCallout">
            <a:avLst>
              <a:gd name="adj1" fmla="val -38718"/>
              <a:gd name="adj2" fmla="val 98207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tx1"/>
                </a:solidFill>
              </a:rPr>
              <a:t>Cooling air duct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18" name="角丸四角形吹き出し 17"/>
          <p:cNvSpPr/>
          <p:nvPr/>
        </p:nvSpPr>
        <p:spPr>
          <a:xfrm>
            <a:off x="395536" y="5445224"/>
            <a:ext cx="1584176" cy="324616"/>
          </a:xfrm>
          <a:prstGeom prst="wedgeRoundRectCallout">
            <a:avLst>
              <a:gd name="adj1" fmla="val -45597"/>
              <a:gd name="adj2" fmla="val -17554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tx1"/>
                </a:solidFill>
              </a:rPr>
              <a:t>Cooling air cover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6156176" y="5661248"/>
            <a:ext cx="1512168" cy="324616"/>
          </a:xfrm>
          <a:prstGeom prst="wedgeRoundRectCallout">
            <a:avLst>
              <a:gd name="adj1" fmla="val 61027"/>
              <a:gd name="adj2" fmla="val -147773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tx1"/>
                </a:solidFill>
              </a:rPr>
              <a:t>Cooling air fan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20" name="角丸四角形吹き出し 19"/>
          <p:cNvSpPr/>
          <p:nvPr/>
        </p:nvSpPr>
        <p:spPr>
          <a:xfrm>
            <a:off x="4572000" y="548680"/>
            <a:ext cx="1080120" cy="324616"/>
          </a:xfrm>
          <a:prstGeom prst="wedgeRoundRectCallout">
            <a:avLst>
              <a:gd name="adj1" fmla="val -39910"/>
              <a:gd name="adj2" fmla="val 122012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/>
                </a:solidFill>
              </a:rPr>
              <a:t>Air filter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EP設備概要\DSCN3650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00" y="828000"/>
            <a:ext cx="2880000" cy="2160000"/>
          </a:xfrm>
          <a:prstGeom prst="rect">
            <a:avLst/>
          </a:prstGeom>
          <a:noFill/>
        </p:spPr>
      </p:pic>
      <p:pic>
        <p:nvPicPr>
          <p:cNvPr id="3075" name="Picture 3" descr="F:\EP設備概要\DSCN3651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000" y="828000"/>
            <a:ext cx="2880000" cy="2160000"/>
          </a:xfrm>
          <a:prstGeom prst="rect">
            <a:avLst/>
          </a:prstGeom>
          <a:noFill/>
        </p:spPr>
      </p:pic>
      <p:pic>
        <p:nvPicPr>
          <p:cNvPr id="3076" name="Picture 4" descr="F:\121220 MHI9cell#C EP1(20)\DSCN3489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000" y="3852000"/>
            <a:ext cx="2880000" cy="2160000"/>
          </a:xfrm>
          <a:prstGeom prst="rect">
            <a:avLst/>
          </a:prstGeom>
          <a:noFill/>
        </p:spPr>
      </p:pic>
      <p:pic>
        <p:nvPicPr>
          <p:cNvPr id="3077" name="Picture 5" descr="F:\EP設備概要\DSCN3648Smal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3789040"/>
            <a:ext cx="1828800" cy="2438400"/>
          </a:xfrm>
          <a:prstGeom prst="rect">
            <a:avLst/>
          </a:prstGeom>
          <a:noFill/>
        </p:spPr>
      </p:pic>
      <p:pic>
        <p:nvPicPr>
          <p:cNvPr id="10" name="Picture 3" descr="F:\EP設備概要\DSCN3652Smal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692696"/>
            <a:ext cx="1828800" cy="2438400"/>
          </a:xfrm>
          <a:prstGeom prst="rect">
            <a:avLst/>
          </a:prstGeom>
          <a:noFill/>
        </p:spPr>
      </p:pic>
      <p:pic>
        <p:nvPicPr>
          <p:cNvPr id="11" name="Picture 2" descr="F:\EP設備概要\DSCN3644Smal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000" y="3852000"/>
            <a:ext cx="2880000" cy="2160000"/>
          </a:xfrm>
          <a:prstGeom prst="rect">
            <a:avLst/>
          </a:prstGeom>
          <a:noFill/>
        </p:spPr>
      </p:pic>
      <p:sp>
        <p:nvSpPr>
          <p:cNvPr id="12" name="テキスト ボックス 11"/>
          <p:cNvSpPr txBox="1"/>
          <p:nvPr/>
        </p:nvSpPr>
        <p:spPr>
          <a:xfrm>
            <a:off x="179512" y="2996952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No.1 Reservoir tank .( Max.2000L )</a:t>
            </a:r>
            <a:endParaRPr kumimoji="1" lang="ja-JP" altLang="en-US" sz="1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131840" y="2996952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No.2 Reservoir tank .( Max. 500L )</a:t>
            </a:r>
            <a:endParaRPr kumimoji="1" lang="ja-JP" altLang="en-US" sz="1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479704" y="3140968"/>
            <a:ext cx="2340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No.1 Current rectifier.</a:t>
            </a:r>
          </a:p>
          <a:p>
            <a:r>
              <a:rPr lang="en-US" altLang="ja-JP" sz="1400" dirty="0" smtClean="0"/>
              <a:t>Max. 50V, 1000A</a:t>
            </a:r>
            <a:endParaRPr lang="ja-JP" altLang="en-US" sz="1400" dirty="0" smtClean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79512" y="602128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No.1 Ultrasonic washing bath and 9cell cavity.</a:t>
            </a:r>
            <a:endParaRPr kumimoji="1" lang="ja-JP" altLang="en-US" sz="1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635896" y="6237312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No.1 Ultrasonic oscillators</a:t>
            </a:r>
          </a:p>
          <a:p>
            <a:r>
              <a:rPr kumimoji="1" lang="en-US" altLang="ja-JP" sz="1400" dirty="0" smtClean="0"/>
              <a:t>36kHz , 600W ×</a:t>
            </a:r>
            <a:r>
              <a:rPr lang="en-US" altLang="ja-JP" sz="1400" dirty="0" smtClean="0"/>
              <a:t>8.</a:t>
            </a:r>
            <a:endParaRPr kumimoji="1" lang="ja-JP" altLang="en-US" sz="1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084168" y="6021288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Robot arm. (for cavity movement. )</a:t>
            </a:r>
          </a:p>
          <a:p>
            <a:r>
              <a:rPr lang="en-US" altLang="ja-JP" sz="1400" dirty="0" smtClean="0"/>
              <a:t>In No.1 EP area.</a:t>
            </a:r>
            <a:endParaRPr kumimoji="1" lang="ja-JP" altLang="en-US" sz="14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11560" y="260648"/>
            <a:ext cx="82092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b="1" dirty="0" smtClean="0">
                <a:solidFill>
                  <a:srgbClr val="0070C0"/>
                </a:solidFill>
              </a:rPr>
              <a:t>4. Picture of main equipments. (2)</a:t>
            </a:r>
            <a:endParaRPr lang="ja-JP" altLang="en-US" sz="2000" b="1" dirty="0">
              <a:solidFill>
                <a:srgbClr val="0070C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F:\EP設備概要\DSCN3638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00" y="828000"/>
            <a:ext cx="2880000" cy="2160000"/>
          </a:xfrm>
          <a:prstGeom prst="rect">
            <a:avLst/>
          </a:prstGeom>
          <a:noFill/>
        </p:spPr>
      </p:pic>
      <p:pic>
        <p:nvPicPr>
          <p:cNvPr id="7" name="Picture 6" descr="F:\120612 KEK9cell#00 EP2\DSCN2290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692696"/>
            <a:ext cx="1828800" cy="2438400"/>
          </a:xfrm>
          <a:prstGeom prst="rect">
            <a:avLst/>
          </a:prstGeom>
          <a:noFill/>
        </p:spPr>
      </p:pic>
      <p:pic>
        <p:nvPicPr>
          <p:cNvPr id="4100" name="Picture 4" descr="F:\EP設備概要\DSCN3674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000" y="3852000"/>
            <a:ext cx="2880000" cy="2160000"/>
          </a:xfrm>
          <a:prstGeom prst="rect">
            <a:avLst/>
          </a:prstGeom>
          <a:noFill/>
        </p:spPr>
      </p:pic>
      <p:pic>
        <p:nvPicPr>
          <p:cNvPr id="4102" name="Picture 6" descr="F:\EP設備概要\DSCN3616Smal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000" y="828000"/>
            <a:ext cx="2880000" cy="2160000"/>
          </a:xfrm>
          <a:prstGeom prst="rect">
            <a:avLst/>
          </a:prstGeom>
          <a:noFill/>
        </p:spPr>
      </p:pic>
      <p:pic>
        <p:nvPicPr>
          <p:cNvPr id="4103" name="Picture 7" descr="F:\EP設備概要\DSCN3681Smal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2000" y="3852000"/>
            <a:ext cx="2880000" cy="2160000"/>
          </a:xfrm>
          <a:prstGeom prst="rect">
            <a:avLst/>
          </a:prstGeom>
          <a:noFill/>
        </p:spPr>
      </p:pic>
      <p:pic>
        <p:nvPicPr>
          <p:cNvPr id="4104" name="Picture 8" descr="F:\120704 LabEP\DSCN2588Smal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000" y="3852000"/>
            <a:ext cx="2880000" cy="2160000"/>
          </a:xfrm>
          <a:prstGeom prst="rect">
            <a:avLst/>
          </a:prstGeom>
          <a:noFill/>
        </p:spPr>
      </p:pic>
      <p:sp>
        <p:nvSpPr>
          <p:cNvPr id="13" name="テキスト ボックス 12"/>
          <p:cNvSpPr txBox="1"/>
          <p:nvPr/>
        </p:nvSpPr>
        <p:spPr>
          <a:xfrm>
            <a:off x="179512" y="2996952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High pressure rinse unit. ( HPR ) </a:t>
            </a:r>
            <a:endParaRPr kumimoji="1" lang="ja-JP" altLang="en-US" sz="1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779912" y="3140968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HPR and 9cell cavity. </a:t>
            </a:r>
            <a:endParaRPr kumimoji="1" lang="ja-JP" altLang="en-US" sz="1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084168" y="2977207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No.2 Ultra pure water unit.</a:t>
            </a:r>
          </a:p>
          <a:p>
            <a:r>
              <a:rPr lang="en-US" altLang="ja-JP" sz="1400" dirty="0" smtClean="0"/>
              <a:t>About 25L/min. (Ultra pure water) </a:t>
            </a:r>
            <a:endParaRPr kumimoji="1" lang="ja-JP" altLang="en-US" sz="1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79512" y="6021288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Absorption tower. ( for exhaust gas.) </a:t>
            </a:r>
          </a:p>
          <a:p>
            <a:r>
              <a:rPr lang="en-US" altLang="ja-JP" sz="1400" dirty="0" smtClean="0"/>
              <a:t>Alkaline water washing. (pH 10 )</a:t>
            </a:r>
            <a:endParaRPr kumimoji="1" lang="ja-JP" altLang="en-US" sz="1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1840" y="6021288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Waste water tanks. (10m</a:t>
            </a:r>
            <a:r>
              <a:rPr lang="en-US" altLang="ja-JP" sz="1400" baseline="30000" dirty="0" smtClean="0"/>
              <a:t>3</a:t>
            </a:r>
            <a:r>
              <a:rPr lang="en-US" altLang="ja-JP" sz="1400" dirty="0" smtClean="0"/>
              <a:t>×2 ) </a:t>
            </a:r>
            <a:endParaRPr kumimoji="1" lang="ja-JP" altLang="en-US" sz="14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084168" y="6021288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We call “ </a:t>
            </a:r>
            <a:r>
              <a:rPr lang="en-US" altLang="ja-JP" sz="1400" dirty="0" err="1" smtClean="0"/>
              <a:t>Lab.EP</a:t>
            </a:r>
            <a:r>
              <a:rPr lang="en-US" altLang="ja-JP" sz="1400" dirty="0" smtClean="0"/>
              <a:t> “. </a:t>
            </a:r>
            <a:endParaRPr kumimoji="1" lang="ja-JP" altLang="en-US" sz="14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11560" y="260648"/>
            <a:ext cx="82092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b="1" dirty="0" smtClean="0">
                <a:solidFill>
                  <a:srgbClr val="0070C0"/>
                </a:solidFill>
              </a:rPr>
              <a:t>4. Picture of main equipments. (3)</a:t>
            </a:r>
            <a:endParaRPr lang="ja-JP" altLang="en-US" sz="2000" b="1" dirty="0">
              <a:solidFill>
                <a:srgbClr val="0070C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251520" y="1340768"/>
            <a:ext cx="8136904" cy="5760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100μm,Electric current density 50mA/cm</a:t>
            </a:r>
            <a:r>
              <a:rPr lang="en-US" altLang="ja-JP" baseline="30000" dirty="0" smtClean="0">
                <a:solidFill>
                  <a:schemeClr val="tx1"/>
                </a:solidFill>
              </a:rPr>
              <a:t>2</a:t>
            </a:r>
            <a:r>
              <a:rPr lang="en-US" altLang="ja-JP" dirty="0" smtClean="0">
                <a:solidFill>
                  <a:schemeClr val="tx1"/>
                </a:solidFill>
              </a:rPr>
              <a:t>, at No.2 EP-bed or No.1</a:t>
            </a:r>
            <a:endParaRPr lang="ja-JP" altLang="en-US" dirty="0" smtClean="0">
              <a:solidFill>
                <a:schemeClr val="tx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251520" y="2636912"/>
            <a:ext cx="8136904" cy="5760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1</a:t>
            </a:r>
            <a:r>
              <a:rPr lang="en-US" altLang="ja-JP" baseline="30000" dirty="0" smtClean="0">
                <a:solidFill>
                  <a:schemeClr val="tx1"/>
                </a:solidFill>
              </a:rPr>
              <a:t>st</a:t>
            </a:r>
            <a:r>
              <a:rPr lang="en-US" altLang="ja-JP" dirty="0" smtClean="0">
                <a:solidFill>
                  <a:schemeClr val="tx1"/>
                </a:solidFill>
              </a:rPr>
              <a:t> coarse pure water washing 60min.</a:t>
            </a:r>
            <a:endParaRPr lang="ja-JP" altLang="en-US" dirty="0" smtClean="0">
              <a:solidFill>
                <a:schemeClr val="tx1"/>
              </a:solidFill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323528" y="3933056"/>
            <a:ext cx="8136904" cy="5760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Ultrasonic washing by detergent ( 2% FM-20) at 50</a:t>
            </a:r>
            <a:r>
              <a:rPr lang="ja-JP" altLang="en-US" dirty="0" smtClean="0">
                <a:solidFill>
                  <a:schemeClr val="tx1"/>
                </a:solidFill>
              </a:rPr>
              <a:t>℃</a:t>
            </a:r>
            <a:r>
              <a:rPr lang="en-US" altLang="ja-JP" dirty="0" smtClean="0">
                <a:solidFill>
                  <a:schemeClr val="tx1"/>
                </a:solidFill>
              </a:rPr>
              <a:t>,15min.</a:t>
            </a:r>
            <a:endParaRPr lang="ja-JP" altLang="en-US" dirty="0" smtClean="0">
              <a:solidFill>
                <a:schemeClr val="tx1"/>
              </a:solidFill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395536" y="5229200"/>
            <a:ext cx="8136904" cy="5760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High pressure rinsing 1Hr.</a:t>
            </a:r>
            <a:endParaRPr lang="ja-JP" altLang="en-US" dirty="0" smtClean="0">
              <a:solidFill>
                <a:schemeClr val="tx1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51520" y="75541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1)  In the case of EP1 ( Bulk EP )</a:t>
            </a:r>
            <a:endParaRPr kumimoji="1" lang="ja-JP" altLang="en-US" dirty="0"/>
          </a:p>
        </p:txBody>
      </p:sp>
      <p:sp>
        <p:nvSpPr>
          <p:cNvPr id="10" name="下矢印 9"/>
          <p:cNvSpPr/>
          <p:nvPr/>
        </p:nvSpPr>
        <p:spPr>
          <a:xfrm>
            <a:off x="3923928" y="2060848"/>
            <a:ext cx="216024" cy="43204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下矢印 10"/>
          <p:cNvSpPr/>
          <p:nvPr/>
        </p:nvSpPr>
        <p:spPr>
          <a:xfrm>
            <a:off x="3923928" y="3356992"/>
            <a:ext cx="216024" cy="43204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下矢印 11"/>
          <p:cNvSpPr/>
          <p:nvPr/>
        </p:nvSpPr>
        <p:spPr>
          <a:xfrm>
            <a:off x="3923928" y="4653136"/>
            <a:ext cx="216024" cy="43204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23528" y="260648"/>
            <a:ext cx="82092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b="1" dirty="0" smtClean="0">
                <a:solidFill>
                  <a:srgbClr val="0070C0"/>
                </a:solidFill>
              </a:rPr>
              <a:t>5. Flow of the EP processing. </a:t>
            </a:r>
            <a:endParaRPr lang="ja-JP" altLang="en-US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4427984" y="3356992"/>
            <a:ext cx="4104456" cy="3600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After ope</a:t>
            </a:r>
            <a:r>
              <a:rPr lang="en-US" altLang="ja-JP" dirty="0" smtClean="0">
                <a:solidFill>
                  <a:schemeClr val="tx1"/>
                </a:solidFill>
              </a:rPr>
              <a:t>n the cavity ,p</a:t>
            </a:r>
            <a:r>
              <a:rPr kumimoji="1" lang="en-US" altLang="ja-JP" dirty="0" smtClean="0">
                <a:solidFill>
                  <a:schemeClr val="tx1"/>
                </a:solidFill>
              </a:rPr>
              <a:t>ure water rinsing.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4427984" y="4725144"/>
            <a:ext cx="4104456" cy="3600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After ope</a:t>
            </a:r>
            <a:r>
              <a:rPr lang="en-US" altLang="ja-JP" dirty="0" smtClean="0">
                <a:solidFill>
                  <a:schemeClr val="tx1"/>
                </a:solidFill>
              </a:rPr>
              <a:t>n the cavity ,p</a:t>
            </a:r>
            <a:r>
              <a:rPr kumimoji="1" lang="en-US" altLang="ja-JP" dirty="0" smtClean="0">
                <a:solidFill>
                  <a:schemeClr val="tx1"/>
                </a:solidFill>
              </a:rPr>
              <a:t>ure water rinsing.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251520" y="620688"/>
            <a:ext cx="8136904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5</a:t>
            </a:r>
            <a:r>
              <a:rPr lang="ja-JP" altLang="en-US" dirty="0" smtClean="0">
                <a:solidFill>
                  <a:schemeClr val="tx1"/>
                </a:solidFill>
              </a:rPr>
              <a:t>～</a:t>
            </a:r>
            <a:r>
              <a:rPr lang="en-US" altLang="ja-JP" dirty="0" smtClean="0">
                <a:solidFill>
                  <a:schemeClr val="tx1"/>
                </a:solidFill>
              </a:rPr>
              <a:t>20μm,Electric current density 35</a:t>
            </a:r>
            <a:r>
              <a:rPr lang="ja-JP" altLang="en-US" dirty="0" smtClean="0">
                <a:solidFill>
                  <a:schemeClr val="tx1"/>
                </a:solidFill>
              </a:rPr>
              <a:t>～</a:t>
            </a:r>
            <a:r>
              <a:rPr lang="en-US" altLang="ja-JP" dirty="0" smtClean="0">
                <a:solidFill>
                  <a:schemeClr val="tx1"/>
                </a:solidFill>
              </a:rPr>
              <a:t>40mA/cm</a:t>
            </a:r>
            <a:r>
              <a:rPr lang="en-US" altLang="ja-JP" baseline="30000" dirty="0" smtClean="0">
                <a:solidFill>
                  <a:schemeClr val="tx1"/>
                </a:solidFill>
              </a:rPr>
              <a:t>2</a:t>
            </a:r>
            <a:r>
              <a:rPr lang="en-US" altLang="ja-JP" dirty="0" smtClean="0">
                <a:solidFill>
                  <a:schemeClr val="tx1"/>
                </a:solidFill>
              </a:rPr>
              <a:t>, at No.1 EP-bed,</a:t>
            </a:r>
            <a:r>
              <a:rPr lang="ja-JP" altLang="en-US" dirty="0" smtClean="0">
                <a:solidFill>
                  <a:schemeClr val="tx1"/>
                </a:solidFill>
              </a:rPr>
              <a:t>　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Cavity surface temperature &lt;35</a:t>
            </a:r>
            <a:r>
              <a:rPr lang="ja-JP" altLang="en-US" dirty="0" smtClean="0">
                <a:solidFill>
                  <a:schemeClr val="tx1"/>
                </a:solidFill>
              </a:rPr>
              <a:t>℃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251520" y="1844824"/>
            <a:ext cx="8136904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1</a:t>
            </a:r>
            <a:r>
              <a:rPr lang="en-US" altLang="ja-JP" baseline="30000" dirty="0" smtClean="0">
                <a:solidFill>
                  <a:schemeClr val="tx1"/>
                </a:solidFill>
              </a:rPr>
              <a:t>st</a:t>
            </a:r>
            <a:r>
              <a:rPr lang="en-US" altLang="ja-JP" dirty="0" smtClean="0">
                <a:solidFill>
                  <a:schemeClr val="tx1"/>
                </a:solidFill>
              </a:rPr>
              <a:t> coarse pure water washing 90min.(Filled with water, and vibration.)</a:t>
            </a:r>
            <a:endParaRPr lang="ja-JP" altLang="en-US" dirty="0" smtClean="0">
              <a:solidFill>
                <a:schemeClr val="tx1"/>
              </a:solidFill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323528" y="4293096"/>
            <a:ext cx="8136904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Ultrasonic washing by detergent ( 2% FM-20 ) at 50</a:t>
            </a:r>
            <a:r>
              <a:rPr lang="ja-JP" altLang="en-US" dirty="0" smtClean="0">
                <a:solidFill>
                  <a:schemeClr val="tx1"/>
                </a:solidFill>
              </a:rPr>
              <a:t>℃</a:t>
            </a:r>
            <a:r>
              <a:rPr lang="en-US" altLang="ja-JP" dirty="0" smtClean="0">
                <a:solidFill>
                  <a:schemeClr val="tx1"/>
                </a:solidFill>
              </a:rPr>
              <a:t>,15min.</a:t>
            </a:r>
            <a:endParaRPr lang="ja-JP" altLang="en-US" dirty="0" smtClean="0">
              <a:solidFill>
                <a:schemeClr val="tx1"/>
              </a:solidFill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323528" y="5517232"/>
            <a:ext cx="8136904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High pressure rinsing 8Hr.</a:t>
            </a:r>
            <a:endParaRPr lang="ja-JP" altLang="en-US" dirty="0" smtClean="0">
              <a:solidFill>
                <a:schemeClr val="tx1"/>
              </a:solidFill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323528" y="3068960"/>
            <a:ext cx="8136904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Detergent brush washing by hand in beam pipes.</a:t>
            </a:r>
            <a:endParaRPr lang="ja-JP" altLang="en-US" dirty="0" smtClean="0">
              <a:solidFill>
                <a:schemeClr val="tx1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51520" y="11663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2)  In the case of EP2 ( Finish EP )</a:t>
            </a:r>
            <a:endParaRPr kumimoji="1" lang="ja-JP" altLang="en-US" dirty="0"/>
          </a:p>
        </p:txBody>
      </p:sp>
      <p:sp>
        <p:nvSpPr>
          <p:cNvPr id="11" name="下矢印 10"/>
          <p:cNvSpPr/>
          <p:nvPr/>
        </p:nvSpPr>
        <p:spPr>
          <a:xfrm>
            <a:off x="3923928" y="1268760"/>
            <a:ext cx="216024" cy="43204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下矢印 11"/>
          <p:cNvSpPr/>
          <p:nvPr/>
        </p:nvSpPr>
        <p:spPr>
          <a:xfrm>
            <a:off x="3923928" y="2492896"/>
            <a:ext cx="216024" cy="43204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下矢印 12"/>
          <p:cNvSpPr/>
          <p:nvPr/>
        </p:nvSpPr>
        <p:spPr>
          <a:xfrm>
            <a:off x="3923928" y="3789040"/>
            <a:ext cx="216024" cy="43204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下矢印 13"/>
          <p:cNvSpPr/>
          <p:nvPr/>
        </p:nvSpPr>
        <p:spPr>
          <a:xfrm>
            <a:off x="3923928" y="5013176"/>
            <a:ext cx="216024" cy="43204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/>
          <p:cNvSpPr/>
          <p:nvPr/>
        </p:nvSpPr>
        <p:spPr>
          <a:xfrm>
            <a:off x="4427984" y="2564904"/>
            <a:ext cx="4104456" cy="3600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After ope</a:t>
            </a:r>
            <a:r>
              <a:rPr lang="en-US" altLang="ja-JP" dirty="0" smtClean="0">
                <a:solidFill>
                  <a:schemeClr val="tx1"/>
                </a:solidFill>
              </a:rPr>
              <a:t>n the cavity ,p</a:t>
            </a:r>
            <a:r>
              <a:rPr kumimoji="1" lang="en-US" altLang="ja-JP" dirty="0" smtClean="0">
                <a:solidFill>
                  <a:schemeClr val="tx1"/>
                </a:solidFill>
              </a:rPr>
              <a:t>ure water rinsing.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4427984" y="3789040"/>
            <a:ext cx="4104456" cy="3600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After ope</a:t>
            </a:r>
            <a:r>
              <a:rPr lang="en-US" altLang="ja-JP" dirty="0" smtClean="0">
                <a:solidFill>
                  <a:schemeClr val="tx1"/>
                </a:solidFill>
              </a:rPr>
              <a:t>n the cavity ,p</a:t>
            </a:r>
            <a:r>
              <a:rPr kumimoji="1" lang="en-US" altLang="ja-JP" dirty="0" smtClean="0">
                <a:solidFill>
                  <a:schemeClr val="tx1"/>
                </a:solidFill>
              </a:rPr>
              <a:t>ure water rinsing.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4427984" y="5013176"/>
            <a:ext cx="4104456" cy="3600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After ope</a:t>
            </a:r>
            <a:r>
              <a:rPr lang="en-US" altLang="ja-JP" dirty="0" smtClean="0">
                <a:solidFill>
                  <a:schemeClr val="tx1"/>
                </a:solidFill>
              </a:rPr>
              <a:t>n the cavity ,p</a:t>
            </a:r>
            <a:r>
              <a:rPr kumimoji="1" lang="en-US" altLang="ja-JP" dirty="0" smtClean="0">
                <a:solidFill>
                  <a:schemeClr val="tx1"/>
                </a:solidFill>
              </a:rPr>
              <a:t>ure water rinsing.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:\100805 MHI9cell#8 Stain\P1040588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645024"/>
            <a:ext cx="2003021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:\101208～9MHI#15PreEP,EP-1\P1050142Small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000" y="828000"/>
            <a:ext cx="288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Motoaki Sawabe\Pictures\ブラシ洗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000" y="3852000"/>
            <a:ext cx="2876715" cy="2160000"/>
          </a:xfrm>
          <a:prstGeom prst="rect">
            <a:avLst/>
          </a:prstGeom>
          <a:noFill/>
        </p:spPr>
      </p:pic>
      <p:pic>
        <p:nvPicPr>
          <p:cNvPr id="8" name="Picture 3" descr="C:\Users\Motoaki Sawabe\Pictures\洗浄用ブラシ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000" y="3852000"/>
            <a:ext cx="2876715" cy="2160000"/>
          </a:xfrm>
          <a:prstGeom prst="rect">
            <a:avLst/>
          </a:prstGeom>
          <a:noFill/>
        </p:spPr>
      </p:pic>
      <p:pic>
        <p:nvPicPr>
          <p:cNvPr id="10" name="Picture 2" descr="F:\100805 MHI9cell#8 Stain\P1040587Smal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000" y="828000"/>
            <a:ext cx="2875918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2000" y="828000"/>
            <a:ext cx="2878525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テキスト ボックス 11"/>
          <p:cNvSpPr txBox="1"/>
          <p:nvPr/>
        </p:nvSpPr>
        <p:spPr>
          <a:xfrm>
            <a:off x="251520" y="2996952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Thermocouples and transmitter for cavity surface temperature.</a:t>
            </a:r>
            <a:r>
              <a:rPr lang="ja-JP" altLang="en-US" sz="1400" dirty="0" smtClean="0"/>
              <a:t>　</a:t>
            </a:r>
            <a:r>
              <a:rPr lang="en-US" altLang="ja-JP" sz="1400" dirty="0" smtClean="0"/>
              <a:t>( 12ch. )</a:t>
            </a:r>
            <a:endParaRPr kumimoji="1" lang="ja-JP" altLang="en-US" sz="1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131840" y="2996952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Air cooling ducts and cover.</a:t>
            </a:r>
            <a:endParaRPr kumimoji="1" lang="ja-JP" altLang="en-US" sz="1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084168" y="2996952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Vibrator.</a:t>
            </a:r>
            <a:endParaRPr kumimoji="1" lang="ja-JP" altLang="en-US" sz="1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79512" y="6309320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Vibration at pure water washing.</a:t>
            </a:r>
            <a:endParaRPr kumimoji="1" lang="ja-JP" altLang="en-US" sz="1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131840" y="6021288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Brush washing by hand in beam pipes and antennas.</a:t>
            </a:r>
            <a:endParaRPr kumimoji="1" lang="ja-JP" altLang="en-US" sz="1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012160" y="6021288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Exclusive brushes. </a:t>
            </a:r>
            <a:endParaRPr kumimoji="1" lang="ja-JP" altLang="en-US" sz="1400" dirty="0"/>
          </a:p>
        </p:txBody>
      </p:sp>
      <p:sp>
        <p:nvSpPr>
          <p:cNvPr id="18" name="角丸四角形吹き出し 17"/>
          <p:cNvSpPr/>
          <p:nvPr/>
        </p:nvSpPr>
        <p:spPr>
          <a:xfrm>
            <a:off x="7020272" y="692696"/>
            <a:ext cx="1152128" cy="324616"/>
          </a:xfrm>
          <a:prstGeom prst="wedgeRoundRectCallout">
            <a:avLst>
              <a:gd name="adj1" fmla="val -26696"/>
              <a:gd name="adj2" fmla="val 165653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/>
                </a:solidFill>
              </a:rPr>
              <a:t>Vibrator.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9512" y="4293096"/>
            <a:ext cx="1152128" cy="324616"/>
          </a:xfrm>
          <a:prstGeom prst="wedgeRoundRectCallout">
            <a:avLst>
              <a:gd name="adj1" fmla="val 44845"/>
              <a:gd name="adj2" fmla="val 197392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/>
                </a:solidFill>
              </a:rPr>
              <a:t>Vibrator.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611560" y="1124744"/>
            <a:ext cx="7777162" cy="31393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ja-JP" dirty="0">
                <a:latin typeface="+mn-lt"/>
              </a:rPr>
              <a:t>The electro-polishing (EP) facilities in KEK were completed at STF (Super conducting RF Test Facility) area in Dec, 2007.  And we have begun to operate in </a:t>
            </a:r>
            <a:r>
              <a:rPr lang="en-GB" altLang="ja-JP" dirty="0" smtClean="0"/>
              <a:t>Feb</a:t>
            </a:r>
            <a:r>
              <a:rPr lang="en-GB" altLang="ja-JP" dirty="0" smtClean="0">
                <a:latin typeface="+mn-lt"/>
              </a:rPr>
              <a:t>, </a:t>
            </a:r>
            <a:r>
              <a:rPr lang="en-GB" altLang="ja-JP" dirty="0">
                <a:latin typeface="+mn-lt"/>
              </a:rPr>
              <a:t>2008</a:t>
            </a:r>
            <a:r>
              <a:rPr lang="en-GB" altLang="ja-JP" dirty="0" smtClean="0"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altLang="ja-JP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ja-JP" dirty="0">
                <a:latin typeface="+mj-lt"/>
              </a:rPr>
              <a:t>In this facility, the capacity of the electrolyte reservoir tank is 2,000 L (Figure 1). It is very large. We </a:t>
            </a:r>
            <a:r>
              <a:rPr lang="en-GB" altLang="ja-JP" dirty="0" smtClean="0">
                <a:latin typeface="+mj-lt"/>
              </a:rPr>
              <a:t>put </a:t>
            </a:r>
            <a:r>
              <a:rPr lang="en-GB" altLang="ja-JP" dirty="0">
                <a:latin typeface="+mj-lt"/>
              </a:rPr>
              <a:t>the EP-electrolyte of 2,000kg (</a:t>
            </a:r>
            <a:r>
              <a:rPr lang="ja-JP" altLang="ja-JP" dirty="0">
                <a:latin typeface="+mj-lt"/>
              </a:rPr>
              <a:t>≒</a:t>
            </a:r>
            <a:r>
              <a:rPr lang="en-GB" altLang="ja-JP" dirty="0">
                <a:latin typeface="+mj-lt"/>
              </a:rPr>
              <a:t> 1,100L) </a:t>
            </a:r>
            <a:r>
              <a:rPr lang="en-GB" altLang="ja-JP" dirty="0" smtClean="0">
                <a:latin typeface="+mj-lt"/>
              </a:rPr>
              <a:t>into this tank. </a:t>
            </a:r>
            <a:r>
              <a:rPr lang="en-GB" altLang="ja-JP" dirty="0">
                <a:latin typeface="+mj-lt"/>
              </a:rPr>
              <a:t>And we use it repeatedly</a:t>
            </a:r>
            <a:r>
              <a:rPr lang="ja-JP" altLang="en-US" dirty="0">
                <a:latin typeface="+mj-lt"/>
              </a:rPr>
              <a:t>　</a:t>
            </a:r>
            <a:r>
              <a:rPr lang="en-GB" altLang="ja-JP" dirty="0">
                <a:latin typeface="+mj-lt"/>
              </a:rPr>
              <a:t>many times. </a:t>
            </a:r>
            <a:endParaRPr lang="en-GB" altLang="ja-JP" dirty="0" smtClean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latin typeface="+mj-lt"/>
              </a:rPr>
              <a:t>The </a:t>
            </a:r>
            <a:r>
              <a:rPr lang="en-GB" altLang="ja-JP" dirty="0">
                <a:latin typeface="+mj-lt"/>
              </a:rPr>
              <a:t>laboratory</a:t>
            </a:r>
            <a:r>
              <a:rPr lang="en-US" altLang="ja-JP" dirty="0">
                <a:latin typeface="+mj-lt"/>
              </a:rPr>
              <a:t> doing such a usage is only </a:t>
            </a:r>
            <a:r>
              <a:rPr lang="en-US" altLang="ja-JP" dirty="0" smtClean="0">
                <a:latin typeface="+mj-lt"/>
              </a:rPr>
              <a:t>here.</a:t>
            </a:r>
            <a:r>
              <a:rPr lang="en-GB" altLang="ja-JP" dirty="0" smtClean="0"/>
              <a:t> </a:t>
            </a:r>
            <a:endParaRPr lang="en-GB" altLang="ja-JP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ja-JP" dirty="0">
                <a:latin typeface="+mn-lt"/>
              </a:rPr>
              <a:t>We </a:t>
            </a:r>
            <a:r>
              <a:rPr lang="en-GB" altLang="ja-JP" dirty="0" smtClean="0">
                <a:latin typeface="+mn-lt"/>
              </a:rPr>
              <a:t>changed </a:t>
            </a:r>
            <a:r>
              <a:rPr lang="en-GB" altLang="ja-JP" dirty="0">
                <a:latin typeface="+mn-lt"/>
              </a:rPr>
              <a:t>the EP-electrolyte </a:t>
            </a:r>
            <a:r>
              <a:rPr lang="en-GB" altLang="ja-JP" dirty="0" smtClean="0"/>
              <a:t>four</a:t>
            </a:r>
            <a:r>
              <a:rPr lang="en-GB" altLang="ja-JP" dirty="0" smtClean="0">
                <a:latin typeface="+mn-lt"/>
              </a:rPr>
              <a:t> </a:t>
            </a:r>
            <a:r>
              <a:rPr lang="en-GB" altLang="ja-JP" dirty="0">
                <a:latin typeface="+mn-lt"/>
              </a:rPr>
              <a:t>times </a:t>
            </a:r>
            <a:r>
              <a:rPr lang="en-GB" altLang="ja-JP" dirty="0" smtClean="0">
                <a:latin typeface="+mn-lt"/>
              </a:rPr>
              <a:t>until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ja-JP" dirty="0" smtClean="0">
                <a:latin typeface="+mn-lt"/>
              </a:rPr>
              <a:t>now</a:t>
            </a:r>
            <a:r>
              <a:rPr lang="en-GB" altLang="ja-JP" dirty="0">
                <a:latin typeface="+mn-lt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ja-JP" dirty="0">
                <a:latin typeface="+mn-lt"/>
              </a:rPr>
              <a:t>And we </a:t>
            </a:r>
            <a:r>
              <a:rPr lang="en-GB" altLang="ja-JP" dirty="0" smtClean="0">
                <a:latin typeface="+mn-lt"/>
              </a:rPr>
              <a:t>are using </a:t>
            </a:r>
            <a:r>
              <a:rPr lang="en-GB" altLang="ja-JP" dirty="0">
                <a:latin typeface="+mn-lt"/>
              </a:rPr>
              <a:t>the </a:t>
            </a:r>
            <a:r>
              <a:rPr lang="en-GB" altLang="ja-JP" dirty="0" smtClean="0">
                <a:latin typeface="+mn-lt"/>
              </a:rPr>
              <a:t>5</a:t>
            </a:r>
            <a:r>
              <a:rPr lang="en-GB" altLang="ja-JP" baseline="30000" dirty="0" smtClean="0">
                <a:latin typeface="+mn-lt"/>
              </a:rPr>
              <a:t>th</a:t>
            </a:r>
            <a:r>
              <a:rPr lang="en-GB" altLang="ja-JP" dirty="0" smtClean="0">
                <a:latin typeface="+mn-lt"/>
              </a:rPr>
              <a:t>-period EP-electrolyte.</a:t>
            </a:r>
          </a:p>
        </p:txBody>
      </p:sp>
      <p:pic>
        <p:nvPicPr>
          <p:cNvPr id="3075" name="Picture 2" descr="F:\110805 ﾘｻﾞｰﾌﾞ槽ﾊｯﾄ試運転\P1060359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974" y="3035300"/>
            <a:ext cx="3495402" cy="262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テキスト ボックス 7"/>
          <p:cNvSpPr txBox="1"/>
          <p:nvPr/>
        </p:nvSpPr>
        <p:spPr>
          <a:xfrm>
            <a:off x="5292080" y="5661248"/>
            <a:ext cx="33845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dirty="0" smtClean="0"/>
              <a:t>No.1 r</a:t>
            </a:r>
            <a:r>
              <a:rPr lang="en-US" altLang="ja-JP" dirty="0" smtClean="0">
                <a:latin typeface="+mn-lt"/>
              </a:rPr>
              <a:t>eservoir </a:t>
            </a:r>
            <a:r>
              <a:rPr lang="en-US" altLang="ja-JP" dirty="0">
                <a:latin typeface="+mn-lt"/>
              </a:rPr>
              <a:t>tank ( 2,000L )</a:t>
            </a:r>
            <a:endParaRPr lang="ja-JP" altLang="en-US" dirty="0">
              <a:latin typeface="+mn-lt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11560" y="404664"/>
            <a:ext cx="82092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b="1" dirty="0" smtClean="0">
                <a:solidFill>
                  <a:srgbClr val="0070C0"/>
                </a:solidFill>
              </a:rPr>
              <a:t>6. History of STF-EP facility at KEK.</a:t>
            </a:r>
            <a:endParaRPr lang="ja-JP" altLang="en-US" sz="20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323528" y="980728"/>
          <a:ext cx="8268335" cy="4389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45920"/>
                <a:gridCol w="1645920"/>
                <a:gridCol w="1684655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EP-electrolyte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The period of EP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The number of </a:t>
                      </a:r>
                    </a:p>
                    <a:p>
                      <a:r>
                        <a:rPr kumimoji="1" lang="en-US" altLang="ja-JP" dirty="0" smtClean="0"/>
                        <a:t>times of EP-processing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 smtClean="0"/>
                        <a:t>（</a:t>
                      </a:r>
                      <a:r>
                        <a:rPr lang="en-US" altLang="ja-JP" sz="1600" dirty="0" smtClean="0"/>
                        <a:t>Except Pre</a:t>
                      </a:r>
                      <a:r>
                        <a:rPr lang="ja-JP" altLang="en-US" sz="1600" dirty="0" smtClean="0"/>
                        <a:t> </a:t>
                      </a:r>
                      <a:r>
                        <a:rPr lang="en-US" altLang="ja-JP" sz="1600" dirty="0" smtClean="0"/>
                        <a:t>EP</a:t>
                      </a:r>
                      <a:r>
                        <a:rPr lang="ja-JP" altLang="en-US" sz="1600" dirty="0" smtClean="0"/>
                        <a:t>）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Total theoretical removal weight</a:t>
                      </a:r>
                      <a:r>
                        <a:rPr kumimoji="1" lang="ja-JP" altLang="en-US" dirty="0" smtClean="0"/>
                        <a:t>（</a:t>
                      </a:r>
                      <a:r>
                        <a:rPr kumimoji="1" lang="en-US" altLang="ja-JP" dirty="0" smtClean="0"/>
                        <a:t>g</a:t>
                      </a:r>
                      <a:r>
                        <a:rPr kumimoji="1" lang="ja-JP" altLang="en-US" dirty="0" smtClean="0"/>
                        <a:t>）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Final</a:t>
                      </a:r>
                      <a:r>
                        <a:rPr kumimoji="1" lang="ja-JP" altLang="en-US" dirty="0" smtClean="0"/>
                        <a:t>　</a:t>
                      </a:r>
                      <a:r>
                        <a:rPr kumimoji="1" lang="en-US" altLang="ja-JP" dirty="0" smtClean="0"/>
                        <a:t>niobium concentration</a:t>
                      </a:r>
                      <a:r>
                        <a:rPr kumimoji="1" lang="ja-JP" altLang="en-US" dirty="0" smtClean="0"/>
                        <a:t>（</a:t>
                      </a:r>
                      <a:r>
                        <a:rPr kumimoji="1" lang="en-US" altLang="ja-JP" dirty="0" smtClean="0"/>
                        <a:t>g/L</a:t>
                      </a:r>
                      <a:r>
                        <a:rPr kumimoji="1" lang="ja-JP" altLang="en-US" dirty="0" smtClean="0"/>
                        <a:t>）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0" dirty="0" smtClean="0"/>
                        <a:t>1</a:t>
                      </a:r>
                      <a:r>
                        <a:rPr kumimoji="1" lang="en-US" altLang="ja-JP" b="0" baseline="30000" dirty="0" smtClean="0"/>
                        <a:t>st</a:t>
                      </a:r>
                      <a:r>
                        <a:rPr kumimoji="1" lang="en-US" altLang="ja-JP" b="0" dirty="0" smtClean="0"/>
                        <a:t> period EP-electrolyte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/>
                        <a:t>Feb,</a:t>
                      </a:r>
                      <a:r>
                        <a:rPr kumimoji="1" lang="en-US" altLang="ja-JP" b="0" baseline="0" dirty="0" smtClean="0"/>
                        <a:t> </a:t>
                      </a:r>
                      <a:r>
                        <a:rPr kumimoji="1" lang="en-US" altLang="ja-JP" b="0" dirty="0" smtClean="0"/>
                        <a:t>2008</a:t>
                      </a:r>
                      <a:r>
                        <a:rPr kumimoji="1" lang="ja-JP" altLang="en-US" b="0" dirty="0" smtClean="0"/>
                        <a:t> ～　　　</a:t>
                      </a:r>
                      <a:r>
                        <a:rPr kumimoji="1" lang="en-US" altLang="ja-JP" b="0" dirty="0" smtClean="0"/>
                        <a:t>May</a:t>
                      </a:r>
                      <a:r>
                        <a:rPr kumimoji="1" lang="en-US" altLang="ja-JP" b="0" baseline="0" dirty="0" smtClean="0"/>
                        <a:t> </a:t>
                      </a:r>
                      <a:r>
                        <a:rPr kumimoji="1" lang="en-US" altLang="ja-JP" b="0" dirty="0" smtClean="0"/>
                        <a:t>2009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/>
                        <a:t>41</a:t>
                      </a:r>
                      <a:endParaRPr kumimoji="1" lang="ja-JP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/>
                        <a:t>9,433</a:t>
                      </a:r>
                      <a:endParaRPr kumimoji="1" lang="ja-JP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/>
                        <a:t>8.6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0" dirty="0" smtClean="0"/>
                        <a:t>2</a:t>
                      </a:r>
                      <a:r>
                        <a:rPr kumimoji="1" lang="en-US" altLang="ja-JP" b="0" baseline="30000" dirty="0" smtClean="0"/>
                        <a:t>nd</a:t>
                      </a:r>
                      <a:r>
                        <a:rPr kumimoji="1" lang="en-US" altLang="ja-JP" b="0" dirty="0" smtClean="0"/>
                        <a:t>  period EP-electrolyte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/>
                        <a:t>May</a:t>
                      </a:r>
                      <a:r>
                        <a:rPr kumimoji="1" lang="en-US" altLang="ja-JP" b="0" baseline="0" dirty="0" smtClean="0"/>
                        <a:t> </a:t>
                      </a:r>
                      <a:r>
                        <a:rPr kumimoji="1" lang="en-US" altLang="ja-JP" b="0" dirty="0" smtClean="0"/>
                        <a:t>2009 </a:t>
                      </a:r>
                      <a:r>
                        <a:rPr kumimoji="1" lang="ja-JP" altLang="en-US" b="0" dirty="0" smtClean="0"/>
                        <a:t>～ 　　　　　</a:t>
                      </a:r>
                      <a:r>
                        <a:rPr kumimoji="1" lang="en-US" altLang="ja-JP" b="0" dirty="0" smtClean="0"/>
                        <a:t>July</a:t>
                      </a:r>
                      <a:r>
                        <a:rPr kumimoji="1" lang="en-US" altLang="ja-JP" b="0" baseline="0" dirty="0" smtClean="0"/>
                        <a:t> </a:t>
                      </a:r>
                      <a:r>
                        <a:rPr kumimoji="1" lang="en-US" altLang="ja-JP" b="0" dirty="0" smtClean="0"/>
                        <a:t>2010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/>
                        <a:t>59</a:t>
                      </a:r>
                      <a:endParaRPr kumimoji="1" lang="ja-JP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/>
                        <a:t>10,174</a:t>
                      </a:r>
                      <a:endParaRPr kumimoji="1" lang="ja-JP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/>
                        <a:t>9.8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0" dirty="0" smtClean="0"/>
                        <a:t>3</a:t>
                      </a:r>
                      <a:r>
                        <a:rPr kumimoji="1" lang="en-US" altLang="ja-JP" b="0" baseline="30000" dirty="0" smtClean="0"/>
                        <a:t>rd</a:t>
                      </a:r>
                      <a:r>
                        <a:rPr kumimoji="1" lang="en-US" altLang="ja-JP" b="0" dirty="0" smtClean="0"/>
                        <a:t> period EP-electrolyte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/>
                        <a:t>July</a:t>
                      </a:r>
                      <a:r>
                        <a:rPr kumimoji="1" lang="en-US" altLang="ja-JP" b="0" baseline="0" dirty="0" smtClean="0"/>
                        <a:t> </a:t>
                      </a:r>
                      <a:r>
                        <a:rPr kumimoji="1" lang="en-US" altLang="ja-JP" b="0" dirty="0" smtClean="0"/>
                        <a:t>2010 </a:t>
                      </a:r>
                      <a:r>
                        <a:rPr kumimoji="1" lang="ja-JP" altLang="en-US" b="0" dirty="0" smtClean="0"/>
                        <a:t>～ </a:t>
                      </a:r>
                      <a:r>
                        <a:rPr kumimoji="1" lang="en-US" altLang="ja-JP" b="0" dirty="0" smtClean="0"/>
                        <a:t>July</a:t>
                      </a:r>
                      <a:r>
                        <a:rPr kumimoji="1" lang="en-US" altLang="ja-JP" b="0" baseline="0" dirty="0" smtClean="0"/>
                        <a:t> </a:t>
                      </a:r>
                      <a:r>
                        <a:rPr kumimoji="1" lang="en-US" altLang="ja-JP" b="0" dirty="0" smtClean="0"/>
                        <a:t>2011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/>
                        <a:t>43</a:t>
                      </a:r>
                      <a:endParaRPr kumimoji="1" lang="ja-JP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/>
                        <a:t>13,032</a:t>
                      </a:r>
                      <a:endParaRPr kumimoji="1" lang="ja-JP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/>
                        <a:t>12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0" dirty="0" smtClean="0"/>
                        <a:t>4</a:t>
                      </a:r>
                      <a:r>
                        <a:rPr kumimoji="1" lang="en-US" altLang="ja-JP" b="0" baseline="30000" dirty="0" smtClean="0"/>
                        <a:t>th</a:t>
                      </a:r>
                      <a:r>
                        <a:rPr kumimoji="1" lang="en-US" altLang="ja-JP" b="0" dirty="0" smtClean="0"/>
                        <a:t> period EP-electrolyte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/>
                        <a:t>July</a:t>
                      </a:r>
                      <a:r>
                        <a:rPr kumimoji="1" lang="en-US" altLang="ja-JP" b="0" baseline="0" dirty="0" smtClean="0"/>
                        <a:t> </a:t>
                      </a:r>
                      <a:r>
                        <a:rPr kumimoji="1" lang="en-US" altLang="ja-JP" b="0" dirty="0" smtClean="0"/>
                        <a:t>2011 </a:t>
                      </a:r>
                      <a:r>
                        <a:rPr kumimoji="1" lang="ja-JP" altLang="en-US" b="0" dirty="0" smtClean="0"/>
                        <a:t>～</a:t>
                      </a:r>
                      <a:endParaRPr kumimoji="1" lang="en-US" altLang="ja-JP" b="0" dirty="0" smtClean="0"/>
                    </a:p>
                    <a:p>
                      <a:r>
                        <a:rPr kumimoji="1" lang="en-US" altLang="ja-JP" b="0" dirty="0" smtClean="0"/>
                        <a:t>May</a:t>
                      </a:r>
                      <a:r>
                        <a:rPr kumimoji="1" lang="en-US" altLang="ja-JP" b="0" baseline="0" dirty="0" smtClean="0"/>
                        <a:t> </a:t>
                      </a:r>
                      <a:r>
                        <a:rPr kumimoji="1" lang="en-US" altLang="ja-JP" b="0" dirty="0" smtClean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/>
                        <a:t>38</a:t>
                      </a:r>
                      <a:endParaRPr kumimoji="1" lang="ja-JP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/>
                        <a:t>11,708</a:t>
                      </a:r>
                      <a:endParaRPr kumimoji="1" lang="ja-JP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0" dirty="0" smtClean="0"/>
                        <a:t>12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0" dirty="0" smtClean="0"/>
                        <a:t>5</a:t>
                      </a:r>
                      <a:r>
                        <a:rPr kumimoji="1" lang="en-US" altLang="ja-JP" b="0" baseline="30000" dirty="0" smtClean="0"/>
                        <a:t>th</a:t>
                      </a:r>
                      <a:r>
                        <a:rPr kumimoji="1" lang="en-US" altLang="ja-JP" b="0" dirty="0" smtClean="0"/>
                        <a:t> period EP-electrolyte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/>
                        <a:t>May</a:t>
                      </a:r>
                      <a:r>
                        <a:rPr kumimoji="1" lang="en-US" altLang="ja-JP" b="0" baseline="0" dirty="0" smtClean="0"/>
                        <a:t> </a:t>
                      </a:r>
                      <a:r>
                        <a:rPr kumimoji="1" lang="en-US" altLang="ja-JP" b="0" dirty="0" smtClean="0"/>
                        <a:t>2012 </a:t>
                      </a:r>
                      <a:r>
                        <a:rPr kumimoji="1" lang="ja-JP" altLang="en-US" b="0" dirty="0" smtClean="0"/>
                        <a:t>～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23528" y="476672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Lower list shows the history of EP-electrolyte that had been used until now.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467544" y="2492896"/>
          <a:ext cx="8034364" cy="39022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64212"/>
                <a:gridCol w="1990816"/>
                <a:gridCol w="2332493"/>
                <a:gridCol w="2146843"/>
              </a:tblGrid>
              <a:tr h="30371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Date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Cavity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Performance (MV/m)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Notice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03715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July.28,2010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ERL2cell#2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0"/>
                    </a:p>
                  </a:txBody>
                  <a:tcPr/>
                </a:tc>
              </a:tr>
              <a:tr h="303715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Oct.20,2010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MHI9cell#A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 smtClean="0"/>
                        <a:t>29.1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 smtClean="0"/>
                        <a:t>Non HOM</a:t>
                      </a:r>
                      <a:endParaRPr kumimoji="1" lang="ja-JP" altLang="en-US" sz="1400" b="0" dirty="0"/>
                    </a:p>
                  </a:txBody>
                  <a:tcPr/>
                </a:tc>
              </a:tr>
              <a:tr h="303715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Nov.04,2010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MHI9cell#12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37.7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0"/>
                    </a:p>
                  </a:txBody>
                  <a:tcPr/>
                </a:tc>
              </a:tr>
              <a:tr h="303715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Nov.17,2010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MHI9cell#13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36.4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 smtClean="0">
                          <a:latin typeface="+mn-lt"/>
                        </a:rPr>
                        <a:t>Achievement of ILC spec.</a:t>
                      </a:r>
                      <a:endParaRPr kumimoji="1" lang="ja-JP" altLang="en-US" sz="1400" b="0" dirty="0"/>
                    </a:p>
                  </a:txBody>
                  <a:tcPr/>
                </a:tc>
              </a:tr>
              <a:tr h="366609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Dec.01,2010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MHI9cell#12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40.7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 smtClean="0">
                          <a:latin typeface="+mn-lt"/>
                        </a:rPr>
                        <a:t>Achievement of ILC spec.</a:t>
                      </a:r>
                      <a:endParaRPr kumimoji="1" lang="ja-JP" altLang="en-US" sz="1400" b="0" dirty="0" smtClean="0"/>
                    </a:p>
                  </a:txBody>
                  <a:tcPr/>
                </a:tc>
              </a:tr>
              <a:tr h="303715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Dec.15,2010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MHI9cell#13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33.1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/>
                    </a:p>
                  </a:txBody>
                  <a:tcPr/>
                </a:tc>
              </a:tr>
              <a:tr h="303715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May.25,2011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MHI9cell#17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39.2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 smtClean="0">
                          <a:latin typeface="+mn-lt"/>
                        </a:rPr>
                        <a:t>Achievement of ILC spec.</a:t>
                      </a:r>
                      <a:endParaRPr kumimoji="1" lang="ja-JP" altLang="en-US" sz="1400" b="0" dirty="0" smtClean="0"/>
                    </a:p>
                  </a:txBody>
                  <a:tcPr/>
                </a:tc>
              </a:tr>
              <a:tr h="580289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Jun.08,2011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MHI9cell#14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36.6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 smtClean="0">
                          <a:latin typeface="+mn-lt"/>
                        </a:rPr>
                        <a:t>Achievement of ILC spec.</a:t>
                      </a:r>
                      <a:r>
                        <a:rPr lang="en-US" altLang="ja-JP" sz="1400" b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at niobium concentration about 10g/L</a:t>
                      </a:r>
                      <a:endParaRPr kumimoji="1" lang="ja-JP" altLang="en-US" sz="1400" b="0" dirty="0" smtClean="0"/>
                    </a:p>
                  </a:txBody>
                  <a:tcPr/>
                </a:tc>
              </a:tr>
              <a:tr h="303715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Jun.22,2011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ERL2cell#3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b="0" dirty="0" smtClean="0">
                          <a:latin typeface="+mn-lt"/>
                        </a:rPr>
                        <a:t>30.3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491" name="テキスト ボックス 4"/>
          <p:cNvSpPr txBox="1">
            <a:spLocks noChangeArrowheads="1"/>
          </p:cNvSpPr>
          <p:nvPr/>
        </p:nvSpPr>
        <p:spPr bwMode="auto">
          <a:xfrm>
            <a:off x="395536" y="692696"/>
            <a:ext cx="8137525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dirty="0" smtClean="0">
                <a:latin typeface="Calibri" pitchFamily="34" charset="0"/>
              </a:rPr>
              <a:t>Lower list shows </a:t>
            </a:r>
            <a:r>
              <a:rPr lang="en-US" altLang="ja-JP" dirty="0">
                <a:latin typeface="Calibri" pitchFamily="34" charset="0"/>
              </a:rPr>
              <a:t>the cavity performance results by the 3</a:t>
            </a:r>
            <a:r>
              <a:rPr lang="en-US" altLang="ja-JP" baseline="30000" dirty="0">
                <a:latin typeface="Calibri" pitchFamily="34" charset="0"/>
              </a:rPr>
              <a:t>rd</a:t>
            </a:r>
            <a:r>
              <a:rPr lang="en-US" altLang="ja-JP" dirty="0">
                <a:latin typeface="Calibri" pitchFamily="34" charset="0"/>
              </a:rPr>
              <a:t>-period EP-electrolyte.</a:t>
            </a:r>
          </a:p>
          <a:p>
            <a:pPr>
              <a:defRPr/>
            </a:pPr>
            <a:r>
              <a:rPr lang="en-US" altLang="ja-JP" dirty="0">
                <a:latin typeface="+mn-lt"/>
              </a:rPr>
              <a:t>In this electrolyte, we could achieve ILC spec in the four cavities. </a:t>
            </a:r>
          </a:p>
          <a:p>
            <a:pPr>
              <a:defRPr/>
            </a:pPr>
            <a:r>
              <a:rPr lang="en-US" altLang="ja-JP" dirty="0">
                <a:latin typeface="+mn-lt"/>
              </a:rPr>
              <a:t>We could achieve </a:t>
            </a:r>
            <a:r>
              <a:rPr lang="en-US" altLang="ja-JP" dirty="0" smtClean="0"/>
              <a:t>it</a:t>
            </a:r>
            <a:r>
              <a:rPr lang="en-US" altLang="ja-JP" dirty="0" smtClean="0">
                <a:latin typeface="+mn-lt"/>
              </a:rPr>
              <a:t> </a:t>
            </a:r>
            <a:r>
              <a:rPr lang="en-US" altLang="ja-JP" dirty="0">
                <a:latin typeface="+mn-lt"/>
              </a:rPr>
              <a:t>by the </a:t>
            </a:r>
            <a:r>
              <a:rPr lang="en-US" altLang="ja-JP" dirty="0" smtClean="0">
                <a:latin typeface="+mn-lt"/>
              </a:rPr>
              <a:t>EP-electrolyte aged enough</a:t>
            </a:r>
            <a:r>
              <a:rPr lang="en-US" altLang="ja-JP" dirty="0">
                <a:latin typeface="+mn-lt"/>
              </a:rPr>
              <a:t>.</a:t>
            </a:r>
          </a:p>
          <a:p>
            <a:pPr>
              <a:defRPr/>
            </a:pPr>
            <a:r>
              <a:rPr lang="en-US" altLang="ja-JP" dirty="0" smtClean="0"/>
              <a:t>N</a:t>
            </a:r>
            <a:r>
              <a:rPr lang="en-US" altLang="ja-JP" dirty="0" smtClean="0">
                <a:latin typeface="+mn-lt"/>
              </a:rPr>
              <a:t>iobium concentration at this time </a:t>
            </a:r>
            <a:r>
              <a:rPr lang="en-US" altLang="ja-JP" dirty="0" smtClean="0"/>
              <a:t>was </a:t>
            </a:r>
            <a:r>
              <a:rPr lang="en-US" altLang="ja-JP" dirty="0" smtClean="0">
                <a:latin typeface="+mn-lt"/>
              </a:rPr>
              <a:t>about </a:t>
            </a:r>
            <a:r>
              <a:rPr lang="en-US" altLang="ja-JP" dirty="0">
                <a:latin typeface="+mn-lt"/>
              </a:rPr>
              <a:t>10 g/L</a:t>
            </a:r>
            <a:r>
              <a:rPr lang="en-US" altLang="ja-JP" dirty="0" smtClean="0">
                <a:latin typeface="+mn-lt"/>
              </a:rPr>
              <a:t>.</a:t>
            </a:r>
          </a:p>
          <a:p>
            <a:pPr>
              <a:defRPr/>
            </a:pPr>
            <a:r>
              <a:rPr lang="en-US" altLang="ja-JP" dirty="0" smtClean="0"/>
              <a:t>And in the 4</a:t>
            </a:r>
            <a:r>
              <a:rPr lang="en-US" altLang="ja-JP" baseline="30000" dirty="0" smtClean="0"/>
              <a:t>th</a:t>
            </a:r>
            <a:r>
              <a:rPr lang="en-US" altLang="ja-JP" dirty="0" smtClean="0"/>
              <a:t> EP-electrolyte, we could achieve it at 11g/L.</a:t>
            </a:r>
            <a:endParaRPr lang="en-US" altLang="ja-JP" dirty="0">
              <a:latin typeface="+mn-lt"/>
            </a:endParaRPr>
          </a:p>
          <a:p>
            <a:pPr>
              <a:defRPr/>
            </a:pPr>
            <a:r>
              <a:rPr lang="en-US" altLang="ja-JP" dirty="0">
                <a:latin typeface="+mn-lt"/>
              </a:rPr>
              <a:t>In thinking about the life (exchange time) of EP-electrolyte, it will be the big result.</a:t>
            </a:r>
            <a:endParaRPr lang="en-US" altLang="ja-JP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95536" y="260648"/>
            <a:ext cx="82092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b="1" i="1" dirty="0" smtClean="0"/>
              <a:t> </a:t>
            </a:r>
            <a:r>
              <a:rPr lang="en-US" altLang="ja-JP" sz="2000" b="1" dirty="0" smtClean="0">
                <a:solidFill>
                  <a:srgbClr val="0070C0"/>
                </a:solidFill>
              </a:rPr>
              <a:t>7. The cavity performance result by the aging.</a:t>
            </a:r>
            <a:endParaRPr lang="ja-JP" altLang="en-US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100392" y="6351711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 smtClean="0"/>
              <a:t>Fine.</a:t>
            </a:r>
            <a:endParaRPr kumimoji="1" lang="ja-JP" altLang="en-US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5174</TotalTime>
  <Words>904</Words>
  <Application>Microsoft Office PowerPoint</Application>
  <PresentationFormat>画面に合わせる (4:3)</PresentationFormat>
  <Paragraphs>196</Paragraphs>
  <Slides>13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テーマ</vt:lpstr>
      <vt:lpstr>Summary of STF-EP facility at KEK.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  <vt:lpstr>スライド 10</vt:lpstr>
      <vt:lpstr>スライド 11</vt:lpstr>
      <vt:lpstr>スライド 12</vt:lpstr>
      <vt:lpstr>スライド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Motoaki Sawabe</dc:creator>
  <cp:lastModifiedBy> </cp:lastModifiedBy>
  <cp:revision>397</cp:revision>
  <dcterms:created xsi:type="dcterms:W3CDTF">2012-07-12T02:52:10Z</dcterms:created>
  <dcterms:modified xsi:type="dcterms:W3CDTF">2013-03-01T09:12:49Z</dcterms:modified>
</cp:coreProperties>
</file>