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256" r:id="rId2"/>
    <p:sldId id="316" r:id="rId3"/>
    <p:sldId id="29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315" r:id="rId15"/>
    <p:sldId id="26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</p:sldIdLst>
  <p:sldSz cx="9144000" cy="6858000" type="screen4x3"/>
  <p:notesSz cx="6731000" cy="985678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CCFF"/>
    <a:srgbClr val="0033CC"/>
    <a:srgbClr val="3366FF"/>
    <a:srgbClr val="0084D6"/>
    <a:srgbClr val="FF9933"/>
    <a:srgbClr val="66FFFF"/>
    <a:srgbClr val="FF3300"/>
    <a:srgbClr val="66FF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70" autoAdjust="0"/>
    <p:restoredTop sz="94628" autoAdjust="0"/>
  </p:normalViewPr>
  <p:slideViewPr>
    <p:cSldViewPr>
      <p:cViewPr>
        <p:scale>
          <a:sx n="100" d="100"/>
          <a:sy n="100" d="100"/>
        </p:scale>
        <p:origin x="-46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88"/>
    </p:cViewPr>
  </p:sorterViewPr>
  <p:notesViewPr>
    <p:cSldViewPr>
      <p:cViewPr varScale="1">
        <p:scale>
          <a:sx n="74" d="100"/>
          <a:sy n="74" d="100"/>
        </p:scale>
        <p:origin x="-2190" y="-96"/>
      </p:cViewPr>
      <p:guideLst>
        <p:guide orient="horz" pos="3104"/>
        <p:guide pos="212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62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4663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64663"/>
            <a:ext cx="29162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C25F7A5-7F21-4534-BA65-6BF387645F39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62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938" y="4681538"/>
            <a:ext cx="4937125" cy="443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4663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64663"/>
            <a:ext cx="29162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53F49ED-B55E-4F6A-B3E9-C2310E4C7889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EB1DF2-223D-460D-926B-E1FA6C1EC0B8}" type="slidenum">
              <a:rPr lang="fr-FR" smtClean="0">
                <a:latin typeface="Arial" charset="0"/>
              </a:rPr>
              <a:pPr/>
              <a:t>2</a:t>
            </a:fld>
            <a:endParaRPr lang="fr-FR" smtClean="0">
              <a:latin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35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36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37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38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39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40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41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42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43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44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45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46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47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48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49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50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51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52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8ADD-ADBE-43D6-BED4-F0F9CD8FA38A}" type="slidenum">
              <a:rPr lang="fr-FR" smtClean="0"/>
              <a:pPr/>
              <a:t>53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31/03/2010</a:t>
            </a:r>
            <a:endParaRPr lang="fr-FR" dirty="0"/>
          </a:p>
        </p:txBody>
      </p:sp>
      <p:sp>
        <p:nvSpPr>
          <p:cNvPr id="6" name="Espace réservé de la date 4"/>
          <p:cNvSpPr txBox="1">
            <a:spLocks/>
          </p:cNvSpPr>
          <p:nvPr userDrawn="1"/>
        </p:nvSpPr>
        <p:spPr bwMode="auto">
          <a:xfrm>
            <a:off x="1500166" y="6500834"/>
            <a:ext cx="342902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3600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Préparation de la revue du design des multiplets FAIR Super-FRS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Espace réservé de la date 4"/>
          <p:cNvSpPr txBox="1">
            <a:spLocks/>
          </p:cNvSpPr>
          <p:nvPr userDrawn="1"/>
        </p:nvSpPr>
        <p:spPr bwMode="auto">
          <a:xfrm>
            <a:off x="4786314" y="6500834"/>
            <a:ext cx="342902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3600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SACM : M. </a:t>
            </a:r>
            <a:r>
              <a:rPr lang="fr-FR" sz="800" b="0" kern="1200" dirty="0" err="1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Bruchon</a:t>
            </a: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P. </a:t>
            </a:r>
            <a:r>
              <a:rPr lang="fr-FR" sz="800" b="0" kern="1200" dirty="0" err="1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Fazilleau</a:t>
            </a: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C. Mayri</a:t>
            </a:r>
            <a:r>
              <a:rPr lang="fr-FR" sz="800" b="0" kern="1200" baseline="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           IPNO : G. Olivier</a:t>
            </a:r>
            <a:endParaRPr lang="fr-FR" sz="800" b="0" kern="1200" dirty="0" smtClean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14" descr="Sigle-Irf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85860"/>
            <a:ext cx="642938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31/03/2010</a:t>
            </a:r>
            <a:endParaRPr lang="fr-FR" dirty="0"/>
          </a:p>
        </p:txBody>
      </p:sp>
      <p:sp>
        <p:nvSpPr>
          <p:cNvPr id="7" name="Espace réservé de la date 4"/>
          <p:cNvSpPr txBox="1">
            <a:spLocks/>
          </p:cNvSpPr>
          <p:nvPr userDrawn="1"/>
        </p:nvSpPr>
        <p:spPr bwMode="auto">
          <a:xfrm>
            <a:off x="1500166" y="6500834"/>
            <a:ext cx="342902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3600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Préparation de la revue du design des multiplets FAIR Super-FRS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704263" y="6494463"/>
            <a:ext cx="385762" cy="215900"/>
          </a:xfrm>
          <a:prstGeom prst="rect">
            <a:avLst/>
          </a:prstGeom>
        </p:spPr>
        <p:txBody>
          <a:bodyPr/>
          <a:lstStyle/>
          <a:p>
            <a:fld id="{5909C794-1116-4CF9-AA49-0EC1CDD0C37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Picture 14" descr="Sigle-Irf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85860"/>
            <a:ext cx="642938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e la date 4"/>
          <p:cNvSpPr txBox="1">
            <a:spLocks/>
          </p:cNvSpPr>
          <p:nvPr userDrawn="1"/>
        </p:nvSpPr>
        <p:spPr bwMode="auto">
          <a:xfrm>
            <a:off x="4786314" y="6500834"/>
            <a:ext cx="342902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3600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SACM : M. </a:t>
            </a:r>
            <a:r>
              <a:rPr lang="fr-FR" sz="800" b="0" kern="1200" dirty="0" err="1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Bruchon</a:t>
            </a: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P. </a:t>
            </a:r>
            <a:r>
              <a:rPr lang="fr-FR" sz="800" b="0" kern="1200" dirty="0" err="1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Fazilleau</a:t>
            </a: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C. Mayri</a:t>
            </a:r>
            <a:r>
              <a:rPr lang="fr-FR" sz="800" b="0" kern="1200" baseline="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           IPNO : G. Olivier</a:t>
            </a:r>
            <a:endParaRPr lang="fr-FR" sz="800" b="0" kern="1200" dirty="0" smtClean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31/03/2010</a:t>
            </a:r>
            <a:endParaRPr lang="fr-FR" dirty="0"/>
          </a:p>
        </p:txBody>
      </p:sp>
      <p:sp>
        <p:nvSpPr>
          <p:cNvPr id="4" name="Espace réservé de la date 4"/>
          <p:cNvSpPr txBox="1">
            <a:spLocks/>
          </p:cNvSpPr>
          <p:nvPr userDrawn="1"/>
        </p:nvSpPr>
        <p:spPr bwMode="auto">
          <a:xfrm>
            <a:off x="1500166" y="6500834"/>
            <a:ext cx="342902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3600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Préparation de la revue du design des multiplets FAIR Super-FRS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14" descr="Sigle-Irf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85860"/>
            <a:ext cx="642938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e la date 4"/>
          <p:cNvSpPr txBox="1">
            <a:spLocks/>
          </p:cNvSpPr>
          <p:nvPr userDrawn="1"/>
        </p:nvSpPr>
        <p:spPr bwMode="auto">
          <a:xfrm>
            <a:off x="4786314" y="6500834"/>
            <a:ext cx="342902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3600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SACM : M. </a:t>
            </a:r>
            <a:r>
              <a:rPr lang="fr-FR" sz="800" b="0" kern="1200" dirty="0" err="1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Bruchon</a:t>
            </a: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P. </a:t>
            </a:r>
            <a:r>
              <a:rPr lang="fr-FR" sz="800" b="0" kern="1200" dirty="0" err="1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Fazilleau</a:t>
            </a: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C. Mayri</a:t>
            </a:r>
            <a:r>
              <a:rPr lang="fr-FR" sz="800" b="0" kern="1200" baseline="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           IPNO : G. Olivier</a:t>
            </a:r>
            <a:endParaRPr lang="fr-FR" sz="800" b="0" kern="1200" dirty="0" smtClean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4"/>
          <p:cNvSpPr txBox="1">
            <a:spLocks/>
          </p:cNvSpPr>
          <p:nvPr userDrawn="1"/>
        </p:nvSpPr>
        <p:spPr bwMode="auto">
          <a:xfrm>
            <a:off x="1500166" y="6500834"/>
            <a:ext cx="342902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3600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Préparation de la revue du design des multiplets FAIR Super-FRS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Image 9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6072206"/>
            <a:ext cx="871654" cy="655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Espace réservé de la date 4"/>
          <p:cNvSpPr txBox="1">
            <a:spLocks/>
          </p:cNvSpPr>
          <p:nvPr userDrawn="1"/>
        </p:nvSpPr>
        <p:spPr bwMode="auto">
          <a:xfrm>
            <a:off x="4786314" y="6500834"/>
            <a:ext cx="342902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3600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SACM : M. </a:t>
            </a:r>
            <a:r>
              <a:rPr lang="fr-FR" sz="800" b="0" kern="1200" dirty="0" err="1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Bruchon</a:t>
            </a: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P. </a:t>
            </a:r>
            <a:r>
              <a:rPr lang="fr-FR" sz="800" b="0" kern="1200" dirty="0" err="1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Fazilleau</a:t>
            </a:r>
            <a:r>
              <a:rPr lang="fr-FR" sz="8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C. Mayri</a:t>
            </a:r>
            <a:r>
              <a:rPr lang="fr-FR" sz="800" b="0" kern="1200" baseline="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           IPNO : G. Olivier</a:t>
            </a:r>
            <a:endParaRPr lang="fr-FR" sz="800" b="0" kern="1200" dirty="0" smtClean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2" name="Picture 1062" descr="barre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4213" y="549275"/>
            <a:ext cx="8316912" cy="415925"/>
          </a:xfrm>
          <a:prstGeom prst="rect">
            <a:avLst/>
          </a:prstGeom>
          <a:noFill/>
        </p:spPr>
      </p:pic>
      <p:pic>
        <p:nvPicPr>
          <p:cNvPr id="6183" name="Picture 1063" descr="barre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4213" y="6092825"/>
            <a:ext cx="8351837" cy="431800"/>
          </a:xfrm>
          <a:prstGeom prst="rect">
            <a:avLst/>
          </a:prstGeom>
          <a:noFill/>
        </p:spPr>
      </p:pic>
      <p:sp>
        <p:nvSpPr>
          <p:cNvPr id="6186" name="Rectangle 106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400" y="6494463"/>
            <a:ext cx="987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36000" bIns="45720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5F5F5F"/>
                </a:solidFill>
                <a:latin typeface="+mn-lt"/>
              </a:defRPr>
            </a:lvl1pPr>
          </a:lstStyle>
          <a:p>
            <a:r>
              <a:rPr lang="fr-FR" dirty="0" smtClean="0"/>
              <a:t>31/03/2010</a:t>
            </a:r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>
            <a:off x="6715140" y="129581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Super-FRS</a:t>
            </a:r>
            <a:endParaRPr lang="fr-FR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9pPr>
    </p:titleStyle>
    <p:bodyStyle>
      <a:lvl1pPr indent="1905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11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Séminaire</a:t>
            </a:r>
            <a:r>
              <a:rPr lang="en-US" dirty="0" smtClean="0"/>
              <a:t> SACM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31 mars 2010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7158" y="3886200"/>
            <a:ext cx="8429684" cy="1752600"/>
          </a:xfrm>
        </p:spPr>
        <p:txBody>
          <a:bodyPr/>
          <a:lstStyle/>
          <a:p>
            <a:r>
              <a:rPr lang="fr-FR" b="1" dirty="0" smtClean="0"/>
              <a:t>Préparation de la revue du design des multiplets FAIR Super-FRS</a:t>
            </a:r>
            <a:endParaRPr lang="fr-FR" dirty="0" smtClean="0"/>
          </a:p>
          <a:p>
            <a:r>
              <a:rPr lang="fr-FR" b="1" dirty="0" smtClean="0"/>
              <a:t> </a:t>
            </a:r>
            <a:endParaRPr lang="fr-FR" dirty="0" smtClean="0"/>
          </a:p>
          <a:p>
            <a:r>
              <a:rPr lang="fr-FR" b="1" dirty="0" smtClean="0"/>
              <a:t>M. Bruchon (SACM), P. </a:t>
            </a:r>
            <a:r>
              <a:rPr lang="fr-FR" b="1" dirty="0" err="1" smtClean="0"/>
              <a:t>Fazilleau</a:t>
            </a:r>
            <a:r>
              <a:rPr lang="fr-FR" b="1" dirty="0" smtClean="0"/>
              <a:t> (SACM), C. Mayri (SACM), G. Olivier (IPNO)</a:t>
            </a:r>
            <a:endParaRPr lang="fr-FR" dirty="0" smtClean="0"/>
          </a:p>
          <a:p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  <p:pic>
        <p:nvPicPr>
          <p:cNvPr id="5" name="Imag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08" y="2630827"/>
            <a:ext cx="871654" cy="655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1"/>
          <p:cNvGrpSpPr>
            <a:grpSpLocks noChangeAspect="1"/>
          </p:cNvGrpSpPr>
          <p:nvPr/>
        </p:nvGrpSpPr>
        <p:grpSpPr>
          <a:xfrm>
            <a:off x="2478940" y="1071549"/>
            <a:ext cx="5450646" cy="2700422"/>
            <a:chOff x="936311" y="1037838"/>
            <a:chExt cx="7421903" cy="3677046"/>
          </a:xfrm>
        </p:grpSpPr>
        <p:pic>
          <p:nvPicPr>
            <p:cNvPr id="14" name="Picture 12" descr="fig1_layou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36311" y="1037838"/>
              <a:ext cx="6036309" cy="3310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5" descr="Super-FRS multiplet in one cryostat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64954" y="3380114"/>
              <a:ext cx="4493260" cy="1334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Oval 7"/>
            <p:cNvSpPr>
              <a:spLocks noChangeArrowheads="1"/>
            </p:cNvSpPr>
            <p:nvPr/>
          </p:nvSpPr>
          <p:spPr bwMode="auto">
            <a:xfrm>
              <a:off x="4612985" y="2720898"/>
              <a:ext cx="351790" cy="201930"/>
            </a:xfrm>
            <a:prstGeom prst="ellips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 flipV="1">
              <a:off x="4383114" y="2892348"/>
              <a:ext cx="288290" cy="40386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Line 9"/>
            <p:cNvSpPr>
              <a:spLocks noChangeShapeType="1"/>
            </p:cNvSpPr>
            <p:nvPr/>
          </p:nvSpPr>
          <p:spPr bwMode="auto">
            <a:xfrm flipH="1" flipV="1">
              <a:off x="4959694" y="2835198"/>
              <a:ext cx="2188210" cy="46101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2285984" y="585789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Ciemat</a:t>
            </a:r>
            <a:r>
              <a:rPr lang="en-US" sz="2000" dirty="0" smtClean="0"/>
              <a:t> proposal</a:t>
            </a:r>
            <a:endParaRPr lang="en-US" sz="2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21094" t="13184" r="12109" b="9179"/>
          <a:stretch>
            <a:fillRect/>
          </a:stretch>
        </p:blipFill>
        <p:spPr bwMode="auto">
          <a:xfrm>
            <a:off x="2143108" y="3643314"/>
            <a:ext cx="2443167" cy="2271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 cstate="print"/>
          <a:srcRect l="12791" t="2259" r="2922" b="14520"/>
          <a:stretch>
            <a:fillRect/>
          </a:stretch>
        </p:blipFill>
        <p:spPr bwMode="auto">
          <a:xfrm>
            <a:off x="5357818" y="3824238"/>
            <a:ext cx="2286185" cy="2105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ZoneTexte 27"/>
          <p:cNvSpPr txBox="1"/>
          <p:nvPr/>
        </p:nvSpPr>
        <p:spPr>
          <a:xfrm>
            <a:off x="5429256" y="585789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Saclay</a:t>
            </a:r>
            <a:r>
              <a:rPr lang="en-US" sz="2000" dirty="0" smtClean="0"/>
              <a:t> proposal</a:t>
            </a:r>
            <a:endParaRPr lang="en-US" sz="2000" dirty="0"/>
          </a:p>
        </p:txBody>
      </p:sp>
      <p:sp>
        <p:nvSpPr>
          <p:cNvPr id="16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Présentation</a:t>
            </a:r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général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smtClean="0"/>
              <a:t>31/03/2010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000100" y="1357298"/>
            <a:ext cx="78581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dirty="0" smtClean="0"/>
              <a:t>Approche magnétique (M. Bruchon)                              15’</a:t>
            </a:r>
          </a:p>
          <a:p>
            <a:pPr lvl="0"/>
            <a:r>
              <a:rPr lang="fr-FR" dirty="0" smtClean="0"/>
              <a:t>Etude des protections (P. </a:t>
            </a:r>
            <a:r>
              <a:rPr lang="fr-FR" dirty="0" err="1" smtClean="0"/>
              <a:t>Fazilleau</a:t>
            </a:r>
            <a:r>
              <a:rPr lang="fr-FR" dirty="0" smtClean="0"/>
              <a:t>)                               10’</a:t>
            </a:r>
          </a:p>
          <a:p>
            <a:pPr lvl="0"/>
            <a:r>
              <a:rPr lang="fr-FR" dirty="0" smtClean="0"/>
              <a:t>Aspect mécanique (C. Mayri)                                        15’</a:t>
            </a:r>
          </a:p>
          <a:p>
            <a:pPr lvl="0"/>
            <a:r>
              <a:rPr lang="fr-FR" dirty="0" smtClean="0"/>
              <a:t>Cryostat (IPNO- G. Olivier)                                           20’</a:t>
            </a:r>
          </a:p>
          <a:p>
            <a:pPr lvl="0"/>
            <a:r>
              <a:rPr lang="fr-FR" dirty="0" smtClean="0"/>
              <a:t>Cryogénie (C. Mayri)                                                 	     5’</a:t>
            </a:r>
          </a:p>
          <a:p>
            <a:pPr lvl="0"/>
            <a:r>
              <a:rPr lang="fr-FR" dirty="0" smtClean="0"/>
              <a:t>Prototype / planning/industrialisation (C. Mayri)            5’</a:t>
            </a:r>
          </a:p>
          <a:p>
            <a:pPr lvl="0"/>
            <a:r>
              <a:rPr lang="fr-FR" dirty="0" smtClean="0"/>
              <a:t>Conclusion (C. Mayri)     			                 5’</a:t>
            </a:r>
          </a:p>
          <a:p>
            <a:endParaRPr lang="en-US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Sommaire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116013" y="2130425"/>
            <a:ext cx="7342187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Magnetic overview</a:t>
            </a:r>
            <a:endParaRPr lang="en-GB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00100" y="1128681"/>
            <a:ext cx="778915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000" dirty="0" smtClean="0"/>
              <a:t> </a:t>
            </a:r>
            <a:r>
              <a:rPr lang="en-GB" sz="2000" dirty="0" smtClean="0"/>
              <a:t>Design based </a:t>
            </a:r>
            <a:r>
              <a:rPr lang="en-GB" sz="2000" dirty="0"/>
              <a:t>on the optical proposal of </a:t>
            </a:r>
            <a:r>
              <a:rPr lang="en-GB" sz="2000" dirty="0">
                <a:solidFill>
                  <a:srgbClr val="002060"/>
                </a:solidFill>
              </a:rPr>
              <a:t>John Winfield </a:t>
            </a:r>
            <a:r>
              <a:rPr lang="en-GB" sz="2000" dirty="0"/>
              <a:t>presented in the March 11</a:t>
            </a:r>
            <a:r>
              <a:rPr lang="en-GB" sz="2000" baseline="30000" dirty="0"/>
              <a:t>th</a:t>
            </a:r>
            <a:r>
              <a:rPr lang="en-GB" sz="2000" dirty="0"/>
              <a:t> </a:t>
            </a:r>
            <a:r>
              <a:rPr lang="en-GB" sz="2000" dirty="0" smtClean="0"/>
              <a:t>2009 meeting</a:t>
            </a:r>
          </a:p>
          <a:p>
            <a:pPr>
              <a:buFont typeface="Arial" pitchFamily="34" charset="0"/>
              <a:buChar char="•"/>
            </a:pPr>
            <a:endParaRPr lang="en-GB" sz="2000" dirty="0" smtClean="0"/>
          </a:p>
          <a:p>
            <a:pPr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err="1" smtClean="0"/>
              <a:t>Quadrupoles</a:t>
            </a:r>
            <a:r>
              <a:rPr lang="en-GB" sz="2000" dirty="0" smtClean="0"/>
              <a:t>, </a:t>
            </a:r>
            <a:r>
              <a:rPr lang="en-GB" sz="2000" dirty="0" err="1" smtClean="0"/>
              <a:t>sextupoles</a:t>
            </a:r>
            <a:r>
              <a:rPr lang="en-GB" sz="2000" dirty="0" smtClean="0"/>
              <a:t> and </a:t>
            </a:r>
            <a:r>
              <a:rPr lang="en-GB" sz="2000" dirty="0" err="1" smtClean="0"/>
              <a:t>octupoles</a:t>
            </a:r>
            <a:r>
              <a:rPr lang="en-GB" sz="2000" dirty="0" smtClean="0"/>
              <a:t> </a:t>
            </a:r>
            <a:r>
              <a:rPr lang="en-GB" sz="2000" dirty="0"/>
              <a:t>embedded</a:t>
            </a:r>
          </a:p>
          <a:p>
            <a:pPr>
              <a:buFont typeface="Arial" pitchFamily="34" charset="0"/>
              <a:buChar char="•"/>
            </a:pPr>
            <a:endParaRPr lang="en-GB" sz="2000" dirty="0"/>
          </a:p>
          <a:p>
            <a:pPr>
              <a:buFont typeface="Arial" pitchFamily="34" charset="0"/>
              <a:buChar char="•"/>
            </a:pPr>
            <a:endParaRPr lang="en-GB" sz="2000" dirty="0" smtClean="0"/>
          </a:p>
          <a:p>
            <a:pPr>
              <a:buFont typeface="Arial" pitchFamily="34" charset="0"/>
              <a:buChar char="•"/>
            </a:pPr>
            <a:endParaRPr lang="en-GB" sz="2000" dirty="0"/>
          </a:p>
          <a:p>
            <a:pPr>
              <a:buFont typeface="Arial" pitchFamily="34" charset="0"/>
              <a:buChar char="•"/>
            </a:pPr>
            <a:endParaRPr lang="en-GB" sz="2000" dirty="0" smtClean="0"/>
          </a:p>
          <a:p>
            <a:pPr>
              <a:buFont typeface="Arial" pitchFamily="34" charset="0"/>
              <a:buChar char="•"/>
            </a:pPr>
            <a:endParaRPr lang="en-GB" sz="2000" dirty="0" smtClean="0"/>
          </a:p>
          <a:p>
            <a:pPr>
              <a:buFont typeface="Arial" pitchFamily="34" charset="0"/>
              <a:buChar char="•"/>
            </a:pPr>
            <a:endParaRPr lang="en-GB" sz="2000" dirty="0"/>
          </a:p>
          <a:p>
            <a:pPr>
              <a:buFont typeface="Arial" pitchFamily="34" charset="0"/>
              <a:buChar char="•"/>
            </a:pPr>
            <a:endParaRPr lang="en-GB" sz="2000" dirty="0" smtClean="0"/>
          </a:p>
          <a:p>
            <a:pPr>
              <a:buFont typeface="Arial" pitchFamily="34" charset="0"/>
              <a:buChar char="•"/>
            </a:pPr>
            <a:endParaRPr lang="en-GB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Cosine magnetic configuration with warm iron shield: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Very </a:t>
            </a:r>
            <a:r>
              <a:rPr lang="en-US" sz="2000" b="1" dirty="0" smtClean="0"/>
              <a:t>low sensibility to saturation effects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A </a:t>
            </a:r>
            <a:r>
              <a:rPr lang="en-US" sz="2000" b="1" dirty="0" smtClean="0"/>
              <a:t>compact cold mass </a:t>
            </a:r>
            <a:r>
              <a:rPr lang="en-US" sz="2000" dirty="0" smtClean="0"/>
              <a:t>with a </a:t>
            </a:r>
            <a:r>
              <a:rPr lang="en-US" sz="2000" b="1" dirty="0" smtClean="0"/>
              <a:t>low volume of helium bath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Drastic </a:t>
            </a:r>
            <a:r>
              <a:rPr lang="en-US" sz="2000" b="1" dirty="0" smtClean="0"/>
              <a:t>decrease of iron volume </a:t>
            </a:r>
            <a:r>
              <a:rPr lang="en-US" sz="2000" dirty="0" smtClean="0"/>
              <a:t>comparing to </a:t>
            </a:r>
            <a:r>
              <a:rPr lang="en-US" sz="2000" dirty="0" err="1" smtClean="0"/>
              <a:t>superferric</a:t>
            </a:r>
            <a:r>
              <a:rPr lang="en-US" sz="2000" dirty="0" smtClean="0"/>
              <a:t> case</a:t>
            </a: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 l="804" t="5629" r="8724"/>
          <a:stretch>
            <a:fillRect/>
          </a:stretch>
        </p:blipFill>
        <p:spPr bwMode="auto">
          <a:xfrm>
            <a:off x="1743073" y="2441598"/>
            <a:ext cx="5987410" cy="227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Magnetic design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928662" y="1128681"/>
            <a:ext cx="773279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000" dirty="0" smtClean="0"/>
              <a:t> </a:t>
            </a:r>
            <a:r>
              <a:rPr lang="en-US" sz="2000" dirty="0" err="1"/>
              <a:t>Multipole</a:t>
            </a:r>
            <a:r>
              <a:rPr lang="en-US" sz="2000" dirty="0"/>
              <a:t> magnetic specifications: </a:t>
            </a:r>
          </a:p>
          <a:p>
            <a:pPr>
              <a:buFont typeface="Arial" pitchFamily="34" charset="0"/>
              <a:buChar char="•"/>
            </a:pP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/>
              <a:t>Requirements on field quality: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   8.10</a:t>
            </a:r>
            <a:r>
              <a:rPr lang="en-US" sz="2000" baseline="30000" dirty="0" smtClean="0"/>
              <a:t>-4</a:t>
            </a:r>
            <a:r>
              <a:rPr lang="en-US" sz="2000" dirty="0" smtClean="0"/>
              <a:t> at low gradient (1 T/m)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   5.10</a:t>
            </a:r>
            <a:r>
              <a:rPr lang="en-US" sz="2000" baseline="30000" dirty="0" smtClean="0"/>
              <a:t>-4</a:t>
            </a:r>
            <a:r>
              <a:rPr lang="en-US" sz="2000" dirty="0" smtClean="0"/>
              <a:t> at medium gradient (8 T/m)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 60.10</a:t>
            </a:r>
            <a:r>
              <a:rPr lang="en-US" sz="2000" baseline="30000" dirty="0" smtClean="0"/>
              <a:t>-4</a:t>
            </a:r>
            <a:r>
              <a:rPr lang="en-US" sz="2000" dirty="0" smtClean="0"/>
              <a:t> at nominal gradient of 12.1 T/m</a:t>
            </a:r>
            <a:endParaRPr lang="en-US" sz="20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030239" y="1749400"/>
          <a:ext cx="7083522" cy="1679600"/>
        </p:xfrm>
        <a:graphic>
          <a:graphicData uri="http://schemas.openxmlformats.org/drawingml/2006/table">
            <a:tbl>
              <a:tblPr/>
              <a:tblGrid>
                <a:gridCol w="2895574"/>
                <a:gridCol w="1537763"/>
                <a:gridCol w="1427921"/>
                <a:gridCol w="1222264"/>
              </a:tblGrid>
              <a:tr h="387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MS Mincho"/>
                          <a:cs typeface="Arial"/>
                        </a:rPr>
                        <a:t>Quadrupole</a:t>
                      </a:r>
                      <a:endParaRPr lang="fr-FR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MS Mincho"/>
                          <a:cs typeface="Arial"/>
                        </a:rPr>
                        <a:t>Sextupole</a:t>
                      </a:r>
                      <a:endParaRPr lang="fr-FR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MS Mincho"/>
                          <a:cs typeface="Arial"/>
                        </a:rPr>
                        <a:t>Octupole</a:t>
                      </a:r>
                      <a:endParaRPr lang="fr-FR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MS Mincho"/>
                          <a:cs typeface="Arial"/>
                        </a:rPr>
                        <a:t>Field component</a:t>
                      </a:r>
                      <a:endParaRPr lang="fr-FR" sz="1800" b="1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latin typeface="+mn-lt"/>
                          <a:ea typeface="MS Mincho"/>
                          <a:cs typeface="Arial"/>
                        </a:rPr>
                        <a:t>12.1 </a:t>
                      </a:r>
                      <a:r>
                        <a:rPr lang="en-GB" sz="2000" dirty="0">
                          <a:latin typeface="+mn-lt"/>
                          <a:ea typeface="MS Mincho"/>
                          <a:cs typeface="Arial"/>
                        </a:rPr>
                        <a:t>T/m</a:t>
                      </a:r>
                      <a:endParaRPr lang="fr-FR" sz="20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latin typeface="+mn-lt"/>
                          <a:ea typeface="MS Mincho"/>
                          <a:cs typeface="Arial"/>
                        </a:rPr>
                        <a:t>17.30 </a:t>
                      </a:r>
                      <a:r>
                        <a:rPr lang="en-GB" sz="2000" dirty="0">
                          <a:latin typeface="+mn-lt"/>
                          <a:ea typeface="MS Mincho"/>
                          <a:cs typeface="Arial"/>
                        </a:rPr>
                        <a:t>T/m²</a:t>
                      </a:r>
                      <a:endParaRPr lang="fr-FR" sz="20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+mn-lt"/>
                          <a:ea typeface="MS Mincho"/>
                          <a:cs typeface="Arial"/>
                        </a:rPr>
                        <a:t>84 T/m³</a:t>
                      </a:r>
                      <a:endParaRPr lang="fr-FR" sz="20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MS Mincho"/>
                          <a:cs typeface="Arial"/>
                        </a:rPr>
                        <a:t>Field strength</a:t>
                      </a:r>
                      <a:endParaRPr lang="fr-FR" sz="1800" b="1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latin typeface="+mn-lt"/>
                          <a:ea typeface="MS Mincho"/>
                          <a:cs typeface="Arial"/>
                        </a:rPr>
                        <a:t>12.1 </a:t>
                      </a:r>
                      <a:r>
                        <a:rPr lang="en-GB" sz="2000" dirty="0">
                          <a:latin typeface="+mn-lt"/>
                          <a:ea typeface="MS Mincho"/>
                          <a:cs typeface="Arial"/>
                        </a:rPr>
                        <a:t>T/m</a:t>
                      </a:r>
                      <a:endParaRPr lang="fr-FR" sz="20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latin typeface="+mn-lt"/>
                          <a:ea typeface="MS Mincho"/>
                          <a:cs typeface="Arial"/>
                        </a:rPr>
                        <a:t>8.65 </a:t>
                      </a:r>
                      <a:r>
                        <a:rPr lang="en-GB" sz="2000" dirty="0">
                          <a:latin typeface="+mn-lt"/>
                          <a:ea typeface="MS Mincho"/>
                          <a:cs typeface="Arial"/>
                        </a:rPr>
                        <a:t>T/m²</a:t>
                      </a:r>
                      <a:endParaRPr lang="fr-FR" sz="20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latin typeface="+mn-lt"/>
                          <a:ea typeface="MS Mincho"/>
                          <a:cs typeface="Arial"/>
                        </a:rPr>
                        <a:t>14 T/m³</a:t>
                      </a:r>
                      <a:endParaRPr lang="fr-FR" sz="200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MS Mincho"/>
                          <a:cs typeface="Arial"/>
                        </a:rPr>
                        <a:t>Magnetic length</a:t>
                      </a:r>
                      <a:endParaRPr lang="fr-FR" sz="1800" b="1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latin typeface="+mn-lt"/>
                          <a:ea typeface="MS Mincho"/>
                          <a:cs typeface="Arial"/>
                        </a:rPr>
                        <a:t>1 m</a:t>
                      </a:r>
                      <a:endParaRPr lang="fr-FR" sz="200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latin typeface="+mn-lt"/>
                          <a:ea typeface="MS Mincho"/>
                          <a:cs typeface="Arial"/>
                        </a:rPr>
                        <a:t>1 m</a:t>
                      </a:r>
                      <a:endParaRPr lang="fr-FR" sz="20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+mn-lt"/>
                          <a:ea typeface="MS Mincho"/>
                          <a:cs typeface="Arial"/>
                        </a:rPr>
                        <a:t>1 m</a:t>
                      </a:r>
                      <a:endParaRPr lang="fr-FR" sz="20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MS Mincho"/>
                          <a:cs typeface="Arial"/>
                        </a:rPr>
                        <a:t>Field at r = 190 mm</a:t>
                      </a:r>
                      <a:endParaRPr lang="fr-FR" sz="1800" b="1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latin typeface="+mn-lt"/>
                          <a:ea typeface="MS Mincho"/>
                          <a:cs typeface="Arial"/>
                        </a:rPr>
                        <a:t>2.3 T</a:t>
                      </a:r>
                      <a:endParaRPr lang="fr-FR" sz="200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latin typeface="+mn-lt"/>
                          <a:ea typeface="MS Mincho"/>
                          <a:cs typeface="Arial"/>
                        </a:rPr>
                        <a:t>0.31 T</a:t>
                      </a:r>
                      <a:endParaRPr lang="fr-FR" sz="200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+mn-lt"/>
                          <a:ea typeface="MS Mincho"/>
                          <a:cs typeface="Arial"/>
                        </a:rPr>
                        <a:t>0.096 T</a:t>
                      </a:r>
                      <a:endParaRPr lang="fr-FR" sz="20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itre 1"/>
          <p:cNvSpPr>
            <a:spLocks noGrp="1"/>
          </p:cNvSpPr>
          <p:nvPr>
            <p:ph type="title" idx="4294967295"/>
          </p:nvPr>
        </p:nvSpPr>
        <p:spPr>
          <a:xfrm>
            <a:off x="1162030" y="214290"/>
            <a:ext cx="3981474" cy="500066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fr-FR" sz="2400" b="1" dirty="0" err="1" smtClean="0"/>
              <a:t>Magnetic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requirements</a:t>
            </a:r>
            <a:endParaRPr lang="fr-FR" sz="2400" b="1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85786" y="1055654"/>
            <a:ext cx="816777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000" dirty="0" smtClean="0"/>
              <a:t> First analytical formula: </a:t>
            </a:r>
          </a:p>
          <a:p>
            <a:pPr lvl="1" algn="just"/>
            <a:r>
              <a:rPr lang="en-US" sz="2000" dirty="0" smtClean="0"/>
              <a:t>700 000 </a:t>
            </a:r>
            <a:r>
              <a:rPr lang="en-US" sz="2000" dirty="0" err="1" smtClean="0"/>
              <a:t>A.t</a:t>
            </a:r>
            <a:r>
              <a:rPr lang="en-US" sz="2000" dirty="0" smtClean="0"/>
              <a:t> are needed to create the main </a:t>
            </a:r>
            <a:r>
              <a:rPr lang="en-US" sz="2000" dirty="0" err="1" smtClean="0"/>
              <a:t>quadrupole</a:t>
            </a:r>
            <a:r>
              <a:rPr lang="en-US" sz="2000" dirty="0" smtClean="0"/>
              <a:t> gradient</a:t>
            </a:r>
          </a:p>
          <a:p>
            <a:pPr lvl="1" algn="just"/>
            <a:r>
              <a:rPr lang="en-US" sz="2000" dirty="0" smtClean="0"/>
              <a:t>→  For 700 A, 1000 turns are required</a:t>
            </a:r>
          </a:p>
          <a:p>
            <a:pPr lvl="1" algn="just"/>
            <a:r>
              <a:rPr lang="en-US" sz="2000" dirty="0" smtClean="0"/>
              <a:t>→  Considering a usable surface of 2000 mm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,</a:t>
            </a:r>
          </a:p>
          <a:p>
            <a:pPr lvl="1" algn="just"/>
            <a:r>
              <a:rPr lang="en-US" sz="2000" dirty="0"/>
              <a:t>	</a:t>
            </a:r>
            <a:r>
              <a:rPr lang="en-US" sz="2000" dirty="0" smtClean="0"/>
              <a:t> </a:t>
            </a:r>
            <a:r>
              <a:rPr lang="en-US" sz="2000" dirty="0" err="1" smtClean="0"/>
              <a:t>S</a:t>
            </a:r>
            <a:r>
              <a:rPr lang="en-US" sz="2000" baseline="-25000" dirty="0" err="1" smtClean="0"/>
              <a:t>insulated</a:t>
            </a:r>
            <a:r>
              <a:rPr lang="en-US" sz="2000" baseline="-25000" dirty="0" smtClean="0"/>
              <a:t> conductor </a:t>
            </a:r>
            <a:r>
              <a:rPr lang="en-US" sz="2000" dirty="0" smtClean="0"/>
              <a:t>= 2 mm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for a current density of 350 A/mm</a:t>
            </a:r>
            <a:r>
              <a:rPr lang="en-US" sz="2000" baseline="30000" dirty="0" smtClean="0"/>
              <a:t>2</a:t>
            </a:r>
          </a:p>
          <a:p>
            <a:pPr lvl="1" algn="just"/>
            <a:endParaRPr lang="en-US" sz="2000" dirty="0" smtClean="0"/>
          </a:p>
          <a:p>
            <a:pPr algn="just">
              <a:buFont typeface="Arial" pitchFamily="34" charset="0"/>
              <a:buChar char="•"/>
            </a:pPr>
            <a:r>
              <a:rPr lang="en-US" sz="2000" dirty="0" smtClean="0"/>
              <a:t> A usual cosine theta with one block: very high forces</a:t>
            </a:r>
          </a:p>
          <a:p>
            <a:pPr algn="just"/>
            <a:r>
              <a:rPr lang="en-US" sz="2000" dirty="0" smtClean="0"/>
              <a:t>          → Design based on 2 stages of 20 mm thick and 15° each, shifted in azimuth (Suggestion of </a:t>
            </a:r>
            <a:r>
              <a:rPr lang="en-US" sz="2000" dirty="0" err="1" smtClean="0"/>
              <a:t>Pavel</a:t>
            </a:r>
            <a:r>
              <a:rPr lang="en-US" sz="2000" dirty="0" smtClean="0"/>
              <a:t> Vobly in his final report </a:t>
            </a:r>
            <a:r>
              <a:rPr lang="en-US" sz="2000" i="1" dirty="0" smtClean="0"/>
              <a:t>Conceptual design Study of a superconducting </a:t>
            </a:r>
            <a:r>
              <a:rPr lang="en-US" sz="2000" i="1" dirty="0" err="1" smtClean="0"/>
              <a:t>quadrupole</a:t>
            </a:r>
            <a:r>
              <a:rPr lang="en-US" sz="2000" i="1" dirty="0" smtClean="0"/>
              <a:t> for FAIR </a:t>
            </a:r>
            <a:r>
              <a:rPr lang="en-US" sz="2000" i="1" dirty="0" err="1" smtClean="0"/>
              <a:t>Multiplets</a:t>
            </a:r>
            <a:r>
              <a:rPr lang="en-US" sz="2000" i="1" dirty="0" smtClean="0"/>
              <a:t>, December 20</a:t>
            </a:r>
            <a:r>
              <a:rPr lang="en-US" sz="2000" i="1" baseline="30000" dirty="0" smtClean="0"/>
              <a:t>th</a:t>
            </a:r>
            <a:r>
              <a:rPr lang="en-US" sz="2000" i="1" dirty="0" smtClean="0"/>
              <a:t> 2008</a:t>
            </a:r>
            <a:r>
              <a:rPr lang="en-US" sz="2000" dirty="0" smtClean="0"/>
              <a:t>)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6888" t="19243" r="56259" b="3824"/>
          <a:stretch>
            <a:fillRect/>
          </a:stretch>
        </p:blipFill>
        <p:spPr bwMode="auto">
          <a:xfrm>
            <a:off x="2500129" y="4214818"/>
            <a:ext cx="203453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 l="12791" t="2259" r="2922" b="14520"/>
          <a:stretch>
            <a:fillRect/>
          </a:stretch>
        </p:blipFill>
        <p:spPr bwMode="auto">
          <a:xfrm>
            <a:off x="4786145" y="4200525"/>
            <a:ext cx="2286185" cy="2105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1162030" y="214290"/>
            <a:ext cx="3981474" cy="5000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b="1" dirty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Preliminary study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4577"/>
            <a:ext cx="7629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Internal radius of yoke : 520 mm (needed space for the cryostat)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Study of the effect of the iron thickness on the radial fringe field for a current of 700 A)</a:t>
            </a:r>
            <a:endParaRPr lang="en-US" sz="20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1361" t="9908" r="16252" b="5252"/>
          <a:stretch>
            <a:fillRect/>
          </a:stretch>
        </p:blipFill>
        <p:spPr bwMode="auto">
          <a:xfrm>
            <a:off x="1436957" y="1928802"/>
            <a:ext cx="6849819" cy="438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1162030" y="214290"/>
            <a:ext cx="3981474" cy="5000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Yoke sizing (1)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r="11694"/>
          <a:stretch>
            <a:fillRect/>
          </a:stretch>
        </p:blipFill>
        <p:spPr bwMode="auto">
          <a:xfrm>
            <a:off x="2601864" y="1428736"/>
            <a:ext cx="5184846" cy="364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214414" y="1000108"/>
            <a:ext cx="7429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 Study of the iron thickness  versus the field  at r= 800 mm and the surface (dm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5" name="ZoneTexte 4"/>
          <p:cNvSpPr txBox="1"/>
          <p:nvPr/>
        </p:nvSpPr>
        <p:spPr>
          <a:xfrm>
            <a:off x="1863653" y="5214950"/>
            <a:ext cx="6137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→ The optimal thickness is 100 mm. </a:t>
            </a:r>
          </a:p>
          <a:p>
            <a:r>
              <a:rPr lang="en-US" sz="2000" dirty="0" smtClean="0"/>
              <a:t>→ Linear weight of the yoke : 3 tons/m</a:t>
            </a:r>
            <a:endParaRPr lang="en-US" sz="2000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162030" y="214290"/>
            <a:ext cx="3981474" cy="5000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Yoke sizing (2)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7454" y="3507207"/>
            <a:ext cx="4066116" cy="27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000100" y="1142984"/>
            <a:ext cx="7858180" cy="2451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Ends not efficient for the main field, 2D computations: 14 T/m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→ 734 A in the conductor is needed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Insulated superconducting conductor: 1,18 x 2 mm</a:t>
            </a:r>
            <a:r>
              <a:rPr lang="en-US" sz="2000" baseline="30000" dirty="0" smtClean="0"/>
              <a:t>2</a:t>
            </a:r>
          </a:p>
          <a:p>
            <a:pPr lvl="2"/>
            <a:r>
              <a:rPr lang="en-US" sz="2000" dirty="0" smtClean="0"/>
              <a:t>→ Engineering current density: 311 A/mm</a:t>
            </a:r>
            <a:r>
              <a:rPr lang="en-US" sz="2000" baseline="30000" dirty="0" smtClean="0"/>
              <a:t>2</a:t>
            </a:r>
          </a:p>
          <a:p>
            <a:pPr lvl="2"/>
            <a:r>
              <a:rPr lang="en-US" sz="2000" dirty="0" smtClean="0"/>
              <a:t>→ Current density in the superconducting filaments : 1073 A/mm</a:t>
            </a:r>
            <a:r>
              <a:rPr lang="en-US" sz="2000" baseline="30000" dirty="0" smtClean="0"/>
              <a:t>2</a:t>
            </a:r>
          </a:p>
          <a:p>
            <a:pPr lvl="2"/>
            <a:endParaRPr lang="en-US" sz="2000" baseline="30000" dirty="0" smtClean="0"/>
          </a:p>
          <a:p>
            <a:pPr marL="0" lvl="2">
              <a:buFont typeface="Arial" pitchFamily="34" charset="0"/>
              <a:buChar char="•"/>
              <a:tabLst>
                <a:tab pos="0" algn="l"/>
              </a:tabLst>
            </a:pPr>
            <a:r>
              <a:rPr lang="en-US" sz="2000" baseline="30000" dirty="0" smtClean="0"/>
              <a:t> </a:t>
            </a:r>
            <a:r>
              <a:rPr lang="en-US" sz="2000" dirty="0" smtClean="0"/>
              <a:t>Peak field with a 100 mm yoke = 5.8 T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rot="10800000" flipV="1">
            <a:off x="5214944" y="5500702"/>
            <a:ext cx="1428758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rot="10800000" flipV="1">
            <a:off x="5143506" y="4214818"/>
            <a:ext cx="1357320" cy="3571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6643702" y="5143512"/>
            <a:ext cx="1277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570 turns (10 x 57)</a:t>
            </a:r>
            <a:endParaRPr lang="en-US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6500826" y="3857628"/>
            <a:ext cx="1277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540 turns (10 x 54)</a:t>
            </a:r>
            <a:endParaRPr lang="en-US" sz="2000" dirty="0"/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1162030" y="214290"/>
            <a:ext cx="3981474" cy="5000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Quadrupole</a:t>
            </a:r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 alone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71538" y="1128681"/>
            <a:ext cx="78820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Embedded </a:t>
            </a:r>
            <a:r>
              <a:rPr lang="en-US" sz="2000" dirty="0" err="1" smtClean="0"/>
              <a:t>sextupole</a:t>
            </a:r>
            <a:r>
              <a:rPr lang="en-US" sz="2000" dirty="0" smtClean="0"/>
              <a:t> and </a:t>
            </a:r>
            <a:r>
              <a:rPr lang="en-US" sz="2000" dirty="0" err="1" smtClean="0"/>
              <a:t>octupole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Same conductor as </a:t>
            </a:r>
            <a:r>
              <a:rPr lang="en-US" sz="2000" dirty="0" err="1" smtClean="0"/>
              <a:t>quadrupole</a:t>
            </a:r>
            <a:endParaRPr lang="en-US" sz="2000" dirty="0" smtClean="0"/>
          </a:p>
          <a:p>
            <a:pPr lvl="1"/>
            <a:r>
              <a:rPr lang="en-US" sz="2000" dirty="0" smtClean="0"/>
              <a:t>→ </a:t>
            </a:r>
            <a:r>
              <a:rPr lang="en-US" sz="2000" dirty="0" err="1" smtClean="0"/>
              <a:t>sextupole</a:t>
            </a:r>
            <a:r>
              <a:rPr lang="en-US" sz="2000" dirty="0" smtClean="0"/>
              <a:t> thickness: 4 mm with a current of 560 A</a:t>
            </a:r>
          </a:p>
          <a:p>
            <a:pPr lvl="1"/>
            <a:r>
              <a:rPr lang="en-US" sz="2000" dirty="0" smtClean="0"/>
              <a:t>→ </a:t>
            </a:r>
            <a:r>
              <a:rPr lang="en-US" sz="2000" dirty="0" err="1" smtClean="0"/>
              <a:t>octupole</a:t>
            </a:r>
            <a:r>
              <a:rPr lang="en-US" sz="2000" dirty="0" smtClean="0"/>
              <a:t> thickness: 2 mm with  a current of 392 A</a:t>
            </a:r>
          </a:p>
          <a:p>
            <a:pPr lvl="1"/>
            <a:endParaRPr lang="en-US" sz="2000" dirty="0" smtClean="0"/>
          </a:p>
          <a:p>
            <a:pPr marL="0" lvl="1">
              <a:buFont typeface="Arial" pitchFamily="34" charset="0"/>
              <a:buChar char="•"/>
            </a:pPr>
            <a:r>
              <a:rPr lang="en-US" sz="2000" dirty="0" smtClean="0"/>
              <a:t> Additional field due to correctors: peak field increases from 5.8 T to 6.2 T (8% of growth)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1584"/>
          <a:stretch>
            <a:fillRect/>
          </a:stretch>
        </p:blipFill>
        <p:spPr bwMode="auto">
          <a:xfrm>
            <a:off x="3000364" y="3327559"/>
            <a:ext cx="4018499" cy="288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Magnet with correctors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71538" y="1092168"/>
            <a:ext cx="7717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2D study of b6 versus current and yoke field at the nominal current  </a:t>
            </a:r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7368" r="4424"/>
          <a:stretch>
            <a:fillRect/>
          </a:stretch>
        </p:blipFill>
        <p:spPr bwMode="auto">
          <a:xfrm>
            <a:off x="871725" y="1697014"/>
            <a:ext cx="4414655" cy="266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r="23916" b="919"/>
          <a:stretch>
            <a:fillRect/>
          </a:stretch>
        </p:blipFill>
        <p:spPr bwMode="auto">
          <a:xfrm>
            <a:off x="5411753" y="1500174"/>
            <a:ext cx="3089337" cy="2815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1071538" y="4714884"/>
            <a:ext cx="7286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Saturation effect very low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b6 term can be arranged by the end arrangement (3D computation)</a:t>
            </a:r>
            <a:endParaRPr lang="en-US" sz="2000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Harmonics analysis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71538" y="4891643"/>
            <a:ext cx="80724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End reduction of the external block cancels the b6 term and decreases the peak field in the end of the internal block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Estimation of a peak field of 7.7 T (with end and corrector contribution)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Margin of 20 %(report)   in reality 2%...</a:t>
            </a:r>
            <a:endParaRPr lang="en-US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1000100" y="2556213"/>
            <a:ext cx="1500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Peak field in the external block:  6.3T </a:t>
            </a:r>
            <a:endParaRPr lang="en-US" sz="2000" dirty="0"/>
          </a:p>
        </p:txBody>
      </p:sp>
      <p:sp>
        <p:nvSpPr>
          <p:cNvPr id="30" name="ZoneTexte 29"/>
          <p:cNvSpPr txBox="1"/>
          <p:nvPr/>
        </p:nvSpPr>
        <p:spPr>
          <a:xfrm>
            <a:off x="1082621" y="1000108"/>
            <a:ext cx="4418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Study of the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coil ends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23046" t="12198" r="11862" b="7540"/>
          <a:stretch>
            <a:fillRect/>
          </a:stretch>
        </p:blipFill>
        <p:spPr bwMode="auto">
          <a:xfrm>
            <a:off x="2733646" y="1348678"/>
            <a:ext cx="4625098" cy="3546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31"/>
          <p:cNvGrpSpPr/>
          <p:nvPr/>
        </p:nvGrpSpPr>
        <p:grpSpPr>
          <a:xfrm>
            <a:off x="7367654" y="1201708"/>
            <a:ext cx="1204874" cy="3560792"/>
            <a:chOff x="7566066" y="1201707"/>
            <a:chExt cx="1350981" cy="4239851"/>
          </a:xfrm>
        </p:grpSpPr>
        <p:grpSp>
          <p:nvGrpSpPr>
            <p:cNvPr id="5" name="Groupe 28"/>
            <p:cNvGrpSpPr/>
            <p:nvPr/>
          </p:nvGrpSpPr>
          <p:grpSpPr>
            <a:xfrm>
              <a:off x="7712118" y="1582340"/>
              <a:ext cx="1022364" cy="3859218"/>
              <a:chOff x="7894683" y="1201707"/>
              <a:chExt cx="1022364" cy="3859218"/>
            </a:xfrm>
          </p:grpSpPr>
          <p:sp>
            <p:nvSpPr>
              <p:cNvPr id="15" name="ZoneTexte 14"/>
              <p:cNvSpPr txBox="1"/>
              <p:nvPr/>
            </p:nvSpPr>
            <p:spPr>
              <a:xfrm>
                <a:off x="8150274" y="1201707"/>
                <a:ext cx="766773" cy="3859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smtClean="0"/>
                  <a:t>0-0,5</a:t>
                </a:r>
              </a:p>
              <a:p>
                <a:r>
                  <a:rPr lang="en-US" sz="1500" dirty="0" smtClean="0"/>
                  <a:t>0,5-1</a:t>
                </a:r>
              </a:p>
              <a:p>
                <a:r>
                  <a:rPr lang="en-US" sz="1500" dirty="0" smtClean="0"/>
                  <a:t>1-1,5</a:t>
                </a:r>
              </a:p>
              <a:p>
                <a:r>
                  <a:rPr lang="en-US" sz="1500" dirty="0" smtClean="0"/>
                  <a:t>1,5-2</a:t>
                </a:r>
              </a:p>
              <a:p>
                <a:r>
                  <a:rPr lang="en-US" sz="1500" dirty="0" smtClean="0"/>
                  <a:t>2-2,5</a:t>
                </a:r>
              </a:p>
              <a:p>
                <a:r>
                  <a:rPr lang="en-US" sz="1500" dirty="0" smtClean="0"/>
                  <a:t>2,5-3</a:t>
                </a:r>
              </a:p>
              <a:p>
                <a:r>
                  <a:rPr lang="en-US" sz="1500" dirty="0" smtClean="0"/>
                  <a:t>3-3,5</a:t>
                </a:r>
              </a:p>
              <a:p>
                <a:r>
                  <a:rPr lang="en-US" sz="1500" dirty="0" smtClean="0"/>
                  <a:t>3,5-4</a:t>
                </a:r>
              </a:p>
              <a:p>
                <a:r>
                  <a:rPr lang="en-US" sz="1500" dirty="0" smtClean="0"/>
                  <a:t>4-4,5</a:t>
                </a:r>
              </a:p>
              <a:p>
                <a:r>
                  <a:rPr lang="en-US" sz="1500" dirty="0" smtClean="0"/>
                  <a:t>4,5-5</a:t>
                </a:r>
              </a:p>
              <a:p>
                <a:r>
                  <a:rPr lang="en-US" sz="1500" dirty="0" smtClean="0"/>
                  <a:t>5-5,5</a:t>
                </a:r>
              </a:p>
              <a:p>
                <a:r>
                  <a:rPr lang="en-US" sz="1500" dirty="0" smtClean="0"/>
                  <a:t>5,5-6</a:t>
                </a:r>
              </a:p>
              <a:p>
                <a:r>
                  <a:rPr lang="en-US" sz="1500" dirty="0" smtClean="0"/>
                  <a:t>6-6,5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7894683" y="1347759"/>
                <a:ext cx="182565" cy="146052"/>
              </a:xfrm>
              <a:prstGeom prst="rect">
                <a:avLst/>
              </a:prstGeom>
              <a:solidFill>
                <a:srgbClr val="B9B7E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7894683" y="1603350"/>
                <a:ext cx="182565" cy="14605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7894683" y="2954331"/>
                <a:ext cx="182565" cy="146052"/>
              </a:xfrm>
              <a:prstGeom prst="rect">
                <a:avLst/>
              </a:prstGeom>
              <a:solidFill>
                <a:srgbClr val="2B67A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7894683" y="3282948"/>
                <a:ext cx="182564" cy="14605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894683" y="3538539"/>
                <a:ext cx="182565" cy="146052"/>
              </a:xfrm>
              <a:prstGeom prst="rect">
                <a:avLst/>
              </a:prstGeom>
              <a:solidFill>
                <a:srgbClr val="204C82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894683" y="3794130"/>
                <a:ext cx="182565" cy="146052"/>
              </a:xfrm>
              <a:prstGeom prst="rect">
                <a:avLst/>
              </a:prstGeom>
              <a:solidFill>
                <a:srgbClr val="E527CE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894683" y="1858941"/>
                <a:ext cx="182565" cy="146052"/>
              </a:xfrm>
              <a:prstGeom prst="rect">
                <a:avLst/>
              </a:prstGeom>
              <a:solidFill>
                <a:srgbClr val="F3F1AD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894683" y="2151045"/>
                <a:ext cx="182565" cy="146052"/>
              </a:xfrm>
              <a:prstGeom prst="rect">
                <a:avLst/>
              </a:prstGeom>
              <a:solidFill>
                <a:srgbClr val="D0E9F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894683" y="2406636"/>
                <a:ext cx="182565" cy="146052"/>
              </a:xfrm>
              <a:prstGeom prst="rect">
                <a:avLst/>
              </a:prstGeom>
              <a:solidFill>
                <a:srgbClr val="512373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894683" y="2698740"/>
                <a:ext cx="182565" cy="146052"/>
              </a:xfrm>
              <a:prstGeom prst="rect">
                <a:avLst/>
              </a:prstGeom>
              <a:solidFill>
                <a:srgbClr val="FB867D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894683" y="4049721"/>
                <a:ext cx="182565" cy="146052"/>
              </a:xfrm>
              <a:prstGeom prst="rect">
                <a:avLst/>
              </a:prstGeom>
              <a:solidFill>
                <a:srgbClr val="FFFF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894683" y="4341825"/>
                <a:ext cx="182565" cy="146052"/>
              </a:xfrm>
              <a:prstGeom prst="rect">
                <a:avLst/>
              </a:prstGeom>
              <a:solidFill>
                <a:srgbClr val="AFEA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7894683" y="4597416"/>
                <a:ext cx="182565" cy="146052"/>
              </a:xfrm>
              <a:prstGeom prst="rect">
                <a:avLst/>
              </a:prstGeom>
              <a:solidFill>
                <a:srgbClr val="71375E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sp>
          <p:nvSpPr>
            <p:cNvPr id="33" name="ZoneTexte 32"/>
            <p:cNvSpPr txBox="1"/>
            <p:nvPr/>
          </p:nvSpPr>
          <p:spPr>
            <a:xfrm>
              <a:off x="7566066" y="1201707"/>
              <a:ext cx="13509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Field</a:t>
              </a:r>
              <a:r>
                <a:rPr lang="en-US" dirty="0" smtClean="0"/>
                <a:t> (T)</a:t>
              </a:r>
              <a:endParaRPr lang="en-US" dirty="0"/>
            </a:p>
          </p:txBody>
        </p:sp>
      </p:grpSp>
      <p:sp>
        <p:nvSpPr>
          <p:cNvPr id="29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Peak field: 3D computation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5" name="Connecteur droit avec flèche 34"/>
          <p:cNvCxnSpPr>
            <a:stCxn id="9" idx="3"/>
          </p:cNvCxnSpPr>
          <p:nvPr/>
        </p:nvCxnSpPr>
        <p:spPr bwMode="auto">
          <a:xfrm flipV="1">
            <a:off x="2500298" y="2071679"/>
            <a:ext cx="1357322" cy="9923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Espace réservé de la date 3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smtClean="0"/>
              <a:t>31/03/2010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857224" y="928670"/>
            <a:ext cx="7882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Augmenter le </a:t>
            </a:r>
            <a:r>
              <a:rPr lang="en-US" sz="2000" dirty="0" err="1" smtClean="0"/>
              <a:t>nombre</a:t>
            </a:r>
            <a:r>
              <a:rPr lang="en-US" sz="2000" dirty="0" smtClean="0"/>
              <a:t> de </a:t>
            </a:r>
            <a:r>
              <a:rPr lang="en-US" sz="2000" dirty="0" err="1" smtClean="0"/>
              <a:t>conducteurs</a:t>
            </a:r>
            <a:r>
              <a:rPr lang="en-US" sz="2000" dirty="0" smtClean="0"/>
              <a:t> en radial (</a:t>
            </a:r>
            <a:r>
              <a:rPr lang="en-US" sz="2000" dirty="0" err="1" smtClean="0"/>
              <a:t>étude</a:t>
            </a:r>
            <a:r>
              <a:rPr lang="en-US" sz="2000" dirty="0" smtClean="0"/>
              <a:t> </a:t>
            </a:r>
            <a:r>
              <a:rPr lang="en-US" sz="2000" dirty="0" err="1" smtClean="0"/>
              <a:t>paramétrique</a:t>
            </a:r>
            <a:r>
              <a:rPr lang="en-US" sz="2000" dirty="0" smtClean="0"/>
              <a:t> en </a:t>
            </a:r>
            <a:r>
              <a:rPr lang="en-US" sz="2000" dirty="0" err="1" smtClean="0"/>
              <a:t>cours</a:t>
            </a:r>
            <a:r>
              <a:rPr lang="en-US" sz="2000" dirty="0" smtClean="0"/>
              <a:t>)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Solution </a:t>
            </a:r>
            <a:r>
              <a:rPr lang="en-US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envisagée</a:t>
            </a:r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…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 5" descr="Capture-8.png"/>
          <p:cNvPicPr>
            <a:picLocks noChangeAspect="1"/>
          </p:cNvPicPr>
          <p:nvPr/>
        </p:nvPicPr>
        <p:blipFill>
          <a:blip r:embed="rId2" cstate="print"/>
          <a:srcRect l="13333" t="23958" r="40000" b="23958"/>
          <a:stretch>
            <a:fillRect/>
          </a:stretch>
        </p:blipFill>
        <p:spPr>
          <a:xfrm>
            <a:off x="972955" y="1714488"/>
            <a:ext cx="4884929" cy="436154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572000" y="2143116"/>
            <a:ext cx="4429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Ici</a:t>
            </a:r>
            <a:r>
              <a:rPr lang="en-US" dirty="0" smtClean="0"/>
              <a:t> 15 </a:t>
            </a:r>
            <a:r>
              <a:rPr lang="en-US" dirty="0" err="1" smtClean="0"/>
              <a:t>conducteurs</a:t>
            </a:r>
            <a:r>
              <a:rPr lang="en-US" dirty="0" smtClean="0"/>
              <a:t> en radial (au lieu de 13): diminution de la </a:t>
            </a:r>
            <a:r>
              <a:rPr lang="en-US" dirty="0" err="1" smtClean="0"/>
              <a:t>densité</a:t>
            </a:r>
            <a:r>
              <a:rPr lang="en-US" dirty="0" smtClean="0"/>
              <a:t> de courant</a:t>
            </a:r>
          </a:p>
          <a:p>
            <a:r>
              <a:rPr lang="en-US" dirty="0" smtClean="0"/>
              <a:t>Diminution du Cu/SC: 2 -&gt; 1.5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116013" y="2130425"/>
            <a:ext cx="7342187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Protection studies</a:t>
            </a:r>
            <a:endParaRPr lang="en-GB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Calculation hypothesis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1571604" y="1142984"/>
          <a:ext cx="6096000" cy="3071834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24000"/>
                <a:gridCol w="1404958"/>
                <a:gridCol w="1857388"/>
                <a:gridCol w="1309654"/>
              </a:tblGrid>
              <a:tr h="473111"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Stored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baseline="0" dirty="0" err="1" smtClean="0"/>
                        <a:t>energy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1.24 MJ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Current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734 A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3111"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Detection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Ud = 50 mV</a:t>
                      </a:r>
                      <a:endParaRPr lang="fr-FR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td = 50 ms</a:t>
                      </a:r>
                      <a:endParaRPr lang="fr-FR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3111">
                <a:tc gridSpan="4">
                  <a:txBody>
                    <a:bodyPr/>
                    <a:lstStyle/>
                    <a:p>
                      <a:r>
                        <a:rPr lang="fr-FR" sz="1400" dirty="0" err="1" smtClean="0"/>
                        <a:t>Internal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baseline="0" dirty="0" err="1" smtClean="0"/>
                        <a:t>discharge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baseline="0" dirty="0" err="1" smtClean="0"/>
                        <a:t>with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baseline="0" dirty="0" err="1" smtClean="0"/>
                        <a:t>heaters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73111">
                <a:tc gridSpan="2">
                  <a:txBody>
                    <a:bodyPr/>
                    <a:lstStyle/>
                    <a:p>
                      <a:r>
                        <a:rPr lang="fr-FR" sz="1400" dirty="0" err="1" smtClean="0"/>
                        <a:t>Calculated</a:t>
                      </a:r>
                      <a:r>
                        <a:rPr lang="fr-FR" sz="1400" dirty="0" smtClean="0"/>
                        <a:t> propagation </a:t>
                      </a:r>
                      <a:r>
                        <a:rPr lang="fr-FR" sz="1400" dirty="0" err="1" smtClean="0"/>
                        <a:t>velocities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v</a:t>
                      </a:r>
                      <a:r>
                        <a:rPr lang="fr-FR" sz="1000" dirty="0" err="1" smtClean="0"/>
                        <a:t>transverse</a:t>
                      </a:r>
                      <a:r>
                        <a:rPr lang="fr-FR" sz="1400" dirty="0" smtClean="0"/>
                        <a:t> = 0.8</a:t>
                      </a:r>
                      <a:r>
                        <a:rPr lang="fr-FR" sz="1400" baseline="0" dirty="0" smtClean="0"/>
                        <a:t> m/s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v</a:t>
                      </a:r>
                      <a:r>
                        <a:rPr lang="fr-FR" sz="1000" dirty="0" err="1" smtClean="0"/>
                        <a:t>longi</a:t>
                      </a:r>
                      <a:r>
                        <a:rPr lang="fr-FR" sz="1400" dirty="0" smtClean="0"/>
                        <a:t> = 20 m/s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77717">
                <a:tc gridSpan="4">
                  <a:txBody>
                    <a:bodyPr/>
                    <a:lstStyle/>
                    <a:p>
                      <a:r>
                        <a:rPr lang="fr-FR" sz="1400" dirty="0" err="1" smtClean="0"/>
                        <a:t>Calculations</a:t>
                      </a:r>
                      <a:r>
                        <a:rPr lang="fr-FR" sz="1400" dirty="0" smtClean="0"/>
                        <a:t> </a:t>
                      </a:r>
                      <a:r>
                        <a:rPr lang="fr-FR" sz="1400" dirty="0" err="1" smtClean="0"/>
                        <a:t>performed</a:t>
                      </a:r>
                      <a:r>
                        <a:rPr lang="fr-FR" sz="1400" dirty="0" smtClean="0"/>
                        <a:t> </a:t>
                      </a:r>
                      <a:r>
                        <a:rPr lang="fr-FR" sz="1400" dirty="0" err="1" smtClean="0"/>
                        <a:t>with</a:t>
                      </a:r>
                      <a:r>
                        <a:rPr lang="fr-FR" sz="1400" dirty="0" smtClean="0"/>
                        <a:t> code QTRANSIT</a:t>
                      </a:r>
                    </a:p>
                    <a:p>
                      <a:r>
                        <a:rPr lang="fr-FR" sz="1000" dirty="0" err="1" smtClean="0"/>
                        <a:t>Quench</a:t>
                      </a:r>
                      <a:r>
                        <a:rPr lang="fr-FR" sz="1000" dirty="0" smtClean="0"/>
                        <a:t> propagation program </a:t>
                      </a:r>
                      <a:r>
                        <a:rPr lang="fr-FR" sz="1000" dirty="0" err="1" smtClean="0"/>
                        <a:t>based</a:t>
                      </a:r>
                      <a:r>
                        <a:rPr lang="fr-FR" sz="1000" baseline="0" dirty="0" smtClean="0"/>
                        <a:t> on </a:t>
                      </a:r>
                      <a:r>
                        <a:rPr lang="fr-FR" sz="1000" baseline="0" dirty="0" err="1" smtClean="0"/>
                        <a:t>earlier</a:t>
                      </a:r>
                      <a:r>
                        <a:rPr lang="fr-FR" sz="1000" baseline="0" dirty="0" smtClean="0"/>
                        <a:t> ‘QUENCH’ (</a:t>
                      </a:r>
                      <a:r>
                        <a:rPr lang="fr-FR" sz="1000" baseline="0" dirty="0" err="1" smtClean="0"/>
                        <a:t>M.Wilson</a:t>
                      </a:r>
                      <a:r>
                        <a:rPr lang="fr-FR" sz="1000" baseline="0" dirty="0" smtClean="0"/>
                        <a:t>)</a:t>
                      </a:r>
                    </a:p>
                    <a:p>
                      <a:r>
                        <a:rPr lang="fr-FR" sz="1000" baseline="0" dirty="0" err="1" smtClean="0"/>
                        <a:t>Takes</a:t>
                      </a:r>
                      <a:r>
                        <a:rPr lang="fr-FR" sz="1000" baseline="0" dirty="0" smtClean="0"/>
                        <a:t> </a:t>
                      </a:r>
                      <a:r>
                        <a:rPr lang="fr-FR" sz="1000" baseline="0" dirty="0" err="1" smtClean="0"/>
                        <a:t>into</a:t>
                      </a:r>
                      <a:r>
                        <a:rPr lang="fr-FR" sz="1000" baseline="0" dirty="0" smtClean="0"/>
                        <a:t> </a:t>
                      </a:r>
                      <a:r>
                        <a:rPr lang="fr-FR" sz="1000" baseline="0" dirty="0" err="1" smtClean="0"/>
                        <a:t>consideration</a:t>
                      </a:r>
                      <a:r>
                        <a:rPr lang="fr-FR" sz="1000" baseline="0" dirty="0" smtClean="0"/>
                        <a:t> thermal </a:t>
                      </a:r>
                      <a:r>
                        <a:rPr lang="fr-FR" sz="1000" baseline="0" dirty="0" err="1" smtClean="0"/>
                        <a:t>properties</a:t>
                      </a:r>
                      <a:r>
                        <a:rPr lang="fr-FR" sz="1000" baseline="0" dirty="0" smtClean="0"/>
                        <a:t> and exchanges, </a:t>
                      </a:r>
                      <a:r>
                        <a:rPr lang="fr-FR" sz="1000" baseline="0" dirty="0" err="1" smtClean="0"/>
                        <a:t>electrical</a:t>
                      </a:r>
                      <a:r>
                        <a:rPr lang="fr-FR" sz="1000" baseline="0" dirty="0" smtClean="0"/>
                        <a:t> circuit, RRR, </a:t>
                      </a:r>
                      <a:r>
                        <a:rPr lang="fr-FR" sz="1000" baseline="0" dirty="0" err="1" smtClean="0"/>
                        <a:t>magnetoresistance</a:t>
                      </a:r>
                      <a:r>
                        <a:rPr lang="fr-FR" sz="1000" baseline="0" dirty="0" smtClean="0"/>
                        <a:t>…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401673">
                <a:tc gridSpan="4">
                  <a:txBody>
                    <a:bodyPr/>
                    <a:lstStyle/>
                    <a:p>
                      <a:r>
                        <a:rPr lang="fr-FR" sz="1400" dirty="0" err="1" smtClean="0"/>
                        <a:t>Worst</a:t>
                      </a:r>
                      <a:r>
                        <a:rPr lang="fr-FR" sz="1400" dirty="0" smtClean="0"/>
                        <a:t> case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baseline="0" dirty="0" err="1" smtClean="0"/>
                        <a:t>occurs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baseline="0" dirty="0" err="1" smtClean="0"/>
                        <a:t>during</a:t>
                      </a:r>
                      <a:r>
                        <a:rPr lang="fr-FR" sz="1400" baseline="0" dirty="0" smtClean="0"/>
                        <a:t> a transition of one </a:t>
                      </a:r>
                      <a:r>
                        <a:rPr lang="fr-FR" sz="1400" baseline="0" dirty="0" err="1" smtClean="0"/>
                        <a:t>internal</a:t>
                      </a:r>
                      <a:r>
                        <a:rPr lang="fr-FR" sz="1400" baseline="0" dirty="0" smtClean="0"/>
                        <a:t> block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214678" y="5643578"/>
            <a:ext cx="504825" cy="144463"/>
            <a:chOff x="3107" y="1706"/>
            <a:chExt cx="861" cy="454"/>
          </a:xfrm>
        </p:grpSpPr>
        <p:sp>
          <p:nvSpPr>
            <p:cNvPr id="32770" name="Oval 2"/>
            <p:cNvSpPr>
              <a:spLocks noChangeArrowheads="1"/>
            </p:cNvSpPr>
            <p:nvPr/>
          </p:nvSpPr>
          <p:spPr bwMode="auto">
            <a:xfrm>
              <a:off x="310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71" name="Oval 3"/>
            <p:cNvSpPr>
              <a:spLocks noChangeArrowheads="1"/>
            </p:cNvSpPr>
            <p:nvPr/>
          </p:nvSpPr>
          <p:spPr bwMode="auto">
            <a:xfrm>
              <a:off x="315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72" name="Oval 4"/>
            <p:cNvSpPr>
              <a:spLocks noChangeArrowheads="1"/>
            </p:cNvSpPr>
            <p:nvPr/>
          </p:nvSpPr>
          <p:spPr bwMode="auto">
            <a:xfrm>
              <a:off x="319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73" name="Oval 5"/>
            <p:cNvSpPr>
              <a:spLocks noChangeArrowheads="1"/>
            </p:cNvSpPr>
            <p:nvPr/>
          </p:nvSpPr>
          <p:spPr bwMode="auto">
            <a:xfrm>
              <a:off x="324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74" name="Oval 6"/>
            <p:cNvSpPr>
              <a:spLocks noChangeArrowheads="1"/>
            </p:cNvSpPr>
            <p:nvPr/>
          </p:nvSpPr>
          <p:spPr bwMode="auto">
            <a:xfrm>
              <a:off x="328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75" name="Oval 7"/>
            <p:cNvSpPr>
              <a:spLocks noChangeArrowheads="1"/>
            </p:cNvSpPr>
            <p:nvPr/>
          </p:nvSpPr>
          <p:spPr bwMode="auto">
            <a:xfrm>
              <a:off x="333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76" name="Oval 8"/>
            <p:cNvSpPr>
              <a:spLocks noChangeArrowheads="1"/>
            </p:cNvSpPr>
            <p:nvPr/>
          </p:nvSpPr>
          <p:spPr bwMode="auto">
            <a:xfrm>
              <a:off x="3379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77" name="Oval 9"/>
            <p:cNvSpPr>
              <a:spLocks noChangeArrowheads="1"/>
            </p:cNvSpPr>
            <p:nvPr/>
          </p:nvSpPr>
          <p:spPr bwMode="auto">
            <a:xfrm>
              <a:off x="3424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78" name="Oval 10"/>
            <p:cNvSpPr>
              <a:spLocks noChangeArrowheads="1"/>
            </p:cNvSpPr>
            <p:nvPr/>
          </p:nvSpPr>
          <p:spPr bwMode="auto">
            <a:xfrm>
              <a:off x="3470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79" name="Oval 11"/>
            <p:cNvSpPr>
              <a:spLocks noChangeArrowheads="1"/>
            </p:cNvSpPr>
            <p:nvPr/>
          </p:nvSpPr>
          <p:spPr bwMode="auto">
            <a:xfrm>
              <a:off x="3515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0" name="Oval 12"/>
            <p:cNvSpPr>
              <a:spLocks noChangeArrowheads="1"/>
            </p:cNvSpPr>
            <p:nvPr/>
          </p:nvSpPr>
          <p:spPr bwMode="auto">
            <a:xfrm>
              <a:off x="356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1" name="Oval 13"/>
            <p:cNvSpPr>
              <a:spLocks noChangeArrowheads="1"/>
            </p:cNvSpPr>
            <p:nvPr/>
          </p:nvSpPr>
          <p:spPr bwMode="auto">
            <a:xfrm>
              <a:off x="360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2" name="Oval 14"/>
            <p:cNvSpPr>
              <a:spLocks noChangeArrowheads="1"/>
            </p:cNvSpPr>
            <p:nvPr/>
          </p:nvSpPr>
          <p:spPr bwMode="auto">
            <a:xfrm>
              <a:off x="365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3" name="Oval 15"/>
            <p:cNvSpPr>
              <a:spLocks noChangeArrowheads="1"/>
            </p:cNvSpPr>
            <p:nvPr/>
          </p:nvSpPr>
          <p:spPr bwMode="auto">
            <a:xfrm>
              <a:off x="369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4" name="Oval 16"/>
            <p:cNvSpPr>
              <a:spLocks noChangeArrowheads="1"/>
            </p:cNvSpPr>
            <p:nvPr/>
          </p:nvSpPr>
          <p:spPr bwMode="auto">
            <a:xfrm>
              <a:off x="374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5" name="Oval 17"/>
            <p:cNvSpPr>
              <a:spLocks noChangeArrowheads="1"/>
            </p:cNvSpPr>
            <p:nvPr/>
          </p:nvSpPr>
          <p:spPr bwMode="auto">
            <a:xfrm>
              <a:off x="378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3857620" y="5643578"/>
            <a:ext cx="504825" cy="144463"/>
            <a:chOff x="3107" y="1706"/>
            <a:chExt cx="861" cy="454"/>
          </a:xfrm>
        </p:grpSpPr>
        <p:sp>
          <p:nvSpPr>
            <p:cNvPr id="26" name="Oval 2"/>
            <p:cNvSpPr>
              <a:spLocks noChangeArrowheads="1"/>
            </p:cNvSpPr>
            <p:nvPr/>
          </p:nvSpPr>
          <p:spPr bwMode="auto">
            <a:xfrm>
              <a:off x="310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Oval 3"/>
            <p:cNvSpPr>
              <a:spLocks noChangeArrowheads="1"/>
            </p:cNvSpPr>
            <p:nvPr/>
          </p:nvSpPr>
          <p:spPr bwMode="auto">
            <a:xfrm>
              <a:off x="315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Oval 4"/>
            <p:cNvSpPr>
              <a:spLocks noChangeArrowheads="1"/>
            </p:cNvSpPr>
            <p:nvPr/>
          </p:nvSpPr>
          <p:spPr bwMode="auto">
            <a:xfrm>
              <a:off x="319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324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Oval 6"/>
            <p:cNvSpPr>
              <a:spLocks noChangeArrowheads="1"/>
            </p:cNvSpPr>
            <p:nvPr/>
          </p:nvSpPr>
          <p:spPr bwMode="auto">
            <a:xfrm>
              <a:off x="328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333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Oval 8"/>
            <p:cNvSpPr>
              <a:spLocks noChangeArrowheads="1"/>
            </p:cNvSpPr>
            <p:nvPr/>
          </p:nvSpPr>
          <p:spPr bwMode="auto">
            <a:xfrm>
              <a:off x="3379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Oval 9"/>
            <p:cNvSpPr>
              <a:spLocks noChangeArrowheads="1"/>
            </p:cNvSpPr>
            <p:nvPr/>
          </p:nvSpPr>
          <p:spPr bwMode="auto">
            <a:xfrm>
              <a:off x="3424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3470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3515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Oval 12"/>
            <p:cNvSpPr>
              <a:spLocks noChangeArrowheads="1"/>
            </p:cNvSpPr>
            <p:nvPr/>
          </p:nvSpPr>
          <p:spPr bwMode="auto">
            <a:xfrm>
              <a:off x="356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Oval 13"/>
            <p:cNvSpPr>
              <a:spLocks noChangeArrowheads="1"/>
            </p:cNvSpPr>
            <p:nvPr/>
          </p:nvSpPr>
          <p:spPr bwMode="auto">
            <a:xfrm>
              <a:off x="360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Oval 14"/>
            <p:cNvSpPr>
              <a:spLocks noChangeArrowheads="1"/>
            </p:cNvSpPr>
            <p:nvPr/>
          </p:nvSpPr>
          <p:spPr bwMode="auto">
            <a:xfrm>
              <a:off x="365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Oval 15"/>
            <p:cNvSpPr>
              <a:spLocks noChangeArrowheads="1"/>
            </p:cNvSpPr>
            <p:nvPr/>
          </p:nvSpPr>
          <p:spPr bwMode="auto">
            <a:xfrm>
              <a:off x="369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Oval 16"/>
            <p:cNvSpPr>
              <a:spLocks noChangeArrowheads="1"/>
            </p:cNvSpPr>
            <p:nvPr/>
          </p:nvSpPr>
          <p:spPr bwMode="auto">
            <a:xfrm>
              <a:off x="374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Oval 17"/>
            <p:cNvSpPr>
              <a:spLocks noChangeArrowheads="1"/>
            </p:cNvSpPr>
            <p:nvPr/>
          </p:nvSpPr>
          <p:spPr bwMode="auto">
            <a:xfrm>
              <a:off x="378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63" name="Connecteur droit 62"/>
          <p:cNvCxnSpPr/>
          <p:nvPr/>
        </p:nvCxnSpPr>
        <p:spPr bwMode="auto">
          <a:xfrm rot="10800000">
            <a:off x="3719504" y="5715810"/>
            <a:ext cx="13811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4643438" y="5643578"/>
            <a:ext cx="504825" cy="144463"/>
            <a:chOff x="3107" y="1706"/>
            <a:chExt cx="861" cy="454"/>
          </a:xfrm>
        </p:grpSpPr>
        <p:sp>
          <p:nvSpPr>
            <p:cNvPr id="67" name="Oval 2"/>
            <p:cNvSpPr>
              <a:spLocks noChangeArrowheads="1"/>
            </p:cNvSpPr>
            <p:nvPr/>
          </p:nvSpPr>
          <p:spPr bwMode="auto">
            <a:xfrm>
              <a:off x="310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Oval 3"/>
            <p:cNvSpPr>
              <a:spLocks noChangeArrowheads="1"/>
            </p:cNvSpPr>
            <p:nvPr/>
          </p:nvSpPr>
          <p:spPr bwMode="auto">
            <a:xfrm>
              <a:off x="315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Oval 4"/>
            <p:cNvSpPr>
              <a:spLocks noChangeArrowheads="1"/>
            </p:cNvSpPr>
            <p:nvPr/>
          </p:nvSpPr>
          <p:spPr bwMode="auto">
            <a:xfrm>
              <a:off x="319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Oval 5"/>
            <p:cNvSpPr>
              <a:spLocks noChangeArrowheads="1"/>
            </p:cNvSpPr>
            <p:nvPr/>
          </p:nvSpPr>
          <p:spPr bwMode="auto">
            <a:xfrm>
              <a:off x="324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Oval 6"/>
            <p:cNvSpPr>
              <a:spLocks noChangeArrowheads="1"/>
            </p:cNvSpPr>
            <p:nvPr/>
          </p:nvSpPr>
          <p:spPr bwMode="auto">
            <a:xfrm>
              <a:off x="328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Oval 7"/>
            <p:cNvSpPr>
              <a:spLocks noChangeArrowheads="1"/>
            </p:cNvSpPr>
            <p:nvPr/>
          </p:nvSpPr>
          <p:spPr bwMode="auto">
            <a:xfrm>
              <a:off x="333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Oval 8"/>
            <p:cNvSpPr>
              <a:spLocks noChangeArrowheads="1"/>
            </p:cNvSpPr>
            <p:nvPr/>
          </p:nvSpPr>
          <p:spPr bwMode="auto">
            <a:xfrm>
              <a:off x="3379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4" name="Oval 9"/>
            <p:cNvSpPr>
              <a:spLocks noChangeArrowheads="1"/>
            </p:cNvSpPr>
            <p:nvPr/>
          </p:nvSpPr>
          <p:spPr bwMode="auto">
            <a:xfrm>
              <a:off x="3424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5" name="Oval 10"/>
            <p:cNvSpPr>
              <a:spLocks noChangeArrowheads="1"/>
            </p:cNvSpPr>
            <p:nvPr/>
          </p:nvSpPr>
          <p:spPr bwMode="auto">
            <a:xfrm>
              <a:off x="3470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6" name="Oval 11"/>
            <p:cNvSpPr>
              <a:spLocks noChangeArrowheads="1"/>
            </p:cNvSpPr>
            <p:nvPr/>
          </p:nvSpPr>
          <p:spPr bwMode="auto">
            <a:xfrm>
              <a:off x="3515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Oval 12"/>
            <p:cNvSpPr>
              <a:spLocks noChangeArrowheads="1"/>
            </p:cNvSpPr>
            <p:nvPr/>
          </p:nvSpPr>
          <p:spPr bwMode="auto">
            <a:xfrm>
              <a:off x="356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" name="Oval 13"/>
            <p:cNvSpPr>
              <a:spLocks noChangeArrowheads="1"/>
            </p:cNvSpPr>
            <p:nvPr/>
          </p:nvSpPr>
          <p:spPr bwMode="auto">
            <a:xfrm>
              <a:off x="360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9" name="Oval 14"/>
            <p:cNvSpPr>
              <a:spLocks noChangeArrowheads="1"/>
            </p:cNvSpPr>
            <p:nvPr/>
          </p:nvSpPr>
          <p:spPr bwMode="auto">
            <a:xfrm>
              <a:off x="365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" name="Oval 15"/>
            <p:cNvSpPr>
              <a:spLocks noChangeArrowheads="1"/>
            </p:cNvSpPr>
            <p:nvPr/>
          </p:nvSpPr>
          <p:spPr bwMode="auto">
            <a:xfrm>
              <a:off x="369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" name="Oval 16"/>
            <p:cNvSpPr>
              <a:spLocks noChangeArrowheads="1"/>
            </p:cNvSpPr>
            <p:nvPr/>
          </p:nvSpPr>
          <p:spPr bwMode="auto">
            <a:xfrm>
              <a:off x="374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2" name="Oval 17"/>
            <p:cNvSpPr>
              <a:spLocks noChangeArrowheads="1"/>
            </p:cNvSpPr>
            <p:nvPr/>
          </p:nvSpPr>
          <p:spPr bwMode="auto">
            <a:xfrm>
              <a:off x="378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8" name="Group 1"/>
          <p:cNvGrpSpPr>
            <a:grpSpLocks/>
          </p:cNvGrpSpPr>
          <p:nvPr/>
        </p:nvGrpSpPr>
        <p:grpSpPr bwMode="auto">
          <a:xfrm>
            <a:off x="5286380" y="5643578"/>
            <a:ext cx="504825" cy="144463"/>
            <a:chOff x="3107" y="1706"/>
            <a:chExt cx="861" cy="454"/>
          </a:xfrm>
        </p:grpSpPr>
        <p:sp>
          <p:nvSpPr>
            <p:cNvPr id="84" name="Oval 2"/>
            <p:cNvSpPr>
              <a:spLocks noChangeArrowheads="1"/>
            </p:cNvSpPr>
            <p:nvPr/>
          </p:nvSpPr>
          <p:spPr bwMode="auto">
            <a:xfrm>
              <a:off x="310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5" name="Oval 3"/>
            <p:cNvSpPr>
              <a:spLocks noChangeArrowheads="1"/>
            </p:cNvSpPr>
            <p:nvPr/>
          </p:nvSpPr>
          <p:spPr bwMode="auto">
            <a:xfrm>
              <a:off x="315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6" name="Oval 4"/>
            <p:cNvSpPr>
              <a:spLocks noChangeArrowheads="1"/>
            </p:cNvSpPr>
            <p:nvPr/>
          </p:nvSpPr>
          <p:spPr bwMode="auto">
            <a:xfrm>
              <a:off x="319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7" name="Oval 5"/>
            <p:cNvSpPr>
              <a:spLocks noChangeArrowheads="1"/>
            </p:cNvSpPr>
            <p:nvPr/>
          </p:nvSpPr>
          <p:spPr bwMode="auto">
            <a:xfrm>
              <a:off x="324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8" name="Oval 6"/>
            <p:cNvSpPr>
              <a:spLocks noChangeArrowheads="1"/>
            </p:cNvSpPr>
            <p:nvPr/>
          </p:nvSpPr>
          <p:spPr bwMode="auto">
            <a:xfrm>
              <a:off x="328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9" name="Oval 7"/>
            <p:cNvSpPr>
              <a:spLocks noChangeArrowheads="1"/>
            </p:cNvSpPr>
            <p:nvPr/>
          </p:nvSpPr>
          <p:spPr bwMode="auto">
            <a:xfrm>
              <a:off x="333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0" name="Oval 8"/>
            <p:cNvSpPr>
              <a:spLocks noChangeArrowheads="1"/>
            </p:cNvSpPr>
            <p:nvPr/>
          </p:nvSpPr>
          <p:spPr bwMode="auto">
            <a:xfrm>
              <a:off x="3379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1" name="Oval 9"/>
            <p:cNvSpPr>
              <a:spLocks noChangeArrowheads="1"/>
            </p:cNvSpPr>
            <p:nvPr/>
          </p:nvSpPr>
          <p:spPr bwMode="auto">
            <a:xfrm>
              <a:off x="3424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Oval 10"/>
            <p:cNvSpPr>
              <a:spLocks noChangeArrowheads="1"/>
            </p:cNvSpPr>
            <p:nvPr/>
          </p:nvSpPr>
          <p:spPr bwMode="auto">
            <a:xfrm>
              <a:off x="3470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Oval 11"/>
            <p:cNvSpPr>
              <a:spLocks noChangeArrowheads="1"/>
            </p:cNvSpPr>
            <p:nvPr/>
          </p:nvSpPr>
          <p:spPr bwMode="auto">
            <a:xfrm>
              <a:off x="3515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Oval 12"/>
            <p:cNvSpPr>
              <a:spLocks noChangeArrowheads="1"/>
            </p:cNvSpPr>
            <p:nvPr/>
          </p:nvSpPr>
          <p:spPr bwMode="auto">
            <a:xfrm>
              <a:off x="356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5" name="Oval 13"/>
            <p:cNvSpPr>
              <a:spLocks noChangeArrowheads="1"/>
            </p:cNvSpPr>
            <p:nvPr/>
          </p:nvSpPr>
          <p:spPr bwMode="auto">
            <a:xfrm>
              <a:off x="360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6" name="Oval 14"/>
            <p:cNvSpPr>
              <a:spLocks noChangeArrowheads="1"/>
            </p:cNvSpPr>
            <p:nvPr/>
          </p:nvSpPr>
          <p:spPr bwMode="auto">
            <a:xfrm>
              <a:off x="365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7" name="Oval 15"/>
            <p:cNvSpPr>
              <a:spLocks noChangeArrowheads="1"/>
            </p:cNvSpPr>
            <p:nvPr/>
          </p:nvSpPr>
          <p:spPr bwMode="auto">
            <a:xfrm>
              <a:off x="369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8" name="Oval 16"/>
            <p:cNvSpPr>
              <a:spLocks noChangeArrowheads="1"/>
            </p:cNvSpPr>
            <p:nvPr/>
          </p:nvSpPr>
          <p:spPr bwMode="auto">
            <a:xfrm>
              <a:off x="374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Oval 17"/>
            <p:cNvSpPr>
              <a:spLocks noChangeArrowheads="1"/>
            </p:cNvSpPr>
            <p:nvPr/>
          </p:nvSpPr>
          <p:spPr bwMode="auto">
            <a:xfrm>
              <a:off x="378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100" name="Connecteur droit 99"/>
          <p:cNvCxnSpPr/>
          <p:nvPr/>
        </p:nvCxnSpPr>
        <p:spPr bwMode="auto">
          <a:xfrm rot="10800000">
            <a:off x="5148264" y="5715810"/>
            <a:ext cx="13811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0" name="Group 1"/>
          <p:cNvGrpSpPr>
            <a:grpSpLocks/>
          </p:cNvGrpSpPr>
          <p:nvPr/>
        </p:nvGrpSpPr>
        <p:grpSpPr bwMode="auto">
          <a:xfrm>
            <a:off x="6072198" y="5643578"/>
            <a:ext cx="504825" cy="144463"/>
            <a:chOff x="3107" y="1706"/>
            <a:chExt cx="861" cy="454"/>
          </a:xfrm>
        </p:grpSpPr>
        <p:sp>
          <p:nvSpPr>
            <p:cNvPr id="102" name="Oval 2"/>
            <p:cNvSpPr>
              <a:spLocks noChangeArrowheads="1"/>
            </p:cNvSpPr>
            <p:nvPr/>
          </p:nvSpPr>
          <p:spPr bwMode="auto">
            <a:xfrm>
              <a:off x="310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Oval 3"/>
            <p:cNvSpPr>
              <a:spLocks noChangeArrowheads="1"/>
            </p:cNvSpPr>
            <p:nvPr/>
          </p:nvSpPr>
          <p:spPr bwMode="auto">
            <a:xfrm>
              <a:off x="315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Oval 4"/>
            <p:cNvSpPr>
              <a:spLocks noChangeArrowheads="1"/>
            </p:cNvSpPr>
            <p:nvPr/>
          </p:nvSpPr>
          <p:spPr bwMode="auto">
            <a:xfrm>
              <a:off x="319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Oval 5"/>
            <p:cNvSpPr>
              <a:spLocks noChangeArrowheads="1"/>
            </p:cNvSpPr>
            <p:nvPr/>
          </p:nvSpPr>
          <p:spPr bwMode="auto">
            <a:xfrm>
              <a:off x="324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" name="Oval 6"/>
            <p:cNvSpPr>
              <a:spLocks noChangeArrowheads="1"/>
            </p:cNvSpPr>
            <p:nvPr/>
          </p:nvSpPr>
          <p:spPr bwMode="auto">
            <a:xfrm>
              <a:off x="328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7" name="Oval 7"/>
            <p:cNvSpPr>
              <a:spLocks noChangeArrowheads="1"/>
            </p:cNvSpPr>
            <p:nvPr/>
          </p:nvSpPr>
          <p:spPr bwMode="auto">
            <a:xfrm>
              <a:off x="333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" name="Oval 8"/>
            <p:cNvSpPr>
              <a:spLocks noChangeArrowheads="1"/>
            </p:cNvSpPr>
            <p:nvPr/>
          </p:nvSpPr>
          <p:spPr bwMode="auto">
            <a:xfrm>
              <a:off x="3379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Oval 9"/>
            <p:cNvSpPr>
              <a:spLocks noChangeArrowheads="1"/>
            </p:cNvSpPr>
            <p:nvPr/>
          </p:nvSpPr>
          <p:spPr bwMode="auto">
            <a:xfrm>
              <a:off x="3424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Oval 10"/>
            <p:cNvSpPr>
              <a:spLocks noChangeArrowheads="1"/>
            </p:cNvSpPr>
            <p:nvPr/>
          </p:nvSpPr>
          <p:spPr bwMode="auto">
            <a:xfrm>
              <a:off x="3470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Oval 11"/>
            <p:cNvSpPr>
              <a:spLocks noChangeArrowheads="1"/>
            </p:cNvSpPr>
            <p:nvPr/>
          </p:nvSpPr>
          <p:spPr bwMode="auto">
            <a:xfrm>
              <a:off x="3515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" name="Oval 12"/>
            <p:cNvSpPr>
              <a:spLocks noChangeArrowheads="1"/>
            </p:cNvSpPr>
            <p:nvPr/>
          </p:nvSpPr>
          <p:spPr bwMode="auto">
            <a:xfrm>
              <a:off x="356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" name="Oval 13"/>
            <p:cNvSpPr>
              <a:spLocks noChangeArrowheads="1"/>
            </p:cNvSpPr>
            <p:nvPr/>
          </p:nvSpPr>
          <p:spPr bwMode="auto">
            <a:xfrm>
              <a:off x="360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" name="Oval 14"/>
            <p:cNvSpPr>
              <a:spLocks noChangeArrowheads="1"/>
            </p:cNvSpPr>
            <p:nvPr/>
          </p:nvSpPr>
          <p:spPr bwMode="auto">
            <a:xfrm>
              <a:off x="365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5" name="Oval 15"/>
            <p:cNvSpPr>
              <a:spLocks noChangeArrowheads="1"/>
            </p:cNvSpPr>
            <p:nvPr/>
          </p:nvSpPr>
          <p:spPr bwMode="auto">
            <a:xfrm>
              <a:off x="369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" name="Oval 16"/>
            <p:cNvSpPr>
              <a:spLocks noChangeArrowheads="1"/>
            </p:cNvSpPr>
            <p:nvPr/>
          </p:nvSpPr>
          <p:spPr bwMode="auto">
            <a:xfrm>
              <a:off x="374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7" name="Oval 17"/>
            <p:cNvSpPr>
              <a:spLocks noChangeArrowheads="1"/>
            </p:cNvSpPr>
            <p:nvPr/>
          </p:nvSpPr>
          <p:spPr bwMode="auto">
            <a:xfrm>
              <a:off x="378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1" name="Group 1"/>
          <p:cNvGrpSpPr>
            <a:grpSpLocks/>
          </p:cNvGrpSpPr>
          <p:nvPr/>
        </p:nvGrpSpPr>
        <p:grpSpPr bwMode="auto">
          <a:xfrm>
            <a:off x="6715140" y="5643578"/>
            <a:ext cx="504825" cy="144463"/>
            <a:chOff x="3107" y="1706"/>
            <a:chExt cx="861" cy="454"/>
          </a:xfrm>
        </p:grpSpPr>
        <p:sp>
          <p:nvSpPr>
            <p:cNvPr id="119" name="Oval 2"/>
            <p:cNvSpPr>
              <a:spLocks noChangeArrowheads="1"/>
            </p:cNvSpPr>
            <p:nvPr/>
          </p:nvSpPr>
          <p:spPr bwMode="auto">
            <a:xfrm>
              <a:off x="310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" name="Oval 3"/>
            <p:cNvSpPr>
              <a:spLocks noChangeArrowheads="1"/>
            </p:cNvSpPr>
            <p:nvPr/>
          </p:nvSpPr>
          <p:spPr bwMode="auto">
            <a:xfrm>
              <a:off x="315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" name="Oval 4"/>
            <p:cNvSpPr>
              <a:spLocks noChangeArrowheads="1"/>
            </p:cNvSpPr>
            <p:nvPr/>
          </p:nvSpPr>
          <p:spPr bwMode="auto">
            <a:xfrm>
              <a:off x="319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" name="Oval 5"/>
            <p:cNvSpPr>
              <a:spLocks noChangeArrowheads="1"/>
            </p:cNvSpPr>
            <p:nvPr/>
          </p:nvSpPr>
          <p:spPr bwMode="auto">
            <a:xfrm>
              <a:off x="324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" name="Oval 6"/>
            <p:cNvSpPr>
              <a:spLocks noChangeArrowheads="1"/>
            </p:cNvSpPr>
            <p:nvPr/>
          </p:nvSpPr>
          <p:spPr bwMode="auto">
            <a:xfrm>
              <a:off x="328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" name="Oval 7"/>
            <p:cNvSpPr>
              <a:spLocks noChangeArrowheads="1"/>
            </p:cNvSpPr>
            <p:nvPr/>
          </p:nvSpPr>
          <p:spPr bwMode="auto">
            <a:xfrm>
              <a:off x="333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" name="Oval 8"/>
            <p:cNvSpPr>
              <a:spLocks noChangeArrowheads="1"/>
            </p:cNvSpPr>
            <p:nvPr/>
          </p:nvSpPr>
          <p:spPr bwMode="auto">
            <a:xfrm>
              <a:off x="3379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" name="Oval 9"/>
            <p:cNvSpPr>
              <a:spLocks noChangeArrowheads="1"/>
            </p:cNvSpPr>
            <p:nvPr/>
          </p:nvSpPr>
          <p:spPr bwMode="auto">
            <a:xfrm>
              <a:off x="3424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" name="Oval 10"/>
            <p:cNvSpPr>
              <a:spLocks noChangeArrowheads="1"/>
            </p:cNvSpPr>
            <p:nvPr/>
          </p:nvSpPr>
          <p:spPr bwMode="auto">
            <a:xfrm>
              <a:off x="3470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" name="Oval 11"/>
            <p:cNvSpPr>
              <a:spLocks noChangeArrowheads="1"/>
            </p:cNvSpPr>
            <p:nvPr/>
          </p:nvSpPr>
          <p:spPr bwMode="auto">
            <a:xfrm>
              <a:off x="3515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" name="Oval 12"/>
            <p:cNvSpPr>
              <a:spLocks noChangeArrowheads="1"/>
            </p:cNvSpPr>
            <p:nvPr/>
          </p:nvSpPr>
          <p:spPr bwMode="auto">
            <a:xfrm>
              <a:off x="356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" name="Oval 13"/>
            <p:cNvSpPr>
              <a:spLocks noChangeArrowheads="1"/>
            </p:cNvSpPr>
            <p:nvPr/>
          </p:nvSpPr>
          <p:spPr bwMode="auto">
            <a:xfrm>
              <a:off x="360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" name="Oval 14"/>
            <p:cNvSpPr>
              <a:spLocks noChangeArrowheads="1"/>
            </p:cNvSpPr>
            <p:nvPr/>
          </p:nvSpPr>
          <p:spPr bwMode="auto">
            <a:xfrm>
              <a:off x="365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" name="Oval 15"/>
            <p:cNvSpPr>
              <a:spLocks noChangeArrowheads="1"/>
            </p:cNvSpPr>
            <p:nvPr/>
          </p:nvSpPr>
          <p:spPr bwMode="auto">
            <a:xfrm>
              <a:off x="369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" name="Oval 16"/>
            <p:cNvSpPr>
              <a:spLocks noChangeArrowheads="1"/>
            </p:cNvSpPr>
            <p:nvPr/>
          </p:nvSpPr>
          <p:spPr bwMode="auto">
            <a:xfrm>
              <a:off x="374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" name="Oval 17"/>
            <p:cNvSpPr>
              <a:spLocks noChangeArrowheads="1"/>
            </p:cNvSpPr>
            <p:nvPr/>
          </p:nvSpPr>
          <p:spPr bwMode="auto">
            <a:xfrm>
              <a:off x="378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135" name="Connecteur droit 134"/>
          <p:cNvCxnSpPr/>
          <p:nvPr/>
        </p:nvCxnSpPr>
        <p:spPr bwMode="auto">
          <a:xfrm rot="10800000">
            <a:off x="6577024" y="5715810"/>
            <a:ext cx="13811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2" name="Group 1"/>
          <p:cNvGrpSpPr>
            <a:grpSpLocks/>
          </p:cNvGrpSpPr>
          <p:nvPr/>
        </p:nvGrpSpPr>
        <p:grpSpPr bwMode="auto">
          <a:xfrm>
            <a:off x="7500958" y="5643578"/>
            <a:ext cx="504825" cy="144463"/>
            <a:chOff x="3107" y="1706"/>
            <a:chExt cx="861" cy="454"/>
          </a:xfrm>
        </p:grpSpPr>
        <p:sp>
          <p:nvSpPr>
            <p:cNvPr id="137" name="Oval 2"/>
            <p:cNvSpPr>
              <a:spLocks noChangeArrowheads="1"/>
            </p:cNvSpPr>
            <p:nvPr/>
          </p:nvSpPr>
          <p:spPr bwMode="auto">
            <a:xfrm>
              <a:off x="310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8" name="Oval 3"/>
            <p:cNvSpPr>
              <a:spLocks noChangeArrowheads="1"/>
            </p:cNvSpPr>
            <p:nvPr/>
          </p:nvSpPr>
          <p:spPr bwMode="auto">
            <a:xfrm>
              <a:off x="315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" name="Oval 4"/>
            <p:cNvSpPr>
              <a:spLocks noChangeArrowheads="1"/>
            </p:cNvSpPr>
            <p:nvPr/>
          </p:nvSpPr>
          <p:spPr bwMode="auto">
            <a:xfrm>
              <a:off x="319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" name="Oval 5"/>
            <p:cNvSpPr>
              <a:spLocks noChangeArrowheads="1"/>
            </p:cNvSpPr>
            <p:nvPr/>
          </p:nvSpPr>
          <p:spPr bwMode="auto">
            <a:xfrm>
              <a:off x="324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" name="Oval 6"/>
            <p:cNvSpPr>
              <a:spLocks noChangeArrowheads="1"/>
            </p:cNvSpPr>
            <p:nvPr/>
          </p:nvSpPr>
          <p:spPr bwMode="auto">
            <a:xfrm>
              <a:off x="328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" name="Oval 7"/>
            <p:cNvSpPr>
              <a:spLocks noChangeArrowheads="1"/>
            </p:cNvSpPr>
            <p:nvPr/>
          </p:nvSpPr>
          <p:spPr bwMode="auto">
            <a:xfrm>
              <a:off x="333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3" name="Oval 8"/>
            <p:cNvSpPr>
              <a:spLocks noChangeArrowheads="1"/>
            </p:cNvSpPr>
            <p:nvPr/>
          </p:nvSpPr>
          <p:spPr bwMode="auto">
            <a:xfrm>
              <a:off x="3379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" name="Oval 9"/>
            <p:cNvSpPr>
              <a:spLocks noChangeArrowheads="1"/>
            </p:cNvSpPr>
            <p:nvPr/>
          </p:nvSpPr>
          <p:spPr bwMode="auto">
            <a:xfrm>
              <a:off x="3424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" name="Oval 10"/>
            <p:cNvSpPr>
              <a:spLocks noChangeArrowheads="1"/>
            </p:cNvSpPr>
            <p:nvPr/>
          </p:nvSpPr>
          <p:spPr bwMode="auto">
            <a:xfrm>
              <a:off x="3470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6" name="Oval 11"/>
            <p:cNvSpPr>
              <a:spLocks noChangeArrowheads="1"/>
            </p:cNvSpPr>
            <p:nvPr/>
          </p:nvSpPr>
          <p:spPr bwMode="auto">
            <a:xfrm>
              <a:off x="3515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7" name="Oval 12"/>
            <p:cNvSpPr>
              <a:spLocks noChangeArrowheads="1"/>
            </p:cNvSpPr>
            <p:nvPr/>
          </p:nvSpPr>
          <p:spPr bwMode="auto">
            <a:xfrm>
              <a:off x="356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8" name="Oval 13"/>
            <p:cNvSpPr>
              <a:spLocks noChangeArrowheads="1"/>
            </p:cNvSpPr>
            <p:nvPr/>
          </p:nvSpPr>
          <p:spPr bwMode="auto">
            <a:xfrm>
              <a:off x="360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9" name="Oval 14"/>
            <p:cNvSpPr>
              <a:spLocks noChangeArrowheads="1"/>
            </p:cNvSpPr>
            <p:nvPr/>
          </p:nvSpPr>
          <p:spPr bwMode="auto">
            <a:xfrm>
              <a:off x="365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0" name="Oval 15"/>
            <p:cNvSpPr>
              <a:spLocks noChangeArrowheads="1"/>
            </p:cNvSpPr>
            <p:nvPr/>
          </p:nvSpPr>
          <p:spPr bwMode="auto">
            <a:xfrm>
              <a:off x="369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" name="Oval 16"/>
            <p:cNvSpPr>
              <a:spLocks noChangeArrowheads="1"/>
            </p:cNvSpPr>
            <p:nvPr/>
          </p:nvSpPr>
          <p:spPr bwMode="auto">
            <a:xfrm>
              <a:off x="374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2" name="Oval 17"/>
            <p:cNvSpPr>
              <a:spLocks noChangeArrowheads="1"/>
            </p:cNvSpPr>
            <p:nvPr/>
          </p:nvSpPr>
          <p:spPr bwMode="auto">
            <a:xfrm>
              <a:off x="378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3" name="Group 1"/>
          <p:cNvGrpSpPr>
            <a:grpSpLocks/>
          </p:cNvGrpSpPr>
          <p:nvPr/>
        </p:nvGrpSpPr>
        <p:grpSpPr bwMode="auto">
          <a:xfrm>
            <a:off x="8143900" y="5643578"/>
            <a:ext cx="504825" cy="144463"/>
            <a:chOff x="3107" y="1706"/>
            <a:chExt cx="861" cy="454"/>
          </a:xfrm>
        </p:grpSpPr>
        <p:sp>
          <p:nvSpPr>
            <p:cNvPr id="154" name="Oval 2"/>
            <p:cNvSpPr>
              <a:spLocks noChangeArrowheads="1"/>
            </p:cNvSpPr>
            <p:nvPr/>
          </p:nvSpPr>
          <p:spPr bwMode="auto">
            <a:xfrm>
              <a:off x="310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5" name="Oval 3"/>
            <p:cNvSpPr>
              <a:spLocks noChangeArrowheads="1"/>
            </p:cNvSpPr>
            <p:nvPr/>
          </p:nvSpPr>
          <p:spPr bwMode="auto">
            <a:xfrm>
              <a:off x="315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6" name="Oval 4"/>
            <p:cNvSpPr>
              <a:spLocks noChangeArrowheads="1"/>
            </p:cNvSpPr>
            <p:nvPr/>
          </p:nvSpPr>
          <p:spPr bwMode="auto">
            <a:xfrm>
              <a:off x="319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7" name="Oval 5"/>
            <p:cNvSpPr>
              <a:spLocks noChangeArrowheads="1"/>
            </p:cNvSpPr>
            <p:nvPr/>
          </p:nvSpPr>
          <p:spPr bwMode="auto">
            <a:xfrm>
              <a:off x="324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8" name="Oval 6"/>
            <p:cNvSpPr>
              <a:spLocks noChangeArrowheads="1"/>
            </p:cNvSpPr>
            <p:nvPr/>
          </p:nvSpPr>
          <p:spPr bwMode="auto">
            <a:xfrm>
              <a:off x="3288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9" name="Oval 7"/>
            <p:cNvSpPr>
              <a:spLocks noChangeArrowheads="1"/>
            </p:cNvSpPr>
            <p:nvPr/>
          </p:nvSpPr>
          <p:spPr bwMode="auto">
            <a:xfrm>
              <a:off x="3333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0" name="Oval 8"/>
            <p:cNvSpPr>
              <a:spLocks noChangeArrowheads="1"/>
            </p:cNvSpPr>
            <p:nvPr/>
          </p:nvSpPr>
          <p:spPr bwMode="auto">
            <a:xfrm>
              <a:off x="3379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1" name="Oval 9"/>
            <p:cNvSpPr>
              <a:spLocks noChangeArrowheads="1"/>
            </p:cNvSpPr>
            <p:nvPr/>
          </p:nvSpPr>
          <p:spPr bwMode="auto">
            <a:xfrm>
              <a:off x="3424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2" name="Oval 10"/>
            <p:cNvSpPr>
              <a:spLocks noChangeArrowheads="1"/>
            </p:cNvSpPr>
            <p:nvPr/>
          </p:nvSpPr>
          <p:spPr bwMode="auto">
            <a:xfrm>
              <a:off x="3470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3" name="Oval 11"/>
            <p:cNvSpPr>
              <a:spLocks noChangeArrowheads="1"/>
            </p:cNvSpPr>
            <p:nvPr/>
          </p:nvSpPr>
          <p:spPr bwMode="auto">
            <a:xfrm>
              <a:off x="3515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4" name="Oval 12"/>
            <p:cNvSpPr>
              <a:spLocks noChangeArrowheads="1"/>
            </p:cNvSpPr>
            <p:nvPr/>
          </p:nvSpPr>
          <p:spPr bwMode="auto">
            <a:xfrm>
              <a:off x="356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5" name="Oval 13"/>
            <p:cNvSpPr>
              <a:spLocks noChangeArrowheads="1"/>
            </p:cNvSpPr>
            <p:nvPr/>
          </p:nvSpPr>
          <p:spPr bwMode="auto">
            <a:xfrm>
              <a:off x="360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6" name="Oval 14"/>
            <p:cNvSpPr>
              <a:spLocks noChangeArrowheads="1"/>
            </p:cNvSpPr>
            <p:nvPr/>
          </p:nvSpPr>
          <p:spPr bwMode="auto">
            <a:xfrm>
              <a:off x="3651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7" name="Oval 15"/>
            <p:cNvSpPr>
              <a:spLocks noChangeArrowheads="1"/>
            </p:cNvSpPr>
            <p:nvPr/>
          </p:nvSpPr>
          <p:spPr bwMode="auto">
            <a:xfrm>
              <a:off x="3696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8" name="Oval 16"/>
            <p:cNvSpPr>
              <a:spLocks noChangeArrowheads="1"/>
            </p:cNvSpPr>
            <p:nvPr/>
          </p:nvSpPr>
          <p:spPr bwMode="auto">
            <a:xfrm>
              <a:off x="3742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9" name="Oval 17"/>
            <p:cNvSpPr>
              <a:spLocks noChangeArrowheads="1"/>
            </p:cNvSpPr>
            <p:nvPr/>
          </p:nvSpPr>
          <p:spPr bwMode="auto">
            <a:xfrm>
              <a:off x="3787" y="1706"/>
              <a:ext cx="181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170" name="Connecteur droit 169"/>
          <p:cNvCxnSpPr/>
          <p:nvPr/>
        </p:nvCxnSpPr>
        <p:spPr bwMode="auto">
          <a:xfrm rot="10800000">
            <a:off x="8005784" y="5715810"/>
            <a:ext cx="13811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Connecteur droit 171"/>
          <p:cNvCxnSpPr/>
          <p:nvPr/>
        </p:nvCxnSpPr>
        <p:spPr bwMode="auto">
          <a:xfrm>
            <a:off x="4362445" y="5715810"/>
            <a:ext cx="28099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Connecteur droit 173"/>
          <p:cNvCxnSpPr/>
          <p:nvPr/>
        </p:nvCxnSpPr>
        <p:spPr bwMode="auto">
          <a:xfrm>
            <a:off x="5786446" y="5715016"/>
            <a:ext cx="28099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5" name="Connecteur droit 174"/>
          <p:cNvCxnSpPr/>
          <p:nvPr/>
        </p:nvCxnSpPr>
        <p:spPr bwMode="auto">
          <a:xfrm>
            <a:off x="7215206" y="5715016"/>
            <a:ext cx="28099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6" name="Connecteur droit 175"/>
          <p:cNvCxnSpPr/>
          <p:nvPr/>
        </p:nvCxnSpPr>
        <p:spPr bwMode="auto">
          <a:xfrm>
            <a:off x="8643966" y="5715016"/>
            <a:ext cx="28099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7" name="Connecteur droit 176"/>
          <p:cNvCxnSpPr/>
          <p:nvPr/>
        </p:nvCxnSpPr>
        <p:spPr bwMode="auto">
          <a:xfrm>
            <a:off x="2928926" y="5715016"/>
            <a:ext cx="28099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8" name="Connecteur droit 177"/>
          <p:cNvCxnSpPr/>
          <p:nvPr/>
        </p:nvCxnSpPr>
        <p:spPr bwMode="auto">
          <a:xfrm>
            <a:off x="2928926" y="4643446"/>
            <a:ext cx="60007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0" name="Connecteur droit 179"/>
          <p:cNvCxnSpPr/>
          <p:nvPr/>
        </p:nvCxnSpPr>
        <p:spPr bwMode="auto">
          <a:xfrm rot="5400000">
            <a:off x="2393141" y="5179231"/>
            <a:ext cx="107157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3" name="Connecteur droit 182"/>
          <p:cNvCxnSpPr/>
          <p:nvPr/>
        </p:nvCxnSpPr>
        <p:spPr bwMode="auto">
          <a:xfrm rot="5400000">
            <a:off x="8393933" y="5179231"/>
            <a:ext cx="107157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5" name="Ellipse 184"/>
          <p:cNvSpPr/>
          <p:nvPr/>
        </p:nvSpPr>
        <p:spPr bwMode="auto">
          <a:xfrm>
            <a:off x="5572132" y="4357694"/>
            <a:ext cx="571504" cy="57150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6" name="Ellipse 185"/>
          <p:cNvSpPr/>
          <p:nvPr/>
        </p:nvSpPr>
        <p:spPr bwMode="auto">
          <a:xfrm>
            <a:off x="5786446" y="4357694"/>
            <a:ext cx="571504" cy="57150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88" name="Connecteur droit avec flèche 187"/>
          <p:cNvCxnSpPr>
            <a:stCxn id="185" idx="2"/>
            <a:endCxn id="186" idx="6"/>
          </p:cNvCxnSpPr>
          <p:nvPr/>
        </p:nvCxnSpPr>
        <p:spPr bwMode="auto">
          <a:xfrm rot="10800000" flipH="1">
            <a:off x="5572132" y="4643446"/>
            <a:ext cx="785818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1" name="Bouton d'action : Précédent 200">
            <a:hlinkClick r:id="" action="ppaction://noaction" highlightClick="1"/>
          </p:cNvPr>
          <p:cNvSpPr/>
          <p:nvPr/>
        </p:nvSpPr>
        <p:spPr bwMode="auto">
          <a:xfrm>
            <a:off x="2571736" y="5286388"/>
            <a:ext cx="214314" cy="357190"/>
          </a:xfrm>
          <a:prstGeom prst="actionButtonBackPrevious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8" name="Flèche courbée vers la droite 207"/>
          <p:cNvSpPr/>
          <p:nvPr/>
        </p:nvSpPr>
        <p:spPr bwMode="auto">
          <a:xfrm>
            <a:off x="2143108" y="5429264"/>
            <a:ext cx="357190" cy="571504"/>
          </a:xfrm>
          <a:prstGeom prst="curvedRightArrow">
            <a:avLst>
              <a:gd name="adj1" fmla="val 14415"/>
              <a:gd name="adj2" fmla="val 32281"/>
              <a:gd name="adj3" fmla="val 25000"/>
            </a:avLst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13" name="Connecteur droit 212"/>
          <p:cNvCxnSpPr/>
          <p:nvPr/>
        </p:nvCxnSpPr>
        <p:spPr bwMode="auto">
          <a:xfrm rot="5400000">
            <a:off x="3107521" y="5607859"/>
            <a:ext cx="214314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5" name="Connecteur droit 214"/>
          <p:cNvCxnSpPr/>
          <p:nvPr/>
        </p:nvCxnSpPr>
        <p:spPr bwMode="auto">
          <a:xfrm rot="10800000">
            <a:off x="2786050" y="5500702"/>
            <a:ext cx="428628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1" name="Connecteur droit 220"/>
          <p:cNvCxnSpPr/>
          <p:nvPr/>
        </p:nvCxnSpPr>
        <p:spPr bwMode="auto">
          <a:xfrm>
            <a:off x="2786050" y="5429264"/>
            <a:ext cx="928694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6" name="Connecteur droit 225"/>
          <p:cNvCxnSpPr/>
          <p:nvPr/>
        </p:nvCxnSpPr>
        <p:spPr bwMode="auto">
          <a:xfrm rot="5400000">
            <a:off x="3571868" y="5572140"/>
            <a:ext cx="28575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0" name="Ellipse 299"/>
          <p:cNvSpPr/>
          <p:nvPr/>
        </p:nvSpPr>
        <p:spPr bwMode="auto">
          <a:xfrm>
            <a:off x="3143240" y="5500702"/>
            <a:ext cx="1357322" cy="428628"/>
          </a:xfrm>
          <a:prstGeom prst="ellipse">
            <a:avLst/>
          </a:prstGeom>
          <a:noFill/>
          <a:ln w="31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1" name="Ellipse 300"/>
          <p:cNvSpPr/>
          <p:nvPr/>
        </p:nvSpPr>
        <p:spPr bwMode="auto">
          <a:xfrm>
            <a:off x="4572000" y="5500702"/>
            <a:ext cx="1357322" cy="428628"/>
          </a:xfrm>
          <a:prstGeom prst="ellipse">
            <a:avLst/>
          </a:prstGeom>
          <a:noFill/>
          <a:ln w="31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2" name="Ellipse 301"/>
          <p:cNvSpPr/>
          <p:nvPr/>
        </p:nvSpPr>
        <p:spPr bwMode="auto">
          <a:xfrm>
            <a:off x="6000760" y="5500702"/>
            <a:ext cx="1357322" cy="428628"/>
          </a:xfrm>
          <a:prstGeom prst="ellipse">
            <a:avLst/>
          </a:prstGeom>
          <a:noFill/>
          <a:ln w="31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3" name="Ellipse 302"/>
          <p:cNvSpPr/>
          <p:nvPr/>
        </p:nvSpPr>
        <p:spPr bwMode="auto">
          <a:xfrm>
            <a:off x="7429520" y="5500702"/>
            <a:ext cx="1357322" cy="428628"/>
          </a:xfrm>
          <a:prstGeom prst="ellipse">
            <a:avLst/>
          </a:prstGeom>
          <a:noFill/>
          <a:ln w="31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5" name="Rectangle 304"/>
          <p:cNvSpPr/>
          <p:nvPr/>
        </p:nvSpPr>
        <p:spPr bwMode="auto">
          <a:xfrm>
            <a:off x="357158" y="4500570"/>
            <a:ext cx="857256" cy="1285884"/>
          </a:xfrm>
          <a:prstGeom prst="rect">
            <a:avLst/>
          </a:prstGeom>
          <a:solidFill>
            <a:srgbClr val="00CCFF"/>
          </a:solidFill>
          <a:ln w="9525" cap="flat" cmpd="sng" algn="ctr">
            <a:solidFill>
              <a:srgbClr val="00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6" name="Rectangle 305"/>
          <p:cNvSpPr/>
          <p:nvPr/>
        </p:nvSpPr>
        <p:spPr bwMode="auto">
          <a:xfrm>
            <a:off x="428596" y="4572008"/>
            <a:ext cx="714380" cy="1143008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7" name="ZoneTexte 306"/>
          <p:cNvSpPr txBox="1"/>
          <p:nvPr/>
        </p:nvSpPr>
        <p:spPr>
          <a:xfrm>
            <a:off x="385315" y="4786322"/>
            <a:ext cx="7328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1" dirty="0" smtClean="0">
                <a:latin typeface="+mn-lt"/>
              </a:rPr>
              <a:t>Cu / </a:t>
            </a:r>
            <a:r>
              <a:rPr lang="fr-FR" sz="1200" i="1" dirty="0" err="1" smtClean="0">
                <a:latin typeface="+mn-lt"/>
              </a:rPr>
              <a:t>Sc</a:t>
            </a:r>
            <a:r>
              <a:rPr lang="fr-FR" sz="1200" i="1" dirty="0" smtClean="0">
                <a:latin typeface="+mn-lt"/>
              </a:rPr>
              <a:t> </a:t>
            </a:r>
          </a:p>
          <a:p>
            <a:pPr algn="ctr"/>
            <a:r>
              <a:rPr lang="fr-FR" sz="1200" i="1" dirty="0" smtClean="0">
                <a:latin typeface="+mn-lt"/>
              </a:rPr>
              <a:t>=</a:t>
            </a:r>
          </a:p>
          <a:p>
            <a:pPr algn="ctr"/>
            <a:r>
              <a:rPr lang="fr-FR" sz="1200" i="1" dirty="0" smtClean="0">
                <a:latin typeface="+mn-lt"/>
              </a:rPr>
              <a:t> 2</a:t>
            </a:r>
            <a:endParaRPr lang="fr-FR" sz="1200" i="1" dirty="0">
              <a:latin typeface="+mn-lt"/>
            </a:endParaRPr>
          </a:p>
        </p:txBody>
      </p:sp>
      <p:sp>
        <p:nvSpPr>
          <p:cNvPr id="308" name="ZoneTexte 307"/>
          <p:cNvSpPr txBox="1"/>
          <p:nvPr/>
        </p:nvSpPr>
        <p:spPr>
          <a:xfrm>
            <a:off x="321091" y="5857892"/>
            <a:ext cx="963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1" dirty="0" err="1" smtClean="0">
                <a:latin typeface="+mn-lt"/>
              </a:rPr>
              <a:t>Conductor</a:t>
            </a:r>
            <a:endParaRPr lang="fr-FR" sz="1200" b="1" i="1" dirty="0">
              <a:latin typeface="+mn-lt"/>
            </a:endParaRPr>
          </a:p>
        </p:txBody>
      </p:sp>
      <p:sp>
        <p:nvSpPr>
          <p:cNvPr id="309" name="ZoneTexte 308"/>
          <p:cNvSpPr txBox="1"/>
          <p:nvPr/>
        </p:nvSpPr>
        <p:spPr>
          <a:xfrm>
            <a:off x="5296313" y="6000768"/>
            <a:ext cx="1372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1" dirty="0" err="1" smtClean="0">
                <a:latin typeface="+mn-lt"/>
              </a:rPr>
              <a:t>Electrical</a:t>
            </a:r>
            <a:r>
              <a:rPr lang="fr-FR" sz="1200" b="1" i="1" dirty="0" smtClean="0">
                <a:latin typeface="+mn-lt"/>
              </a:rPr>
              <a:t> circuit</a:t>
            </a:r>
            <a:endParaRPr lang="fr-FR" sz="1200" b="1" i="1" dirty="0">
              <a:latin typeface="+mn-lt"/>
            </a:endParaRPr>
          </a:p>
        </p:txBody>
      </p:sp>
      <p:cxnSp>
        <p:nvCxnSpPr>
          <p:cNvPr id="311" name="Connecteur droit avec flèche 310"/>
          <p:cNvCxnSpPr/>
          <p:nvPr/>
        </p:nvCxnSpPr>
        <p:spPr bwMode="auto">
          <a:xfrm rot="5400000" flipH="1" flipV="1">
            <a:off x="714348" y="5143512"/>
            <a:ext cx="1285884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312" name="Connecteur droit avec flèche 311"/>
          <p:cNvCxnSpPr/>
          <p:nvPr/>
        </p:nvCxnSpPr>
        <p:spPr bwMode="auto">
          <a:xfrm>
            <a:off x="357158" y="4357694"/>
            <a:ext cx="857256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317" name="ZoneTexte 316"/>
          <p:cNvSpPr txBox="1"/>
          <p:nvPr/>
        </p:nvSpPr>
        <p:spPr>
          <a:xfrm>
            <a:off x="421591" y="4071942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1" dirty="0" smtClean="0">
                <a:latin typeface="+mn-lt"/>
              </a:rPr>
              <a:t>1.18 mm</a:t>
            </a:r>
          </a:p>
        </p:txBody>
      </p:sp>
      <p:sp>
        <p:nvSpPr>
          <p:cNvPr id="318" name="ZoneTexte 317"/>
          <p:cNvSpPr txBox="1"/>
          <p:nvPr/>
        </p:nvSpPr>
        <p:spPr>
          <a:xfrm>
            <a:off x="1385446" y="4929198"/>
            <a:ext cx="569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1" dirty="0" smtClean="0">
                <a:latin typeface="+mn-lt"/>
              </a:rPr>
              <a:t>2 mm</a:t>
            </a:r>
            <a:endParaRPr lang="fr-FR" sz="1200" i="1" dirty="0">
              <a:latin typeface="+mn-lt"/>
            </a:endParaRPr>
          </a:p>
        </p:txBody>
      </p:sp>
      <p:sp>
        <p:nvSpPr>
          <p:cNvPr id="319" name="ZoneTexte 318"/>
          <p:cNvSpPr txBox="1"/>
          <p:nvPr/>
        </p:nvSpPr>
        <p:spPr>
          <a:xfrm>
            <a:off x="0" y="5357826"/>
            <a:ext cx="1297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i="1" dirty="0" err="1" smtClean="0">
                <a:latin typeface="+mn-lt"/>
              </a:rPr>
              <a:t>Insulation</a:t>
            </a:r>
            <a:r>
              <a:rPr lang="fr-FR" sz="1000" i="1" dirty="0" smtClean="0">
                <a:latin typeface="+mn-lt"/>
              </a:rPr>
              <a:t> </a:t>
            </a:r>
            <a:r>
              <a:rPr lang="fr-FR" sz="1000" i="1" dirty="0" err="1" smtClean="0">
                <a:latin typeface="+mn-lt"/>
              </a:rPr>
              <a:t>thickness</a:t>
            </a:r>
            <a:endParaRPr lang="fr-FR" sz="1000" i="1" dirty="0" smtClean="0">
              <a:latin typeface="+mn-lt"/>
            </a:endParaRPr>
          </a:p>
          <a:p>
            <a:pPr algn="ctr"/>
            <a:r>
              <a:rPr lang="fr-FR" sz="1000" i="1" dirty="0" smtClean="0">
                <a:latin typeface="+mn-lt"/>
              </a:rPr>
              <a:t>50 µm</a:t>
            </a:r>
          </a:p>
        </p:txBody>
      </p:sp>
      <p:cxnSp>
        <p:nvCxnSpPr>
          <p:cNvPr id="321" name="Connecteur droit 320"/>
          <p:cNvCxnSpPr/>
          <p:nvPr/>
        </p:nvCxnSpPr>
        <p:spPr bwMode="auto">
          <a:xfrm rot="5400000" flipH="1" flipV="1">
            <a:off x="3997505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2" name="Connecteur droit 321"/>
          <p:cNvCxnSpPr/>
          <p:nvPr/>
        </p:nvCxnSpPr>
        <p:spPr bwMode="auto">
          <a:xfrm rot="16200000" flipV="1">
            <a:off x="4020764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3" name="Connecteur droit 322"/>
          <p:cNvCxnSpPr/>
          <p:nvPr/>
        </p:nvCxnSpPr>
        <p:spPr bwMode="auto">
          <a:xfrm rot="5400000" flipH="1" flipV="1">
            <a:off x="4044023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4" name="Connecteur droit 323"/>
          <p:cNvCxnSpPr/>
          <p:nvPr/>
        </p:nvCxnSpPr>
        <p:spPr bwMode="auto">
          <a:xfrm rot="16200000" flipV="1">
            <a:off x="4067282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5" name="Connecteur droit 324"/>
          <p:cNvCxnSpPr/>
          <p:nvPr/>
        </p:nvCxnSpPr>
        <p:spPr bwMode="auto">
          <a:xfrm rot="5400000" flipH="1" flipV="1">
            <a:off x="4090541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6" name="Connecteur droit 325"/>
          <p:cNvCxnSpPr/>
          <p:nvPr/>
        </p:nvCxnSpPr>
        <p:spPr bwMode="auto">
          <a:xfrm rot="16200000" flipV="1">
            <a:off x="4113800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7" name="Connecteur droit 326"/>
          <p:cNvCxnSpPr/>
          <p:nvPr/>
        </p:nvCxnSpPr>
        <p:spPr bwMode="auto">
          <a:xfrm rot="5400000" flipH="1" flipV="1">
            <a:off x="4137059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8" name="Connecteur droit 327"/>
          <p:cNvCxnSpPr/>
          <p:nvPr/>
        </p:nvCxnSpPr>
        <p:spPr bwMode="auto">
          <a:xfrm rot="16200000" flipV="1">
            <a:off x="4160318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0" name="Connecteur droit 329"/>
          <p:cNvCxnSpPr/>
          <p:nvPr/>
        </p:nvCxnSpPr>
        <p:spPr bwMode="auto">
          <a:xfrm>
            <a:off x="4214810" y="6000768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1" name="Connecteur droit 330"/>
          <p:cNvCxnSpPr/>
          <p:nvPr/>
        </p:nvCxnSpPr>
        <p:spPr bwMode="auto">
          <a:xfrm rot="5400000">
            <a:off x="4349047" y="6029343"/>
            <a:ext cx="5715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2" name="Connecteur droit 331"/>
          <p:cNvCxnSpPr/>
          <p:nvPr/>
        </p:nvCxnSpPr>
        <p:spPr bwMode="auto">
          <a:xfrm rot="10800000">
            <a:off x="3877556" y="6057918"/>
            <a:ext cx="500066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9" name="Connecteur droit 398"/>
          <p:cNvCxnSpPr/>
          <p:nvPr/>
        </p:nvCxnSpPr>
        <p:spPr bwMode="auto">
          <a:xfrm>
            <a:off x="3877556" y="5986480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0" name="Connecteur droit 399"/>
          <p:cNvCxnSpPr/>
          <p:nvPr/>
        </p:nvCxnSpPr>
        <p:spPr bwMode="auto">
          <a:xfrm rot="5400000" flipH="1" flipV="1">
            <a:off x="8283785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1" name="Connecteur droit 400"/>
          <p:cNvCxnSpPr/>
          <p:nvPr/>
        </p:nvCxnSpPr>
        <p:spPr bwMode="auto">
          <a:xfrm rot="16200000" flipV="1">
            <a:off x="8307044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2" name="Connecteur droit 401"/>
          <p:cNvCxnSpPr/>
          <p:nvPr/>
        </p:nvCxnSpPr>
        <p:spPr bwMode="auto">
          <a:xfrm rot="5400000" flipH="1" flipV="1">
            <a:off x="8330303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3" name="Connecteur droit 402"/>
          <p:cNvCxnSpPr/>
          <p:nvPr/>
        </p:nvCxnSpPr>
        <p:spPr bwMode="auto">
          <a:xfrm rot="16200000" flipV="1">
            <a:off x="8353562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4" name="Connecteur droit 403"/>
          <p:cNvCxnSpPr/>
          <p:nvPr/>
        </p:nvCxnSpPr>
        <p:spPr bwMode="auto">
          <a:xfrm rot="5400000" flipH="1" flipV="1">
            <a:off x="8376821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5" name="Connecteur droit 404"/>
          <p:cNvCxnSpPr/>
          <p:nvPr/>
        </p:nvCxnSpPr>
        <p:spPr bwMode="auto">
          <a:xfrm rot="16200000" flipV="1">
            <a:off x="8400080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6" name="Connecteur droit 405"/>
          <p:cNvCxnSpPr/>
          <p:nvPr/>
        </p:nvCxnSpPr>
        <p:spPr bwMode="auto">
          <a:xfrm rot="5400000" flipH="1" flipV="1">
            <a:off x="8423339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7" name="Connecteur droit 406"/>
          <p:cNvCxnSpPr/>
          <p:nvPr/>
        </p:nvCxnSpPr>
        <p:spPr bwMode="auto">
          <a:xfrm rot="16200000" flipV="1">
            <a:off x="8446598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8" name="Connecteur droit 407"/>
          <p:cNvCxnSpPr/>
          <p:nvPr/>
        </p:nvCxnSpPr>
        <p:spPr bwMode="auto">
          <a:xfrm>
            <a:off x="8501090" y="6000768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9" name="Connecteur droit 408"/>
          <p:cNvCxnSpPr/>
          <p:nvPr/>
        </p:nvCxnSpPr>
        <p:spPr bwMode="auto">
          <a:xfrm rot="5400000">
            <a:off x="8635327" y="6029343"/>
            <a:ext cx="5715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0" name="Connecteur droit 409"/>
          <p:cNvCxnSpPr/>
          <p:nvPr/>
        </p:nvCxnSpPr>
        <p:spPr bwMode="auto">
          <a:xfrm rot="10800000">
            <a:off x="8163836" y="6057918"/>
            <a:ext cx="500066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1" name="Connecteur droit 410"/>
          <p:cNvCxnSpPr/>
          <p:nvPr/>
        </p:nvCxnSpPr>
        <p:spPr bwMode="auto">
          <a:xfrm>
            <a:off x="8163836" y="5986480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2" name="Connecteur droit 411"/>
          <p:cNvCxnSpPr/>
          <p:nvPr/>
        </p:nvCxnSpPr>
        <p:spPr bwMode="auto">
          <a:xfrm rot="5400000" flipH="1" flipV="1">
            <a:off x="7569405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3" name="Connecteur droit 412"/>
          <p:cNvCxnSpPr/>
          <p:nvPr/>
        </p:nvCxnSpPr>
        <p:spPr bwMode="auto">
          <a:xfrm rot="16200000" flipV="1">
            <a:off x="7592664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4" name="Connecteur droit 413"/>
          <p:cNvCxnSpPr/>
          <p:nvPr/>
        </p:nvCxnSpPr>
        <p:spPr bwMode="auto">
          <a:xfrm rot="5400000" flipH="1" flipV="1">
            <a:off x="7615923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5" name="Connecteur droit 414"/>
          <p:cNvCxnSpPr/>
          <p:nvPr/>
        </p:nvCxnSpPr>
        <p:spPr bwMode="auto">
          <a:xfrm rot="16200000" flipV="1">
            <a:off x="7639182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6" name="Connecteur droit 415"/>
          <p:cNvCxnSpPr/>
          <p:nvPr/>
        </p:nvCxnSpPr>
        <p:spPr bwMode="auto">
          <a:xfrm rot="5400000" flipH="1" flipV="1">
            <a:off x="7662441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7" name="Connecteur droit 416"/>
          <p:cNvCxnSpPr/>
          <p:nvPr/>
        </p:nvCxnSpPr>
        <p:spPr bwMode="auto">
          <a:xfrm rot="16200000" flipV="1">
            <a:off x="7685700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8" name="Connecteur droit 417"/>
          <p:cNvCxnSpPr/>
          <p:nvPr/>
        </p:nvCxnSpPr>
        <p:spPr bwMode="auto">
          <a:xfrm rot="5400000" flipH="1" flipV="1">
            <a:off x="7708959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9" name="Connecteur droit 418"/>
          <p:cNvCxnSpPr/>
          <p:nvPr/>
        </p:nvCxnSpPr>
        <p:spPr bwMode="auto">
          <a:xfrm rot="16200000" flipV="1">
            <a:off x="7732218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0" name="Connecteur droit 419"/>
          <p:cNvCxnSpPr/>
          <p:nvPr/>
        </p:nvCxnSpPr>
        <p:spPr bwMode="auto">
          <a:xfrm>
            <a:off x="7786710" y="6000768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1" name="Connecteur droit 420"/>
          <p:cNvCxnSpPr/>
          <p:nvPr/>
        </p:nvCxnSpPr>
        <p:spPr bwMode="auto">
          <a:xfrm rot="5400000">
            <a:off x="7920947" y="6029343"/>
            <a:ext cx="5715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2" name="Connecteur droit 421"/>
          <p:cNvCxnSpPr/>
          <p:nvPr/>
        </p:nvCxnSpPr>
        <p:spPr bwMode="auto">
          <a:xfrm rot="10800000">
            <a:off x="7449456" y="6057918"/>
            <a:ext cx="500066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3" name="Connecteur droit 422"/>
          <p:cNvCxnSpPr/>
          <p:nvPr/>
        </p:nvCxnSpPr>
        <p:spPr bwMode="auto">
          <a:xfrm>
            <a:off x="7449456" y="5986480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4" name="Connecteur droit 423"/>
          <p:cNvCxnSpPr/>
          <p:nvPr/>
        </p:nvCxnSpPr>
        <p:spPr bwMode="auto">
          <a:xfrm rot="5400000" flipH="1" flipV="1">
            <a:off x="6855025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5" name="Connecteur droit 424"/>
          <p:cNvCxnSpPr/>
          <p:nvPr/>
        </p:nvCxnSpPr>
        <p:spPr bwMode="auto">
          <a:xfrm rot="16200000" flipV="1">
            <a:off x="6878284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6" name="Connecteur droit 425"/>
          <p:cNvCxnSpPr/>
          <p:nvPr/>
        </p:nvCxnSpPr>
        <p:spPr bwMode="auto">
          <a:xfrm rot="5400000" flipH="1" flipV="1">
            <a:off x="6901543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7" name="Connecteur droit 426"/>
          <p:cNvCxnSpPr/>
          <p:nvPr/>
        </p:nvCxnSpPr>
        <p:spPr bwMode="auto">
          <a:xfrm rot="16200000" flipV="1">
            <a:off x="6924802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8" name="Connecteur droit 427"/>
          <p:cNvCxnSpPr/>
          <p:nvPr/>
        </p:nvCxnSpPr>
        <p:spPr bwMode="auto">
          <a:xfrm rot="5400000" flipH="1" flipV="1">
            <a:off x="6948061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9" name="Connecteur droit 428"/>
          <p:cNvCxnSpPr/>
          <p:nvPr/>
        </p:nvCxnSpPr>
        <p:spPr bwMode="auto">
          <a:xfrm rot="16200000" flipV="1">
            <a:off x="6971320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0" name="Connecteur droit 429"/>
          <p:cNvCxnSpPr/>
          <p:nvPr/>
        </p:nvCxnSpPr>
        <p:spPr bwMode="auto">
          <a:xfrm rot="5400000" flipH="1" flipV="1">
            <a:off x="6994579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1" name="Connecteur droit 430"/>
          <p:cNvCxnSpPr/>
          <p:nvPr/>
        </p:nvCxnSpPr>
        <p:spPr bwMode="auto">
          <a:xfrm rot="16200000" flipV="1">
            <a:off x="7017838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2" name="Connecteur droit 431"/>
          <p:cNvCxnSpPr/>
          <p:nvPr/>
        </p:nvCxnSpPr>
        <p:spPr bwMode="auto">
          <a:xfrm>
            <a:off x="7072330" y="6000768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3" name="Connecteur droit 432"/>
          <p:cNvCxnSpPr/>
          <p:nvPr/>
        </p:nvCxnSpPr>
        <p:spPr bwMode="auto">
          <a:xfrm rot="5400000">
            <a:off x="7206567" y="6029343"/>
            <a:ext cx="5715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4" name="Connecteur droit 433"/>
          <p:cNvCxnSpPr/>
          <p:nvPr/>
        </p:nvCxnSpPr>
        <p:spPr bwMode="auto">
          <a:xfrm rot="10800000">
            <a:off x="6735076" y="6057918"/>
            <a:ext cx="500066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5" name="Connecteur droit 434"/>
          <p:cNvCxnSpPr/>
          <p:nvPr/>
        </p:nvCxnSpPr>
        <p:spPr bwMode="auto">
          <a:xfrm>
            <a:off x="6735076" y="5986480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6" name="Connecteur droit 435"/>
          <p:cNvCxnSpPr/>
          <p:nvPr/>
        </p:nvCxnSpPr>
        <p:spPr bwMode="auto">
          <a:xfrm rot="5400000" flipH="1" flipV="1">
            <a:off x="6212083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7" name="Connecteur droit 436"/>
          <p:cNvCxnSpPr/>
          <p:nvPr/>
        </p:nvCxnSpPr>
        <p:spPr bwMode="auto">
          <a:xfrm rot="16200000" flipV="1">
            <a:off x="6235342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8" name="Connecteur droit 437"/>
          <p:cNvCxnSpPr/>
          <p:nvPr/>
        </p:nvCxnSpPr>
        <p:spPr bwMode="auto">
          <a:xfrm rot="5400000" flipH="1" flipV="1">
            <a:off x="6258601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9" name="Connecteur droit 438"/>
          <p:cNvCxnSpPr/>
          <p:nvPr/>
        </p:nvCxnSpPr>
        <p:spPr bwMode="auto">
          <a:xfrm rot="16200000" flipV="1">
            <a:off x="6281860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0" name="Connecteur droit 439"/>
          <p:cNvCxnSpPr/>
          <p:nvPr/>
        </p:nvCxnSpPr>
        <p:spPr bwMode="auto">
          <a:xfrm rot="5400000" flipH="1" flipV="1">
            <a:off x="6305119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1" name="Connecteur droit 440"/>
          <p:cNvCxnSpPr/>
          <p:nvPr/>
        </p:nvCxnSpPr>
        <p:spPr bwMode="auto">
          <a:xfrm rot="16200000" flipV="1">
            <a:off x="6328378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2" name="Connecteur droit 441"/>
          <p:cNvCxnSpPr/>
          <p:nvPr/>
        </p:nvCxnSpPr>
        <p:spPr bwMode="auto">
          <a:xfrm rot="5400000" flipH="1" flipV="1">
            <a:off x="6351637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3" name="Connecteur droit 442"/>
          <p:cNvCxnSpPr/>
          <p:nvPr/>
        </p:nvCxnSpPr>
        <p:spPr bwMode="auto">
          <a:xfrm rot="16200000" flipV="1">
            <a:off x="6374896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4" name="Connecteur droit 443"/>
          <p:cNvCxnSpPr/>
          <p:nvPr/>
        </p:nvCxnSpPr>
        <p:spPr bwMode="auto">
          <a:xfrm>
            <a:off x="6429388" y="6000768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5" name="Connecteur droit 444"/>
          <p:cNvCxnSpPr/>
          <p:nvPr/>
        </p:nvCxnSpPr>
        <p:spPr bwMode="auto">
          <a:xfrm rot="5400000">
            <a:off x="6563625" y="6029343"/>
            <a:ext cx="5715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6" name="Connecteur droit 445"/>
          <p:cNvCxnSpPr/>
          <p:nvPr/>
        </p:nvCxnSpPr>
        <p:spPr bwMode="auto">
          <a:xfrm rot="10800000">
            <a:off x="6092134" y="6057918"/>
            <a:ext cx="500066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7" name="Connecteur droit 446"/>
          <p:cNvCxnSpPr/>
          <p:nvPr/>
        </p:nvCxnSpPr>
        <p:spPr bwMode="auto">
          <a:xfrm>
            <a:off x="6092134" y="5986480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8" name="Connecteur droit 447"/>
          <p:cNvCxnSpPr/>
          <p:nvPr/>
        </p:nvCxnSpPr>
        <p:spPr bwMode="auto">
          <a:xfrm rot="5400000" flipH="1" flipV="1">
            <a:off x="5426265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9" name="Connecteur droit 448"/>
          <p:cNvCxnSpPr/>
          <p:nvPr/>
        </p:nvCxnSpPr>
        <p:spPr bwMode="auto">
          <a:xfrm rot="16200000" flipV="1">
            <a:off x="5449524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0" name="Connecteur droit 449"/>
          <p:cNvCxnSpPr/>
          <p:nvPr/>
        </p:nvCxnSpPr>
        <p:spPr bwMode="auto">
          <a:xfrm rot="5400000" flipH="1" flipV="1">
            <a:off x="5472783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1" name="Connecteur droit 450"/>
          <p:cNvCxnSpPr/>
          <p:nvPr/>
        </p:nvCxnSpPr>
        <p:spPr bwMode="auto">
          <a:xfrm rot="16200000" flipV="1">
            <a:off x="5496042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2" name="Connecteur droit 451"/>
          <p:cNvCxnSpPr/>
          <p:nvPr/>
        </p:nvCxnSpPr>
        <p:spPr bwMode="auto">
          <a:xfrm rot="5400000" flipH="1" flipV="1">
            <a:off x="5519301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3" name="Connecteur droit 452"/>
          <p:cNvCxnSpPr/>
          <p:nvPr/>
        </p:nvCxnSpPr>
        <p:spPr bwMode="auto">
          <a:xfrm rot="16200000" flipV="1">
            <a:off x="5542560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4" name="Connecteur droit 453"/>
          <p:cNvCxnSpPr/>
          <p:nvPr/>
        </p:nvCxnSpPr>
        <p:spPr bwMode="auto">
          <a:xfrm rot="5400000" flipH="1" flipV="1">
            <a:off x="5565819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5" name="Connecteur droit 454"/>
          <p:cNvCxnSpPr/>
          <p:nvPr/>
        </p:nvCxnSpPr>
        <p:spPr bwMode="auto">
          <a:xfrm rot="16200000" flipV="1">
            <a:off x="5589078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6" name="Connecteur droit 455"/>
          <p:cNvCxnSpPr/>
          <p:nvPr/>
        </p:nvCxnSpPr>
        <p:spPr bwMode="auto">
          <a:xfrm>
            <a:off x="5643570" y="6000768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7" name="Connecteur droit 456"/>
          <p:cNvCxnSpPr/>
          <p:nvPr/>
        </p:nvCxnSpPr>
        <p:spPr bwMode="auto">
          <a:xfrm rot="5400000">
            <a:off x="5777807" y="6029343"/>
            <a:ext cx="5715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8" name="Connecteur droit 457"/>
          <p:cNvCxnSpPr/>
          <p:nvPr/>
        </p:nvCxnSpPr>
        <p:spPr bwMode="auto">
          <a:xfrm rot="10800000">
            <a:off x="5306316" y="6057918"/>
            <a:ext cx="500066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9" name="Connecteur droit 458"/>
          <p:cNvCxnSpPr/>
          <p:nvPr/>
        </p:nvCxnSpPr>
        <p:spPr bwMode="auto">
          <a:xfrm>
            <a:off x="5306316" y="5986480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0" name="Connecteur droit 459"/>
          <p:cNvCxnSpPr/>
          <p:nvPr/>
        </p:nvCxnSpPr>
        <p:spPr bwMode="auto">
          <a:xfrm rot="5400000" flipH="1" flipV="1">
            <a:off x="4783323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1" name="Connecteur droit 460"/>
          <p:cNvCxnSpPr/>
          <p:nvPr/>
        </p:nvCxnSpPr>
        <p:spPr bwMode="auto">
          <a:xfrm rot="16200000" flipV="1">
            <a:off x="4806582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2" name="Connecteur droit 461"/>
          <p:cNvCxnSpPr/>
          <p:nvPr/>
        </p:nvCxnSpPr>
        <p:spPr bwMode="auto">
          <a:xfrm rot="5400000" flipH="1" flipV="1">
            <a:off x="4829841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3" name="Connecteur droit 462"/>
          <p:cNvCxnSpPr/>
          <p:nvPr/>
        </p:nvCxnSpPr>
        <p:spPr bwMode="auto">
          <a:xfrm rot="16200000" flipV="1">
            <a:off x="4853100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4" name="Connecteur droit 463"/>
          <p:cNvCxnSpPr/>
          <p:nvPr/>
        </p:nvCxnSpPr>
        <p:spPr bwMode="auto">
          <a:xfrm rot="5400000" flipH="1" flipV="1">
            <a:off x="4876359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5" name="Connecteur droit 464"/>
          <p:cNvCxnSpPr/>
          <p:nvPr/>
        </p:nvCxnSpPr>
        <p:spPr bwMode="auto">
          <a:xfrm rot="16200000" flipV="1">
            <a:off x="4899618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6" name="Connecteur droit 465"/>
          <p:cNvCxnSpPr/>
          <p:nvPr/>
        </p:nvCxnSpPr>
        <p:spPr bwMode="auto">
          <a:xfrm rot="5400000" flipH="1" flipV="1">
            <a:off x="4922877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7" name="Connecteur droit 466"/>
          <p:cNvCxnSpPr/>
          <p:nvPr/>
        </p:nvCxnSpPr>
        <p:spPr bwMode="auto">
          <a:xfrm rot="16200000" flipV="1">
            <a:off x="4946136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8" name="Connecteur droit 467"/>
          <p:cNvCxnSpPr/>
          <p:nvPr/>
        </p:nvCxnSpPr>
        <p:spPr bwMode="auto">
          <a:xfrm>
            <a:off x="5000628" y="6000768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9" name="Connecteur droit 468"/>
          <p:cNvCxnSpPr/>
          <p:nvPr/>
        </p:nvCxnSpPr>
        <p:spPr bwMode="auto">
          <a:xfrm rot="5400000">
            <a:off x="5134865" y="6029343"/>
            <a:ext cx="5715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0" name="Connecteur droit 469"/>
          <p:cNvCxnSpPr/>
          <p:nvPr/>
        </p:nvCxnSpPr>
        <p:spPr bwMode="auto">
          <a:xfrm rot="10800000">
            <a:off x="4663374" y="6057918"/>
            <a:ext cx="500066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1" name="Connecteur droit 470"/>
          <p:cNvCxnSpPr/>
          <p:nvPr/>
        </p:nvCxnSpPr>
        <p:spPr bwMode="auto">
          <a:xfrm>
            <a:off x="4663374" y="5986480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2" name="Connecteur droit 471"/>
          <p:cNvCxnSpPr/>
          <p:nvPr/>
        </p:nvCxnSpPr>
        <p:spPr bwMode="auto">
          <a:xfrm rot="5400000" flipH="1" flipV="1">
            <a:off x="3283125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3" name="Connecteur droit 472"/>
          <p:cNvCxnSpPr/>
          <p:nvPr/>
        </p:nvCxnSpPr>
        <p:spPr bwMode="auto">
          <a:xfrm rot="16200000" flipV="1">
            <a:off x="3306384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4" name="Connecteur droit 473"/>
          <p:cNvCxnSpPr/>
          <p:nvPr/>
        </p:nvCxnSpPr>
        <p:spPr bwMode="auto">
          <a:xfrm rot="5400000" flipH="1" flipV="1">
            <a:off x="3329643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5" name="Connecteur droit 474"/>
          <p:cNvCxnSpPr/>
          <p:nvPr/>
        </p:nvCxnSpPr>
        <p:spPr bwMode="auto">
          <a:xfrm rot="16200000" flipV="1">
            <a:off x="3352902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6" name="Connecteur droit 475"/>
          <p:cNvCxnSpPr/>
          <p:nvPr/>
        </p:nvCxnSpPr>
        <p:spPr bwMode="auto">
          <a:xfrm rot="5400000" flipH="1" flipV="1">
            <a:off x="3376161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7" name="Connecteur droit 476"/>
          <p:cNvCxnSpPr/>
          <p:nvPr/>
        </p:nvCxnSpPr>
        <p:spPr bwMode="auto">
          <a:xfrm rot="16200000" flipV="1">
            <a:off x="3399420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8" name="Connecteur droit 477"/>
          <p:cNvCxnSpPr/>
          <p:nvPr/>
        </p:nvCxnSpPr>
        <p:spPr bwMode="auto">
          <a:xfrm rot="5400000" flipH="1" flipV="1">
            <a:off x="3422679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9" name="Connecteur droit 478"/>
          <p:cNvCxnSpPr/>
          <p:nvPr/>
        </p:nvCxnSpPr>
        <p:spPr bwMode="auto">
          <a:xfrm rot="16200000" flipV="1">
            <a:off x="3445938" y="5946275"/>
            <a:ext cx="85726" cy="2325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0" name="Connecteur droit 479"/>
          <p:cNvCxnSpPr/>
          <p:nvPr/>
        </p:nvCxnSpPr>
        <p:spPr bwMode="auto">
          <a:xfrm>
            <a:off x="3500430" y="6000768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2" name="Connecteur droit 481"/>
          <p:cNvCxnSpPr/>
          <p:nvPr/>
        </p:nvCxnSpPr>
        <p:spPr bwMode="auto">
          <a:xfrm rot="10800000">
            <a:off x="3163176" y="6057918"/>
            <a:ext cx="500066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3" name="Connecteur droit 482"/>
          <p:cNvCxnSpPr/>
          <p:nvPr/>
        </p:nvCxnSpPr>
        <p:spPr bwMode="auto">
          <a:xfrm>
            <a:off x="3163176" y="5986480"/>
            <a:ext cx="16281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 l="2142" t="8979" r="2537" b="3075"/>
          <a:stretch>
            <a:fillRect/>
          </a:stretch>
        </p:blipFill>
        <p:spPr bwMode="auto">
          <a:xfrm>
            <a:off x="1571604" y="2214554"/>
            <a:ext cx="6223333" cy="375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2357422" y="1071546"/>
            <a:ext cx="4786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“secant” inductance	</a:t>
            </a:r>
            <a:r>
              <a:rPr lang="en-US" sz="1800" i="1" dirty="0" smtClean="0">
                <a:latin typeface="+mn-lt"/>
              </a:rPr>
              <a:t>L</a:t>
            </a:r>
            <a:r>
              <a:rPr lang="en-US" sz="1800" i="1" baseline="-25000" dirty="0" smtClean="0">
                <a:latin typeface="+mn-lt"/>
              </a:rPr>
              <a:t>s</a:t>
            </a:r>
            <a:r>
              <a:rPr lang="en-US" sz="1800" i="1" dirty="0" smtClean="0">
                <a:latin typeface="+mn-lt"/>
              </a:rPr>
              <a:t> = </a:t>
            </a:r>
            <a:r>
              <a:rPr lang="el-GR" sz="1800" i="1" dirty="0" smtClean="0">
                <a:latin typeface="+mn-lt"/>
              </a:rPr>
              <a:t>φ</a:t>
            </a:r>
            <a:r>
              <a:rPr lang="fr-FR" sz="1800" i="1" dirty="0" smtClean="0">
                <a:latin typeface="+mn-lt"/>
              </a:rPr>
              <a:t>/I</a:t>
            </a:r>
            <a:endParaRPr lang="en-US" sz="1800" i="1" dirty="0" smtClean="0">
              <a:latin typeface="+mn-lt"/>
            </a:endParaRPr>
          </a:p>
          <a:p>
            <a:r>
              <a:rPr lang="en-US" sz="1800" dirty="0" smtClean="0">
                <a:latin typeface="+mn-lt"/>
              </a:rPr>
              <a:t>“work” inductance : 	</a:t>
            </a:r>
            <a:r>
              <a:rPr lang="en-US" sz="1800" i="1" dirty="0" err="1" smtClean="0">
                <a:latin typeface="+mn-lt"/>
              </a:rPr>
              <a:t>L</a:t>
            </a:r>
            <a:r>
              <a:rPr lang="en-US" sz="1800" i="1" baseline="-25000" dirty="0" err="1" smtClean="0">
                <a:latin typeface="+mn-lt"/>
              </a:rPr>
              <a:t>w</a:t>
            </a:r>
            <a:r>
              <a:rPr lang="en-US" sz="1800" i="1" dirty="0" smtClean="0">
                <a:latin typeface="+mn-lt"/>
              </a:rPr>
              <a:t>= 2 </a:t>
            </a:r>
            <a:r>
              <a:rPr lang="en-US" sz="1800" i="1" dirty="0" err="1" smtClean="0">
                <a:latin typeface="+mn-lt"/>
              </a:rPr>
              <a:t>E</a:t>
            </a:r>
            <a:r>
              <a:rPr lang="en-US" sz="1200" i="1" dirty="0" err="1" smtClean="0">
                <a:latin typeface="+mn-lt"/>
              </a:rPr>
              <a:t>mag</a:t>
            </a:r>
            <a:r>
              <a:rPr lang="en-US" sz="1800" i="1" dirty="0" smtClean="0">
                <a:latin typeface="+mn-lt"/>
              </a:rPr>
              <a:t>/I</a:t>
            </a:r>
            <a:r>
              <a:rPr lang="en-US" sz="1200" i="1" dirty="0" smtClean="0">
                <a:latin typeface="+mn-lt"/>
              </a:rPr>
              <a:t>n</a:t>
            </a:r>
            <a:r>
              <a:rPr lang="en-US" sz="1800" i="1" baseline="30000" dirty="0" smtClean="0">
                <a:latin typeface="+mn-lt"/>
              </a:rPr>
              <a:t>2</a:t>
            </a:r>
            <a:r>
              <a:rPr lang="en-US" sz="1800" i="1" dirty="0" smtClean="0">
                <a:latin typeface="+mn-lt"/>
              </a:rPr>
              <a:t> </a:t>
            </a:r>
          </a:p>
          <a:p>
            <a:r>
              <a:rPr lang="en-US" sz="1800" dirty="0" smtClean="0">
                <a:latin typeface="+mn-lt"/>
              </a:rPr>
              <a:t>“differential” inductance : 	</a:t>
            </a:r>
            <a:r>
              <a:rPr lang="en-US" sz="1800" i="1" dirty="0" smtClean="0">
                <a:latin typeface="+mn-lt"/>
              </a:rPr>
              <a:t>L</a:t>
            </a:r>
            <a:r>
              <a:rPr lang="en-US" sz="1800" i="1" baseline="-25000" dirty="0" smtClean="0">
                <a:latin typeface="+mn-lt"/>
              </a:rPr>
              <a:t>d</a:t>
            </a:r>
            <a:r>
              <a:rPr lang="en-US" sz="1800" i="1" dirty="0" smtClean="0">
                <a:latin typeface="+mn-lt"/>
              </a:rPr>
              <a:t>= d</a:t>
            </a:r>
            <a:r>
              <a:rPr lang="el-GR" sz="1800" i="1" dirty="0" smtClean="0">
                <a:latin typeface="+mn-lt"/>
              </a:rPr>
              <a:t>φ</a:t>
            </a:r>
            <a:r>
              <a:rPr lang="fr-FR" sz="1800" i="1" dirty="0" smtClean="0">
                <a:latin typeface="+mn-lt"/>
              </a:rPr>
              <a:t>/</a:t>
            </a:r>
            <a:r>
              <a:rPr lang="fr-FR" sz="1800" i="1" dirty="0" err="1" smtClean="0">
                <a:latin typeface="+mn-lt"/>
              </a:rPr>
              <a:t>dI</a:t>
            </a:r>
            <a:endParaRPr lang="en-US" sz="1800" i="1" dirty="0" smtClean="0">
              <a:latin typeface="+mn-lt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Which Inductance ?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Espace réservé de la date 4"/>
          <p:cNvSpPr>
            <a:spLocks noGrp="1"/>
          </p:cNvSpPr>
          <p:nvPr>
            <p:ph type="dt" sz="half" idx="11"/>
          </p:nvPr>
        </p:nvSpPr>
        <p:spPr>
          <a:xfrm>
            <a:off x="406400" y="6494463"/>
            <a:ext cx="987425" cy="215900"/>
          </a:xfrm>
        </p:spPr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Case 1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6888" t="19243" r="56259" b="3824"/>
          <a:stretch>
            <a:fillRect/>
          </a:stretch>
        </p:blipFill>
        <p:spPr bwMode="auto">
          <a:xfrm>
            <a:off x="1000100" y="1928802"/>
            <a:ext cx="4357718" cy="428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Explosion 1 17"/>
          <p:cNvSpPr/>
          <p:nvPr/>
        </p:nvSpPr>
        <p:spPr bwMode="auto">
          <a:xfrm>
            <a:off x="1428728" y="2214554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Explosion 1 18"/>
          <p:cNvSpPr/>
          <p:nvPr/>
        </p:nvSpPr>
        <p:spPr bwMode="auto">
          <a:xfrm>
            <a:off x="2357422" y="2428868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Explosion 1 19"/>
          <p:cNvSpPr/>
          <p:nvPr/>
        </p:nvSpPr>
        <p:spPr bwMode="auto">
          <a:xfrm>
            <a:off x="2571736" y="2214554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Explosion 1 20"/>
          <p:cNvSpPr/>
          <p:nvPr/>
        </p:nvSpPr>
        <p:spPr bwMode="auto">
          <a:xfrm>
            <a:off x="3214678" y="2571744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Explosion 1 21"/>
          <p:cNvSpPr/>
          <p:nvPr/>
        </p:nvSpPr>
        <p:spPr bwMode="auto">
          <a:xfrm>
            <a:off x="4143372" y="3500438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Explosion 1 22"/>
          <p:cNvSpPr/>
          <p:nvPr/>
        </p:nvSpPr>
        <p:spPr bwMode="auto">
          <a:xfrm>
            <a:off x="4500562" y="4143380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Explosion 1 23"/>
          <p:cNvSpPr/>
          <p:nvPr/>
        </p:nvSpPr>
        <p:spPr bwMode="auto">
          <a:xfrm>
            <a:off x="4286248" y="4357694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Explosion 1 24"/>
          <p:cNvSpPr/>
          <p:nvPr/>
        </p:nvSpPr>
        <p:spPr bwMode="auto">
          <a:xfrm>
            <a:off x="4500562" y="5286388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Explosion 1 25"/>
          <p:cNvSpPr/>
          <p:nvPr/>
        </p:nvSpPr>
        <p:spPr bwMode="auto">
          <a:xfrm>
            <a:off x="1428728" y="1357298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500166" y="1214422"/>
            <a:ext cx="15632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err="1" smtClean="0">
                <a:solidFill>
                  <a:srgbClr val="FF0000"/>
                </a:solidFill>
                <a:latin typeface="+mn-lt"/>
              </a:rPr>
              <a:t>Heater</a:t>
            </a:r>
            <a:r>
              <a:rPr lang="fr-FR" sz="1600" i="1" dirty="0" smtClean="0">
                <a:solidFill>
                  <a:srgbClr val="FF0000"/>
                </a:solidFill>
                <a:latin typeface="+mn-lt"/>
              </a:rPr>
              <a:t> location</a:t>
            </a:r>
            <a:endParaRPr lang="fr-FR" sz="1600" i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857233"/>
            <a:ext cx="3419467" cy="2584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6001" y="3500438"/>
            <a:ext cx="3497501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Espace réservé de la date 4"/>
          <p:cNvSpPr>
            <a:spLocks noGrp="1"/>
          </p:cNvSpPr>
          <p:nvPr>
            <p:ph type="dt" sz="half" idx="11"/>
          </p:nvPr>
        </p:nvSpPr>
        <p:spPr>
          <a:xfrm>
            <a:off x="406400" y="6494463"/>
            <a:ext cx="987425" cy="215900"/>
          </a:xfrm>
        </p:spPr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>
          <a:xfrm>
            <a:off x="571472" y="214290"/>
            <a:ext cx="6715172" cy="500066"/>
          </a:xfrm>
          <a:prstGeom prst="rect">
            <a:avLst/>
          </a:prstGeom>
        </p:spPr>
        <p:txBody>
          <a:bodyPr/>
          <a:lstStyle/>
          <a:p>
            <a:r>
              <a:rPr lang="en-US" sz="2000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Referent scenario : v</a:t>
            </a:r>
            <a:r>
              <a:rPr lang="en-US" sz="1600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  <a:sym typeface="Symbol"/>
              </a:rPr>
              <a:t> </a:t>
            </a:r>
            <a:r>
              <a:rPr lang="en-US" sz="2000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  <a:sym typeface="Symbol"/>
              </a:rPr>
              <a:t>= </a:t>
            </a:r>
            <a:r>
              <a:rPr lang="en-US" sz="2000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  <a:sym typeface="Symbol"/>
              </a:rPr>
              <a:t>v</a:t>
            </a:r>
            <a:r>
              <a:rPr lang="en-US" sz="1600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  <a:sym typeface="Symbol"/>
              </a:rPr>
              <a:t>r</a:t>
            </a:r>
            <a:r>
              <a:rPr lang="en-US" sz="2000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  <a:sym typeface="Symbol"/>
              </a:rPr>
              <a:t> = 0.25 m/s, </a:t>
            </a:r>
            <a:r>
              <a:rPr lang="en-US" sz="2000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  <a:sym typeface="Symbol"/>
              </a:rPr>
              <a:t>v</a:t>
            </a:r>
            <a:r>
              <a:rPr lang="en-US" sz="1600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  <a:sym typeface="Symbol"/>
              </a:rPr>
              <a:t>l</a:t>
            </a:r>
            <a:r>
              <a:rPr lang="en-US" sz="2000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  <a:sym typeface="Symbol"/>
              </a:rPr>
              <a:t> = 10 m/s</a:t>
            </a:r>
            <a:endParaRPr lang="fr-FR" sz="2000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000108"/>
            <a:ext cx="731487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2571736" y="1643050"/>
            <a:ext cx="1225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1" dirty="0" smtClean="0">
                <a:solidFill>
                  <a:srgbClr val="FF0000"/>
                </a:solidFill>
                <a:latin typeface="+mn-lt"/>
                <a:sym typeface="Symbol"/>
              </a:rPr>
              <a:t>Time constant</a:t>
            </a:r>
          </a:p>
          <a:p>
            <a:r>
              <a:rPr lang="fr-FR" sz="1200" b="1" i="1" dirty="0" smtClean="0">
                <a:solidFill>
                  <a:srgbClr val="FF0000"/>
                </a:solidFill>
                <a:latin typeface="+mn-lt"/>
                <a:sym typeface="Symbol"/>
              </a:rPr>
              <a:t> = 0.553 s</a:t>
            </a:r>
            <a:endParaRPr lang="fr-FR" sz="12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28794" y="3714752"/>
            <a:ext cx="1170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1" dirty="0" err="1" smtClean="0">
                <a:solidFill>
                  <a:srgbClr val="FF0000"/>
                </a:solidFill>
                <a:latin typeface="+mn-lt"/>
                <a:sym typeface="Symbol"/>
              </a:rPr>
              <a:t>T</a:t>
            </a:r>
            <a:r>
              <a:rPr lang="fr-FR" sz="1050" b="1" i="1" dirty="0" err="1" smtClean="0">
                <a:solidFill>
                  <a:srgbClr val="FF0000"/>
                </a:solidFill>
                <a:latin typeface="+mn-lt"/>
                <a:sym typeface="Symbol"/>
              </a:rPr>
              <a:t>max</a:t>
            </a:r>
            <a:r>
              <a:rPr lang="fr-FR" sz="1200" b="1" i="1" dirty="0" smtClean="0">
                <a:solidFill>
                  <a:srgbClr val="FF0000"/>
                </a:solidFill>
                <a:latin typeface="+mn-lt"/>
                <a:sym typeface="Symbol"/>
              </a:rPr>
              <a:t> = 152 K</a:t>
            </a:r>
            <a:endParaRPr lang="fr-FR" sz="12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215074" y="1071546"/>
            <a:ext cx="1170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1" dirty="0" err="1" smtClean="0">
                <a:solidFill>
                  <a:srgbClr val="FF0000"/>
                </a:solidFill>
                <a:latin typeface="+mn-lt"/>
                <a:sym typeface="Symbol"/>
              </a:rPr>
              <a:t>V</a:t>
            </a:r>
            <a:r>
              <a:rPr lang="fr-FR" sz="1050" b="1" i="1" dirty="0" err="1" smtClean="0">
                <a:solidFill>
                  <a:srgbClr val="FF0000"/>
                </a:solidFill>
                <a:latin typeface="+mn-lt"/>
                <a:sym typeface="Symbol"/>
              </a:rPr>
              <a:t>max</a:t>
            </a:r>
            <a:r>
              <a:rPr lang="fr-FR" sz="1200" b="1" i="1" dirty="0" smtClean="0">
                <a:solidFill>
                  <a:srgbClr val="FF0000"/>
                </a:solidFill>
                <a:latin typeface="+mn-lt"/>
                <a:sym typeface="Symbol"/>
              </a:rPr>
              <a:t> = 137 V</a:t>
            </a:r>
            <a:endParaRPr lang="fr-FR" sz="12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Espace réservé de la date 4"/>
          <p:cNvSpPr>
            <a:spLocks noGrp="1"/>
          </p:cNvSpPr>
          <p:nvPr>
            <p:ph type="dt" sz="half" idx="11"/>
          </p:nvPr>
        </p:nvSpPr>
        <p:spPr>
          <a:xfrm>
            <a:off x="406400" y="6494463"/>
            <a:ext cx="987425" cy="215900"/>
          </a:xfrm>
        </p:spPr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Case 2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6888" t="19243" r="56259" b="3824"/>
          <a:stretch>
            <a:fillRect/>
          </a:stretch>
        </p:blipFill>
        <p:spPr bwMode="auto">
          <a:xfrm>
            <a:off x="1000100" y="1928802"/>
            <a:ext cx="4357718" cy="428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xplosion 1 5"/>
          <p:cNvSpPr/>
          <p:nvPr/>
        </p:nvSpPr>
        <p:spPr bwMode="auto">
          <a:xfrm>
            <a:off x="1928794" y="2143116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1857356" y="2428868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Explosion 1 11"/>
          <p:cNvSpPr/>
          <p:nvPr/>
        </p:nvSpPr>
        <p:spPr bwMode="auto">
          <a:xfrm>
            <a:off x="2928926" y="2285992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Explosion 1 12"/>
          <p:cNvSpPr/>
          <p:nvPr/>
        </p:nvSpPr>
        <p:spPr bwMode="auto">
          <a:xfrm>
            <a:off x="2786050" y="2500306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Explosion 1 13"/>
          <p:cNvSpPr/>
          <p:nvPr/>
        </p:nvSpPr>
        <p:spPr bwMode="auto">
          <a:xfrm>
            <a:off x="4429124" y="3786190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Explosion 1 14"/>
          <p:cNvSpPr/>
          <p:nvPr/>
        </p:nvSpPr>
        <p:spPr bwMode="auto">
          <a:xfrm>
            <a:off x="4214810" y="3929066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Explosion 1 15"/>
          <p:cNvSpPr/>
          <p:nvPr/>
        </p:nvSpPr>
        <p:spPr bwMode="auto">
          <a:xfrm>
            <a:off x="4572000" y="4786322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Explosion 1 16"/>
          <p:cNvSpPr/>
          <p:nvPr/>
        </p:nvSpPr>
        <p:spPr bwMode="auto">
          <a:xfrm>
            <a:off x="4286248" y="4857760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7676" y="857233"/>
            <a:ext cx="4159191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ZoneTexte 17"/>
          <p:cNvSpPr txBox="1"/>
          <p:nvPr/>
        </p:nvSpPr>
        <p:spPr>
          <a:xfrm>
            <a:off x="7429520" y="1071546"/>
            <a:ext cx="1173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err="1" smtClean="0">
                <a:latin typeface="+mn-lt"/>
              </a:rPr>
              <a:t>v</a:t>
            </a:r>
            <a:r>
              <a:rPr lang="fr-FR" sz="1200" i="1" dirty="0" err="1" smtClean="0">
                <a:latin typeface="+mn-lt"/>
              </a:rPr>
              <a:t>l</a:t>
            </a:r>
            <a:r>
              <a:rPr lang="fr-FR" sz="1600" i="1" dirty="0" smtClean="0">
                <a:latin typeface="+mn-lt"/>
              </a:rPr>
              <a:t> = 10 m/s</a:t>
            </a:r>
            <a:endParaRPr lang="fr-FR" sz="1600" i="1" dirty="0">
              <a:latin typeface="+mn-lt"/>
            </a:endParaRPr>
          </a:p>
        </p:txBody>
      </p:sp>
      <p:sp>
        <p:nvSpPr>
          <p:cNvPr id="19" name="Espace réservé de la date 4"/>
          <p:cNvSpPr>
            <a:spLocks noGrp="1"/>
          </p:cNvSpPr>
          <p:nvPr>
            <p:ph type="dt" sz="half" idx="11"/>
          </p:nvPr>
        </p:nvSpPr>
        <p:spPr>
          <a:xfrm>
            <a:off x="406400" y="6494463"/>
            <a:ext cx="987425" cy="215900"/>
          </a:xfrm>
        </p:spPr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Case 3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6888" t="19243" r="56259" b="3824"/>
          <a:stretch>
            <a:fillRect/>
          </a:stretch>
        </p:blipFill>
        <p:spPr bwMode="auto">
          <a:xfrm>
            <a:off x="1000100" y="1928802"/>
            <a:ext cx="4357718" cy="428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xplosion 1 5"/>
          <p:cNvSpPr/>
          <p:nvPr/>
        </p:nvSpPr>
        <p:spPr bwMode="auto">
          <a:xfrm>
            <a:off x="1500166" y="2143116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2571736" y="2143116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Explosion 1 11"/>
          <p:cNvSpPr/>
          <p:nvPr/>
        </p:nvSpPr>
        <p:spPr bwMode="auto">
          <a:xfrm>
            <a:off x="4572000" y="4071942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Explosion 1 12"/>
          <p:cNvSpPr/>
          <p:nvPr/>
        </p:nvSpPr>
        <p:spPr bwMode="auto">
          <a:xfrm>
            <a:off x="4572000" y="5214950"/>
            <a:ext cx="128582" cy="12858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857232"/>
            <a:ext cx="3990971" cy="3016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7429520" y="1000108"/>
            <a:ext cx="1173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err="1" smtClean="0">
                <a:latin typeface="+mn-lt"/>
              </a:rPr>
              <a:t>v</a:t>
            </a:r>
            <a:r>
              <a:rPr lang="fr-FR" sz="1200" i="1" dirty="0" err="1" smtClean="0">
                <a:latin typeface="+mn-lt"/>
              </a:rPr>
              <a:t>l</a:t>
            </a:r>
            <a:r>
              <a:rPr lang="fr-FR" sz="1600" i="1" dirty="0" smtClean="0">
                <a:latin typeface="+mn-lt"/>
              </a:rPr>
              <a:t> = 10 m/s</a:t>
            </a:r>
            <a:endParaRPr lang="fr-FR" sz="1600" i="1" dirty="0">
              <a:latin typeface="+mn-lt"/>
            </a:endParaRPr>
          </a:p>
        </p:txBody>
      </p:sp>
      <p:sp>
        <p:nvSpPr>
          <p:cNvPr id="15" name="Espace réservé de la date 4"/>
          <p:cNvSpPr>
            <a:spLocks noGrp="1"/>
          </p:cNvSpPr>
          <p:nvPr>
            <p:ph type="dt" sz="half" idx="11"/>
          </p:nvPr>
        </p:nvSpPr>
        <p:spPr>
          <a:xfrm>
            <a:off x="406400" y="6494463"/>
            <a:ext cx="987425" cy="215900"/>
          </a:xfrm>
        </p:spPr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Influence of </a:t>
            </a:r>
            <a:r>
              <a:rPr lang="en-US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U</a:t>
            </a:r>
            <a:r>
              <a:rPr lang="en-US" sz="1800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d</a:t>
            </a:r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, t</a:t>
            </a:r>
            <a:r>
              <a:rPr lang="en-US" sz="1800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d</a:t>
            </a:r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 and RRR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1500166" y="1214422"/>
          <a:ext cx="6096000" cy="3962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306"/>
                <a:gridCol w="1944694"/>
                <a:gridCol w="203200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Tmax</a:t>
                      </a: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 (K)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Vmax</a:t>
                      </a: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 (V)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009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Calibri"/>
                          <a:cs typeface="Times New Roman"/>
                        </a:rPr>
                        <a:t>Referent scenario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  <a:cs typeface="Times New Roman"/>
                        </a:rPr>
                        <a:t>v</a:t>
                      </a:r>
                      <a:r>
                        <a:rPr lang="en-US" sz="1200" b="1" dirty="0">
                          <a:latin typeface="Arial"/>
                          <a:ea typeface="Calibri"/>
                          <a:cs typeface="Arial"/>
                          <a:sym typeface="Symbol"/>
                        </a:rPr>
                        <a:t></a:t>
                      </a:r>
                      <a:r>
                        <a:rPr lang="en-US" sz="1200" b="1" dirty="0">
                          <a:latin typeface="Arial"/>
                          <a:ea typeface="Calibri"/>
                          <a:cs typeface="Times New Roman"/>
                        </a:rPr>
                        <a:t> = </a:t>
                      </a:r>
                      <a:r>
                        <a:rPr lang="en-US" sz="1200" b="1" dirty="0" err="1">
                          <a:latin typeface="Arial"/>
                          <a:ea typeface="Calibri"/>
                          <a:cs typeface="Times New Roman"/>
                        </a:rPr>
                        <a:t>vr</a:t>
                      </a:r>
                      <a:r>
                        <a:rPr lang="en-US" sz="1200" b="1" dirty="0">
                          <a:latin typeface="Arial"/>
                          <a:ea typeface="Calibri"/>
                          <a:cs typeface="Times New Roman"/>
                        </a:rPr>
                        <a:t> = 0.25 m/s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1" dirty="0" err="1">
                          <a:latin typeface="Arial"/>
                          <a:ea typeface="Calibri"/>
                          <a:cs typeface="Times New Roman"/>
                        </a:rPr>
                        <a:t>vl</a:t>
                      </a:r>
                      <a:r>
                        <a:rPr lang="en-US" sz="1200" b="1" dirty="0">
                          <a:latin typeface="Arial"/>
                          <a:ea typeface="Calibri"/>
                          <a:cs typeface="Times New Roman"/>
                        </a:rPr>
                        <a:t> = 10 m/s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latin typeface="Arial"/>
                          <a:ea typeface="Calibri"/>
                          <a:cs typeface="Times New Roman"/>
                        </a:rPr>
                        <a:t>Ud</a:t>
                      </a:r>
                      <a:r>
                        <a:rPr lang="en-US" sz="1200" b="1" dirty="0">
                          <a:latin typeface="Arial"/>
                          <a:ea typeface="Calibri"/>
                          <a:cs typeface="Times New Roman"/>
                        </a:rPr>
                        <a:t> = 50 mV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  <a:cs typeface="Times New Roman"/>
                        </a:rPr>
                        <a:t>td = 50 ms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  <a:cs typeface="Times New Roman"/>
                        </a:rPr>
                        <a:t>RRR Cu = 100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152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+137 / -106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Arial"/>
                          <a:ea typeface="Calibri"/>
                          <a:cs typeface="Times New Roman"/>
                        </a:rPr>
                        <a:t>Ud</a:t>
                      </a:r>
                      <a:r>
                        <a:rPr lang="en-US" sz="1800" b="1" dirty="0">
                          <a:latin typeface="Arial"/>
                          <a:ea typeface="Calibri"/>
                          <a:cs typeface="Times New Roman"/>
                        </a:rPr>
                        <a:t> = 100 mV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153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Calibri"/>
                          <a:cs typeface="Times New Roman"/>
                        </a:rPr>
                        <a:t>+143 / -107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/>
                          <a:ea typeface="Calibri"/>
                          <a:cs typeface="Times New Roman"/>
                        </a:rPr>
                        <a:t>Ud = 200 mV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155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+154 / -109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/>
                          <a:ea typeface="Calibri"/>
                          <a:cs typeface="Times New Roman"/>
                        </a:rPr>
                        <a:t>td= 100 ms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152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+137 / -106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/>
                          <a:ea typeface="Calibri"/>
                          <a:cs typeface="Times New Roman"/>
                        </a:rPr>
                        <a:t>td = 200 ms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152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+137 / -106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/>
                          <a:ea typeface="Calibri"/>
                          <a:cs typeface="Times New Roman"/>
                        </a:rPr>
                        <a:t>RRR Cu = 200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Calibri"/>
                          <a:cs typeface="Times New Roman"/>
                        </a:rPr>
                        <a:t>152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+139 / -99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/>
                          <a:ea typeface="Calibri"/>
                          <a:cs typeface="Times New Roman"/>
                        </a:rPr>
                        <a:t>RRR Cu = 280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Calibri"/>
                          <a:cs typeface="Times New Roman"/>
                        </a:rPr>
                        <a:t>152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+142 / -96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6" name="Espace réservé de la date 4"/>
          <p:cNvSpPr>
            <a:spLocks noGrp="1"/>
          </p:cNvSpPr>
          <p:nvPr>
            <p:ph type="dt" sz="half" idx="11"/>
          </p:nvPr>
        </p:nvSpPr>
        <p:spPr>
          <a:xfrm>
            <a:off x="406400" y="6494463"/>
            <a:ext cx="987425" cy="215900"/>
          </a:xfrm>
        </p:spPr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Fault scenario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000100" y="1285860"/>
          <a:ext cx="6929485" cy="116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3"/>
                <a:gridCol w="1357322"/>
                <a:gridCol w="1285884"/>
                <a:gridCol w="1285884"/>
                <a:gridCol w="128588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800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</a:rPr>
                        <a:t>Tmax (K)</a:t>
                      </a:r>
                      <a:endParaRPr lang="fr-FR" sz="800" dirty="0">
                        <a:solidFill>
                          <a:schemeClr val="bg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 err="1" smtClean="0"/>
                        <a:t>Referent</a:t>
                      </a:r>
                      <a:r>
                        <a:rPr lang="fr-FR" sz="1100" i="1" dirty="0" smtClean="0"/>
                        <a:t> scenario</a:t>
                      </a:r>
                      <a:endParaRPr lang="fr-FR" sz="1100" i="1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¼</a:t>
                      </a:r>
                      <a:r>
                        <a:rPr lang="fr-FR" sz="1100" baseline="0" dirty="0" smtClean="0"/>
                        <a:t> of </a:t>
                      </a:r>
                      <a:r>
                        <a:rPr lang="fr-FR" sz="1100" baseline="0" dirty="0" err="1" smtClean="0"/>
                        <a:t>heaters</a:t>
                      </a:r>
                      <a:endParaRPr lang="fr-FR" sz="1100" baseline="0" dirty="0" smtClean="0"/>
                    </a:p>
                    <a:p>
                      <a:pPr algn="ctr"/>
                      <a:r>
                        <a:rPr lang="fr-FR" sz="1100" baseline="0" dirty="0" smtClean="0"/>
                        <a:t>effective</a:t>
                      </a:r>
                      <a:endParaRPr lang="fr-FR" sz="11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½ </a:t>
                      </a:r>
                      <a:r>
                        <a:rPr lang="fr-FR" sz="1100" smtClean="0"/>
                        <a:t>of heaters</a:t>
                      </a:r>
                    </a:p>
                    <a:p>
                      <a:pPr algn="ctr"/>
                      <a:r>
                        <a:rPr lang="fr-FR" sz="1100" smtClean="0"/>
                        <a:t>effective</a:t>
                      </a:r>
                      <a:endParaRPr lang="fr-FR" sz="11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No </a:t>
                      </a:r>
                      <a:r>
                        <a:rPr lang="fr-FR" sz="1100" dirty="0" err="1" smtClean="0"/>
                        <a:t>heaters</a:t>
                      </a:r>
                      <a:endParaRPr lang="fr-FR" sz="1100" dirty="0" smtClean="0"/>
                    </a:p>
                    <a:p>
                      <a:pPr algn="ctr"/>
                      <a:r>
                        <a:rPr lang="fr-FR" sz="1100" dirty="0" smtClean="0"/>
                        <a:t>(#</a:t>
                      </a:r>
                      <a:r>
                        <a:rPr lang="fr-FR" sz="1100" baseline="0" dirty="0" smtClean="0"/>
                        <a:t> no </a:t>
                      </a:r>
                      <a:r>
                        <a:rPr lang="fr-FR" sz="1100" baseline="0" dirty="0" err="1" smtClean="0"/>
                        <a:t>detection</a:t>
                      </a:r>
                      <a:r>
                        <a:rPr lang="fr-FR" sz="1100" baseline="0" dirty="0" smtClean="0"/>
                        <a:t>)</a:t>
                      </a:r>
                      <a:endParaRPr lang="fr-FR" sz="11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 err="1" smtClean="0"/>
                        <a:t>Vtransverse</a:t>
                      </a:r>
                      <a:r>
                        <a:rPr lang="fr-FR" sz="1100" b="1" dirty="0" smtClean="0"/>
                        <a:t> = 0.25 m/s</a:t>
                      </a:r>
                      <a:endParaRPr lang="fr-FR" sz="11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 smtClean="0"/>
                        <a:t>152</a:t>
                      </a:r>
                      <a:endParaRPr lang="fr-FR" sz="1400" i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235</a:t>
                      </a:r>
                      <a:endParaRPr lang="fr-FR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187</a:t>
                      </a:r>
                      <a:endParaRPr lang="fr-FR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*</a:t>
                      </a:r>
                      <a:endParaRPr lang="fr-FR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 err="1" smtClean="0"/>
                        <a:t>Vtransverse</a:t>
                      </a:r>
                      <a:r>
                        <a:rPr lang="fr-FR" sz="1100" b="1" dirty="0" smtClean="0"/>
                        <a:t> = 0.5 m/s</a:t>
                      </a:r>
                      <a:endParaRPr lang="fr-FR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 smtClean="0"/>
                        <a:t>135</a:t>
                      </a:r>
                      <a:endParaRPr lang="fr-FR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204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163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350</a:t>
                      </a:r>
                      <a:endParaRPr lang="fr-FR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000100" y="3714752"/>
          <a:ext cx="6929485" cy="116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1285885"/>
                <a:gridCol w="1285884"/>
                <a:gridCol w="1285884"/>
                <a:gridCol w="128588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800" dirty="0" err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</a:rPr>
                        <a:t>Vmax</a:t>
                      </a:r>
                      <a:r>
                        <a:rPr lang="fr-FR" sz="800" dirty="0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</a:rPr>
                        <a:t> (V)</a:t>
                      </a:r>
                      <a:endParaRPr lang="fr-FR" sz="800" dirty="0">
                        <a:solidFill>
                          <a:schemeClr val="bg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 err="1" smtClean="0"/>
                        <a:t>Referent</a:t>
                      </a:r>
                      <a:r>
                        <a:rPr lang="fr-FR" sz="1100" i="1" dirty="0" smtClean="0"/>
                        <a:t> scenario</a:t>
                      </a:r>
                      <a:endParaRPr lang="fr-FR" sz="1100" i="1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¼</a:t>
                      </a:r>
                      <a:r>
                        <a:rPr lang="fr-FR" sz="1100" baseline="0" dirty="0" smtClean="0"/>
                        <a:t> of </a:t>
                      </a:r>
                      <a:r>
                        <a:rPr lang="fr-FR" sz="1100" baseline="0" dirty="0" err="1" smtClean="0"/>
                        <a:t>heaters</a:t>
                      </a:r>
                      <a:endParaRPr lang="fr-FR" sz="11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½ of </a:t>
                      </a:r>
                      <a:r>
                        <a:rPr lang="fr-FR" sz="1100" dirty="0" err="1" smtClean="0"/>
                        <a:t>heaters</a:t>
                      </a:r>
                      <a:endParaRPr lang="fr-FR" sz="11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No </a:t>
                      </a:r>
                      <a:r>
                        <a:rPr lang="fr-FR" sz="1100" dirty="0" err="1" smtClean="0"/>
                        <a:t>heaters</a:t>
                      </a:r>
                      <a:endParaRPr lang="fr-FR" sz="11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 err="1" smtClean="0"/>
                        <a:t>Vtransverse</a:t>
                      </a:r>
                      <a:r>
                        <a:rPr lang="fr-FR" sz="1100" b="1" dirty="0" smtClean="0"/>
                        <a:t> = 0.25 m/s</a:t>
                      </a:r>
                      <a:endParaRPr lang="fr-FR" sz="11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+137/-106</a:t>
                      </a:r>
                      <a:endParaRPr lang="fr-FR" sz="1600" i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+1075/-855</a:t>
                      </a:r>
                      <a:endParaRPr lang="fr-FR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+483/-987</a:t>
                      </a:r>
                      <a:endParaRPr lang="fr-FR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*</a:t>
                      </a:r>
                      <a:endParaRPr lang="fr-FR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 err="1" smtClean="0"/>
                        <a:t>Vtransverse</a:t>
                      </a:r>
                      <a:r>
                        <a:rPr lang="fr-FR" sz="1100" b="1" dirty="0" smtClean="0"/>
                        <a:t> = 0.5 m/s</a:t>
                      </a:r>
                      <a:endParaRPr lang="fr-FR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+150/-98</a:t>
                      </a:r>
                      <a:endParaRPr lang="fr-FR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+1235/-860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+518/-986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+3513/-634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Espace réservé de la date 4"/>
          <p:cNvSpPr>
            <a:spLocks noGrp="1"/>
          </p:cNvSpPr>
          <p:nvPr>
            <p:ph type="dt" sz="half" idx="11"/>
          </p:nvPr>
        </p:nvSpPr>
        <p:spPr>
          <a:xfrm>
            <a:off x="406400" y="6494463"/>
            <a:ext cx="987425" cy="215900"/>
          </a:xfrm>
        </p:spPr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116013" y="2130425"/>
            <a:ext cx="7342187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Mechanical aspects</a:t>
            </a:r>
            <a:endParaRPr lang="en-GB" dirty="0"/>
          </a:p>
        </p:txBody>
      </p:sp>
      <p:sp>
        <p:nvSpPr>
          <p:cNvPr id="4" name="Espace réservé de la date 10"/>
          <p:cNvSpPr>
            <a:spLocks noGrp="1"/>
          </p:cNvSpPr>
          <p:nvPr>
            <p:ph type="dt" sz="half" idx="11"/>
          </p:nvPr>
        </p:nvSpPr>
        <p:spPr>
          <a:xfrm>
            <a:off x="406400" y="6494463"/>
            <a:ext cx="987425" cy="215900"/>
          </a:xfrm>
        </p:spPr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2629"/>
            <a:ext cx="7429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Winding in two blocks with a rectangular conductor  of 1.18 x 2 mm²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Block lengths: 1 m (</a:t>
            </a:r>
            <a:r>
              <a:rPr lang="en-US" sz="2000" dirty="0" err="1" smtClean="0"/>
              <a:t>quadrupole</a:t>
            </a:r>
            <a:r>
              <a:rPr lang="en-US" sz="2000" dirty="0" smtClean="0"/>
              <a:t> external block slightly shorter)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No junction between the two blocks by continuous winding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Winding design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2143116"/>
            <a:ext cx="4327890" cy="367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ce réservé de la dat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2629"/>
            <a:ext cx="74295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Winding of each pole on individual mandrel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Assembly of  individual poles around an inertia tube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Junction between windings at the cold mass extremity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Cold mass length with the end wedges and the junctions: 1.4 m (compatible with the space available between </a:t>
            </a:r>
            <a:r>
              <a:rPr lang="en-US" sz="2000" dirty="0" err="1" smtClean="0"/>
              <a:t>multipoles</a:t>
            </a:r>
            <a:r>
              <a:rPr lang="en-US" sz="20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Pre-stress given by an external structure to define (binding, collars)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Cold mass design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t="1942" b="2043"/>
          <a:stretch>
            <a:fillRect/>
          </a:stretch>
        </p:blipFill>
        <p:spPr bwMode="auto">
          <a:xfrm>
            <a:off x="1591970" y="2900359"/>
            <a:ext cx="526604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Espace réservé de la date 10"/>
          <p:cNvSpPr>
            <a:spLocks noGrp="1"/>
          </p:cNvSpPr>
          <p:nvPr>
            <p:ph type="dt" sz="half" idx="11"/>
          </p:nvPr>
        </p:nvSpPr>
        <p:spPr>
          <a:xfrm>
            <a:off x="406400" y="6494463"/>
            <a:ext cx="987425" cy="215900"/>
          </a:xfrm>
        </p:spPr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2629"/>
            <a:ext cx="7429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The relatively high forces are different if the correctors are off or on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Magnetic forces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4125" t="1928"/>
          <a:stretch>
            <a:fillRect/>
          </a:stretch>
        </p:blipFill>
        <p:spPr bwMode="auto">
          <a:xfrm>
            <a:off x="1214414" y="1714488"/>
            <a:ext cx="3171814" cy="363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37978" t="1532"/>
          <a:stretch>
            <a:fillRect/>
          </a:stretch>
        </p:blipFill>
        <p:spPr bwMode="auto">
          <a:xfrm>
            <a:off x="5000628" y="1714488"/>
            <a:ext cx="3033325" cy="3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1928794" y="5600658"/>
            <a:ext cx="1928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Correctors off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572132" y="5600658"/>
            <a:ext cx="1928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Correctors on 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2629"/>
            <a:ext cx="70009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The blocks must be always in compression:</a:t>
            </a:r>
          </a:p>
          <a:p>
            <a:pPr lvl="2">
              <a:buFontTx/>
              <a:buChar char="-"/>
            </a:pPr>
            <a:r>
              <a:rPr lang="en-US" sz="2000" dirty="0" smtClean="0"/>
              <a:t> Thermal shrinkage has to be compensated</a:t>
            </a:r>
          </a:p>
          <a:p>
            <a:pPr lvl="2">
              <a:buFontTx/>
              <a:buChar char="-"/>
            </a:pPr>
            <a:r>
              <a:rPr lang="en-US" sz="2000" dirty="0" smtClean="0"/>
              <a:t> The magnetic compression has to be taken into account</a:t>
            </a:r>
          </a:p>
          <a:p>
            <a:pPr lvl="2">
              <a:buFontTx/>
              <a:buChar char="-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The material data are:</a:t>
            </a:r>
          </a:p>
          <a:p>
            <a:pPr lvl="2">
              <a:buFontTx/>
              <a:buChar char="-"/>
            </a:pPr>
            <a:r>
              <a:rPr lang="en-US" sz="2000" dirty="0" smtClean="0"/>
              <a:t> </a:t>
            </a:r>
            <a:r>
              <a:rPr lang="en-US" sz="2000" dirty="0" err="1" smtClean="0"/>
              <a:t>E</a:t>
            </a:r>
            <a:r>
              <a:rPr lang="en-US" sz="1400" dirty="0" err="1" smtClean="0"/>
              <a:t>winding</a:t>
            </a:r>
            <a:r>
              <a:rPr lang="en-US" sz="2000" dirty="0" smtClean="0"/>
              <a:t>: 100 </a:t>
            </a:r>
            <a:r>
              <a:rPr lang="en-US" sz="2000" dirty="0" err="1" smtClean="0"/>
              <a:t>GPa</a:t>
            </a:r>
            <a:endParaRPr lang="en-US" sz="2000" dirty="0" smtClean="0"/>
          </a:p>
          <a:p>
            <a:pPr lvl="2">
              <a:buFontTx/>
              <a:buChar char="-"/>
            </a:pPr>
            <a:r>
              <a:rPr lang="en-US" sz="2000" dirty="0" smtClean="0"/>
              <a:t> </a:t>
            </a:r>
            <a:r>
              <a:rPr lang="en-US" sz="2000" dirty="0" err="1" smtClean="0"/>
              <a:t>E</a:t>
            </a:r>
            <a:r>
              <a:rPr lang="en-US" sz="1400" dirty="0" err="1" smtClean="0"/>
              <a:t>structure</a:t>
            </a:r>
            <a:r>
              <a:rPr lang="en-US" sz="2000" dirty="0" smtClean="0"/>
              <a:t>: 190 </a:t>
            </a:r>
            <a:r>
              <a:rPr lang="en-US" sz="2000" dirty="0" err="1" smtClean="0"/>
              <a:t>GPa</a:t>
            </a:r>
            <a:endParaRPr lang="en-US" sz="2000" dirty="0" smtClean="0"/>
          </a:p>
          <a:p>
            <a:pPr lvl="2">
              <a:buFontTx/>
              <a:buChar char="-"/>
            </a:pPr>
            <a:r>
              <a:rPr lang="en-GB" sz="2000" dirty="0" smtClean="0">
                <a:ea typeface="MS Mincho"/>
                <a:cs typeface="Times New Roman"/>
                <a:sym typeface="Symbol"/>
              </a:rPr>
              <a:t> </a:t>
            </a:r>
            <a:r>
              <a:rPr lang="en-GB" sz="2000" dirty="0" err="1" smtClean="0">
                <a:latin typeface="Symbol" pitchFamily="18" charset="2"/>
                <a:ea typeface="MS Mincho"/>
                <a:cs typeface="Times New Roman"/>
              </a:rPr>
              <a:t>a</a:t>
            </a:r>
            <a:r>
              <a:rPr lang="en-GB" sz="1400" dirty="0" err="1" smtClean="0">
                <a:ea typeface="MS Mincho"/>
                <a:cs typeface="Times New Roman"/>
              </a:rPr>
              <a:t>winding</a:t>
            </a:r>
            <a:r>
              <a:rPr lang="en-US" sz="2000" dirty="0" smtClean="0"/>
              <a:t>: 3.5 mm/m</a:t>
            </a:r>
          </a:p>
          <a:p>
            <a:pPr lvl="2">
              <a:buFontTx/>
              <a:buChar char="-"/>
            </a:pPr>
            <a:r>
              <a:rPr lang="en-US" sz="2000" dirty="0" smtClean="0"/>
              <a:t> </a:t>
            </a:r>
            <a:r>
              <a:rPr lang="en-GB" sz="2000" dirty="0" smtClean="0">
                <a:ea typeface="MS Mincho"/>
                <a:cs typeface="Times New Roman"/>
                <a:sym typeface="Symbol"/>
              </a:rPr>
              <a:t></a:t>
            </a:r>
            <a:r>
              <a:rPr lang="en-GB" sz="2000" dirty="0" err="1" smtClean="0">
                <a:latin typeface="Symbol" pitchFamily="18" charset="2"/>
                <a:ea typeface="MS Mincho"/>
                <a:cs typeface="Times New Roman"/>
              </a:rPr>
              <a:t>a</a:t>
            </a:r>
            <a:r>
              <a:rPr lang="en-GB" sz="1400" dirty="0" err="1" smtClean="0">
                <a:ea typeface="MS Mincho"/>
                <a:cs typeface="Times New Roman"/>
              </a:rPr>
              <a:t>structure</a:t>
            </a:r>
            <a:r>
              <a:rPr lang="en-US" sz="2000" dirty="0" smtClean="0"/>
              <a:t>: 3.1 mm/m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The shrinkage difference leads to an equivalent compression of 40 </a:t>
            </a:r>
            <a:r>
              <a:rPr lang="en-US" sz="2000" dirty="0" err="1" smtClean="0"/>
              <a:t>MPa</a:t>
            </a:r>
            <a:r>
              <a:rPr lang="en-US" sz="2000" dirty="0" smtClean="0"/>
              <a:t> [(3.5-3.1)*100]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Stress analysis (1)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2629"/>
            <a:ext cx="7000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The magnetic loads are: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Stress analysis (2)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524000" y="1397000"/>
          <a:ext cx="6676694" cy="482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9174"/>
                <a:gridCol w="1059180"/>
                <a:gridCol w="1424305"/>
                <a:gridCol w="1265555"/>
                <a:gridCol w="1808480"/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Windings</a:t>
                      </a:r>
                      <a:endParaRPr lang="fr-FR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Correctors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Direction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Force (</a:t>
                      </a:r>
                      <a:r>
                        <a:rPr lang="fr-FR" sz="1400" dirty="0" err="1" smtClean="0"/>
                        <a:t>kN</a:t>
                      </a:r>
                      <a:r>
                        <a:rPr lang="fr-FR" sz="1400" dirty="0" smtClean="0"/>
                        <a:t>/m)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Compression (</a:t>
                      </a:r>
                      <a:r>
                        <a:rPr lang="fr-FR" sz="1400" dirty="0" err="1" smtClean="0"/>
                        <a:t>MPa</a:t>
                      </a:r>
                      <a:r>
                        <a:rPr lang="fr-FR" sz="1400" dirty="0" smtClean="0"/>
                        <a:t>)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 smtClean="0"/>
                        <a:t>Quadripole</a:t>
                      </a:r>
                      <a:r>
                        <a:rPr lang="fr-FR" sz="1400" dirty="0" smtClean="0"/>
                        <a:t> </a:t>
                      </a:r>
                      <a:r>
                        <a:rPr lang="fr-FR" sz="1400" dirty="0" err="1" smtClean="0"/>
                        <a:t>internal</a:t>
                      </a:r>
                      <a:r>
                        <a:rPr lang="fr-FR" sz="1400" dirty="0" smtClean="0"/>
                        <a:t> block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On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fr-FR" sz="1400" dirty="0" smtClean="0"/>
                        <a:t>Radial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46.5</a:t>
                      </a:r>
                      <a:endParaRPr lang="fr-FR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0.6</a:t>
                      </a:r>
                      <a:endParaRPr lang="fr-FR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Off</a:t>
                      </a:r>
                      <a:endParaRPr lang="fr-FR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smtClean="0"/>
                        <a:t>267.2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3.5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On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fr-FR" sz="1400" dirty="0" err="1" smtClean="0"/>
                        <a:t>Circumferential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483.6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24.2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Off</a:t>
                      </a:r>
                      <a:endParaRPr lang="fr-FR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368.3</a:t>
                      </a:r>
                      <a:endParaRPr lang="fr-FR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18.4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Quadripole</a:t>
                      </a:r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external</a:t>
                      </a:r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block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On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fr-FR" sz="1400" dirty="0" smtClean="0"/>
                        <a:t>Radial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-16.6</a:t>
                      </a:r>
                      <a:endParaRPr lang="fr-FR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0.3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Off</a:t>
                      </a:r>
                      <a:endParaRPr lang="fr-FR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-5.1</a:t>
                      </a:r>
                      <a:endParaRPr lang="fr-FR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0.1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On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fr-FR" sz="1400" dirty="0" err="1" smtClean="0"/>
                        <a:t>Circumferential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1130.1</a:t>
                      </a:r>
                      <a:endParaRPr lang="fr-FR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56.5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Off</a:t>
                      </a:r>
                      <a:endParaRPr lang="fr-FR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955.0</a:t>
                      </a:r>
                      <a:endParaRPr lang="fr-FR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47.7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 smtClean="0"/>
                        <a:t>Sextupole</a:t>
                      </a:r>
                      <a:endParaRPr lang="fr-FR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On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Radial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267.8</a:t>
                      </a:r>
                      <a:endParaRPr lang="fr-FR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3.0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On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Circumferential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132.5</a:t>
                      </a:r>
                      <a:endParaRPr lang="fr-FR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33.1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 smtClean="0"/>
                        <a:t>Octupole</a:t>
                      </a:r>
                      <a:endParaRPr lang="fr-FR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On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Radial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80.0</a:t>
                      </a:r>
                      <a:endParaRPr lang="fr-FR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1.3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On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Circumferential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23.2</a:t>
                      </a:r>
                      <a:endParaRPr lang="fr-FR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11.6</a:t>
                      </a:r>
                      <a:endParaRPr lang="fr-FR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Espace réservé de la dat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2629"/>
            <a:ext cx="7000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The needed pre-stress is: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Stress analysis (3)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524000" y="1397000"/>
          <a:ext cx="6759724" cy="4619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3604"/>
                <a:gridCol w="932180"/>
                <a:gridCol w="1059180"/>
                <a:gridCol w="918986"/>
                <a:gridCol w="877350"/>
                <a:gridCol w="1048424"/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Windings</a:t>
                      </a:r>
                      <a:endParaRPr lang="fr-FR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smtClean="0"/>
                        <a:t>Direction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Correctors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 smtClean="0"/>
                        <a:t>Magnetic</a:t>
                      </a:r>
                      <a:r>
                        <a:rPr lang="fr-FR" sz="1400" dirty="0" smtClean="0"/>
                        <a:t> </a:t>
                      </a:r>
                      <a:r>
                        <a:rPr lang="fr-FR" sz="1400" dirty="0" err="1" smtClean="0"/>
                        <a:t>load</a:t>
                      </a:r>
                      <a:r>
                        <a:rPr lang="fr-FR" sz="1400" dirty="0" smtClean="0"/>
                        <a:t> (</a:t>
                      </a:r>
                      <a:r>
                        <a:rPr lang="fr-FR" sz="1400" dirty="0" err="1" smtClean="0"/>
                        <a:t>MPa</a:t>
                      </a:r>
                      <a:r>
                        <a:rPr lang="fr-FR" sz="1400" dirty="0" smtClean="0"/>
                        <a:t>)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Thermal </a:t>
                      </a:r>
                      <a:r>
                        <a:rPr lang="fr-FR" sz="1400" dirty="0" err="1" smtClean="0"/>
                        <a:t>load</a:t>
                      </a:r>
                      <a:r>
                        <a:rPr lang="fr-FR" sz="1400" dirty="0" smtClean="0"/>
                        <a:t> (</a:t>
                      </a:r>
                      <a:r>
                        <a:rPr lang="fr-FR" sz="1400" dirty="0" err="1" smtClean="0"/>
                        <a:t>MPa</a:t>
                      </a:r>
                      <a:r>
                        <a:rPr lang="fr-FR" sz="1400" dirty="0" smtClean="0"/>
                        <a:t>)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Equivalent </a:t>
                      </a:r>
                      <a:r>
                        <a:rPr lang="fr-FR" sz="1400" dirty="0" err="1" smtClean="0"/>
                        <a:t>von</a:t>
                      </a:r>
                      <a:r>
                        <a:rPr lang="fr-FR" sz="1400" dirty="0" smtClean="0"/>
                        <a:t> Mises (</a:t>
                      </a:r>
                      <a:r>
                        <a:rPr lang="fr-FR" sz="1400" dirty="0" err="1" smtClean="0"/>
                        <a:t>MPa</a:t>
                      </a:r>
                      <a:r>
                        <a:rPr lang="fr-FR" sz="1400" dirty="0" smtClean="0"/>
                        <a:t>)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 smtClean="0"/>
                        <a:t>Quadripole</a:t>
                      </a:r>
                      <a:r>
                        <a:rPr lang="fr-FR" sz="1400" dirty="0" smtClean="0"/>
                        <a:t> </a:t>
                      </a:r>
                      <a:r>
                        <a:rPr lang="fr-FR" sz="1400" dirty="0" err="1" smtClean="0"/>
                        <a:t>internal</a:t>
                      </a:r>
                      <a:r>
                        <a:rPr lang="fr-FR" sz="1400" dirty="0" smtClean="0"/>
                        <a:t> block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R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0.6</a:t>
                      </a:r>
                      <a:endParaRPr lang="fr-FR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40</a:t>
                      </a:r>
                      <a:endParaRPr lang="fr-FR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91.5</a:t>
                      </a:r>
                      <a:endParaRPr lang="fr-FR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ymbol" pitchFamily="18" charset="2"/>
                        </a:rPr>
                        <a:t>q</a:t>
                      </a:r>
                      <a:endParaRPr lang="fr-FR" sz="1400" dirty="0">
                        <a:latin typeface="Symbol" pitchFamily="18" charset="2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24.2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smtClean="0"/>
                        <a:t>40</a:t>
                      </a:r>
                      <a:endParaRPr lang="fr-FR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endParaRPr lang="fr-FR" sz="1400" dirty="0"/>
                    </a:p>
                  </a:txBody>
                  <a:tcPr anchor="ctr"/>
                </a:tc>
              </a:tr>
              <a:tr h="32400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R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Off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3.5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smtClean="0"/>
                        <a:t>40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88.6</a:t>
                      </a:r>
                      <a:endParaRPr lang="fr-FR" sz="1400" dirty="0"/>
                    </a:p>
                  </a:txBody>
                  <a:tcPr anchor="ctr"/>
                </a:tc>
              </a:tr>
              <a:tr h="3240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ymbol" pitchFamily="18" charset="2"/>
                        </a:rPr>
                        <a:t>q</a:t>
                      </a:r>
                      <a:endParaRPr lang="fr-FR" sz="1400" dirty="0">
                        <a:latin typeface="Symbol" pitchFamily="18" charset="2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18.4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smtClean="0"/>
                        <a:t>40</a:t>
                      </a:r>
                      <a:endParaRPr lang="fr-FR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endParaRPr lang="fr-FR" sz="1400" dirty="0"/>
                    </a:p>
                  </a:txBody>
                  <a:tcPr anchor="ctr"/>
                </a:tc>
              </a:tr>
              <a:tr h="324000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Quadripole</a:t>
                      </a:r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external</a:t>
                      </a:r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block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R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0.3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smtClean="0"/>
                        <a:t>40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121.8</a:t>
                      </a:r>
                      <a:endParaRPr lang="fr-FR" sz="1400" dirty="0"/>
                    </a:p>
                  </a:txBody>
                  <a:tcPr anchor="ctr"/>
                </a:tc>
              </a:tr>
              <a:tr h="32400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ymbol" pitchFamily="18" charset="2"/>
                        </a:rPr>
                        <a:t>q</a:t>
                      </a:r>
                      <a:endParaRPr lang="fr-FR" sz="1400" dirty="0">
                        <a:latin typeface="Symbol" pitchFamily="18" charset="2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56.5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smtClean="0"/>
                        <a:t>40</a:t>
                      </a:r>
                      <a:endParaRPr lang="fr-FR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endParaRPr lang="fr-FR" sz="1400" dirty="0"/>
                    </a:p>
                  </a:txBody>
                  <a:tcPr anchor="ctr"/>
                </a:tc>
              </a:tr>
              <a:tr h="32400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R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Off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0.1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smtClean="0"/>
                        <a:t>40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113.2</a:t>
                      </a:r>
                      <a:endParaRPr lang="fr-FR" sz="1400" dirty="0"/>
                    </a:p>
                  </a:txBody>
                  <a:tcPr anchor="ctr"/>
                </a:tc>
              </a:tr>
              <a:tr h="3240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ymbol" pitchFamily="18" charset="2"/>
                        </a:rPr>
                        <a:t>q</a:t>
                      </a:r>
                      <a:endParaRPr lang="fr-FR" sz="1400" dirty="0">
                        <a:latin typeface="Symbol" pitchFamily="18" charset="2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47.7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smtClean="0"/>
                        <a:t>40</a:t>
                      </a:r>
                      <a:endParaRPr lang="fr-FR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endParaRPr lang="fr-FR" sz="1400" dirty="0"/>
                    </a:p>
                  </a:txBody>
                  <a:tcPr anchor="ctr"/>
                </a:tc>
              </a:tr>
              <a:tr h="3240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 smtClean="0"/>
                        <a:t>Sextupole</a:t>
                      </a:r>
                      <a:endParaRPr lang="fr-FR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R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On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3.0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smtClean="0"/>
                        <a:t>40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101.7</a:t>
                      </a:r>
                      <a:endParaRPr lang="fr-FR" sz="1400" dirty="0"/>
                    </a:p>
                  </a:txBody>
                  <a:tcPr anchor="ctr"/>
                </a:tc>
              </a:tr>
              <a:tr h="3240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ymbol" pitchFamily="18" charset="2"/>
                        </a:rPr>
                        <a:t>q</a:t>
                      </a:r>
                      <a:endParaRPr lang="fr-FR" sz="1400" dirty="0">
                        <a:latin typeface="Symbol" pitchFamily="18" charset="2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33.1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smtClean="0"/>
                        <a:t>40</a:t>
                      </a:r>
                      <a:endParaRPr lang="fr-FR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endParaRPr lang="fr-FR" sz="1400" dirty="0"/>
                    </a:p>
                  </a:txBody>
                  <a:tcPr anchor="ctr"/>
                </a:tc>
              </a:tr>
              <a:tr h="3240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 smtClean="0"/>
                        <a:t>Octupole</a:t>
                      </a:r>
                      <a:endParaRPr lang="fr-FR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R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On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1.3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smtClean="0"/>
                        <a:t>40</a:t>
                      </a:r>
                      <a:endParaRPr lang="fr-FR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80.6</a:t>
                      </a:r>
                      <a:endParaRPr lang="fr-FR" sz="1400" dirty="0"/>
                    </a:p>
                  </a:txBody>
                  <a:tcPr anchor="ctr"/>
                </a:tc>
              </a:tr>
              <a:tr h="32400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ymbol" pitchFamily="18" charset="2"/>
                        </a:rPr>
                        <a:t>q</a:t>
                      </a:r>
                      <a:endParaRPr lang="fr-FR" sz="1400" dirty="0">
                        <a:latin typeface="Symbol" pitchFamily="18" charset="2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11.6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/>
                        <a:t>40</a:t>
                      </a:r>
                      <a:endParaRPr lang="fr-FR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endParaRPr lang="fr-FR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Espace réservé de la dat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895464"/>
            <a:ext cx="60007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1214414" y="982629"/>
            <a:ext cx="7000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The preload is obtained thinks to the external structure via </a:t>
            </a:r>
            <a:r>
              <a:rPr lang="en-US" sz="2000" dirty="0" err="1" smtClean="0"/>
              <a:t>azimutal</a:t>
            </a:r>
            <a:r>
              <a:rPr lang="en-US" sz="2000" dirty="0" smtClean="0"/>
              <a:t> keys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Preload stress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2624124" y="2776533"/>
            <a:ext cx="357190" cy="35719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4010021" y="3400425"/>
            <a:ext cx="214314" cy="214314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4491037" y="3919541"/>
            <a:ext cx="214314" cy="214314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3" name="Connecteur droit avec flèche 12"/>
          <p:cNvCxnSpPr>
            <a:stCxn id="8" idx="3"/>
          </p:cNvCxnSpPr>
          <p:nvPr/>
        </p:nvCxnSpPr>
        <p:spPr bwMode="auto">
          <a:xfrm rot="5400000">
            <a:off x="1664473" y="3631488"/>
            <a:ext cx="1562034" cy="4618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14" name="Connecteur droit avec flèche 13"/>
          <p:cNvCxnSpPr>
            <a:stCxn id="9" idx="3"/>
          </p:cNvCxnSpPr>
          <p:nvPr/>
        </p:nvCxnSpPr>
        <p:spPr bwMode="auto">
          <a:xfrm rot="5400000">
            <a:off x="2597931" y="3199969"/>
            <a:ext cx="1060093" cy="18268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17" name="Connecteur droit avec flèche 16"/>
          <p:cNvCxnSpPr>
            <a:stCxn id="10" idx="3"/>
          </p:cNvCxnSpPr>
          <p:nvPr/>
        </p:nvCxnSpPr>
        <p:spPr bwMode="auto">
          <a:xfrm rot="5400000">
            <a:off x="3097997" y="3219019"/>
            <a:ext cx="540977" cy="23078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23" name="ZoneTexte 22"/>
          <p:cNvSpPr txBox="1"/>
          <p:nvPr/>
        </p:nvSpPr>
        <p:spPr>
          <a:xfrm>
            <a:off x="1357290" y="4457650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Keys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2629"/>
            <a:ext cx="7000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After preloading, the cold mass is cooled down to 5 K</a:t>
            </a:r>
          </a:p>
          <a:p>
            <a:pPr lvl="1"/>
            <a:r>
              <a:rPr lang="en-US" sz="2000" dirty="0" smtClean="0">
                <a:sym typeface="Wingdings" pitchFamily="2" charset="2"/>
              </a:rPr>
              <a:t> Stress relaxation</a:t>
            </a:r>
            <a:endParaRPr lang="en-US" sz="2000" dirty="0" smtClean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Cool-down stress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24" y="1857364"/>
            <a:ext cx="613410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e la dat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2629"/>
            <a:ext cx="7000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With all the magnets at their nominal current, the block compression decreases the stress in the structure but increases it in the blocks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Stress under magnetic loads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9311" y="2000240"/>
            <a:ext cx="601027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e la dat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Displacements under magnetic loads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6468" y="1785926"/>
            <a:ext cx="50673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1214414" y="982629"/>
            <a:ext cx="7000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The radial growth during the </a:t>
            </a:r>
            <a:r>
              <a:rPr lang="en-US" sz="2000" dirty="0" err="1" smtClean="0"/>
              <a:t>energisation</a:t>
            </a:r>
            <a:r>
              <a:rPr lang="en-US" sz="2000" dirty="0" smtClean="0"/>
              <a:t> is around 1 mm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  <a:buNone/>
            </a:pPr>
            <a:endParaRPr lang="fr-FR" sz="2800" dirty="0" smtClean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fr-FR" sz="2800" dirty="0" smtClean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fr-FR" sz="2800" dirty="0" smtClean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r>
              <a:rPr lang="en-GB" sz="2800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Cryostat concept  design </a:t>
            </a:r>
          </a:p>
          <a:p>
            <a:pPr algn="ctr">
              <a:spcBef>
                <a:spcPct val="0"/>
              </a:spcBef>
              <a:buNone/>
            </a:pPr>
            <a:r>
              <a:rPr lang="en-GB" sz="2800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for a </a:t>
            </a:r>
            <a:r>
              <a:rPr lang="en-GB" sz="2800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cos</a:t>
            </a:r>
            <a:r>
              <a:rPr lang="en-GB" sz="2800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 (2θ) magnet solution</a:t>
            </a:r>
          </a:p>
          <a:p>
            <a:pPr algn="ctr">
              <a:spcBef>
                <a:spcPct val="0"/>
              </a:spcBef>
              <a:buNone/>
            </a:pPr>
            <a:endParaRPr lang="fr-FR" sz="2800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None/>
            </a:pPr>
            <a:endParaRPr lang="fr-FR" sz="2600" dirty="0"/>
          </a:p>
          <a:p>
            <a:pPr>
              <a:buNone/>
            </a:pPr>
            <a:endParaRPr lang="fr-FR" sz="2600" dirty="0"/>
          </a:p>
        </p:txBody>
      </p:sp>
      <p:pic>
        <p:nvPicPr>
          <p:cNvPr id="1026" name="Picture 2" descr="Im cryostat vue ensemb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000240"/>
            <a:ext cx="842375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143372" y="4572008"/>
            <a:ext cx="171451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Magnetic shield   </a:t>
            </a:r>
            <a:r>
              <a:rPr lang="en-GB" sz="1400" dirty="0" smtClean="0">
                <a:latin typeface="Calibri" pitchFamily="34" charset="0"/>
              </a:rPr>
              <a:t>Pure Iron (Armco) 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100 mm thickness 2865 kg x Qty</a:t>
            </a:r>
            <a:r>
              <a:rPr kumimoji="0" lang="en-GB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3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 flipH="1" flipV="1">
            <a:off x="3786182" y="4286256"/>
            <a:ext cx="3429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 flipH="1">
            <a:off x="4929190" y="1857364"/>
            <a:ext cx="500066" cy="64294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857356" y="4857760"/>
            <a:ext cx="114300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Support (x2)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 flipV="1">
            <a:off x="2857488" y="4500570"/>
            <a:ext cx="500066" cy="50006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5429256" y="1714488"/>
            <a:ext cx="14859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Vacuum vessel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6643702" y="4714884"/>
            <a:ext cx="171451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End cover (x2) </a:t>
            </a:r>
            <a:r>
              <a:rPr lang="en-GB" sz="1400" dirty="0" smtClean="0">
                <a:latin typeface="Calibri" pitchFamily="34" charset="0"/>
              </a:rPr>
              <a:t>(dished heads)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 flipV="1">
            <a:off x="7500958" y="4000504"/>
            <a:ext cx="642942" cy="71438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1000100" y="1214422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</a:rPr>
              <a:t>Several chimneys for current and cryogenic connections (not drawn)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auto">
          <a:xfrm flipH="1">
            <a:off x="1643042" y="1714488"/>
            <a:ext cx="500066" cy="50006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Complete </a:t>
            </a:r>
            <a:r>
              <a:rPr lang="en-US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multiplet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None/>
            </a:pPr>
            <a:endParaRPr lang="fr-FR" sz="2600" dirty="0"/>
          </a:p>
          <a:p>
            <a:pPr>
              <a:buNone/>
            </a:pPr>
            <a:endParaRPr lang="fr-FR" sz="2600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500034" y="1571613"/>
          <a:ext cx="8215371" cy="4214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6691"/>
                <a:gridCol w="3024340"/>
                <a:gridCol w="3024340"/>
              </a:tblGrid>
              <a:tr h="779542">
                <a:tc>
                  <a:txBody>
                    <a:bodyPr/>
                    <a:lstStyle/>
                    <a:p>
                      <a:pPr algn="ctr"/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COS (2</a:t>
                      </a:r>
                      <a:r>
                        <a:rPr lang="el-GR" sz="1400" b="1" noProof="0" dirty="0" smtClean="0">
                          <a:solidFill>
                            <a:schemeClr val="tx1"/>
                          </a:solidFill>
                        </a:rPr>
                        <a:t>θ</a:t>
                      </a:r>
                      <a:r>
                        <a:rPr lang="fr-FR" sz="1400" b="1" noProof="0" dirty="0" smtClean="0">
                          <a:solidFill>
                            <a:schemeClr val="tx1"/>
                          </a:solidFill>
                        </a:rPr>
                        <a:t>)  SOLUTION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SUPERFERRIC  SOLUTION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79542"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Length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About  6.3m  </a:t>
                      </a:r>
                    </a:p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(to be defined)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idem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79542"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External  diameter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1240 mm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1500 mm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1057503"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Weight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20 tons</a:t>
                      </a:r>
                    </a:p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(including 8.6 t for magnetic shield </a:t>
                      </a:r>
                    </a:p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and 8 t for cold mass)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About 36 tons</a:t>
                      </a:r>
                    </a:p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(including 30 t for cold mass)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18712"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Beam axis height</a:t>
                      </a:r>
                    </a:p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(from the vacuum vessel support bottom)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About  0.7m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tx1"/>
                          </a:solidFill>
                        </a:rPr>
                        <a:t>About 0.9m</a:t>
                      </a:r>
                      <a:endParaRPr lang="en-GB" sz="14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Multiplet</a:t>
            </a:r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 main features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None/>
            </a:pPr>
            <a:endParaRPr lang="fr-FR" sz="2600" dirty="0"/>
          </a:p>
          <a:p>
            <a:pPr>
              <a:buNone/>
            </a:pPr>
            <a:endParaRPr lang="fr-FR" sz="2600" dirty="0"/>
          </a:p>
        </p:txBody>
      </p:sp>
      <p:pic>
        <p:nvPicPr>
          <p:cNvPr id="2050" name="Picture 2" descr="Im cryostat vue fa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214422"/>
            <a:ext cx="4429156" cy="480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Line 3"/>
          <p:cNvSpPr>
            <a:spLocks noChangeShapeType="1"/>
          </p:cNvSpPr>
          <p:nvPr/>
        </p:nvSpPr>
        <p:spPr bwMode="auto">
          <a:xfrm flipV="1">
            <a:off x="2857488" y="5000636"/>
            <a:ext cx="1643074" cy="50006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857224" y="4929198"/>
            <a:ext cx="2571768" cy="92869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Composite support post in 2 parts (Glass fibre reinforced epoxy)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Partially positioned in the vacuum vessel support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571604" y="2714620"/>
            <a:ext cx="1143008" cy="57150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50/80K screen Ø 880x884</a:t>
            </a:r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2428860" y="3000372"/>
            <a:ext cx="1000124" cy="45243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785786" y="1631950"/>
            <a:ext cx="2143140" cy="58260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Vacuum vessel  Ø 1015x1040 Low alloyed carbon steel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2643174" y="1928802"/>
            <a:ext cx="948025" cy="5715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6643702" y="1643050"/>
            <a:ext cx="1428760" cy="42862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External iron shield                    Ø 1040x1240 mm 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 flipH="1">
            <a:off x="6000760" y="1857364"/>
            <a:ext cx="571504" cy="5715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Line 10"/>
          <p:cNvSpPr>
            <a:spLocks noChangeShapeType="1"/>
          </p:cNvSpPr>
          <p:nvPr/>
        </p:nvSpPr>
        <p:spPr bwMode="auto">
          <a:xfrm flipH="1">
            <a:off x="5786446" y="3000372"/>
            <a:ext cx="928694" cy="5715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6715140" y="278605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</a:rPr>
              <a:t>Extremity cover (dished head)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500826" y="4214818"/>
            <a:ext cx="221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alibri" pitchFamily="34" charset="0"/>
              </a:rPr>
              <a:t>The cold mass is perfectly </a:t>
            </a:r>
            <a:r>
              <a:rPr lang="en-GB" sz="1600" dirty="0" err="1" smtClean="0">
                <a:latin typeface="Calibri" pitchFamily="34" charset="0"/>
              </a:rPr>
              <a:t>centered</a:t>
            </a:r>
            <a:r>
              <a:rPr lang="en-GB" sz="1600" dirty="0" smtClean="0">
                <a:latin typeface="Calibri" pitchFamily="34" charset="0"/>
              </a:rPr>
              <a:t> in the vacuum vessel and the magnetic shield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20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Front view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None/>
            </a:pPr>
            <a:endParaRPr lang="fr-FR" sz="2600" dirty="0"/>
          </a:p>
          <a:p>
            <a:pPr>
              <a:buNone/>
            </a:pPr>
            <a:endParaRPr lang="fr-FR" sz="2600" dirty="0"/>
          </a:p>
        </p:txBody>
      </p:sp>
      <p:pic>
        <p:nvPicPr>
          <p:cNvPr id="3074" name="Picture 2" descr="Im bout masse froide vu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1214422"/>
            <a:ext cx="4838707" cy="480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357290" y="5500702"/>
            <a:ext cx="2143140" cy="50006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             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Beam pipe    380mm Internal diameter 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143768" y="5429264"/>
            <a:ext cx="142876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Vacuum  vessel Ø 1015x1040mm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 flipH="1" flipV="1">
            <a:off x="6715140" y="5286388"/>
            <a:ext cx="428628" cy="35719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85720" y="1500174"/>
            <a:ext cx="194310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50/80K screen + MLI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1714480" y="1785926"/>
            <a:ext cx="428628" cy="35719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6858016" y="1714488"/>
            <a:ext cx="1928826" cy="85725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External iron shield Ø 1040x1240 mm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-Pure iron (Armco)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Char char="-"/>
              <a:tabLst/>
            </a:pPr>
            <a:r>
              <a:rPr lang="en-GB" sz="1400" dirty="0" smtClean="0">
                <a:latin typeface="Calibri" pitchFamily="34" charset="0"/>
              </a:rPr>
              <a:t>Positioned and fixed around the vacuum vessel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Char char="-"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Accurate concentricity with the cold mass.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 flipH="1">
            <a:off x="6579822" y="2214554"/>
            <a:ext cx="278193" cy="38695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928926" y="4214818"/>
            <a:ext cx="1828800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COLD  MASS</a:t>
            </a: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Cross section (1)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None/>
            </a:pPr>
            <a:endParaRPr lang="fr-FR" sz="2600" dirty="0"/>
          </a:p>
          <a:p>
            <a:pPr>
              <a:buNone/>
            </a:pPr>
            <a:endParaRPr lang="fr-FR" sz="2600" dirty="0"/>
          </a:p>
        </p:txBody>
      </p:sp>
      <p:pic>
        <p:nvPicPr>
          <p:cNvPr id="4098" name="Picture 2" descr="Im bout masse froide vue zo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1071546"/>
            <a:ext cx="4927606" cy="4998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643702" y="1142984"/>
            <a:ext cx="2143140" cy="107157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Ø</a:t>
            </a:r>
            <a:r>
              <a:rPr kumimoji="0" lang="en-GB" sz="1400" b="0" i="0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ext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884 screen (50/80K)  Aluminium or stainless steel                    + Multi-layer insulation                                                                 (30 layers, not drawn)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6329374" y="1500174"/>
            <a:ext cx="242890" cy="21431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7215206" y="3143248"/>
            <a:ext cx="1643074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Magnet helium tank       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Ø</a:t>
            </a:r>
            <a:r>
              <a:rPr kumimoji="0" lang="en-GB" sz="1400" b="0" i="0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ext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792                                 + MLI                         (10 layers, not drawn)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H="1">
            <a:off x="6858016" y="3271834"/>
            <a:ext cx="34290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 flipH="1">
            <a:off x="4572000" y="5429264"/>
            <a:ext cx="2643206" cy="50006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7215206" y="5143512"/>
            <a:ext cx="1428760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Magnet helium tank   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Ø</a:t>
            </a:r>
            <a:r>
              <a:rPr kumimoji="0" lang="en-GB" sz="1400" b="0" i="0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int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444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1928794" y="5357826"/>
            <a:ext cx="857256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Beam pipe  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Ø</a:t>
            </a:r>
            <a:r>
              <a:rPr kumimoji="0" lang="en-GB" sz="1400" b="0" i="0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int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380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 flipV="1">
            <a:off x="2643174" y="5286388"/>
            <a:ext cx="428628" cy="21431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 flipV="1">
            <a:off x="1391078" y="4714884"/>
            <a:ext cx="752030" cy="21431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357158" y="4929198"/>
            <a:ext cx="1643074" cy="228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Multi-Layer Insulation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571472" y="4214818"/>
            <a:ext cx="1143008" cy="228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Screen 50/80K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2" name="Line 16"/>
          <p:cNvSpPr>
            <a:spLocks noChangeShapeType="1"/>
          </p:cNvSpPr>
          <p:nvPr/>
        </p:nvSpPr>
        <p:spPr bwMode="auto">
          <a:xfrm>
            <a:off x="1571604" y="4357694"/>
            <a:ext cx="571504" cy="1428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5572132" y="1857364"/>
            <a:ext cx="642942" cy="2286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Vacuum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Cross section (2)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tube faisceau equip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3357562"/>
            <a:ext cx="6867833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None/>
            </a:pPr>
            <a:r>
              <a:rPr lang="fr-FR" sz="2600" dirty="0" smtClean="0"/>
              <a:t>- </a:t>
            </a:r>
            <a:r>
              <a:rPr lang="en-GB" sz="2600" dirty="0" smtClean="0"/>
              <a:t>Separate and insulated from the cold mass.</a:t>
            </a:r>
          </a:p>
          <a:p>
            <a:pPr>
              <a:buNone/>
            </a:pPr>
            <a:r>
              <a:rPr lang="en-GB" sz="2600" dirty="0" smtClean="0"/>
              <a:t>- Sustains its own 50/80K screen and MLI.</a:t>
            </a:r>
          </a:p>
          <a:p>
            <a:pPr>
              <a:buNone/>
            </a:pPr>
            <a:r>
              <a:rPr lang="en-GB" sz="2600" dirty="0" smtClean="0"/>
              <a:t>- Can be removed separately.</a:t>
            </a:r>
          </a:p>
          <a:p>
            <a:pPr>
              <a:buNone/>
            </a:pPr>
            <a:r>
              <a:rPr lang="en-GB" sz="2600" dirty="0" smtClean="0"/>
              <a:t>- Introduced in the cryostat after the cold mass</a:t>
            </a:r>
            <a:endParaRPr lang="en-GB" sz="2600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Beam pipe (1)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 algn="ctr">
              <a:buNone/>
            </a:pPr>
            <a:r>
              <a:rPr lang="en-GB" sz="2600" dirty="0" smtClean="0"/>
              <a:t>Cold or warm pipe</a:t>
            </a:r>
            <a:endParaRPr lang="en-GB" sz="2600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500034" y="2214555"/>
          <a:ext cx="8072495" cy="3500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3228227"/>
                <a:gridCol w="3272632"/>
              </a:tblGrid>
              <a:tr h="9821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ADVANTAGES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DISADVANTAGES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2591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COLD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PIPE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(Stainless steel)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- Less power consumption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- Stainless steel flanges 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- Icing without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vacuum (measures)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Additional bellows to take into      account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the thermal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shrinkage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- Heavy stainless steel pipe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2591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WARM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PIPE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(Aluminium)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- Dry without vacuum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- Very moderate thermal expansion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- Light weight (aluminium)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- More power consumption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- Aluminium flanges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for vacuum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seal</a:t>
                      </a:r>
                    </a:p>
                    <a:p>
                      <a:pPr algn="l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- Eddy currents ?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Beam pipe (2)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None/>
            </a:pPr>
            <a:endParaRPr lang="fr-FR" sz="2600" dirty="0"/>
          </a:p>
          <a:p>
            <a:pPr>
              <a:buNone/>
            </a:pPr>
            <a:endParaRPr lang="fr-FR" sz="2600" dirty="0"/>
          </a:p>
        </p:txBody>
      </p:sp>
      <p:pic>
        <p:nvPicPr>
          <p:cNvPr id="6146" name="Picture 2" descr="Im cryostat bout vu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1000108"/>
            <a:ext cx="4071966" cy="5031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715008" y="1357298"/>
            <a:ext cx="2214578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Extremity 50/80K screen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 flipH="1">
            <a:off x="4214810" y="1571612"/>
            <a:ext cx="1571636" cy="64294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215074" y="2000240"/>
            <a:ext cx="1371600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External flange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 flipH="1">
            <a:off x="5300674" y="2228840"/>
            <a:ext cx="1371600" cy="1028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6429388" y="3143248"/>
            <a:ext cx="2143140" cy="100013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Bellows assembly (compensate the thermal shrinkage and increase the thermal resistance)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 flipH="1">
            <a:off x="4857752" y="3357562"/>
            <a:ext cx="1571636" cy="42862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Cold beam pipe (1)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None/>
            </a:pPr>
            <a:endParaRPr lang="fr-FR" sz="2600" dirty="0"/>
          </a:p>
          <a:p>
            <a:pPr>
              <a:buNone/>
            </a:pPr>
            <a:endParaRPr lang="fr-FR" sz="2600" dirty="0"/>
          </a:p>
        </p:txBody>
      </p:sp>
      <p:pic>
        <p:nvPicPr>
          <p:cNvPr id="7170" name="Picture 2" descr="Im soufflet coup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1214422"/>
            <a:ext cx="4500563" cy="432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Connecteur droit avec flèche 10"/>
          <p:cNvCxnSpPr>
            <a:stCxn id="14" idx="1"/>
          </p:cNvCxnSpPr>
          <p:nvPr/>
        </p:nvCxnSpPr>
        <p:spPr>
          <a:xfrm rot="10800000" flipV="1">
            <a:off x="5500694" y="2582756"/>
            <a:ext cx="500066" cy="63192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6000760" y="2428868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</a:rPr>
              <a:t>Dished head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571604" y="3929066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Calibri" pitchFamily="34" charset="0"/>
              </a:rPr>
              <a:t>COLD  MASS</a:t>
            </a:r>
            <a:endParaRPr lang="fr-FR" b="1" dirty="0">
              <a:latin typeface="Calibri" pitchFamily="34" charset="0"/>
            </a:endParaRPr>
          </a:p>
        </p:txBody>
      </p:sp>
      <p:cxnSp>
        <p:nvCxnSpPr>
          <p:cNvPr id="20" name="Connecteur droit avec flèche 19"/>
          <p:cNvCxnSpPr>
            <a:stCxn id="22" idx="1"/>
          </p:cNvCxnSpPr>
          <p:nvPr/>
        </p:nvCxnSpPr>
        <p:spPr>
          <a:xfrm rot="10800000" flipV="1">
            <a:off x="5643572" y="4082954"/>
            <a:ext cx="857255" cy="9066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500826" y="3929066"/>
            <a:ext cx="746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</a:rPr>
              <a:t>Bellows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Cold beam pipe (2)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None/>
            </a:pPr>
            <a:endParaRPr lang="fr-FR" sz="2600" dirty="0"/>
          </a:p>
          <a:p>
            <a:pPr>
              <a:buNone/>
            </a:pPr>
            <a:endParaRPr lang="fr-FR" sz="2600" dirty="0"/>
          </a:p>
        </p:txBody>
      </p:sp>
      <p:pic>
        <p:nvPicPr>
          <p:cNvPr id="8194" name="Picture 2" descr="Tube faisceau chaud avec flasque vu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071546"/>
            <a:ext cx="359320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429124" y="2214554"/>
            <a:ext cx="1828800" cy="2413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Flexible membrane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H="1">
            <a:off x="3514724" y="2444742"/>
            <a:ext cx="1028700" cy="5699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572000" y="2857496"/>
            <a:ext cx="1943100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Stainless steel pipe interface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>
            <a:off x="4000496" y="3087684"/>
            <a:ext cx="685804" cy="5556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714876" y="3500438"/>
            <a:ext cx="1928826" cy="2413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Aluminium beam pipe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H="1">
            <a:off x="3686176" y="3730626"/>
            <a:ext cx="1143000" cy="3413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Warm beam pipe (1)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None/>
            </a:pPr>
            <a:endParaRPr lang="fr-FR" sz="2600" dirty="0"/>
          </a:p>
          <a:p>
            <a:pPr>
              <a:buNone/>
            </a:pPr>
            <a:endParaRPr lang="fr-FR" sz="2600" dirty="0"/>
          </a:p>
        </p:txBody>
      </p:sp>
      <p:pic>
        <p:nvPicPr>
          <p:cNvPr id="9218" name="Picture 2" descr="Tube faisceau chaud avec flasque coup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928802"/>
            <a:ext cx="424338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572000" y="2786058"/>
            <a:ext cx="285752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50/80K external and beam screens are linked at the cold mass extremity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 flipH="1">
            <a:off x="2786050" y="3000372"/>
            <a:ext cx="1785950" cy="1257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 flipH="1">
            <a:off x="3214678" y="3000372"/>
            <a:ext cx="1357322" cy="157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5072066" y="3786190"/>
            <a:ext cx="3071834" cy="121444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Flexible membrane . Compensate thermal shrinkage differences and dimensions tolerances between vacuum vessel and</a:t>
            </a:r>
            <a:r>
              <a:rPr kumimoji="0" lang="en-GB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pipe                                   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(Rigid assembly on the other side)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 flipH="1">
            <a:off x="4271966" y="3900490"/>
            <a:ext cx="80010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Warm beam pipe (2)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857784"/>
          </a:xfrm>
        </p:spPr>
        <p:txBody>
          <a:bodyPr/>
          <a:lstStyle/>
          <a:p>
            <a:pPr>
              <a:buNone/>
            </a:pPr>
            <a:r>
              <a:rPr lang="fr-FR" sz="1800" dirty="0" smtClean="0"/>
              <a:t>                      </a:t>
            </a:r>
          </a:p>
          <a:p>
            <a:pPr>
              <a:buNone/>
            </a:pPr>
            <a:r>
              <a:rPr lang="fr-FR" sz="1800" dirty="0" smtClean="0"/>
              <a:t>- </a:t>
            </a:r>
            <a:r>
              <a:rPr lang="en-GB" sz="1800" dirty="0" smtClean="0"/>
              <a:t>The cold mass is supported by 2 composite posts : one fixed and one sliding.</a:t>
            </a:r>
          </a:p>
          <a:p>
            <a:pPr>
              <a:buNone/>
            </a:pPr>
            <a:r>
              <a:rPr lang="en-GB" sz="1800" dirty="0" smtClean="0"/>
              <a:t>- Made from glass fibre reinforced with epoxy.</a:t>
            </a:r>
          </a:p>
          <a:p>
            <a:pPr>
              <a:buNone/>
            </a:pPr>
            <a:r>
              <a:rPr lang="en-GB" sz="1800" dirty="0" smtClean="0"/>
              <a:t>- 2 parts</a:t>
            </a:r>
          </a:p>
          <a:p>
            <a:pPr>
              <a:buNone/>
            </a:pPr>
            <a:r>
              <a:rPr lang="en-GB" sz="1800" dirty="0" smtClean="0"/>
              <a:t>- Intermediate stage cooled at 50/80 K</a:t>
            </a:r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r>
              <a:rPr lang="fr-FR" sz="1100" dirty="0" smtClean="0"/>
              <a:t>	</a:t>
            </a:r>
          </a:p>
          <a:p>
            <a:pPr>
              <a:buNone/>
            </a:pPr>
            <a:r>
              <a:rPr lang="fr-FR" sz="1100" dirty="0" smtClean="0"/>
              <a:t>	</a:t>
            </a:r>
            <a:r>
              <a:rPr lang="en-GB" sz="1100" b="1" dirty="0" smtClean="0"/>
              <a:t>LONGITUDINAL  SECTION</a:t>
            </a:r>
            <a:r>
              <a:rPr lang="en-GB" sz="1100" dirty="0" smtClean="0"/>
              <a:t>		                       		</a:t>
            </a:r>
            <a:r>
              <a:rPr lang="en-GB" sz="1100" b="1" dirty="0" smtClean="0"/>
              <a:t>TRANSVERSAL  SECTION</a:t>
            </a:r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endParaRPr lang="fr-FR" sz="1100" dirty="0"/>
          </a:p>
        </p:txBody>
      </p:sp>
      <p:pic>
        <p:nvPicPr>
          <p:cNvPr id="10242" name="Picture 2" descr="Im pied support coupe"/>
          <p:cNvPicPr>
            <a:picLocks noChangeAspect="1" noChangeArrowheads="1"/>
          </p:cNvPicPr>
          <p:nvPr/>
        </p:nvPicPr>
        <p:blipFill>
          <a:blip r:embed="rId3" cstate="print"/>
          <a:srcRect l="5508" r="4590" b="4749"/>
          <a:stretch>
            <a:fillRect/>
          </a:stretch>
        </p:blipFill>
        <p:spPr bwMode="auto">
          <a:xfrm>
            <a:off x="357158" y="3143248"/>
            <a:ext cx="3787936" cy="2715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 descr="Im pied support coupe 2"/>
          <p:cNvPicPr>
            <a:picLocks noChangeAspect="1" noChangeArrowheads="1"/>
          </p:cNvPicPr>
          <p:nvPr/>
        </p:nvPicPr>
        <p:blipFill>
          <a:blip r:embed="rId4" cstate="print"/>
          <a:srcRect b="9127"/>
          <a:stretch>
            <a:fillRect/>
          </a:stretch>
        </p:blipFill>
        <p:spPr bwMode="auto">
          <a:xfrm>
            <a:off x="5072066" y="3214686"/>
            <a:ext cx="3714776" cy="263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428728" y="3643314"/>
            <a:ext cx="1828800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Upper support post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428728" y="4572008"/>
            <a:ext cx="1828800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Lower support post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3571868" y="3857628"/>
            <a:ext cx="1357322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50/80K screen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auto">
          <a:xfrm flipH="1">
            <a:off x="3286116" y="4000504"/>
            <a:ext cx="357190" cy="4571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Line 3"/>
          <p:cNvSpPr>
            <a:spLocks noChangeShapeType="1"/>
          </p:cNvSpPr>
          <p:nvPr/>
        </p:nvSpPr>
        <p:spPr bwMode="auto">
          <a:xfrm flipH="1" flipV="1">
            <a:off x="3428992" y="3786190"/>
            <a:ext cx="214314" cy="14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4071934" y="5357826"/>
            <a:ext cx="928694" cy="35719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Magnetic shield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H="1" flipV="1">
            <a:off x="4000495" y="5000636"/>
            <a:ext cx="142876" cy="42862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6357950" y="2928934"/>
            <a:ext cx="1000132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Cold mass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429124" y="3286124"/>
            <a:ext cx="785818" cy="35719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Screen support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5000628" y="3500438"/>
            <a:ext cx="471494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 flipV="1">
            <a:off x="4857752" y="4500570"/>
            <a:ext cx="428628" cy="28575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4286248" y="4429132"/>
            <a:ext cx="857256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Vacuum vessel support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Support posts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  <a:buNone/>
            </a:pPr>
            <a:endParaRPr lang="fr-FR" sz="2800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fr-FR" sz="2800" dirty="0" smtClean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fr-FR" sz="2800" dirty="0" smtClean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r>
              <a:rPr lang="en-GB" sz="2800" dirty="0" err="1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Multiplet</a:t>
            </a:r>
            <a:r>
              <a:rPr lang="en-GB" sz="2800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  assembling</a:t>
            </a:r>
          </a:p>
          <a:p>
            <a:pPr algn="ctr">
              <a:spcBef>
                <a:spcPct val="0"/>
              </a:spcBef>
              <a:buNone/>
            </a:pPr>
            <a:endParaRPr lang="en-GB" sz="2800" dirty="0" smtClean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r>
              <a:rPr lang="en-GB" sz="2800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and  tooling</a:t>
            </a:r>
            <a:endParaRPr lang="en-GB" sz="2800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None/>
            </a:pPr>
            <a:endParaRPr lang="fr-FR" sz="2600" dirty="0"/>
          </a:p>
          <a:p>
            <a:pPr>
              <a:buNone/>
            </a:pPr>
            <a:endParaRPr lang="fr-FR" sz="2400" dirty="0"/>
          </a:p>
        </p:txBody>
      </p:sp>
      <p:pic>
        <p:nvPicPr>
          <p:cNvPr id="2050" name="Picture 2" descr="Im outillage luge perspect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428736"/>
            <a:ext cx="4295775" cy="384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500826" y="5357826"/>
            <a:ext cx="1357322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Sledge with low Friction blocks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 flipH="1" flipV="1">
            <a:off x="5700710" y="4799021"/>
            <a:ext cx="800116" cy="77311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429124" y="5357826"/>
            <a:ext cx="1057276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Fixed plate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 flipV="1">
            <a:off x="4786314" y="5000636"/>
            <a:ext cx="685800" cy="42862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857224" y="1071546"/>
            <a:ext cx="3571900" cy="5365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342000">
              <a:spcBef>
                <a:spcPts val="400"/>
              </a:spcBef>
            </a:pPr>
            <a:endParaRPr lang="fr-FR" sz="1600" dirty="0" smtClean="0"/>
          </a:p>
          <a:p>
            <a:pPr marL="180000" indent="-342000">
              <a:spcBef>
                <a:spcPts val="400"/>
              </a:spcBef>
            </a:pPr>
            <a:r>
              <a:rPr lang="fr-FR" sz="1600" dirty="0" smtClean="0"/>
              <a:t>	    </a:t>
            </a:r>
            <a:r>
              <a:rPr lang="fr-FR" sz="1600" b="1" u="sng" dirty="0" smtClean="0"/>
              <a:t>COLD  MASS  INTRODUCTION</a:t>
            </a:r>
          </a:p>
          <a:p>
            <a:pPr marL="180000" indent="-342000">
              <a:spcBef>
                <a:spcPts val="400"/>
              </a:spcBef>
            </a:pPr>
            <a:endParaRPr lang="fr-FR" sz="1600" dirty="0" smtClean="0"/>
          </a:p>
          <a:p>
            <a:pPr marL="180000" indent="-342000">
              <a:spcBef>
                <a:spcPts val="400"/>
              </a:spcBef>
            </a:pPr>
            <a:r>
              <a:rPr lang="fr-FR" sz="1600" dirty="0" smtClean="0"/>
              <a:t>- </a:t>
            </a:r>
            <a:r>
              <a:rPr lang="en-GB" sz="1600" dirty="0" smtClean="0"/>
              <a:t>Similar procedure as LHC dipoles         with specific tooling</a:t>
            </a:r>
          </a:p>
          <a:p>
            <a:pPr marL="180000" indent="-342000">
              <a:spcBef>
                <a:spcPts val="400"/>
              </a:spcBef>
            </a:pPr>
            <a:endParaRPr lang="en-GB" sz="1600" dirty="0" smtClean="0"/>
          </a:p>
          <a:p>
            <a:pPr marL="180000" indent="-342000">
              <a:spcBef>
                <a:spcPts val="400"/>
              </a:spcBef>
            </a:pPr>
            <a:r>
              <a:rPr lang="en-GB" sz="1600" dirty="0" smtClean="0"/>
              <a:t>- Cold mass, screen and MLI are assembled separately on the sledge</a:t>
            </a:r>
          </a:p>
          <a:p>
            <a:pPr marL="180000" indent="-342000">
              <a:spcBef>
                <a:spcPts val="400"/>
              </a:spcBef>
              <a:buFontTx/>
              <a:buChar char="-"/>
            </a:pPr>
            <a:endParaRPr lang="en-GB" sz="1600" dirty="0" smtClean="0"/>
          </a:p>
          <a:p>
            <a:pPr marL="180000" indent="-342000">
              <a:spcBef>
                <a:spcPts val="400"/>
              </a:spcBef>
            </a:pPr>
            <a:r>
              <a:rPr lang="en-GB" sz="1600" dirty="0" smtClean="0"/>
              <a:t>- The lower parts of the support posts are removed</a:t>
            </a:r>
          </a:p>
          <a:p>
            <a:pPr marL="180000" indent="-342000">
              <a:spcBef>
                <a:spcPts val="400"/>
              </a:spcBef>
              <a:buFontTx/>
              <a:buChar char="-"/>
            </a:pPr>
            <a:endParaRPr lang="en-GB" sz="1600" dirty="0" smtClean="0"/>
          </a:p>
          <a:p>
            <a:pPr marL="180000" indent="-342000">
              <a:spcBef>
                <a:spcPts val="400"/>
              </a:spcBef>
            </a:pPr>
            <a:r>
              <a:rPr lang="en-GB" sz="1600" dirty="0" smtClean="0"/>
              <a:t>- The sledge is gliding on the fixed plate </a:t>
            </a:r>
          </a:p>
          <a:p>
            <a:pPr marL="180000" indent="-342000">
              <a:spcBef>
                <a:spcPts val="400"/>
              </a:spcBef>
              <a:buFontTx/>
              <a:buChar char="-"/>
            </a:pPr>
            <a:endParaRPr lang="en-GB" sz="1600" dirty="0" smtClean="0"/>
          </a:p>
          <a:p>
            <a:pPr marL="180000" indent="-342000">
              <a:spcBef>
                <a:spcPts val="400"/>
              </a:spcBef>
            </a:pPr>
            <a:r>
              <a:rPr lang="en-GB" sz="1600" dirty="0" smtClean="0"/>
              <a:t>- The cold mass is pulled with a winch inside the vacuum vessel</a:t>
            </a:r>
          </a:p>
          <a:p>
            <a:endParaRPr lang="en-GB" dirty="0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Assembling (1)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 outillage luge fa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28736"/>
            <a:ext cx="3663950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285860"/>
            <a:ext cx="4329114" cy="4786346"/>
          </a:xfrm>
        </p:spPr>
        <p:txBody>
          <a:bodyPr/>
          <a:lstStyle/>
          <a:p>
            <a:pPr marL="180000">
              <a:buNone/>
            </a:pPr>
            <a:r>
              <a:rPr lang="en-GB" sz="1600" dirty="0" smtClean="0"/>
              <a:t>       </a:t>
            </a:r>
            <a:r>
              <a:rPr lang="en-GB" sz="1600" b="1" u="sng" dirty="0" smtClean="0"/>
              <a:t>COLD  MASS  POSITIONING</a:t>
            </a:r>
          </a:p>
          <a:p>
            <a:pPr marL="180000">
              <a:buNone/>
            </a:pPr>
            <a:endParaRPr lang="en-GB" sz="1600" dirty="0" smtClean="0"/>
          </a:p>
          <a:p>
            <a:pPr marL="180000">
              <a:buNone/>
            </a:pPr>
            <a:endParaRPr lang="en-GB" sz="1600" dirty="0" smtClean="0"/>
          </a:p>
          <a:p>
            <a:pPr marL="180000">
              <a:buNone/>
            </a:pPr>
            <a:r>
              <a:rPr lang="en-GB" sz="1600" dirty="0" smtClean="0"/>
              <a:t>- The cold mass is lifted by 2 jack equipments at each extremity</a:t>
            </a:r>
          </a:p>
          <a:p>
            <a:pPr marL="180000">
              <a:buNone/>
            </a:pPr>
            <a:endParaRPr lang="en-GB" sz="1600" dirty="0" smtClean="0"/>
          </a:p>
          <a:p>
            <a:pPr marL="180000">
              <a:buNone/>
            </a:pPr>
            <a:r>
              <a:rPr lang="en-GB" sz="1600" dirty="0" smtClean="0"/>
              <a:t>- The lower part of the support posts is fixed after tools removal</a:t>
            </a:r>
          </a:p>
          <a:p>
            <a:pPr marL="180000">
              <a:buNone/>
            </a:pPr>
            <a:endParaRPr lang="en-GB" sz="1600" dirty="0" smtClean="0"/>
          </a:p>
          <a:p>
            <a:pPr marL="180000">
              <a:buNone/>
            </a:pPr>
            <a:r>
              <a:rPr lang="en-GB" sz="1600" dirty="0" smtClean="0"/>
              <a:t>- The cold mass is put down on its supports located on the vacuum vessel bottoms</a:t>
            </a:r>
          </a:p>
          <a:p>
            <a:pPr marL="180000">
              <a:buNone/>
            </a:pPr>
            <a:endParaRPr lang="en-GB" sz="1600" dirty="0" smtClean="0"/>
          </a:p>
          <a:p>
            <a:pPr marL="180000">
              <a:buNone/>
            </a:pPr>
            <a:r>
              <a:rPr lang="en-GB" sz="1600" dirty="0" smtClean="0"/>
              <a:t>- Ability of transversal adjustment.</a:t>
            </a:r>
            <a:endParaRPr lang="en-GB" sz="1600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Assembling (2)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  <a:buNone/>
            </a:pPr>
            <a:endParaRPr lang="fr-FR" sz="2800" dirty="0" smtClean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fr-FR" sz="2800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r>
              <a:rPr lang="en-GB" sz="2800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IPNO  practice and  skills</a:t>
            </a:r>
          </a:p>
          <a:p>
            <a:pPr algn="ctr">
              <a:spcBef>
                <a:spcPct val="0"/>
              </a:spcBef>
              <a:buNone/>
            </a:pPr>
            <a:endParaRPr lang="en-GB" sz="2800" dirty="0" smtClean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r>
              <a:rPr lang="en-GB" sz="2800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-</a:t>
            </a:r>
          </a:p>
          <a:p>
            <a:pPr algn="ctr">
              <a:spcBef>
                <a:spcPct val="0"/>
              </a:spcBef>
              <a:buNone/>
            </a:pPr>
            <a:endParaRPr lang="en-GB" sz="2800" dirty="0" smtClean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r>
              <a:rPr lang="en-GB" sz="2800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Cryostat  manufacturing</a:t>
            </a:r>
            <a:endParaRPr lang="en-GB" sz="2800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Clr>
                <a:schemeClr val="tx1"/>
              </a:buClr>
              <a:buFontTx/>
              <a:buChar char="-"/>
            </a:pPr>
            <a:r>
              <a:rPr lang="en-GB" sz="2600" dirty="0" smtClean="0"/>
              <a:t>Design of  cryostats for SSS Arcs (56 variants), MS and DS </a:t>
            </a:r>
            <a:r>
              <a:rPr lang="en-GB" sz="2600" dirty="0" err="1" smtClean="0"/>
              <a:t>multiplets</a:t>
            </a:r>
            <a:r>
              <a:rPr lang="en-GB" sz="2600" dirty="0" smtClean="0"/>
              <a:t>.</a:t>
            </a:r>
          </a:p>
          <a:p>
            <a:pPr>
              <a:buClr>
                <a:schemeClr val="tx1"/>
              </a:buClr>
              <a:buFontTx/>
              <a:buChar char="-"/>
            </a:pPr>
            <a:r>
              <a:rPr lang="en-GB" sz="2600" dirty="0" smtClean="0"/>
              <a:t>Tooling design for cold mass insertion.</a:t>
            </a:r>
          </a:p>
          <a:p>
            <a:pPr>
              <a:buClr>
                <a:schemeClr val="tx1"/>
              </a:buClr>
              <a:buFontTx/>
              <a:buChar char="-"/>
            </a:pPr>
            <a:endParaRPr lang="en-GB" sz="2600" dirty="0" smtClean="0"/>
          </a:p>
          <a:p>
            <a:pPr>
              <a:buClr>
                <a:schemeClr val="tx1"/>
              </a:buClr>
              <a:buFontTx/>
              <a:buChar char="-"/>
            </a:pPr>
            <a:endParaRPr lang="en-GB" sz="2600" dirty="0" smtClean="0"/>
          </a:p>
          <a:p>
            <a:pPr>
              <a:buClr>
                <a:schemeClr val="tx1"/>
              </a:buClr>
              <a:buFontTx/>
              <a:buChar char="-"/>
            </a:pPr>
            <a:endParaRPr lang="en-GB" sz="2600" dirty="0" smtClean="0"/>
          </a:p>
          <a:p>
            <a:pPr>
              <a:buClr>
                <a:schemeClr val="tx1"/>
              </a:buClr>
              <a:buFontTx/>
              <a:buChar char="-"/>
            </a:pPr>
            <a:endParaRPr lang="en-GB" sz="2600" dirty="0" smtClean="0"/>
          </a:p>
          <a:p>
            <a:pPr lvl="4">
              <a:buClr>
                <a:schemeClr val="tx1"/>
              </a:buClr>
              <a:buNone/>
            </a:pPr>
            <a:r>
              <a:rPr lang="en-GB" sz="2600" dirty="0" smtClean="0"/>
              <a:t>		      Currently :</a:t>
            </a:r>
          </a:p>
          <a:p>
            <a:pPr>
              <a:buClr>
                <a:schemeClr val="tx1"/>
              </a:buClr>
              <a:buFontTx/>
              <a:buChar char="-"/>
            </a:pPr>
            <a:r>
              <a:rPr lang="en-GB" sz="2600" dirty="0" smtClean="0"/>
              <a:t>Design of cryostats for the triplet upgrade.</a:t>
            </a:r>
          </a:p>
          <a:p>
            <a:pPr>
              <a:buClr>
                <a:schemeClr val="tx1"/>
              </a:buClr>
              <a:buFontTx/>
              <a:buChar char="-"/>
            </a:pPr>
            <a:r>
              <a:rPr lang="en-GB" sz="2600" dirty="0" smtClean="0"/>
              <a:t>Tooling modifications.</a:t>
            </a:r>
            <a:endParaRPr lang="en-GB" sz="2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786058"/>
            <a:ext cx="3251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IPNO know-how : LHC project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43470"/>
          </a:xfrm>
        </p:spPr>
        <p:txBody>
          <a:bodyPr/>
          <a:lstStyle/>
          <a:p>
            <a:pPr>
              <a:buNone/>
            </a:pPr>
            <a:endParaRPr lang="fr-FR" sz="2600" dirty="0"/>
          </a:p>
          <a:p>
            <a:pPr>
              <a:buClrTx/>
              <a:buFontTx/>
              <a:buChar char="-"/>
            </a:pPr>
            <a:r>
              <a:rPr lang="en-GB" sz="2600" dirty="0" smtClean="0"/>
              <a:t>Realization according to French pressure code CODAP (similar to German AD-MERKBLATT).</a:t>
            </a:r>
          </a:p>
          <a:p>
            <a:pPr>
              <a:buClrTx/>
              <a:buFontTx/>
              <a:buChar char="-"/>
            </a:pPr>
            <a:r>
              <a:rPr lang="en-GB" sz="2600" dirty="0" smtClean="0"/>
              <a:t>Manufacture follow-up of LHC dipoles and </a:t>
            </a:r>
            <a:r>
              <a:rPr lang="en-GB" sz="2600" dirty="0" err="1" smtClean="0"/>
              <a:t>quadrupoles</a:t>
            </a:r>
            <a:r>
              <a:rPr lang="en-GB" sz="2600" dirty="0" smtClean="0"/>
              <a:t>.</a:t>
            </a:r>
          </a:p>
          <a:p>
            <a:pPr>
              <a:buClrTx/>
              <a:buFontTx/>
              <a:buChar char="-"/>
            </a:pPr>
            <a:r>
              <a:rPr lang="en-GB" sz="2600" dirty="0" smtClean="0"/>
              <a:t>Current market survey for the triplet upgrade suppliers (about 20 societies selected for the vacuum vessel). Available for the S-FRS project.</a:t>
            </a:r>
            <a:endParaRPr lang="en-GB" sz="2600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162030" y="214290"/>
            <a:ext cx="6338928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IPNO know-how : Industrialization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116013" y="2130425"/>
            <a:ext cx="7342187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Cryogenics</a:t>
            </a:r>
            <a:endParaRPr lang="en-GB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2629"/>
            <a:ext cx="7429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Common 4.5 K saturated helium liquid tank for the </a:t>
            </a:r>
            <a:r>
              <a:rPr lang="en-US" sz="2000" dirty="0" err="1" smtClean="0"/>
              <a:t>multiplet</a:t>
            </a:r>
            <a:r>
              <a:rPr lang="en-US" sz="20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50 K helium gas forced flow in the thermal shield pipes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Principle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2582240" y="2088516"/>
          <a:ext cx="3847148" cy="115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5615"/>
                <a:gridCol w="831533"/>
              </a:tblGrid>
              <a:tr h="288000">
                <a:tc>
                  <a:txBody>
                    <a:bodyPr/>
                    <a:lstStyle/>
                    <a:p>
                      <a:pPr marL="0" indent="1588"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latin typeface="Arial"/>
                          <a:ea typeface="MS Mincho"/>
                          <a:cs typeface="Times New Roman"/>
                        </a:rPr>
                        <a:t>At 50 K level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endParaRPr lang="en-GB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MS Mincho"/>
                          <a:cs typeface="Times New Roman"/>
                        </a:rPr>
                        <a:t>2 W/m² on thermal shield surface of 23 m²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en-GB" sz="1200" dirty="0">
                          <a:latin typeface="Arial"/>
                          <a:ea typeface="MS Mincho"/>
                          <a:cs typeface="Times New Roman"/>
                        </a:rPr>
                        <a:t>	46 W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MS Mincho"/>
                          <a:cs typeface="Times New Roman"/>
                        </a:rPr>
                        <a:t>10 W per cryogenic post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en-GB" sz="1200" dirty="0">
                          <a:latin typeface="Arial"/>
                          <a:ea typeface="MS Mincho"/>
                          <a:cs typeface="Times New Roman"/>
                        </a:rPr>
                        <a:t>	20 W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latin typeface="Arial"/>
                          <a:ea typeface="MS Mincho"/>
                          <a:cs typeface="Times New Roman"/>
                        </a:rPr>
                        <a:t>Total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en-GB" sz="1200" b="1" dirty="0">
                          <a:latin typeface="Arial"/>
                          <a:ea typeface="MS Mincho"/>
                          <a:cs typeface="Times New Roman"/>
                        </a:rPr>
                        <a:t>	66 W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2582240" y="3417760"/>
          <a:ext cx="3847148" cy="14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5615"/>
                <a:gridCol w="831533"/>
              </a:tblGrid>
              <a:tr h="288000">
                <a:tc>
                  <a:txBody>
                    <a:bodyPr/>
                    <a:lstStyle/>
                    <a:p>
                      <a:pPr marL="0" indent="1588"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latin typeface="Arial"/>
                          <a:ea typeface="MS Mincho"/>
                          <a:cs typeface="Times New Roman"/>
                        </a:rPr>
                        <a:t>At </a:t>
                      </a:r>
                      <a:r>
                        <a:rPr lang="en-GB" sz="1200" b="1" dirty="0" smtClean="0">
                          <a:latin typeface="Arial"/>
                          <a:ea typeface="MS Mincho"/>
                          <a:cs typeface="Times New Roman"/>
                        </a:rPr>
                        <a:t>4.5 </a:t>
                      </a:r>
                      <a:r>
                        <a:rPr lang="en-GB" sz="1200" b="1" dirty="0">
                          <a:latin typeface="Arial"/>
                          <a:ea typeface="MS Mincho"/>
                          <a:cs typeface="Times New Roman"/>
                        </a:rPr>
                        <a:t>K level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ct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endParaRPr lang="en-GB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MS Mincho"/>
                          <a:cs typeface="Times New Roman"/>
                        </a:rPr>
                        <a:t>0.2 W/m² on helium tank surface of 20 m²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ct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en-GB" sz="1200" dirty="0">
                          <a:latin typeface="Arial"/>
                          <a:ea typeface="MS Mincho"/>
                          <a:cs typeface="Times New Roman"/>
                        </a:rPr>
                        <a:t>	4 W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MS Mincho"/>
                          <a:cs typeface="Times New Roman"/>
                        </a:rPr>
                        <a:t>1 W per cryogenic post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ct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en-GB" sz="1200" dirty="0">
                          <a:latin typeface="Arial"/>
                          <a:ea typeface="MS Mincho"/>
                          <a:cs typeface="Times New Roman"/>
                        </a:rPr>
                        <a:t>	2 W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MS Mincho"/>
                          <a:cs typeface="Times New Roman"/>
                        </a:rPr>
                        <a:t>0.1 g/s per each current lead pair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ct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en-GB" sz="1200" dirty="0">
                          <a:latin typeface="Arial"/>
                          <a:ea typeface="MS Mincho"/>
                          <a:cs typeface="Times New Roman"/>
                        </a:rPr>
                        <a:t>	18 W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latin typeface="Arial"/>
                          <a:ea typeface="MS Mincho"/>
                          <a:cs typeface="Times New Roman"/>
                        </a:rPr>
                        <a:t>Total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ct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en-GB" sz="1200" b="1" dirty="0">
                          <a:latin typeface="Arial"/>
                          <a:ea typeface="MS Mincho"/>
                          <a:cs typeface="Times New Roman"/>
                        </a:rPr>
                        <a:t>	24 W</a:t>
                      </a:r>
                      <a:endParaRPr lang="fr-FR" sz="12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1214414" y="5078568"/>
            <a:ext cx="7429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As the current leads represent 75% of the global loads, the use of HTC current leads seems reasonable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2629"/>
            <a:ext cx="71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As the yoke is warm, the stored enthalpy in the cold mass is only 700 MJ.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The needed mass flow of helium (19 bars) with an imposed temperature decrease of 40 K is 3 g/s for a cool-down in 3 weeks.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Cool-down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394696"/>
            <a:ext cx="6586312" cy="37489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116013" y="2130425"/>
            <a:ext cx="7342187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Parameter list</a:t>
            </a:r>
            <a:endParaRPr lang="en-GB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Main parameter comparison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1857356" y="1834884"/>
          <a:ext cx="5887015" cy="316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5015"/>
                <a:gridCol w="1296000"/>
                <a:gridCol w="1296000"/>
              </a:tblGrid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ct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en-GB" sz="1600" dirty="0" smtClean="0">
                          <a:latin typeface="Arial"/>
                          <a:ea typeface="MS Mincho"/>
                          <a:cs typeface="Times New Roman"/>
                        </a:rPr>
                        <a:t>Cos</a:t>
                      </a:r>
                      <a:r>
                        <a:rPr lang="en-GB" sz="1600" baseline="0" dirty="0" smtClean="0">
                          <a:latin typeface="Arial"/>
                          <a:ea typeface="MS Mincho"/>
                          <a:cs typeface="Times New Roman"/>
                        </a:rPr>
                        <a:t> (2</a:t>
                      </a:r>
                      <a:r>
                        <a:rPr lang="en-GB" sz="1600" baseline="0" dirty="0" smtClean="0">
                          <a:latin typeface="Symbol" pitchFamily="18" charset="2"/>
                          <a:ea typeface="MS Mincho"/>
                          <a:cs typeface="Times New Roman"/>
                        </a:rPr>
                        <a:t>q</a:t>
                      </a:r>
                      <a:r>
                        <a:rPr lang="en-GB" sz="1600" baseline="0" dirty="0" smtClean="0">
                          <a:latin typeface="Arial"/>
                          <a:ea typeface="MS Mincho"/>
                          <a:cs typeface="Times New Roman"/>
                        </a:rPr>
                        <a:t>)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ct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Toshiba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Arial"/>
                          <a:ea typeface="MS Mincho"/>
                          <a:cs typeface="Times New Roman"/>
                        </a:rPr>
                        <a:t>Current (A)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en-GB" sz="1600" dirty="0">
                          <a:latin typeface="Arial"/>
                          <a:ea typeface="MS Mincho"/>
                          <a:cs typeface="Times New Roman"/>
                        </a:rPr>
                        <a:t>	</a:t>
                      </a:r>
                      <a:r>
                        <a:rPr lang="en-GB" sz="1600" dirty="0" smtClean="0">
                          <a:latin typeface="Arial"/>
                          <a:ea typeface="MS Mincho"/>
                          <a:cs typeface="Times New Roman"/>
                        </a:rPr>
                        <a:t>734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292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fr-FR" sz="1600" dirty="0" err="1" smtClean="0">
                          <a:latin typeface="Arial"/>
                          <a:ea typeface="MS Mincho"/>
                          <a:cs typeface="Times New Roman"/>
                        </a:rPr>
                        <a:t>Ampere</a:t>
                      </a: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-</a:t>
                      </a:r>
                      <a:r>
                        <a:rPr lang="fr-FR" sz="1600" dirty="0" err="1" smtClean="0">
                          <a:latin typeface="Arial"/>
                          <a:ea typeface="MS Mincho"/>
                          <a:cs typeface="Times New Roman"/>
                        </a:rPr>
                        <a:t>turns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814740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365000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fr-FR" sz="1600" dirty="0" err="1" smtClean="0">
                          <a:latin typeface="Arial"/>
                          <a:ea typeface="MS Mincho"/>
                          <a:cs typeface="Times New Roman"/>
                        </a:rPr>
                        <a:t>Current</a:t>
                      </a: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fr-FR" sz="1600" dirty="0" err="1" smtClean="0">
                          <a:latin typeface="Arial"/>
                          <a:ea typeface="MS Mincho"/>
                          <a:cs typeface="Times New Roman"/>
                        </a:rPr>
                        <a:t>density</a:t>
                      </a: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 (A/mm²)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311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133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fr-FR" sz="1600" dirty="0" err="1" smtClean="0">
                          <a:latin typeface="Arial"/>
                          <a:ea typeface="MS Mincho"/>
                          <a:cs typeface="Times New Roman"/>
                        </a:rPr>
                        <a:t>Insulated</a:t>
                      </a:r>
                      <a:r>
                        <a:rPr lang="fr-FR" sz="1600" baseline="0" dirty="0" smtClean="0">
                          <a:latin typeface="Arial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fr-FR" sz="1600" baseline="0" dirty="0" err="1" smtClean="0">
                          <a:latin typeface="Arial"/>
                          <a:ea typeface="MS Mincho"/>
                          <a:cs typeface="Times New Roman"/>
                        </a:rPr>
                        <a:t>conductor</a:t>
                      </a:r>
                      <a:r>
                        <a:rPr lang="fr-FR" sz="1600" baseline="0" dirty="0" smtClean="0">
                          <a:latin typeface="Arial"/>
                          <a:ea typeface="MS Mincho"/>
                          <a:cs typeface="Times New Roman"/>
                        </a:rPr>
                        <a:t> surface (mm²)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2.36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1.94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fr-FR" sz="1600" dirty="0" err="1" smtClean="0">
                          <a:latin typeface="Arial"/>
                          <a:ea typeface="MS Mincho"/>
                          <a:cs typeface="Times New Roman"/>
                        </a:rPr>
                        <a:t>Iron</a:t>
                      </a: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 mass (ton)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2.8 (warm)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12 (cold)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fr-FR" sz="1600" dirty="0" err="1" smtClean="0">
                          <a:latin typeface="Arial"/>
                          <a:ea typeface="MS Mincho"/>
                          <a:cs typeface="Times New Roman"/>
                        </a:rPr>
                        <a:t>Margin</a:t>
                      </a: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 on the </a:t>
                      </a:r>
                      <a:r>
                        <a:rPr lang="fr-FR" sz="1600" dirty="0" err="1" smtClean="0">
                          <a:latin typeface="Arial"/>
                          <a:ea typeface="MS Mincho"/>
                          <a:cs typeface="Times New Roman"/>
                        </a:rPr>
                        <a:t>load</a:t>
                      </a: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 line (%)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20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41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fr-FR" sz="1600" dirty="0" err="1" smtClean="0">
                          <a:latin typeface="Arial"/>
                          <a:ea typeface="MS Mincho"/>
                          <a:cs typeface="Times New Roman"/>
                        </a:rPr>
                        <a:t>Discharge</a:t>
                      </a: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 voltage (V)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893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1163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indent="1588" algn="l">
                        <a:spcAft>
                          <a:spcPts val="0"/>
                        </a:spcAft>
                      </a:pPr>
                      <a:r>
                        <a:rPr lang="fr-FR" sz="1600" dirty="0" err="1" smtClean="0">
                          <a:latin typeface="Arial"/>
                          <a:ea typeface="MS Mincho"/>
                          <a:cs typeface="Times New Roman"/>
                        </a:rPr>
                        <a:t>Outer</a:t>
                      </a:r>
                      <a:r>
                        <a:rPr lang="fr-FR" sz="1600" baseline="0" dirty="0" smtClean="0">
                          <a:latin typeface="Arial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fr-FR" sz="1600" baseline="0" dirty="0" err="1" smtClean="0">
                          <a:latin typeface="Arial"/>
                          <a:ea typeface="MS Mincho"/>
                          <a:cs typeface="Times New Roman"/>
                        </a:rPr>
                        <a:t>diameter</a:t>
                      </a: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 (m)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1.24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588" algn="r"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fr-FR" sz="1600" dirty="0" smtClean="0">
                          <a:latin typeface="Arial"/>
                          <a:ea typeface="MS Mincho"/>
                          <a:cs typeface="Times New Roman"/>
                        </a:rPr>
                        <a:t>1.72</a:t>
                      </a:r>
                      <a:endParaRPr lang="fr-FR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116013" y="2130425"/>
            <a:ext cx="7342187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Prototype</a:t>
            </a:r>
            <a:endParaRPr lang="en-GB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2629"/>
            <a:ext cx="70009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We realized a flat winding test (6 layers, 14 turns) with a similar conductor  in order to manage the 15° coil angle</a:t>
            </a:r>
          </a:p>
          <a:p>
            <a:r>
              <a:rPr lang="en-US" sz="2000" dirty="0" smtClean="0"/>
              <a:t>	</a:t>
            </a:r>
            <a:r>
              <a:rPr lang="en-US" sz="2000" dirty="0" smtClean="0">
                <a:sym typeface="Wingdings" pitchFamily="2" charset="2"/>
              </a:rPr>
              <a:t> It clearly showed that an inverse angle (10°) at the 	winding ends is needed to succeed in the winding.</a:t>
            </a:r>
            <a:endParaRPr lang="en-US" sz="2000" dirty="0" smtClean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Mock-up winding test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4006" t="3005" r="1842" b="14362"/>
          <a:stretch>
            <a:fillRect/>
          </a:stretch>
        </p:blipFill>
        <p:spPr bwMode="auto">
          <a:xfrm>
            <a:off x="3343226" y="3000372"/>
            <a:ext cx="5372178" cy="3143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15245" t="2904" r="10708" b="9982"/>
          <a:stretch>
            <a:fillRect/>
          </a:stretch>
        </p:blipFill>
        <p:spPr bwMode="auto">
          <a:xfrm>
            <a:off x="1172106" y="2357108"/>
            <a:ext cx="2185448" cy="1929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4414" y="982629"/>
            <a:ext cx="70009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The prototype of one cold mass (</a:t>
            </a:r>
            <a:r>
              <a:rPr lang="en-US" sz="2000" dirty="0" err="1" smtClean="0"/>
              <a:t>quadrupole</a:t>
            </a:r>
            <a:r>
              <a:rPr lang="en-US" sz="2000" dirty="0" smtClean="0"/>
              <a:t> + correctors) has to be build to check the feasibility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This prototype will be tested to control the magnetic performance, and the mechanical and electrical behavior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Two additional cold masses would be realized then integrated in a full scale cryostat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Description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1162030" y="214290"/>
            <a:ext cx="5053044" cy="500066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Schedule</a:t>
            </a:r>
            <a:endParaRPr lang="fr-FR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 smtClean="0"/>
              <a:t>31/03/2010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2371" y="1714488"/>
            <a:ext cx="7671595" cy="391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a">
  <a:themeElements>
    <a:clrScheme name="ce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e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2438</TotalTime>
  <Words>2378</Words>
  <Application>Microsoft Office PowerPoint</Application>
  <PresentationFormat>Affichage à l'écran (4:3)</PresentationFormat>
  <Paragraphs>690</Paragraphs>
  <Slides>62</Slides>
  <Notes>20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62</vt:i4>
      </vt:variant>
    </vt:vector>
  </HeadingPairs>
  <TitlesOfParts>
    <vt:vector size="63" baseType="lpstr">
      <vt:lpstr>cea</vt:lpstr>
      <vt:lpstr>Séminaire SACM  31 mars 2010</vt:lpstr>
      <vt:lpstr>Diapositive 2</vt:lpstr>
      <vt:lpstr>Diapositive 3</vt:lpstr>
      <vt:lpstr>Magnetic overview</vt:lpstr>
      <vt:lpstr>Diapositive 5</vt:lpstr>
      <vt:lpstr>Magnetic requirements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Protection studies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Mechanical aspects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Cryogenics</vt:lpstr>
      <vt:lpstr>Diapositive 55</vt:lpstr>
      <vt:lpstr>Diapositive 56</vt:lpstr>
      <vt:lpstr>Parameter list</vt:lpstr>
      <vt:lpstr>Diapositive 58</vt:lpstr>
      <vt:lpstr>Prototype</vt:lpstr>
      <vt:lpstr>Diapositive 60</vt:lpstr>
      <vt:lpstr>Diapositive 61</vt:lpstr>
      <vt:lpstr>Diapositive 62</vt:lpstr>
    </vt:vector>
  </TitlesOfParts>
  <Company>cea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Slebrun</dc:creator>
  <cp:lastModifiedBy>Christophe MAYRI</cp:lastModifiedBy>
  <cp:revision>145</cp:revision>
  <cp:lastPrinted>2002-05-28T12:54:19Z</cp:lastPrinted>
  <dcterms:created xsi:type="dcterms:W3CDTF">2003-09-15T10:46:19Z</dcterms:created>
  <dcterms:modified xsi:type="dcterms:W3CDTF">2010-03-31T07:44:13Z</dcterms:modified>
</cp:coreProperties>
</file>