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09" r:id="rId2"/>
    <p:sldId id="363" r:id="rId3"/>
    <p:sldId id="297" r:id="rId4"/>
    <p:sldId id="332" r:id="rId5"/>
    <p:sldId id="347" r:id="rId6"/>
    <p:sldId id="343" r:id="rId7"/>
    <p:sldId id="372" r:id="rId8"/>
    <p:sldId id="370" r:id="rId9"/>
    <p:sldId id="382" r:id="rId10"/>
    <p:sldId id="383" r:id="rId11"/>
    <p:sldId id="300" r:id="rId12"/>
    <p:sldId id="365" r:id="rId13"/>
    <p:sldId id="366" r:id="rId14"/>
    <p:sldId id="321" r:id="rId15"/>
    <p:sldId id="324" r:id="rId16"/>
    <p:sldId id="326" r:id="rId17"/>
    <p:sldId id="322" r:id="rId18"/>
    <p:sldId id="325" r:id="rId19"/>
    <p:sldId id="358" r:id="rId20"/>
    <p:sldId id="284" r:id="rId21"/>
    <p:sldId id="327" r:id="rId22"/>
    <p:sldId id="377" r:id="rId23"/>
    <p:sldId id="361" r:id="rId24"/>
    <p:sldId id="367" r:id="rId25"/>
    <p:sldId id="386" r:id="rId26"/>
    <p:sldId id="387" r:id="rId27"/>
    <p:sldId id="388" r:id="rId28"/>
    <p:sldId id="389" r:id="rId29"/>
    <p:sldId id="390" r:id="rId30"/>
    <p:sldId id="391" r:id="rId31"/>
    <p:sldId id="392" r:id="rId32"/>
    <p:sldId id="393" r:id="rId33"/>
    <p:sldId id="394" r:id="rId34"/>
    <p:sldId id="395" r:id="rId35"/>
    <p:sldId id="396" r:id="rId36"/>
    <p:sldId id="397" r:id="rId37"/>
    <p:sldId id="398" r:id="rId38"/>
    <p:sldId id="399" r:id="rId39"/>
    <p:sldId id="400" r:id="rId40"/>
    <p:sldId id="401" r:id="rId41"/>
    <p:sldId id="402" r:id="rId42"/>
    <p:sldId id="403" r:id="rId43"/>
    <p:sldId id="404" r:id="rId44"/>
    <p:sldId id="405" r:id="rId45"/>
    <p:sldId id="406" r:id="rId46"/>
    <p:sldId id="407" r:id="rId47"/>
    <p:sldId id="408" r:id="rId48"/>
    <p:sldId id="409" r:id="rId49"/>
    <p:sldId id="411" r:id="rId50"/>
    <p:sldId id="412" r:id="rId51"/>
    <p:sldId id="415" r:id="rId52"/>
    <p:sldId id="416" r:id="rId53"/>
    <p:sldId id="417" r:id="rId54"/>
    <p:sldId id="418" r:id="rId55"/>
    <p:sldId id="419" r:id="rId56"/>
    <p:sldId id="420" r:id="rId57"/>
    <p:sldId id="427" r:id="rId58"/>
    <p:sldId id="429" r:id="rId59"/>
    <p:sldId id="451" r:id="rId60"/>
  </p:sldIdLst>
  <p:sldSz cx="9906000" cy="6858000" type="A4"/>
  <p:notesSz cx="6807200" cy="9939338"/>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 uri="{2D200454-40CA-4A62-9FC3-DE9A4176ACB9}">
      <p15:notesGuideLst xmlns:p15="http://schemas.microsoft.com/office/powerpoint/2012/main" xmlns="">
        <p15:guide id="1" orient="horz" pos="3131"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6690C2"/>
    <a:srgbClr val="4F81BC"/>
    <a:srgbClr val="4171B1"/>
    <a:srgbClr val="000066"/>
    <a:srgbClr val="003399"/>
    <a:srgbClr val="0000CC"/>
    <a:srgbClr val="FFFF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87" autoAdjust="0"/>
    <p:restoredTop sz="72476" autoAdjust="0"/>
  </p:normalViewPr>
  <p:slideViewPr>
    <p:cSldViewPr>
      <p:cViewPr varScale="1">
        <p:scale>
          <a:sx n="57" d="100"/>
          <a:sy n="57" d="100"/>
        </p:scale>
        <p:origin x="-1962" y="-92"/>
      </p:cViewPr>
      <p:guideLst>
        <p:guide orient="horz" pos="2160"/>
        <p:guide pos="3120"/>
      </p:guideLst>
    </p:cSldViewPr>
  </p:slideViewPr>
  <p:notesTextViewPr>
    <p:cViewPr>
      <p:scale>
        <a:sx n="3" d="2"/>
        <a:sy n="3" d="2"/>
      </p:scale>
      <p:origin x="0" y="0"/>
    </p:cViewPr>
  </p:notesTextViewPr>
  <p:sorterViewPr>
    <p:cViewPr varScale="1">
      <p:scale>
        <a:sx n="1" d="1"/>
        <a:sy n="1" d="1"/>
      </p:scale>
      <p:origin x="0" y="-1315"/>
    </p:cViewPr>
  </p:sorterViewPr>
  <p:notesViewPr>
    <p:cSldViewPr>
      <p:cViewPr varScale="1">
        <p:scale>
          <a:sx n="89" d="100"/>
          <a:sy n="89" d="100"/>
        </p:scale>
        <p:origin x="420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2" Type="http://schemas.openxmlformats.org/officeDocument/2006/relationships/oleObject" Target="file:///\\133.87.123.118\hashimoto\BNCT&#38306;&#20418;\&#33576;&#22478;BNCT\ibaraki.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249886230589775"/>
          <c:y val="3.8305458538743078E-2"/>
          <c:w val="0.76704551524189701"/>
          <c:h val="0.8276700011302478"/>
        </c:manualLayout>
      </c:layout>
      <c:scatterChart>
        <c:scatterStyle val="lineMarker"/>
        <c:varyColors val="0"/>
        <c:ser>
          <c:idx val="0"/>
          <c:order val="0"/>
          <c:tx>
            <c:strRef>
              <c:f>Cu_new!$B$3</c:f>
              <c:strCache>
                <c:ptCount val="1"/>
                <c:pt idx="0">
                  <c:v>8MeV_5.99mA</c:v>
                </c:pt>
              </c:strCache>
            </c:strRef>
          </c:tx>
          <c:xVal>
            <c:numRef>
              <c:f>Cu_new!$B$5:$B$24</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Cu_new!$Z$5:$Z$24</c:f>
              <c:numCache>
                <c:formatCode>0.00E+00</c:formatCode>
                <c:ptCount val="20"/>
                <c:pt idx="0">
                  <c:v>16280.2</c:v>
                </c:pt>
                <c:pt idx="1">
                  <c:v>15427.5</c:v>
                </c:pt>
                <c:pt idx="2">
                  <c:v>14895.1</c:v>
                </c:pt>
                <c:pt idx="3">
                  <c:v>14077.599999999993</c:v>
                </c:pt>
                <c:pt idx="4">
                  <c:v>13700.199999999993</c:v>
                </c:pt>
                <c:pt idx="5">
                  <c:v>11976.199999999993</c:v>
                </c:pt>
                <c:pt idx="6">
                  <c:v>9178.89</c:v>
                </c:pt>
                <c:pt idx="7">
                  <c:v>5431.72</c:v>
                </c:pt>
                <c:pt idx="8">
                  <c:v>4182.6399999999994</c:v>
                </c:pt>
                <c:pt idx="9">
                  <c:v>1138.3799999999999</c:v>
                </c:pt>
                <c:pt idx="10">
                  <c:v>96.247800000000026</c:v>
                </c:pt>
                <c:pt idx="11">
                  <c:v>14.858100000000002</c:v>
                </c:pt>
                <c:pt idx="12">
                  <c:v>14.4108</c:v>
                </c:pt>
                <c:pt idx="13">
                  <c:v>14.335000000000004</c:v>
                </c:pt>
                <c:pt idx="14">
                  <c:v>14.232200000000001</c:v>
                </c:pt>
                <c:pt idx="15">
                  <c:v>14.129999999999999</c:v>
                </c:pt>
                <c:pt idx="16">
                  <c:v>14.028700000000001</c:v>
                </c:pt>
                <c:pt idx="17">
                  <c:v>13.928000000000001</c:v>
                </c:pt>
                <c:pt idx="18">
                  <c:v>13.435500000000006</c:v>
                </c:pt>
                <c:pt idx="19">
                  <c:v>12.9603</c:v>
                </c:pt>
              </c:numCache>
            </c:numRef>
          </c:yVal>
          <c:smooth val="0"/>
        </c:ser>
        <c:ser>
          <c:idx val="1"/>
          <c:order val="1"/>
          <c:tx>
            <c:strRef>
              <c:f>Cu_new!$B$27</c:f>
              <c:strCache>
                <c:ptCount val="1"/>
                <c:pt idx="0">
                  <c:v>9MeV_4.64mA</c:v>
                </c:pt>
              </c:strCache>
            </c:strRef>
          </c:tx>
          <c:xVal>
            <c:numRef>
              <c:f>Cu_new!$B$28:$B$47</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Cu_new!$Z$28:$Z$47</c:f>
              <c:numCache>
                <c:formatCode>0.00E+00</c:formatCode>
                <c:ptCount val="20"/>
                <c:pt idx="0">
                  <c:v>16938</c:v>
                </c:pt>
                <c:pt idx="1">
                  <c:v>16088.2</c:v>
                </c:pt>
                <c:pt idx="2">
                  <c:v>15504.8</c:v>
                </c:pt>
                <c:pt idx="3">
                  <c:v>14666.699999999993</c:v>
                </c:pt>
                <c:pt idx="4">
                  <c:v>14256.8</c:v>
                </c:pt>
                <c:pt idx="5">
                  <c:v>12400.7</c:v>
                </c:pt>
                <c:pt idx="6">
                  <c:v>9497.3499999999913</c:v>
                </c:pt>
                <c:pt idx="7">
                  <c:v>5613</c:v>
                </c:pt>
                <c:pt idx="8">
                  <c:v>4326.4000000000005</c:v>
                </c:pt>
                <c:pt idx="9">
                  <c:v>1189.6499999999999</c:v>
                </c:pt>
                <c:pt idx="10">
                  <c:v>115.056</c:v>
                </c:pt>
                <c:pt idx="11">
                  <c:v>31.055199999999989</c:v>
                </c:pt>
                <c:pt idx="12">
                  <c:v>30.56639999999998</c:v>
                </c:pt>
                <c:pt idx="13">
                  <c:v>30.443299999999983</c:v>
                </c:pt>
                <c:pt idx="14">
                  <c:v>30.224999999999987</c:v>
                </c:pt>
                <c:pt idx="15">
                  <c:v>30.008000000000003</c:v>
                </c:pt>
                <c:pt idx="16">
                  <c:v>29.7928</c:v>
                </c:pt>
                <c:pt idx="17">
                  <c:v>29.578899999999987</c:v>
                </c:pt>
                <c:pt idx="18">
                  <c:v>28.532999999999987</c:v>
                </c:pt>
                <c:pt idx="19">
                  <c:v>27.524000000000001</c:v>
                </c:pt>
              </c:numCache>
            </c:numRef>
          </c:yVal>
          <c:smooth val="0"/>
        </c:ser>
        <c:ser>
          <c:idx val="2"/>
          <c:order val="2"/>
          <c:tx>
            <c:strRef>
              <c:f>Cu_new!$B$50</c:f>
              <c:strCache>
                <c:ptCount val="1"/>
                <c:pt idx="0">
                  <c:v>10MeV_3.74mA</c:v>
                </c:pt>
              </c:strCache>
            </c:strRef>
          </c:tx>
          <c:xVal>
            <c:numRef>
              <c:f>Cu_new!$B$51:$B$70</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Cu_new!$Z$51:$Z$70</c:f>
              <c:numCache>
                <c:formatCode>0.00E+00</c:formatCode>
                <c:ptCount val="20"/>
                <c:pt idx="0">
                  <c:v>17627.3</c:v>
                </c:pt>
                <c:pt idx="1">
                  <c:v>16742.400000000001</c:v>
                </c:pt>
                <c:pt idx="2">
                  <c:v>16125</c:v>
                </c:pt>
                <c:pt idx="3">
                  <c:v>15206.199999999993</c:v>
                </c:pt>
                <c:pt idx="4">
                  <c:v>14780.7</c:v>
                </c:pt>
                <c:pt idx="5">
                  <c:v>12830.9</c:v>
                </c:pt>
                <c:pt idx="6">
                  <c:v>9772.7100000000009</c:v>
                </c:pt>
                <c:pt idx="7">
                  <c:v>5780.3899999999994</c:v>
                </c:pt>
                <c:pt idx="8">
                  <c:v>4460.6000000000004</c:v>
                </c:pt>
                <c:pt idx="9">
                  <c:v>1243.74</c:v>
                </c:pt>
                <c:pt idx="10">
                  <c:v>142.339</c:v>
                </c:pt>
                <c:pt idx="11">
                  <c:v>56.5824</c:v>
                </c:pt>
                <c:pt idx="12">
                  <c:v>56.0595</c:v>
                </c:pt>
                <c:pt idx="13">
                  <c:v>55.839700000000001</c:v>
                </c:pt>
                <c:pt idx="14">
                  <c:v>55.439100000000003</c:v>
                </c:pt>
                <c:pt idx="15">
                  <c:v>55.0413</c:v>
                </c:pt>
                <c:pt idx="16">
                  <c:v>54.6464</c:v>
                </c:pt>
                <c:pt idx="17">
                  <c:v>54.254200000000004</c:v>
                </c:pt>
                <c:pt idx="18">
                  <c:v>52.335700000000003</c:v>
                </c:pt>
                <c:pt idx="19">
                  <c:v>50.484999999999999</c:v>
                </c:pt>
              </c:numCache>
            </c:numRef>
          </c:yVal>
          <c:smooth val="0"/>
        </c:ser>
        <c:ser>
          <c:idx val="3"/>
          <c:order val="3"/>
          <c:tx>
            <c:strRef>
              <c:f>Cu_new!$B$73</c:f>
              <c:strCache>
                <c:ptCount val="1"/>
                <c:pt idx="0">
                  <c:v>11MeV_2.94mA</c:v>
                </c:pt>
              </c:strCache>
            </c:strRef>
          </c:tx>
          <c:xVal>
            <c:numRef>
              <c:f>Cu_new!$B$74:$B$93</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Cu_new!$Z$74:$Z$93</c:f>
              <c:numCache>
                <c:formatCode>0.00E+00</c:formatCode>
                <c:ptCount val="20"/>
                <c:pt idx="0">
                  <c:v>17418.199999999986</c:v>
                </c:pt>
                <c:pt idx="1">
                  <c:v>16609.400000000001</c:v>
                </c:pt>
                <c:pt idx="2">
                  <c:v>15986.5</c:v>
                </c:pt>
                <c:pt idx="3">
                  <c:v>15035.800000000001</c:v>
                </c:pt>
                <c:pt idx="4">
                  <c:v>14599.300000000001</c:v>
                </c:pt>
                <c:pt idx="5">
                  <c:v>12644.199999999993</c:v>
                </c:pt>
                <c:pt idx="6">
                  <c:v>9611.4700000000012</c:v>
                </c:pt>
                <c:pt idx="7">
                  <c:v>5689.53</c:v>
                </c:pt>
                <c:pt idx="8">
                  <c:v>4393.8500000000004</c:v>
                </c:pt>
                <c:pt idx="9">
                  <c:v>1245.8300000000002</c:v>
                </c:pt>
                <c:pt idx="10">
                  <c:v>171.06900000000002</c:v>
                </c:pt>
                <c:pt idx="11">
                  <c:v>86.992700000000013</c:v>
                </c:pt>
                <c:pt idx="12">
                  <c:v>86.458600000000004</c:v>
                </c:pt>
                <c:pt idx="13">
                  <c:v>86.142600000000002</c:v>
                </c:pt>
                <c:pt idx="14">
                  <c:v>85.524600000000007</c:v>
                </c:pt>
                <c:pt idx="15">
                  <c:v>84.910799999999995</c:v>
                </c:pt>
                <c:pt idx="16">
                  <c:v>84.301600000000022</c:v>
                </c:pt>
                <c:pt idx="17">
                  <c:v>83.696699999999993</c:v>
                </c:pt>
                <c:pt idx="18">
                  <c:v>80.736900000000006</c:v>
                </c:pt>
                <c:pt idx="19">
                  <c:v>77.881900000000002</c:v>
                </c:pt>
              </c:numCache>
            </c:numRef>
          </c:yVal>
          <c:smooth val="0"/>
        </c:ser>
        <c:ser>
          <c:idx val="4"/>
          <c:order val="4"/>
          <c:tx>
            <c:strRef>
              <c:f>Cu_new!$B$96</c:f>
              <c:strCache>
                <c:ptCount val="1"/>
                <c:pt idx="0">
                  <c:v>12MeV_2.52mA</c:v>
                </c:pt>
              </c:strCache>
            </c:strRef>
          </c:tx>
          <c:xVal>
            <c:numRef>
              <c:f>Cu_new!$B$97:$B$116</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Cu_new!$Z$97:$Z$116</c:f>
              <c:numCache>
                <c:formatCode>0.00E+00</c:formatCode>
                <c:ptCount val="20"/>
                <c:pt idx="0">
                  <c:v>18571.3</c:v>
                </c:pt>
                <c:pt idx="1">
                  <c:v>17688.8</c:v>
                </c:pt>
                <c:pt idx="2">
                  <c:v>17034</c:v>
                </c:pt>
                <c:pt idx="3">
                  <c:v>15962.400000000001</c:v>
                </c:pt>
                <c:pt idx="4">
                  <c:v>15464.4</c:v>
                </c:pt>
                <c:pt idx="5">
                  <c:v>13336.8</c:v>
                </c:pt>
                <c:pt idx="6">
                  <c:v>10124.200000000004</c:v>
                </c:pt>
                <c:pt idx="7">
                  <c:v>5998.9500000000007</c:v>
                </c:pt>
                <c:pt idx="8">
                  <c:v>4643.68</c:v>
                </c:pt>
                <c:pt idx="9">
                  <c:v>1344.49</c:v>
                </c:pt>
                <c:pt idx="10">
                  <c:v>218.53100000000001</c:v>
                </c:pt>
                <c:pt idx="11">
                  <c:v>130.50400000000002</c:v>
                </c:pt>
                <c:pt idx="12">
                  <c:v>129.98800000000008</c:v>
                </c:pt>
                <c:pt idx="13">
                  <c:v>129.52800000000011</c:v>
                </c:pt>
                <c:pt idx="14">
                  <c:v>128.59900000000002</c:v>
                </c:pt>
                <c:pt idx="15">
                  <c:v>127.67700000000001</c:v>
                </c:pt>
                <c:pt idx="16">
                  <c:v>126.76100000000002</c:v>
                </c:pt>
                <c:pt idx="17">
                  <c:v>125.85100000000001</c:v>
                </c:pt>
                <c:pt idx="18">
                  <c:v>121.39999999999999</c:v>
                </c:pt>
                <c:pt idx="19">
                  <c:v>117.107</c:v>
                </c:pt>
              </c:numCache>
            </c:numRef>
          </c:yVal>
          <c:smooth val="0"/>
        </c:ser>
        <c:ser>
          <c:idx val="5"/>
          <c:order val="5"/>
          <c:tx>
            <c:strRef>
              <c:f>Cu_new!$B$119</c:f>
              <c:strCache>
                <c:ptCount val="1"/>
                <c:pt idx="0">
                  <c:v>15MeV_1.68mA</c:v>
                </c:pt>
              </c:strCache>
            </c:strRef>
          </c:tx>
          <c:spPr>
            <a:ln>
              <a:solidFill>
                <a:srgbClr val="00B050"/>
              </a:solidFill>
            </a:ln>
          </c:spPr>
          <c:marker>
            <c:spPr>
              <a:solidFill>
                <a:srgbClr val="00B050"/>
              </a:solidFill>
              <a:ln>
                <a:solidFill>
                  <a:srgbClr val="00B050"/>
                </a:solidFill>
              </a:ln>
            </c:spPr>
          </c:marker>
          <c:xVal>
            <c:numRef>
              <c:f>Cu_new!$B$120:$B$139</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Cu_new!$Z$120:$Z$139</c:f>
              <c:numCache>
                <c:formatCode>0.00E+00</c:formatCode>
                <c:ptCount val="20"/>
                <c:pt idx="0">
                  <c:v>22356.600000000002</c:v>
                </c:pt>
                <c:pt idx="1">
                  <c:v>21152.399999999987</c:v>
                </c:pt>
                <c:pt idx="2">
                  <c:v>20294.199999999986</c:v>
                </c:pt>
                <c:pt idx="3">
                  <c:v>18851.199999999986</c:v>
                </c:pt>
                <c:pt idx="4">
                  <c:v>18214.100000000002</c:v>
                </c:pt>
                <c:pt idx="5">
                  <c:v>15514.4</c:v>
                </c:pt>
                <c:pt idx="6">
                  <c:v>11679.5</c:v>
                </c:pt>
                <c:pt idx="7">
                  <c:v>6932.75</c:v>
                </c:pt>
                <c:pt idx="8">
                  <c:v>5395.42</c:v>
                </c:pt>
                <c:pt idx="9">
                  <c:v>1676.81</c:v>
                </c:pt>
                <c:pt idx="10">
                  <c:v>400.30699999999979</c:v>
                </c:pt>
                <c:pt idx="11">
                  <c:v>298.3400000000002</c:v>
                </c:pt>
                <c:pt idx="12">
                  <c:v>297.73199999999963</c:v>
                </c:pt>
                <c:pt idx="13">
                  <c:v>296.71299999999979</c:v>
                </c:pt>
                <c:pt idx="14">
                  <c:v>294.58300000000003</c:v>
                </c:pt>
                <c:pt idx="15">
                  <c:v>292.47000000000003</c:v>
                </c:pt>
                <c:pt idx="16">
                  <c:v>290.37200000000001</c:v>
                </c:pt>
                <c:pt idx="17">
                  <c:v>288.28799999999984</c:v>
                </c:pt>
                <c:pt idx="18">
                  <c:v>278.09299999999979</c:v>
                </c:pt>
                <c:pt idx="19">
                  <c:v>268.25799999999981</c:v>
                </c:pt>
              </c:numCache>
            </c:numRef>
          </c:yVal>
          <c:smooth val="0"/>
        </c:ser>
        <c:ser>
          <c:idx val="6"/>
          <c:order val="6"/>
          <c:tx>
            <c:strRef>
              <c:f>Cu_new!$B$142</c:f>
              <c:strCache>
                <c:ptCount val="1"/>
                <c:pt idx="0">
                  <c:v>30MeV_0.739mA(MgF2)</c:v>
                </c:pt>
              </c:strCache>
            </c:strRef>
          </c:tx>
          <c:xVal>
            <c:numRef>
              <c:f>Cu_new!$B$143:$B$162</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Cu_new!$Z$143:$Z$162</c:f>
              <c:numCache>
                <c:formatCode>0.00E+00</c:formatCode>
                <c:ptCount val="20"/>
                <c:pt idx="0">
                  <c:v>674342</c:v>
                </c:pt>
                <c:pt idx="1">
                  <c:v>319069</c:v>
                </c:pt>
                <c:pt idx="2">
                  <c:v>141864</c:v>
                </c:pt>
                <c:pt idx="3">
                  <c:v>108084</c:v>
                </c:pt>
                <c:pt idx="4">
                  <c:v>103576</c:v>
                </c:pt>
                <c:pt idx="5">
                  <c:v>86979.6</c:v>
                </c:pt>
                <c:pt idx="6">
                  <c:v>64599.9</c:v>
                </c:pt>
                <c:pt idx="7">
                  <c:v>38281.700000000004</c:v>
                </c:pt>
                <c:pt idx="8">
                  <c:v>29852.6</c:v>
                </c:pt>
                <c:pt idx="9">
                  <c:v>9612.8499999999894</c:v>
                </c:pt>
                <c:pt idx="10">
                  <c:v>2629.4900000000002</c:v>
                </c:pt>
                <c:pt idx="11">
                  <c:v>2079.4300000000012</c:v>
                </c:pt>
                <c:pt idx="12">
                  <c:v>2075.44</c:v>
                </c:pt>
                <c:pt idx="13">
                  <c:v>2068.4700000000012</c:v>
                </c:pt>
                <c:pt idx="14">
                  <c:v>2053.61</c:v>
                </c:pt>
                <c:pt idx="15">
                  <c:v>2038.8899999999999</c:v>
                </c:pt>
                <c:pt idx="16">
                  <c:v>2024.26</c:v>
                </c:pt>
                <c:pt idx="17">
                  <c:v>2009.74</c:v>
                </c:pt>
                <c:pt idx="18">
                  <c:v>1938.6499999999999</c:v>
                </c:pt>
                <c:pt idx="19">
                  <c:v>1870.1</c:v>
                </c:pt>
              </c:numCache>
            </c:numRef>
          </c:yVal>
          <c:smooth val="0"/>
        </c:ser>
        <c:ser>
          <c:idx val="7"/>
          <c:order val="7"/>
          <c:tx>
            <c:strRef>
              <c:f>Cu_new!$B$165</c:f>
              <c:strCache>
                <c:ptCount val="1"/>
                <c:pt idx="0">
                  <c:v>50MeV_0.911mA(MgF2)</c:v>
                </c:pt>
              </c:strCache>
            </c:strRef>
          </c:tx>
          <c:xVal>
            <c:numRef>
              <c:f>Cu_new!$B$166:$B$185</c:f>
              <c:numCache>
                <c:formatCode>General</c:formatCode>
                <c:ptCount val="20"/>
                <c:pt idx="0">
                  <c:v>1.0000000000000005E-2</c:v>
                </c:pt>
                <c:pt idx="1">
                  <c:v>2.0000000000000011E-2</c:v>
                </c:pt>
                <c:pt idx="2">
                  <c:v>4.0000000000000022E-2</c:v>
                </c:pt>
                <c:pt idx="3">
                  <c:v>8.0000000000000043E-2</c:v>
                </c:pt>
                <c:pt idx="4">
                  <c:v>0.1</c:v>
                </c:pt>
                <c:pt idx="5">
                  <c:v>0.2</c:v>
                </c:pt>
                <c:pt idx="6">
                  <c:v>0.4</c:v>
                </c:pt>
                <c:pt idx="7">
                  <c:v>0.8</c:v>
                </c:pt>
                <c:pt idx="8">
                  <c:v>1</c:v>
                </c:pt>
                <c:pt idx="9">
                  <c:v>2</c:v>
                </c:pt>
                <c:pt idx="10">
                  <c:v>4</c:v>
                </c:pt>
                <c:pt idx="11">
                  <c:v>8</c:v>
                </c:pt>
                <c:pt idx="12">
                  <c:v>10</c:v>
                </c:pt>
                <c:pt idx="13">
                  <c:v>20</c:v>
                </c:pt>
                <c:pt idx="14">
                  <c:v>40</c:v>
                </c:pt>
                <c:pt idx="15">
                  <c:v>60</c:v>
                </c:pt>
                <c:pt idx="16">
                  <c:v>80</c:v>
                </c:pt>
                <c:pt idx="17">
                  <c:v>100</c:v>
                </c:pt>
                <c:pt idx="18">
                  <c:v>200</c:v>
                </c:pt>
                <c:pt idx="19">
                  <c:v>300</c:v>
                </c:pt>
              </c:numCache>
            </c:numRef>
          </c:xVal>
          <c:yVal>
            <c:numRef>
              <c:f>Cu_new!$Z$166:$Z$185</c:f>
              <c:numCache>
                <c:formatCode>0.00E+00</c:formatCode>
                <c:ptCount val="20"/>
                <c:pt idx="0">
                  <c:v>4079550</c:v>
                </c:pt>
                <c:pt idx="1">
                  <c:v>1857140</c:v>
                </c:pt>
                <c:pt idx="2">
                  <c:v>751646</c:v>
                </c:pt>
                <c:pt idx="3">
                  <c:v>549522</c:v>
                </c:pt>
                <c:pt idx="4">
                  <c:v>527318</c:v>
                </c:pt>
                <c:pt idx="5">
                  <c:v>443253</c:v>
                </c:pt>
                <c:pt idx="6">
                  <c:v>329539</c:v>
                </c:pt>
                <c:pt idx="7">
                  <c:v>195009</c:v>
                </c:pt>
                <c:pt idx="8">
                  <c:v>151773</c:v>
                </c:pt>
                <c:pt idx="9">
                  <c:v>47993.1</c:v>
                </c:pt>
                <c:pt idx="10">
                  <c:v>12159.1</c:v>
                </c:pt>
                <c:pt idx="11">
                  <c:v>9325.0300000000007</c:v>
                </c:pt>
                <c:pt idx="12">
                  <c:v>9307.67</c:v>
                </c:pt>
                <c:pt idx="13">
                  <c:v>9276.06</c:v>
                </c:pt>
                <c:pt idx="14">
                  <c:v>9209.51</c:v>
                </c:pt>
                <c:pt idx="15">
                  <c:v>9143.42</c:v>
                </c:pt>
                <c:pt idx="16">
                  <c:v>9077.83</c:v>
                </c:pt>
                <c:pt idx="17">
                  <c:v>9012.69</c:v>
                </c:pt>
                <c:pt idx="18">
                  <c:v>8693.9599999999919</c:v>
                </c:pt>
                <c:pt idx="19">
                  <c:v>8386.51</c:v>
                </c:pt>
              </c:numCache>
            </c:numRef>
          </c:yVal>
          <c:smooth val="0"/>
        </c:ser>
        <c:ser>
          <c:idx val="8"/>
          <c:order val="8"/>
          <c:spPr>
            <a:ln w="44450">
              <a:solidFill>
                <a:prstClr val="black"/>
              </a:solidFill>
            </a:ln>
          </c:spPr>
          <c:marker>
            <c:symbol val="none"/>
          </c:marker>
          <c:xVal>
            <c:numRef>
              <c:f>Cu_new!$AC$5:$AC$6</c:f>
              <c:numCache>
                <c:formatCode>General</c:formatCode>
                <c:ptCount val="2"/>
                <c:pt idx="0">
                  <c:v>1.0000000000000005E-2</c:v>
                </c:pt>
                <c:pt idx="1">
                  <c:v>1000</c:v>
                </c:pt>
              </c:numCache>
            </c:numRef>
          </c:xVal>
          <c:yVal>
            <c:numRef>
              <c:f>Cu_new!$AD$5:$AD$6</c:f>
              <c:numCache>
                <c:formatCode>General</c:formatCode>
                <c:ptCount val="2"/>
                <c:pt idx="0">
                  <c:v>100</c:v>
                </c:pt>
                <c:pt idx="1">
                  <c:v>100</c:v>
                </c:pt>
              </c:numCache>
            </c:numRef>
          </c:yVal>
          <c:smooth val="0"/>
        </c:ser>
        <c:dLbls>
          <c:showLegendKey val="0"/>
          <c:showVal val="0"/>
          <c:showCatName val="0"/>
          <c:showSerName val="0"/>
          <c:showPercent val="0"/>
          <c:showBubbleSize val="0"/>
        </c:dLbls>
        <c:axId val="163577216"/>
        <c:axId val="162403840"/>
      </c:scatterChart>
      <c:valAx>
        <c:axId val="163577216"/>
        <c:scaling>
          <c:logBase val="10"/>
          <c:orientation val="minMax"/>
        </c:scaling>
        <c:delete val="0"/>
        <c:axPos val="b"/>
        <c:majorGridlines/>
        <c:minorGridlines/>
        <c:title>
          <c:tx>
            <c:rich>
              <a:bodyPr/>
              <a:lstStyle/>
              <a:p>
                <a:pPr>
                  <a:defRPr/>
                </a:pPr>
                <a:r>
                  <a:rPr lang="en-US"/>
                  <a:t>Cooling time[days]</a:t>
                </a:r>
                <a:endParaRPr lang="ja-JP"/>
              </a:p>
            </c:rich>
          </c:tx>
          <c:layout/>
          <c:overlay val="0"/>
        </c:title>
        <c:numFmt formatCode="0.0E+0" sourceLinked="0"/>
        <c:majorTickMark val="out"/>
        <c:minorTickMark val="none"/>
        <c:tickLblPos val="nextTo"/>
        <c:crossAx val="162403840"/>
        <c:crosses val="autoZero"/>
        <c:crossBetween val="midCat"/>
      </c:valAx>
      <c:valAx>
        <c:axId val="162403840"/>
        <c:scaling>
          <c:logBase val="10"/>
          <c:orientation val="minMax"/>
        </c:scaling>
        <c:delete val="0"/>
        <c:axPos val="l"/>
        <c:majorGridlines/>
        <c:minorGridlines/>
        <c:title>
          <c:tx>
            <c:rich>
              <a:bodyPr rot="-5400000" vert="horz"/>
              <a:lstStyle/>
              <a:p>
                <a:pPr>
                  <a:defRPr/>
                </a:pPr>
                <a:r>
                  <a:rPr lang="en-US"/>
                  <a:t>γ-Dose rate [μSv/h]</a:t>
                </a:r>
                <a:endParaRPr lang="ja-JP"/>
              </a:p>
            </c:rich>
          </c:tx>
          <c:layout/>
          <c:overlay val="0"/>
        </c:title>
        <c:numFmt formatCode="0.0E+0" sourceLinked="0"/>
        <c:majorTickMark val="out"/>
        <c:minorTickMark val="none"/>
        <c:tickLblPos val="low"/>
        <c:crossAx val="163577216"/>
        <c:crosses val="autoZero"/>
        <c:crossBetween val="midCat"/>
      </c:valAx>
    </c:plotArea>
    <c:legend>
      <c:legendPos val="r"/>
      <c:legendEntry>
        <c:idx val="8"/>
        <c:delete val="1"/>
      </c:legendEntry>
      <c:layout>
        <c:manualLayout>
          <c:xMode val="edge"/>
          <c:yMode val="edge"/>
          <c:x val="0.58641467721535179"/>
          <c:y val="3.8145473013820992E-2"/>
          <c:w val="0.33826125279075581"/>
          <c:h val="0.33655585887282391"/>
        </c:manualLayout>
      </c:layout>
      <c:overlay val="0"/>
      <c:spPr>
        <a:solidFill>
          <a:schemeClr val="bg1"/>
        </a:solidFill>
        <a:ln w="25400">
          <a:solidFill>
            <a:srgbClr val="FFC000"/>
          </a:solidFill>
        </a:ln>
      </c:spPr>
      <c:txPr>
        <a:bodyPr/>
        <a:lstStyle/>
        <a:p>
          <a:pPr>
            <a:defRPr sz="1300"/>
          </a:pPr>
          <a:endParaRPr lang="ja-JP"/>
        </a:p>
      </c:txPr>
    </c:legend>
    <c:plotVisOnly val="1"/>
    <c:dispBlanksAs val="gap"/>
    <c:showDLblsOverMax val="0"/>
  </c:chart>
  <c:spPr>
    <a:solidFill>
      <a:prstClr val="white"/>
    </a:solidFill>
    <a:ln w="19050">
      <a:noFill/>
    </a:ln>
  </c:spPr>
  <c:txPr>
    <a:bodyPr/>
    <a:lstStyle/>
    <a:p>
      <a:pPr>
        <a:defRPr sz="1600"/>
      </a:pPr>
      <a:endParaRPr lang="ja-JP"/>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49516" cy="496967"/>
          </a:xfrm>
          <a:prstGeom prst="rect">
            <a:avLst/>
          </a:prstGeom>
        </p:spPr>
        <p:txBody>
          <a:bodyPr vert="horz" lIns="92236" tIns="46118" rIns="92236" bIns="46118"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56065" y="0"/>
            <a:ext cx="2949516" cy="496967"/>
          </a:xfrm>
          <a:prstGeom prst="rect">
            <a:avLst/>
          </a:prstGeom>
        </p:spPr>
        <p:txBody>
          <a:bodyPr vert="horz" lIns="92236" tIns="46118" rIns="92236" bIns="46118" rtlCol="0"/>
          <a:lstStyle>
            <a:lvl1pPr algn="r" fontAlgn="auto">
              <a:spcBef>
                <a:spcPts val="0"/>
              </a:spcBef>
              <a:spcAft>
                <a:spcPts val="0"/>
              </a:spcAft>
              <a:defRPr sz="1200">
                <a:latin typeface="+mn-lt"/>
                <a:ea typeface="+mn-ea"/>
              </a:defRPr>
            </a:lvl1pPr>
          </a:lstStyle>
          <a:p>
            <a:pPr>
              <a:defRPr/>
            </a:pPr>
            <a:fld id="{E153676F-87B7-4B7C-A411-B078ADA86D49}" type="datetimeFigureOut">
              <a:rPr lang="ja-JP" altLang="en-US"/>
              <a:pPr>
                <a:defRPr/>
              </a:pPr>
              <a:t>2014/6/23</a:t>
            </a:fld>
            <a:endParaRPr lang="ja-JP" altLang="en-US"/>
          </a:p>
        </p:txBody>
      </p:sp>
      <p:sp>
        <p:nvSpPr>
          <p:cNvPr id="4" name="スライド イメージ プレースホルダ 3"/>
          <p:cNvSpPr>
            <a:spLocks noGrp="1" noRot="1" noChangeAspect="1"/>
          </p:cNvSpPr>
          <p:nvPr>
            <p:ph type="sldImg" idx="2"/>
          </p:nvPr>
        </p:nvSpPr>
        <p:spPr>
          <a:xfrm>
            <a:off x="709613" y="744538"/>
            <a:ext cx="5387975" cy="3729037"/>
          </a:xfrm>
          <a:prstGeom prst="rect">
            <a:avLst/>
          </a:prstGeom>
          <a:noFill/>
          <a:ln w="12700">
            <a:solidFill>
              <a:prstClr val="black"/>
            </a:solidFill>
          </a:ln>
        </p:spPr>
        <p:txBody>
          <a:bodyPr vert="horz" lIns="92236" tIns="46118" rIns="92236" bIns="46118" rtlCol="0" anchor="ctr"/>
          <a:lstStyle/>
          <a:p>
            <a:pPr lvl="0"/>
            <a:endParaRPr lang="ja-JP" altLang="en-US" noProof="0" smtClean="0"/>
          </a:p>
        </p:txBody>
      </p:sp>
      <p:sp>
        <p:nvSpPr>
          <p:cNvPr id="5" name="ノート プレースホルダ 4"/>
          <p:cNvSpPr>
            <a:spLocks noGrp="1"/>
          </p:cNvSpPr>
          <p:nvPr>
            <p:ph type="body" sz="quarter" idx="3"/>
          </p:nvPr>
        </p:nvSpPr>
        <p:spPr>
          <a:xfrm>
            <a:off x="681530" y="4721187"/>
            <a:ext cx="5445760" cy="4472702"/>
          </a:xfrm>
          <a:prstGeom prst="rect">
            <a:avLst/>
          </a:prstGeom>
        </p:spPr>
        <p:txBody>
          <a:bodyPr vert="horz" lIns="92236" tIns="46118" rIns="92236" bIns="46118"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 5"/>
          <p:cNvSpPr>
            <a:spLocks noGrp="1"/>
          </p:cNvSpPr>
          <p:nvPr>
            <p:ph type="ftr" sz="quarter" idx="4"/>
          </p:nvPr>
        </p:nvSpPr>
        <p:spPr>
          <a:xfrm>
            <a:off x="2" y="9440779"/>
            <a:ext cx="2949516" cy="496967"/>
          </a:xfrm>
          <a:prstGeom prst="rect">
            <a:avLst/>
          </a:prstGeom>
        </p:spPr>
        <p:txBody>
          <a:bodyPr vert="horz" lIns="92236" tIns="46118" rIns="92236" bIns="46118"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56065" y="9440779"/>
            <a:ext cx="2949516" cy="496967"/>
          </a:xfrm>
          <a:prstGeom prst="rect">
            <a:avLst/>
          </a:prstGeom>
        </p:spPr>
        <p:txBody>
          <a:bodyPr vert="horz" wrap="square" lIns="92236" tIns="46118" rIns="92236" bIns="46118" numCol="1" anchor="b" anchorCtr="0" compatLnSpc="1">
            <a:prstTxWarp prst="textNoShape">
              <a:avLst/>
            </a:prstTxWarp>
          </a:bodyPr>
          <a:lstStyle>
            <a:lvl1pPr algn="r">
              <a:defRPr sz="1200">
                <a:latin typeface="Calibri" panose="020F0502020204030204" pitchFamily="34" charset="0"/>
              </a:defRPr>
            </a:lvl1pPr>
          </a:lstStyle>
          <a:p>
            <a:fld id="{8F299FF8-F106-4679-A05F-5F64FC23FF8D}" type="slidenum">
              <a:rPr lang="ja-JP" altLang="en-US"/>
              <a:pPr/>
              <a:t>‹#›</a:t>
            </a:fld>
            <a:endParaRPr lang="ja-JP" altLang="en-US"/>
          </a:p>
        </p:txBody>
      </p:sp>
    </p:spTree>
    <p:extLst>
      <p:ext uri="{BB962C8B-B14F-4D97-AF65-F5344CB8AC3E}">
        <p14:creationId xmlns:p14="http://schemas.microsoft.com/office/powerpoint/2010/main" val="3840400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ja-JP" sz="2000" dirty="0">
                <a:latin typeface="Arial" panose="020B0604020202020204" pitchFamily="34" charset="0"/>
                <a:cs typeface="Arial" panose="020B0604020202020204" pitchFamily="34" charset="0"/>
              </a:rPr>
              <a:t>Thank you chairman and thank very much for </a:t>
            </a:r>
            <a:r>
              <a:rPr lang="en-US" altLang="ja-JP" sz="2000" dirty="0" smtClean="0">
                <a:latin typeface="Arial" panose="020B0604020202020204" pitchFamily="34" charset="0"/>
                <a:cs typeface="Arial" panose="020B0604020202020204" pitchFamily="34" charset="0"/>
              </a:rPr>
              <a:t>the invitation to this BNCT conference.</a:t>
            </a:r>
          </a:p>
          <a:p>
            <a:pPr eaLnBrk="1" hangingPunct="1"/>
            <a:endParaRPr lang="en-US" altLang="ja-JP" sz="2000" dirty="0" smtClean="0">
              <a:latin typeface="Arial" panose="020B0604020202020204" pitchFamily="34" charset="0"/>
              <a:cs typeface="Arial" panose="020B0604020202020204" pitchFamily="34" charset="0"/>
            </a:endParaRPr>
          </a:p>
          <a:p>
            <a:pPr eaLnBrk="1" hangingPunct="1"/>
            <a:r>
              <a:rPr lang="en-US" altLang="ja-JP" sz="2000" dirty="0" smtClean="0">
                <a:latin typeface="Arial" panose="020B0604020202020204" pitchFamily="34" charset="0"/>
                <a:cs typeface="Arial" panose="020B0604020202020204" pitchFamily="34" charset="0"/>
              </a:rPr>
              <a:t>I’m engaging in BNCT research field since the latter 1990s. </a:t>
            </a:r>
          </a:p>
          <a:p>
            <a:pPr eaLnBrk="1" hangingPunct="1"/>
            <a:r>
              <a:rPr lang="en-US" altLang="ja-JP" sz="2000" dirty="0" smtClean="0">
                <a:latin typeface="Arial" panose="020B0604020202020204" pitchFamily="34" charset="0"/>
                <a:cs typeface="Arial" panose="020B0604020202020204" pitchFamily="34" charset="0"/>
              </a:rPr>
              <a:t>I have engaged in reactor based BNCT for JRR-4 in Japan Atomic Energy Agency.</a:t>
            </a:r>
          </a:p>
          <a:p>
            <a:pPr eaLnBrk="1" hangingPunct="1"/>
            <a:r>
              <a:rPr lang="en-US" altLang="ja-JP" sz="2000" dirty="0" smtClean="0">
                <a:latin typeface="Arial" panose="020B0604020202020204" pitchFamily="34" charset="0"/>
                <a:cs typeface="Arial" panose="020B0604020202020204" pitchFamily="34" charset="0"/>
              </a:rPr>
              <a:t>And now I join to a project for development of the accelerator based BNCT in University of Tsukuba.</a:t>
            </a:r>
          </a:p>
          <a:p>
            <a:pPr eaLnBrk="1" hangingPunct="1"/>
            <a:r>
              <a:rPr lang="en-US" altLang="ja-JP" sz="2000" dirty="0" smtClean="0">
                <a:latin typeface="Arial" panose="020B0604020202020204" pitchFamily="34" charset="0"/>
                <a:cs typeface="Arial" panose="020B0604020202020204" pitchFamily="34" charset="0"/>
              </a:rPr>
              <a:t>Today, I introduce my experiences for the reactor BNCT in JRR-4 as well as the accelerator based BNCT.</a:t>
            </a:r>
            <a:endParaRPr lang="en-US" altLang="ja-JP" sz="2000" dirty="0">
              <a:latin typeface="Arial" panose="020B0604020202020204" pitchFamily="34" charset="0"/>
              <a:cs typeface="Arial" panose="020B0604020202020204" pitchFamily="34" charset="0"/>
            </a:endParaRPr>
          </a:p>
        </p:txBody>
      </p:sp>
      <p:sp>
        <p:nvSpPr>
          <p:cNvPr id="4" name="スライド番号プレースホルダ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4F52C0C6-D41B-413A-998E-8AF2C6CC8613}" type="slidenum">
              <a:rPr lang="ja-JP" altLang="en-US">
                <a:latin typeface="Calibri" panose="020F0502020204030204" pitchFamily="34" charset="0"/>
              </a:rPr>
              <a:pPr eaLnBrk="1" hangingPunct="1"/>
              <a:t>1</a:t>
            </a:fld>
            <a:endParaRPr lang="ja-JP" altLang="en-US">
              <a:latin typeface="Calibri" panose="020F0502020204030204" pitchFamily="34" charset="0"/>
            </a:endParaRPr>
          </a:p>
        </p:txBody>
      </p:sp>
    </p:spTree>
    <p:extLst>
      <p:ext uri="{BB962C8B-B14F-4D97-AF65-F5344CB8AC3E}">
        <p14:creationId xmlns:p14="http://schemas.microsoft.com/office/powerpoint/2010/main" val="2229872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76463" y="346075"/>
            <a:ext cx="2617787" cy="1812925"/>
          </a:xfrm>
        </p:spPr>
      </p:sp>
      <p:sp>
        <p:nvSpPr>
          <p:cNvPr id="3" name="ノート プレースホルダー 2"/>
          <p:cNvSpPr>
            <a:spLocks noGrp="1"/>
          </p:cNvSpPr>
          <p:nvPr>
            <p:ph type="body" idx="1"/>
          </p:nvPr>
        </p:nvSpPr>
        <p:spPr>
          <a:xfrm>
            <a:off x="438039" y="2378223"/>
            <a:ext cx="6094633" cy="6863782"/>
          </a:xfrm>
        </p:spPr>
        <p:txBody>
          <a:bodyPr>
            <a:noAutofit/>
          </a:bodyPr>
          <a:lstStyle/>
          <a:p>
            <a:pPr algn="just"/>
            <a:r>
              <a:rPr lang="en-US" altLang="ja-JP" sz="1800" dirty="0">
                <a:latin typeface="Arial" panose="020B0604020202020204" pitchFamily="34" charset="0"/>
                <a:cs typeface="Arial" panose="020B0604020202020204" pitchFamily="34" charset="0"/>
              </a:rPr>
              <a:t>First, this slide shows principle of BNCT and its advantages, though Prof. Tanaka </a:t>
            </a:r>
            <a:r>
              <a:rPr lang="en-US" altLang="ja-JP" sz="1800" dirty="0" smtClean="0">
                <a:latin typeface="Arial" panose="020B0604020202020204" pitchFamily="34" charset="0"/>
                <a:cs typeface="Arial" panose="020B0604020202020204" pitchFamily="34" charset="0"/>
              </a:rPr>
              <a:t>introduce</a:t>
            </a:r>
            <a:r>
              <a:rPr lang="ja-JP" altLang="en-US" sz="1800" dirty="0" err="1" smtClean="0">
                <a:latin typeface="Arial" panose="020B0604020202020204" pitchFamily="34" charset="0"/>
                <a:cs typeface="Arial" panose="020B0604020202020204" pitchFamily="34" charset="0"/>
              </a:rPr>
              <a:t>ｄ</a:t>
            </a:r>
            <a:r>
              <a:rPr lang="en-US" altLang="ja-JP" sz="1800" dirty="0" smtClean="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before. </a:t>
            </a:r>
          </a:p>
          <a:p>
            <a:pPr algn="just"/>
            <a:r>
              <a:rPr lang="en-US" altLang="ja-JP" sz="1800" dirty="0">
                <a:latin typeface="Arial" panose="020B0604020202020204" pitchFamily="34" charset="0"/>
                <a:cs typeface="Arial" panose="020B0604020202020204" pitchFamily="34" charset="0"/>
              </a:rPr>
              <a:t>As you know, BNCT </a:t>
            </a:r>
            <a:r>
              <a:rPr lang="en-US" altLang="ja-JP" sz="1800" dirty="0" smtClean="0">
                <a:latin typeface="Arial" panose="020B0604020202020204" pitchFamily="34" charset="0"/>
                <a:cs typeface="Arial" panose="020B0604020202020204" pitchFamily="34" charset="0"/>
              </a:rPr>
              <a:t>can destroys </a:t>
            </a:r>
            <a:r>
              <a:rPr lang="en-US" altLang="ja-JP" sz="1800" dirty="0">
                <a:latin typeface="Arial" panose="020B0604020202020204" pitchFamily="34" charset="0"/>
                <a:cs typeface="Arial" panose="020B0604020202020204" pitchFamily="34" charset="0"/>
              </a:rPr>
              <a:t>cancer cells </a:t>
            </a:r>
            <a:r>
              <a:rPr lang="en-US" altLang="ja-JP" sz="1800" dirty="0" smtClean="0">
                <a:latin typeface="Arial" panose="020B0604020202020204" pitchFamily="34" charset="0"/>
                <a:cs typeface="Arial" panose="020B0604020202020204" pitchFamily="34" charset="0"/>
              </a:rPr>
              <a:t>selectively using alpha </a:t>
            </a:r>
            <a:r>
              <a:rPr lang="en-US" altLang="ja-JP" sz="1800" dirty="0">
                <a:latin typeface="Arial" panose="020B0604020202020204" pitchFamily="34" charset="0"/>
                <a:cs typeface="Arial" panose="020B0604020202020204" pitchFamily="34" charset="0"/>
              </a:rPr>
              <a:t>particle and lithium nucleus as heavy particles. </a:t>
            </a:r>
          </a:p>
          <a:p>
            <a:pPr algn="just"/>
            <a:r>
              <a:rPr lang="en-US" altLang="ja-JP" sz="1800" dirty="0">
                <a:latin typeface="Arial" panose="020B0604020202020204" pitchFamily="34" charset="0"/>
                <a:cs typeface="Arial" panose="020B0604020202020204" pitchFamily="34" charset="0"/>
              </a:rPr>
              <a:t>So, BNCT is called “Cancer cell selective heavy-ion therapy”.</a:t>
            </a:r>
          </a:p>
          <a:p>
            <a:pPr algn="just"/>
            <a:endParaRPr lang="en-US" altLang="ja-JP" sz="1800" dirty="0">
              <a:latin typeface="Arial" panose="020B0604020202020204" pitchFamily="34" charset="0"/>
              <a:cs typeface="Arial" panose="020B0604020202020204" pitchFamily="34" charset="0"/>
            </a:endParaRPr>
          </a:p>
          <a:p>
            <a:pPr algn="just"/>
            <a:r>
              <a:rPr lang="en-US" altLang="ja-JP" sz="1800" dirty="0">
                <a:latin typeface="Arial" panose="020B0604020202020204" pitchFamily="34" charset="0"/>
                <a:cs typeface="Arial" panose="020B0604020202020204" pitchFamily="34" charset="0"/>
              </a:rPr>
              <a:t>BNCT can be applied to refractory cancers as invasive cancer, multiple cancer and radiation resistant cancers and so on. And recurrent cancer after conventional radiotherapy are also applied.</a:t>
            </a:r>
          </a:p>
          <a:p>
            <a:pPr algn="just"/>
            <a:endParaRPr lang="en-US" altLang="ja-JP" sz="1800" dirty="0">
              <a:latin typeface="Arial" panose="020B0604020202020204" pitchFamily="34" charset="0"/>
              <a:cs typeface="Arial" panose="020B0604020202020204" pitchFamily="34" charset="0"/>
            </a:endParaRPr>
          </a:p>
          <a:p>
            <a:pPr algn="just"/>
            <a:r>
              <a:rPr lang="en-US" altLang="ja-JP" sz="1800" dirty="0">
                <a:latin typeface="Arial" panose="020B0604020202020204" pitchFamily="34" charset="0"/>
                <a:cs typeface="Arial" panose="020B0604020202020204" pitchFamily="34" charset="0"/>
              </a:rPr>
              <a:t>Further advantage is that the treatment completes in only one session of 30 minute irradiation because neutron dose for healthy tissue is limited.</a:t>
            </a:r>
          </a:p>
          <a:p>
            <a:pPr algn="just"/>
            <a:r>
              <a:rPr lang="en-US" altLang="ja-JP" sz="1800" dirty="0">
                <a:latin typeface="Arial" panose="020B0604020202020204" pitchFamily="34" charset="0"/>
                <a:cs typeface="Arial" panose="020B0604020202020204" pitchFamily="34" charset="0"/>
              </a:rPr>
              <a:t>So, it provides highly quality of life to patient.</a:t>
            </a:r>
          </a:p>
          <a:p>
            <a:pPr algn="just"/>
            <a:endParaRPr lang="en-US" altLang="ja-JP" sz="1800" dirty="0">
              <a:latin typeface="Arial" panose="020B0604020202020204" pitchFamily="34" charset="0"/>
              <a:cs typeface="Arial" panose="020B0604020202020204" pitchFamily="34" charset="0"/>
            </a:endParaRPr>
          </a:p>
          <a:p>
            <a:pPr algn="just"/>
            <a:r>
              <a:rPr lang="en-US" altLang="ja-JP" sz="1800" dirty="0">
                <a:latin typeface="Arial" panose="020B0604020202020204" pitchFamily="34" charset="0"/>
                <a:cs typeface="Arial" panose="020B0604020202020204" pitchFamily="34" charset="0"/>
              </a:rPr>
              <a:t>Furthermore, by combination with PET diagnosis, treatment efficiency and applicability of BNCT for each patient can be estimated in advance. </a:t>
            </a:r>
          </a:p>
          <a:p>
            <a:pPr algn="just"/>
            <a:endParaRPr lang="ja-JP" altLang="en-US" sz="18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10"/>
          </p:nvPr>
        </p:nvSpPr>
        <p:spPr/>
        <p:txBody>
          <a:bodyPr/>
          <a:lstStyle/>
          <a:p>
            <a:pPr>
              <a:defRPr/>
            </a:pPr>
            <a:fld id="{A93052C9-9487-4CCD-9EC5-C84028DE0C31}" type="slidenum">
              <a:rPr lang="en-US" altLang="ja-JP" smtClean="0"/>
              <a:pPr>
                <a:defRPr/>
              </a:pPr>
              <a:t>2</a:t>
            </a:fld>
            <a:endParaRPr lang="en-US" altLang="ja-JP"/>
          </a:p>
        </p:txBody>
      </p:sp>
    </p:spTree>
    <p:extLst>
      <p:ext uri="{BB962C8B-B14F-4D97-AF65-F5344CB8AC3E}">
        <p14:creationId xmlns:p14="http://schemas.microsoft.com/office/powerpoint/2010/main" val="1931632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51472" y="145133"/>
            <a:ext cx="2376264" cy="1645861"/>
          </a:xfrm>
        </p:spPr>
      </p:sp>
      <p:sp>
        <p:nvSpPr>
          <p:cNvPr id="3" name="ノート プレースホルダー 2"/>
          <p:cNvSpPr>
            <a:spLocks noGrp="1"/>
          </p:cNvSpPr>
          <p:nvPr>
            <p:ph type="body" idx="1"/>
          </p:nvPr>
        </p:nvSpPr>
        <p:spPr>
          <a:xfrm>
            <a:off x="379264" y="1923581"/>
            <a:ext cx="6120680" cy="7765681"/>
          </a:xfrm>
        </p:spPr>
        <p:txBody>
          <a:bodyPr>
            <a:noAutofit/>
          </a:bodyPr>
          <a:lstStyle/>
          <a:p>
            <a:pPr algn="just"/>
            <a:r>
              <a:rPr lang="en-US" altLang="ja-JP" sz="2000" dirty="0">
                <a:latin typeface="Arial" panose="020B0604020202020204" pitchFamily="34" charset="0"/>
                <a:cs typeface="Arial" panose="020B0604020202020204" pitchFamily="34" charset="0"/>
              </a:rPr>
              <a:t>To perform BNCT, we have to prepare </a:t>
            </a:r>
            <a:r>
              <a:rPr lang="en-US" altLang="ja-JP" sz="2000" dirty="0" smtClean="0">
                <a:latin typeface="Arial" panose="020B0604020202020204" pitchFamily="34" charset="0"/>
                <a:cs typeface="Arial" panose="020B0604020202020204" pitchFamily="34" charset="0"/>
              </a:rPr>
              <a:t>high </a:t>
            </a:r>
            <a:r>
              <a:rPr lang="en-US" altLang="ja-JP" sz="2000" dirty="0">
                <a:latin typeface="Arial" panose="020B0604020202020204" pitchFamily="34" charset="0"/>
                <a:cs typeface="Arial" panose="020B0604020202020204" pitchFamily="34" charset="0"/>
              </a:rPr>
              <a:t>neutron intensity source</a:t>
            </a:r>
            <a:r>
              <a:rPr lang="en-US" altLang="ja-JP" sz="2000" dirty="0" smtClean="0">
                <a:latin typeface="Arial" panose="020B0604020202020204" pitchFamily="34" charset="0"/>
                <a:cs typeface="Arial" panose="020B0604020202020204" pitchFamily="34" charset="0"/>
              </a:rPr>
              <a:t>.  Thus at present the </a:t>
            </a:r>
            <a:r>
              <a:rPr lang="en-US" altLang="ja-JP" sz="2000" dirty="0">
                <a:latin typeface="Arial" panose="020B0604020202020204" pitchFamily="34" charset="0"/>
                <a:cs typeface="Arial" panose="020B0604020202020204" pitchFamily="34" charset="0"/>
              </a:rPr>
              <a:t>clinical trials of BNCT are being conducted using nuclear reactor.</a:t>
            </a:r>
          </a:p>
          <a:p>
            <a:pPr algn="just"/>
            <a:r>
              <a:rPr lang="en-US" altLang="ja-JP" sz="2000" dirty="0" smtClean="0">
                <a:latin typeface="Arial" panose="020B0604020202020204" pitchFamily="34" charset="0"/>
                <a:cs typeface="Arial" panose="020B0604020202020204" pitchFamily="34" charset="0"/>
              </a:rPr>
              <a:t>In Japan, there </a:t>
            </a:r>
            <a:r>
              <a:rPr lang="en-US" altLang="ja-JP" sz="2000" dirty="0">
                <a:latin typeface="Arial" panose="020B0604020202020204" pitchFamily="34" charset="0"/>
                <a:cs typeface="Arial" panose="020B0604020202020204" pitchFamily="34" charset="0"/>
              </a:rPr>
              <a:t>were two </a:t>
            </a:r>
            <a:r>
              <a:rPr lang="en-US" altLang="ja-JP" sz="2000" dirty="0" smtClean="0">
                <a:latin typeface="Arial" panose="020B0604020202020204" pitchFamily="34" charset="0"/>
                <a:cs typeface="Arial" panose="020B0604020202020204" pitchFamily="34" charset="0"/>
              </a:rPr>
              <a:t>reactors for BNCT.</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One is KUR, a research reactor of Kyoto university located in Osaka </a:t>
            </a:r>
            <a:r>
              <a:rPr lang="en-US" altLang="ja-JP" sz="2000" dirty="0" smtClean="0">
                <a:latin typeface="Arial" panose="020B0604020202020204" pitchFamily="34" charset="0"/>
                <a:cs typeface="Arial" panose="020B0604020202020204" pitchFamily="34" charset="0"/>
              </a:rPr>
              <a:t>Prefecture in Western place. </a:t>
            </a:r>
          </a:p>
          <a:p>
            <a:pPr algn="just"/>
            <a:r>
              <a:rPr lang="en-US" altLang="ja-JP" sz="2000" dirty="0" smtClean="0">
                <a:latin typeface="Arial" panose="020B0604020202020204" pitchFamily="34" charset="0"/>
                <a:cs typeface="Arial" panose="020B0604020202020204" pitchFamily="34" charset="0"/>
              </a:rPr>
              <a:t>And another one </a:t>
            </a:r>
            <a:r>
              <a:rPr lang="en-US" altLang="ja-JP" sz="2000" dirty="0">
                <a:latin typeface="Arial" panose="020B0604020202020204" pitchFamily="34" charset="0"/>
                <a:cs typeface="Arial" panose="020B0604020202020204" pitchFamily="34" charset="0"/>
              </a:rPr>
              <a:t>is JRR-4 as a research reactor of Japan Atomic Energy Agency in Tokai </a:t>
            </a:r>
            <a:r>
              <a:rPr lang="en-US" altLang="ja-JP" sz="2000" dirty="0" smtClean="0">
                <a:latin typeface="Arial" panose="020B0604020202020204" pitchFamily="34" charset="0"/>
                <a:cs typeface="Arial" panose="020B0604020202020204" pitchFamily="34" charset="0"/>
              </a:rPr>
              <a:t>village in Eastern place.</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Distance from Tsukuba to Tokai is about 70km.</a:t>
            </a:r>
          </a:p>
          <a:p>
            <a:pPr algn="just"/>
            <a:r>
              <a:rPr lang="en-US" altLang="ja-JP" sz="2000" dirty="0">
                <a:latin typeface="Arial" panose="020B0604020202020204" pitchFamily="34" charset="0"/>
                <a:cs typeface="Arial" panose="020B0604020202020204" pitchFamily="34" charset="0"/>
              </a:rPr>
              <a:t>Clinical group of Tsukuba university were performed clinical trial of BNCT for malignant brain tumor using JRR-4.</a:t>
            </a:r>
          </a:p>
          <a:p>
            <a:pPr algn="just"/>
            <a:r>
              <a:rPr lang="en-US" altLang="ja-JP" sz="2000" dirty="0">
                <a:latin typeface="Arial" panose="020B0604020202020204" pitchFamily="34" charset="0"/>
                <a:cs typeface="Arial" panose="020B0604020202020204" pitchFamily="34" charset="0"/>
              </a:rPr>
              <a:t>When the team performed BNCT, they took a patient for the reactor from here</a:t>
            </a:r>
            <a:r>
              <a:rPr lang="en-US" altLang="ja-JP" sz="2000" dirty="0" smtClean="0">
                <a:latin typeface="Arial" panose="020B0604020202020204" pitchFamily="34" charset="0"/>
                <a:cs typeface="Arial" panose="020B0604020202020204" pitchFamily="34" charset="0"/>
              </a:rPr>
              <a:t>.</a:t>
            </a:r>
          </a:p>
          <a:p>
            <a:pPr algn="just"/>
            <a:r>
              <a:rPr lang="ja-JP" altLang="en-US" sz="2000" dirty="0">
                <a:latin typeface="Arial" panose="020B0604020202020204" pitchFamily="34" charset="0"/>
                <a:cs typeface="Arial" panose="020B0604020202020204" pitchFamily="34" charset="0"/>
              </a:rPr>
              <a:t>☞</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However unfortunately, </a:t>
            </a:r>
            <a:r>
              <a:rPr lang="en-US" altLang="ja-JP" sz="2000" dirty="0" smtClean="0">
                <a:latin typeface="Arial" panose="020B0604020202020204" pitchFamily="34" charset="0"/>
                <a:cs typeface="Arial" panose="020B0604020202020204" pitchFamily="34" charset="0"/>
              </a:rPr>
              <a:t>JRR-4 reactor halted in 2011 due to the huge earthquake. And finally JAEA </a:t>
            </a:r>
            <a:r>
              <a:rPr lang="en-US" altLang="ja-JP" sz="2000" dirty="0">
                <a:latin typeface="Arial" panose="020B0604020202020204" pitchFamily="34" charset="0"/>
                <a:cs typeface="Arial" panose="020B0604020202020204" pitchFamily="34" charset="0"/>
              </a:rPr>
              <a:t>decided </a:t>
            </a:r>
            <a:r>
              <a:rPr lang="en-US" altLang="ja-JP" sz="2000" dirty="0" smtClean="0">
                <a:latin typeface="Arial" panose="020B0604020202020204" pitchFamily="34" charset="0"/>
                <a:cs typeface="Arial" panose="020B0604020202020204" pitchFamily="34" charset="0"/>
              </a:rPr>
              <a:t>that JRR-4 is shut down permanently. </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Therefore at </a:t>
            </a:r>
            <a:r>
              <a:rPr lang="en-US" altLang="ja-JP" sz="2000" dirty="0" smtClean="0">
                <a:latin typeface="Arial" panose="020B0604020202020204" pitchFamily="34" charset="0"/>
                <a:cs typeface="Arial" panose="020B0604020202020204" pitchFamily="34" charset="0"/>
              </a:rPr>
              <a:t>present in Japan, </a:t>
            </a:r>
            <a:r>
              <a:rPr lang="en-US" altLang="ja-JP" sz="2000" dirty="0">
                <a:latin typeface="Arial" panose="020B0604020202020204" pitchFamily="34" charset="0"/>
                <a:cs typeface="Arial" panose="020B0604020202020204" pitchFamily="34" charset="0"/>
              </a:rPr>
              <a:t>we perform clinical trial of BNCT using only </a:t>
            </a:r>
            <a:r>
              <a:rPr lang="en-US" altLang="ja-JP" sz="2000" dirty="0" smtClean="0">
                <a:latin typeface="Arial" panose="020B0604020202020204" pitchFamily="34" charset="0"/>
                <a:cs typeface="Arial" panose="020B0604020202020204" pitchFamily="34" charset="0"/>
              </a:rPr>
              <a:t>KUR.   </a:t>
            </a:r>
            <a:endParaRPr lang="ja-JP" altLang="en-US" sz="20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10"/>
          </p:nvPr>
        </p:nvSpPr>
        <p:spPr/>
        <p:txBody>
          <a:bodyPr/>
          <a:lstStyle/>
          <a:p>
            <a:fld id="{8F299FF8-F106-4679-A05F-5F64FC23FF8D}" type="slidenum">
              <a:rPr lang="ja-JP" altLang="en-US" smtClean="0"/>
              <a:pPr/>
              <a:t>3</a:t>
            </a:fld>
            <a:endParaRPr lang="ja-JP" altLang="en-US"/>
          </a:p>
        </p:txBody>
      </p:sp>
    </p:spTree>
    <p:extLst>
      <p:ext uri="{BB962C8B-B14F-4D97-AF65-F5344CB8AC3E}">
        <p14:creationId xmlns:p14="http://schemas.microsoft.com/office/powerpoint/2010/main" val="287596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EF862-52EB-46DA-B14A-F1A742F2962A}" type="slidenum">
              <a:rPr lang="ja-JP" altLang="en-US"/>
              <a:pPr/>
              <a:t>4</a:t>
            </a:fld>
            <a:endParaRPr lang="en-US" altLang="ja-JP"/>
          </a:p>
        </p:txBody>
      </p:sp>
      <p:sp>
        <p:nvSpPr>
          <p:cNvPr id="95234" name="Rectangle 2"/>
          <p:cNvSpPr>
            <a:spLocks noGrp="1" noRot="1" noChangeAspect="1" noChangeArrowheads="1" noTextEdit="1"/>
          </p:cNvSpPr>
          <p:nvPr>
            <p:ph type="sldImg"/>
          </p:nvPr>
        </p:nvSpPr>
        <p:spPr>
          <a:xfrm>
            <a:off x="1300163" y="182563"/>
            <a:ext cx="3917950" cy="2713037"/>
          </a:xfrm>
          <a:ln/>
        </p:spPr>
      </p:sp>
      <p:sp>
        <p:nvSpPr>
          <p:cNvPr id="95235" name="Rectangle 3"/>
          <p:cNvSpPr>
            <a:spLocks noGrp="1" noChangeArrowheads="1"/>
          </p:cNvSpPr>
          <p:nvPr>
            <p:ph type="body" idx="1"/>
          </p:nvPr>
        </p:nvSpPr>
        <p:spPr>
          <a:xfrm>
            <a:off x="379264" y="3339092"/>
            <a:ext cx="6040050" cy="5658195"/>
          </a:xfrm>
        </p:spPr>
        <p:txBody>
          <a:bodyPr>
            <a:noAutofit/>
          </a:bodyPr>
          <a:lstStyle/>
          <a:p>
            <a:pPr algn="just"/>
            <a:r>
              <a:rPr lang="en-US" altLang="ja-JP" sz="2000" dirty="0">
                <a:latin typeface="Arial" panose="020B0604020202020204" pitchFamily="34" charset="0"/>
                <a:cs typeface="Arial" panose="020B0604020202020204" pitchFamily="34" charset="0"/>
              </a:rPr>
              <a:t>JRR-4 is a research reactor in Japan Atomic Energy Agency.</a:t>
            </a:r>
          </a:p>
          <a:p>
            <a:pPr algn="just"/>
            <a:r>
              <a:rPr lang="en-US" altLang="ja-JP" sz="2000" dirty="0">
                <a:latin typeface="Arial" panose="020B0604020202020204" pitchFamily="34" charset="0"/>
                <a:cs typeface="Arial" panose="020B0604020202020204" pitchFamily="34" charset="0"/>
              </a:rPr>
              <a:t>The reactor was constructed to research </a:t>
            </a:r>
            <a:r>
              <a:rPr lang="en-US" altLang="ja-JP" sz="2000" dirty="0" smtClean="0">
                <a:latin typeface="Arial" panose="020B0604020202020204" pitchFamily="34" charset="0"/>
                <a:cs typeface="Arial" panose="020B0604020202020204" pitchFamily="34" charset="0"/>
              </a:rPr>
              <a:t>reactor </a:t>
            </a:r>
            <a:r>
              <a:rPr lang="en-US" altLang="ja-JP" sz="2000" dirty="0">
                <a:latin typeface="Arial" panose="020B0604020202020204" pitchFamily="34" charset="0"/>
                <a:cs typeface="Arial" panose="020B0604020202020204" pitchFamily="34" charset="0"/>
              </a:rPr>
              <a:t>shielding of the first Japanese nuclear ship “</a:t>
            </a:r>
            <a:r>
              <a:rPr lang="en-US" altLang="ja-JP" sz="2000" dirty="0" err="1">
                <a:latin typeface="Arial" panose="020B0604020202020204" pitchFamily="34" charset="0"/>
                <a:cs typeface="Arial" panose="020B0604020202020204" pitchFamily="34" charset="0"/>
              </a:rPr>
              <a:t>Mutsu</a:t>
            </a:r>
            <a:r>
              <a:rPr lang="en-US" altLang="ja-JP" sz="2000" dirty="0">
                <a:latin typeface="Arial" panose="020B0604020202020204" pitchFamily="34" charset="0"/>
                <a:cs typeface="Arial" panose="020B0604020202020204" pitchFamily="34" charset="0"/>
              </a:rPr>
              <a:t>” in 1965. </a:t>
            </a:r>
            <a:endParaRPr lang="en-US" altLang="ja-JP" sz="2000" dirty="0" smtClean="0">
              <a:latin typeface="Arial" panose="020B0604020202020204" pitchFamily="34" charset="0"/>
              <a:cs typeface="Arial" panose="020B0604020202020204" pitchFamily="34" charset="0"/>
            </a:endParaRPr>
          </a:p>
          <a:p>
            <a:pPr algn="just"/>
            <a:r>
              <a:rPr lang="en-US" altLang="ja-JP" sz="2000" dirty="0" smtClean="0">
                <a:latin typeface="Arial" panose="020B0604020202020204" pitchFamily="34" charset="0"/>
                <a:cs typeface="Arial" panose="020B0604020202020204" pitchFamily="34" charset="0"/>
              </a:rPr>
              <a:t>And the </a:t>
            </a:r>
            <a:r>
              <a:rPr lang="en-US" altLang="ja-JP" sz="2000" dirty="0">
                <a:latin typeface="Arial" panose="020B0604020202020204" pitchFamily="34" charset="0"/>
                <a:cs typeface="Arial" panose="020B0604020202020204" pitchFamily="34" charset="0"/>
              </a:rPr>
              <a:t>reactor was renewal for enrichment reducing, and new facility for medical irradiation was installed in 1997. Then the reactor was achieved critical again in 1998.</a:t>
            </a:r>
          </a:p>
          <a:p>
            <a:pPr algn="just"/>
            <a:r>
              <a:rPr lang="en-US" altLang="ja-JP" sz="2000" dirty="0">
                <a:latin typeface="Arial" panose="020B0604020202020204" pitchFamily="34" charset="0"/>
                <a:cs typeface="Arial" panose="020B0604020202020204" pitchFamily="34" charset="0"/>
              </a:rPr>
              <a:t>Maximum thermal power is 3.5MW, and the maximum thermal neutron flux in the core is approximately 5x10</a:t>
            </a:r>
            <a:r>
              <a:rPr lang="en-US" altLang="ja-JP" sz="2000" baseline="30000" dirty="0">
                <a:latin typeface="Arial" panose="020B0604020202020204" pitchFamily="34" charset="0"/>
                <a:cs typeface="Arial" panose="020B0604020202020204" pitchFamily="34" charset="0"/>
              </a:rPr>
              <a:t>13</a:t>
            </a:r>
            <a:r>
              <a:rPr lang="en-US" altLang="ja-JP" sz="2000" dirty="0">
                <a:latin typeface="Arial" panose="020B0604020202020204" pitchFamily="34" charset="0"/>
                <a:cs typeface="Arial" panose="020B0604020202020204" pitchFamily="34" charset="0"/>
              </a:rPr>
              <a:t>. </a:t>
            </a:r>
          </a:p>
          <a:p>
            <a:pPr algn="just"/>
            <a:r>
              <a:rPr lang="en-US" altLang="ja-JP" sz="2000" dirty="0">
                <a:latin typeface="Arial" panose="020B0604020202020204" pitchFamily="34" charset="0"/>
                <a:cs typeface="Arial" panose="020B0604020202020204" pitchFamily="34" charset="0"/>
              </a:rPr>
              <a:t>Operation mode is daily Operation. The reactor start up at about 10 o’clock, and the reactor shut down after operating 6 hours. </a:t>
            </a:r>
            <a:endParaRPr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8411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9E6947-98E5-4533-B53F-0CA9DB5E3875}" type="slidenum">
              <a:rPr lang="ja-JP" altLang="en-US"/>
              <a:pPr/>
              <a:t>5</a:t>
            </a:fld>
            <a:endParaRPr lang="en-US" altLang="ja-JP"/>
          </a:p>
        </p:txBody>
      </p:sp>
      <p:sp>
        <p:nvSpPr>
          <p:cNvPr id="143362" name="Rectangle 2"/>
          <p:cNvSpPr>
            <a:spLocks noGrp="1" noRot="1" noChangeAspect="1" noChangeArrowheads="1" noTextEdit="1"/>
          </p:cNvSpPr>
          <p:nvPr>
            <p:ph type="sldImg"/>
          </p:nvPr>
        </p:nvSpPr>
        <p:spPr>
          <a:xfrm>
            <a:off x="1952625" y="109538"/>
            <a:ext cx="2531095" cy="1751801"/>
          </a:xfrm>
          <a:ln/>
        </p:spPr>
      </p:sp>
      <p:sp>
        <p:nvSpPr>
          <p:cNvPr id="143363" name="Rectangle 3"/>
          <p:cNvSpPr>
            <a:spLocks noGrp="1" noChangeArrowheads="1"/>
          </p:cNvSpPr>
          <p:nvPr>
            <p:ph type="body" idx="1"/>
          </p:nvPr>
        </p:nvSpPr>
        <p:spPr>
          <a:xfrm>
            <a:off x="379264" y="2071228"/>
            <a:ext cx="5832648" cy="7578961"/>
          </a:xfrm>
        </p:spPr>
        <p:txBody>
          <a:bodyPr>
            <a:noAutofit/>
          </a:bodyPr>
          <a:lstStyle/>
          <a:p>
            <a:pPr algn="just"/>
            <a:r>
              <a:rPr lang="en-US" altLang="ja-JP" sz="2000" dirty="0">
                <a:latin typeface="Arial" panose="020B0604020202020204" pitchFamily="34" charset="0"/>
                <a:cs typeface="Arial" panose="020B0604020202020204" pitchFamily="34" charset="0"/>
              </a:rPr>
              <a:t>This figure shows cross section view of medical irradiation facility of JRR-4.</a:t>
            </a:r>
          </a:p>
          <a:p>
            <a:pPr algn="just"/>
            <a:r>
              <a:rPr lang="en-US" altLang="ja-JP" sz="2000" dirty="0">
                <a:latin typeface="Arial" panose="020B0604020202020204" pitchFamily="34" charset="0"/>
                <a:cs typeface="Arial" panose="020B0604020202020204" pitchFamily="34" charset="0"/>
              </a:rPr>
              <a:t>JRR-4 has spectrum shifter device consisted of heavy water tank and cadmium shutter.</a:t>
            </a:r>
          </a:p>
          <a:p>
            <a:pPr algn="just"/>
            <a:r>
              <a:rPr lang="en-US" altLang="ja-JP" sz="2000" dirty="0">
                <a:latin typeface="Arial" panose="020B0604020202020204" pitchFamily="34" charset="0"/>
                <a:cs typeface="Arial" panose="020B0604020202020204" pitchFamily="34" charset="0"/>
              </a:rPr>
              <a:t>The facility allows to change neutron beam spectrum depending on depth of cancer by changing the thickness of heavy water in the heavy water tank and by switching the cadmium shutter installed in neutron beam path.</a:t>
            </a:r>
          </a:p>
          <a:p>
            <a:pPr algn="just"/>
            <a:r>
              <a:rPr lang="en-US" altLang="ja-JP" sz="2000" dirty="0">
                <a:latin typeface="Arial" panose="020B0604020202020204" pitchFamily="34" charset="0"/>
                <a:cs typeface="Arial" panose="020B0604020202020204" pitchFamily="34" charset="0"/>
              </a:rPr>
              <a:t>At first, this is the TNB-2 mode. All heavy water layers in the tank are filled with heavy water. Cadmium shutter is putted out. This condition makes pure thermal neutron beam.</a:t>
            </a:r>
          </a:p>
          <a:p>
            <a:pPr algn="just"/>
            <a:r>
              <a:rPr lang="ja-JP" altLang="en-US" sz="2000" dirty="0">
                <a:latin typeface="Arial" panose="020B0604020202020204" pitchFamily="34" charset="0"/>
                <a:cs typeface="Arial" panose="020B0604020202020204" pitchFamily="34" charset="0"/>
              </a:rPr>
              <a:t>☞</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Next, this mode is TNB-1 mode. Heavy water are filled in 4cm layer and 8cm layer in the tank. Cadmium shutter is out. </a:t>
            </a:r>
          </a:p>
          <a:p>
            <a:pPr algn="just"/>
            <a:r>
              <a:rPr lang="ja-JP" altLang="en-US" sz="2000" dirty="0">
                <a:latin typeface="Arial" panose="020B0604020202020204" pitchFamily="34" charset="0"/>
                <a:cs typeface="Arial" panose="020B0604020202020204" pitchFamily="34" charset="0"/>
              </a:rPr>
              <a:t>☞</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Last, this mode is Epithermal neutron beam mode. Heavy water is filled only 8cm layer. To cut the thermal neutrons, cadmium shutter is putted in the neutron beam pass.</a:t>
            </a:r>
            <a:endParaRPr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393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883B3-9129-4A32-A7B1-E667B5C44843}" type="slidenum">
              <a:rPr lang="ja-JP" altLang="en-US"/>
              <a:pPr/>
              <a:t>6</a:t>
            </a:fld>
            <a:endParaRPr lang="en-US" altLang="ja-JP"/>
          </a:p>
        </p:txBody>
      </p:sp>
      <p:sp>
        <p:nvSpPr>
          <p:cNvPr id="105474" name="Rectangle 2"/>
          <p:cNvSpPr>
            <a:spLocks noGrp="1" noRot="1" noChangeAspect="1" noChangeArrowheads="1" noTextEdit="1"/>
          </p:cNvSpPr>
          <p:nvPr>
            <p:ph type="sldImg"/>
          </p:nvPr>
        </p:nvSpPr>
        <p:spPr>
          <a:xfrm>
            <a:off x="2251472" y="145133"/>
            <a:ext cx="2602532" cy="1802351"/>
          </a:xfrm>
          <a:ln/>
        </p:spPr>
      </p:sp>
      <p:sp>
        <p:nvSpPr>
          <p:cNvPr id="105475" name="Rectangle 3"/>
          <p:cNvSpPr>
            <a:spLocks noGrp="1" noChangeArrowheads="1"/>
          </p:cNvSpPr>
          <p:nvPr>
            <p:ph type="body" idx="1"/>
          </p:nvPr>
        </p:nvSpPr>
        <p:spPr>
          <a:xfrm>
            <a:off x="307256" y="2017131"/>
            <a:ext cx="6185594" cy="7705066"/>
          </a:xfrm>
        </p:spPr>
        <p:txBody>
          <a:bodyPr>
            <a:noAutofit/>
          </a:bodyPr>
          <a:lstStyle/>
          <a:p>
            <a:pPr algn="just"/>
            <a:r>
              <a:rPr lang="ja-JP" altLang="en-US" sz="2000" dirty="0">
                <a:latin typeface="Arial" panose="020B0604020202020204" pitchFamily="34" charset="0"/>
                <a:cs typeface="Arial" panose="020B0604020202020204" pitchFamily="34" charset="0"/>
              </a:rPr>
              <a:t>アドリブ</a:t>
            </a:r>
            <a:r>
              <a:rPr lang="en-US" altLang="ja-JP" sz="2000" dirty="0">
                <a:latin typeface="Arial" panose="020B0604020202020204" pitchFamily="34" charset="0"/>
                <a:cs typeface="Arial" panose="020B0604020202020204" pitchFamily="34" charset="0"/>
              </a:rPr>
              <a:t>OK</a:t>
            </a:r>
          </a:p>
          <a:p>
            <a:pPr algn="just"/>
            <a:r>
              <a:rPr lang="en-US" altLang="ja-JP" sz="2000" dirty="0">
                <a:latin typeface="Arial" panose="020B0604020202020204" pitchFamily="34" charset="0"/>
                <a:cs typeface="Arial" panose="020B0604020202020204" pitchFamily="34" charset="0"/>
              </a:rPr>
              <a:t>We measured characteristics of the neutron beams for each mode. The experiments had been carried out in free-air conditions. The reactor power was set as 3.5 MW as a maximum operation. This table shows beam performances obtained from the experiments and calculations.  </a:t>
            </a:r>
          </a:p>
          <a:p>
            <a:pPr algn="just"/>
            <a:r>
              <a:rPr lang="en-US" altLang="ja-JP" sz="2000" dirty="0">
                <a:latin typeface="Arial" panose="020B0604020202020204" pitchFamily="34" charset="0"/>
                <a:cs typeface="Arial" panose="020B0604020202020204" pitchFamily="34" charset="0"/>
              </a:rPr>
              <a:t>For TNB-2 mode as pure thermal neutron beam, maximum thermal neutron flux at the center of beam aperture is about 6.5x 10</a:t>
            </a:r>
            <a:r>
              <a:rPr lang="en-US" altLang="ja-JP" sz="2000" baseline="30000" dirty="0">
                <a:latin typeface="Arial" panose="020B0604020202020204" pitchFamily="34" charset="0"/>
                <a:cs typeface="Arial" panose="020B0604020202020204" pitchFamily="34" charset="0"/>
              </a:rPr>
              <a:t>8</a:t>
            </a:r>
            <a:r>
              <a:rPr lang="en-US" altLang="ja-JP" sz="2000" dirty="0">
                <a:latin typeface="Arial" panose="020B0604020202020204" pitchFamily="34" charset="0"/>
                <a:cs typeface="Arial" panose="020B0604020202020204" pitchFamily="34" charset="0"/>
              </a:rPr>
              <a:t>, cadmium ratio is about 13.5. The fast neutron contamination is lower than other beam modes. </a:t>
            </a:r>
          </a:p>
          <a:p>
            <a:pPr algn="just"/>
            <a:r>
              <a:rPr lang="en-US" altLang="ja-JP" sz="2000" dirty="0">
                <a:latin typeface="Arial" panose="020B0604020202020204" pitchFamily="34" charset="0"/>
                <a:cs typeface="Arial" panose="020B0604020202020204" pitchFamily="34" charset="0"/>
              </a:rPr>
              <a:t>For TNB-1 mode, maximum thermal neutron flux is approximately 2.0 x 10</a:t>
            </a:r>
            <a:r>
              <a:rPr lang="en-US" altLang="ja-JP" sz="2000" baseline="30000" dirty="0">
                <a:latin typeface="Arial" panose="020B0604020202020204" pitchFamily="34" charset="0"/>
                <a:cs typeface="Arial" panose="020B0604020202020204" pitchFamily="34" charset="0"/>
              </a:rPr>
              <a:t>9</a:t>
            </a:r>
            <a:r>
              <a:rPr lang="en-US" altLang="ja-JP" sz="2000" dirty="0">
                <a:latin typeface="Arial" panose="020B0604020202020204" pitchFamily="34" charset="0"/>
                <a:cs typeface="Arial" panose="020B0604020202020204" pitchFamily="34" charset="0"/>
              </a:rPr>
              <a:t>, and cadmium ratio is about 2.5. The gamma-ray dose contamination is the highest in these beams. </a:t>
            </a:r>
          </a:p>
          <a:p>
            <a:pPr algn="just"/>
            <a:r>
              <a:rPr lang="en-US" altLang="ja-JP" sz="2000" dirty="0">
                <a:latin typeface="Arial" panose="020B0604020202020204" pitchFamily="34" charset="0"/>
                <a:cs typeface="Arial" panose="020B0604020202020204" pitchFamily="34" charset="0"/>
              </a:rPr>
              <a:t>For Epithermal neutron beam mode, we have estimated epithermal neutron flux in free-air condition. The maximum epithermal neutron flux is about 2.2x10</a:t>
            </a:r>
            <a:r>
              <a:rPr lang="en-US" altLang="ja-JP" sz="2000" baseline="30000" dirty="0">
                <a:latin typeface="Arial" panose="020B0604020202020204" pitchFamily="34" charset="0"/>
                <a:cs typeface="Arial" panose="020B0604020202020204" pitchFamily="34" charset="0"/>
              </a:rPr>
              <a:t>9</a:t>
            </a:r>
            <a:r>
              <a:rPr lang="en-US" altLang="ja-JP" sz="2000" dirty="0">
                <a:latin typeface="Arial" panose="020B0604020202020204" pitchFamily="34" charset="0"/>
                <a:cs typeface="Arial" panose="020B0604020202020204" pitchFamily="34" charset="0"/>
              </a:rPr>
              <a:t>. Cadmium ratio is 1.15. Fast neutron contamination of the mode is higher than the other.</a:t>
            </a:r>
            <a:endParaRPr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8433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F299FF8-F106-4679-A05F-5F64FC23FF8D}" type="slidenum">
              <a:rPr lang="ja-JP" altLang="en-US" smtClean="0"/>
              <a:pPr/>
              <a:t>7</a:t>
            </a:fld>
            <a:endParaRPr lang="ja-JP" altLang="en-US"/>
          </a:p>
        </p:txBody>
      </p:sp>
    </p:spTree>
    <p:extLst>
      <p:ext uri="{BB962C8B-B14F-4D97-AF65-F5344CB8AC3E}">
        <p14:creationId xmlns:p14="http://schemas.microsoft.com/office/powerpoint/2010/main" val="745158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4" eaLnBrk="0" hangingPunct="0">
              <a:defRPr kumimoji="1" sz="2400" b="1">
                <a:solidFill>
                  <a:schemeClr val="tx1"/>
                </a:solidFill>
                <a:latin typeface="Times New Roman" panose="02020603050405020304" pitchFamily="18" charset="0"/>
                <a:ea typeface="HG丸ｺﾞｼｯｸM-PRO" panose="020F0600000000000000" pitchFamily="50" charset="-128"/>
              </a:defRPr>
            </a:lvl1pPr>
            <a:lvl2pPr marL="749414" indent="-288236" defTabSz="920754" eaLnBrk="0" hangingPunct="0">
              <a:defRPr kumimoji="1" sz="2400" b="1">
                <a:solidFill>
                  <a:schemeClr val="tx1"/>
                </a:solidFill>
                <a:latin typeface="Times New Roman" panose="02020603050405020304" pitchFamily="18" charset="0"/>
                <a:ea typeface="HG丸ｺﾞｼｯｸM-PRO" panose="020F0600000000000000" pitchFamily="50" charset="-128"/>
              </a:defRPr>
            </a:lvl2pPr>
            <a:lvl3pPr marL="1152944" indent="-230589" defTabSz="920754" eaLnBrk="0" hangingPunct="0">
              <a:defRPr kumimoji="1" sz="2400" b="1">
                <a:solidFill>
                  <a:schemeClr val="tx1"/>
                </a:solidFill>
                <a:latin typeface="Times New Roman" panose="02020603050405020304" pitchFamily="18" charset="0"/>
                <a:ea typeface="HG丸ｺﾞｼｯｸM-PRO" panose="020F0600000000000000" pitchFamily="50" charset="-128"/>
              </a:defRPr>
            </a:lvl3pPr>
            <a:lvl4pPr marL="1614122" indent="-230589" defTabSz="920754" eaLnBrk="0" hangingPunct="0">
              <a:defRPr kumimoji="1" sz="2400" b="1">
                <a:solidFill>
                  <a:schemeClr val="tx1"/>
                </a:solidFill>
                <a:latin typeface="Times New Roman" panose="02020603050405020304" pitchFamily="18" charset="0"/>
                <a:ea typeface="HG丸ｺﾞｼｯｸM-PRO" panose="020F0600000000000000" pitchFamily="50" charset="-128"/>
              </a:defRPr>
            </a:lvl4pPr>
            <a:lvl5pPr marL="2075299" indent="-230589" defTabSz="920754" eaLnBrk="0" hangingPunct="0">
              <a:defRPr kumimoji="1" sz="2400" b="1">
                <a:solidFill>
                  <a:schemeClr val="tx1"/>
                </a:solidFill>
                <a:latin typeface="Times New Roman" panose="02020603050405020304" pitchFamily="18" charset="0"/>
                <a:ea typeface="HG丸ｺﾞｼｯｸM-PRO" panose="020F0600000000000000" pitchFamily="50" charset="-128"/>
              </a:defRPr>
            </a:lvl5pPr>
            <a:lvl6pPr marL="2536477" indent="-230589" algn="ctr" defTabSz="920754"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6pPr>
            <a:lvl7pPr marL="2997655" indent="-230589" algn="ctr" defTabSz="920754"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7pPr>
            <a:lvl8pPr marL="3458832" indent="-230589" algn="ctr" defTabSz="920754"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8pPr>
            <a:lvl9pPr marL="3920010" indent="-230589" algn="ctr" defTabSz="920754"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9pPr>
          </a:lstStyle>
          <a:p>
            <a:pPr eaLnBrk="1" hangingPunct="1"/>
            <a:fld id="{9F6DA2AE-B423-42B1-92B5-0CFCE5556C13}" type="slidenum">
              <a:rPr lang="en-US" altLang="ja-JP" sz="1200" b="0">
                <a:ea typeface="ＭＳ Ｐゴシック" panose="020B0600070205080204" pitchFamily="50" charset="-128"/>
              </a:rPr>
              <a:pPr eaLnBrk="1" hangingPunct="1"/>
              <a:t>8</a:t>
            </a:fld>
            <a:endParaRPr lang="en-US" altLang="ja-JP" sz="1200" b="0">
              <a:ea typeface="ＭＳ Ｐゴシック" panose="020B0600070205080204" pitchFamily="50" charset="-128"/>
            </a:endParaRPr>
          </a:p>
        </p:txBody>
      </p:sp>
      <p:sp>
        <p:nvSpPr>
          <p:cNvPr id="30723" name="Rectangle 2"/>
          <p:cNvSpPr>
            <a:spLocks noGrp="1" noRot="1" noChangeAspect="1" noChangeArrowheads="1" noTextEdit="1"/>
          </p:cNvSpPr>
          <p:nvPr>
            <p:ph type="sldImg"/>
          </p:nvPr>
        </p:nvSpPr>
        <p:spPr>
          <a:xfrm>
            <a:off x="1463675" y="273050"/>
            <a:ext cx="3821113" cy="2646363"/>
          </a:xfrm>
          <a:ln/>
        </p:spPr>
      </p:sp>
      <p:sp>
        <p:nvSpPr>
          <p:cNvPr id="30724" name="Rectangle 3"/>
          <p:cNvSpPr>
            <a:spLocks noGrp="1" noChangeArrowheads="1"/>
          </p:cNvSpPr>
          <p:nvPr>
            <p:ph type="body" idx="1"/>
          </p:nvPr>
        </p:nvSpPr>
        <p:spPr>
          <a:xfrm>
            <a:off x="495740" y="3012987"/>
            <a:ext cx="5934440" cy="669286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90000"/>
              </a:lnSpc>
            </a:pPr>
            <a:endParaRPr lang="en-US" altLang="ja-JP" sz="1700">
              <a:ea typeface="ＭＳ Ｐ明朝" panose="02020600040205080304" pitchFamily="18" charset="-128"/>
            </a:endParaRPr>
          </a:p>
        </p:txBody>
      </p:sp>
    </p:spTree>
    <p:extLst>
      <p:ext uri="{BB962C8B-B14F-4D97-AF65-F5344CB8AC3E}">
        <p14:creationId xmlns:p14="http://schemas.microsoft.com/office/powerpoint/2010/main" val="3293955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9414" indent="-288236"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52944" indent="-230589"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14122" indent="-230589"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75299" indent="-230589"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36477" indent="-230589"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97655" indent="-230589"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58832" indent="-230589"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920010" indent="-230589"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fld id="{322CDFB5-6838-4827-A96B-5A68F39789E2}" type="slidenum">
              <a:rPr lang="en-US" altLang="ja-JP" sz="1200"/>
              <a:pPr eaLnBrk="1" hangingPunct="1"/>
              <a:t>9</a:t>
            </a:fld>
            <a:endParaRPr lang="en-US" altLang="ja-JP" sz="1200" dirty="0"/>
          </a:p>
        </p:txBody>
      </p:sp>
      <p:sp>
        <p:nvSpPr>
          <p:cNvPr id="26627" name="Rectangle 2"/>
          <p:cNvSpPr>
            <a:spLocks noGrp="1" noRot="1" noChangeAspect="1" noChangeArrowheads="1" noTextEdit="1"/>
          </p:cNvSpPr>
          <p:nvPr>
            <p:ph type="sldImg"/>
          </p:nvPr>
        </p:nvSpPr>
        <p:spPr>
          <a:xfrm>
            <a:off x="725488" y="747713"/>
            <a:ext cx="5419725" cy="3752850"/>
          </a:xfrm>
          <a:ln/>
        </p:spPr>
      </p:sp>
      <p:sp>
        <p:nvSpPr>
          <p:cNvPr id="26628" name="Rectangle 3"/>
          <p:cNvSpPr>
            <a:spLocks noGrp="1" noChangeArrowheads="1"/>
          </p:cNvSpPr>
          <p:nvPr>
            <p:ph type="body" idx="1"/>
          </p:nvPr>
        </p:nvSpPr>
        <p:spPr>
          <a:xfrm>
            <a:off x="686656" y="4749772"/>
            <a:ext cx="5496457" cy="450028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73" tIns="46434" rIns="92873" bIns="46434"/>
          <a:lstStyle/>
          <a:p>
            <a:pPr eaLnBrk="1" hangingPunct="1"/>
            <a:endParaRPr lang="ja-JP" altLang="ja-JP" smtClean="0">
              <a:ea typeface="ＭＳ Ｐ明朝" panose="02020600040205080304" pitchFamily="18" charset="-128"/>
            </a:endParaRPr>
          </a:p>
        </p:txBody>
      </p:sp>
    </p:spTree>
    <p:extLst>
      <p:ext uri="{BB962C8B-B14F-4D97-AF65-F5344CB8AC3E}">
        <p14:creationId xmlns:p14="http://schemas.microsoft.com/office/powerpoint/2010/main" val="1462022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F299FF8-F106-4679-A05F-5F64FC23FF8D}" type="slidenum">
              <a:rPr lang="ja-JP" altLang="en-US" smtClean="0"/>
              <a:pPr/>
              <a:t>10</a:t>
            </a:fld>
            <a:endParaRPr lang="ja-JP" altLang="en-US"/>
          </a:p>
        </p:txBody>
      </p:sp>
    </p:spTree>
    <p:extLst>
      <p:ext uri="{BB962C8B-B14F-4D97-AF65-F5344CB8AC3E}">
        <p14:creationId xmlns:p14="http://schemas.microsoft.com/office/powerpoint/2010/main" val="1948341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9414" indent="-288236"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52944" indent="-230589"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14122" indent="-230589"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75299" indent="-230589"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36477" indent="-230589"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97655" indent="-230589"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58832" indent="-230589"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920010" indent="-230589"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fld id="{00FE0D60-C7A1-41AA-9AA6-AE288E127AA7}" type="slidenum">
              <a:rPr lang="ja-JP" altLang="en-US" sz="1200"/>
              <a:pPr eaLnBrk="1" hangingPunct="1"/>
              <a:t>11</a:t>
            </a:fld>
            <a:endParaRPr lang="en-US" altLang="ja-JP" sz="1200"/>
          </a:p>
        </p:txBody>
      </p:sp>
      <p:sp>
        <p:nvSpPr>
          <p:cNvPr id="116739" name="Rectangle 2"/>
          <p:cNvSpPr>
            <a:spLocks noGrp="1" noRot="1" noChangeAspect="1" noChangeArrowheads="1" noTextEdit="1"/>
          </p:cNvSpPr>
          <p:nvPr>
            <p:ph type="sldImg"/>
          </p:nvPr>
        </p:nvSpPr>
        <p:spPr>
          <a:xfrm>
            <a:off x="769938" y="384175"/>
            <a:ext cx="5394325" cy="3733800"/>
          </a:xfrm>
          <a:ln/>
        </p:spPr>
      </p:sp>
      <p:sp>
        <p:nvSpPr>
          <p:cNvPr id="116740" name="Rectangle 3"/>
          <p:cNvSpPr>
            <a:spLocks noGrp="1" noChangeArrowheads="1"/>
          </p:cNvSpPr>
          <p:nvPr>
            <p:ph type="body" idx="1"/>
          </p:nvPr>
        </p:nvSpPr>
        <p:spPr>
          <a:xfrm>
            <a:off x="564974" y="4738708"/>
            <a:ext cx="5801903" cy="448544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90000"/>
              </a:lnSpc>
            </a:pPr>
            <a:endParaRPr lang="ja-JP" altLang="en-US" sz="1800" dirty="0">
              <a:latin typeface="Century" panose="02040604050505020304" pitchFamily="18" charset="0"/>
              <a:ea typeface="ＭＳ Ｐ明朝" panose="02020600040205080304" pitchFamily="18" charset="-128"/>
            </a:endParaRPr>
          </a:p>
        </p:txBody>
      </p:sp>
    </p:spTree>
    <p:extLst>
      <p:ext uri="{BB962C8B-B14F-4D97-AF65-F5344CB8AC3E}">
        <p14:creationId xmlns:p14="http://schemas.microsoft.com/office/powerpoint/2010/main" val="3279199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3855083" y="9440227"/>
            <a:ext cx="2950529" cy="49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80" tIns="46490" rIns="92980" bIns="46490" anchor="b"/>
          <a:lstStyle>
            <a:lvl1pPr defTabSz="909638">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09638">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09638">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09638">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09638">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09638"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09638"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09638"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09638"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lgn="r" eaLnBrk="1" hangingPunct="1">
              <a:spcBef>
                <a:spcPct val="0"/>
              </a:spcBef>
            </a:pPr>
            <a:fld id="{551A68D6-DB68-4115-A12B-1277F270D724}" type="slidenum">
              <a:rPr lang="en-US" altLang="ja-JP" sz="1300">
                <a:latin typeface="Arial" panose="020B0604020202020204" pitchFamily="34" charset="0"/>
                <a:ea typeface="ＭＳ Ｐゴシック" panose="020B0600070205080204" pitchFamily="50" charset="-128"/>
              </a:rPr>
              <a:pPr algn="r" eaLnBrk="1" hangingPunct="1">
                <a:spcBef>
                  <a:spcPct val="0"/>
                </a:spcBef>
              </a:pPr>
              <a:t>12</a:t>
            </a:fld>
            <a:endParaRPr lang="en-US" altLang="ja-JP" sz="1300">
              <a:latin typeface="Arial" panose="020B0604020202020204" pitchFamily="34" charset="0"/>
              <a:ea typeface="ＭＳ Ｐゴシック" panose="020B0600070205080204" pitchFamily="50" charset="-128"/>
            </a:endParaRPr>
          </a:p>
        </p:txBody>
      </p:sp>
      <p:sp>
        <p:nvSpPr>
          <p:cNvPr id="102403" name="Rectangle 2"/>
          <p:cNvSpPr>
            <a:spLocks noGrp="1" noRot="1" noChangeAspect="1" noChangeArrowheads="1" noTextEdit="1"/>
          </p:cNvSpPr>
          <p:nvPr>
            <p:ph type="sldImg"/>
          </p:nvPr>
        </p:nvSpPr>
        <p:spPr>
          <a:xfrm>
            <a:off x="709613" y="741363"/>
            <a:ext cx="5389562" cy="3732212"/>
          </a:xfrm>
          <a:ln/>
        </p:spPr>
      </p:sp>
      <p:sp>
        <p:nvSpPr>
          <p:cNvPr id="102404" name="Rectangle 3"/>
          <p:cNvSpPr>
            <a:spLocks noGrp="1" noChangeArrowheads="1"/>
          </p:cNvSpPr>
          <p:nvPr>
            <p:ph type="body" idx="1"/>
          </p:nvPr>
        </p:nvSpPr>
        <p:spPr>
          <a:xfrm>
            <a:off x="678813" y="4720908"/>
            <a:ext cx="5449576" cy="447453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80" tIns="46490" rIns="92980" bIns="46490"/>
          <a:lstStyle/>
          <a:p>
            <a:pPr eaLnBrk="1" hangingPunct="1"/>
            <a:endParaRPr lang="ja-JP" altLang="ja-JP" smtClean="0">
              <a:ea typeface="ＭＳ Ｐ明朝" panose="02020600040205080304" pitchFamily="18" charset="-128"/>
            </a:endParaRPr>
          </a:p>
        </p:txBody>
      </p:sp>
    </p:spTree>
    <p:extLst>
      <p:ext uri="{BB962C8B-B14F-4D97-AF65-F5344CB8AC3E}">
        <p14:creationId xmlns:p14="http://schemas.microsoft.com/office/powerpoint/2010/main" val="3989197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79464" y="145133"/>
            <a:ext cx="2606030" cy="1804343"/>
          </a:xfrm>
        </p:spPr>
      </p:sp>
      <p:sp>
        <p:nvSpPr>
          <p:cNvPr id="3" name="ノート プレースホルダー 2"/>
          <p:cNvSpPr>
            <a:spLocks noGrp="1"/>
          </p:cNvSpPr>
          <p:nvPr>
            <p:ph type="body" idx="1"/>
          </p:nvPr>
        </p:nvSpPr>
        <p:spPr>
          <a:xfrm>
            <a:off x="462454" y="2161357"/>
            <a:ext cx="6040050" cy="7704856"/>
          </a:xfrm>
        </p:spPr>
        <p:txBody>
          <a:bodyPr>
            <a:noAutofit/>
          </a:bodyPr>
          <a:lstStyle/>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At present, BNCT clinical trials are performed using research reactors in world-wide. </a:t>
            </a:r>
            <a:endParaRPr lang="en-GB" altLang="ja-JP" sz="1600" dirty="0">
              <a:latin typeface="Arial" panose="020B0604020202020204" pitchFamily="34" charset="0"/>
              <a:cs typeface="Arial" panose="020B0604020202020204" pitchFamily="34" charset="0"/>
            </a:endParaRPr>
          </a:p>
          <a:p>
            <a:pPr algn="just" eaLnBrk="1" hangingPunct="1">
              <a:lnSpc>
                <a:spcPts val="2320"/>
              </a:lnSpc>
              <a:spcBef>
                <a:spcPct val="0"/>
              </a:spcBef>
            </a:pPr>
            <a:r>
              <a:rPr lang="en-GB" altLang="ja-JP" sz="1600" dirty="0">
                <a:latin typeface="Arial" panose="020B0604020202020204" pitchFamily="34" charset="0"/>
                <a:cs typeface="Arial" panose="020B0604020202020204" pitchFamily="34" charset="0"/>
              </a:rPr>
              <a:t>As I said, results obtained from the clinical trials proved effectiveness of BNCT for </a:t>
            </a:r>
            <a:r>
              <a:rPr lang="en-GB" altLang="ja-JP" sz="1600" dirty="0">
                <a:solidFill>
                  <a:srgbClr val="FF0000"/>
                </a:solidFill>
                <a:latin typeface="Arial" panose="020B0604020202020204" pitchFamily="34" charset="0"/>
                <a:cs typeface="Arial" panose="020B0604020202020204" pitchFamily="34" charset="0"/>
              </a:rPr>
              <a:t>the intractable </a:t>
            </a:r>
            <a:r>
              <a:rPr lang="en-GB" altLang="ja-JP" sz="1600" dirty="0">
                <a:latin typeface="Arial" panose="020B0604020202020204" pitchFamily="34" charset="0"/>
                <a:cs typeface="Arial" panose="020B0604020202020204" pitchFamily="34" charset="0"/>
              </a:rPr>
              <a:t>cancer.</a:t>
            </a:r>
            <a:endParaRPr lang="en-US" altLang="ja-JP" sz="1600" dirty="0">
              <a:latin typeface="Arial" panose="020B0604020202020204" pitchFamily="34" charset="0"/>
              <a:cs typeface="Arial" panose="020B0604020202020204" pitchFamily="34" charset="0"/>
            </a:endParaRP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However, the reactor based BNCT has many concerns.</a:t>
            </a: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First of the reasons, it is impossible to establish to medical care as advanced medical treatment and insurance medical treatment because reactor can not be certified to official medical device.</a:t>
            </a: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And in particular in Japan, operation of reactor </a:t>
            </a:r>
            <a:r>
              <a:rPr lang="en-US" altLang="ja-JP" sz="1600" dirty="0">
                <a:solidFill>
                  <a:srgbClr val="FF0000"/>
                </a:solidFill>
                <a:latin typeface="Arial" panose="020B0604020202020204" pitchFamily="34" charset="0"/>
                <a:cs typeface="Arial" panose="020B0604020202020204" pitchFamily="34" charset="0"/>
              </a:rPr>
              <a:t>has to be </a:t>
            </a:r>
            <a:r>
              <a:rPr lang="en-US" altLang="ja-JP" sz="1600" dirty="0">
                <a:latin typeface="Arial" panose="020B0604020202020204" pitchFamily="34" charset="0"/>
                <a:cs typeface="Arial" panose="020B0604020202020204" pitchFamily="34" charset="0"/>
              </a:rPr>
              <a:t>stopped a few month after 1 year operation in order to get a next operation license. So, clinical trials can not be continued, even if patient is waiting.</a:t>
            </a:r>
          </a:p>
          <a:p>
            <a:pPr algn="just" eaLnBrk="1" hangingPunct="1">
              <a:lnSpc>
                <a:spcPts val="2320"/>
              </a:lnSpc>
              <a:spcBef>
                <a:spcPct val="0"/>
              </a:spcBef>
            </a:pPr>
            <a:endParaRPr lang="en-US" altLang="ja-JP" sz="1600" dirty="0">
              <a:latin typeface="Arial" panose="020B0604020202020204" pitchFamily="34" charset="0"/>
              <a:cs typeface="Arial" panose="020B0604020202020204" pitchFamily="34" charset="0"/>
            </a:endParaRP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In Japan, two BNCT facilities as KUR in Kyoto university and JRR-4 in JAEA were operated. But unfortunately JRR-4 has stopped by the huge earthquake befallen Japan in this year. </a:t>
            </a: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Thus at present, </a:t>
            </a:r>
            <a:r>
              <a:rPr lang="en-US" altLang="ja-JP" sz="1600" dirty="0">
                <a:solidFill>
                  <a:srgbClr val="FF0000"/>
                </a:solidFill>
                <a:latin typeface="Arial" panose="020B0604020202020204" pitchFamily="34" charset="0"/>
                <a:cs typeface="Arial" panose="020B0604020202020204" pitchFamily="34" charset="0"/>
              </a:rPr>
              <a:t>the </a:t>
            </a:r>
            <a:r>
              <a:rPr lang="en-US" altLang="ja-JP" sz="1600" dirty="0">
                <a:latin typeface="Arial" panose="020B0604020202020204" pitchFamily="34" charset="0"/>
                <a:cs typeface="Arial" panose="020B0604020202020204" pitchFamily="34" charset="0"/>
              </a:rPr>
              <a:t>only remaining BNCT facility is KUR.</a:t>
            </a: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Under the Japanese regulation for the nuclear and reactor and the social situation, it is so difficult to build a new reactor in particular research reactor in Japan.</a:t>
            </a:r>
          </a:p>
          <a:p>
            <a:pPr algn="just" eaLnBrk="1" hangingPunct="1">
              <a:lnSpc>
                <a:spcPts val="2320"/>
              </a:lnSpc>
              <a:spcBef>
                <a:spcPct val="0"/>
              </a:spcBef>
            </a:pPr>
            <a:r>
              <a:rPr lang="en-US" altLang="ja-JP" sz="1600" dirty="0">
                <a:latin typeface="Arial" panose="020B0604020202020204" pitchFamily="34" charset="0"/>
                <a:cs typeface="Arial" panose="020B0604020202020204" pitchFamily="34" charset="0"/>
              </a:rPr>
              <a:t>In present status depending on reactor, we might not be able to continue BNCT study.</a:t>
            </a:r>
          </a:p>
          <a:p>
            <a:pPr algn="just" eaLnBrk="1" hangingPunct="1">
              <a:lnSpc>
                <a:spcPts val="2320"/>
              </a:lnSpc>
              <a:spcBef>
                <a:spcPct val="0"/>
              </a:spcBef>
            </a:pPr>
            <a:endParaRPr lang="en-US" altLang="ja-JP" sz="1600" dirty="0">
              <a:latin typeface="Arial" panose="020B0604020202020204" pitchFamily="34" charset="0"/>
              <a:cs typeface="Arial" panose="020B0604020202020204" pitchFamily="34" charset="0"/>
            </a:endParaRPr>
          </a:p>
          <a:p>
            <a:pPr algn="just" eaLnBrk="1" hangingPunct="1">
              <a:lnSpc>
                <a:spcPts val="2320"/>
              </a:lnSpc>
              <a:spcBef>
                <a:spcPct val="0"/>
              </a:spcBef>
            </a:pPr>
            <a:r>
              <a:rPr lang="ja-JP" altLang="en-US" sz="1600" dirty="0">
                <a:latin typeface="Arial" panose="020B0604020202020204" pitchFamily="34" charset="0"/>
                <a:cs typeface="Arial" panose="020B0604020202020204" pitchFamily="34" charset="0"/>
              </a:rPr>
              <a:t>☞ 続き有り</a:t>
            </a:r>
            <a:endParaRPr lang="en-US" altLang="ja-JP" sz="1600" dirty="0">
              <a:latin typeface="Arial" panose="020B0604020202020204" pitchFamily="34" charset="0"/>
              <a:cs typeface="Arial" panose="020B0604020202020204" pitchFamily="34" charset="0"/>
            </a:endParaRPr>
          </a:p>
          <a:p>
            <a:pPr algn="just" eaLnBrk="1" hangingPunct="1">
              <a:spcBef>
                <a:spcPct val="0"/>
              </a:spcBef>
            </a:pPr>
            <a:endParaRPr lang="en-US" altLang="ja-JP" sz="1600" dirty="0">
              <a:latin typeface="Arial" panose="020B0604020202020204" pitchFamily="34" charset="0"/>
              <a:cs typeface="Arial" panose="020B0604020202020204" pitchFamily="34" charset="0"/>
            </a:endParaRPr>
          </a:p>
          <a:p>
            <a:pPr algn="just" eaLnBrk="1" hangingPunct="1">
              <a:spcBef>
                <a:spcPct val="0"/>
              </a:spcBef>
            </a:pPr>
            <a:endParaRPr lang="en-US" altLang="ja-JP" sz="1600" dirty="0">
              <a:latin typeface="Arial" panose="020B0604020202020204" pitchFamily="34" charset="0"/>
              <a:cs typeface="Arial" panose="020B0604020202020204" pitchFamily="34" charset="0"/>
            </a:endParaRPr>
          </a:p>
          <a:p>
            <a:pPr algn="just" eaLnBrk="1" hangingPunct="1">
              <a:spcBef>
                <a:spcPct val="0"/>
              </a:spcBef>
            </a:pPr>
            <a:endParaRPr lang="en-US" altLang="ja-JP" sz="1600" dirty="0">
              <a:latin typeface="Arial" panose="020B0604020202020204" pitchFamily="34" charset="0"/>
              <a:cs typeface="Arial" panose="020B0604020202020204" pitchFamily="34" charset="0"/>
            </a:endParaRPr>
          </a:p>
          <a:p>
            <a:pPr algn="just" eaLnBrk="1" hangingPunct="1">
              <a:spcBef>
                <a:spcPct val="0"/>
              </a:spcBef>
            </a:pPr>
            <a:endParaRPr lang="en-US" altLang="ja-JP" sz="1600" dirty="0">
              <a:latin typeface="Arial" panose="020B0604020202020204" pitchFamily="34" charset="0"/>
              <a:cs typeface="Arial" panose="020B0604020202020204" pitchFamily="34" charset="0"/>
            </a:endParaRP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So, alternative neutron source for BNCT are needed.</a:t>
            </a: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In response to this situation, development and practical realization of accelerator base neutron source is expected.</a:t>
            </a: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Accelerator based neutron source is not subject to as many </a:t>
            </a:r>
            <a:r>
              <a:rPr lang="en-US" altLang="ja-JP" sz="1600" dirty="0">
                <a:solidFill>
                  <a:srgbClr val="FF0000"/>
                </a:solidFill>
                <a:latin typeface="Arial" panose="020B0604020202020204" pitchFamily="34" charset="0"/>
                <a:cs typeface="Arial" panose="020B0604020202020204" pitchFamily="34" charset="0"/>
              </a:rPr>
              <a:t>legal restrictions </a:t>
            </a:r>
            <a:r>
              <a:rPr lang="en-US" altLang="ja-JP" sz="1600" dirty="0">
                <a:latin typeface="Arial" panose="020B0604020202020204" pitchFamily="34" charset="0"/>
                <a:cs typeface="Arial" panose="020B0604020202020204" pitchFamily="34" charset="0"/>
              </a:rPr>
              <a:t>for the nuclear regulations in Japan. </a:t>
            </a: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So, we can operate the facility continuously and then BNCT treatment can be performed everyday.</a:t>
            </a: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And development of a neutron source with a compact accelerator enables to perform BNCT in a hospital, </a:t>
            </a: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and hereby BNCT in the hospital allows to carry out sophisticated treatment method as multi-field irradiation and fractionated irradiation. </a:t>
            </a:r>
          </a:p>
          <a:p>
            <a:pPr algn="just" eaLnBrk="1" hangingPunct="1">
              <a:lnSpc>
                <a:spcPts val="2623"/>
              </a:lnSpc>
              <a:spcBef>
                <a:spcPct val="0"/>
              </a:spcBef>
            </a:pPr>
            <a:r>
              <a:rPr lang="en-US" altLang="ja-JP" sz="1600" dirty="0">
                <a:latin typeface="Arial" panose="020B0604020202020204" pitchFamily="34" charset="0"/>
                <a:cs typeface="Arial" panose="020B0604020202020204" pitchFamily="34" charset="0"/>
              </a:rPr>
              <a:t>Finally I believe BNCT will establish and can upgrade to advanced medical care and insurance medical treatment in the near future.  </a:t>
            </a:r>
            <a:endParaRPr lang="ja-JP" altLang="ja-JP" sz="1600" dirty="0">
              <a:latin typeface="Arial" panose="020B0604020202020204" pitchFamily="34" charset="0"/>
              <a:cs typeface="Arial" panose="020B0604020202020204" pitchFamily="34" charset="0"/>
            </a:endParaRPr>
          </a:p>
          <a:p>
            <a:endParaRPr lang="ja-JP" altLang="en-US" sz="1600" dirty="0"/>
          </a:p>
        </p:txBody>
      </p:sp>
      <p:sp>
        <p:nvSpPr>
          <p:cNvPr id="4" name="スライド番号プレースホルダー 3"/>
          <p:cNvSpPr>
            <a:spLocks noGrp="1"/>
          </p:cNvSpPr>
          <p:nvPr>
            <p:ph type="sldNum" sz="quarter" idx="10"/>
          </p:nvPr>
        </p:nvSpPr>
        <p:spPr/>
        <p:txBody>
          <a:bodyPr/>
          <a:lstStyle/>
          <a:p>
            <a:fld id="{8F299FF8-F106-4679-A05F-5F64FC23FF8D}" type="slidenum">
              <a:rPr lang="ja-JP" altLang="en-US" smtClean="0"/>
              <a:pPr/>
              <a:t>13</a:t>
            </a:fld>
            <a:endParaRPr lang="ja-JP" altLang="en-US"/>
          </a:p>
        </p:txBody>
      </p:sp>
    </p:spTree>
    <p:extLst>
      <p:ext uri="{BB962C8B-B14F-4D97-AF65-F5344CB8AC3E}">
        <p14:creationId xmlns:p14="http://schemas.microsoft.com/office/powerpoint/2010/main" val="705331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ー 1"/>
          <p:cNvSpPr>
            <a:spLocks noGrp="1" noRot="1" noChangeAspect="1" noTextEdit="1"/>
          </p:cNvSpPr>
          <p:nvPr>
            <p:ph type="sldImg"/>
          </p:nvPr>
        </p:nvSpPr>
        <p:spPr bwMode="auto">
          <a:xfrm>
            <a:off x="1952625" y="504825"/>
            <a:ext cx="2820988" cy="1952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ー 2"/>
          <p:cNvSpPr>
            <a:spLocks noGrp="1"/>
          </p:cNvSpPr>
          <p:nvPr>
            <p:ph type="body" idx="1"/>
          </p:nvPr>
        </p:nvSpPr>
        <p:spPr bwMode="auto">
          <a:xfrm>
            <a:off x="274343" y="2648358"/>
            <a:ext cx="6266538" cy="638420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algn="just"/>
            <a:r>
              <a:rPr lang="en-GB" altLang="ja-JP" sz="1800" dirty="0">
                <a:latin typeface="Times New Roman" panose="02020603050405020304" pitchFamily="18" charset="0"/>
                <a:cs typeface="Times New Roman" panose="02020603050405020304" pitchFamily="18" charset="0"/>
              </a:rPr>
              <a:t>Recent progress of technology for neutron source with accelerator makes it possible to generate enough neutrons for performing BNCT treatment.</a:t>
            </a:r>
          </a:p>
          <a:p>
            <a:pPr algn="just"/>
            <a:endParaRPr lang="en-GB" altLang="ja-JP" sz="1800" dirty="0">
              <a:latin typeface="Times New Roman" panose="02020603050405020304" pitchFamily="18" charset="0"/>
              <a:cs typeface="Times New Roman" panose="02020603050405020304" pitchFamily="18" charset="0"/>
            </a:endParaRPr>
          </a:p>
          <a:p>
            <a:pPr algn="just"/>
            <a:r>
              <a:rPr lang="en-GB" altLang="ja-JP" sz="1800" dirty="0">
                <a:latin typeface="Times New Roman" panose="02020603050405020304" pitchFamily="18" charset="0"/>
                <a:cs typeface="Times New Roman" panose="02020603050405020304" pitchFamily="18" charset="0"/>
              </a:rPr>
              <a:t>So, at present some developments for accelerator based neutron source for BNCT are being worked out</a:t>
            </a:r>
            <a:r>
              <a:rPr lang="ja-JP" altLang="en-US" sz="1800" dirty="0">
                <a:latin typeface="Times New Roman" panose="02020603050405020304" pitchFamily="18" charset="0"/>
                <a:cs typeface="Times New Roman" panose="02020603050405020304" pitchFamily="18" charset="0"/>
              </a:rPr>
              <a:t> </a:t>
            </a:r>
            <a:r>
              <a:rPr lang="en-US" altLang="ja-JP" sz="1800" dirty="0">
                <a:latin typeface="Times New Roman" panose="02020603050405020304" pitchFamily="18" charset="0"/>
                <a:cs typeface="Times New Roman" panose="02020603050405020304" pitchFamily="18" charset="0"/>
              </a:rPr>
              <a:t>in world-wide</a:t>
            </a:r>
            <a:r>
              <a:rPr lang="en-GB" altLang="ja-JP" sz="1800" dirty="0">
                <a:latin typeface="Times New Roman" panose="02020603050405020304" pitchFamily="18" charset="0"/>
                <a:cs typeface="Times New Roman" panose="02020603050405020304" pitchFamily="18" charset="0"/>
              </a:rPr>
              <a:t>.</a:t>
            </a:r>
          </a:p>
          <a:p>
            <a:pPr algn="just"/>
            <a:r>
              <a:rPr lang="en-GB" altLang="ja-JP" sz="1800" dirty="0">
                <a:latin typeface="Times New Roman" panose="02020603050405020304" pitchFamily="18" charset="0"/>
                <a:cs typeface="Times New Roman" panose="02020603050405020304" pitchFamily="18" charset="0"/>
              </a:rPr>
              <a:t>In Kyoto university, cyclotron based BNCT facility has completed as introduced by </a:t>
            </a:r>
            <a:r>
              <a:rPr lang="en-GB" altLang="ja-JP" sz="1800" dirty="0" err="1">
                <a:latin typeface="Times New Roman" panose="02020603050405020304" pitchFamily="18" charset="0"/>
                <a:cs typeface="Times New Roman" panose="02020603050405020304" pitchFamily="18" charset="0"/>
              </a:rPr>
              <a:t>Dr.</a:t>
            </a:r>
            <a:r>
              <a:rPr lang="en-GB" altLang="ja-JP" sz="1800" dirty="0">
                <a:latin typeface="Times New Roman" panose="02020603050405020304" pitchFamily="18" charset="0"/>
                <a:cs typeface="Times New Roman" panose="02020603050405020304" pitchFamily="18" charset="0"/>
              </a:rPr>
              <a:t> Tanaka. </a:t>
            </a:r>
          </a:p>
          <a:p>
            <a:pPr algn="just"/>
            <a:endParaRPr lang="en-GB" altLang="ja-JP" sz="1800" dirty="0">
              <a:latin typeface="Times New Roman" panose="02020603050405020304" pitchFamily="18" charset="0"/>
              <a:cs typeface="Times New Roman" panose="02020603050405020304" pitchFamily="18" charset="0"/>
            </a:endParaRPr>
          </a:p>
          <a:p>
            <a:pPr algn="just"/>
            <a:r>
              <a:rPr lang="en-GB" altLang="ja-JP" sz="1800" dirty="0">
                <a:latin typeface="Times New Roman" panose="02020603050405020304" pitchFamily="18" charset="0"/>
                <a:cs typeface="Times New Roman" panose="02020603050405020304" pitchFamily="18" charset="0"/>
              </a:rPr>
              <a:t>The picture in the middle is neutron beam facility in Birmingham University.</a:t>
            </a:r>
          </a:p>
          <a:p>
            <a:pPr algn="just"/>
            <a:r>
              <a:rPr lang="en-GB" altLang="ja-JP" sz="1800" dirty="0">
                <a:latin typeface="Times New Roman" panose="02020603050405020304" pitchFamily="18" charset="0"/>
                <a:cs typeface="Times New Roman" panose="02020603050405020304" pitchFamily="18" charset="0"/>
              </a:rPr>
              <a:t>And the right picture shows linac type accelerator of TRASCO-BNCT project in Italy. Maybe, the proton energy of the linac is 5 MeV and maximum power is 150 kW.</a:t>
            </a:r>
          </a:p>
          <a:p>
            <a:pPr algn="just"/>
            <a:endParaRPr lang="en-GB" altLang="ja-JP" sz="1800" dirty="0">
              <a:latin typeface="Times New Roman" panose="02020603050405020304" pitchFamily="18" charset="0"/>
              <a:cs typeface="Times New Roman" panose="02020603050405020304" pitchFamily="18" charset="0"/>
            </a:endParaRPr>
          </a:p>
          <a:p>
            <a:pPr algn="just"/>
            <a:r>
              <a:rPr lang="en-GB" altLang="ja-JP" sz="1800" dirty="0">
                <a:latin typeface="Times New Roman" panose="02020603050405020304" pitchFamily="18" charset="0"/>
                <a:cs typeface="Times New Roman" panose="02020603050405020304" pitchFamily="18" charset="0"/>
              </a:rPr>
              <a:t>In Japan also, some accelerator based BNCT project in addition to the Kyoto University are being progressed.</a:t>
            </a:r>
          </a:p>
          <a:p>
            <a:pPr algn="just"/>
            <a:r>
              <a:rPr lang="en-GB" altLang="ja-JP" sz="1800" dirty="0">
                <a:latin typeface="Times New Roman" panose="02020603050405020304" pitchFamily="18" charset="0"/>
                <a:cs typeface="Times New Roman" panose="02020603050405020304" pitchFamily="18" charset="0"/>
              </a:rPr>
              <a:t>And national cancer centre hospital in Tokyo and Southern TOHOKU hospital in Fukushima prefecture are being developed accelerator BNCT</a:t>
            </a:r>
          </a:p>
          <a:p>
            <a:pPr algn="just"/>
            <a:r>
              <a:rPr lang="en-GB" altLang="ja-JP" sz="1800" dirty="0">
                <a:latin typeface="Times New Roman" panose="02020603050405020304" pitchFamily="18" charset="0"/>
                <a:cs typeface="Times New Roman" panose="02020603050405020304" pitchFamily="18" charset="0"/>
              </a:rPr>
              <a:t>And our university of Tsukuba also are being developed a linac based BNCT device.</a:t>
            </a:r>
          </a:p>
          <a:p>
            <a:pPr algn="just"/>
            <a:r>
              <a:rPr lang="en-GB" altLang="ja-JP" sz="1800" dirty="0">
                <a:latin typeface="Times New Roman" panose="02020603050405020304" pitchFamily="18" charset="0"/>
                <a:cs typeface="Times New Roman" panose="02020603050405020304" pitchFamily="18" charset="0"/>
              </a:rPr>
              <a:t>I show you our development later.</a:t>
            </a:r>
          </a:p>
          <a:p>
            <a:pPr algn="just"/>
            <a:r>
              <a:rPr lang="en-GB" altLang="ja-JP" sz="1800" dirty="0">
                <a:latin typeface="Times New Roman" panose="02020603050405020304" pitchFamily="18" charset="0"/>
                <a:cs typeface="Times New Roman" panose="02020603050405020304" pitchFamily="18" charset="0"/>
              </a:rPr>
              <a:t> </a:t>
            </a:r>
          </a:p>
          <a:p>
            <a:pPr algn="just"/>
            <a:endParaRPr lang="en-GB" altLang="ja-JP" sz="1800" dirty="0">
              <a:latin typeface="Times New Roman" panose="02020603050405020304" pitchFamily="18" charset="0"/>
              <a:cs typeface="Times New Roman" panose="02020603050405020304" pitchFamily="18" charset="0"/>
            </a:endParaRPr>
          </a:p>
          <a:p>
            <a:pPr algn="just"/>
            <a:endParaRPr lang="ja-JP" altLang="en-US" sz="1800" dirty="0">
              <a:latin typeface="Times New Roman" panose="02020603050405020304" pitchFamily="18" charset="0"/>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433BCE5F-4A3C-46B7-9ADB-558E80B1CA28}" type="slidenum">
              <a:rPr lang="ja-JP" altLang="en-US">
                <a:latin typeface="Calibri" panose="020F0502020204030204" pitchFamily="34" charset="0"/>
              </a:rPr>
              <a:pPr eaLnBrk="1" hangingPunct="1"/>
              <a:t>14</a:t>
            </a:fld>
            <a:endParaRPr lang="ja-JP" altLang="en-US">
              <a:latin typeface="Calibri" panose="020F0502020204030204" pitchFamily="34" charset="0"/>
            </a:endParaRPr>
          </a:p>
        </p:txBody>
      </p:sp>
    </p:spTree>
    <p:extLst>
      <p:ext uri="{BB962C8B-B14F-4D97-AF65-F5344CB8AC3E}">
        <p14:creationId xmlns:p14="http://schemas.microsoft.com/office/powerpoint/2010/main" val="2906961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51472" y="73125"/>
            <a:ext cx="2304256" cy="1595333"/>
          </a:xfrm>
        </p:spPr>
      </p:sp>
      <p:sp>
        <p:nvSpPr>
          <p:cNvPr id="3" name="ノート プレースホルダー 2"/>
          <p:cNvSpPr>
            <a:spLocks noGrp="1"/>
          </p:cNvSpPr>
          <p:nvPr>
            <p:ph type="body" idx="1"/>
          </p:nvPr>
        </p:nvSpPr>
        <p:spPr>
          <a:xfrm>
            <a:off x="349375" y="1873325"/>
            <a:ext cx="6108450" cy="7920880"/>
          </a:xfrm>
        </p:spPr>
        <p:txBody>
          <a:bodyPr>
            <a:noAutofit/>
          </a:bodyPr>
          <a:lstStyle/>
          <a:p>
            <a:pPr algn="just"/>
            <a:r>
              <a:rPr lang="en-GB" altLang="ja-JP" sz="2000" dirty="0">
                <a:latin typeface="Arial" panose="020B0604020202020204" pitchFamily="34" charset="0"/>
                <a:cs typeface="Arial" panose="020B0604020202020204" pitchFamily="34" charset="0"/>
              </a:rPr>
              <a:t>Basic of this table </a:t>
            </a:r>
            <a:r>
              <a:rPr lang="en-US" altLang="ja-JP" sz="2000" dirty="0">
                <a:latin typeface="Arial" panose="020B0604020202020204" pitchFamily="34" charset="0"/>
                <a:cs typeface="Arial" panose="020B0604020202020204" pitchFamily="34" charset="0"/>
              </a:rPr>
              <a:t>was </a:t>
            </a:r>
            <a:r>
              <a:rPr lang="en-GB" altLang="ja-JP" sz="2000" dirty="0">
                <a:latin typeface="Arial" panose="020B0604020202020204" pitchFamily="34" charset="0"/>
                <a:cs typeface="Arial" panose="020B0604020202020204" pitchFamily="34" charset="0"/>
              </a:rPr>
              <a:t>shown by </a:t>
            </a:r>
            <a:r>
              <a:rPr lang="en-GB" altLang="ja-JP" sz="2000" dirty="0" err="1">
                <a:latin typeface="Arial" panose="020B0604020202020204" pitchFamily="34" charset="0"/>
                <a:cs typeface="Arial" panose="020B0604020202020204" pitchFamily="34" charset="0"/>
              </a:rPr>
              <a:t>Prof.</a:t>
            </a:r>
            <a:r>
              <a:rPr lang="en-GB" altLang="ja-JP" sz="2000" dirty="0">
                <a:latin typeface="Arial" panose="020B0604020202020204" pitchFamily="34" charset="0"/>
                <a:cs typeface="Arial" panose="020B0604020202020204" pitchFamily="34" charset="0"/>
              </a:rPr>
              <a:t> </a:t>
            </a:r>
            <a:r>
              <a:rPr lang="en-GB" altLang="ja-JP" sz="2000" dirty="0" err="1">
                <a:latin typeface="Arial" panose="020B0604020202020204" pitchFamily="34" charset="0"/>
                <a:cs typeface="Arial" panose="020B0604020202020204" pitchFamily="34" charset="0"/>
              </a:rPr>
              <a:t>Kreinaer</a:t>
            </a:r>
            <a:r>
              <a:rPr lang="en-GB" altLang="ja-JP" sz="2000" dirty="0">
                <a:latin typeface="Arial" panose="020B0604020202020204" pitchFamily="34" charset="0"/>
                <a:cs typeface="Arial" panose="020B0604020202020204" pitchFamily="34" charset="0"/>
              </a:rPr>
              <a:t> in Argentina in ICNCT-15 as the international congress of BNCT. </a:t>
            </a:r>
          </a:p>
          <a:p>
            <a:pPr algn="just"/>
            <a:r>
              <a:rPr lang="en-GB" altLang="ja-JP" sz="2000" dirty="0">
                <a:latin typeface="Arial" panose="020B0604020202020204" pitchFamily="34" charset="0"/>
                <a:cs typeface="Arial" panose="020B0604020202020204" pitchFamily="34" charset="0"/>
              </a:rPr>
              <a:t>Kyoto university group with Sumitomo Heavy Industry and Stella-</a:t>
            </a:r>
            <a:r>
              <a:rPr lang="en-GB" altLang="ja-JP" sz="2000" dirty="0" err="1">
                <a:latin typeface="Arial" panose="020B0604020202020204" pitchFamily="34" charset="0"/>
                <a:cs typeface="Arial" panose="020B0604020202020204" pitchFamily="34" charset="0"/>
              </a:rPr>
              <a:t>pharma</a:t>
            </a:r>
            <a:r>
              <a:rPr lang="en-GB" altLang="ja-JP" sz="2000" dirty="0">
                <a:latin typeface="Arial" panose="020B0604020202020204" pitchFamily="34" charset="0"/>
                <a:cs typeface="Arial" panose="020B0604020202020204" pitchFamily="34" charset="0"/>
              </a:rPr>
              <a:t> corporation is already performing clinical trials with the cyclotron based BNCT facility. </a:t>
            </a:r>
          </a:p>
          <a:p>
            <a:pPr algn="just"/>
            <a:r>
              <a:rPr lang="en-GB" altLang="ja-JP" sz="2000" dirty="0">
                <a:latin typeface="Arial" panose="020B0604020202020204" pitchFamily="34" charset="0"/>
                <a:cs typeface="Arial" panose="020B0604020202020204" pitchFamily="34" charset="0"/>
              </a:rPr>
              <a:t>Both projects of groups of Tsukuba university and national cancer center are being ran smoothly. Regarding the Tsukuba university, I show you in detail later.   </a:t>
            </a:r>
          </a:p>
          <a:p>
            <a:pPr algn="just"/>
            <a:r>
              <a:rPr lang="en-GB" altLang="ja-JP" sz="2000" dirty="0">
                <a:latin typeface="Arial" panose="020B0604020202020204" pitchFamily="34" charset="0"/>
                <a:cs typeface="Arial" panose="020B0604020202020204" pitchFamily="34" charset="0"/>
              </a:rPr>
              <a:t>And cyclotron based BNCT device of Sumitomo Heavy Industry will be also installed into South TOHOKU hospital in Fukushima Prefecture.  At present, building and device are being produced, the accelerator will be installed to the building next year.   </a:t>
            </a:r>
          </a:p>
          <a:p>
            <a:pPr algn="just"/>
            <a:r>
              <a:rPr lang="en-GB" altLang="ja-JP" sz="2000" dirty="0">
                <a:latin typeface="Arial" panose="020B0604020202020204" pitchFamily="34" charset="0"/>
                <a:cs typeface="Arial" panose="020B0604020202020204" pitchFamily="34" charset="0"/>
              </a:rPr>
              <a:t> In last year, we were surprised with an announcement released by Osaka university and Sumitomo Corporation. They developed an neutron source system with liquid lithium target, and then performed to generate neurons with the device combined with an accelerator in Birmingham university. </a:t>
            </a:r>
          </a:p>
        </p:txBody>
      </p:sp>
      <p:sp>
        <p:nvSpPr>
          <p:cNvPr id="4" name="スライド番号プレースホルダー 3"/>
          <p:cNvSpPr>
            <a:spLocks noGrp="1"/>
          </p:cNvSpPr>
          <p:nvPr>
            <p:ph type="sldNum" sz="quarter" idx="10"/>
          </p:nvPr>
        </p:nvSpPr>
        <p:spPr/>
        <p:txBody>
          <a:bodyPr/>
          <a:lstStyle/>
          <a:p>
            <a:fld id="{90131F2B-7F1E-40F0-8E4C-A6F9105156E0}" type="slidenum">
              <a:rPr lang="ja-JP" altLang="en-US" smtClean="0"/>
              <a:pPr/>
              <a:t>15</a:t>
            </a:fld>
            <a:endParaRPr lang="ja-JP" altLang="en-US"/>
          </a:p>
        </p:txBody>
      </p:sp>
    </p:spTree>
    <p:extLst>
      <p:ext uri="{BB962C8B-B14F-4D97-AF65-F5344CB8AC3E}">
        <p14:creationId xmlns:p14="http://schemas.microsoft.com/office/powerpoint/2010/main" val="2294561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ー 1"/>
          <p:cNvSpPr>
            <a:spLocks noGrp="1" noRot="1" noChangeAspect="1" noTextEdit="1"/>
          </p:cNvSpPr>
          <p:nvPr>
            <p:ph type="sldImg"/>
          </p:nvPr>
        </p:nvSpPr>
        <p:spPr bwMode="auto">
          <a:xfrm>
            <a:off x="2381250" y="130175"/>
            <a:ext cx="2044700" cy="1416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ノート プレースホルダー 2"/>
          <p:cNvSpPr>
            <a:spLocks noGrp="1"/>
          </p:cNvSpPr>
          <p:nvPr>
            <p:ph type="body" idx="1"/>
          </p:nvPr>
        </p:nvSpPr>
        <p:spPr bwMode="auto">
          <a:xfrm>
            <a:off x="202147" y="1778366"/>
            <a:ext cx="6402907" cy="790669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algn="just">
              <a:lnSpc>
                <a:spcPct val="110000"/>
              </a:lnSpc>
              <a:defRPr/>
            </a:pPr>
            <a:r>
              <a:rPr lang="en-US" altLang="ja-JP" sz="1800" dirty="0">
                <a:latin typeface="Arial" panose="020B0604020202020204" pitchFamily="34" charset="0"/>
                <a:cs typeface="Arial" panose="020B0604020202020204" pitchFamily="34" charset="0"/>
              </a:rPr>
              <a:t>The technology chosen for </a:t>
            </a:r>
            <a:r>
              <a:rPr lang="en-US" altLang="ja-JP" sz="1800" dirty="0">
                <a:solidFill>
                  <a:srgbClr val="FF0000"/>
                </a:solidFill>
                <a:latin typeface="Arial" panose="020B0604020202020204" pitchFamily="34" charset="0"/>
                <a:cs typeface="Arial" panose="020B0604020202020204" pitchFamily="34" charset="0"/>
              </a:rPr>
              <a:t>the</a:t>
            </a:r>
            <a:r>
              <a:rPr lang="en-US" altLang="ja-JP" sz="1800" dirty="0">
                <a:latin typeface="Arial" panose="020B0604020202020204" pitchFamily="34" charset="0"/>
                <a:cs typeface="Arial" panose="020B0604020202020204" pitchFamily="34" charset="0"/>
              </a:rPr>
              <a:t> accelerator should be based on a feasibility study of the target system. </a:t>
            </a:r>
          </a:p>
          <a:p>
            <a:pPr algn="just">
              <a:lnSpc>
                <a:spcPct val="110000"/>
              </a:lnSpc>
              <a:defRPr/>
            </a:pPr>
            <a:r>
              <a:rPr lang="en-US" altLang="ja-JP" sz="1800" dirty="0">
                <a:latin typeface="Arial" panose="020B0604020202020204" pitchFamily="34" charset="0"/>
                <a:cs typeface="Arial" panose="020B0604020202020204" pitchFamily="34" charset="0"/>
              </a:rPr>
              <a:t>Several combinations of accelerator and target system have been proposed to realize an accelerator-based BNCT.</a:t>
            </a:r>
          </a:p>
          <a:p>
            <a:pPr algn="just">
              <a:lnSpc>
                <a:spcPct val="110000"/>
              </a:lnSpc>
              <a:defRPr/>
            </a:pPr>
            <a:r>
              <a:rPr lang="en-US" altLang="ja-JP" sz="1800" dirty="0">
                <a:latin typeface="Arial" panose="020B0604020202020204" pitchFamily="34" charset="0"/>
                <a:cs typeface="Arial" panose="020B0604020202020204" pitchFamily="34" charset="0"/>
              </a:rPr>
              <a:t>In Japan, typical combinations can be classified into two groups: </a:t>
            </a:r>
            <a:endParaRPr lang="ja-JP" altLang="ja-JP" sz="1800" dirty="0">
              <a:latin typeface="Arial" panose="020B0604020202020204" pitchFamily="34" charset="0"/>
              <a:cs typeface="Arial" panose="020B0604020202020204" pitchFamily="34" charset="0"/>
            </a:endParaRPr>
          </a:p>
          <a:p>
            <a:pPr algn="just">
              <a:lnSpc>
                <a:spcPct val="110000"/>
              </a:lnSpc>
              <a:defRPr/>
            </a:pPr>
            <a:r>
              <a:rPr lang="en-US" altLang="ja-JP" sz="1800" dirty="0">
                <a:latin typeface="Arial" panose="020B0604020202020204" pitchFamily="34" charset="0"/>
                <a:cs typeface="Arial" panose="020B0604020202020204" pitchFamily="34" charset="0"/>
              </a:rPr>
              <a:t>(a) Low energy as less than 3 MeV with high current proton and a lithium target</a:t>
            </a:r>
          </a:p>
          <a:p>
            <a:pPr algn="just">
              <a:lnSpc>
                <a:spcPct val="110000"/>
              </a:lnSpc>
              <a:defRPr/>
            </a:pPr>
            <a:r>
              <a:rPr lang="en-US" altLang="ja-JP" sz="1800" dirty="0">
                <a:latin typeface="Arial" panose="020B0604020202020204" pitchFamily="34" charset="0"/>
                <a:cs typeface="Arial" panose="020B0604020202020204" pitchFamily="34" charset="0"/>
              </a:rPr>
              <a:t>(b) High energy proton as 30 MeV with a beryllium (Be) target. </a:t>
            </a:r>
          </a:p>
          <a:p>
            <a:pPr algn="just" defTabSz="922355">
              <a:lnSpc>
                <a:spcPct val="110000"/>
              </a:lnSpc>
              <a:defRPr/>
            </a:pPr>
            <a:r>
              <a:rPr lang="en-US" altLang="ja-JP" sz="1800" dirty="0">
                <a:latin typeface="Arial" panose="020B0604020202020204" pitchFamily="34" charset="0"/>
                <a:cs typeface="Arial" panose="020B0604020202020204" pitchFamily="34" charset="0"/>
              </a:rPr>
              <a:t>(c) Low energy and high current proton with  beryllium target</a:t>
            </a:r>
            <a:endParaRPr lang="ja-JP" altLang="ja-JP" sz="1800" dirty="0">
              <a:latin typeface="Arial" panose="020B0604020202020204" pitchFamily="34" charset="0"/>
              <a:cs typeface="Arial" panose="020B0604020202020204" pitchFamily="34" charset="0"/>
            </a:endParaRPr>
          </a:p>
          <a:p>
            <a:pPr algn="just">
              <a:lnSpc>
                <a:spcPct val="110000"/>
              </a:lnSpc>
              <a:defRPr/>
            </a:pPr>
            <a:r>
              <a:rPr lang="en-US" altLang="ja-JP" sz="1800" dirty="0">
                <a:latin typeface="Arial" panose="020B0604020202020204" pitchFamily="34" charset="0"/>
                <a:cs typeface="Arial" panose="020B0604020202020204" pitchFamily="34" charset="0"/>
              </a:rPr>
              <a:t>For case (a), direct production of epithermal neutrons at the target is possible and the moderator can be eliminated or be reduced  the volume. </a:t>
            </a:r>
          </a:p>
          <a:p>
            <a:pPr algn="just">
              <a:lnSpc>
                <a:spcPct val="110000"/>
              </a:lnSpc>
              <a:defRPr/>
            </a:pPr>
            <a:r>
              <a:rPr lang="en-US" altLang="ja-JP" sz="1800" dirty="0">
                <a:latin typeface="Arial" panose="020B0604020202020204" pitchFamily="34" charset="0"/>
                <a:cs typeface="Arial" panose="020B0604020202020204" pitchFamily="34" charset="0"/>
              </a:rPr>
              <a:t>But we arrived a conclusions that management and handling of the lithium target are not easy due to its physical characters, and </a:t>
            </a:r>
            <a:r>
              <a:rPr lang="en-US" altLang="ja-JP" sz="1800" dirty="0">
                <a:solidFill>
                  <a:srgbClr val="FF0000"/>
                </a:solidFill>
                <a:latin typeface="Arial" panose="020B0604020202020204" pitchFamily="34" charset="0"/>
                <a:cs typeface="Arial" panose="020B0604020202020204" pitchFamily="34" charset="0"/>
              </a:rPr>
              <a:t>the</a:t>
            </a:r>
            <a:r>
              <a:rPr lang="en-US" altLang="ja-JP" sz="1800" dirty="0">
                <a:latin typeface="Arial" panose="020B0604020202020204" pitchFamily="34" charset="0"/>
                <a:cs typeface="Arial" panose="020B0604020202020204" pitchFamily="34" charset="0"/>
              </a:rPr>
              <a:t> activated target brings problems which have not been solved in a way practical for use outside of research facilities. </a:t>
            </a:r>
          </a:p>
          <a:p>
            <a:pPr algn="just">
              <a:defRPr/>
            </a:pPr>
            <a:r>
              <a:rPr lang="en-US" altLang="ja-JP" sz="1800" dirty="0">
                <a:latin typeface="Arial" panose="020B0604020202020204" pitchFamily="34" charset="0"/>
                <a:cs typeface="Arial" panose="020B0604020202020204" pitchFamily="34" charset="0"/>
              </a:rPr>
              <a:t>On the other hand, For the case (b) approach, Kyoto University and Sumitomo Heavy Industries Ltd. have employed. They began clinical investigations on patients. </a:t>
            </a:r>
          </a:p>
          <a:p>
            <a:pPr algn="just">
              <a:defRPr/>
            </a:pPr>
            <a:r>
              <a:rPr lang="en-US" altLang="ja-JP" sz="1800" dirty="0">
                <a:latin typeface="Arial" panose="020B0604020202020204" pitchFamily="34" charset="0"/>
                <a:cs typeface="Arial" panose="020B0604020202020204" pitchFamily="34" charset="0"/>
              </a:rPr>
              <a:t>University of Tsukuba selected (C) methodology. At first we have selected Beryllium as neutron target material. And the proton beam energy and power have been set 8MeV and 80kW in order to achieve the goals of neutron intensity described above.</a:t>
            </a:r>
            <a:endParaRPr lang="ja-JP" altLang="en-US" sz="18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4AC62D7E-F6C7-4FBA-9566-E0F933CF92DE}" type="slidenum">
              <a:rPr lang="ja-JP" altLang="en-US">
                <a:latin typeface="Calibri" panose="020F0502020204030204" pitchFamily="34" charset="0"/>
              </a:rPr>
              <a:pPr eaLnBrk="1" hangingPunct="1"/>
              <a:t>16</a:t>
            </a:fld>
            <a:endParaRPr lang="ja-JP" altLang="en-US">
              <a:latin typeface="Calibri" panose="020F0502020204030204" pitchFamily="34" charset="0"/>
            </a:endParaRPr>
          </a:p>
        </p:txBody>
      </p:sp>
    </p:spTree>
    <p:extLst>
      <p:ext uri="{BB962C8B-B14F-4D97-AF65-F5344CB8AC3E}">
        <p14:creationId xmlns:p14="http://schemas.microsoft.com/office/powerpoint/2010/main" val="1560852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bwMode="auto">
          <a:xfrm>
            <a:off x="2243138" y="400050"/>
            <a:ext cx="2409825" cy="1668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ー 2"/>
          <p:cNvSpPr>
            <a:spLocks noGrp="1"/>
          </p:cNvSpPr>
          <p:nvPr>
            <p:ph type="body" idx="1"/>
          </p:nvPr>
        </p:nvSpPr>
        <p:spPr bwMode="auto">
          <a:xfrm>
            <a:off x="246095" y="2417761"/>
            <a:ext cx="6403909" cy="66737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Autofit/>
          </a:bodyPr>
          <a:lstStyle/>
          <a:p>
            <a:pPr algn="just"/>
            <a:r>
              <a:rPr lang="en-US" altLang="ja-JP" sz="2000" dirty="0">
                <a:latin typeface="Arial" panose="020B0604020202020204" pitchFamily="34" charset="0"/>
                <a:cs typeface="Arial" panose="020B0604020202020204" pitchFamily="34" charset="0"/>
              </a:rPr>
              <a:t>First, to achieve the BNCT treatment in hospital using accelerator, </a:t>
            </a:r>
            <a:r>
              <a:rPr lang="en-US" altLang="ja-JP" sz="2000" dirty="0">
                <a:solidFill>
                  <a:srgbClr val="FF0000"/>
                </a:solidFill>
                <a:latin typeface="Arial" panose="020B0604020202020204" pitchFamily="34" charset="0"/>
                <a:cs typeface="Arial" panose="020B0604020202020204" pitchFamily="34" charset="0"/>
              </a:rPr>
              <a:t>strategic</a:t>
            </a:r>
            <a:r>
              <a:rPr lang="en-US" altLang="ja-JP" sz="2000" dirty="0">
                <a:latin typeface="Arial" panose="020B0604020202020204" pitchFamily="34" charset="0"/>
                <a:cs typeface="Arial" panose="020B0604020202020204" pitchFamily="34" charset="0"/>
              </a:rPr>
              <a:t> goals and concept of our development has been decided.</a:t>
            </a:r>
          </a:p>
          <a:p>
            <a:pPr algn="just"/>
            <a:endParaRPr lang="ja-JP"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(a) To produce a high flux of epithermal neutrons, of more than 10</a:t>
            </a:r>
            <a:r>
              <a:rPr lang="en-US" altLang="ja-JP" sz="2000" baseline="30000" dirty="0">
                <a:latin typeface="Arial" panose="020B0604020202020204" pitchFamily="34" charset="0"/>
                <a:cs typeface="Arial" panose="020B0604020202020204" pitchFamily="34" charset="0"/>
              </a:rPr>
              <a:t>9</a:t>
            </a:r>
            <a:r>
              <a:rPr lang="en-US" altLang="ja-JP" sz="2000" dirty="0">
                <a:latin typeface="Arial" panose="020B0604020202020204" pitchFamily="34" charset="0"/>
                <a:cs typeface="Arial" panose="020B0604020202020204" pitchFamily="34" charset="0"/>
              </a:rPr>
              <a:t> n/cm</a:t>
            </a:r>
            <a:r>
              <a:rPr lang="en-US" altLang="ja-JP" sz="2000" baseline="30000" dirty="0">
                <a:latin typeface="Arial" panose="020B0604020202020204" pitchFamily="34" charset="0"/>
                <a:cs typeface="Arial" panose="020B0604020202020204" pitchFamily="34" charset="0"/>
              </a:rPr>
              <a:t>2</a:t>
            </a:r>
            <a:r>
              <a:rPr lang="en-US" altLang="ja-JP" sz="2000" dirty="0">
                <a:latin typeface="Arial" panose="020B0604020202020204" pitchFamily="34" charset="0"/>
                <a:cs typeface="Arial" panose="020B0604020202020204" pitchFamily="34" charset="0"/>
              </a:rPr>
              <a:t>/s at beam port,</a:t>
            </a:r>
            <a:endParaRPr lang="ja-JP"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(b) To keep radiation and activation of components as low as possible,</a:t>
            </a:r>
            <a:endParaRPr lang="ja-JP"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(c) To lower the production rate of fast neutrons to reduce needed shielding materials, </a:t>
            </a:r>
            <a:endParaRPr lang="ja-JP"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(d) To lower the production rate of gamma ray to reduce incidental dose to healthy tissue.</a:t>
            </a:r>
          </a:p>
          <a:p>
            <a:pPr algn="just"/>
            <a:endParaRPr lang="ja-JP"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These factors are essential that the facility could be built in a hospital. </a:t>
            </a:r>
          </a:p>
          <a:p>
            <a:pPr algn="just"/>
            <a:r>
              <a:rPr lang="en-US" altLang="ja-JP" sz="2000" dirty="0">
                <a:latin typeface="Arial" panose="020B0604020202020204" pitchFamily="34" charset="0"/>
                <a:cs typeface="Arial" panose="020B0604020202020204" pitchFamily="34" charset="0"/>
              </a:rPr>
              <a:t>For contaminations of fast neutrons and gamma rays in the beam as the factor (c) and (d), specific target levels are values of international recommendations on IAEA-TECDOC. </a:t>
            </a:r>
            <a:endParaRPr lang="ja-JP" altLang="ja-JP" sz="2000" dirty="0">
              <a:latin typeface="Arial" panose="020B0604020202020204" pitchFamily="34" charset="0"/>
              <a:cs typeface="Arial" panose="020B0604020202020204" pitchFamily="34" charset="0"/>
            </a:endParaRPr>
          </a:p>
          <a:p>
            <a:pPr algn="just"/>
            <a:endParaRPr lang="ja-JP" altLang="ja-JP" sz="2000" dirty="0">
              <a:latin typeface="Arial" panose="020B0604020202020204" pitchFamily="34" charset="0"/>
              <a:cs typeface="Arial" panose="020B0604020202020204" pitchFamily="34" charset="0"/>
            </a:endParaRPr>
          </a:p>
          <a:p>
            <a:pPr algn="just"/>
            <a:endParaRPr lang="ja-JP" altLang="en-US" sz="20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D62200FE-7751-4E43-A845-C7AB73BC0987}" type="slidenum">
              <a:rPr lang="ja-JP" altLang="en-US">
                <a:latin typeface="Calibri" panose="020F0502020204030204" pitchFamily="34" charset="0"/>
              </a:rPr>
              <a:pPr eaLnBrk="1" hangingPunct="1"/>
              <a:t>17</a:t>
            </a:fld>
            <a:endParaRPr lang="ja-JP" altLang="en-US">
              <a:latin typeface="Calibri" panose="020F0502020204030204" pitchFamily="34" charset="0"/>
            </a:endParaRPr>
          </a:p>
        </p:txBody>
      </p:sp>
    </p:spTree>
    <p:extLst>
      <p:ext uri="{BB962C8B-B14F-4D97-AF65-F5344CB8AC3E}">
        <p14:creationId xmlns:p14="http://schemas.microsoft.com/office/powerpoint/2010/main" val="3392246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2228850" y="149225"/>
            <a:ext cx="1971054" cy="136406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ノート プレースホルダ 2"/>
          <p:cNvSpPr>
            <a:spLocks noGrp="1"/>
          </p:cNvSpPr>
          <p:nvPr>
            <p:ph type="body" idx="1"/>
          </p:nvPr>
        </p:nvSpPr>
        <p:spPr bwMode="auto">
          <a:xfrm>
            <a:off x="235248" y="1613411"/>
            <a:ext cx="6225527" cy="81087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Autofit/>
          </a:bodyPr>
          <a:lstStyle/>
          <a:p>
            <a:pPr algn="just"/>
            <a:r>
              <a:rPr lang="en-US" altLang="ja-JP" sz="2000" dirty="0">
                <a:latin typeface="Arial" panose="020B0604020202020204" pitchFamily="34" charset="0"/>
                <a:cs typeface="Arial" panose="020B0604020202020204" pitchFamily="34" charset="0"/>
              </a:rPr>
              <a:t>So, I introduce</a:t>
            </a:r>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you our accelerator based BNCT project. </a:t>
            </a:r>
          </a:p>
          <a:p>
            <a:pPr algn="just"/>
            <a:r>
              <a:rPr lang="en-US" altLang="ja-JP" sz="2000" dirty="0">
                <a:latin typeface="Arial" panose="020B0604020202020204" pitchFamily="34" charset="0"/>
                <a:cs typeface="Arial" panose="020B0604020202020204" pitchFamily="34" charset="0"/>
              </a:rPr>
              <a:t>The project team is formed by specialists in University of Tsukuba, High Energy Accelerator Research Organization (KEK), Japan Atomic Energy Agency (JAEA), Hokkaido University. And Ibaraki Prefecture is supporting us and the prefecture supplied a building for BNCT, I introduce it later. So, we named our project as “</a:t>
            </a:r>
            <a:r>
              <a:rPr lang="en-US" altLang="ja-JP" sz="2000" dirty="0" err="1">
                <a:latin typeface="Arial" panose="020B0604020202020204" pitchFamily="34" charset="0"/>
                <a:cs typeface="Arial" panose="020B0604020202020204" pitchFamily="34" charset="0"/>
              </a:rPr>
              <a:t>iBNCT</a:t>
            </a:r>
            <a:r>
              <a:rPr lang="en-US" altLang="ja-JP" sz="2000" dirty="0">
                <a:latin typeface="Arial" panose="020B0604020202020204" pitchFamily="34" charset="0"/>
                <a:cs typeface="Arial" panose="020B0604020202020204" pitchFamily="34" charset="0"/>
              </a:rPr>
              <a:t>”. And Accelerator tubes and neutron target system as main equipment of the device are produced by Mitsubishi Heavy Industry corporation. </a:t>
            </a:r>
          </a:p>
          <a:p>
            <a:pPr algn="just" eaLnBrk="1" hangingPunct="1">
              <a:spcBef>
                <a:spcPct val="0"/>
              </a:spcBef>
            </a:pPr>
            <a:r>
              <a:rPr lang="en-US" altLang="ja-JP" sz="2000" dirty="0">
                <a:latin typeface="Arial" panose="020B0604020202020204" pitchFamily="34" charset="0"/>
                <a:cs typeface="Arial" panose="020B0604020202020204" pitchFamily="34" charset="0"/>
              </a:rPr>
              <a:t>Concept of our project is “Realization of BNCT in a hospital with safety, stable and easy”.</a:t>
            </a:r>
          </a:p>
          <a:p>
            <a:pPr algn="just" eaLnBrk="1" hangingPunct="1">
              <a:spcBef>
                <a:spcPct val="0"/>
              </a:spcBef>
            </a:pPr>
            <a:r>
              <a:rPr lang="en-US" altLang="ja-JP" sz="2000" dirty="0">
                <a:latin typeface="Arial" panose="020B0604020202020204" pitchFamily="34" charset="0"/>
                <a:cs typeface="Arial" panose="020B0604020202020204" pitchFamily="34" charset="0"/>
              </a:rPr>
              <a:t> </a:t>
            </a:r>
            <a:r>
              <a:rPr lang="en-US" altLang="ja-JP" sz="2000" dirty="0" smtClean="0">
                <a:latin typeface="Arial" panose="020B0604020202020204" pitchFamily="34" charset="0"/>
                <a:cs typeface="Arial" panose="020B0604020202020204" pitchFamily="34" charset="0"/>
              </a:rPr>
              <a:t>To </a:t>
            </a:r>
            <a:r>
              <a:rPr lang="en-US" altLang="ja-JP" sz="2000" dirty="0">
                <a:latin typeface="Arial" panose="020B0604020202020204" pitchFamily="34" charset="0"/>
                <a:cs typeface="Arial" panose="020B0604020202020204" pitchFamily="34" charset="0"/>
              </a:rPr>
              <a:t>develop </a:t>
            </a: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accelerator and neutron generator as an expensive devise, we have obtained several national grants.</a:t>
            </a:r>
          </a:p>
          <a:p>
            <a:pPr algn="just" eaLnBrk="1" hangingPunct="1">
              <a:spcBef>
                <a:spcPct val="0"/>
              </a:spcBef>
            </a:pPr>
            <a:r>
              <a:rPr lang="en-US" altLang="ja-JP" sz="2000" dirty="0" smtClean="0">
                <a:latin typeface="Arial" panose="020B0604020202020204" pitchFamily="34" charset="0"/>
                <a:cs typeface="Arial" panose="020B0604020202020204" pitchFamily="34" charset="0"/>
              </a:rPr>
              <a:t>In </a:t>
            </a:r>
            <a:r>
              <a:rPr lang="en-US" altLang="ja-JP" sz="2000" dirty="0">
                <a:latin typeface="Arial" panose="020B0604020202020204" pitchFamily="34" charset="0"/>
                <a:cs typeface="Arial" panose="020B0604020202020204" pitchFamily="34" charset="0"/>
              </a:rPr>
              <a:t>the project, we produce a compact &amp; high power proton accelerator as well as neutron generator consisted of neutron target system, moderator and collimator.</a:t>
            </a:r>
          </a:p>
          <a:p>
            <a:pPr algn="just" eaLnBrk="1" hangingPunct="1">
              <a:spcBef>
                <a:spcPct val="0"/>
              </a:spcBef>
            </a:pPr>
            <a:r>
              <a:rPr lang="en-US" altLang="ja-JP" sz="2000" dirty="0">
                <a:latin typeface="Arial" panose="020B0604020202020204" pitchFamily="34" charset="0"/>
                <a:cs typeface="Arial" panose="020B0604020202020204" pitchFamily="34" charset="0"/>
              </a:rPr>
              <a:t>And we develop not only accelerator based neuron source but also several devices required BNCT operation such as treatment planning system, patient setting device and PG-SPECT.</a:t>
            </a:r>
          </a:p>
          <a:p>
            <a:pPr algn="just" eaLnBrk="1" hangingPunct="1">
              <a:spcBef>
                <a:spcPct val="0"/>
              </a:spcBef>
            </a:pPr>
            <a:endParaRPr lang="en-US" altLang="ja-JP" sz="2000" dirty="0">
              <a:latin typeface="Arial" panose="020B0604020202020204" pitchFamily="34" charset="0"/>
              <a:cs typeface="Arial" panose="020B0604020202020204" pitchFamily="34" charset="0"/>
            </a:endParaRPr>
          </a:p>
          <a:p>
            <a:pPr algn="just" eaLnBrk="1" hangingPunct="1">
              <a:spcBef>
                <a:spcPct val="0"/>
              </a:spcBef>
            </a:pPr>
            <a:endParaRPr lang="en-US" altLang="ja-JP" sz="2000" dirty="0">
              <a:latin typeface="Arial" panose="020B0604020202020204" pitchFamily="34" charset="0"/>
              <a:ea typeface="ＭＳ Ｐ明朝" panose="02020600040205080304" pitchFamily="18" charset="-128"/>
              <a:cs typeface="Arial" panose="020B0604020202020204" pitchFamily="34" charset="0"/>
            </a:endParaRPr>
          </a:p>
          <a:p>
            <a:pPr algn="just" eaLnBrk="1" hangingPunct="1">
              <a:spcBef>
                <a:spcPct val="0"/>
              </a:spcBef>
            </a:pPr>
            <a:endParaRPr lang="ja-JP" altLang="en-US" sz="2000" dirty="0">
              <a:latin typeface="Arial" panose="020B0604020202020204" pitchFamily="34" charset="0"/>
              <a:ea typeface="ＭＳ Ｐ明朝" panose="02020600040205080304" pitchFamily="18" charset="-128"/>
              <a:cs typeface="Arial" panose="020B0604020202020204" pitchFamily="34" charset="0"/>
            </a:endParaRPr>
          </a:p>
        </p:txBody>
      </p:sp>
      <p:sp>
        <p:nvSpPr>
          <p:cNvPr id="25604"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A5826D34-4774-4CCE-B3D3-89F5E7B794C7}" type="slidenum">
              <a:rPr lang="en-US" altLang="ja-JP"/>
              <a:pPr eaLnBrk="1" hangingPunct="1"/>
              <a:t>18</a:t>
            </a:fld>
            <a:endParaRPr lang="en-US" altLang="ja-JP"/>
          </a:p>
        </p:txBody>
      </p:sp>
    </p:spTree>
    <p:extLst>
      <p:ext uri="{BB962C8B-B14F-4D97-AF65-F5344CB8AC3E}">
        <p14:creationId xmlns:p14="http://schemas.microsoft.com/office/powerpoint/2010/main" val="2279561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ー 1"/>
          <p:cNvSpPr>
            <a:spLocks noGrp="1" noRot="1" noChangeAspect="1" noTextEdit="1"/>
          </p:cNvSpPr>
          <p:nvPr>
            <p:ph type="sldImg"/>
          </p:nvPr>
        </p:nvSpPr>
        <p:spPr bwMode="auto">
          <a:xfrm>
            <a:off x="2566988" y="152400"/>
            <a:ext cx="2232025" cy="15446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ノート プレースホルダー 2"/>
          <p:cNvSpPr>
            <a:spLocks noGrp="1"/>
          </p:cNvSpPr>
          <p:nvPr>
            <p:ph type="body" idx="1"/>
          </p:nvPr>
        </p:nvSpPr>
        <p:spPr bwMode="auto">
          <a:xfrm>
            <a:off x="354043" y="2147777"/>
            <a:ext cx="6268499" cy="611364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lgn="just"/>
            <a:r>
              <a:rPr lang="en-US" altLang="ja-JP" sz="2000" dirty="0">
                <a:latin typeface="Arial" panose="020B0604020202020204" pitchFamily="34" charset="0"/>
                <a:cs typeface="Arial" panose="020B0604020202020204" pitchFamily="34" charset="0"/>
              </a:rPr>
              <a:t>Primary subject of the project is development of the accelerator which can drive high current protons.</a:t>
            </a:r>
          </a:p>
          <a:p>
            <a:pPr algn="just"/>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We selected RFQ and DTL type linac as the accelerator for BNCT. </a:t>
            </a:r>
          </a:p>
          <a:p>
            <a:pPr algn="just"/>
            <a:r>
              <a:rPr lang="en-US" altLang="ja-JP" sz="2000" dirty="0">
                <a:latin typeface="Arial" panose="020B0604020202020204" pitchFamily="34" charset="0"/>
                <a:cs typeface="Arial" panose="020B0604020202020204" pitchFamily="34" charset="0"/>
              </a:rPr>
              <a:t>The linac has been employed technologies of J-PARC as a multi-purpose high performance accelerator installed in Tokai village.</a:t>
            </a:r>
          </a:p>
          <a:p>
            <a:pPr algn="just"/>
            <a:r>
              <a:rPr lang="en-US" altLang="ja-JP" sz="2000" dirty="0">
                <a:latin typeface="Arial" panose="020B0604020202020204" pitchFamily="34" charset="0"/>
                <a:cs typeface="Arial" panose="020B0604020202020204" pitchFamily="34" charset="0"/>
              </a:rPr>
              <a:t> </a:t>
            </a:r>
          </a:p>
          <a:p>
            <a:pPr algn="just"/>
            <a:r>
              <a:rPr lang="en-US" altLang="ja-JP" sz="2000" dirty="0">
                <a:latin typeface="Arial" panose="020B0604020202020204" pitchFamily="34" charset="0"/>
                <a:cs typeface="Arial" panose="020B0604020202020204" pitchFamily="34" charset="0"/>
              </a:rPr>
              <a:t>Our linac accelerates protons to 8MeV.</a:t>
            </a:r>
            <a:r>
              <a:rPr lang="en-US" altLang="ja-JP" sz="2000" dirty="0">
                <a:solidFill>
                  <a:srgbClr val="FF0000"/>
                </a:solidFill>
                <a:latin typeface="Arial" panose="020B0604020202020204" pitchFamily="34" charset="0"/>
                <a:cs typeface="Arial" panose="020B0604020202020204" pitchFamily="34" charset="0"/>
              </a:rPr>
              <a:t> </a:t>
            </a:r>
          </a:p>
          <a:p>
            <a:pPr algn="just"/>
            <a:r>
              <a:rPr lang="en-US" altLang="ja-JP" sz="2000" dirty="0">
                <a:latin typeface="Arial" panose="020B0604020202020204" pitchFamily="34" charset="0"/>
                <a:cs typeface="Arial" panose="020B0604020202020204" pitchFamily="34" charset="0"/>
              </a:rPr>
              <a:t>And average beam current is 10mA.</a:t>
            </a:r>
          </a:p>
          <a:p>
            <a:pPr algn="just"/>
            <a:r>
              <a:rPr lang="en-US" altLang="ja-JP" sz="2000" dirty="0">
                <a:latin typeface="Arial" panose="020B0604020202020204" pitchFamily="34" charset="0"/>
                <a:cs typeface="Arial" panose="020B0604020202020204" pitchFamily="34" charset="0"/>
              </a:rPr>
              <a:t>So, the device generates huge beam power as 80kW.  </a:t>
            </a:r>
          </a:p>
          <a:p>
            <a:pPr algn="just"/>
            <a:r>
              <a:rPr lang="en-US" altLang="ja-JP" sz="2000" dirty="0">
                <a:latin typeface="Arial" panose="020B0604020202020204" pitchFamily="34" charset="0"/>
                <a:cs typeface="Arial" panose="020B0604020202020204" pitchFamily="34" charset="0"/>
              </a:rPr>
              <a:t>Length of the linac is about 7 meter and footprint is less than 50 square meter.</a:t>
            </a:r>
          </a:p>
          <a:p>
            <a:pPr algn="just"/>
            <a:r>
              <a:rPr lang="en-US" altLang="ja-JP" sz="2000" dirty="0">
                <a:latin typeface="Arial" panose="020B0604020202020204" pitchFamily="34" charset="0"/>
                <a:cs typeface="Arial" panose="020B0604020202020204" pitchFamily="34" charset="0"/>
              </a:rPr>
              <a:t>Design of the linac was carried out by KEK. </a:t>
            </a:r>
          </a:p>
          <a:p>
            <a:pPr algn="just"/>
            <a:r>
              <a:rPr lang="en-US" altLang="ja-JP" sz="2000" dirty="0">
                <a:latin typeface="Arial" panose="020B0604020202020204" pitchFamily="34" charset="0"/>
                <a:cs typeface="Arial" panose="020B0604020202020204" pitchFamily="34" charset="0"/>
              </a:rPr>
              <a:t>And the linac has been manufactured by Mitsubishi Heavy Industry. </a:t>
            </a:r>
            <a:endParaRPr lang="ja-JP" altLang="ja-JP" sz="2000" dirty="0">
              <a:latin typeface="Arial" panose="020B0604020202020204" pitchFamily="34" charset="0"/>
              <a:cs typeface="Arial" panose="020B0604020202020204" pitchFamily="34" charset="0"/>
            </a:endParaRPr>
          </a:p>
          <a:p>
            <a:pPr algn="just"/>
            <a:endParaRPr lang="ja-JP" altLang="en-US" sz="20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55934" indent="-290744" eaLnBrk="0" hangingPunct="0">
              <a:defRPr kumimoji="1">
                <a:solidFill>
                  <a:schemeClr val="tx1"/>
                </a:solidFill>
                <a:latin typeface="Arial" panose="020B0604020202020204" pitchFamily="34" charset="0"/>
                <a:ea typeface="ＭＳ Ｐゴシック" panose="020B0600070205080204" pitchFamily="50" charset="-128"/>
              </a:defRPr>
            </a:lvl2pPr>
            <a:lvl3pPr marL="1162975" indent="-232595" eaLnBrk="0" hangingPunct="0">
              <a:defRPr kumimoji="1">
                <a:solidFill>
                  <a:schemeClr val="tx1"/>
                </a:solidFill>
                <a:latin typeface="Arial" panose="020B0604020202020204" pitchFamily="34" charset="0"/>
                <a:ea typeface="ＭＳ Ｐゴシック" panose="020B0600070205080204" pitchFamily="50" charset="-128"/>
              </a:defRPr>
            </a:lvl3pPr>
            <a:lvl4pPr marL="1628165" indent="-232595" eaLnBrk="0" hangingPunct="0">
              <a:defRPr kumimoji="1">
                <a:solidFill>
                  <a:schemeClr val="tx1"/>
                </a:solidFill>
                <a:latin typeface="Arial" panose="020B0604020202020204" pitchFamily="34" charset="0"/>
                <a:ea typeface="ＭＳ Ｐゴシック" panose="020B0600070205080204" pitchFamily="50" charset="-128"/>
              </a:defRPr>
            </a:lvl4pPr>
            <a:lvl5pPr marL="2093354" indent="-232595" eaLnBrk="0" hangingPunct="0">
              <a:defRPr kumimoji="1">
                <a:solidFill>
                  <a:schemeClr val="tx1"/>
                </a:solidFill>
                <a:latin typeface="Arial" panose="020B0604020202020204" pitchFamily="34" charset="0"/>
                <a:ea typeface="ＭＳ Ｐゴシック" panose="020B0600070205080204" pitchFamily="50" charset="-128"/>
              </a:defRPr>
            </a:lvl5pPr>
            <a:lvl6pPr marL="2558544"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23735"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88924"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54114"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C54BF801-F1D3-4822-9E90-E8121B4946F4}" type="slidenum">
              <a:rPr lang="ja-JP" altLang="en-US">
                <a:latin typeface="Calibri" panose="020F0502020204030204" pitchFamily="34" charset="0"/>
              </a:rPr>
              <a:pPr eaLnBrk="1" hangingPunct="1"/>
              <a:t>19</a:t>
            </a:fld>
            <a:endParaRPr lang="ja-JP" altLang="en-US">
              <a:latin typeface="Calibri" panose="020F0502020204030204" pitchFamily="34" charset="0"/>
            </a:endParaRPr>
          </a:p>
        </p:txBody>
      </p:sp>
    </p:spTree>
    <p:extLst>
      <p:ext uri="{BB962C8B-B14F-4D97-AF65-F5344CB8AC3E}">
        <p14:creationId xmlns:p14="http://schemas.microsoft.com/office/powerpoint/2010/main" val="1040746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CDDAB745-993C-4D1A-A683-D490BA63FB25}" type="slidenum">
              <a:rPr lang="en-US" altLang="ja-JP">
                <a:latin typeface="Calibri" panose="020F0502020204030204" pitchFamily="34" charset="0"/>
              </a:rPr>
              <a:pPr eaLnBrk="1" hangingPunct="1"/>
              <a:t>20</a:t>
            </a:fld>
            <a:endParaRPr lang="en-US" altLang="ja-JP">
              <a:latin typeface="Calibri" panose="020F0502020204030204" pitchFamily="34" charset="0"/>
            </a:endParaRPr>
          </a:p>
        </p:txBody>
      </p:sp>
      <p:sp>
        <p:nvSpPr>
          <p:cNvPr id="28675" name="Rectangle 2"/>
          <p:cNvSpPr>
            <a:spLocks noGrp="1" noRot="1" noChangeAspect="1" noChangeArrowheads="1" noTextEdit="1"/>
          </p:cNvSpPr>
          <p:nvPr>
            <p:ph type="sldImg"/>
          </p:nvPr>
        </p:nvSpPr>
        <p:spPr bwMode="auto">
          <a:xfrm>
            <a:off x="1963440" y="217141"/>
            <a:ext cx="3024336" cy="2094134"/>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xfrm>
            <a:off x="462767" y="2593405"/>
            <a:ext cx="6025681" cy="66247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171" tIns="48088" rIns="96171" bIns="48088" numCol="1" anchor="t" anchorCtr="0" compatLnSpc="1">
            <a:prstTxWarp prst="textNoShape">
              <a:avLst/>
            </a:prstTxWarp>
            <a:noAutofit/>
          </a:bodyPr>
          <a:lstStyle/>
          <a:p>
            <a:pPr algn="just" eaLnBrk="1" hangingPunct="1">
              <a:spcBef>
                <a:spcPct val="0"/>
              </a:spcBef>
            </a:pPr>
            <a:r>
              <a:rPr lang="en-US" altLang="ja-JP" sz="2000" dirty="0">
                <a:latin typeface="Arial" panose="020B0604020202020204" pitchFamily="34" charset="0"/>
                <a:cs typeface="Arial" panose="020B0604020202020204" pitchFamily="34" charset="0"/>
              </a:rPr>
              <a:t>These pictures shows manufacturing process of </a:t>
            </a: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RFQ tube.</a:t>
            </a:r>
          </a:p>
          <a:p>
            <a:pPr algn="just" eaLnBrk="1" hangingPunct="1">
              <a:spcBef>
                <a:spcPct val="0"/>
              </a:spcBef>
            </a:pP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RFQ was produced in a factory of Mitsubishi heavy industry corporation. Finally </a:t>
            </a: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RFQ tube was completed in this year. </a:t>
            </a:r>
          </a:p>
          <a:p>
            <a:pPr algn="just" eaLnBrk="1" hangingPunct="1">
              <a:spcBef>
                <a:spcPct val="0"/>
              </a:spcBef>
            </a:pPr>
            <a:r>
              <a:rPr lang="en-US" altLang="ja-JP" sz="2000" dirty="0">
                <a:latin typeface="Arial" panose="020B0604020202020204" pitchFamily="34" charset="0"/>
                <a:cs typeface="Arial" panose="020B0604020202020204" pitchFamily="34" charset="0"/>
              </a:rPr>
              <a:t>Length of </a:t>
            </a: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RFQ tube is 3.2 meter.</a:t>
            </a:r>
          </a:p>
          <a:p>
            <a:pPr algn="just" eaLnBrk="1" hangingPunct="1">
              <a:spcBef>
                <a:spcPct val="0"/>
              </a:spcBef>
            </a:pP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output energy of proton through </a:t>
            </a: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RFQ is 3MeV.</a:t>
            </a:r>
          </a:p>
          <a:p>
            <a:pPr algn="just" eaLnBrk="1" hangingPunct="1">
              <a:spcBef>
                <a:spcPct val="0"/>
              </a:spcBef>
            </a:pPr>
            <a:endParaRPr lang="en-US" altLang="ja-JP" sz="2000" dirty="0">
              <a:latin typeface="Arial" panose="020B0604020202020204" pitchFamily="34" charset="0"/>
              <a:cs typeface="Arial" panose="020B0604020202020204" pitchFamily="34" charset="0"/>
            </a:endParaRPr>
          </a:p>
          <a:p>
            <a:pPr algn="just" eaLnBrk="1" hangingPunct="1">
              <a:spcBef>
                <a:spcPct val="0"/>
              </a:spcBef>
            </a:pPr>
            <a:r>
              <a:rPr lang="ja-JP" altLang="en-US" sz="2000" dirty="0">
                <a:latin typeface="Arial" panose="020B0604020202020204" pitchFamily="34" charset="0"/>
                <a:cs typeface="Arial" panose="020B0604020202020204" pitchFamily="34" charset="0"/>
              </a:rPr>
              <a:t>☞</a:t>
            </a:r>
            <a:endParaRPr lang="en-US" altLang="ja-JP" sz="2000" dirty="0">
              <a:latin typeface="Arial" panose="020B0604020202020204" pitchFamily="34" charset="0"/>
              <a:cs typeface="Arial" panose="020B0604020202020204" pitchFamily="34" charset="0"/>
            </a:endParaRPr>
          </a:p>
          <a:p>
            <a:pPr algn="just" eaLnBrk="1" hangingPunct="1">
              <a:spcBef>
                <a:spcPct val="0"/>
              </a:spcBef>
            </a:pPr>
            <a:r>
              <a:rPr lang="en-US" altLang="ja-JP" sz="2000" dirty="0">
                <a:latin typeface="Arial" panose="020B0604020202020204" pitchFamily="34" charset="0"/>
                <a:cs typeface="Arial" panose="020B0604020202020204" pitchFamily="34" charset="0"/>
              </a:rPr>
              <a:t>Next I shows manufacturing process of the DTL tube.</a:t>
            </a:r>
          </a:p>
          <a:p>
            <a:pPr algn="just" eaLnBrk="1" hangingPunct="1">
              <a:spcBef>
                <a:spcPct val="0"/>
              </a:spcBef>
            </a:pPr>
            <a:r>
              <a:rPr lang="en-US" altLang="ja-JP" sz="2000" dirty="0">
                <a:latin typeface="Arial" panose="020B0604020202020204" pitchFamily="34" charset="0"/>
                <a:cs typeface="Arial" panose="020B0604020202020204" pitchFamily="34" charset="0"/>
              </a:rPr>
              <a:t>The DTL has 31 cell inside the tube. And to reduce production costs, permanent magnets have been employed.  </a:t>
            </a:r>
          </a:p>
          <a:p>
            <a:pPr algn="just" eaLnBrk="1" hangingPunct="1">
              <a:spcBef>
                <a:spcPct val="0"/>
              </a:spcBef>
            </a:pPr>
            <a:r>
              <a:rPr lang="en-US" altLang="ja-JP" sz="2000" dirty="0">
                <a:latin typeface="Arial" panose="020B0604020202020204" pitchFamily="34" charset="0"/>
                <a:cs typeface="Arial" panose="020B0604020202020204" pitchFamily="34" charset="0"/>
              </a:rPr>
              <a:t>The proton with 3MeV energy from </a:t>
            </a:r>
            <a:r>
              <a:rPr lang="en-US" altLang="ja-JP" sz="2000" dirty="0">
                <a:solidFill>
                  <a:srgbClr val="FF0000"/>
                </a:solidFill>
                <a:latin typeface="Arial" panose="020B0604020202020204" pitchFamily="34" charset="0"/>
                <a:cs typeface="Arial" panose="020B0604020202020204" pitchFamily="34" charset="0"/>
              </a:rPr>
              <a:t>the</a:t>
            </a:r>
            <a:r>
              <a:rPr lang="en-US" altLang="ja-JP" sz="2000" dirty="0">
                <a:latin typeface="Arial" panose="020B0604020202020204" pitchFamily="34" charset="0"/>
                <a:cs typeface="Arial" panose="020B0604020202020204" pitchFamily="34" charset="0"/>
              </a:rPr>
              <a:t> RFQ is accelerated further  through the DTL, finally the energy of the proton is reached to 8MeV.</a:t>
            </a:r>
          </a:p>
          <a:p>
            <a:pPr algn="just" eaLnBrk="1" hangingPunct="1">
              <a:spcBef>
                <a:spcPct val="0"/>
              </a:spcBef>
            </a:pPr>
            <a:endParaRPr lang="ja-JP" altLang="ja-JP"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3630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ー 1"/>
          <p:cNvSpPr>
            <a:spLocks noGrp="1" noRot="1" noChangeAspect="1" noTextEdit="1"/>
          </p:cNvSpPr>
          <p:nvPr>
            <p:ph type="sldImg"/>
          </p:nvPr>
        </p:nvSpPr>
        <p:spPr bwMode="auto">
          <a:xfrm>
            <a:off x="2420501" y="138339"/>
            <a:ext cx="2039294" cy="1411439"/>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ー 2"/>
          <p:cNvSpPr>
            <a:spLocks noGrp="1"/>
          </p:cNvSpPr>
          <p:nvPr>
            <p:ph type="body" idx="1"/>
          </p:nvPr>
        </p:nvSpPr>
        <p:spPr bwMode="auto">
          <a:xfrm>
            <a:off x="320266" y="1568292"/>
            <a:ext cx="6239765" cy="8204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Autofit/>
          </a:bodyPr>
          <a:lstStyle/>
          <a:p>
            <a:pPr algn="just"/>
            <a:r>
              <a:rPr lang="en-US" altLang="ja-JP" sz="1800" dirty="0">
                <a:latin typeface="Arial" panose="020B0604020202020204" pitchFamily="34" charset="0"/>
                <a:cs typeface="Arial" panose="020B0604020202020204" pitchFamily="34" charset="0"/>
              </a:rPr>
              <a:t>We are also designing not only beryllium target system but also moderator, collimator and radiation shield. </a:t>
            </a:r>
          </a:p>
          <a:p>
            <a:pPr algn="just"/>
            <a:r>
              <a:rPr lang="en-US" altLang="ja-JP" sz="1800" dirty="0">
                <a:latin typeface="Arial" panose="020B0604020202020204" pitchFamily="34" charset="0"/>
                <a:cs typeface="Arial" panose="020B0604020202020204" pitchFamily="34" charset="0"/>
              </a:rPr>
              <a:t>Below left figure shows schematic of cross section view of the neutron generator.</a:t>
            </a:r>
          </a:p>
          <a:p>
            <a:pPr algn="just"/>
            <a:r>
              <a:rPr lang="en-US" altLang="ja-JP" sz="1800" dirty="0">
                <a:latin typeface="Arial" panose="020B0604020202020204" pitchFamily="34" charset="0"/>
                <a:cs typeface="Arial" panose="020B0604020202020204" pitchFamily="34" charset="0"/>
              </a:rPr>
              <a:t>Monte-Carlo analysis to determine conceptual design of the device is being performed. </a:t>
            </a:r>
          </a:p>
          <a:p>
            <a:pPr algn="just"/>
            <a:r>
              <a:rPr lang="en-US" altLang="ja-JP" sz="1800" dirty="0">
                <a:latin typeface="Arial" panose="020B0604020202020204" pitchFamily="34" charset="0"/>
                <a:cs typeface="Arial" panose="020B0604020202020204" pitchFamily="34" charset="0"/>
              </a:rPr>
              <a:t>In the analysis, first, neutron spectra at beam port are determined by Monte-Carlo calculation while changing the parameters of material, dimension and shape of each component of the device. </a:t>
            </a:r>
          </a:p>
          <a:p>
            <a:pPr algn="just"/>
            <a:r>
              <a:rPr lang="en-US" altLang="ja-JP" sz="1800" dirty="0">
                <a:latin typeface="Arial" panose="020B0604020202020204" pitchFamily="34" charset="0"/>
                <a:cs typeface="Arial" panose="020B0604020202020204" pitchFamily="34" charset="0"/>
              </a:rPr>
              <a:t>Right figure shows a neutron spectra of both of JRR-4 epithermal neutron beam and our neutron source under a condition.</a:t>
            </a:r>
          </a:p>
          <a:p>
            <a:pPr algn="just"/>
            <a:r>
              <a:rPr lang="ja-JP" altLang="en-US" sz="1800" dirty="0">
                <a:latin typeface="Arial" panose="020B0604020202020204" pitchFamily="34" charset="0"/>
                <a:cs typeface="Arial" panose="020B0604020202020204" pitchFamily="34" charset="0"/>
              </a:rPr>
              <a:t>⇒</a:t>
            </a:r>
            <a:endParaRPr lang="en-US" altLang="ja-JP" sz="1800" dirty="0">
              <a:latin typeface="Arial" panose="020B0604020202020204" pitchFamily="34" charset="0"/>
              <a:cs typeface="Arial" panose="020B0604020202020204" pitchFamily="34" charset="0"/>
            </a:endParaRPr>
          </a:p>
          <a:p>
            <a:pPr algn="just"/>
            <a:r>
              <a:rPr lang="en-US" altLang="ja-JP" sz="1800" dirty="0">
                <a:latin typeface="Arial" panose="020B0604020202020204" pitchFamily="34" charset="0"/>
                <a:cs typeface="Arial" panose="020B0604020202020204" pitchFamily="34" charset="0"/>
              </a:rPr>
              <a:t>This</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table is comparison data with JRR-4’s beam performance.</a:t>
            </a:r>
          </a:p>
          <a:p>
            <a:pPr algn="just"/>
            <a:r>
              <a:rPr lang="en-US" altLang="ja-JP" sz="1800" dirty="0">
                <a:latin typeface="Arial" panose="020B0604020202020204" pitchFamily="34" charset="0"/>
                <a:cs typeface="Arial" panose="020B0604020202020204" pitchFamily="34" charset="0"/>
              </a:rPr>
              <a:t>We recognized from the calculations that the neutron generator with 80kw proton can provide enough epithermal neutron flux. In case of that the 10mA proton is irradiation to the device, the maximum epithermal neutron flux at the center of beam port is about 4.3 x 10</a:t>
            </a:r>
            <a:r>
              <a:rPr lang="en-US" altLang="ja-JP" sz="1800" baseline="30000" dirty="0">
                <a:latin typeface="Arial" panose="020B0604020202020204" pitchFamily="34" charset="0"/>
                <a:cs typeface="Arial" panose="020B0604020202020204" pitchFamily="34" charset="0"/>
              </a:rPr>
              <a:t>9</a:t>
            </a:r>
            <a:r>
              <a:rPr lang="en-US" altLang="ja-JP" sz="1800" dirty="0">
                <a:latin typeface="Arial" panose="020B0604020202020204" pitchFamily="34" charset="0"/>
                <a:cs typeface="Arial" panose="020B0604020202020204" pitchFamily="34" charset="0"/>
              </a:rPr>
              <a:t>.</a:t>
            </a:r>
          </a:p>
          <a:p>
            <a:pPr algn="just"/>
            <a:r>
              <a:rPr lang="en-US" altLang="ja-JP" sz="1800" dirty="0">
                <a:latin typeface="Arial" panose="020B0604020202020204" pitchFamily="34" charset="0"/>
                <a:cs typeface="Arial" panose="020B0604020202020204" pitchFamily="34" charset="0"/>
              </a:rPr>
              <a:t>Almost of the moderator design has been fixed in this month.</a:t>
            </a:r>
          </a:p>
          <a:p>
            <a:pPr algn="just"/>
            <a:r>
              <a:rPr lang="en-US" altLang="ja-JP" sz="1800" dirty="0">
                <a:latin typeface="Arial" panose="020B0604020202020204" pitchFamily="34" charset="0"/>
                <a:cs typeface="Arial" panose="020B0604020202020204" pitchFamily="34" charset="0"/>
              </a:rPr>
              <a:t>We start to produce the neutron generator device. </a:t>
            </a:r>
          </a:p>
          <a:p>
            <a:pPr algn="just"/>
            <a:r>
              <a:rPr lang="en-US" altLang="ja-JP" sz="1800" dirty="0">
                <a:latin typeface="Arial" panose="020B0604020202020204" pitchFamily="34" charset="0"/>
                <a:cs typeface="Arial" panose="020B0604020202020204" pitchFamily="34" charset="0"/>
              </a:rPr>
              <a:t>And initial version of beryllium target system is also producing now. </a:t>
            </a:r>
          </a:p>
          <a:p>
            <a:pPr algn="just"/>
            <a:endParaRPr lang="en-US" altLang="ja-JP" sz="1800" dirty="0">
              <a:latin typeface="Arial" panose="020B0604020202020204" pitchFamily="34" charset="0"/>
              <a:cs typeface="Arial" panose="020B0604020202020204" pitchFamily="34" charset="0"/>
            </a:endParaRPr>
          </a:p>
          <a:p>
            <a:pPr algn="just"/>
            <a:endParaRPr lang="ja-JP" altLang="en-US" sz="18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5"/>
          </p:nvPr>
        </p:nvSpPr>
        <p:spPr>
          <a:xfrm>
            <a:off x="6314467" y="9440372"/>
            <a:ext cx="491128" cy="497366"/>
          </a:xfrm>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9414" indent="-288236" eaLnBrk="0" hangingPunct="0">
              <a:defRPr kumimoji="1">
                <a:solidFill>
                  <a:schemeClr val="tx1"/>
                </a:solidFill>
                <a:latin typeface="Arial" panose="020B0604020202020204" pitchFamily="34" charset="0"/>
                <a:ea typeface="ＭＳ Ｐゴシック" panose="020B0600070205080204" pitchFamily="50" charset="-128"/>
              </a:defRPr>
            </a:lvl2pPr>
            <a:lvl3pPr marL="1152944" indent="-230589" eaLnBrk="0" hangingPunct="0">
              <a:defRPr kumimoji="1">
                <a:solidFill>
                  <a:schemeClr val="tx1"/>
                </a:solidFill>
                <a:latin typeface="Arial" panose="020B0604020202020204" pitchFamily="34" charset="0"/>
                <a:ea typeface="ＭＳ Ｐゴシック" panose="020B0600070205080204" pitchFamily="50" charset="-128"/>
              </a:defRPr>
            </a:lvl3pPr>
            <a:lvl4pPr marL="1614122" indent="-230589" eaLnBrk="0" hangingPunct="0">
              <a:defRPr kumimoji="1">
                <a:solidFill>
                  <a:schemeClr val="tx1"/>
                </a:solidFill>
                <a:latin typeface="Arial" panose="020B0604020202020204" pitchFamily="34" charset="0"/>
                <a:ea typeface="ＭＳ Ｐゴシック" panose="020B0600070205080204" pitchFamily="50" charset="-128"/>
              </a:defRPr>
            </a:lvl4pPr>
            <a:lvl5pPr marL="2075299" indent="-230589" eaLnBrk="0" hangingPunct="0">
              <a:defRPr kumimoji="1">
                <a:solidFill>
                  <a:schemeClr val="tx1"/>
                </a:solidFill>
                <a:latin typeface="Arial" panose="020B0604020202020204" pitchFamily="34" charset="0"/>
                <a:ea typeface="ＭＳ Ｐゴシック" panose="020B0600070205080204" pitchFamily="50" charset="-128"/>
              </a:defRPr>
            </a:lvl5pPr>
            <a:lvl6pPr marL="2536477"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97655"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58832"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0010" indent="-23058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B0A665A0-58A6-4933-91BD-809F4185F89A}" type="slidenum">
              <a:rPr lang="ja-JP" altLang="en-US">
                <a:latin typeface="Calibri" panose="020F0502020204030204" pitchFamily="34" charset="0"/>
              </a:rPr>
              <a:pPr eaLnBrk="1" hangingPunct="1"/>
              <a:t>21</a:t>
            </a:fld>
            <a:endParaRPr lang="ja-JP" altLang="en-US" dirty="0">
              <a:latin typeface="Calibri" panose="020F0502020204030204" pitchFamily="34" charset="0"/>
            </a:endParaRPr>
          </a:p>
        </p:txBody>
      </p:sp>
    </p:spTree>
    <p:extLst>
      <p:ext uri="{BB962C8B-B14F-4D97-AF65-F5344CB8AC3E}">
        <p14:creationId xmlns:p14="http://schemas.microsoft.com/office/powerpoint/2010/main" val="3826375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07456" y="288632"/>
            <a:ext cx="2880320" cy="1993480"/>
          </a:xfrm>
        </p:spPr>
      </p:sp>
      <p:sp>
        <p:nvSpPr>
          <p:cNvPr id="3" name="ノート プレースホルダー 2"/>
          <p:cNvSpPr>
            <a:spLocks noGrp="1"/>
          </p:cNvSpPr>
          <p:nvPr>
            <p:ph type="body" idx="1"/>
          </p:nvPr>
        </p:nvSpPr>
        <p:spPr>
          <a:xfrm>
            <a:off x="681448" y="2466500"/>
            <a:ext cx="5732336" cy="7200800"/>
          </a:xfrm>
        </p:spPr>
        <p:txBody>
          <a:bodyPr>
            <a:noAutofit/>
          </a:bodyPr>
          <a:lstStyle/>
          <a:p>
            <a:pPr algn="just"/>
            <a:r>
              <a:rPr lang="en-US" altLang="ja-JP" sz="2000" dirty="0">
                <a:latin typeface="Arial" panose="020B0604020202020204" pitchFamily="34" charset="0"/>
                <a:cs typeface="Arial" panose="020B0604020202020204" pitchFamily="34" charset="0"/>
              </a:rPr>
              <a:t>We has acquired a </a:t>
            </a:r>
            <a:r>
              <a:rPr lang="en-GB" altLang="ja-JP" sz="2000" dirty="0">
                <a:latin typeface="Arial" panose="020B0604020202020204" pitchFamily="34" charset="0"/>
                <a:cs typeface="Arial" panose="020B0604020202020204" pitchFamily="34" charset="0"/>
              </a:rPr>
              <a:t>building to perform BNCT clinical trials using </a:t>
            </a:r>
            <a:r>
              <a:rPr lang="en-GB" altLang="ja-JP" sz="2000" dirty="0">
                <a:solidFill>
                  <a:srgbClr val="FF0000"/>
                </a:solidFill>
                <a:latin typeface="Arial" panose="020B0604020202020204" pitchFamily="34" charset="0"/>
                <a:cs typeface="Arial" panose="020B0604020202020204" pitchFamily="34" charset="0"/>
              </a:rPr>
              <a:t>the</a:t>
            </a:r>
            <a:r>
              <a:rPr lang="en-GB" altLang="ja-JP" sz="2000" dirty="0">
                <a:latin typeface="Arial" panose="020B0604020202020204" pitchFamily="34" charset="0"/>
                <a:cs typeface="Arial" panose="020B0604020202020204" pitchFamily="34" charset="0"/>
              </a:rPr>
              <a:t> accelerator. The building where locates in Tokai Village is managed by Ibaraki prefecture. </a:t>
            </a:r>
          </a:p>
          <a:p>
            <a:pPr algn="just"/>
            <a:r>
              <a:rPr lang="en-GB" altLang="ja-JP" sz="2000" dirty="0">
                <a:latin typeface="Arial" panose="020B0604020202020204" pitchFamily="34" charset="0"/>
                <a:cs typeface="Arial" panose="020B0604020202020204" pitchFamily="34" charset="0"/>
              </a:rPr>
              <a:t>The building has some room with sufficient shield because the rooms had been utilized to RI production </a:t>
            </a:r>
            <a:r>
              <a:rPr lang="en-GB" altLang="ja-JP" sz="2000" dirty="0" smtClean="0">
                <a:latin typeface="Arial" panose="020B0604020202020204" pitchFamily="34" charset="0"/>
                <a:cs typeface="Arial" panose="020B0604020202020204" pitchFamily="34" charset="0"/>
              </a:rPr>
              <a:t>using baby cyclotron in </a:t>
            </a:r>
            <a:r>
              <a:rPr lang="en-GB" altLang="ja-JP" sz="2000" dirty="0">
                <a:latin typeface="Arial" panose="020B0604020202020204" pitchFamily="34" charset="0"/>
                <a:cs typeface="Arial" panose="020B0604020202020204" pitchFamily="34" charset="0"/>
              </a:rPr>
              <a:t>past days.</a:t>
            </a:r>
          </a:p>
          <a:p>
            <a:pPr algn="just"/>
            <a:r>
              <a:rPr lang="en-GB" altLang="ja-JP" sz="2000" dirty="0">
                <a:latin typeface="Arial" panose="020B0604020202020204" pitchFamily="34" charset="0"/>
                <a:cs typeface="Arial" panose="020B0604020202020204" pitchFamily="34" charset="0"/>
              </a:rPr>
              <a:t>Tsukuba University is borrowing it and now the devices are being installed.  </a:t>
            </a:r>
          </a:p>
          <a:p>
            <a:pPr algn="just"/>
            <a:endParaRPr lang="en-US" altLang="ja-JP" sz="2000" dirty="0">
              <a:latin typeface="Arial" panose="020B0604020202020204" pitchFamily="34" charset="0"/>
              <a:cs typeface="Arial" panose="020B0604020202020204" pitchFamily="34" charset="0"/>
            </a:endParaRPr>
          </a:p>
          <a:p>
            <a:pPr algn="just"/>
            <a:r>
              <a:rPr lang="en-US" altLang="ja-JP" sz="2000" dirty="0" smtClean="0">
                <a:latin typeface="Arial" panose="020B0604020202020204" pitchFamily="34" charset="0"/>
                <a:cs typeface="Arial" panose="020B0604020202020204" pitchFamily="34" charset="0"/>
              </a:rPr>
              <a:t>Middle figure </a:t>
            </a:r>
            <a:r>
              <a:rPr lang="en-US" altLang="ja-JP" sz="2000" dirty="0">
                <a:latin typeface="Arial" panose="020B0604020202020204" pitchFamily="34" charset="0"/>
                <a:cs typeface="Arial" panose="020B0604020202020204" pitchFamily="34" charset="0"/>
              </a:rPr>
              <a:t>is schema of cross section view of the facility</a:t>
            </a:r>
          </a:p>
          <a:p>
            <a:pPr algn="just"/>
            <a:r>
              <a:rPr lang="en-US" altLang="ja-JP" sz="2000" dirty="0">
                <a:latin typeface="Arial" panose="020B0604020202020204" pitchFamily="34" charset="0"/>
                <a:cs typeface="Arial" panose="020B0604020202020204" pitchFamily="34" charset="0"/>
              </a:rPr>
              <a:t>Accelerator room is here.  </a:t>
            </a:r>
            <a:r>
              <a:rPr lang="ja-JP" altLang="en-US" sz="2000" dirty="0">
                <a:latin typeface="Arial" panose="020B0604020202020204" pitchFamily="34" charset="0"/>
                <a:cs typeface="Arial" panose="020B0604020202020204" pitchFamily="34" charset="0"/>
              </a:rPr>
              <a:t>レーザーポインター</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Linac has been installed in the room.</a:t>
            </a:r>
          </a:p>
          <a:p>
            <a:pPr algn="just"/>
            <a:r>
              <a:rPr lang="en-US" altLang="ja-JP" sz="2000" dirty="0">
                <a:latin typeface="Arial" panose="020B0604020202020204" pitchFamily="34" charset="0"/>
                <a:cs typeface="Arial" panose="020B0604020202020204" pitchFamily="34" charset="0"/>
              </a:rPr>
              <a:t>Irradiation room </a:t>
            </a:r>
            <a:r>
              <a:rPr lang="en-US" altLang="ja-JP" sz="2000" dirty="0" smtClean="0">
                <a:latin typeface="Arial" panose="020B0604020202020204" pitchFamily="34" charset="0"/>
                <a:cs typeface="Arial" panose="020B0604020202020204" pitchFamily="34" charset="0"/>
              </a:rPr>
              <a:t>is here.</a:t>
            </a:r>
            <a:r>
              <a:rPr lang="en-US" altLang="ja-JP" sz="2000" dirty="0">
                <a:latin typeface="Arial" panose="020B0604020202020204" pitchFamily="34" charset="0"/>
                <a:cs typeface="Arial" panose="020B0604020202020204" pitchFamily="34" charset="0"/>
              </a:rPr>
              <a:t> </a:t>
            </a:r>
            <a:r>
              <a:rPr lang="ja-JP" altLang="en-US" sz="2000" dirty="0">
                <a:latin typeface="Arial" panose="020B0604020202020204" pitchFamily="34" charset="0"/>
                <a:cs typeface="Arial" panose="020B0604020202020204" pitchFamily="34" charset="0"/>
              </a:rPr>
              <a:t>レーザーポインター</a:t>
            </a: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Proton beam emitted from the Linac is bended to right and delivered to irradiation room through a separation wall. The proton beam bends to right again and finally the beam is irradiated to beryllium target. </a:t>
            </a:r>
            <a:endParaRPr lang="ja-JP" altLang="en-US" sz="2000" dirty="0">
              <a:latin typeface="Arial" panose="020B0604020202020204" pitchFamily="34" charset="0"/>
              <a:ea typeface="ＭＳ Ｐ明朝" panose="02020600040205080304" pitchFamily="18" charset="-128"/>
              <a:cs typeface="Arial" panose="020B0604020202020204" pitchFamily="34" charset="0"/>
            </a:endParaRPr>
          </a:p>
          <a:p>
            <a:endParaRPr kumimoji="1" lang="ja-JP" altLang="en-US" sz="2000"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10"/>
          </p:nvPr>
        </p:nvSpPr>
        <p:spPr/>
        <p:txBody>
          <a:bodyPr/>
          <a:lstStyle/>
          <a:p>
            <a:fld id="{8F299FF8-F106-4679-A05F-5F64FC23FF8D}" type="slidenum">
              <a:rPr lang="ja-JP" altLang="en-US" smtClean="0"/>
              <a:pPr/>
              <a:t>22</a:t>
            </a:fld>
            <a:endParaRPr lang="ja-JP" altLang="en-US"/>
          </a:p>
        </p:txBody>
      </p:sp>
    </p:spTree>
    <p:extLst>
      <p:ext uri="{BB962C8B-B14F-4D97-AF65-F5344CB8AC3E}">
        <p14:creationId xmlns:p14="http://schemas.microsoft.com/office/powerpoint/2010/main" val="2811871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1530" y="4721187"/>
            <a:ext cx="5962430" cy="4472702"/>
          </a:xfrm>
        </p:spPr>
        <p:txBody>
          <a:bodyPr>
            <a:normAutofit/>
          </a:bodyPr>
          <a:lstStyle/>
          <a:p>
            <a:pPr defTabSz="922355">
              <a:defRPr/>
            </a:pPr>
            <a:r>
              <a:rPr lang="en-US" altLang="ja-JP" sz="2000" dirty="0">
                <a:latin typeface="Arial" panose="020B0604020202020204" pitchFamily="34" charset="0"/>
                <a:cs typeface="Arial" panose="020B0604020202020204" pitchFamily="34" charset="0"/>
              </a:rPr>
              <a:t>Next, </a:t>
            </a:r>
            <a:r>
              <a:rPr lang="en-GB" altLang="ja-JP" sz="2000" dirty="0">
                <a:latin typeface="Arial" panose="020B0604020202020204" pitchFamily="34" charset="0"/>
                <a:cs typeface="Arial" panose="020B0604020202020204" pitchFamily="34" charset="0"/>
              </a:rPr>
              <a:t>I introduce current status of the development of our treatment planning </a:t>
            </a:r>
            <a:r>
              <a:rPr lang="en-GB" altLang="ja-JP" sz="2000" dirty="0" smtClean="0">
                <a:latin typeface="Arial" panose="020B0604020202020204" pitchFamily="34" charset="0"/>
                <a:cs typeface="Arial" panose="020B0604020202020204" pitchFamily="34" charset="0"/>
              </a:rPr>
              <a:t>system briefly.</a:t>
            </a:r>
            <a:r>
              <a:rPr lang="en-US" altLang="ja-JP" sz="2000" dirty="0" smtClean="0">
                <a:latin typeface="Arial" panose="020B0604020202020204" pitchFamily="34" charset="0"/>
                <a:cs typeface="Arial" panose="020B0604020202020204" pitchFamily="34" charset="0"/>
              </a:rPr>
              <a:t>  </a:t>
            </a:r>
            <a:endParaRPr lang="ja-JP" altLang="en-US" sz="2000" dirty="0">
              <a:latin typeface="Arial" panose="020B0604020202020204" pitchFamily="34" charset="0"/>
              <a:cs typeface="Arial" panose="020B0604020202020204" pitchFamily="34" charset="0"/>
            </a:endParaRPr>
          </a:p>
          <a:p>
            <a:endParaRPr lang="ja-JP" altLang="en-US" sz="1600" dirty="0"/>
          </a:p>
        </p:txBody>
      </p:sp>
      <p:sp>
        <p:nvSpPr>
          <p:cNvPr id="4" name="スライド番号プレースホルダー 3"/>
          <p:cNvSpPr>
            <a:spLocks noGrp="1"/>
          </p:cNvSpPr>
          <p:nvPr>
            <p:ph type="sldNum" sz="quarter" idx="10"/>
          </p:nvPr>
        </p:nvSpPr>
        <p:spPr/>
        <p:txBody>
          <a:bodyPr/>
          <a:lstStyle/>
          <a:p>
            <a:fld id="{8F299FF8-F106-4679-A05F-5F64FC23FF8D}" type="slidenum">
              <a:rPr lang="ja-JP" altLang="en-US" smtClean="0"/>
              <a:pPr/>
              <a:t>23</a:t>
            </a:fld>
            <a:endParaRPr lang="ja-JP" altLang="en-US"/>
          </a:p>
        </p:txBody>
      </p:sp>
    </p:spTree>
    <p:extLst>
      <p:ext uri="{BB962C8B-B14F-4D97-AF65-F5344CB8AC3E}">
        <p14:creationId xmlns:p14="http://schemas.microsoft.com/office/powerpoint/2010/main" val="2506948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2119313" y="155575"/>
            <a:ext cx="2711450" cy="1876425"/>
          </a:xfrm>
          <a:ln/>
        </p:spPr>
      </p:sp>
      <p:sp>
        <p:nvSpPr>
          <p:cNvPr id="22531" name="Rectangle 3"/>
          <p:cNvSpPr>
            <a:spLocks noGrp="1" noChangeArrowheads="1"/>
          </p:cNvSpPr>
          <p:nvPr>
            <p:ph type="body" idx="1"/>
          </p:nvPr>
        </p:nvSpPr>
        <p:spPr>
          <a:xfrm>
            <a:off x="425250" y="2285654"/>
            <a:ext cx="6099486" cy="67626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spcBef>
                <a:spcPct val="0"/>
              </a:spcBef>
            </a:pPr>
            <a:r>
              <a:rPr lang="en-US" altLang="ja-JP" sz="1900" dirty="0">
                <a:latin typeface="Arial" panose="020B0604020202020204" pitchFamily="34" charset="0"/>
                <a:cs typeface="Arial" panose="020B0604020202020204" pitchFamily="34" charset="0"/>
              </a:rPr>
              <a:t>In order to </a:t>
            </a:r>
            <a:r>
              <a:rPr lang="en-US" altLang="ja-JP" sz="1900" dirty="0" smtClean="0">
                <a:latin typeface="Arial" panose="020B0604020202020204" pitchFamily="34" charset="0"/>
                <a:cs typeface="Arial" panose="020B0604020202020204" pitchFamily="34" charset="0"/>
              </a:rPr>
              <a:t>perform BNCT treatment </a:t>
            </a:r>
            <a:r>
              <a:rPr lang="en-US" altLang="ja-JP" sz="1900" dirty="0">
                <a:latin typeface="Arial" panose="020B0604020202020204" pitchFamily="34" charset="0"/>
                <a:cs typeface="Arial" panose="020B0604020202020204" pitchFamily="34" charset="0"/>
              </a:rPr>
              <a:t>based on an optimum treatment plan, </a:t>
            </a:r>
            <a:r>
              <a:rPr lang="en-US" altLang="ja-JP" sz="1900" dirty="0" smtClean="0">
                <a:latin typeface="Arial" panose="020B0604020202020204" pitchFamily="34" charset="0"/>
                <a:cs typeface="Arial" panose="020B0604020202020204" pitchFamily="34" charset="0"/>
              </a:rPr>
              <a:t>JAEA </a:t>
            </a:r>
            <a:r>
              <a:rPr lang="en-US" altLang="ja-JP" sz="1900" dirty="0">
                <a:latin typeface="Arial" panose="020B0604020202020204" pitchFamily="34" charset="0"/>
                <a:cs typeface="Arial" panose="020B0604020202020204" pitchFamily="34" charset="0"/>
              </a:rPr>
              <a:t>had developed JCDS, as a Monte-Carlo based treatment planning system for BNCT.</a:t>
            </a:r>
          </a:p>
          <a:p>
            <a:pPr algn="just" eaLnBrk="1" hangingPunct="1">
              <a:spcBef>
                <a:spcPct val="0"/>
              </a:spcBef>
            </a:pPr>
            <a:r>
              <a:rPr lang="en-US" altLang="ja-JP" sz="1900" dirty="0">
                <a:latin typeface="Arial" panose="020B0604020202020204" pitchFamily="34" charset="0"/>
                <a:cs typeface="Arial" panose="020B0604020202020204" pitchFamily="34" charset="0"/>
              </a:rPr>
              <a:t>This flow chart indicates process of the treatment planning of BNCT using JCDS.</a:t>
            </a:r>
          </a:p>
          <a:p>
            <a:pPr algn="just" eaLnBrk="1" hangingPunct="1">
              <a:spcBef>
                <a:spcPct val="0"/>
              </a:spcBef>
            </a:pPr>
            <a:r>
              <a:rPr lang="en-US" altLang="ja-JP" sz="1900" dirty="0">
                <a:latin typeface="Arial" panose="020B0604020202020204" pitchFamily="34" charset="0"/>
                <a:cs typeface="Arial" panose="020B0604020202020204" pitchFamily="34" charset="0"/>
              </a:rPr>
              <a:t>→</a:t>
            </a:r>
          </a:p>
          <a:p>
            <a:pPr algn="just" eaLnBrk="1" hangingPunct="1">
              <a:spcBef>
                <a:spcPct val="0"/>
              </a:spcBef>
            </a:pPr>
            <a:r>
              <a:rPr lang="en-US" altLang="ja-JP" sz="1900" dirty="0">
                <a:latin typeface="Arial" panose="020B0604020202020204" pitchFamily="34" charset="0"/>
                <a:cs typeface="Arial" panose="020B0604020202020204" pitchFamily="34" charset="0"/>
              </a:rPr>
              <a:t>To simulate the BNCT irradiation, JCDS creates a three-dimensional model using CT and MRI images of a patient. </a:t>
            </a:r>
          </a:p>
          <a:p>
            <a:pPr algn="just" eaLnBrk="1" hangingPunct="1">
              <a:spcBef>
                <a:spcPct val="0"/>
              </a:spcBef>
            </a:pPr>
            <a:r>
              <a:rPr lang="en-US" altLang="ja-JP" sz="1900" dirty="0">
                <a:latin typeface="Arial" panose="020B0604020202020204" pitchFamily="34" charset="0"/>
                <a:cs typeface="Arial" panose="020B0604020202020204" pitchFamily="34" charset="0"/>
              </a:rPr>
              <a:t>Then, the three-dimensional model is converted into a voxel calculation model in order to perform transport calculations effectively.</a:t>
            </a:r>
          </a:p>
          <a:p>
            <a:pPr algn="just" eaLnBrk="1" hangingPunct="1">
              <a:spcBef>
                <a:spcPct val="0"/>
              </a:spcBef>
            </a:pPr>
            <a:r>
              <a:rPr lang="en-US" altLang="ja-JP" sz="1900" dirty="0">
                <a:latin typeface="Arial" panose="020B0604020202020204" pitchFamily="34" charset="0"/>
                <a:cs typeface="Arial" panose="020B0604020202020204" pitchFamily="34" charset="0"/>
              </a:rPr>
              <a:t>→</a:t>
            </a:r>
          </a:p>
          <a:p>
            <a:pPr algn="just" eaLnBrk="1" hangingPunct="1">
              <a:spcBef>
                <a:spcPct val="0"/>
              </a:spcBef>
            </a:pPr>
            <a:r>
              <a:rPr lang="en-US" altLang="ja-JP" sz="1900" dirty="0">
                <a:latin typeface="Arial" panose="020B0604020202020204" pitchFamily="34" charset="0"/>
                <a:cs typeface="Arial" panose="020B0604020202020204" pitchFamily="34" charset="0"/>
              </a:rPr>
              <a:t>Several neutron doses and gamma-ray dose are computed by Monte-Carlo transport code, MCNP.</a:t>
            </a:r>
          </a:p>
          <a:p>
            <a:pPr algn="just" eaLnBrk="1" hangingPunct="1">
              <a:spcBef>
                <a:spcPct val="0"/>
              </a:spcBef>
            </a:pPr>
            <a:r>
              <a:rPr lang="en-US" altLang="ja-JP" sz="1900" dirty="0">
                <a:latin typeface="Arial" panose="020B0604020202020204" pitchFamily="34" charset="0"/>
                <a:cs typeface="Arial" panose="020B0604020202020204" pitchFamily="34" charset="0"/>
              </a:rPr>
              <a:t>Finally, JCDS determines dose distributions and dose volume histogram which are required to dosimetry of the treatment.  </a:t>
            </a:r>
          </a:p>
        </p:txBody>
      </p:sp>
    </p:spTree>
    <p:extLst>
      <p:ext uri="{BB962C8B-B14F-4D97-AF65-F5344CB8AC3E}">
        <p14:creationId xmlns:p14="http://schemas.microsoft.com/office/powerpoint/2010/main" val="4227309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p:cNvSpPr>
            <a:spLocks noGrp="1" noRot="1" noChangeAspect="1" noTextEdit="1"/>
          </p:cNvSpPr>
          <p:nvPr>
            <p:ph type="sldImg"/>
          </p:nvPr>
        </p:nvSpPr>
        <p:spPr bwMode="auto">
          <a:xfrm>
            <a:off x="1379538" y="190500"/>
            <a:ext cx="3619500" cy="25066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p:cNvSpPr>
            <a:spLocks noGrp="1"/>
          </p:cNvSpPr>
          <p:nvPr>
            <p:ph type="body" idx="1"/>
          </p:nvPr>
        </p:nvSpPr>
        <p:spPr bwMode="auto">
          <a:xfrm>
            <a:off x="347189" y="2865981"/>
            <a:ext cx="6280616" cy="556007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Autofit/>
          </a:bodyPr>
          <a:lstStyle/>
          <a:p>
            <a:pPr algn="just"/>
            <a:r>
              <a:rPr lang="en-US" altLang="ja-JP" sz="2000" dirty="0" smtClean="0">
                <a:latin typeface="Arial" panose="020B0604020202020204" pitchFamily="34" charset="0"/>
                <a:cs typeface="Arial" panose="020B0604020202020204" pitchFamily="34" charset="0"/>
              </a:rPr>
              <a:t>I summarize my presentation.</a:t>
            </a:r>
          </a:p>
          <a:p>
            <a:pPr algn="just"/>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iBNCT project team headed by University of Tsukuba is developing a new linac based BNCT device together with several organizations.  </a:t>
            </a:r>
          </a:p>
          <a:p>
            <a:pPr algn="just" eaLnBrk="1" hangingPunct="1">
              <a:spcBef>
                <a:spcPct val="0"/>
              </a:spcBef>
            </a:pPr>
            <a:r>
              <a:rPr lang="en-US" altLang="ja-JP" sz="2000" dirty="0">
                <a:latin typeface="Arial" panose="020B0604020202020204" pitchFamily="34" charset="0"/>
                <a:ea typeface="ＭＳ Ｐ明朝" panose="02020600040205080304" pitchFamily="18" charset="-128"/>
                <a:cs typeface="Arial" panose="020B0604020202020204" pitchFamily="34" charset="0"/>
              </a:rPr>
              <a:t>The proton linac was just assembled in this Spring. Now we are doing commissioning work of the accelerator. </a:t>
            </a:r>
          </a:p>
          <a:p>
            <a:pPr algn="just" eaLnBrk="1" hangingPunct="1">
              <a:spcBef>
                <a:spcPct val="0"/>
              </a:spcBef>
            </a:pPr>
            <a:r>
              <a:rPr lang="en-US" altLang="ja-JP" sz="2000" dirty="0">
                <a:latin typeface="Arial" panose="020B0604020202020204" pitchFamily="34" charset="0"/>
                <a:ea typeface="ＭＳ Ｐ明朝" panose="02020600040205080304" pitchFamily="18" charset="-128"/>
                <a:cs typeface="Arial" panose="020B0604020202020204" pitchFamily="34" charset="0"/>
              </a:rPr>
              <a:t>The neutron source for BNCT with the linac will be completed by next Spring. </a:t>
            </a:r>
          </a:p>
          <a:p>
            <a:pPr algn="just" eaLnBrk="1" hangingPunct="1">
              <a:spcBef>
                <a:spcPct val="0"/>
              </a:spcBef>
            </a:pPr>
            <a:r>
              <a:rPr lang="en-US" altLang="ja-JP" sz="2000" dirty="0">
                <a:latin typeface="Arial" panose="020B0604020202020204" pitchFamily="34" charset="0"/>
                <a:ea typeface="ＭＳ Ｐ明朝" panose="02020600040205080304" pitchFamily="18" charset="-128"/>
                <a:cs typeface="Arial" panose="020B0604020202020204" pitchFamily="34" charset="0"/>
              </a:rPr>
              <a:t>After several measurements and verifications, we expect to begin performing clinical trials of BNCT using the device. </a:t>
            </a:r>
          </a:p>
          <a:p>
            <a:pPr algn="just" eaLnBrk="1" hangingPunct="1">
              <a:spcBef>
                <a:spcPct val="0"/>
              </a:spcBef>
            </a:pPr>
            <a:r>
              <a:rPr lang="en-US" altLang="ja-JP" sz="2000" dirty="0">
                <a:latin typeface="Arial" panose="020B0604020202020204" pitchFamily="34" charset="0"/>
                <a:ea typeface="ＭＳ Ｐ明朝" panose="02020600040205080304" pitchFamily="18" charset="-128"/>
                <a:cs typeface="Arial" panose="020B0604020202020204" pitchFamily="34" charset="0"/>
              </a:rPr>
              <a:t>Don’t miss it!</a:t>
            </a:r>
          </a:p>
          <a:p>
            <a:pPr algn="just" eaLnBrk="1" hangingPunct="1">
              <a:spcBef>
                <a:spcPct val="0"/>
              </a:spcBef>
            </a:pPr>
            <a:r>
              <a:rPr lang="ja-JP" altLang="en-US" sz="2000" dirty="0">
                <a:latin typeface="Arial" panose="020B0604020202020204" pitchFamily="34" charset="0"/>
                <a:ea typeface="ＭＳ Ｐ明朝" panose="02020600040205080304" pitchFamily="18" charset="-128"/>
                <a:cs typeface="Arial" panose="020B0604020202020204" pitchFamily="34" charset="0"/>
              </a:rPr>
              <a:t>☞</a:t>
            </a:r>
            <a:endParaRPr lang="en-US" altLang="ja-JP" sz="2000" dirty="0">
              <a:latin typeface="Arial" panose="020B0604020202020204" pitchFamily="34" charset="0"/>
              <a:ea typeface="ＭＳ Ｐ明朝" panose="02020600040205080304" pitchFamily="18" charset="-128"/>
              <a:cs typeface="Arial" panose="020B0604020202020204" pitchFamily="34" charset="0"/>
            </a:endParaRPr>
          </a:p>
          <a:p>
            <a:pPr algn="just" eaLnBrk="1" hangingPunct="1">
              <a:spcBef>
                <a:spcPct val="0"/>
              </a:spcBef>
            </a:pPr>
            <a:r>
              <a:rPr lang="en-US" altLang="ja-JP" sz="2000" dirty="0">
                <a:latin typeface="Arial" panose="020B0604020202020204" pitchFamily="34" charset="0"/>
                <a:cs typeface="Arial" panose="020B0604020202020204" pitchFamily="34" charset="0"/>
              </a:rPr>
              <a:t>Thank you for your attentions </a:t>
            </a:r>
            <a:endParaRPr lang="ja-JP" altLang="en-US" sz="2000" dirty="0">
              <a:latin typeface="Arial" panose="020B0604020202020204" pitchFamily="34" charset="0"/>
              <a:cs typeface="Arial" panose="020B0604020202020204" pitchFamily="34" charset="0"/>
            </a:endParaRPr>
          </a:p>
        </p:txBody>
      </p:sp>
      <p:sp>
        <p:nvSpPr>
          <p:cNvPr id="3482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55934" indent="-290744" eaLnBrk="0" hangingPunct="0">
              <a:defRPr kumimoji="1">
                <a:solidFill>
                  <a:schemeClr val="tx1"/>
                </a:solidFill>
                <a:latin typeface="Arial" panose="020B0604020202020204" pitchFamily="34" charset="0"/>
                <a:ea typeface="ＭＳ Ｐゴシック" panose="020B0600070205080204" pitchFamily="50" charset="-128"/>
              </a:defRPr>
            </a:lvl2pPr>
            <a:lvl3pPr marL="1162975" indent="-232595" eaLnBrk="0" hangingPunct="0">
              <a:defRPr kumimoji="1">
                <a:solidFill>
                  <a:schemeClr val="tx1"/>
                </a:solidFill>
                <a:latin typeface="Arial" panose="020B0604020202020204" pitchFamily="34" charset="0"/>
                <a:ea typeface="ＭＳ Ｐゴシック" panose="020B0600070205080204" pitchFamily="50" charset="-128"/>
              </a:defRPr>
            </a:lvl3pPr>
            <a:lvl4pPr marL="1628165" indent="-232595" eaLnBrk="0" hangingPunct="0">
              <a:defRPr kumimoji="1">
                <a:solidFill>
                  <a:schemeClr val="tx1"/>
                </a:solidFill>
                <a:latin typeface="Arial" panose="020B0604020202020204" pitchFamily="34" charset="0"/>
                <a:ea typeface="ＭＳ Ｐゴシック" panose="020B0600070205080204" pitchFamily="50" charset="-128"/>
              </a:defRPr>
            </a:lvl4pPr>
            <a:lvl5pPr marL="2093354" indent="-232595" eaLnBrk="0" hangingPunct="0">
              <a:defRPr kumimoji="1">
                <a:solidFill>
                  <a:schemeClr val="tx1"/>
                </a:solidFill>
                <a:latin typeface="Arial" panose="020B0604020202020204" pitchFamily="34" charset="0"/>
                <a:ea typeface="ＭＳ Ｐゴシック" panose="020B0600070205080204" pitchFamily="50" charset="-128"/>
              </a:defRPr>
            </a:lvl5pPr>
            <a:lvl6pPr marL="2558544"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23735"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88924"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54114" indent="-23259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8D33DA9B-DA80-4A2C-B102-A5DC34804E9A}" type="slidenum">
              <a:rPr lang="en-US" altLang="ja-JP"/>
              <a:pPr eaLnBrk="1" hangingPunct="1"/>
              <a:t>59</a:t>
            </a:fld>
            <a:endParaRPr lang="en-US" altLang="ja-JP"/>
          </a:p>
        </p:txBody>
      </p:sp>
    </p:spTree>
    <p:extLst>
      <p:ext uri="{BB962C8B-B14F-4D97-AF65-F5344CB8AC3E}">
        <p14:creationId xmlns:p14="http://schemas.microsoft.com/office/powerpoint/2010/main" val="92930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6CEE3C1-305E-4F70-9FF1-239D5E6975F8}" type="datetimeFigureOut">
              <a:rPr lang="ja-JP" altLang="en-US"/>
              <a:pPr>
                <a:defRPr/>
              </a:pPr>
              <a:t>2014/6/23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027931D3-B575-4537-95C5-769AB0317FCE}" type="slidenum">
              <a:rPr lang="ja-JP" altLang="en-US"/>
              <a:pPr/>
              <a:t>‹#›</a:t>
            </a:fld>
            <a:endParaRPr lang="ja-JP" altLang="en-US"/>
          </a:p>
        </p:txBody>
      </p:sp>
    </p:spTree>
    <p:extLst>
      <p:ext uri="{BB962C8B-B14F-4D97-AF65-F5344CB8AC3E}">
        <p14:creationId xmlns:p14="http://schemas.microsoft.com/office/powerpoint/2010/main" val="607524102"/>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A207209-E68A-486A-8740-1DBF40463159}" type="datetimeFigureOut">
              <a:rPr lang="ja-JP" altLang="en-US"/>
              <a:pPr>
                <a:defRPr/>
              </a:pPr>
              <a:t>2014/6/23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B76B8AA7-9B28-4219-8B9E-EE13925F5D97}" type="slidenum">
              <a:rPr lang="ja-JP" altLang="en-US"/>
              <a:pPr/>
              <a:t>‹#›</a:t>
            </a:fld>
            <a:endParaRPr lang="ja-JP" altLang="en-US"/>
          </a:p>
        </p:txBody>
      </p:sp>
    </p:spTree>
    <p:extLst>
      <p:ext uri="{BB962C8B-B14F-4D97-AF65-F5344CB8AC3E}">
        <p14:creationId xmlns:p14="http://schemas.microsoft.com/office/powerpoint/2010/main" val="300748313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3514ED27-B7AB-42E7-B98C-88F6ACE65858}" type="datetimeFigureOut">
              <a:rPr lang="ja-JP" altLang="en-US"/>
              <a:pPr>
                <a:defRPr/>
              </a:pPr>
              <a:t>2014/6/23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83E24585-B784-4DF9-ABD4-1CFA8A6EDF4D}" type="slidenum">
              <a:rPr lang="ja-JP" altLang="en-US"/>
              <a:pPr/>
              <a:t>‹#›</a:t>
            </a:fld>
            <a:endParaRPr lang="ja-JP" altLang="en-US"/>
          </a:p>
        </p:txBody>
      </p:sp>
    </p:spTree>
    <p:extLst>
      <p:ext uri="{BB962C8B-B14F-4D97-AF65-F5344CB8AC3E}">
        <p14:creationId xmlns:p14="http://schemas.microsoft.com/office/powerpoint/2010/main" val="66327853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8249B9FA-272E-46FC-A465-9EFC73830AEC}" type="datetimeFigureOut">
              <a:rPr lang="ja-JP" altLang="en-US"/>
              <a:pPr>
                <a:defRPr/>
              </a:pPr>
              <a:t>2014/6/23</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fld id="{A9AF9D35-CD50-4EF3-8EFE-DF1E5E70ED6C}" type="slidenum">
              <a:rPr lang="ja-JP" altLang="en-US"/>
              <a:pPr/>
              <a:t>‹#›</a:t>
            </a:fld>
            <a:endParaRPr lang="ja-JP" altLang="en-US"/>
          </a:p>
        </p:txBody>
      </p:sp>
    </p:spTree>
    <p:extLst>
      <p:ext uri="{BB962C8B-B14F-4D97-AF65-F5344CB8AC3E}">
        <p14:creationId xmlns:p14="http://schemas.microsoft.com/office/powerpoint/2010/main" val="325968209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71A66600-47E4-4557-B03F-72BF3F294482}" type="datetimeFigureOut">
              <a:rPr lang="ja-JP" altLang="en-US"/>
              <a:pPr>
                <a:defRPr/>
              </a:pPr>
              <a:t>2014/6/23</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fld id="{2A9C1933-6C80-4A34-8B00-3D697BCACE9D}" type="slidenum">
              <a:rPr lang="ja-JP" altLang="en-US"/>
              <a:pPr/>
              <a:t>‹#›</a:t>
            </a:fld>
            <a:endParaRPr lang="ja-JP" altLang="en-US"/>
          </a:p>
        </p:txBody>
      </p:sp>
    </p:spTree>
    <p:extLst>
      <p:ext uri="{BB962C8B-B14F-4D97-AF65-F5344CB8AC3E}">
        <p14:creationId xmlns:p14="http://schemas.microsoft.com/office/powerpoint/2010/main" val="81693480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CA2EC3BA-5456-4BD5-87BB-7680C8DDF068}" type="datetimeFigureOut">
              <a:rPr lang="ja-JP" altLang="en-US"/>
              <a:pPr>
                <a:defRPr/>
              </a:pPr>
              <a:t>2014/6/23</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fld id="{75D47DC3-6AA1-4AA2-87CB-CB5FD37A274B}" type="slidenum">
              <a:rPr lang="ja-JP" altLang="en-US"/>
              <a:pPr/>
              <a:t>‹#›</a:t>
            </a:fld>
            <a:endParaRPr lang="ja-JP" altLang="en-US"/>
          </a:p>
        </p:txBody>
      </p:sp>
    </p:spTree>
    <p:extLst>
      <p:ext uri="{BB962C8B-B14F-4D97-AF65-F5344CB8AC3E}">
        <p14:creationId xmlns:p14="http://schemas.microsoft.com/office/powerpoint/2010/main" val="234079684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bg>
      <p:bgPr>
        <a:gradFill flip="none" rotWithShape="1">
          <a:gsLst>
            <a:gs pos="0">
              <a:srgbClr val="000066"/>
            </a:gs>
            <a:gs pos="98870">
              <a:srgbClr val="000066"/>
            </a:gs>
            <a:gs pos="82000">
              <a:srgbClr val="0033CC"/>
            </a:gs>
          </a:gsLst>
          <a:lin ang="5400000" scaled="1"/>
          <a:tileRect/>
        </a:gradFill>
        <a:effectLst/>
      </p:bgPr>
    </p:bg>
    <p:spTree>
      <p:nvGrpSpPr>
        <p:cNvPr id="1" name=""/>
        <p:cNvGrpSpPr/>
        <p:nvPr/>
      </p:nvGrpSpPr>
      <p:grpSpPr>
        <a:xfrm>
          <a:off x="0" y="0"/>
          <a:ext cx="0" cy="0"/>
          <a:chOff x="0" y="0"/>
          <a:chExt cx="0" cy="0"/>
        </a:xfrm>
      </p:grpSpPr>
      <p:pic>
        <p:nvPicPr>
          <p:cNvPr id="2" name="Picture 11"/>
          <p:cNvPicPr>
            <a:picLocks noChangeAspect="1" noChangeArrowheads="1"/>
          </p:cNvPicPr>
          <p:nvPr userDrawn="1"/>
        </p:nvPicPr>
        <p:blipFill>
          <a:blip r:embed="rId2" cstate="print">
            <a:clrChange>
              <a:clrFrom>
                <a:srgbClr val="B4E0F5"/>
              </a:clrFrom>
              <a:clrTo>
                <a:srgbClr val="B4E0F5">
                  <a:alpha val="0"/>
                </a:srgbClr>
              </a:clrTo>
            </a:clrChange>
            <a:extLst>
              <a:ext uri="{28A0092B-C50C-407E-A947-70E740481C1C}">
                <a14:useLocalDpi xmlns:a14="http://schemas.microsoft.com/office/drawing/2010/main" val="0"/>
              </a:ext>
            </a:extLst>
          </a:blip>
          <a:srcRect/>
          <a:stretch>
            <a:fillRect/>
          </a:stretch>
        </p:blipFill>
        <p:spPr bwMode="auto">
          <a:xfrm>
            <a:off x="10457" y="0"/>
            <a:ext cx="531813"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ボックス 3"/>
          <p:cNvSpPr txBox="1"/>
          <p:nvPr userDrawn="1"/>
        </p:nvSpPr>
        <p:spPr>
          <a:xfrm>
            <a:off x="8905593" y="2456"/>
            <a:ext cx="1010213" cy="584775"/>
          </a:xfrm>
          <a:prstGeom prst="rect">
            <a:avLst/>
          </a:prstGeom>
          <a:noFill/>
        </p:spPr>
        <p:txBody>
          <a:bodyPr wrap="none" rtlCol="0">
            <a:spAutoFit/>
          </a:bodyPr>
          <a:lstStyle/>
          <a:p>
            <a:r>
              <a:rPr kumimoji="1" lang="en-US" altLang="ja-JP" sz="1600" b="1" dirty="0" smtClean="0">
                <a:solidFill>
                  <a:srgbClr val="FFFF00"/>
                </a:solidFill>
                <a:effectLst>
                  <a:outerShdw blurRad="38100" dist="38100" dir="2700000" algn="tl">
                    <a:srgbClr val="000000">
                      <a:alpha val="43137"/>
                    </a:srgbClr>
                  </a:outerShdw>
                </a:effectLst>
                <a:latin typeface="Magneto" panose="04030805050802020D02" pitchFamily="82" charset="0"/>
              </a:rPr>
              <a:t>iBNCT</a:t>
            </a:r>
          </a:p>
          <a:p>
            <a:r>
              <a:rPr kumimoji="1" lang="en-US" altLang="ja-JP" sz="1600" b="1" dirty="0" smtClean="0">
                <a:solidFill>
                  <a:srgbClr val="FFFF00"/>
                </a:solidFill>
                <a:effectLst>
                  <a:outerShdw blurRad="38100" dist="38100" dir="2700000" algn="tl">
                    <a:srgbClr val="000000">
                      <a:alpha val="43137"/>
                    </a:srgbClr>
                  </a:outerShdw>
                </a:effectLst>
                <a:latin typeface="Magneto" panose="04030805050802020D02" pitchFamily="82" charset="0"/>
              </a:rPr>
              <a:t>Project</a:t>
            </a:r>
            <a:endParaRPr kumimoji="1" lang="ja-JP" altLang="en-US" sz="1600" b="1" dirty="0">
              <a:solidFill>
                <a:srgbClr val="FFFF00"/>
              </a:solidFill>
              <a:effectLst>
                <a:outerShdw blurRad="38100" dist="38100" dir="2700000" algn="tl">
                  <a:srgbClr val="000000">
                    <a:alpha val="43137"/>
                  </a:srgbClr>
                </a:outerShdw>
              </a:effectLst>
              <a:latin typeface="Magneto" panose="04030805050802020D02" pitchFamily="82" charset="0"/>
            </a:endParaRPr>
          </a:p>
        </p:txBody>
      </p:sp>
    </p:spTree>
    <p:extLst>
      <p:ext uri="{BB962C8B-B14F-4D97-AF65-F5344CB8AC3E}">
        <p14:creationId xmlns:p14="http://schemas.microsoft.com/office/powerpoint/2010/main" val="253634640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06CA688B-FB81-4FB1-B419-1BC592354EE0}" type="datetimeFigureOut">
              <a:rPr lang="ja-JP" altLang="en-US"/>
              <a:pPr>
                <a:defRPr/>
              </a:pPr>
              <a:t>2014/6/23</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fld id="{D03DD7DA-C6FB-4A79-90C9-6AC25BF645FB}" type="slidenum">
              <a:rPr lang="ja-JP" altLang="en-US"/>
              <a:pPr/>
              <a:t>‹#›</a:t>
            </a:fld>
            <a:endParaRPr lang="ja-JP" altLang="en-US"/>
          </a:p>
        </p:txBody>
      </p:sp>
    </p:spTree>
    <p:extLst>
      <p:ext uri="{BB962C8B-B14F-4D97-AF65-F5344CB8AC3E}">
        <p14:creationId xmlns:p14="http://schemas.microsoft.com/office/powerpoint/2010/main" val="19325830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3A459ED8-3E30-437E-A52F-63ADC70CDDD5}" type="datetimeFigureOut">
              <a:rPr lang="ja-JP" altLang="en-US"/>
              <a:pPr>
                <a:defRPr/>
              </a:pPr>
              <a:t>2014/6/23</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fld id="{CF711D8B-199F-451A-AA9F-9FFD724FA215}" type="slidenum">
              <a:rPr lang="ja-JP" altLang="en-US"/>
              <a:pPr/>
              <a:t>‹#›</a:t>
            </a:fld>
            <a:endParaRPr lang="ja-JP" altLang="en-US"/>
          </a:p>
        </p:txBody>
      </p:sp>
    </p:spTree>
    <p:extLst>
      <p:ext uri="{BB962C8B-B14F-4D97-AF65-F5344CB8AC3E}">
        <p14:creationId xmlns:p14="http://schemas.microsoft.com/office/powerpoint/2010/main" val="368768336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33351A9E-EC25-47B1-9157-921BE032652F}" type="datetimeFigureOut">
              <a:rPr lang="ja-JP" altLang="en-US"/>
              <a:pPr>
                <a:defRPr/>
              </a:pPr>
              <a:t>2014/6/23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146458E8-1D40-459F-93F1-C702046A2870}" type="slidenum">
              <a:rPr lang="ja-JP" altLang="en-US"/>
              <a:pPr/>
              <a:t>‹#›</a:t>
            </a:fld>
            <a:endParaRPr lang="ja-JP" altLang="en-US"/>
          </a:p>
        </p:txBody>
      </p:sp>
    </p:spTree>
    <p:extLst>
      <p:ext uri="{BB962C8B-B14F-4D97-AF65-F5344CB8AC3E}">
        <p14:creationId xmlns:p14="http://schemas.microsoft.com/office/powerpoint/2010/main" val="209670741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0" y="274639"/>
            <a:ext cx="65214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DC2411F9-AA13-4F5C-BC9E-3EAD9C5AAA3E}" type="datetimeFigureOut">
              <a:rPr lang="ja-JP" altLang="en-US"/>
              <a:pPr>
                <a:defRPr/>
              </a:pPr>
              <a:t>2014/6/23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6FC50488-275A-4C46-9935-5284358CFDD6}" type="slidenum">
              <a:rPr lang="ja-JP" altLang="en-US"/>
              <a:pPr/>
              <a:t>‹#›</a:t>
            </a:fld>
            <a:endParaRPr lang="ja-JP" altLang="en-US"/>
          </a:p>
        </p:txBody>
      </p:sp>
    </p:spTree>
    <p:extLst>
      <p:ext uri="{BB962C8B-B14F-4D97-AF65-F5344CB8AC3E}">
        <p14:creationId xmlns:p14="http://schemas.microsoft.com/office/powerpoint/2010/main" val="83265043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681038" y="365125"/>
            <a:ext cx="8543925" cy="5811838"/>
          </a:xfrm>
          <a:prstGeom prst="rect">
            <a:avLst/>
          </a:prstGeo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397587100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2051" name="テキスト プレースホルダ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FD97FB7C-31DA-4AF8-8267-174FE910C6E9}" type="datetimeFigureOut">
              <a:rPr lang="ja-JP" altLang="en-US"/>
              <a:pPr>
                <a:defRPr/>
              </a:pPr>
              <a:t>2014/6/23</a:t>
            </a:fld>
            <a:endParaRPr lang="ja-JP" altLang="en-US"/>
          </a:p>
        </p:txBody>
      </p:sp>
      <p:sp>
        <p:nvSpPr>
          <p:cNvPr id="5" name="フッター プレースホルダ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FEE5DFB2-1997-4510-97B3-0BFAD79927A1}" type="slidenum">
              <a:rPr lang="ja-JP" altLang="en-US"/>
              <a:pPr/>
              <a:t>‹#›</a:t>
            </a:fld>
            <a:endParaRPr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43" r:id="rId7"/>
    <p:sldLayoutId id="2147483739" r:id="rId8"/>
    <p:sldLayoutId id="2147483740" r:id="rId9"/>
    <p:sldLayoutId id="2147483741" r:id="rId10"/>
    <p:sldLayoutId id="2147483742" r:id="rId11"/>
    <p:sldLayoutId id="2147483745" r:id="rId12"/>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image" Target="../media/image33.jpeg"/><Relationship Id="rId4" Type="http://schemas.openxmlformats.org/officeDocument/2006/relationships/image" Target="../media/image32.wmf"/></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jpeg"/><Relationship Id="rId3" Type="http://schemas.openxmlformats.org/officeDocument/2006/relationships/image" Target="../media/image43.png"/><Relationship Id="rId7" Type="http://schemas.openxmlformats.org/officeDocument/2006/relationships/image" Target="../media/image47.jpeg"/><Relationship Id="rId12" Type="http://schemas.openxmlformats.org/officeDocument/2006/relationships/image" Target="../media/image52.jpeg"/><Relationship Id="rId2" Type="http://schemas.openxmlformats.org/officeDocument/2006/relationships/notesSlide" Target="../notesSlides/notesSlide20.xml"/><Relationship Id="rId16"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jpe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png"/><Relationship Id="rId1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VIDEO_TS.IFO" TargetMode="External"/><Relationship Id="rId1" Type="http://schemas.openxmlformats.org/officeDocument/2006/relationships/slideLayout" Target="../slideLayouts/slideLayout1.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3" Type="http://schemas.openxmlformats.org/officeDocument/2006/relationships/hyperlink" Target="../../../&#30427;&#23713;9&#26376;24&#26085;&#12392;&#26481;&#21271;&#12450;&#12489;&#12496;&#12452;&#12473;/VIDEO_TS.IFO" TargetMode="External"/><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75.jpeg"/></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76.jpe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8.png"/><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4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00.wmf"/><Relationship Id="rId4" Type="http://schemas.openxmlformats.org/officeDocument/2006/relationships/oleObject" Target="../embeddings/oleObject3.bin"/></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xml"/><Relationship Id="rId4" Type="http://schemas.openxmlformats.org/officeDocument/2006/relationships/image" Target="../media/image108.png"/></Relationships>
</file>

<file path=ppt/slides/_rels/slide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5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p:cNvPicPr>
            <a:picLocks noChangeAspect="1"/>
          </p:cNvPicPr>
          <p:nvPr/>
        </p:nvPicPr>
        <p:blipFill rotWithShape="1">
          <a:blip r:embed="rId3" cstate="print"/>
          <a:srcRect t="7323"/>
          <a:stretch/>
        </p:blipFill>
        <p:spPr>
          <a:xfrm>
            <a:off x="0" y="-27384"/>
            <a:ext cx="9906000" cy="6885384"/>
          </a:xfrm>
          <a:prstGeom prst="rect">
            <a:avLst/>
          </a:prstGeom>
        </p:spPr>
      </p:pic>
      <p:sp>
        <p:nvSpPr>
          <p:cNvPr id="8" name="Text Box 1589"/>
          <p:cNvSpPr txBox="1">
            <a:spLocks noChangeArrowheads="1"/>
          </p:cNvSpPr>
          <p:nvPr/>
        </p:nvSpPr>
        <p:spPr bwMode="auto">
          <a:xfrm>
            <a:off x="4805462" y="5213553"/>
            <a:ext cx="5100538" cy="1546577"/>
          </a:xfrm>
          <a:prstGeom prst="rect">
            <a:avLst/>
          </a:prstGeom>
          <a:solidFill>
            <a:schemeClr val="tx1">
              <a:lumMod val="50000"/>
              <a:lumOff val="50000"/>
              <a:alpha val="60000"/>
            </a:schemeClr>
          </a:solidFill>
          <a:ln w="9525">
            <a:noFill/>
            <a:miter lim="800000"/>
            <a:headEnd/>
            <a:tailEnd/>
          </a:ln>
          <a:effectLst/>
        </p:spPr>
        <p:txBody>
          <a:bodyPr wrap="square">
            <a:spAutoFit/>
          </a:bodyPr>
          <a:lstStyle/>
          <a:p>
            <a:pPr algn="r" fontAlgn="auto">
              <a:spcBef>
                <a:spcPts val="0"/>
              </a:spcBef>
              <a:spcAft>
                <a:spcPts val="0"/>
              </a:spcAft>
              <a:defRPr/>
            </a:pPr>
            <a:r>
              <a:rPr lang="en-US" altLang="ja-JP" sz="1050" dirty="0">
                <a:solidFill>
                  <a:schemeClr val="bg1"/>
                </a:solidFill>
                <a:latin typeface="+mn-lt"/>
                <a:ea typeface="ＭＳ Ｐゴシック" charset="-128"/>
              </a:rPr>
              <a:t>	</a:t>
            </a:r>
          </a:p>
          <a:p>
            <a:pPr algn="r" fontAlgn="auto">
              <a:spcBef>
                <a:spcPts val="0"/>
              </a:spcBef>
              <a:spcAft>
                <a:spcPts val="0"/>
              </a:spcAft>
              <a:defRPr/>
            </a:pPr>
            <a:r>
              <a:rPr lang="en-US" altLang="ja-JP" sz="2800" dirty="0" smtClean="0">
                <a:solidFill>
                  <a:schemeClr val="bg1"/>
                </a:solidFill>
                <a:effectLst>
                  <a:outerShdw blurRad="38100" dist="38100" dir="2700000" algn="tl">
                    <a:srgbClr val="000000"/>
                  </a:outerShdw>
                </a:effectLst>
                <a:latin typeface="+mn-lt"/>
                <a:ea typeface="ＭＳ Ｐゴシック" charset="-128"/>
              </a:rPr>
              <a:t>Shin-</a:t>
            </a:r>
            <a:r>
              <a:rPr lang="en-US" altLang="ja-JP" sz="2800" dirty="0" err="1" smtClean="0">
                <a:solidFill>
                  <a:schemeClr val="bg1"/>
                </a:solidFill>
                <a:effectLst>
                  <a:outerShdw blurRad="38100" dist="38100" dir="2700000" algn="tl">
                    <a:srgbClr val="000000"/>
                  </a:outerShdw>
                </a:effectLst>
                <a:latin typeface="+mn-lt"/>
                <a:ea typeface="ＭＳ Ｐゴシック" charset="-128"/>
              </a:rPr>
              <a:t>ichi</a:t>
            </a:r>
            <a:r>
              <a:rPr lang="en-US" altLang="ja-JP" sz="2800" dirty="0" smtClean="0">
                <a:solidFill>
                  <a:schemeClr val="bg1"/>
                </a:solidFill>
                <a:effectLst>
                  <a:outerShdw blurRad="38100" dist="38100" dir="2700000" algn="tl">
                    <a:srgbClr val="000000"/>
                  </a:outerShdw>
                </a:effectLst>
                <a:latin typeface="+mn-lt"/>
                <a:ea typeface="ＭＳ Ｐゴシック" charset="-128"/>
              </a:rPr>
              <a:t> </a:t>
            </a:r>
            <a:r>
              <a:rPr lang="en-US" altLang="ja-JP" sz="2800" dirty="0" err="1" smtClean="0">
                <a:solidFill>
                  <a:schemeClr val="bg1"/>
                </a:solidFill>
                <a:effectLst>
                  <a:outerShdw blurRad="38100" dist="38100" dir="2700000" algn="tl">
                    <a:srgbClr val="000000"/>
                  </a:outerShdw>
                </a:effectLst>
                <a:latin typeface="+mn-lt"/>
                <a:ea typeface="ＭＳ Ｐゴシック" charset="-128"/>
              </a:rPr>
              <a:t>Kurokawa</a:t>
            </a:r>
            <a:endParaRPr lang="en-US" altLang="ja-JP" sz="2800" dirty="0" smtClean="0">
              <a:solidFill>
                <a:schemeClr val="bg1"/>
              </a:solidFill>
              <a:effectLst>
                <a:outerShdw blurRad="38100" dist="38100" dir="2700000" algn="tl">
                  <a:srgbClr val="000000"/>
                </a:outerShdw>
              </a:effectLst>
              <a:latin typeface="+mn-lt"/>
              <a:ea typeface="ＭＳ Ｐゴシック" charset="-128"/>
            </a:endParaRPr>
          </a:p>
          <a:p>
            <a:pPr algn="r" fontAlgn="auto">
              <a:spcBef>
                <a:spcPts val="0"/>
              </a:spcBef>
              <a:spcAft>
                <a:spcPts val="0"/>
              </a:spcAft>
              <a:defRPr/>
            </a:pPr>
            <a:r>
              <a:rPr lang="en-US" altLang="ja-JP" sz="2800" b="1" dirty="0" smtClean="0">
                <a:solidFill>
                  <a:schemeClr val="bg1"/>
                </a:solidFill>
                <a:effectLst>
                  <a:outerShdw blurRad="38100" dist="38100" dir="2700000" algn="tl">
                    <a:srgbClr val="000000"/>
                  </a:outerShdw>
                </a:effectLst>
                <a:latin typeface="+mn-lt"/>
                <a:ea typeface="ＭＳ Ｐゴシック" charset="-128"/>
              </a:rPr>
              <a:t>KEK/ </a:t>
            </a:r>
            <a:r>
              <a:rPr lang="en-US" altLang="ja-JP" sz="2800" b="1" dirty="0" err="1" smtClean="0">
                <a:solidFill>
                  <a:schemeClr val="bg1"/>
                </a:solidFill>
                <a:effectLst>
                  <a:outerShdw blurRad="38100" dist="38100" dir="2700000" algn="tl">
                    <a:srgbClr val="000000"/>
                  </a:outerShdw>
                </a:effectLst>
                <a:latin typeface="+mn-lt"/>
                <a:ea typeface="ＭＳ Ｐゴシック" charset="-128"/>
              </a:rPr>
              <a:t>Cosylab</a:t>
            </a:r>
            <a:endParaRPr lang="en-US" altLang="ja-JP" sz="2800" b="1" dirty="0" smtClean="0">
              <a:solidFill>
                <a:schemeClr val="bg1"/>
              </a:solidFill>
              <a:effectLst>
                <a:outerShdw blurRad="38100" dist="38100" dir="2700000" algn="tl">
                  <a:srgbClr val="000000"/>
                </a:outerShdw>
              </a:effectLst>
              <a:latin typeface="+mn-lt"/>
              <a:ea typeface="ＭＳ Ｐゴシック" charset="-128"/>
            </a:endParaRPr>
          </a:p>
          <a:p>
            <a:pPr algn="r" fontAlgn="auto">
              <a:spcBef>
                <a:spcPts val="0"/>
              </a:spcBef>
              <a:spcAft>
                <a:spcPts val="0"/>
              </a:spcAft>
              <a:defRPr/>
            </a:pPr>
            <a:r>
              <a:rPr lang="en-US" altLang="ja-JP" sz="2800" b="1" dirty="0" smtClean="0">
                <a:solidFill>
                  <a:schemeClr val="bg1"/>
                </a:solidFill>
                <a:effectLst>
                  <a:outerShdw blurRad="38100" dist="38100" dir="2700000" algn="tl">
                    <a:srgbClr val="000000"/>
                  </a:outerShdw>
                </a:effectLst>
                <a:latin typeface="+mn-lt"/>
                <a:ea typeface="ＭＳ Ｐゴシック" charset="-128"/>
              </a:rPr>
              <a:t>June 23, 2014 at CEA </a:t>
            </a:r>
            <a:r>
              <a:rPr lang="en-US" altLang="ja-JP" sz="2800" b="1" dirty="0" err="1" smtClean="0">
                <a:solidFill>
                  <a:schemeClr val="bg1"/>
                </a:solidFill>
                <a:effectLst>
                  <a:outerShdw blurRad="38100" dist="38100" dir="2700000" algn="tl">
                    <a:srgbClr val="000000"/>
                  </a:outerShdw>
                </a:effectLst>
                <a:latin typeface="+mn-lt"/>
                <a:ea typeface="ＭＳ Ｐゴシック" charset="-128"/>
              </a:rPr>
              <a:t>Saclay</a:t>
            </a:r>
            <a:endParaRPr lang="en-US" altLang="ja-JP" sz="3600" b="1" dirty="0">
              <a:solidFill>
                <a:schemeClr val="bg1"/>
              </a:solidFill>
              <a:effectLst>
                <a:outerShdw blurRad="38100" dist="38100" dir="2700000" algn="tl">
                  <a:srgbClr val="000000"/>
                </a:outerShdw>
              </a:effectLst>
              <a:latin typeface="+mn-lt"/>
              <a:ea typeface="ＭＳ Ｐゴシック" charset="-128"/>
            </a:endParaRPr>
          </a:p>
        </p:txBody>
      </p:sp>
      <p:sp>
        <p:nvSpPr>
          <p:cNvPr id="2" name="テキスト ボックス 1"/>
          <p:cNvSpPr txBox="1"/>
          <p:nvPr/>
        </p:nvSpPr>
        <p:spPr>
          <a:xfrm>
            <a:off x="200472" y="1052736"/>
            <a:ext cx="9505056" cy="1292662"/>
          </a:xfrm>
          <a:prstGeom prst="rect">
            <a:avLst/>
          </a:prstGeom>
          <a:solidFill>
            <a:srgbClr val="6690C2">
              <a:alpha val="58000"/>
            </a:srgbClr>
          </a:solidFill>
        </p:spPr>
        <p:txBody>
          <a:bodyPr wrap="square" rtlCol="0">
            <a:spAutoFit/>
          </a:bodyPr>
          <a:lstStyle/>
          <a:p>
            <a:pPr algn="ctr"/>
            <a:r>
              <a:rPr lang="en-US" altLang="ja-JP" sz="2600" b="1" dirty="0"/>
              <a:t>The current status and future plan of LINAC based</a:t>
            </a:r>
          </a:p>
          <a:p>
            <a:pPr algn="ctr"/>
            <a:r>
              <a:rPr lang="en-US" altLang="ja-JP" sz="2600" b="1" dirty="0"/>
              <a:t>Boron Neutron Capture </a:t>
            </a:r>
            <a:r>
              <a:rPr lang="en-US" altLang="ja-JP" sz="2600" b="1" dirty="0" smtClean="0"/>
              <a:t>Therapy (</a:t>
            </a:r>
            <a:r>
              <a:rPr lang="en-US" altLang="ja-JP" sz="2600" b="1" dirty="0" err="1" smtClean="0"/>
              <a:t>iBNCT</a:t>
            </a:r>
            <a:r>
              <a:rPr lang="en-US" altLang="ja-JP" sz="2600" b="1" dirty="0" smtClean="0"/>
              <a:t>) </a:t>
            </a:r>
            <a:r>
              <a:rPr lang="en-US" altLang="ja-JP" sz="2600" b="1" dirty="0"/>
              <a:t>in </a:t>
            </a:r>
            <a:r>
              <a:rPr lang="en-US" altLang="ja-JP" sz="2600" b="1" dirty="0" smtClean="0"/>
              <a:t>Tokai. Ibaraki, Japan</a:t>
            </a:r>
            <a:endParaRPr kumimoji="1" lang="ja-JP" altLang="en-US" sz="2600" b="1" dirty="0"/>
          </a:p>
        </p:txBody>
      </p:sp>
    </p:spTree>
    <p:extLst>
      <p:ext uri="{BB962C8B-B14F-4D97-AF65-F5344CB8AC3E}">
        <p14:creationId xmlns:p14="http://schemas.microsoft.com/office/powerpoint/2010/main" val="15075981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ボックス 36"/>
          <p:cNvSpPr txBox="1"/>
          <p:nvPr/>
        </p:nvSpPr>
        <p:spPr>
          <a:xfrm>
            <a:off x="617000" y="4073397"/>
            <a:ext cx="8787983" cy="2893100"/>
          </a:xfrm>
          <a:prstGeom prst="rect">
            <a:avLst/>
          </a:prstGeom>
          <a:noFill/>
        </p:spPr>
        <p:txBody>
          <a:bodyPr wrap="none" rtlCol="0">
            <a:spAutoFit/>
          </a:bodyPr>
          <a:lstStyle/>
          <a:p>
            <a:pPr marL="457200" indent="-457200">
              <a:buFont typeface="Wingdings" pitchFamily="2" charset="2"/>
              <a:buChar char="Ø"/>
            </a:pPr>
            <a:r>
              <a:rPr lang="en-US" altLang="ja-JP" sz="2400" dirty="0" smtClean="0">
                <a:solidFill>
                  <a:srgbClr val="FFFF00"/>
                </a:solidFill>
                <a:latin typeface="Arial" panose="020B0604020202020204" pitchFamily="34" charset="0"/>
                <a:ea typeface="HGPｺﾞｼｯｸE" pitchFamily="50" charset="-128"/>
                <a:cs typeface="Arial" panose="020B0604020202020204" pitchFamily="34" charset="0"/>
              </a:rPr>
              <a:t>Pinpoint treatment at cell level</a:t>
            </a:r>
          </a:p>
          <a:p>
            <a:r>
              <a:rPr lang="en-US" altLang="ja-JP" sz="1600" dirty="0" smtClean="0">
                <a:solidFill>
                  <a:schemeClr val="bg1"/>
                </a:solidFill>
                <a:latin typeface="Arial" panose="020B0604020202020204" pitchFamily="34" charset="0"/>
                <a:ea typeface="HGPｺﾞｼｯｸE" pitchFamily="50" charset="-128"/>
                <a:cs typeface="Arial" panose="020B0604020202020204" pitchFamily="34" charset="0"/>
              </a:rPr>
              <a:t>        Alpha particles and lithium particles, with energy three times higher than regular radiation,</a:t>
            </a:r>
          </a:p>
          <a:p>
            <a:r>
              <a:rPr lang="en-US" altLang="ja-JP" sz="1600" dirty="0">
                <a:solidFill>
                  <a:schemeClr val="bg1"/>
                </a:solidFill>
                <a:latin typeface="Arial" panose="020B0604020202020204" pitchFamily="34" charset="0"/>
                <a:ea typeface="HGPｺﾞｼｯｸE" pitchFamily="50" charset="-128"/>
                <a:cs typeface="Arial" panose="020B0604020202020204" pitchFamily="34" charset="0"/>
              </a:rPr>
              <a:t> </a:t>
            </a:r>
            <a:r>
              <a:rPr lang="en-US" altLang="ja-JP" sz="1600" dirty="0" smtClean="0">
                <a:solidFill>
                  <a:schemeClr val="bg1"/>
                </a:solidFill>
                <a:latin typeface="Arial" panose="020B0604020202020204" pitchFamily="34" charset="0"/>
                <a:ea typeface="HGPｺﾞｼｯｸE" pitchFamily="50" charset="-128"/>
                <a:cs typeface="Arial" panose="020B0604020202020204" pitchFamily="34" charset="0"/>
              </a:rPr>
              <a:t>       selectively destroy the DNA helixes of cancer cells.</a:t>
            </a:r>
          </a:p>
          <a:p>
            <a:endParaRPr lang="en-US" altLang="ja-JP" sz="700" dirty="0" smtClean="0">
              <a:solidFill>
                <a:schemeClr val="bg1"/>
              </a:solidFill>
              <a:latin typeface="Arial" panose="020B0604020202020204" pitchFamily="34" charset="0"/>
              <a:ea typeface="HGPｺﾞｼｯｸE" pitchFamily="50" charset="-128"/>
              <a:cs typeface="Arial" panose="020B0604020202020204" pitchFamily="34" charset="0"/>
            </a:endParaRPr>
          </a:p>
          <a:p>
            <a:pPr marL="457200" indent="-457200">
              <a:buFont typeface="Wingdings" pitchFamily="2" charset="2"/>
              <a:buChar char="Ø"/>
            </a:pPr>
            <a:r>
              <a:rPr lang="en-US" altLang="ja-JP" sz="2400" dirty="0" smtClean="0">
                <a:solidFill>
                  <a:srgbClr val="FFFF00"/>
                </a:solidFill>
                <a:latin typeface="Arial" panose="020B0604020202020204" pitchFamily="34" charset="0"/>
                <a:ea typeface="HGPｺﾞｼｯｸE" pitchFamily="50" charset="-128"/>
                <a:cs typeface="Arial" panose="020B0604020202020204" pitchFamily="34" charset="0"/>
              </a:rPr>
              <a:t>New treatment of refractory cancer</a:t>
            </a:r>
          </a:p>
          <a:p>
            <a:r>
              <a:rPr lang="ja-JP" altLang="en-US" sz="1600" dirty="0" smtClean="0">
                <a:solidFill>
                  <a:schemeClr val="bg1"/>
                </a:solidFill>
                <a:latin typeface="Arial" panose="020B0604020202020204" pitchFamily="34" charset="0"/>
                <a:cs typeface="Arial" panose="020B0604020202020204" pitchFamily="34" charset="0"/>
              </a:rPr>
              <a:t>        </a:t>
            </a:r>
            <a:r>
              <a:rPr lang="en-US" altLang="ja-JP" sz="1600" dirty="0" smtClean="0">
                <a:solidFill>
                  <a:schemeClr val="bg1"/>
                </a:solidFill>
                <a:latin typeface="Arial" panose="020B0604020202020204" pitchFamily="34" charset="0"/>
                <a:cs typeface="Arial" panose="020B0604020202020204" pitchFamily="34" charset="0"/>
              </a:rPr>
              <a:t>Including invasive cancer, multiple cancer, recurrent cancer, radiation-resistant cancer,</a:t>
            </a:r>
          </a:p>
          <a:p>
            <a:r>
              <a:rPr lang="en-US" altLang="ja-JP" sz="1600" dirty="0" smtClean="0">
                <a:solidFill>
                  <a:schemeClr val="bg1"/>
                </a:solidFill>
                <a:latin typeface="Arial" panose="020B0604020202020204" pitchFamily="34" charset="0"/>
                <a:cs typeface="Arial" panose="020B0604020202020204" pitchFamily="34" charset="0"/>
              </a:rPr>
              <a:t>        cancer patents not indicated for surgery or radiation therapy, etc.</a:t>
            </a:r>
          </a:p>
          <a:p>
            <a:r>
              <a:rPr lang="en-US" altLang="ja-JP" sz="700" dirty="0" smtClean="0">
                <a:solidFill>
                  <a:schemeClr val="bg1"/>
                </a:solidFill>
                <a:latin typeface="Arial" panose="020B0604020202020204" pitchFamily="34" charset="0"/>
                <a:ea typeface="+mj-ea"/>
                <a:cs typeface="Arial" panose="020B0604020202020204" pitchFamily="34" charset="0"/>
              </a:rPr>
              <a:t>      </a:t>
            </a:r>
          </a:p>
          <a:p>
            <a:pPr marL="342900" indent="-342900">
              <a:buFont typeface="Wingdings" pitchFamily="2" charset="2"/>
              <a:buChar char="Ø"/>
            </a:pPr>
            <a:r>
              <a:rPr lang="ja-JP" altLang="en-US" sz="2200" dirty="0" smtClean="0">
                <a:solidFill>
                  <a:srgbClr val="FFFF00"/>
                </a:solidFill>
                <a:latin typeface="Arial" panose="020B0604020202020204" pitchFamily="34" charset="0"/>
                <a:cs typeface="Arial" panose="020B0604020202020204" pitchFamily="34" charset="0"/>
              </a:rPr>
              <a:t> </a:t>
            </a:r>
            <a:r>
              <a:rPr lang="en-US" altLang="ja-JP" sz="2200" dirty="0" smtClean="0">
                <a:solidFill>
                  <a:srgbClr val="FFFF00"/>
                </a:solidFill>
                <a:latin typeface="Arial" panose="020B0604020202020204" pitchFamily="34" charset="0"/>
                <a:cs typeface="Arial" panose="020B0604020202020204" pitchFamily="34" charset="0"/>
              </a:rPr>
              <a:t>Causes minimal stress and provides high quality of life to patients</a:t>
            </a:r>
          </a:p>
          <a:p>
            <a:r>
              <a:rPr lang="en-US" altLang="ja-JP" sz="1400" dirty="0" smtClean="0">
                <a:solidFill>
                  <a:schemeClr val="bg1"/>
                </a:solidFill>
                <a:latin typeface="Arial" panose="020B0604020202020204" pitchFamily="34" charset="0"/>
                <a:cs typeface="Arial" panose="020B0604020202020204" pitchFamily="34" charset="0"/>
              </a:rPr>
              <a:t>         Treatment is completed in only one session of 30 minute irradiation without incision. </a:t>
            </a:r>
          </a:p>
          <a:p>
            <a:r>
              <a:rPr lang="en-US" altLang="ja-JP" sz="1400" dirty="0">
                <a:solidFill>
                  <a:schemeClr val="bg1"/>
                </a:solidFill>
                <a:latin typeface="Arial" panose="020B0604020202020204" pitchFamily="34" charset="0"/>
                <a:cs typeface="Arial" panose="020B0604020202020204" pitchFamily="34" charset="0"/>
              </a:rPr>
              <a:t> </a:t>
            </a:r>
            <a:r>
              <a:rPr lang="en-US" altLang="ja-JP" sz="1400" dirty="0" smtClean="0">
                <a:solidFill>
                  <a:schemeClr val="bg1"/>
                </a:solidFill>
                <a:latin typeface="Arial" panose="020B0604020202020204" pitchFamily="34" charset="0"/>
                <a:cs typeface="Arial" panose="020B0604020202020204" pitchFamily="34" charset="0"/>
              </a:rPr>
              <a:t>         Indication for medication can be determined in advance.</a:t>
            </a:r>
          </a:p>
        </p:txBody>
      </p:sp>
      <p:sp>
        <p:nvSpPr>
          <p:cNvPr id="38" name="Rectangle 36"/>
          <p:cNvSpPr>
            <a:spLocks noChangeArrowheads="1"/>
          </p:cNvSpPr>
          <p:nvPr/>
        </p:nvSpPr>
        <p:spPr bwMode="auto">
          <a:xfrm>
            <a:off x="0" y="659315"/>
            <a:ext cx="9906000" cy="400986"/>
          </a:xfrm>
          <a:prstGeom prst="rect">
            <a:avLst/>
          </a:prstGeom>
          <a:gradFill rotWithShape="1">
            <a:gsLst>
              <a:gs pos="80000">
                <a:schemeClr val="bg1"/>
              </a:gs>
              <a:gs pos="0">
                <a:srgbClr val="CC99FF"/>
              </a:gs>
              <a:gs pos="100000">
                <a:schemeClr val="bg1"/>
              </a:gs>
            </a:gsLst>
            <a:lin ang="0" scaled="1"/>
          </a:gradFill>
          <a:ln w="9525" algn="ctr">
            <a:noFill/>
            <a:miter lim="800000"/>
            <a:headEnd/>
            <a:tailEnd/>
          </a:ln>
        </p:spPr>
        <p:txBody>
          <a:bodyPr wrap="none" anchor="ctr"/>
          <a:lstStyle/>
          <a:p>
            <a:r>
              <a:rPr lang="ja-JP" altLang="en-US" sz="2400" b="1" dirty="0" smtClean="0">
                <a:ea typeface="HG丸ｺﾞｼｯｸM-PRO" pitchFamily="50" charset="-128"/>
                <a:cs typeface="Arial" panose="020B0604020202020204" pitchFamily="34" charset="0"/>
              </a:rPr>
              <a:t>　</a:t>
            </a:r>
            <a:r>
              <a:rPr lang="en-US" altLang="ja-JP" sz="2400" b="1" dirty="0" smtClean="0">
                <a:ea typeface="HG丸ｺﾞｼｯｸM-PRO" pitchFamily="50" charset="-128"/>
                <a:cs typeface="Arial" panose="020B0604020202020204" pitchFamily="34" charset="0"/>
              </a:rPr>
              <a:t>Mechanism of the treatment</a:t>
            </a:r>
            <a:endParaRPr lang="ja-JP" altLang="en-US" sz="2400" b="1" dirty="0">
              <a:ea typeface="HG丸ｺﾞｼｯｸM-PRO" pitchFamily="50" charset="-128"/>
              <a:cs typeface="Arial" panose="020B0604020202020204" pitchFamily="34" charset="0"/>
            </a:endParaRPr>
          </a:p>
        </p:txBody>
      </p:sp>
      <p:sp>
        <p:nvSpPr>
          <p:cNvPr id="39" name="二等辺三角形 38"/>
          <p:cNvSpPr/>
          <p:nvPr/>
        </p:nvSpPr>
        <p:spPr>
          <a:xfrm rot="5400000">
            <a:off x="2243702" y="2277837"/>
            <a:ext cx="764543" cy="18955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57258" rtl="0" eaLnBrk="1" latinLnBrk="0" hangingPunct="1">
              <a:defRPr kumimoji="1" sz="1900" kern="1200">
                <a:solidFill>
                  <a:schemeClr val="lt1"/>
                </a:solidFill>
                <a:latin typeface="+mn-lt"/>
                <a:ea typeface="+mn-ea"/>
                <a:cs typeface="+mn-cs"/>
              </a:defRPr>
            </a:lvl1pPr>
            <a:lvl2pPr marL="478629" algn="l" defTabSz="957258" rtl="0" eaLnBrk="1" latinLnBrk="0" hangingPunct="1">
              <a:defRPr kumimoji="1" sz="1900" kern="1200">
                <a:solidFill>
                  <a:schemeClr val="lt1"/>
                </a:solidFill>
                <a:latin typeface="+mn-lt"/>
                <a:ea typeface="+mn-ea"/>
                <a:cs typeface="+mn-cs"/>
              </a:defRPr>
            </a:lvl2pPr>
            <a:lvl3pPr marL="957258" algn="l" defTabSz="957258" rtl="0" eaLnBrk="1" latinLnBrk="0" hangingPunct="1">
              <a:defRPr kumimoji="1" sz="1900" kern="1200">
                <a:solidFill>
                  <a:schemeClr val="lt1"/>
                </a:solidFill>
                <a:latin typeface="+mn-lt"/>
                <a:ea typeface="+mn-ea"/>
                <a:cs typeface="+mn-cs"/>
              </a:defRPr>
            </a:lvl3pPr>
            <a:lvl4pPr marL="1435887" algn="l" defTabSz="957258" rtl="0" eaLnBrk="1" latinLnBrk="0" hangingPunct="1">
              <a:defRPr kumimoji="1" sz="1900" kern="1200">
                <a:solidFill>
                  <a:schemeClr val="lt1"/>
                </a:solidFill>
                <a:latin typeface="+mn-lt"/>
                <a:ea typeface="+mn-ea"/>
                <a:cs typeface="+mn-cs"/>
              </a:defRPr>
            </a:lvl4pPr>
            <a:lvl5pPr marL="1914517" algn="l" defTabSz="957258" rtl="0" eaLnBrk="1" latinLnBrk="0" hangingPunct="1">
              <a:defRPr kumimoji="1" sz="1900" kern="1200">
                <a:solidFill>
                  <a:schemeClr val="lt1"/>
                </a:solidFill>
                <a:latin typeface="+mn-lt"/>
                <a:ea typeface="+mn-ea"/>
                <a:cs typeface="+mn-cs"/>
              </a:defRPr>
            </a:lvl5pPr>
            <a:lvl6pPr marL="2393146" algn="l" defTabSz="957258" rtl="0" eaLnBrk="1" latinLnBrk="0" hangingPunct="1">
              <a:defRPr kumimoji="1" sz="1900" kern="1200">
                <a:solidFill>
                  <a:schemeClr val="lt1"/>
                </a:solidFill>
                <a:latin typeface="+mn-lt"/>
                <a:ea typeface="+mn-ea"/>
                <a:cs typeface="+mn-cs"/>
              </a:defRPr>
            </a:lvl6pPr>
            <a:lvl7pPr marL="2871776" algn="l" defTabSz="957258" rtl="0" eaLnBrk="1" latinLnBrk="0" hangingPunct="1">
              <a:defRPr kumimoji="1" sz="1900" kern="1200">
                <a:solidFill>
                  <a:schemeClr val="lt1"/>
                </a:solidFill>
                <a:latin typeface="+mn-lt"/>
                <a:ea typeface="+mn-ea"/>
                <a:cs typeface="+mn-cs"/>
              </a:defRPr>
            </a:lvl7pPr>
            <a:lvl8pPr marL="3350404" algn="l" defTabSz="957258" rtl="0" eaLnBrk="1" latinLnBrk="0" hangingPunct="1">
              <a:defRPr kumimoji="1" sz="1900" kern="1200">
                <a:solidFill>
                  <a:schemeClr val="lt1"/>
                </a:solidFill>
                <a:latin typeface="+mn-lt"/>
                <a:ea typeface="+mn-ea"/>
                <a:cs typeface="+mn-cs"/>
              </a:defRPr>
            </a:lvl8pPr>
            <a:lvl9pPr marL="3829034" algn="l" defTabSz="957258" rtl="0" eaLnBrk="1" latinLnBrk="0" hangingPunct="1">
              <a:defRPr kumimoji="1" sz="1900" kern="1200">
                <a:solidFill>
                  <a:schemeClr val="lt1"/>
                </a:solidFill>
                <a:latin typeface="+mn-lt"/>
                <a:ea typeface="+mn-ea"/>
                <a:cs typeface="+mn-cs"/>
              </a:defRPr>
            </a:lvl9pPr>
          </a:lstStyle>
          <a:p>
            <a:pPr algn="ctr" defTabSz="1221692" fontAlgn="auto">
              <a:spcBef>
                <a:spcPts val="0"/>
              </a:spcBef>
              <a:spcAft>
                <a:spcPts val="0"/>
              </a:spcAft>
              <a:defRPr/>
            </a:pPr>
            <a:endParaRPr lang="ja-JP" altLang="en-US" sz="3200"/>
          </a:p>
        </p:txBody>
      </p:sp>
      <p:sp>
        <p:nvSpPr>
          <p:cNvPr id="40" name="テキスト ボックス 4"/>
          <p:cNvSpPr txBox="1">
            <a:spLocks noChangeArrowheads="1"/>
          </p:cNvSpPr>
          <p:nvPr/>
        </p:nvSpPr>
        <p:spPr bwMode="auto">
          <a:xfrm>
            <a:off x="484550" y="3018745"/>
            <a:ext cx="19683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algn="dist" eaLnBrk="1" hangingPunct="1"/>
            <a:r>
              <a:rPr lang="en-US" altLang="ja-JP" sz="1200" dirty="0" smtClean="0">
                <a:solidFill>
                  <a:schemeClr val="bg1"/>
                </a:solidFill>
                <a:latin typeface="Calibri" pitchFamily="34" charset="0"/>
              </a:rPr>
              <a:t>A boron-containing drug that selectively accumulates in cancer cells is used.</a:t>
            </a:r>
            <a:endParaRPr lang="en-US" altLang="ja-JP" sz="1200" dirty="0">
              <a:solidFill>
                <a:schemeClr val="bg1"/>
              </a:solidFill>
              <a:latin typeface="Calibri" pitchFamily="34" charset="0"/>
            </a:endParaRPr>
          </a:p>
        </p:txBody>
      </p:sp>
      <p:sp>
        <p:nvSpPr>
          <p:cNvPr id="41" name="テキスト ボックス 6"/>
          <p:cNvSpPr txBox="1">
            <a:spLocks noChangeArrowheads="1"/>
          </p:cNvSpPr>
          <p:nvPr/>
        </p:nvSpPr>
        <p:spPr bwMode="auto">
          <a:xfrm>
            <a:off x="528958" y="1087239"/>
            <a:ext cx="1851237" cy="584775"/>
          </a:xfrm>
          <a:prstGeom prst="rect">
            <a:avLst/>
          </a:prstGeom>
          <a:noFill/>
          <a:ln w="9525">
            <a:noFill/>
            <a:miter lim="800000"/>
            <a:headEnd/>
            <a:tailEnd/>
          </a:ln>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algn="ctr">
              <a:defRPr/>
            </a:pPr>
            <a:r>
              <a:rPr lang="en-US" altLang="ja-JP" sz="1600" dirty="0" smtClean="0">
                <a:solidFill>
                  <a:srgbClr val="FFFF00"/>
                </a:solidFill>
                <a:latin typeface="HGPｺﾞｼｯｸE" pitchFamily="50" charset="-128"/>
                <a:ea typeface="HGPｺﾞｼｯｸE" pitchFamily="50" charset="-128"/>
              </a:rPr>
              <a:t>Administer boron</a:t>
            </a:r>
          </a:p>
          <a:p>
            <a:pPr algn="ctr">
              <a:defRPr/>
            </a:pPr>
            <a:r>
              <a:rPr lang="en-US" altLang="ja-JP" sz="1600" dirty="0" smtClean="0">
                <a:solidFill>
                  <a:srgbClr val="FFFF00"/>
                </a:solidFill>
                <a:latin typeface="HGPｺﾞｼｯｸE" pitchFamily="50" charset="-128"/>
                <a:ea typeface="HGPｺﾞｼｯｸE" pitchFamily="50" charset="-128"/>
              </a:rPr>
              <a:t>-containing drug:</a:t>
            </a:r>
            <a:endParaRPr lang="en-US" altLang="ja-JP" sz="1600" dirty="0">
              <a:solidFill>
                <a:srgbClr val="FFFF00"/>
              </a:solidFill>
              <a:latin typeface="HGPｺﾞｼｯｸE" pitchFamily="50" charset="-128"/>
              <a:ea typeface="HGPｺﾞｼｯｸE" pitchFamily="50" charset="-128"/>
            </a:endParaRPr>
          </a:p>
        </p:txBody>
      </p:sp>
      <p:sp>
        <p:nvSpPr>
          <p:cNvPr id="42" name="テキスト ボックス 8"/>
          <p:cNvSpPr txBox="1">
            <a:spLocks noChangeArrowheads="1"/>
          </p:cNvSpPr>
          <p:nvPr/>
        </p:nvSpPr>
        <p:spPr bwMode="auto">
          <a:xfrm>
            <a:off x="2601132" y="1132524"/>
            <a:ext cx="2478051" cy="338554"/>
          </a:xfrm>
          <a:prstGeom prst="rect">
            <a:avLst/>
          </a:prstGeom>
          <a:noFill/>
          <a:ln w="9525">
            <a:noFill/>
            <a:miter lim="800000"/>
            <a:headEnd/>
            <a:tailEnd/>
          </a:ln>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algn="ctr">
              <a:defRPr/>
            </a:pPr>
            <a:r>
              <a:rPr lang="en-US" altLang="ja-JP" sz="1600" dirty="0" smtClean="0">
                <a:solidFill>
                  <a:srgbClr val="FFFF00"/>
                </a:solidFill>
                <a:latin typeface="HGPｺﾞｼｯｸE" pitchFamily="50" charset="-128"/>
                <a:ea typeface="HGPｺﾞｼｯｸE" pitchFamily="50" charset="-128"/>
              </a:rPr>
              <a:t>Neutron irradiation:</a:t>
            </a:r>
            <a:endParaRPr lang="en-US" altLang="ja-JP" sz="1600" dirty="0">
              <a:solidFill>
                <a:srgbClr val="FFFF00"/>
              </a:solidFill>
              <a:latin typeface="HGPｺﾞｼｯｸE" pitchFamily="50" charset="-128"/>
              <a:ea typeface="HGPｺﾞｼｯｸE" pitchFamily="50" charset="-128"/>
            </a:endParaRPr>
          </a:p>
        </p:txBody>
      </p:sp>
      <p:sp>
        <p:nvSpPr>
          <p:cNvPr id="43" name="テキスト ボックス 10"/>
          <p:cNvSpPr txBox="1">
            <a:spLocks noChangeArrowheads="1"/>
          </p:cNvSpPr>
          <p:nvPr/>
        </p:nvSpPr>
        <p:spPr bwMode="auto">
          <a:xfrm>
            <a:off x="7204231" y="1087239"/>
            <a:ext cx="2418620" cy="584775"/>
          </a:xfrm>
          <a:prstGeom prst="rect">
            <a:avLst/>
          </a:prstGeom>
          <a:noFill/>
          <a:ln w="9525">
            <a:noFill/>
            <a:miter lim="800000"/>
            <a:headEnd/>
            <a:tailEnd/>
          </a:ln>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algn="ctr">
              <a:defRPr/>
            </a:pPr>
            <a:r>
              <a:rPr lang="en-US" altLang="ja-JP" sz="1600" dirty="0" smtClean="0">
                <a:solidFill>
                  <a:srgbClr val="FFFF00"/>
                </a:solidFill>
                <a:latin typeface="HGPｺﾞｼｯｸE" pitchFamily="50" charset="-128"/>
                <a:ea typeface="HGPｺﾞｼｯｸE" pitchFamily="50" charset="-128"/>
              </a:rPr>
              <a:t>Cancer cells are destroyed:</a:t>
            </a:r>
            <a:endParaRPr lang="en-US" altLang="ja-JP" sz="1600" dirty="0">
              <a:solidFill>
                <a:srgbClr val="FFFF00"/>
              </a:solidFill>
              <a:latin typeface="HGPｺﾞｼｯｸE" pitchFamily="50" charset="-128"/>
              <a:ea typeface="HGPｺﾞｼｯｸE" pitchFamily="50" charset="-128"/>
            </a:endParaRPr>
          </a:p>
        </p:txBody>
      </p:sp>
      <p:sp>
        <p:nvSpPr>
          <p:cNvPr id="44" name="二等辺三角形 43"/>
          <p:cNvSpPr/>
          <p:nvPr/>
        </p:nvSpPr>
        <p:spPr>
          <a:xfrm rot="5400000">
            <a:off x="4628721" y="2244895"/>
            <a:ext cx="764543" cy="18955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57258" rtl="0" eaLnBrk="1" latinLnBrk="0" hangingPunct="1">
              <a:defRPr kumimoji="1" sz="1900" kern="1200">
                <a:solidFill>
                  <a:schemeClr val="lt1"/>
                </a:solidFill>
                <a:latin typeface="+mn-lt"/>
                <a:ea typeface="+mn-ea"/>
                <a:cs typeface="+mn-cs"/>
              </a:defRPr>
            </a:lvl1pPr>
            <a:lvl2pPr marL="478629" algn="l" defTabSz="957258" rtl="0" eaLnBrk="1" latinLnBrk="0" hangingPunct="1">
              <a:defRPr kumimoji="1" sz="1900" kern="1200">
                <a:solidFill>
                  <a:schemeClr val="lt1"/>
                </a:solidFill>
                <a:latin typeface="+mn-lt"/>
                <a:ea typeface="+mn-ea"/>
                <a:cs typeface="+mn-cs"/>
              </a:defRPr>
            </a:lvl2pPr>
            <a:lvl3pPr marL="957258" algn="l" defTabSz="957258" rtl="0" eaLnBrk="1" latinLnBrk="0" hangingPunct="1">
              <a:defRPr kumimoji="1" sz="1900" kern="1200">
                <a:solidFill>
                  <a:schemeClr val="lt1"/>
                </a:solidFill>
                <a:latin typeface="+mn-lt"/>
                <a:ea typeface="+mn-ea"/>
                <a:cs typeface="+mn-cs"/>
              </a:defRPr>
            </a:lvl3pPr>
            <a:lvl4pPr marL="1435887" algn="l" defTabSz="957258" rtl="0" eaLnBrk="1" latinLnBrk="0" hangingPunct="1">
              <a:defRPr kumimoji="1" sz="1900" kern="1200">
                <a:solidFill>
                  <a:schemeClr val="lt1"/>
                </a:solidFill>
                <a:latin typeface="+mn-lt"/>
                <a:ea typeface="+mn-ea"/>
                <a:cs typeface="+mn-cs"/>
              </a:defRPr>
            </a:lvl4pPr>
            <a:lvl5pPr marL="1914517" algn="l" defTabSz="957258" rtl="0" eaLnBrk="1" latinLnBrk="0" hangingPunct="1">
              <a:defRPr kumimoji="1" sz="1900" kern="1200">
                <a:solidFill>
                  <a:schemeClr val="lt1"/>
                </a:solidFill>
                <a:latin typeface="+mn-lt"/>
                <a:ea typeface="+mn-ea"/>
                <a:cs typeface="+mn-cs"/>
              </a:defRPr>
            </a:lvl5pPr>
            <a:lvl6pPr marL="2393146" algn="l" defTabSz="957258" rtl="0" eaLnBrk="1" latinLnBrk="0" hangingPunct="1">
              <a:defRPr kumimoji="1" sz="1900" kern="1200">
                <a:solidFill>
                  <a:schemeClr val="lt1"/>
                </a:solidFill>
                <a:latin typeface="+mn-lt"/>
                <a:ea typeface="+mn-ea"/>
                <a:cs typeface="+mn-cs"/>
              </a:defRPr>
            </a:lvl6pPr>
            <a:lvl7pPr marL="2871776" algn="l" defTabSz="957258" rtl="0" eaLnBrk="1" latinLnBrk="0" hangingPunct="1">
              <a:defRPr kumimoji="1" sz="1900" kern="1200">
                <a:solidFill>
                  <a:schemeClr val="lt1"/>
                </a:solidFill>
                <a:latin typeface="+mn-lt"/>
                <a:ea typeface="+mn-ea"/>
                <a:cs typeface="+mn-cs"/>
              </a:defRPr>
            </a:lvl7pPr>
            <a:lvl8pPr marL="3350404" algn="l" defTabSz="957258" rtl="0" eaLnBrk="1" latinLnBrk="0" hangingPunct="1">
              <a:defRPr kumimoji="1" sz="1900" kern="1200">
                <a:solidFill>
                  <a:schemeClr val="lt1"/>
                </a:solidFill>
                <a:latin typeface="+mn-lt"/>
                <a:ea typeface="+mn-ea"/>
                <a:cs typeface="+mn-cs"/>
              </a:defRPr>
            </a:lvl8pPr>
            <a:lvl9pPr marL="3829034" algn="l" defTabSz="957258" rtl="0" eaLnBrk="1" latinLnBrk="0" hangingPunct="1">
              <a:defRPr kumimoji="1" sz="1900" kern="1200">
                <a:solidFill>
                  <a:schemeClr val="lt1"/>
                </a:solidFill>
                <a:latin typeface="+mn-lt"/>
                <a:ea typeface="+mn-ea"/>
                <a:cs typeface="+mn-cs"/>
              </a:defRPr>
            </a:lvl9pPr>
          </a:lstStyle>
          <a:p>
            <a:pPr algn="ctr" defTabSz="1221692" fontAlgn="auto">
              <a:spcBef>
                <a:spcPts val="0"/>
              </a:spcBef>
              <a:spcAft>
                <a:spcPts val="0"/>
              </a:spcAft>
              <a:defRPr/>
            </a:pPr>
            <a:endParaRPr lang="ja-JP" altLang="en-US" sz="3200"/>
          </a:p>
        </p:txBody>
      </p:sp>
      <p:sp>
        <p:nvSpPr>
          <p:cNvPr id="45" name="テキスト ボックス 17"/>
          <p:cNvSpPr txBox="1">
            <a:spLocks noChangeArrowheads="1"/>
          </p:cNvSpPr>
          <p:nvPr/>
        </p:nvSpPr>
        <p:spPr bwMode="auto">
          <a:xfrm>
            <a:off x="4857316" y="1087239"/>
            <a:ext cx="2371357" cy="584775"/>
          </a:xfrm>
          <a:prstGeom prst="rect">
            <a:avLst/>
          </a:prstGeom>
          <a:noFill/>
          <a:ln w="9525">
            <a:noFill/>
            <a:miter lim="800000"/>
            <a:headEnd/>
            <a:tailEnd/>
          </a:ln>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algn="ctr">
              <a:defRPr/>
            </a:pPr>
            <a:r>
              <a:rPr lang="en-US" altLang="ja-JP" sz="1600" dirty="0" smtClean="0">
                <a:solidFill>
                  <a:srgbClr val="FFFF00"/>
                </a:solidFill>
                <a:latin typeface="HGPｺﾞｼｯｸE" pitchFamily="50" charset="-128"/>
                <a:ea typeface="HGPｺﾞｼｯｸE" pitchFamily="50" charset="-128"/>
              </a:rPr>
              <a:t>Neutron react with boron:</a:t>
            </a:r>
            <a:endParaRPr lang="en-US" altLang="ja-JP" sz="1600" dirty="0">
              <a:solidFill>
                <a:srgbClr val="FFFF00"/>
              </a:solidFill>
              <a:latin typeface="HGPｺﾞｼｯｸE" pitchFamily="50" charset="-128"/>
              <a:ea typeface="HGPｺﾞｼｯｸE" pitchFamily="50" charset="-128"/>
            </a:endParaRPr>
          </a:p>
        </p:txBody>
      </p:sp>
      <p:sp>
        <p:nvSpPr>
          <p:cNvPr id="46" name="二等辺三角形 45"/>
          <p:cNvSpPr/>
          <p:nvPr/>
        </p:nvSpPr>
        <p:spPr>
          <a:xfrm rot="5400000">
            <a:off x="6965397" y="2267530"/>
            <a:ext cx="764543" cy="18955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57258" rtl="0" eaLnBrk="1" latinLnBrk="0" hangingPunct="1">
              <a:defRPr kumimoji="1" sz="1900" kern="1200">
                <a:solidFill>
                  <a:schemeClr val="lt1"/>
                </a:solidFill>
                <a:latin typeface="+mn-lt"/>
                <a:ea typeface="+mn-ea"/>
                <a:cs typeface="+mn-cs"/>
              </a:defRPr>
            </a:lvl1pPr>
            <a:lvl2pPr marL="478629" algn="l" defTabSz="957258" rtl="0" eaLnBrk="1" latinLnBrk="0" hangingPunct="1">
              <a:defRPr kumimoji="1" sz="1900" kern="1200">
                <a:solidFill>
                  <a:schemeClr val="lt1"/>
                </a:solidFill>
                <a:latin typeface="+mn-lt"/>
                <a:ea typeface="+mn-ea"/>
                <a:cs typeface="+mn-cs"/>
              </a:defRPr>
            </a:lvl2pPr>
            <a:lvl3pPr marL="957258" algn="l" defTabSz="957258" rtl="0" eaLnBrk="1" latinLnBrk="0" hangingPunct="1">
              <a:defRPr kumimoji="1" sz="1900" kern="1200">
                <a:solidFill>
                  <a:schemeClr val="lt1"/>
                </a:solidFill>
                <a:latin typeface="+mn-lt"/>
                <a:ea typeface="+mn-ea"/>
                <a:cs typeface="+mn-cs"/>
              </a:defRPr>
            </a:lvl3pPr>
            <a:lvl4pPr marL="1435887" algn="l" defTabSz="957258" rtl="0" eaLnBrk="1" latinLnBrk="0" hangingPunct="1">
              <a:defRPr kumimoji="1" sz="1900" kern="1200">
                <a:solidFill>
                  <a:schemeClr val="lt1"/>
                </a:solidFill>
                <a:latin typeface="+mn-lt"/>
                <a:ea typeface="+mn-ea"/>
                <a:cs typeface="+mn-cs"/>
              </a:defRPr>
            </a:lvl4pPr>
            <a:lvl5pPr marL="1914517" algn="l" defTabSz="957258" rtl="0" eaLnBrk="1" latinLnBrk="0" hangingPunct="1">
              <a:defRPr kumimoji="1" sz="1900" kern="1200">
                <a:solidFill>
                  <a:schemeClr val="lt1"/>
                </a:solidFill>
                <a:latin typeface="+mn-lt"/>
                <a:ea typeface="+mn-ea"/>
                <a:cs typeface="+mn-cs"/>
              </a:defRPr>
            </a:lvl5pPr>
            <a:lvl6pPr marL="2393146" algn="l" defTabSz="957258" rtl="0" eaLnBrk="1" latinLnBrk="0" hangingPunct="1">
              <a:defRPr kumimoji="1" sz="1900" kern="1200">
                <a:solidFill>
                  <a:schemeClr val="lt1"/>
                </a:solidFill>
                <a:latin typeface="+mn-lt"/>
                <a:ea typeface="+mn-ea"/>
                <a:cs typeface="+mn-cs"/>
              </a:defRPr>
            </a:lvl6pPr>
            <a:lvl7pPr marL="2871776" algn="l" defTabSz="957258" rtl="0" eaLnBrk="1" latinLnBrk="0" hangingPunct="1">
              <a:defRPr kumimoji="1" sz="1900" kern="1200">
                <a:solidFill>
                  <a:schemeClr val="lt1"/>
                </a:solidFill>
                <a:latin typeface="+mn-lt"/>
                <a:ea typeface="+mn-ea"/>
                <a:cs typeface="+mn-cs"/>
              </a:defRPr>
            </a:lvl7pPr>
            <a:lvl8pPr marL="3350404" algn="l" defTabSz="957258" rtl="0" eaLnBrk="1" latinLnBrk="0" hangingPunct="1">
              <a:defRPr kumimoji="1" sz="1900" kern="1200">
                <a:solidFill>
                  <a:schemeClr val="lt1"/>
                </a:solidFill>
                <a:latin typeface="+mn-lt"/>
                <a:ea typeface="+mn-ea"/>
                <a:cs typeface="+mn-cs"/>
              </a:defRPr>
            </a:lvl8pPr>
            <a:lvl9pPr marL="3829034" algn="l" defTabSz="957258" rtl="0" eaLnBrk="1" latinLnBrk="0" hangingPunct="1">
              <a:defRPr kumimoji="1" sz="1900" kern="1200">
                <a:solidFill>
                  <a:schemeClr val="lt1"/>
                </a:solidFill>
                <a:latin typeface="+mn-lt"/>
                <a:ea typeface="+mn-ea"/>
                <a:cs typeface="+mn-cs"/>
              </a:defRPr>
            </a:lvl9pPr>
          </a:lstStyle>
          <a:p>
            <a:pPr algn="ctr" defTabSz="1221692" fontAlgn="auto">
              <a:spcBef>
                <a:spcPts val="0"/>
              </a:spcBef>
              <a:spcAft>
                <a:spcPts val="0"/>
              </a:spcAft>
              <a:defRPr/>
            </a:pPr>
            <a:endParaRPr lang="ja-JP" altLang="en-US" sz="3200"/>
          </a:p>
        </p:txBody>
      </p:sp>
      <p:sp>
        <p:nvSpPr>
          <p:cNvPr id="47" name="テキスト ボックス 4"/>
          <p:cNvSpPr txBox="1">
            <a:spLocks noChangeArrowheads="1"/>
          </p:cNvSpPr>
          <p:nvPr/>
        </p:nvSpPr>
        <p:spPr bwMode="auto">
          <a:xfrm>
            <a:off x="2899304" y="3035975"/>
            <a:ext cx="20239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algn="just" eaLnBrk="1" hangingPunct="1"/>
            <a:r>
              <a:rPr lang="en-US" altLang="ja-JP" sz="1200" dirty="0" smtClean="0">
                <a:solidFill>
                  <a:schemeClr val="bg1"/>
                </a:solidFill>
                <a:latin typeface="Calibri" pitchFamily="34" charset="0"/>
              </a:rPr>
              <a:t>The affected site is irradiated with an energy-adjusted neutron beam.</a:t>
            </a:r>
            <a:endParaRPr lang="en-US" altLang="ja-JP" sz="1200" dirty="0">
              <a:solidFill>
                <a:schemeClr val="bg1"/>
              </a:solidFill>
              <a:latin typeface="Calibri" pitchFamily="34" charset="0"/>
            </a:endParaRPr>
          </a:p>
        </p:txBody>
      </p:sp>
      <p:sp>
        <p:nvSpPr>
          <p:cNvPr id="48" name="テキスト ボックス 4"/>
          <p:cNvSpPr txBox="1">
            <a:spLocks noChangeArrowheads="1"/>
          </p:cNvSpPr>
          <p:nvPr/>
        </p:nvSpPr>
        <p:spPr bwMode="auto">
          <a:xfrm>
            <a:off x="5245254" y="3035974"/>
            <a:ext cx="19683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eaLnBrk="1" hangingPunct="1"/>
            <a:r>
              <a:rPr lang="en-US" altLang="ja-JP" sz="1200" dirty="0" smtClean="0">
                <a:solidFill>
                  <a:schemeClr val="bg1"/>
                </a:solidFill>
                <a:latin typeface="Calibri" pitchFamily="34" charset="0"/>
              </a:rPr>
              <a:t>Emitted alpha particles and lithium particles destroy cancer cells</a:t>
            </a:r>
            <a:endParaRPr lang="en-US" altLang="ja-JP" sz="1200" dirty="0">
              <a:solidFill>
                <a:schemeClr val="bg1"/>
              </a:solidFill>
              <a:latin typeface="Calibri" pitchFamily="34" charset="0"/>
            </a:endParaRPr>
          </a:p>
        </p:txBody>
      </p:sp>
      <p:grpSp>
        <p:nvGrpSpPr>
          <p:cNvPr id="49" name="グループ化 48"/>
          <p:cNvGrpSpPr/>
          <p:nvPr/>
        </p:nvGrpSpPr>
        <p:grpSpPr>
          <a:xfrm>
            <a:off x="560512" y="1695725"/>
            <a:ext cx="1773153" cy="1328506"/>
            <a:chOff x="308274" y="4689660"/>
            <a:chExt cx="1773153" cy="1328506"/>
          </a:xfrm>
        </p:grpSpPr>
        <p:pic>
          <p:nvPicPr>
            <p:cNvPr id="50" name="図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251" y="4689660"/>
              <a:ext cx="1758176" cy="1328506"/>
            </a:xfrm>
            <a:prstGeom prst="rect">
              <a:avLst/>
            </a:prstGeom>
          </p:spPr>
        </p:pic>
        <p:sp>
          <p:nvSpPr>
            <p:cNvPr id="51" name="テキスト ボックス 50"/>
            <p:cNvSpPr txBox="1"/>
            <p:nvPr/>
          </p:nvSpPr>
          <p:spPr>
            <a:xfrm>
              <a:off x="929954" y="4743890"/>
              <a:ext cx="410690" cy="200055"/>
            </a:xfrm>
            <a:prstGeom prst="rect">
              <a:avLst/>
            </a:prstGeom>
            <a:noFill/>
          </p:spPr>
          <p:txBody>
            <a:bodyPr wrap="none" rtlCol="0">
              <a:spAutoFit/>
            </a:bodyPr>
            <a:lstStyle/>
            <a:p>
              <a:r>
                <a:rPr kumimoji="1" lang="en-US" altLang="ja-JP" sz="700" b="1" dirty="0" smtClean="0">
                  <a:solidFill>
                    <a:schemeClr val="bg1"/>
                  </a:solidFill>
                </a:rPr>
                <a:t>Boron</a:t>
              </a:r>
              <a:endParaRPr kumimoji="1" lang="ja-JP" altLang="en-US" sz="700" b="1" dirty="0">
                <a:solidFill>
                  <a:schemeClr val="bg1"/>
                </a:solidFill>
              </a:endParaRPr>
            </a:p>
          </p:txBody>
        </p:sp>
        <p:sp>
          <p:nvSpPr>
            <p:cNvPr id="52" name="テキスト ボックス 51"/>
            <p:cNvSpPr txBox="1"/>
            <p:nvPr/>
          </p:nvSpPr>
          <p:spPr>
            <a:xfrm>
              <a:off x="1416221" y="4751281"/>
              <a:ext cx="628698" cy="200055"/>
            </a:xfrm>
            <a:prstGeom prst="rect">
              <a:avLst/>
            </a:prstGeom>
            <a:noFill/>
          </p:spPr>
          <p:txBody>
            <a:bodyPr wrap="none" rtlCol="0">
              <a:spAutoFit/>
            </a:bodyPr>
            <a:lstStyle/>
            <a:p>
              <a:r>
                <a:rPr kumimoji="1" lang="en-US" altLang="ja-JP" sz="700" b="1" dirty="0" smtClean="0">
                  <a:solidFill>
                    <a:schemeClr val="bg1"/>
                  </a:solidFill>
                </a:rPr>
                <a:t>Cancer Cells</a:t>
              </a:r>
              <a:endParaRPr kumimoji="1" lang="ja-JP" altLang="en-US" sz="700" b="1" dirty="0">
                <a:solidFill>
                  <a:schemeClr val="bg1"/>
                </a:solidFill>
              </a:endParaRPr>
            </a:p>
          </p:txBody>
        </p:sp>
        <p:sp>
          <p:nvSpPr>
            <p:cNvPr id="53" name="テキスト ボックス 52"/>
            <p:cNvSpPr txBox="1"/>
            <p:nvPr/>
          </p:nvSpPr>
          <p:spPr>
            <a:xfrm>
              <a:off x="308274" y="5645994"/>
              <a:ext cx="659155" cy="200055"/>
            </a:xfrm>
            <a:prstGeom prst="rect">
              <a:avLst/>
            </a:prstGeom>
            <a:noFill/>
          </p:spPr>
          <p:txBody>
            <a:bodyPr wrap="none" rtlCol="0">
              <a:spAutoFit/>
            </a:bodyPr>
            <a:lstStyle/>
            <a:p>
              <a:r>
                <a:rPr kumimoji="1" lang="en-US" altLang="ja-JP" sz="700" b="1" dirty="0" smtClean="0">
                  <a:solidFill>
                    <a:schemeClr val="bg1"/>
                  </a:solidFill>
                </a:rPr>
                <a:t>Normal Cells</a:t>
              </a:r>
              <a:endParaRPr kumimoji="1" lang="ja-JP" altLang="en-US" sz="700" b="1" dirty="0">
                <a:solidFill>
                  <a:schemeClr val="bg1"/>
                </a:solidFill>
              </a:endParaRPr>
            </a:p>
          </p:txBody>
        </p:sp>
      </p:grpSp>
      <p:grpSp>
        <p:nvGrpSpPr>
          <p:cNvPr id="54" name="グループ化 53"/>
          <p:cNvGrpSpPr/>
          <p:nvPr/>
        </p:nvGrpSpPr>
        <p:grpSpPr>
          <a:xfrm>
            <a:off x="3002968" y="1672014"/>
            <a:ext cx="1794357" cy="1355845"/>
            <a:chOff x="2536395" y="4665949"/>
            <a:chExt cx="1794357" cy="1355845"/>
          </a:xfrm>
        </p:grpSpPr>
        <p:pic>
          <p:nvPicPr>
            <p:cNvPr id="55" name="図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6395" y="4665949"/>
              <a:ext cx="1794357" cy="1355845"/>
            </a:xfrm>
            <a:prstGeom prst="rect">
              <a:avLst/>
            </a:prstGeom>
          </p:spPr>
        </p:pic>
        <p:sp>
          <p:nvSpPr>
            <p:cNvPr id="56" name="テキスト ボックス 55"/>
            <p:cNvSpPr txBox="1"/>
            <p:nvPr/>
          </p:nvSpPr>
          <p:spPr>
            <a:xfrm>
              <a:off x="3040914" y="4690972"/>
              <a:ext cx="729687" cy="200055"/>
            </a:xfrm>
            <a:prstGeom prst="rect">
              <a:avLst/>
            </a:prstGeom>
            <a:noFill/>
          </p:spPr>
          <p:txBody>
            <a:bodyPr wrap="none" rtlCol="0">
              <a:spAutoFit/>
            </a:bodyPr>
            <a:lstStyle/>
            <a:p>
              <a:r>
                <a:rPr kumimoji="1" lang="en-US" altLang="ja-JP" sz="700" b="1" dirty="0" smtClean="0">
                  <a:solidFill>
                    <a:schemeClr val="bg1"/>
                  </a:solidFill>
                </a:rPr>
                <a:t>Neutron Beam</a:t>
              </a:r>
              <a:endParaRPr kumimoji="1" lang="ja-JP" altLang="en-US" sz="700" b="1" dirty="0">
                <a:solidFill>
                  <a:schemeClr val="bg1"/>
                </a:solidFill>
              </a:endParaRPr>
            </a:p>
          </p:txBody>
        </p:sp>
        <p:sp>
          <p:nvSpPr>
            <p:cNvPr id="57" name="テキスト ボックス 56"/>
            <p:cNvSpPr txBox="1"/>
            <p:nvPr/>
          </p:nvSpPr>
          <p:spPr>
            <a:xfrm>
              <a:off x="3566893" y="5448581"/>
              <a:ext cx="492443" cy="246221"/>
            </a:xfrm>
            <a:prstGeom prst="rect">
              <a:avLst/>
            </a:prstGeom>
            <a:noFill/>
          </p:spPr>
          <p:txBody>
            <a:bodyPr wrap="none" rtlCol="0">
              <a:spAutoFit/>
            </a:bodyPr>
            <a:lstStyle/>
            <a:p>
              <a:pPr>
                <a:lnSpc>
                  <a:spcPts val="600"/>
                </a:lnSpc>
              </a:pPr>
              <a:r>
                <a:rPr kumimoji="1" lang="en-US" altLang="ja-JP" sz="700" b="1" dirty="0" smtClean="0">
                  <a:solidFill>
                    <a:srgbClr val="FF0000"/>
                  </a:solidFill>
                </a:rPr>
                <a:t>Nuclear</a:t>
              </a:r>
            </a:p>
            <a:p>
              <a:pPr>
                <a:lnSpc>
                  <a:spcPts val="600"/>
                </a:lnSpc>
              </a:pPr>
              <a:r>
                <a:rPr lang="en-US" altLang="ja-JP" sz="700" b="1" dirty="0" smtClean="0">
                  <a:solidFill>
                    <a:srgbClr val="FF0000"/>
                  </a:solidFill>
                </a:rPr>
                <a:t>reaction</a:t>
              </a:r>
              <a:endParaRPr kumimoji="1" lang="ja-JP" altLang="en-US" sz="700" b="1" dirty="0">
                <a:solidFill>
                  <a:srgbClr val="FF0000"/>
                </a:solidFill>
              </a:endParaRPr>
            </a:p>
          </p:txBody>
        </p:sp>
      </p:grpSp>
      <p:grpSp>
        <p:nvGrpSpPr>
          <p:cNvPr id="58" name="グループ化 57"/>
          <p:cNvGrpSpPr/>
          <p:nvPr/>
        </p:nvGrpSpPr>
        <p:grpSpPr>
          <a:xfrm>
            <a:off x="5315650" y="1690232"/>
            <a:ext cx="1765210" cy="1333821"/>
            <a:chOff x="4723319" y="4684345"/>
            <a:chExt cx="1765210" cy="1333821"/>
          </a:xfrm>
        </p:grpSpPr>
        <p:pic>
          <p:nvPicPr>
            <p:cNvPr id="59" name="図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3319" y="4684345"/>
              <a:ext cx="1765210" cy="1333821"/>
            </a:xfrm>
            <a:prstGeom prst="rect">
              <a:avLst/>
            </a:prstGeom>
          </p:spPr>
        </p:pic>
        <p:sp>
          <p:nvSpPr>
            <p:cNvPr id="60" name="テキスト ボックス 59"/>
            <p:cNvSpPr txBox="1"/>
            <p:nvPr/>
          </p:nvSpPr>
          <p:spPr>
            <a:xfrm>
              <a:off x="5764606" y="4706226"/>
              <a:ext cx="495649" cy="200055"/>
            </a:xfrm>
            <a:prstGeom prst="rect">
              <a:avLst/>
            </a:prstGeom>
            <a:noFill/>
          </p:spPr>
          <p:txBody>
            <a:bodyPr wrap="none" rtlCol="0">
              <a:spAutoFit/>
            </a:bodyPr>
            <a:lstStyle/>
            <a:p>
              <a:r>
                <a:rPr kumimoji="1" lang="en-US" altLang="ja-JP" sz="700" b="1" dirty="0" smtClean="0">
                  <a:solidFill>
                    <a:schemeClr val="bg1"/>
                  </a:solidFill>
                </a:rPr>
                <a:t>Neutron</a:t>
              </a:r>
              <a:endParaRPr kumimoji="1" lang="ja-JP" altLang="en-US" sz="700" b="1" dirty="0">
                <a:solidFill>
                  <a:schemeClr val="bg1"/>
                </a:solidFill>
              </a:endParaRPr>
            </a:p>
          </p:txBody>
        </p:sp>
        <p:sp>
          <p:nvSpPr>
            <p:cNvPr id="61" name="テキスト ボックス 60"/>
            <p:cNvSpPr txBox="1"/>
            <p:nvPr/>
          </p:nvSpPr>
          <p:spPr>
            <a:xfrm>
              <a:off x="4891562" y="5647809"/>
              <a:ext cx="478832" cy="200055"/>
            </a:xfrm>
            <a:prstGeom prst="rect">
              <a:avLst/>
            </a:prstGeom>
            <a:noFill/>
          </p:spPr>
          <p:txBody>
            <a:bodyPr wrap="square" rtlCol="0">
              <a:spAutoFit/>
            </a:bodyPr>
            <a:lstStyle/>
            <a:p>
              <a:r>
                <a:rPr kumimoji="1" lang="en-US" altLang="ja-JP" sz="700" b="1" dirty="0" smtClean="0">
                  <a:solidFill>
                    <a:schemeClr val="bg1"/>
                  </a:solidFill>
                </a:rPr>
                <a:t>Lithium</a:t>
              </a:r>
              <a:endParaRPr kumimoji="1" lang="ja-JP" altLang="en-US" sz="700" b="1" dirty="0">
                <a:solidFill>
                  <a:schemeClr val="bg1"/>
                </a:solidFill>
              </a:endParaRPr>
            </a:p>
          </p:txBody>
        </p:sp>
        <p:sp>
          <p:nvSpPr>
            <p:cNvPr id="62" name="テキスト ボックス 61"/>
            <p:cNvSpPr txBox="1"/>
            <p:nvPr/>
          </p:nvSpPr>
          <p:spPr>
            <a:xfrm>
              <a:off x="5439760" y="5645687"/>
              <a:ext cx="557146" cy="200055"/>
            </a:xfrm>
            <a:prstGeom prst="rect">
              <a:avLst/>
            </a:prstGeom>
            <a:noFill/>
          </p:spPr>
          <p:txBody>
            <a:bodyPr wrap="square" rtlCol="0">
              <a:spAutoFit/>
            </a:bodyPr>
            <a:lstStyle/>
            <a:p>
              <a:r>
                <a:rPr kumimoji="1" lang="en-US" altLang="ja-JP" sz="700" b="1" dirty="0" smtClean="0">
                  <a:solidFill>
                    <a:schemeClr val="bg1"/>
                  </a:solidFill>
                </a:rPr>
                <a:t>Boron</a:t>
              </a:r>
              <a:endParaRPr kumimoji="1" lang="ja-JP" altLang="en-US" sz="700" b="1" dirty="0">
                <a:solidFill>
                  <a:schemeClr val="bg1"/>
                </a:solidFill>
              </a:endParaRPr>
            </a:p>
          </p:txBody>
        </p:sp>
        <p:sp>
          <p:nvSpPr>
            <p:cNvPr id="63" name="テキスト ボックス 62"/>
            <p:cNvSpPr txBox="1"/>
            <p:nvPr/>
          </p:nvSpPr>
          <p:spPr>
            <a:xfrm>
              <a:off x="5821360" y="5645687"/>
              <a:ext cx="557146" cy="220573"/>
            </a:xfrm>
            <a:prstGeom prst="rect">
              <a:avLst/>
            </a:prstGeom>
            <a:noFill/>
          </p:spPr>
          <p:txBody>
            <a:bodyPr wrap="square" rtlCol="0">
              <a:spAutoFit/>
            </a:bodyPr>
            <a:lstStyle/>
            <a:p>
              <a:pPr algn="ctr">
                <a:lnSpc>
                  <a:spcPts val="500"/>
                </a:lnSpc>
              </a:pPr>
              <a:r>
                <a:rPr kumimoji="1" lang="en-US" altLang="ja-JP" sz="600" b="1" dirty="0" smtClean="0">
                  <a:solidFill>
                    <a:schemeClr val="bg1"/>
                  </a:solidFill>
                </a:rPr>
                <a:t>Alpha</a:t>
              </a:r>
            </a:p>
            <a:p>
              <a:pPr algn="ctr">
                <a:lnSpc>
                  <a:spcPts val="500"/>
                </a:lnSpc>
              </a:pPr>
              <a:r>
                <a:rPr lang="en-US" altLang="ja-JP" sz="600" b="1" dirty="0" smtClean="0">
                  <a:solidFill>
                    <a:schemeClr val="bg1"/>
                  </a:solidFill>
                </a:rPr>
                <a:t>Particle</a:t>
              </a:r>
              <a:endParaRPr kumimoji="1" lang="ja-JP" altLang="en-US" sz="600" b="1" dirty="0">
                <a:solidFill>
                  <a:schemeClr val="bg1"/>
                </a:solidFill>
              </a:endParaRPr>
            </a:p>
          </p:txBody>
        </p:sp>
      </p:grpSp>
      <p:grpSp>
        <p:nvGrpSpPr>
          <p:cNvPr id="64" name="グループ化 63"/>
          <p:cNvGrpSpPr/>
          <p:nvPr/>
        </p:nvGrpSpPr>
        <p:grpSpPr>
          <a:xfrm>
            <a:off x="7671147" y="1690410"/>
            <a:ext cx="1821349" cy="1376241"/>
            <a:chOff x="6927115" y="4641924"/>
            <a:chExt cx="1821349" cy="1376241"/>
          </a:xfrm>
        </p:grpSpPr>
        <p:pic>
          <p:nvPicPr>
            <p:cNvPr id="65" name="図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7115" y="4641924"/>
              <a:ext cx="1821349" cy="1376241"/>
            </a:xfrm>
            <a:prstGeom prst="rect">
              <a:avLst/>
            </a:prstGeom>
          </p:spPr>
        </p:pic>
        <p:sp>
          <p:nvSpPr>
            <p:cNvPr id="66" name="テキスト ボックス 65"/>
            <p:cNvSpPr txBox="1"/>
            <p:nvPr/>
          </p:nvSpPr>
          <p:spPr>
            <a:xfrm>
              <a:off x="7837584" y="4672803"/>
              <a:ext cx="611065" cy="307777"/>
            </a:xfrm>
            <a:prstGeom prst="rect">
              <a:avLst/>
            </a:prstGeom>
            <a:noFill/>
          </p:spPr>
          <p:txBody>
            <a:bodyPr wrap="none" rtlCol="0">
              <a:spAutoFit/>
            </a:bodyPr>
            <a:lstStyle/>
            <a:p>
              <a:r>
                <a:rPr kumimoji="1" lang="en-US" altLang="ja-JP" sz="700" b="1" dirty="0" smtClean="0">
                  <a:solidFill>
                    <a:schemeClr val="bg1"/>
                  </a:solidFill>
                </a:rPr>
                <a:t>Destroyed</a:t>
              </a:r>
            </a:p>
            <a:p>
              <a:r>
                <a:rPr lang="en-US" altLang="ja-JP" sz="700" b="1" dirty="0" smtClean="0">
                  <a:solidFill>
                    <a:schemeClr val="bg1"/>
                  </a:solidFill>
                </a:rPr>
                <a:t>cancer cells</a:t>
              </a:r>
              <a:endParaRPr kumimoji="1" lang="ja-JP" altLang="en-US" sz="700" b="1" dirty="0">
                <a:solidFill>
                  <a:schemeClr val="bg1"/>
                </a:solidFill>
              </a:endParaRPr>
            </a:p>
          </p:txBody>
        </p:sp>
      </p:grpSp>
      <p:sp>
        <p:nvSpPr>
          <p:cNvPr id="67" name="Rectangle 36"/>
          <p:cNvSpPr>
            <a:spLocks noChangeArrowheads="1"/>
          </p:cNvSpPr>
          <p:nvPr/>
        </p:nvSpPr>
        <p:spPr bwMode="auto">
          <a:xfrm>
            <a:off x="1" y="3714390"/>
            <a:ext cx="9905999" cy="400986"/>
          </a:xfrm>
          <a:prstGeom prst="rect">
            <a:avLst/>
          </a:prstGeom>
          <a:gradFill rotWithShape="1">
            <a:gsLst>
              <a:gs pos="80000">
                <a:schemeClr val="bg1"/>
              </a:gs>
              <a:gs pos="0">
                <a:srgbClr val="CC99FF"/>
              </a:gs>
              <a:gs pos="100000">
                <a:schemeClr val="bg1"/>
              </a:gs>
            </a:gsLst>
            <a:lin ang="0" scaled="1"/>
          </a:gradFill>
          <a:ln w="9525" algn="ctr">
            <a:noFill/>
            <a:miter lim="800000"/>
            <a:headEnd/>
            <a:tailEnd/>
          </a:ln>
        </p:spPr>
        <p:txBody>
          <a:bodyPr wrap="none" anchor="ctr"/>
          <a:lstStyle/>
          <a:p>
            <a:r>
              <a:rPr lang="ja-JP" altLang="en-US" sz="2400" b="1" dirty="0" smtClean="0">
                <a:ea typeface="HG丸ｺﾞｼｯｸM-PRO" pitchFamily="50" charset="-128"/>
                <a:cs typeface="Arial" panose="020B0604020202020204" pitchFamily="34" charset="0"/>
              </a:rPr>
              <a:t>　</a:t>
            </a:r>
            <a:r>
              <a:rPr lang="en-US" altLang="ja-JP" sz="2400" b="1" dirty="0" smtClean="0">
                <a:ea typeface="HG丸ｺﾞｼｯｸM-PRO" pitchFamily="50" charset="-128"/>
                <a:cs typeface="Arial" panose="020B0604020202020204" pitchFamily="34" charset="0"/>
              </a:rPr>
              <a:t>Features of BNCT</a:t>
            </a:r>
            <a:endParaRPr lang="ja-JP" altLang="en-US" sz="2400" b="1" dirty="0">
              <a:ea typeface="HG丸ｺﾞｼｯｸM-PRO" pitchFamily="50" charset="-128"/>
              <a:cs typeface="Arial" panose="020B0604020202020204" pitchFamily="34" charset="0"/>
            </a:endParaRPr>
          </a:p>
        </p:txBody>
      </p:sp>
      <p:sp>
        <p:nvSpPr>
          <p:cNvPr id="68" name="テキスト ボックス 4"/>
          <p:cNvSpPr txBox="1">
            <a:spLocks noChangeArrowheads="1"/>
          </p:cNvSpPr>
          <p:nvPr/>
        </p:nvSpPr>
        <p:spPr bwMode="auto">
          <a:xfrm>
            <a:off x="7355844" y="3052601"/>
            <a:ext cx="24786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marL="0" algn="l" defTabSz="957258" rtl="0" eaLnBrk="1" latinLnBrk="0" hangingPunct="1">
              <a:defRPr kumimoji="1" sz="1900" kern="1200">
                <a:solidFill>
                  <a:schemeClr val="tx1"/>
                </a:solidFill>
                <a:latin typeface="+mn-lt"/>
                <a:ea typeface="+mn-ea"/>
                <a:cs typeface="+mn-cs"/>
              </a:defRPr>
            </a:lvl1pPr>
            <a:lvl2pPr marL="478629" algn="l" defTabSz="957258" rtl="0" eaLnBrk="1" latinLnBrk="0" hangingPunct="1">
              <a:defRPr kumimoji="1" sz="1900" kern="1200">
                <a:solidFill>
                  <a:schemeClr val="tx1"/>
                </a:solidFill>
                <a:latin typeface="+mn-lt"/>
                <a:ea typeface="+mn-ea"/>
                <a:cs typeface="+mn-cs"/>
              </a:defRPr>
            </a:lvl2pPr>
            <a:lvl3pPr marL="957258" algn="l" defTabSz="957258" rtl="0" eaLnBrk="1" latinLnBrk="0" hangingPunct="1">
              <a:defRPr kumimoji="1" sz="1900" kern="1200">
                <a:solidFill>
                  <a:schemeClr val="tx1"/>
                </a:solidFill>
                <a:latin typeface="+mn-lt"/>
                <a:ea typeface="+mn-ea"/>
                <a:cs typeface="+mn-cs"/>
              </a:defRPr>
            </a:lvl3pPr>
            <a:lvl4pPr marL="1435887" algn="l" defTabSz="957258" rtl="0" eaLnBrk="1" latinLnBrk="0" hangingPunct="1">
              <a:defRPr kumimoji="1" sz="1900" kern="1200">
                <a:solidFill>
                  <a:schemeClr val="tx1"/>
                </a:solidFill>
                <a:latin typeface="+mn-lt"/>
                <a:ea typeface="+mn-ea"/>
                <a:cs typeface="+mn-cs"/>
              </a:defRPr>
            </a:lvl4pPr>
            <a:lvl5pPr marL="1914517" algn="l" defTabSz="957258" rtl="0" eaLnBrk="1" latinLnBrk="0" hangingPunct="1">
              <a:defRPr kumimoji="1" sz="1900" kern="1200">
                <a:solidFill>
                  <a:schemeClr val="tx1"/>
                </a:solidFill>
                <a:latin typeface="+mn-lt"/>
                <a:ea typeface="+mn-ea"/>
                <a:cs typeface="+mn-cs"/>
              </a:defRPr>
            </a:lvl5pPr>
            <a:lvl6pPr marL="2393146" algn="l" defTabSz="957258" rtl="0" eaLnBrk="1" latinLnBrk="0" hangingPunct="1">
              <a:defRPr kumimoji="1" sz="1900" kern="1200">
                <a:solidFill>
                  <a:schemeClr val="tx1"/>
                </a:solidFill>
                <a:latin typeface="+mn-lt"/>
                <a:ea typeface="+mn-ea"/>
                <a:cs typeface="+mn-cs"/>
              </a:defRPr>
            </a:lvl6pPr>
            <a:lvl7pPr marL="2871776" algn="l" defTabSz="957258" rtl="0" eaLnBrk="1" latinLnBrk="0" hangingPunct="1">
              <a:defRPr kumimoji="1" sz="1900" kern="1200">
                <a:solidFill>
                  <a:schemeClr val="tx1"/>
                </a:solidFill>
                <a:latin typeface="+mn-lt"/>
                <a:ea typeface="+mn-ea"/>
                <a:cs typeface="+mn-cs"/>
              </a:defRPr>
            </a:lvl7pPr>
            <a:lvl8pPr marL="3350404" algn="l" defTabSz="957258" rtl="0" eaLnBrk="1" latinLnBrk="0" hangingPunct="1">
              <a:defRPr kumimoji="1" sz="1900" kern="1200">
                <a:solidFill>
                  <a:schemeClr val="tx1"/>
                </a:solidFill>
                <a:latin typeface="+mn-lt"/>
                <a:ea typeface="+mn-ea"/>
                <a:cs typeface="+mn-cs"/>
              </a:defRPr>
            </a:lvl8pPr>
            <a:lvl9pPr marL="3829034" algn="l" defTabSz="957258" rtl="0" eaLnBrk="1" latinLnBrk="0" hangingPunct="1">
              <a:defRPr kumimoji="1" sz="1900" kern="1200">
                <a:solidFill>
                  <a:schemeClr val="tx1"/>
                </a:solidFill>
                <a:latin typeface="+mn-lt"/>
                <a:ea typeface="+mn-ea"/>
                <a:cs typeface="+mn-cs"/>
              </a:defRPr>
            </a:lvl9pPr>
          </a:lstStyle>
          <a:p>
            <a:pPr eaLnBrk="1" hangingPunct="1"/>
            <a:r>
              <a:rPr lang="en-US" altLang="ja-JP" sz="1200" dirty="0" smtClean="0">
                <a:solidFill>
                  <a:schemeClr val="bg1"/>
                </a:solidFill>
                <a:latin typeface="Calibri" pitchFamily="34" charset="0"/>
              </a:rPr>
              <a:t>These particles only travel a distance of one cell width (about 10μm), allowing for cell-level treatment.</a:t>
            </a:r>
          </a:p>
        </p:txBody>
      </p:sp>
      <p:sp>
        <p:nvSpPr>
          <p:cNvPr id="69" name="テキスト ボックス 68"/>
          <p:cNvSpPr txBox="1"/>
          <p:nvPr/>
        </p:nvSpPr>
        <p:spPr>
          <a:xfrm>
            <a:off x="1499379" y="39242"/>
            <a:ext cx="7272808" cy="399843"/>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252000" tIns="108000" bIns="108000" rtlCol="0" anchor="ctr" anchorCtr="0">
            <a:noAutofit/>
          </a:bodyPr>
          <a:lstStyle/>
          <a:p>
            <a:pPr algn="ctr"/>
            <a:r>
              <a:rPr lang="en-US" altLang="ja-JP" sz="2400" b="1" dirty="0" smtClean="0">
                <a:effectLst>
                  <a:outerShdw blurRad="38100" dist="38100" dir="2700000" algn="tl">
                    <a:srgbClr val="000000">
                      <a:alpha val="43137"/>
                    </a:srgbClr>
                  </a:outerShdw>
                </a:effectLst>
                <a:latin typeface="HG丸ｺﾞｼｯｸM-PRO" pitchFamily="50" charset="-128"/>
                <a:ea typeface="HG丸ｺﾞｼｯｸM-PRO" pitchFamily="50" charset="-128"/>
              </a:rPr>
              <a:t>Boron </a:t>
            </a:r>
            <a:r>
              <a:rPr lang="en-US" altLang="ja-JP" sz="2400" b="1" dirty="0">
                <a:effectLst>
                  <a:outerShdw blurRad="38100" dist="38100" dir="2700000" algn="tl">
                    <a:srgbClr val="000000">
                      <a:alpha val="43137"/>
                    </a:srgbClr>
                  </a:outerShdw>
                </a:effectLst>
                <a:latin typeface="HG丸ｺﾞｼｯｸM-PRO" pitchFamily="50" charset="-128"/>
                <a:ea typeface="HG丸ｺﾞｼｯｸM-PRO" pitchFamily="50" charset="-128"/>
              </a:rPr>
              <a:t>Neutron Capture Therapy, </a:t>
            </a:r>
            <a:r>
              <a:rPr lang="en-US" altLang="ja-JP" sz="2400" b="1" dirty="0" smtClean="0">
                <a:effectLst>
                  <a:outerShdw blurRad="38100" dist="38100" dir="2700000" algn="tl">
                    <a:srgbClr val="000000">
                      <a:alpha val="43137"/>
                    </a:srgbClr>
                  </a:outerShdw>
                </a:effectLst>
                <a:latin typeface="HG丸ｺﾞｼｯｸM-PRO" pitchFamily="50" charset="-128"/>
                <a:ea typeface="HG丸ｺﾞｼｯｸM-PRO" pitchFamily="50" charset="-128"/>
              </a:rPr>
              <a:t>BNCT</a:t>
            </a:r>
            <a:endParaRPr lang="ja-JP" altLang="en-US" sz="2400" b="1" dirty="0">
              <a:effectLst>
                <a:outerShdw blurRad="38100" dist="38100" dir="2700000" algn="tl">
                  <a:srgbClr val="000000">
                    <a:alpha val="43137"/>
                  </a:srgbClr>
                </a:outerShdw>
              </a:effectLst>
              <a:latin typeface="HG丸ｺﾞｼｯｸM-PRO" pitchFamily="50" charset="-128"/>
              <a:ea typeface="HG丸ｺﾞｼｯｸM-PRO" pitchFamily="50" charset="-128"/>
            </a:endParaRPr>
          </a:p>
        </p:txBody>
      </p:sp>
    </p:spTree>
    <p:extLst>
      <p:ext uri="{BB962C8B-B14F-4D97-AF65-F5344CB8AC3E}">
        <p14:creationId xmlns:p14="http://schemas.microsoft.com/office/powerpoint/2010/main" val="2119109492"/>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角丸四角形 90"/>
          <p:cNvSpPr>
            <a:spLocks noChangeArrowheads="1"/>
          </p:cNvSpPr>
          <p:nvPr/>
        </p:nvSpPr>
        <p:spPr bwMode="auto">
          <a:xfrm>
            <a:off x="5486400" y="3813175"/>
            <a:ext cx="4289425" cy="2886075"/>
          </a:xfrm>
          <a:prstGeom prst="roundRect">
            <a:avLst>
              <a:gd name="adj" fmla="val 6213"/>
            </a:avLst>
          </a:prstGeom>
          <a:solidFill>
            <a:srgbClr val="FFFFFF"/>
          </a:solidFill>
          <a:ln w="9525" algn="ctr">
            <a:solidFill>
              <a:schemeClr val="tx1"/>
            </a:solidFill>
            <a:round/>
            <a:headEnd/>
            <a:tailEnd/>
          </a:ln>
        </p:spPr>
        <p:txBody>
          <a:bodyPr wrap="none" lIns="90000" tIns="46800" rIns="90000" bIns="46800"/>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l" eaLnBrk="1" hangingPunct="1"/>
            <a:r>
              <a:rPr lang="en-US" altLang="ja-JP" dirty="0" smtClean="0">
                <a:solidFill>
                  <a:srgbClr val="0000FF"/>
                </a:solidFill>
              </a:rPr>
              <a:t>KURRI, KUR</a:t>
            </a:r>
            <a:endParaRPr lang="en-US" altLang="ja-JP" dirty="0">
              <a:solidFill>
                <a:srgbClr val="0000FF"/>
              </a:solidFill>
            </a:endParaRPr>
          </a:p>
        </p:txBody>
      </p:sp>
      <p:sp>
        <p:nvSpPr>
          <p:cNvPr id="20483" name="角丸四角形 88"/>
          <p:cNvSpPr>
            <a:spLocks noChangeArrowheads="1"/>
          </p:cNvSpPr>
          <p:nvPr/>
        </p:nvSpPr>
        <p:spPr bwMode="auto">
          <a:xfrm>
            <a:off x="5457825" y="644525"/>
            <a:ext cx="4289425" cy="3048000"/>
          </a:xfrm>
          <a:prstGeom prst="roundRect">
            <a:avLst>
              <a:gd name="adj" fmla="val 6213"/>
            </a:avLst>
          </a:prstGeom>
          <a:solidFill>
            <a:srgbClr val="FFFFFF"/>
          </a:solidFill>
          <a:ln w="9525" algn="ctr">
            <a:solidFill>
              <a:schemeClr val="tx1"/>
            </a:solidFill>
            <a:round/>
            <a:headEnd/>
            <a:tailEnd/>
          </a:ln>
        </p:spPr>
        <p:txBody>
          <a:bodyPr wrap="none" lIns="90000" tIns="46800" rIns="90000" bIns="46800"/>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l" eaLnBrk="1" hangingPunct="1"/>
            <a:r>
              <a:rPr lang="en-US" altLang="ja-JP" dirty="0" smtClean="0">
                <a:solidFill>
                  <a:srgbClr val="0000FF"/>
                </a:solidFill>
                <a:latin typeface="ＭＳ ゴシック" panose="020B0609070205080204" pitchFamily="49" charset="-128"/>
                <a:ea typeface="ＭＳ ゴシック" panose="020B0609070205080204" pitchFamily="49" charset="-128"/>
              </a:rPr>
              <a:t>JAEA, JRR-4</a:t>
            </a:r>
            <a:endParaRPr lang="en-US" altLang="ja-JP" dirty="0">
              <a:solidFill>
                <a:srgbClr val="0000FF"/>
              </a:solidFill>
              <a:latin typeface="ＭＳ ゴシック" panose="020B0609070205080204" pitchFamily="49" charset="-128"/>
              <a:ea typeface="ＭＳ ゴシック" panose="020B0609070205080204" pitchFamily="49" charset="-128"/>
            </a:endParaRPr>
          </a:p>
        </p:txBody>
      </p:sp>
      <p:sp>
        <p:nvSpPr>
          <p:cNvPr id="76" name="Text Box 6"/>
          <p:cNvSpPr txBox="1">
            <a:spLocks noChangeArrowheads="1"/>
          </p:cNvSpPr>
          <p:nvPr/>
        </p:nvSpPr>
        <p:spPr bwMode="auto">
          <a:xfrm>
            <a:off x="1016000" y="0"/>
            <a:ext cx="7753350" cy="511175"/>
          </a:xfrm>
          <a:prstGeom prst="rect">
            <a:avLst/>
          </a:prstGeom>
          <a:gradFill rotWithShape="0">
            <a:gsLst>
              <a:gs pos="0">
                <a:srgbClr val="4D4D4D"/>
              </a:gs>
              <a:gs pos="50000">
                <a:srgbClr val="FFFFFF"/>
              </a:gs>
              <a:gs pos="100000">
                <a:srgbClr val="4D4D4D"/>
              </a:gs>
            </a:gsLst>
            <a:lin ang="5400000" scaled="1"/>
          </a:gradFill>
          <a:ln w="9525">
            <a:noFill/>
            <a:miter lim="800000"/>
            <a:headEnd/>
            <a:tailEnd/>
          </a:ln>
          <a:effectLst/>
        </p:spPr>
        <p:txBody>
          <a:bodyPr tIns="118800" bIns="118800" anchor="ctr"/>
          <a:lstStyle/>
          <a:p>
            <a:pPr algn="ctr">
              <a:defRPr/>
            </a:pPr>
            <a:r>
              <a:rPr lang="en-US" altLang="ja-JP" sz="2800" b="1" dirty="0" smtClean="0">
                <a:effectLst>
                  <a:outerShdw blurRad="38100" dist="38100" dir="2700000" algn="tl">
                    <a:srgbClr val="C0C0C0"/>
                  </a:outerShdw>
                </a:effectLst>
                <a:latin typeface="HG丸ｺﾞｼｯｸM-PRO" pitchFamily="50" charset="-128"/>
                <a:ea typeface="HG丸ｺﾞｼｯｸM-PRO" pitchFamily="50" charset="-128"/>
              </a:rPr>
              <a:t>BNCT facility in Japan</a:t>
            </a:r>
            <a:endParaRPr lang="ja-JP" altLang="en-US" sz="2800" b="1" dirty="0">
              <a:effectLst>
                <a:outerShdw blurRad="38100" dist="38100" dir="2700000" algn="tl">
                  <a:srgbClr val="C0C0C0"/>
                </a:outerShdw>
              </a:effectLst>
              <a:latin typeface="HG丸ｺﾞｼｯｸM-PRO" pitchFamily="50" charset="-128"/>
              <a:ea typeface="HG丸ｺﾞｼｯｸM-PRO" pitchFamily="50" charset="-128"/>
            </a:endParaRPr>
          </a:p>
        </p:txBody>
      </p:sp>
      <p:grpSp>
        <p:nvGrpSpPr>
          <p:cNvPr id="2" name="グループ化 1"/>
          <p:cNvGrpSpPr/>
          <p:nvPr/>
        </p:nvGrpSpPr>
        <p:grpSpPr>
          <a:xfrm>
            <a:off x="184791" y="728662"/>
            <a:ext cx="5145088" cy="5970588"/>
            <a:chOff x="196850" y="973388"/>
            <a:chExt cx="5145088" cy="5970588"/>
          </a:xfrm>
        </p:grpSpPr>
        <p:sp>
          <p:nvSpPr>
            <p:cNvPr id="20484" name="角丸四角形 77"/>
            <p:cNvSpPr>
              <a:spLocks noChangeArrowheads="1"/>
            </p:cNvSpPr>
            <p:nvPr/>
          </p:nvSpPr>
          <p:spPr bwMode="auto">
            <a:xfrm>
              <a:off x="196850" y="973388"/>
              <a:ext cx="5029200" cy="5970588"/>
            </a:xfrm>
            <a:prstGeom prst="roundRect">
              <a:avLst>
                <a:gd name="adj" fmla="val 6213"/>
              </a:avLst>
            </a:prstGeom>
            <a:solidFill>
              <a:srgbClr val="FFFFFF"/>
            </a:solidFill>
            <a:ln w="9525" algn="ctr">
              <a:solidFill>
                <a:schemeClr val="tx1"/>
              </a:solidFill>
              <a:round/>
              <a:headEnd/>
              <a:tailEnd/>
            </a:ln>
          </p:spPr>
          <p:txBody>
            <a:bodyPr wrap="none" lIns="90000" tIns="46800" rIns="90000" bIns="46800"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26" name="Text Box 16"/>
            <p:cNvSpPr txBox="1">
              <a:spLocks noChangeArrowheads="1"/>
            </p:cNvSpPr>
            <p:nvPr/>
          </p:nvSpPr>
          <p:spPr bwMode="auto">
            <a:xfrm>
              <a:off x="600076" y="979310"/>
              <a:ext cx="4741862" cy="523875"/>
            </a:xfrm>
            <a:prstGeom prst="rect">
              <a:avLst/>
            </a:prstGeom>
            <a:noFill/>
            <a:ln w="9525">
              <a:noFill/>
              <a:miter lim="800000"/>
              <a:headEnd/>
              <a:tailEnd/>
            </a:ln>
            <a:effectLst/>
          </p:spPr>
          <p:txBody>
            <a:bodyPr>
              <a:spAutoFit/>
            </a:bodyPr>
            <a:lstStyle/>
            <a:p>
              <a:pPr>
                <a:spcBef>
                  <a:spcPct val="50000"/>
                </a:spcBef>
                <a:defRPr/>
              </a:pPr>
              <a:r>
                <a:rPr lang="en-US" altLang="ja-JP" sz="2800" dirty="0" smtClean="0">
                  <a:latin typeface="+mn-ea"/>
                  <a:ea typeface="+mn-ea"/>
                </a:rPr>
                <a:t>BNCT Facilities in Japan</a:t>
              </a:r>
              <a:endParaRPr lang="ja-JP" altLang="en-US" sz="1600" dirty="0">
                <a:ea typeface="HGS創英角ｺﾞｼｯｸUB" pitchFamily="50" charset="-128"/>
              </a:endParaRPr>
            </a:p>
          </p:txBody>
        </p:sp>
        <p:grpSp>
          <p:nvGrpSpPr>
            <p:cNvPr id="20487" name="Group 4"/>
            <p:cNvGrpSpPr>
              <a:grpSpLocks/>
            </p:cNvGrpSpPr>
            <p:nvPr/>
          </p:nvGrpSpPr>
          <p:grpSpPr bwMode="auto">
            <a:xfrm>
              <a:off x="628650" y="1547813"/>
              <a:ext cx="4210050" cy="4587875"/>
              <a:chOff x="3555" y="1575"/>
              <a:chExt cx="1457" cy="1677"/>
            </a:xfrm>
          </p:grpSpPr>
          <p:sp>
            <p:nvSpPr>
              <p:cNvPr id="20501" name="Freeform 5"/>
              <p:cNvSpPr>
                <a:spLocks/>
              </p:cNvSpPr>
              <p:nvPr/>
            </p:nvSpPr>
            <p:spPr bwMode="auto">
              <a:xfrm>
                <a:off x="4603" y="1575"/>
                <a:ext cx="409" cy="351"/>
              </a:xfrm>
              <a:custGeom>
                <a:avLst/>
                <a:gdLst>
                  <a:gd name="T0" fmla="*/ 1 w 817"/>
                  <a:gd name="T1" fmla="*/ 0 h 704"/>
                  <a:gd name="T2" fmla="*/ 1 w 817"/>
                  <a:gd name="T3" fmla="*/ 0 h 704"/>
                  <a:gd name="T4" fmla="*/ 1 w 817"/>
                  <a:gd name="T5" fmla="*/ 0 h 704"/>
                  <a:gd name="T6" fmla="*/ 1 w 817"/>
                  <a:gd name="T7" fmla="*/ 0 h 704"/>
                  <a:gd name="T8" fmla="*/ 1 w 817"/>
                  <a:gd name="T9" fmla="*/ 0 h 704"/>
                  <a:gd name="T10" fmla="*/ 1 w 817"/>
                  <a:gd name="T11" fmla="*/ 0 h 704"/>
                  <a:gd name="T12" fmla="*/ 1 w 817"/>
                  <a:gd name="T13" fmla="*/ 0 h 704"/>
                  <a:gd name="T14" fmla="*/ 1 w 817"/>
                  <a:gd name="T15" fmla="*/ 0 h 704"/>
                  <a:gd name="T16" fmla="*/ 1 w 817"/>
                  <a:gd name="T17" fmla="*/ 0 h 704"/>
                  <a:gd name="T18" fmla="*/ 1 w 817"/>
                  <a:gd name="T19" fmla="*/ 0 h 704"/>
                  <a:gd name="T20" fmla="*/ 1 w 817"/>
                  <a:gd name="T21" fmla="*/ 0 h 704"/>
                  <a:gd name="T22" fmla="*/ 1 w 817"/>
                  <a:gd name="T23" fmla="*/ 0 h 704"/>
                  <a:gd name="T24" fmla="*/ 1 w 817"/>
                  <a:gd name="T25" fmla="*/ 0 h 704"/>
                  <a:gd name="T26" fmla="*/ 1 w 817"/>
                  <a:gd name="T27" fmla="*/ 0 h 704"/>
                  <a:gd name="T28" fmla="*/ 1 w 817"/>
                  <a:gd name="T29" fmla="*/ 0 h 704"/>
                  <a:gd name="T30" fmla="*/ 1 w 817"/>
                  <a:gd name="T31" fmla="*/ 0 h 704"/>
                  <a:gd name="T32" fmla="*/ 1 w 817"/>
                  <a:gd name="T33" fmla="*/ 0 h 704"/>
                  <a:gd name="T34" fmla="*/ 1 w 817"/>
                  <a:gd name="T35" fmla="*/ 0 h 704"/>
                  <a:gd name="T36" fmla="*/ 1 w 817"/>
                  <a:gd name="T37" fmla="*/ 0 h 704"/>
                  <a:gd name="T38" fmla="*/ 1 w 817"/>
                  <a:gd name="T39" fmla="*/ 0 h 704"/>
                  <a:gd name="T40" fmla="*/ 1 w 817"/>
                  <a:gd name="T41" fmla="*/ 0 h 704"/>
                  <a:gd name="T42" fmla="*/ 1 w 817"/>
                  <a:gd name="T43" fmla="*/ 0 h 704"/>
                  <a:gd name="T44" fmla="*/ 1 w 817"/>
                  <a:gd name="T45" fmla="*/ 0 h 704"/>
                  <a:gd name="T46" fmla="*/ 1 w 817"/>
                  <a:gd name="T47" fmla="*/ 0 h 704"/>
                  <a:gd name="T48" fmla="*/ 1 w 817"/>
                  <a:gd name="T49" fmla="*/ 0 h 704"/>
                  <a:gd name="T50" fmla="*/ 1 w 817"/>
                  <a:gd name="T51" fmla="*/ 0 h 704"/>
                  <a:gd name="T52" fmla="*/ 1 w 817"/>
                  <a:gd name="T53" fmla="*/ 0 h 704"/>
                  <a:gd name="T54" fmla="*/ 1 w 817"/>
                  <a:gd name="T55" fmla="*/ 0 h 704"/>
                  <a:gd name="T56" fmla="*/ 1 w 817"/>
                  <a:gd name="T57" fmla="*/ 0 h 704"/>
                  <a:gd name="T58" fmla="*/ 1 w 817"/>
                  <a:gd name="T59" fmla="*/ 0 h 704"/>
                  <a:gd name="T60" fmla="*/ 1 w 817"/>
                  <a:gd name="T61" fmla="*/ 0 h 704"/>
                  <a:gd name="T62" fmla="*/ 1 w 817"/>
                  <a:gd name="T63" fmla="*/ 0 h 704"/>
                  <a:gd name="T64" fmla="*/ 1 w 817"/>
                  <a:gd name="T65" fmla="*/ 0 h 704"/>
                  <a:gd name="T66" fmla="*/ 1 w 817"/>
                  <a:gd name="T67" fmla="*/ 0 h 704"/>
                  <a:gd name="T68" fmla="*/ 1 w 817"/>
                  <a:gd name="T69" fmla="*/ 0 h 704"/>
                  <a:gd name="T70" fmla="*/ 1 w 817"/>
                  <a:gd name="T71" fmla="*/ 0 h 704"/>
                  <a:gd name="T72" fmla="*/ 1 w 817"/>
                  <a:gd name="T73" fmla="*/ 0 h 704"/>
                  <a:gd name="T74" fmla="*/ 1 w 817"/>
                  <a:gd name="T75" fmla="*/ 0 h 704"/>
                  <a:gd name="T76" fmla="*/ 1 w 817"/>
                  <a:gd name="T77" fmla="*/ 0 h 704"/>
                  <a:gd name="T78" fmla="*/ 1 w 817"/>
                  <a:gd name="T79" fmla="*/ 0 h 704"/>
                  <a:gd name="T80" fmla="*/ 1 w 817"/>
                  <a:gd name="T81" fmla="*/ 0 h 704"/>
                  <a:gd name="T82" fmla="*/ 1 w 817"/>
                  <a:gd name="T83" fmla="*/ 0 h 704"/>
                  <a:gd name="T84" fmla="*/ 1 w 817"/>
                  <a:gd name="T85" fmla="*/ 0 h 704"/>
                  <a:gd name="T86" fmla="*/ 1 w 817"/>
                  <a:gd name="T87" fmla="*/ 0 h 704"/>
                  <a:gd name="T88" fmla="*/ 1 w 817"/>
                  <a:gd name="T89" fmla="*/ 0 h 704"/>
                  <a:gd name="T90" fmla="*/ 1 w 817"/>
                  <a:gd name="T91" fmla="*/ 0 h 704"/>
                  <a:gd name="T92" fmla="*/ 1 w 817"/>
                  <a:gd name="T93" fmla="*/ 0 h 704"/>
                  <a:gd name="T94" fmla="*/ 1 w 817"/>
                  <a:gd name="T95" fmla="*/ 0 h 704"/>
                  <a:gd name="T96" fmla="*/ 1 w 817"/>
                  <a:gd name="T97" fmla="*/ 0 h 704"/>
                  <a:gd name="T98" fmla="*/ 1 w 817"/>
                  <a:gd name="T99" fmla="*/ 0 h 704"/>
                  <a:gd name="T100" fmla="*/ 1 w 817"/>
                  <a:gd name="T101" fmla="*/ 0 h 704"/>
                  <a:gd name="T102" fmla="*/ 1 w 817"/>
                  <a:gd name="T103" fmla="*/ 0 h 704"/>
                  <a:gd name="T104" fmla="*/ 1 w 817"/>
                  <a:gd name="T105" fmla="*/ 0 h 704"/>
                  <a:gd name="T106" fmla="*/ 1 w 817"/>
                  <a:gd name="T107" fmla="*/ 0 h 704"/>
                  <a:gd name="T108" fmla="*/ 1 w 817"/>
                  <a:gd name="T109" fmla="*/ 0 h 704"/>
                  <a:gd name="T110" fmla="*/ 1 w 817"/>
                  <a:gd name="T111" fmla="*/ 0 h 704"/>
                  <a:gd name="T112" fmla="*/ 1 w 817"/>
                  <a:gd name="T113" fmla="*/ 0 h 704"/>
                  <a:gd name="T114" fmla="*/ 1 w 817"/>
                  <a:gd name="T115" fmla="*/ 0 h 704"/>
                  <a:gd name="T116" fmla="*/ 1 w 817"/>
                  <a:gd name="T117" fmla="*/ 0 h 7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7"/>
                  <a:gd name="T178" fmla="*/ 0 h 704"/>
                  <a:gd name="T179" fmla="*/ 817 w 817"/>
                  <a:gd name="T180" fmla="*/ 704 h 70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7" h="704">
                    <a:moveTo>
                      <a:pt x="458" y="121"/>
                    </a:moveTo>
                    <a:lnTo>
                      <a:pt x="438" y="94"/>
                    </a:lnTo>
                    <a:lnTo>
                      <a:pt x="419" y="69"/>
                    </a:lnTo>
                    <a:lnTo>
                      <a:pt x="400" y="47"/>
                    </a:lnTo>
                    <a:lnTo>
                      <a:pt x="382" y="29"/>
                    </a:lnTo>
                    <a:lnTo>
                      <a:pt x="366" y="14"/>
                    </a:lnTo>
                    <a:lnTo>
                      <a:pt x="352" y="5"/>
                    </a:lnTo>
                    <a:lnTo>
                      <a:pt x="342" y="0"/>
                    </a:lnTo>
                    <a:lnTo>
                      <a:pt x="334" y="0"/>
                    </a:lnTo>
                    <a:lnTo>
                      <a:pt x="323" y="12"/>
                    </a:lnTo>
                    <a:lnTo>
                      <a:pt x="315" y="28"/>
                    </a:lnTo>
                    <a:lnTo>
                      <a:pt x="309" y="49"/>
                    </a:lnTo>
                    <a:lnTo>
                      <a:pt x="309" y="70"/>
                    </a:lnTo>
                    <a:lnTo>
                      <a:pt x="311" y="95"/>
                    </a:lnTo>
                    <a:lnTo>
                      <a:pt x="311" y="121"/>
                    </a:lnTo>
                    <a:lnTo>
                      <a:pt x="308" y="148"/>
                    </a:lnTo>
                    <a:lnTo>
                      <a:pt x="304" y="170"/>
                    </a:lnTo>
                    <a:lnTo>
                      <a:pt x="298" y="190"/>
                    </a:lnTo>
                    <a:lnTo>
                      <a:pt x="293" y="212"/>
                    </a:lnTo>
                    <a:lnTo>
                      <a:pt x="289" y="234"/>
                    </a:lnTo>
                    <a:lnTo>
                      <a:pt x="285" y="251"/>
                    </a:lnTo>
                    <a:lnTo>
                      <a:pt x="282" y="266"/>
                    </a:lnTo>
                    <a:lnTo>
                      <a:pt x="274" y="279"/>
                    </a:lnTo>
                    <a:lnTo>
                      <a:pt x="264" y="289"/>
                    </a:lnTo>
                    <a:lnTo>
                      <a:pt x="254" y="295"/>
                    </a:lnTo>
                    <a:lnTo>
                      <a:pt x="244" y="301"/>
                    </a:lnTo>
                    <a:lnTo>
                      <a:pt x="238" y="312"/>
                    </a:lnTo>
                    <a:lnTo>
                      <a:pt x="235" y="328"/>
                    </a:lnTo>
                    <a:lnTo>
                      <a:pt x="236" y="346"/>
                    </a:lnTo>
                    <a:lnTo>
                      <a:pt x="238" y="364"/>
                    </a:lnTo>
                    <a:lnTo>
                      <a:pt x="236" y="380"/>
                    </a:lnTo>
                    <a:lnTo>
                      <a:pt x="231" y="394"/>
                    </a:lnTo>
                    <a:lnTo>
                      <a:pt x="223" y="402"/>
                    </a:lnTo>
                    <a:lnTo>
                      <a:pt x="218" y="405"/>
                    </a:lnTo>
                    <a:lnTo>
                      <a:pt x="214" y="407"/>
                    </a:lnTo>
                    <a:lnTo>
                      <a:pt x="208" y="409"/>
                    </a:lnTo>
                    <a:lnTo>
                      <a:pt x="202" y="410"/>
                    </a:lnTo>
                    <a:lnTo>
                      <a:pt x="197" y="410"/>
                    </a:lnTo>
                    <a:lnTo>
                      <a:pt x="191" y="410"/>
                    </a:lnTo>
                    <a:lnTo>
                      <a:pt x="185" y="409"/>
                    </a:lnTo>
                    <a:lnTo>
                      <a:pt x="180" y="408"/>
                    </a:lnTo>
                    <a:lnTo>
                      <a:pt x="176" y="406"/>
                    </a:lnTo>
                    <a:lnTo>
                      <a:pt x="170" y="403"/>
                    </a:lnTo>
                    <a:lnTo>
                      <a:pt x="164" y="400"/>
                    </a:lnTo>
                    <a:lnTo>
                      <a:pt x="159" y="396"/>
                    </a:lnTo>
                    <a:lnTo>
                      <a:pt x="152" y="393"/>
                    </a:lnTo>
                    <a:lnTo>
                      <a:pt x="145" y="388"/>
                    </a:lnTo>
                    <a:lnTo>
                      <a:pt x="139" y="384"/>
                    </a:lnTo>
                    <a:lnTo>
                      <a:pt x="133" y="379"/>
                    </a:lnTo>
                    <a:lnTo>
                      <a:pt x="124" y="373"/>
                    </a:lnTo>
                    <a:lnTo>
                      <a:pt x="116" y="372"/>
                    </a:lnTo>
                    <a:lnTo>
                      <a:pt x="110" y="379"/>
                    </a:lnTo>
                    <a:lnTo>
                      <a:pt x="109" y="391"/>
                    </a:lnTo>
                    <a:lnTo>
                      <a:pt x="109" y="398"/>
                    </a:lnTo>
                    <a:lnTo>
                      <a:pt x="106" y="406"/>
                    </a:lnTo>
                    <a:lnTo>
                      <a:pt x="102" y="414"/>
                    </a:lnTo>
                    <a:lnTo>
                      <a:pt x="96" y="421"/>
                    </a:lnTo>
                    <a:lnTo>
                      <a:pt x="89" y="429"/>
                    </a:lnTo>
                    <a:lnTo>
                      <a:pt x="81" y="436"/>
                    </a:lnTo>
                    <a:lnTo>
                      <a:pt x="72" y="441"/>
                    </a:lnTo>
                    <a:lnTo>
                      <a:pt x="63" y="446"/>
                    </a:lnTo>
                    <a:lnTo>
                      <a:pt x="53" y="451"/>
                    </a:lnTo>
                    <a:lnTo>
                      <a:pt x="43" y="456"/>
                    </a:lnTo>
                    <a:lnTo>
                      <a:pt x="34" y="463"/>
                    </a:lnTo>
                    <a:lnTo>
                      <a:pt x="26" y="471"/>
                    </a:lnTo>
                    <a:lnTo>
                      <a:pt x="18" y="479"/>
                    </a:lnTo>
                    <a:lnTo>
                      <a:pt x="11" y="487"/>
                    </a:lnTo>
                    <a:lnTo>
                      <a:pt x="6" y="496"/>
                    </a:lnTo>
                    <a:lnTo>
                      <a:pt x="3" y="504"/>
                    </a:lnTo>
                    <a:lnTo>
                      <a:pt x="0" y="520"/>
                    </a:lnTo>
                    <a:lnTo>
                      <a:pt x="0" y="539"/>
                    </a:lnTo>
                    <a:lnTo>
                      <a:pt x="3" y="559"/>
                    </a:lnTo>
                    <a:lnTo>
                      <a:pt x="9" y="576"/>
                    </a:lnTo>
                    <a:lnTo>
                      <a:pt x="15" y="593"/>
                    </a:lnTo>
                    <a:lnTo>
                      <a:pt x="19" y="614"/>
                    </a:lnTo>
                    <a:lnTo>
                      <a:pt x="20" y="637"/>
                    </a:lnTo>
                    <a:lnTo>
                      <a:pt x="18" y="657"/>
                    </a:lnTo>
                    <a:lnTo>
                      <a:pt x="16" y="674"/>
                    </a:lnTo>
                    <a:lnTo>
                      <a:pt x="17" y="689"/>
                    </a:lnTo>
                    <a:lnTo>
                      <a:pt x="20" y="699"/>
                    </a:lnTo>
                    <a:lnTo>
                      <a:pt x="26" y="704"/>
                    </a:lnTo>
                    <a:lnTo>
                      <a:pt x="30" y="704"/>
                    </a:lnTo>
                    <a:lnTo>
                      <a:pt x="34" y="703"/>
                    </a:lnTo>
                    <a:lnTo>
                      <a:pt x="39" y="701"/>
                    </a:lnTo>
                    <a:lnTo>
                      <a:pt x="44" y="698"/>
                    </a:lnTo>
                    <a:lnTo>
                      <a:pt x="50" y="695"/>
                    </a:lnTo>
                    <a:lnTo>
                      <a:pt x="56" y="690"/>
                    </a:lnTo>
                    <a:lnTo>
                      <a:pt x="62" y="686"/>
                    </a:lnTo>
                    <a:lnTo>
                      <a:pt x="68" y="681"/>
                    </a:lnTo>
                    <a:lnTo>
                      <a:pt x="73" y="676"/>
                    </a:lnTo>
                    <a:lnTo>
                      <a:pt x="80" y="672"/>
                    </a:lnTo>
                    <a:lnTo>
                      <a:pt x="87" y="668"/>
                    </a:lnTo>
                    <a:lnTo>
                      <a:pt x="94" y="665"/>
                    </a:lnTo>
                    <a:lnTo>
                      <a:pt x="102" y="664"/>
                    </a:lnTo>
                    <a:lnTo>
                      <a:pt x="110" y="663"/>
                    </a:lnTo>
                    <a:lnTo>
                      <a:pt x="117" y="661"/>
                    </a:lnTo>
                    <a:lnTo>
                      <a:pt x="124" y="663"/>
                    </a:lnTo>
                    <a:lnTo>
                      <a:pt x="131" y="664"/>
                    </a:lnTo>
                    <a:lnTo>
                      <a:pt x="138" y="665"/>
                    </a:lnTo>
                    <a:lnTo>
                      <a:pt x="144" y="665"/>
                    </a:lnTo>
                    <a:lnTo>
                      <a:pt x="150" y="665"/>
                    </a:lnTo>
                    <a:lnTo>
                      <a:pt x="156" y="665"/>
                    </a:lnTo>
                    <a:lnTo>
                      <a:pt x="161" y="664"/>
                    </a:lnTo>
                    <a:lnTo>
                      <a:pt x="165" y="663"/>
                    </a:lnTo>
                    <a:lnTo>
                      <a:pt x="169" y="661"/>
                    </a:lnTo>
                    <a:lnTo>
                      <a:pt x="171" y="656"/>
                    </a:lnTo>
                    <a:lnTo>
                      <a:pt x="170" y="648"/>
                    </a:lnTo>
                    <a:lnTo>
                      <a:pt x="163" y="637"/>
                    </a:lnTo>
                    <a:lnTo>
                      <a:pt x="154" y="626"/>
                    </a:lnTo>
                    <a:lnTo>
                      <a:pt x="148" y="620"/>
                    </a:lnTo>
                    <a:lnTo>
                      <a:pt x="141" y="613"/>
                    </a:lnTo>
                    <a:lnTo>
                      <a:pt x="133" y="607"/>
                    </a:lnTo>
                    <a:lnTo>
                      <a:pt x="125" y="600"/>
                    </a:lnTo>
                    <a:lnTo>
                      <a:pt x="118" y="593"/>
                    </a:lnTo>
                    <a:lnTo>
                      <a:pt x="110" y="588"/>
                    </a:lnTo>
                    <a:lnTo>
                      <a:pt x="103" y="581"/>
                    </a:lnTo>
                    <a:lnTo>
                      <a:pt x="96" y="576"/>
                    </a:lnTo>
                    <a:lnTo>
                      <a:pt x="86" y="565"/>
                    </a:lnTo>
                    <a:lnTo>
                      <a:pt x="80" y="551"/>
                    </a:lnTo>
                    <a:lnTo>
                      <a:pt x="79" y="538"/>
                    </a:lnTo>
                    <a:lnTo>
                      <a:pt x="82" y="527"/>
                    </a:lnTo>
                    <a:lnTo>
                      <a:pt x="86" y="522"/>
                    </a:lnTo>
                    <a:lnTo>
                      <a:pt x="91" y="517"/>
                    </a:lnTo>
                    <a:lnTo>
                      <a:pt x="95" y="514"/>
                    </a:lnTo>
                    <a:lnTo>
                      <a:pt x="100" y="510"/>
                    </a:lnTo>
                    <a:lnTo>
                      <a:pt x="106" y="509"/>
                    </a:lnTo>
                    <a:lnTo>
                      <a:pt x="110" y="508"/>
                    </a:lnTo>
                    <a:lnTo>
                      <a:pt x="115" y="508"/>
                    </a:lnTo>
                    <a:lnTo>
                      <a:pt x="119" y="509"/>
                    </a:lnTo>
                    <a:lnTo>
                      <a:pt x="127" y="514"/>
                    </a:lnTo>
                    <a:lnTo>
                      <a:pt x="135" y="520"/>
                    </a:lnTo>
                    <a:lnTo>
                      <a:pt x="141" y="528"/>
                    </a:lnTo>
                    <a:lnTo>
                      <a:pt x="144" y="537"/>
                    </a:lnTo>
                    <a:lnTo>
                      <a:pt x="145" y="542"/>
                    </a:lnTo>
                    <a:lnTo>
                      <a:pt x="149" y="544"/>
                    </a:lnTo>
                    <a:lnTo>
                      <a:pt x="154" y="545"/>
                    </a:lnTo>
                    <a:lnTo>
                      <a:pt x="162" y="546"/>
                    </a:lnTo>
                    <a:lnTo>
                      <a:pt x="170" y="545"/>
                    </a:lnTo>
                    <a:lnTo>
                      <a:pt x="179" y="544"/>
                    </a:lnTo>
                    <a:lnTo>
                      <a:pt x="190" y="540"/>
                    </a:lnTo>
                    <a:lnTo>
                      <a:pt x="201" y="537"/>
                    </a:lnTo>
                    <a:lnTo>
                      <a:pt x="214" y="535"/>
                    </a:lnTo>
                    <a:lnTo>
                      <a:pt x="230" y="535"/>
                    </a:lnTo>
                    <a:lnTo>
                      <a:pt x="248" y="539"/>
                    </a:lnTo>
                    <a:lnTo>
                      <a:pt x="269" y="546"/>
                    </a:lnTo>
                    <a:lnTo>
                      <a:pt x="291" y="555"/>
                    </a:lnTo>
                    <a:lnTo>
                      <a:pt x="313" y="567"/>
                    </a:lnTo>
                    <a:lnTo>
                      <a:pt x="335" y="581"/>
                    </a:lnTo>
                    <a:lnTo>
                      <a:pt x="357" y="597"/>
                    </a:lnTo>
                    <a:lnTo>
                      <a:pt x="377" y="613"/>
                    </a:lnTo>
                    <a:lnTo>
                      <a:pt x="397" y="626"/>
                    </a:lnTo>
                    <a:lnTo>
                      <a:pt x="414" y="636"/>
                    </a:lnTo>
                    <a:lnTo>
                      <a:pt x="430" y="643"/>
                    </a:lnTo>
                    <a:lnTo>
                      <a:pt x="444" y="646"/>
                    </a:lnTo>
                    <a:lnTo>
                      <a:pt x="456" y="648"/>
                    </a:lnTo>
                    <a:lnTo>
                      <a:pt x="463" y="645"/>
                    </a:lnTo>
                    <a:lnTo>
                      <a:pt x="467" y="638"/>
                    </a:lnTo>
                    <a:lnTo>
                      <a:pt x="471" y="629"/>
                    </a:lnTo>
                    <a:lnTo>
                      <a:pt x="476" y="619"/>
                    </a:lnTo>
                    <a:lnTo>
                      <a:pt x="485" y="607"/>
                    </a:lnTo>
                    <a:lnTo>
                      <a:pt x="495" y="596"/>
                    </a:lnTo>
                    <a:lnTo>
                      <a:pt x="505" y="583"/>
                    </a:lnTo>
                    <a:lnTo>
                      <a:pt x="518" y="572"/>
                    </a:lnTo>
                    <a:lnTo>
                      <a:pt x="532" y="560"/>
                    </a:lnTo>
                    <a:lnTo>
                      <a:pt x="546" y="550"/>
                    </a:lnTo>
                    <a:lnTo>
                      <a:pt x="559" y="540"/>
                    </a:lnTo>
                    <a:lnTo>
                      <a:pt x="574" y="532"/>
                    </a:lnTo>
                    <a:lnTo>
                      <a:pt x="589" y="525"/>
                    </a:lnTo>
                    <a:lnTo>
                      <a:pt x="604" y="520"/>
                    </a:lnTo>
                    <a:lnTo>
                      <a:pt x="618" y="516"/>
                    </a:lnTo>
                    <a:lnTo>
                      <a:pt x="631" y="514"/>
                    </a:lnTo>
                    <a:lnTo>
                      <a:pt x="642" y="514"/>
                    </a:lnTo>
                    <a:lnTo>
                      <a:pt x="652" y="515"/>
                    </a:lnTo>
                    <a:lnTo>
                      <a:pt x="661" y="517"/>
                    </a:lnTo>
                    <a:lnTo>
                      <a:pt x="671" y="517"/>
                    </a:lnTo>
                    <a:lnTo>
                      <a:pt x="683" y="517"/>
                    </a:lnTo>
                    <a:lnTo>
                      <a:pt x="694" y="516"/>
                    </a:lnTo>
                    <a:lnTo>
                      <a:pt x="707" y="514"/>
                    </a:lnTo>
                    <a:lnTo>
                      <a:pt x="718" y="510"/>
                    </a:lnTo>
                    <a:lnTo>
                      <a:pt x="730" y="506"/>
                    </a:lnTo>
                    <a:lnTo>
                      <a:pt x="740" y="501"/>
                    </a:lnTo>
                    <a:lnTo>
                      <a:pt x="751" y="496"/>
                    </a:lnTo>
                    <a:lnTo>
                      <a:pt x="761" y="490"/>
                    </a:lnTo>
                    <a:lnTo>
                      <a:pt x="771" y="483"/>
                    </a:lnTo>
                    <a:lnTo>
                      <a:pt x="782" y="477"/>
                    </a:lnTo>
                    <a:lnTo>
                      <a:pt x="791" y="470"/>
                    </a:lnTo>
                    <a:lnTo>
                      <a:pt x="799" y="464"/>
                    </a:lnTo>
                    <a:lnTo>
                      <a:pt x="806" y="460"/>
                    </a:lnTo>
                    <a:lnTo>
                      <a:pt x="810" y="455"/>
                    </a:lnTo>
                    <a:lnTo>
                      <a:pt x="816" y="448"/>
                    </a:lnTo>
                    <a:lnTo>
                      <a:pt x="817" y="444"/>
                    </a:lnTo>
                    <a:lnTo>
                      <a:pt x="813" y="443"/>
                    </a:lnTo>
                    <a:lnTo>
                      <a:pt x="804" y="446"/>
                    </a:lnTo>
                    <a:lnTo>
                      <a:pt x="792" y="448"/>
                    </a:lnTo>
                    <a:lnTo>
                      <a:pt x="783" y="445"/>
                    </a:lnTo>
                    <a:lnTo>
                      <a:pt x="775" y="438"/>
                    </a:lnTo>
                    <a:lnTo>
                      <a:pt x="770" y="428"/>
                    </a:lnTo>
                    <a:lnTo>
                      <a:pt x="767" y="414"/>
                    </a:lnTo>
                    <a:lnTo>
                      <a:pt x="762" y="400"/>
                    </a:lnTo>
                    <a:lnTo>
                      <a:pt x="757" y="386"/>
                    </a:lnTo>
                    <a:lnTo>
                      <a:pt x="754" y="375"/>
                    </a:lnTo>
                    <a:lnTo>
                      <a:pt x="752" y="362"/>
                    </a:lnTo>
                    <a:lnTo>
                      <a:pt x="754" y="343"/>
                    </a:lnTo>
                    <a:lnTo>
                      <a:pt x="757" y="324"/>
                    </a:lnTo>
                    <a:lnTo>
                      <a:pt x="764" y="303"/>
                    </a:lnTo>
                    <a:lnTo>
                      <a:pt x="767" y="295"/>
                    </a:lnTo>
                    <a:lnTo>
                      <a:pt x="768" y="288"/>
                    </a:lnTo>
                    <a:lnTo>
                      <a:pt x="767" y="282"/>
                    </a:lnTo>
                    <a:lnTo>
                      <a:pt x="764" y="280"/>
                    </a:lnTo>
                    <a:lnTo>
                      <a:pt x="759" y="279"/>
                    </a:lnTo>
                    <a:lnTo>
                      <a:pt x="753" y="280"/>
                    </a:lnTo>
                    <a:lnTo>
                      <a:pt x="745" y="285"/>
                    </a:lnTo>
                    <a:lnTo>
                      <a:pt x="736" y="290"/>
                    </a:lnTo>
                    <a:lnTo>
                      <a:pt x="725" y="297"/>
                    </a:lnTo>
                    <a:lnTo>
                      <a:pt x="715" y="303"/>
                    </a:lnTo>
                    <a:lnTo>
                      <a:pt x="705" y="308"/>
                    </a:lnTo>
                    <a:lnTo>
                      <a:pt x="694" y="312"/>
                    </a:lnTo>
                    <a:lnTo>
                      <a:pt x="685" y="315"/>
                    </a:lnTo>
                    <a:lnTo>
                      <a:pt x="677" y="317"/>
                    </a:lnTo>
                    <a:lnTo>
                      <a:pt x="671" y="318"/>
                    </a:lnTo>
                    <a:lnTo>
                      <a:pt x="665" y="317"/>
                    </a:lnTo>
                    <a:lnTo>
                      <a:pt x="661" y="315"/>
                    </a:lnTo>
                    <a:lnTo>
                      <a:pt x="654" y="312"/>
                    </a:lnTo>
                    <a:lnTo>
                      <a:pt x="646" y="309"/>
                    </a:lnTo>
                    <a:lnTo>
                      <a:pt x="638" y="304"/>
                    </a:lnTo>
                    <a:lnTo>
                      <a:pt x="627" y="300"/>
                    </a:lnTo>
                    <a:lnTo>
                      <a:pt x="618" y="295"/>
                    </a:lnTo>
                    <a:lnTo>
                      <a:pt x="608" y="289"/>
                    </a:lnTo>
                    <a:lnTo>
                      <a:pt x="599" y="284"/>
                    </a:lnTo>
                    <a:lnTo>
                      <a:pt x="588" y="276"/>
                    </a:lnTo>
                    <a:lnTo>
                      <a:pt x="574" y="263"/>
                    </a:lnTo>
                    <a:lnTo>
                      <a:pt x="557" y="247"/>
                    </a:lnTo>
                    <a:lnTo>
                      <a:pt x="539" y="226"/>
                    </a:lnTo>
                    <a:lnTo>
                      <a:pt x="519" y="202"/>
                    </a:lnTo>
                    <a:lnTo>
                      <a:pt x="499" y="176"/>
                    </a:lnTo>
                    <a:lnTo>
                      <a:pt x="479" y="150"/>
                    </a:lnTo>
                    <a:lnTo>
                      <a:pt x="458" y="12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2" name="Freeform 6"/>
              <p:cNvSpPr>
                <a:spLocks/>
              </p:cNvSpPr>
              <p:nvPr/>
            </p:nvSpPr>
            <p:spPr bwMode="auto">
              <a:xfrm>
                <a:off x="3690" y="1933"/>
                <a:ext cx="1095" cy="991"/>
              </a:xfrm>
              <a:custGeom>
                <a:avLst/>
                <a:gdLst>
                  <a:gd name="T0" fmla="*/ 0 w 2191"/>
                  <a:gd name="T1" fmla="*/ 1 h 1982"/>
                  <a:gd name="T2" fmla="*/ 0 w 2191"/>
                  <a:gd name="T3" fmla="*/ 1 h 1982"/>
                  <a:gd name="T4" fmla="*/ 0 w 2191"/>
                  <a:gd name="T5" fmla="*/ 1 h 1982"/>
                  <a:gd name="T6" fmla="*/ 0 w 2191"/>
                  <a:gd name="T7" fmla="*/ 1 h 1982"/>
                  <a:gd name="T8" fmla="*/ 0 w 2191"/>
                  <a:gd name="T9" fmla="*/ 1 h 1982"/>
                  <a:gd name="T10" fmla="*/ 0 w 2191"/>
                  <a:gd name="T11" fmla="*/ 1 h 1982"/>
                  <a:gd name="T12" fmla="*/ 0 w 2191"/>
                  <a:gd name="T13" fmla="*/ 1 h 1982"/>
                  <a:gd name="T14" fmla="*/ 0 w 2191"/>
                  <a:gd name="T15" fmla="*/ 1 h 1982"/>
                  <a:gd name="T16" fmla="*/ 0 w 2191"/>
                  <a:gd name="T17" fmla="*/ 1 h 1982"/>
                  <a:gd name="T18" fmla="*/ 0 w 2191"/>
                  <a:gd name="T19" fmla="*/ 1 h 1982"/>
                  <a:gd name="T20" fmla="*/ 0 w 2191"/>
                  <a:gd name="T21" fmla="*/ 1 h 1982"/>
                  <a:gd name="T22" fmla="*/ 0 w 2191"/>
                  <a:gd name="T23" fmla="*/ 1 h 1982"/>
                  <a:gd name="T24" fmla="*/ 0 w 2191"/>
                  <a:gd name="T25" fmla="*/ 1 h 1982"/>
                  <a:gd name="T26" fmla="*/ 0 w 2191"/>
                  <a:gd name="T27" fmla="*/ 1 h 1982"/>
                  <a:gd name="T28" fmla="*/ 0 w 2191"/>
                  <a:gd name="T29" fmla="*/ 1 h 1982"/>
                  <a:gd name="T30" fmla="*/ 0 w 2191"/>
                  <a:gd name="T31" fmla="*/ 1 h 1982"/>
                  <a:gd name="T32" fmla="*/ 0 w 2191"/>
                  <a:gd name="T33" fmla="*/ 1 h 1982"/>
                  <a:gd name="T34" fmla="*/ 0 w 2191"/>
                  <a:gd name="T35" fmla="*/ 1 h 1982"/>
                  <a:gd name="T36" fmla="*/ 0 w 2191"/>
                  <a:gd name="T37" fmla="*/ 1 h 1982"/>
                  <a:gd name="T38" fmla="*/ 0 w 2191"/>
                  <a:gd name="T39" fmla="*/ 1 h 1982"/>
                  <a:gd name="T40" fmla="*/ 0 w 2191"/>
                  <a:gd name="T41" fmla="*/ 1 h 1982"/>
                  <a:gd name="T42" fmla="*/ 0 w 2191"/>
                  <a:gd name="T43" fmla="*/ 1 h 1982"/>
                  <a:gd name="T44" fmla="*/ 0 w 2191"/>
                  <a:gd name="T45" fmla="*/ 1 h 1982"/>
                  <a:gd name="T46" fmla="*/ 0 w 2191"/>
                  <a:gd name="T47" fmla="*/ 1 h 1982"/>
                  <a:gd name="T48" fmla="*/ 0 w 2191"/>
                  <a:gd name="T49" fmla="*/ 1 h 1982"/>
                  <a:gd name="T50" fmla="*/ 0 w 2191"/>
                  <a:gd name="T51" fmla="*/ 1 h 1982"/>
                  <a:gd name="T52" fmla="*/ 0 w 2191"/>
                  <a:gd name="T53" fmla="*/ 1 h 1982"/>
                  <a:gd name="T54" fmla="*/ 0 w 2191"/>
                  <a:gd name="T55" fmla="*/ 1 h 1982"/>
                  <a:gd name="T56" fmla="*/ 0 w 2191"/>
                  <a:gd name="T57" fmla="*/ 1 h 1982"/>
                  <a:gd name="T58" fmla="*/ 0 w 2191"/>
                  <a:gd name="T59" fmla="*/ 1 h 1982"/>
                  <a:gd name="T60" fmla="*/ 0 w 2191"/>
                  <a:gd name="T61" fmla="*/ 1 h 1982"/>
                  <a:gd name="T62" fmla="*/ 0 w 2191"/>
                  <a:gd name="T63" fmla="*/ 1 h 1982"/>
                  <a:gd name="T64" fmla="*/ 0 w 2191"/>
                  <a:gd name="T65" fmla="*/ 1 h 1982"/>
                  <a:gd name="T66" fmla="*/ 0 w 2191"/>
                  <a:gd name="T67" fmla="*/ 1 h 1982"/>
                  <a:gd name="T68" fmla="*/ 0 w 2191"/>
                  <a:gd name="T69" fmla="*/ 1 h 1982"/>
                  <a:gd name="T70" fmla="*/ 0 w 2191"/>
                  <a:gd name="T71" fmla="*/ 1 h 1982"/>
                  <a:gd name="T72" fmla="*/ 0 w 2191"/>
                  <a:gd name="T73" fmla="*/ 1 h 1982"/>
                  <a:gd name="T74" fmla="*/ 0 w 2191"/>
                  <a:gd name="T75" fmla="*/ 1 h 1982"/>
                  <a:gd name="T76" fmla="*/ 0 w 2191"/>
                  <a:gd name="T77" fmla="*/ 1 h 1982"/>
                  <a:gd name="T78" fmla="*/ 0 w 2191"/>
                  <a:gd name="T79" fmla="*/ 1 h 1982"/>
                  <a:gd name="T80" fmla="*/ 0 w 2191"/>
                  <a:gd name="T81" fmla="*/ 1 h 1982"/>
                  <a:gd name="T82" fmla="*/ 0 w 2191"/>
                  <a:gd name="T83" fmla="*/ 1 h 1982"/>
                  <a:gd name="T84" fmla="*/ 0 w 2191"/>
                  <a:gd name="T85" fmla="*/ 1 h 1982"/>
                  <a:gd name="T86" fmla="*/ 0 w 2191"/>
                  <a:gd name="T87" fmla="*/ 1 h 1982"/>
                  <a:gd name="T88" fmla="*/ 0 w 2191"/>
                  <a:gd name="T89" fmla="*/ 1 h 1982"/>
                  <a:gd name="T90" fmla="*/ 0 w 2191"/>
                  <a:gd name="T91" fmla="*/ 1 h 1982"/>
                  <a:gd name="T92" fmla="*/ 0 w 2191"/>
                  <a:gd name="T93" fmla="*/ 1 h 1982"/>
                  <a:gd name="T94" fmla="*/ 0 w 2191"/>
                  <a:gd name="T95" fmla="*/ 1 h 1982"/>
                  <a:gd name="T96" fmla="*/ 0 w 2191"/>
                  <a:gd name="T97" fmla="*/ 1 h 1982"/>
                  <a:gd name="T98" fmla="*/ 0 w 2191"/>
                  <a:gd name="T99" fmla="*/ 1 h 1982"/>
                  <a:gd name="T100" fmla="*/ 0 w 2191"/>
                  <a:gd name="T101" fmla="*/ 1 h 1982"/>
                  <a:gd name="T102" fmla="*/ 0 w 2191"/>
                  <a:gd name="T103" fmla="*/ 1 h 1982"/>
                  <a:gd name="T104" fmla="*/ 0 w 2191"/>
                  <a:gd name="T105" fmla="*/ 1 h 1982"/>
                  <a:gd name="T106" fmla="*/ 0 w 2191"/>
                  <a:gd name="T107" fmla="*/ 1 h 1982"/>
                  <a:gd name="T108" fmla="*/ 0 w 2191"/>
                  <a:gd name="T109" fmla="*/ 1 h 1982"/>
                  <a:gd name="T110" fmla="*/ 0 w 2191"/>
                  <a:gd name="T111" fmla="*/ 1 h 1982"/>
                  <a:gd name="T112" fmla="*/ 0 w 2191"/>
                  <a:gd name="T113" fmla="*/ 1 h 1982"/>
                  <a:gd name="T114" fmla="*/ 0 w 2191"/>
                  <a:gd name="T115" fmla="*/ 1 h 1982"/>
                  <a:gd name="T116" fmla="*/ 0 w 2191"/>
                  <a:gd name="T117" fmla="*/ 1 h 1982"/>
                  <a:gd name="T118" fmla="*/ 0 w 2191"/>
                  <a:gd name="T119" fmla="*/ 1 h 19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91"/>
                  <a:gd name="T181" fmla="*/ 0 h 1982"/>
                  <a:gd name="T182" fmla="*/ 2191 w 2191"/>
                  <a:gd name="T183" fmla="*/ 1982 h 19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91" h="1982">
                    <a:moveTo>
                      <a:pt x="1994" y="4"/>
                    </a:moveTo>
                    <a:lnTo>
                      <a:pt x="1985" y="1"/>
                    </a:lnTo>
                    <a:lnTo>
                      <a:pt x="1975" y="0"/>
                    </a:lnTo>
                    <a:lnTo>
                      <a:pt x="1967" y="0"/>
                    </a:lnTo>
                    <a:lnTo>
                      <a:pt x="1959" y="2"/>
                    </a:lnTo>
                    <a:lnTo>
                      <a:pt x="1952" y="7"/>
                    </a:lnTo>
                    <a:lnTo>
                      <a:pt x="1947" y="11"/>
                    </a:lnTo>
                    <a:lnTo>
                      <a:pt x="1943" y="19"/>
                    </a:lnTo>
                    <a:lnTo>
                      <a:pt x="1941" y="27"/>
                    </a:lnTo>
                    <a:lnTo>
                      <a:pt x="1941" y="35"/>
                    </a:lnTo>
                    <a:lnTo>
                      <a:pt x="1942" y="43"/>
                    </a:lnTo>
                    <a:lnTo>
                      <a:pt x="1944" y="50"/>
                    </a:lnTo>
                    <a:lnTo>
                      <a:pt x="1949" y="55"/>
                    </a:lnTo>
                    <a:lnTo>
                      <a:pt x="1955" y="60"/>
                    </a:lnTo>
                    <a:lnTo>
                      <a:pt x="1961" y="62"/>
                    </a:lnTo>
                    <a:lnTo>
                      <a:pt x="1968" y="62"/>
                    </a:lnTo>
                    <a:lnTo>
                      <a:pt x="1978" y="61"/>
                    </a:lnTo>
                    <a:lnTo>
                      <a:pt x="1987" y="60"/>
                    </a:lnTo>
                    <a:lnTo>
                      <a:pt x="1995" y="61"/>
                    </a:lnTo>
                    <a:lnTo>
                      <a:pt x="2002" y="63"/>
                    </a:lnTo>
                    <a:lnTo>
                      <a:pt x="2008" y="68"/>
                    </a:lnTo>
                    <a:lnTo>
                      <a:pt x="2012" y="72"/>
                    </a:lnTo>
                    <a:lnTo>
                      <a:pt x="2016" y="79"/>
                    </a:lnTo>
                    <a:lnTo>
                      <a:pt x="2018" y="87"/>
                    </a:lnTo>
                    <a:lnTo>
                      <a:pt x="2018" y="96"/>
                    </a:lnTo>
                    <a:lnTo>
                      <a:pt x="2016" y="113"/>
                    </a:lnTo>
                    <a:lnTo>
                      <a:pt x="2009" y="124"/>
                    </a:lnTo>
                    <a:lnTo>
                      <a:pt x="2001" y="129"/>
                    </a:lnTo>
                    <a:lnTo>
                      <a:pt x="1991" y="128"/>
                    </a:lnTo>
                    <a:lnTo>
                      <a:pt x="1986" y="125"/>
                    </a:lnTo>
                    <a:lnTo>
                      <a:pt x="1980" y="124"/>
                    </a:lnTo>
                    <a:lnTo>
                      <a:pt x="1974" y="123"/>
                    </a:lnTo>
                    <a:lnTo>
                      <a:pt x="1968" y="123"/>
                    </a:lnTo>
                    <a:lnTo>
                      <a:pt x="1963" y="124"/>
                    </a:lnTo>
                    <a:lnTo>
                      <a:pt x="1958" y="125"/>
                    </a:lnTo>
                    <a:lnTo>
                      <a:pt x="1953" y="128"/>
                    </a:lnTo>
                    <a:lnTo>
                      <a:pt x="1949" y="131"/>
                    </a:lnTo>
                    <a:lnTo>
                      <a:pt x="1941" y="134"/>
                    </a:lnTo>
                    <a:lnTo>
                      <a:pt x="1933" y="132"/>
                    </a:lnTo>
                    <a:lnTo>
                      <a:pt x="1925" y="124"/>
                    </a:lnTo>
                    <a:lnTo>
                      <a:pt x="1919" y="111"/>
                    </a:lnTo>
                    <a:lnTo>
                      <a:pt x="1917" y="103"/>
                    </a:lnTo>
                    <a:lnTo>
                      <a:pt x="1913" y="96"/>
                    </a:lnTo>
                    <a:lnTo>
                      <a:pt x="1908" y="88"/>
                    </a:lnTo>
                    <a:lnTo>
                      <a:pt x="1904" y="83"/>
                    </a:lnTo>
                    <a:lnTo>
                      <a:pt x="1899" y="76"/>
                    </a:lnTo>
                    <a:lnTo>
                      <a:pt x="1895" y="71"/>
                    </a:lnTo>
                    <a:lnTo>
                      <a:pt x="1889" y="66"/>
                    </a:lnTo>
                    <a:lnTo>
                      <a:pt x="1884" y="64"/>
                    </a:lnTo>
                    <a:lnTo>
                      <a:pt x="1879" y="63"/>
                    </a:lnTo>
                    <a:lnTo>
                      <a:pt x="1874" y="64"/>
                    </a:lnTo>
                    <a:lnTo>
                      <a:pt x="1868" y="69"/>
                    </a:lnTo>
                    <a:lnTo>
                      <a:pt x="1864" y="73"/>
                    </a:lnTo>
                    <a:lnTo>
                      <a:pt x="1859" y="81"/>
                    </a:lnTo>
                    <a:lnTo>
                      <a:pt x="1854" y="90"/>
                    </a:lnTo>
                    <a:lnTo>
                      <a:pt x="1851" y="100"/>
                    </a:lnTo>
                    <a:lnTo>
                      <a:pt x="1849" y="111"/>
                    </a:lnTo>
                    <a:lnTo>
                      <a:pt x="1843" y="133"/>
                    </a:lnTo>
                    <a:lnTo>
                      <a:pt x="1835" y="153"/>
                    </a:lnTo>
                    <a:lnTo>
                      <a:pt x="1826" y="167"/>
                    </a:lnTo>
                    <a:lnTo>
                      <a:pt x="1816" y="172"/>
                    </a:lnTo>
                    <a:lnTo>
                      <a:pt x="1808" y="177"/>
                    </a:lnTo>
                    <a:lnTo>
                      <a:pt x="1799" y="185"/>
                    </a:lnTo>
                    <a:lnTo>
                      <a:pt x="1790" y="194"/>
                    </a:lnTo>
                    <a:lnTo>
                      <a:pt x="1783" y="206"/>
                    </a:lnTo>
                    <a:lnTo>
                      <a:pt x="1779" y="216"/>
                    </a:lnTo>
                    <a:lnTo>
                      <a:pt x="1778" y="227"/>
                    </a:lnTo>
                    <a:lnTo>
                      <a:pt x="1779" y="233"/>
                    </a:lnTo>
                    <a:lnTo>
                      <a:pt x="1784" y="238"/>
                    </a:lnTo>
                    <a:lnTo>
                      <a:pt x="1790" y="242"/>
                    </a:lnTo>
                    <a:lnTo>
                      <a:pt x="1794" y="246"/>
                    </a:lnTo>
                    <a:lnTo>
                      <a:pt x="1799" y="252"/>
                    </a:lnTo>
                    <a:lnTo>
                      <a:pt x="1801" y="258"/>
                    </a:lnTo>
                    <a:lnTo>
                      <a:pt x="1803" y="266"/>
                    </a:lnTo>
                    <a:lnTo>
                      <a:pt x="1805" y="277"/>
                    </a:lnTo>
                    <a:lnTo>
                      <a:pt x="1805" y="290"/>
                    </a:lnTo>
                    <a:lnTo>
                      <a:pt x="1805" y="303"/>
                    </a:lnTo>
                    <a:lnTo>
                      <a:pt x="1804" y="315"/>
                    </a:lnTo>
                    <a:lnTo>
                      <a:pt x="1801" y="328"/>
                    </a:lnTo>
                    <a:lnTo>
                      <a:pt x="1798" y="339"/>
                    </a:lnTo>
                    <a:lnTo>
                      <a:pt x="1793" y="349"/>
                    </a:lnTo>
                    <a:lnTo>
                      <a:pt x="1789" y="356"/>
                    </a:lnTo>
                    <a:lnTo>
                      <a:pt x="1782" y="363"/>
                    </a:lnTo>
                    <a:lnTo>
                      <a:pt x="1776" y="367"/>
                    </a:lnTo>
                    <a:lnTo>
                      <a:pt x="1770" y="369"/>
                    </a:lnTo>
                    <a:lnTo>
                      <a:pt x="1766" y="372"/>
                    </a:lnTo>
                    <a:lnTo>
                      <a:pt x="1762" y="376"/>
                    </a:lnTo>
                    <a:lnTo>
                      <a:pt x="1760" y="382"/>
                    </a:lnTo>
                    <a:lnTo>
                      <a:pt x="1761" y="389"/>
                    </a:lnTo>
                    <a:lnTo>
                      <a:pt x="1765" y="395"/>
                    </a:lnTo>
                    <a:lnTo>
                      <a:pt x="1769" y="399"/>
                    </a:lnTo>
                    <a:lnTo>
                      <a:pt x="1776" y="403"/>
                    </a:lnTo>
                    <a:lnTo>
                      <a:pt x="1783" y="403"/>
                    </a:lnTo>
                    <a:lnTo>
                      <a:pt x="1791" y="405"/>
                    </a:lnTo>
                    <a:lnTo>
                      <a:pt x="1798" y="413"/>
                    </a:lnTo>
                    <a:lnTo>
                      <a:pt x="1805" y="426"/>
                    </a:lnTo>
                    <a:lnTo>
                      <a:pt x="1809" y="443"/>
                    </a:lnTo>
                    <a:lnTo>
                      <a:pt x="1812" y="464"/>
                    </a:lnTo>
                    <a:lnTo>
                      <a:pt x="1812" y="488"/>
                    </a:lnTo>
                    <a:lnTo>
                      <a:pt x="1809" y="512"/>
                    </a:lnTo>
                    <a:lnTo>
                      <a:pt x="1805" y="533"/>
                    </a:lnTo>
                    <a:lnTo>
                      <a:pt x="1801" y="543"/>
                    </a:lnTo>
                    <a:lnTo>
                      <a:pt x="1797" y="556"/>
                    </a:lnTo>
                    <a:lnTo>
                      <a:pt x="1792" y="571"/>
                    </a:lnTo>
                    <a:lnTo>
                      <a:pt x="1785" y="586"/>
                    </a:lnTo>
                    <a:lnTo>
                      <a:pt x="1778" y="602"/>
                    </a:lnTo>
                    <a:lnTo>
                      <a:pt x="1770" y="618"/>
                    </a:lnTo>
                    <a:lnTo>
                      <a:pt x="1763" y="634"/>
                    </a:lnTo>
                    <a:lnTo>
                      <a:pt x="1755" y="650"/>
                    </a:lnTo>
                    <a:lnTo>
                      <a:pt x="1747" y="665"/>
                    </a:lnTo>
                    <a:lnTo>
                      <a:pt x="1740" y="683"/>
                    </a:lnTo>
                    <a:lnTo>
                      <a:pt x="1732" y="699"/>
                    </a:lnTo>
                    <a:lnTo>
                      <a:pt x="1725" y="716"/>
                    </a:lnTo>
                    <a:lnTo>
                      <a:pt x="1720" y="732"/>
                    </a:lnTo>
                    <a:lnTo>
                      <a:pt x="1714" y="747"/>
                    </a:lnTo>
                    <a:lnTo>
                      <a:pt x="1710" y="761"/>
                    </a:lnTo>
                    <a:lnTo>
                      <a:pt x="1707" y="773"/>
                    </a:lnTo>
                    <a:lnTo>
                      <a:pt x="1703" y="783"/>
                    </a:lnTo>
                    <a:lnTo>
                      <a:pt x="1700" y="794"/>
                    </a:lnTo>
                    <a:lnTo>
                      <a:pt x="1694" y="806"/>
                    </a:lnTo>
                    <a:lnTo>
                      <a:pt x="1688" y="816"/>
                    </a:lnTo>
                    <a:lnTo>
                      <a:pt x="1682" y="827"/>
                    </a:lnTo>
                    <a:lnTo>
                      <a:pt x="1674" y="837"/>
                    </a:lnTo>
                    <a:lnTo>
                      <a:pt x="1667" y="845"/>
                    </a:lnTo>
                    <a:lnTo>
                      <a:pt x="1659" y="852"/>
                    </a:lnTo>
                    <a:lnTo>
                      <a:pt x="1650" y="858"/>
                    </a:lnTo>
                    <a:lnTo>
                      <a:pt x="1642" y="866"/>
                    </a:lnTo>
                    <a:lnTo>
                      <a:pt x="1633" y="874"/>
                    </a:lnTo>
                    <a:lnTo>
                      <a:pt x="1625" y="883"/>
                    </a:lnTo>
                    <a:lnTo>
                      <a:pt x="1617" y="892"/>
                    </a:lnTo>
                    <a:lnTo>
                      <a:pt x="1610" y="903"/>
                    </a:lnTo>
                    <a:lnTo>
                      <a:pt x="1603" y="912"/>
                    </a:lnTo>
                    <a:lnTo>
                      <a:pt x="1597" y="920"/>
                    </a:lnTo>
                    <a:lnTo>
                      <a:pt x="1592" y="929"/>
                    </a:lnTo>
                    <a:lnTo>
                      <a:pt x="1586" y="940"/>
                    </a:lnTo>
                    <a:lnTo>
                      <a:pt x="1579" y="950"/>
                    </a:lnTo>
                    <a:lnTo>
                      <a:pt x="1571" y="960"/>
                    </a:lnTo>
                    <a:lnTo>
                      <a:pt x="1564" y="971"/>
                    </a:lnTo>
                    <a:lnTo>
                      <a:pt x="1557" y="981"/>
                    </a:lnTo>
                    <a:lnTo>
                      <a:pt x="1550" y="990"/>
                    </a:lnTo>
                    <a:lnTo>
                      <a:pt x="1545" y="998"/>
                    </a:lnTo>
                    <a:lnTo>
                      <a:pt x="1538" y="1008"/>
                    </a:lnTo>
                    <a:lnTo>
                      <a:pt x="1527" y="1017"/>
                    </a:lnTo>
                    <a:lnTo>
                      <a:pt x="1516" y="1027"/>
                    </a:lnTo>
                    <a:lnTo>
                      <a:pt x="1503" y="1037"/>
                    </a:lnTo>
                    <a:lnTo>
                      <a:pt x="1489" y="1048"/>
                    </a:lnTo>
                    <a:lnTo>
                      <a:pt x="1474" y="1058"/>
                    </a:lnTo>
                    <a:lnTo>
                      <a:pt x="1459" y="1067"/>
                    </a:lnTo>
                    <a:lnTo>
                      <a:pt x="1444" y="1077"/>
                    </a:lnTo>
                    <a:lnTo>
                      <a:pt x="1429" y="1085"/>
                    </a:lnTo>
                    <a:lnTo>
                      <a:pt x="1415" y="1092"/>
                    </a:lnTo>
                    <a:lnTo>
                      <a:pt x="1402" y="1099"/>
                    </a:lnTo>
                    <a:lnTo>
                      <a:pt x="1389" y="1105"/>
                    </a:lnTo>
                    <a:lnTo>
                      <a:pt x="1377" y="1110"/>
                    </a:lnTo>
                    <a:lnTo>
                      <a:pt x="1368" y="1115"/>
                    </a:lnTo>
                    <a:lnTo>
                      <a:pt x="1361" y="1117"/>
                    </a:lnTo>
                    <a:lnTo>
                      <a:pt x="1357" y="1118"/>
                    </a:lnTo>
                    <a:lnTo>
                      <a:pt x="1349" y="1120"/>
                    </a:lnTo>
                    <a:lnTo>
                      <a:pt x="1341" y="1125"/>
                    </a:lnTo>
                    <a:lnTo>
                      <a:pt x="1333" y="1132"/>
                    </a:lnTo>
                    <a:lnTo>
                      <a:pt x="1327" y="1141"/>
                    </a:lnTo>
                    <a:lnTo>
                      <a:pt x="1320" y="1150"/>
                    </a:lnTo>
                    <a:lnTo>
                      <a:pt x="1312" y="1158"/>
                    </a:lnTo>
                    <a:lnTo>
                      <a:pt x="1303" y="1165"/>
                    </a:lnTo>
                    <a:lnTo>
                      <a:pt x="1295" y="1169"/>
                    </a:lnTo>
                    <a:lnTo>
                      <a:pt x="1290" y="1170"/>
                    </a:lnTo>
                    <a:lnTo>
                      <a:pt x="1285" y="1170"/>
                    </a:lnTo>
                    <a:lnTo>
                      <a:pt x="1281" y="1170"/>
                    </a:lnTo>
                    <a:lnTo>
                      <a:pt x="1275" y="1170"/>
                    </a:lnTo>
                    <a:lnTo>
                      <a:pt x="1270" y="1169"/>
                    </a:lnTo>
                    <a:lnTo>
                      <a:pt x="1266" y="1169"/>
                    </a:lnTo>
                    <a:lnTo>
                      <a:pt x="1261" y="1166"/>
                    </a:lnTo>
                    <a:lnTo>
                      <a:pt x="1258" y="1165"/>
                    </a:lnTo>
                    <a:lnTo>
                      <a:pt x="1251" y="1160"/>
                    </a:lnTo>
                    <a:lnTo>
                      <a:pt x="1246" y="1152"/>
                    </a:lnTo>
                    <a:lnTo>
                      <a:pt x="1243" y="1141"/>
                    </a:lnTo>
                    <a:lnTo>
                      <a:pt x="1242" y="1131"/>
                    </a:lnTo>
                    <a:lnTo>
                      <a:pt x="1240" y="1120"/>
                    </a:lnTo>
                    <a:lnTo>
                      <a:pt x="1238" y="1111"/>
                    </a:lnTo>
                    <a:lnTo>
                      <a:pt x="1235" y="1103"/>
                    </a:lnTo>
                    <a:lnTo>
                      <a:pt x="1230" y="1099"/>
                    </a:lnTo>
                    <a:lnTo>
                      <a:pt x="1225" y="1095"/>
                    </a:lnTo>
                    <a:lnTo>
                      <a:pt x="1222" y="1089"/>
                    </a:lnTo>
                    <a:lnTo>
                      <a:pt x="1220" y="1082"/>
                    </a:lnTo>
                    <a:lnTo>
                      <a:pt x="1220" y="1074"/>
                    </a:lnTo>
                    <a:lnTo>
                      <a:pt x="1223" y="1067"/>
                    </a:lnTo>
                    <a:lnTo>
                      <a:pt x="1228" y="1062"/>
                    </a:lnTo>
                    <a:lnTo>
                      <a:pt x="1235" y="1058"/>
                    </a:lnTo>
                    <a:lnTo>
                      <a:pt x="1242" y="1057"/>
                    </a:lnTo>
                    <a:lnTo>
                      <a:pt x="1246" y="1056"/>
                    </a:lnTo>
                    <a:lnTo>
                      <a:pt x="1252" y="1054"/>
                    </a:lnTo>
                    <a:lnTo>
                      <a:pt x="1258" y="1050"/>
                    </a:lnTo>
                    <a:lnTo>
                      <a:pt x="1265" y="1046"/>
                    </a:lnTo>
                    <a:lnTo>
                      <a:pt x="1272" y="1041"/>
                    </a:lnTo>
                    <a:lnTo>
                      <a:pt x="1278" y="1035"/>
                    </a:lnTo>
                    <a:lnTo>
                      <a:pt x="1285" y="1028"/>
                    </a:lnTo>
                    <a:lnTo>
                      <a:pt x="1291" y="1021"/>
                    </a:lnTo>
                    <a:lnTo>
                      <a:pt x="1300" y="1008"/>
                    </a:lnTo>
                    <a:lnTo>
                      <a:pt x="1304" y="996"/>
                    </a:lnTo>
                    <a:lnTo>
                      <a:pt x="1300" y="987"/>
                    </a:lnTo>
                    <a:lnTo>
                      <a:pt x="1291" y="983"/>
                    </a:lnTo>
                    <a:lnTo>
                      <a:pt x="1285" y="982"/>
                    </a:lnTo>
                    <a:lnTo>
                      <a:pt x="1280" y="982"/>
                    </a:lnTo>
                    <a:lnTo>
                      <a:pt x="1274" y="982"/>
                    </a:lnTo>
                    <a:lnTo>
                      <a:pt x="1269" y="982"/>
                    </a:lnTo>
                    <a:lnTo>
                      <a:pt x="1265" y="983"/>
                    </a:lnTo>
                    <a:lnTo>
                      <a:pt x="1261" y="983"/>
                    </a:lnTo>
                    <a:lnTo>
                      <a:pt x="1259" y="985"/>
                    </a:lnTo>
                    <a:lnTo>
                      <a:pt x="1257" y="986"/>
                    </a:lnTo>
                    <a:lnTo>
                      <a:pt x="1253" y="989"/>
                    </a:lnTo>
                    <a:lnTo>
                      <a:pt x="1246" y="994"/>
                    </a:lnTo>
                    <a:lnTo>
                      <a:pt x="1238" y="998"/>
                    </a:lnTo>
                    <a:lnTo>
                      <a:pt x="1229" y="1002"/>
                    </a:lnTo>
                    <a:lnTo>
                      <a:pt x="1220" y="1006"/>
                    </a:lnTo>
                    <a:lnTo>
                      <a:pt x="1212" y="1013"/>
                    </a:lnTo>
                    <a:lnTo>
                      <a:pt x="1205" y="1020"/>
                    </a:lnTo>
                    <a:lnTo>
                      <a:pt x="1201" y="1028"/>
                    </a:lnTo>
                    <a:lnTo>
                      <a:pt x="1198" y="1036"/>
                    </a:lnTo>
                    <a:lnTo>
                      <a:pt x="1194" y="1043"/>
                    </a:lnTo>
                    <a:lnTo>
                      <a:pt x="1190" y="1050"/>
                    </a:lnTo>
                    <a:lnTo>
                      <a:pt x="1186" y="1054"/>
                    </a:lnTo>
                    <a:lnTo>
                      <a:pt x="1183" y="1061"/>
                    </a:lnTo>
                    <a:lnTo>
                      <a:pt x="1183" y="1073"/>
                    </a:lnTo>
                    <a:lnTo>
                      <a:pt x="1184" y="1090"/>
                    </a:lnTo>
                    <a:lnTo>
                      <a:pt x="1186" y="1110"/>
                    </a:lnTo>
                    <a:lnTo>
                      <a:pt x="1187" y="1133"/>
                    </a:lnTo>
                    <a:lnTo>
                      <a:pt x="1185" y="1157"/>
                    </a:lnTo>
                    <a:lnTo>
                      <a:pt x="1179" y="1181"/>
                    </a:lnTo>
                    <a:lnTo>
                      <a:pt x="1170" y="1202"/>
                    </a:lnTo>
                    <a:lnTo>
                      <a:pt x="1164" y="1210"/>
                    </a:lnTo>
                    <a:lnTo>
                      <a:pt x="1159" y="1219"/>
                    </a:lnTo>
                    <a:lnTo>
                      <a:pt x="1152" y="1229"/>
                    </a:lnTo>
                    <a:lnTo>
                      <a:pt x="1145" y="1237"/>
                    </a:lnTo>
                    <a:lnTo>
                      <a:pt x="1138" y="1246"/>
                    </a:lnTo>
                    <a:lnTo>
                      <a:pt x="1131" y="1253"/>
                    </a:lnTo>
                    <a:lnTo>
                      <a:pt x="1125" y="1260"/>
                    </a:lnTo>
                    <a:lnTo>
                      <a:pt x="1119" y="1264"/>
                    </a:lnTo>
                    <a:lnTo>
                      <a:pt x="1114" y="1269"/>
                    </a:lnTo>
                    <a:lnTo>
                      <a:pt x="1108" y="1275"/>
                    </a:lnTo>
                    <a:lnTo>
                      <a:pt x="1101" y="1282"/>
                    </a:lnTo>
                    <a:lnTo>
                      <a:pt x="1094" y="1287"/>
                    </a:lnTo>
                    <a:lnTo>
                      <a:pt x="1087" y="1296"/>
                    </a:lnTo>
                    <a:lnTo>
                      <a:pt x="1080" y="1302"/>
                    </a:lnTo>
                    <a:lnTo>
                      <a:pt x="1075" y="1308"/>
                    </a:lnTo>
                    <a:lnTo>
                      <a:pt x="1069" y="1315"/>
                    </a:lnTo>
                    <a:lnTo>
                      <a:pt x="1060" y="1329"/>
                    </a:lnTo>
                    <a:lnTo>
                      <a:pt x="1054" y="1345"/>
                    </a:lnTo>
                    <a:lnTo>
                      <a:pt x="1052" y="1360"/>
                    </a:lnTo>
                    <a:lnTo>
                      <a:pt x="1054" y="1373"/>
                    </a:lnTo>
                    <a:lnTo>
                      <a:pt x="1058" y="1384"/>
                    </a:lnTo>
                    <a:lnTo>
                      <a:pt x="1062" y="1398"/>
                    </a:lnTo>
                    <a:lnTo>
                      <a:pt x="1064" y="1410"/>
                    </a:lnTo>
                    <a:lnTo>
                      <a:pt x="1065" y="1420"/>
                    </a:lnTo>
                    <a:lnTo>
                      <a:pt x="1065" y="1427"/>
                    </a:lnTo>
                    <a:lnTo>
                      <a:pt x="1064" y="1433"/>
                    </a:lnTo>
                    <a:lnTo>
                      <a:pt x="1062" y="1437"/>
                    </a:lnTo>
                    <a:lnTo>
                      <a:pt x="1060" y="1438"/>
                    </a:lnTo>
                    <a:lnTo>
                      <a:pt x="1057" y="1437"/>
                    </a:lnTo>
                    <a:lnTo>
                      <a:pt x="1054" y="1434"/>
                    </a:lnTo>
                    <a:lnTo>
                      <a:pt x="1052" y="1429"/>
                    </a:lnTo>
                    <a:lnTo>
                      <a:pt x="1050" y="1425"/>
                    </a:lnTo>
                    <a:lnTo>
                      <a:pt x="1048" y="1420"/>
                    </a:lnTo>
                    <a:lnTo>
                      <a:pt x="1047" y="1419"/>
                    </a:lnTo>
                    <a:lnTo>
                      <a:pt x="1045" y="1420"/>
                    </a:lnTo>
                    <a:lnTo>
                      <a:pt x="1042" y="1423"/>
                    </a:lnTo>
                    <a:lnTo>
                      <a:pt x="1039" y="1429"/>
                    </a:lnTo>
                    <a:lnTo>
                      <a:pt x="1034" y="1436"/>
                    </a:lnTo>
                    <a:lnTo>
                      <a:pt x="1028" y="1444"/>
                    </a:lnTo>
                    <a:lnTo>
                      <a:pt x="1023" y="1451"/>
                    </a:lnTo>
                    <a:lnTo>
                      <a:pt x="1018" y="1454"/>
                    </a:lnTo>
                    <a:lnTo>
                      <a:pt x="1013" y="1457"/>
                    </a:lnTo>
                    <a:lnTo>
                      <a:pt x="1008" y="1459"/>
                    </a:lnTo>
                    <a:lnTo>
                      <a:pt x="1001" y="1460"/>
                    </a:lnTo>
                    <a:lnTo>
                      <a:pt x="994" y="1463"/>
                    </a:lnTo>
                    <a:lnTo>
                      <a:pt x="986" y="1463"/>
                    </a:lnTo>
                    <a:lnTo>
                      <a:pt x="978" y="1463"/>
                    </a:lnTo>
                    <a:lnTo>
                      <a:pt x="971" y="1463"/>
                    </a:lnTo>
                    <a:lnTo>
                      <a:pt x="963" y="1463"/>
                    </a:lnTo>
                    <a:lnTo>
                      <a:pt x="955" y="1461"/>
                    </a:lnTo>
                    <a:lnTo>
                      <a:pt x="947" y="1461"/>
                    </a:lnTo>
                    <a:lnTo>
                      <a:pt x="939" y="1461"/>
                    </a:lnTo>
                    <a:lnTo>
                      <a:pt x="932" y="1461"/>
                    </a:lnTo>
                    <a:lnTo>
                      <a:pt x="925" y="1461"/>
                    </a:lnTo>
                    <a:lnTo>
                      <a:pt x="919" y="1463"/>
                    </a:lnTo>
                    <a:lnTo>
                      <a:pt x="914" y="1463"/>
                    </a:lnTo>
                    <a:lnTo>
                      <a:pt x="906" y="1463"/>
                    </a:lnTo>
                    <a:lnTo>
                      <a:pt x="901" y="1458"/>
                    </a:lnTo>
                    <a:lnTo>
                      <a:pt x="898" y="1451"/>
                    </a:lnTo>
                    <a:lnTo>
                      <a:pt x="897" y="1442"/>
                    </a:lnTo>
                    <a:lnTo>
                      <a:pt x="897" y="1437"/>
                    </a:lnTo>
                    <a:lnTo>
                      <a:pt x="896" y="1433"/>
                    </a:lnTo>
                    <a:lnTo>
                      <a:pt x="893" y="1429"/>
                    </a:lnTo>
                    <a:lnTo>
                      <a:pt x="889" y="1426"/>
                    </a:lnTo>
                    <a:lnTo>
                      <a:pt x="883" y="1425"/>
                    </a:lnTo>
                    <a:lnTo>
                      <a:pt x="878" y="1423"/>
                    </a:lnTo>
                    <a:lnTo>
                      <a:pt x="871" y="1422"/>
                    </a:lnTo>
                    <a:lnTo>
                      <a:pt x="863" y="1423"/>
                    </a:lnTo>
                    <a:lnTo>
                      <a:pt x="855" y="1425"/>
                    </a:lnTo>
                    <a:lnTo>
                      <a:pt x="845" y="1427"/>
                    </a:lnTo>
                    <a:lnTo>
                      <a:pt x="836" y="1428"/>
                    </a:lnTo>
                    <a:lnTo>
                      <a:pt x="826" y="1428"/>
                    </a:lnTo>
                    <a:lnTo>
                      <a:pt x="817" y="1429"/>
                    </a:lnTo>
                    <a:lnTo>
                      <a:pt x="807" y="1430"/>
                    </a:lnTo>
                    <a:lnTo>
                      <a:pt x="799" y="1430"/>
                    </a:lnTo>
                    <a:lnTo>
                      <a:pt x="791" y="1430"/>
                    </a:lnTo>
                    <a:lnTo>
                      <a:pt x="784" y="1430"/>
                    </a:lnTo>
                    <a:lnTo>
                      <a:pt x="777" y="1430"/>
                    </a:lnTo>
                    <a:lnTo>
                      <a:pt x="770" y="1430"/>
                    </a:lnTo>
                    <a:lnTo>
                      <a:pt x="765" y="1431"/>
                    </a:lnTo>
                    <a:lnTo>
                      <a:pt x="759" y="1433"/>
                    </a:lnTo>
                    <a:lnTo>
                      <a:pt x="754" y="1434"/>
                    </a:lnTo>
                    <a:lnTo>
                      <a:pt x="750" y="1436"/>
                    </a:lnTo>
                    <a:lnTo>
                      <a:pt x="747" y="1437"/>
                    </a:lnTo>
                    <a:lnTo>
                      <a:pt x="744" y="1441"/>
                    </a:lnTo>
                    <a:lnTo>
                      <a:pt x="739" y="1442"/>
                    </a:lnTo>
                    <a:lnTo>
                      <a:pt x="735" y="1444"/>
                    </a:lnTo>
                    <a:lnTo>
                      <a:pt x="731" y="1444"/>
                    </a:lnTo>
                    <a:lnTo>
                      <a:pt x="727" y="1444"/>
                    </a:lnTo>
                    <a:lnTo>
                      <a:pt x="720" y="1446"/>
                    </a:lnTo>
                    <a:lnTo>
                      <a:pt x="712" y="1449"/>
                    </a:lnTo>
                    <a:lnTo>
                      <a:pt x="702" y="1453"/>
                    </a:lnTo>
                    <a:lnTo>
                      <a:pt x="697" y="1454"/>
                    </a:lnTo>
                    <a:lnTo>
                      <a:pt x="690" y="1457"/>
                    </a:lnTo>
                    <a:lnTo>
                      <a:pt x="682" y="1458"/>
                    </a:lnTo>
                    <a:lnTo>
                      <a:pt x="671" y="1460"/>
                    </a:lnTo>
                    <a:lnTo>
                      <a:pt x="661" y="1461"/>
                    </a:lnTo>
                    <a:lnTo>
                      <a:pt x="650" y="1463"/>
                    </a:lnTo>
                    <a:lnTo>
                      <a:pt x="638" y="1463"/>
                    </a:lnTo>
                    <a:lnTo>
                      <a:pt x="626" y="1464"/>
                    </a:lnTo>
                    <a:lnTo>
                      <a:pt x="615" y="1464"/>
                    </a:lnTo>
                    <a:lnTo>
                      <a:pt x="602" y="1464"/>
                    </a:lnTo>
                    <a:lnTo>
                      <a:pt x="590" y="1465"/>
                    </a:lnTo>
                    <a:lnTo>
                      <a:pt x="577" y="1465"/>
                    </a:lnTo>
                    <a:lnTo>
                      <a:pt x="564" y="1466"/>
                    </a:lnTo>
                    <a:lnTo>
                      <a:pt x="553" y="1467"/>
                    </a:lnTo>
                    <a:lnTo>
                      <a:pt x="542" y="1467"/>
                    </a:lnTo>
                    <a:lnTo>
                      <a:pt x="533" y="1468"/>
                    </a:lnTo>
                    <a:lnTo>
                      <a:pt x="525" y="1468"/>
                    </a:lnTo>
                    <a:lnTo>
                      <a:pt x="518" y="1468"/>
                    </a:lnTo>
                    <a:lnTo>
                      <a:pt x="511" y="1468"/>
                    </a:lnTo>
                    <a:lnTo>
                      <a:pt x="504" y="1467"/>
                    </a:lnTo>
                    <a:lnTo>
                      <a:pt x="500" y="1466"/>
                    </a:lnTo>
                    <a:lnTo>
                      <a:pt x="495" y="1464"/>
                    </a:lnTo>
                    <a:lnTo>
                      <a:pt x="492" y="1461"/>
                    </a:lnTo>
                    <a:lnTo>
                      <a:pt x="489" y="1459"/>
                    </a:lnTo>
                    <a:lnTo>
                      <a:pt x="486" y="1453"/>
                    </a:lnTo>
                    <a:lnTo>
                      <a:pt x="482" y="1449"/>
                    </a:lnTo>
                    <a:lnTo>
                      <a:pt x="477" y="1445"/>
                    </a:lnTo>
                    <a:lnTo>
                      <a:pt x="472" y="1443"/>
                    </a:lnTo>
                    <a:lnTo>
                      <a:pt x="469" y="1443"/>
                    </a:lnTo>
                    <a:lnTo>
                      <a:pt x="464" y="1444"/>
                    </a:lnTo>
                    <a:lnTo>
                      <a:pt x="458" y="1445"/>
                    </a:lnTo>
                    <a:lnTo>
                      <a:pt x="450" y="1448"/>
                    </a:lnTo>
                    <a:lnTo>
                      <a:pt x="442" y="1450"/>
                    </a:lnTo>
                    <a:lnTo>
                      <a:pt x="433" y="1452"/>
                    </a:lnTo>
                    <a:lnTo>
                      <a:pt x="424" y="1456"/>
                    </a:lnTo>
                    <a:lnTo>
                      <a:pt x="413" y="1459"/>
                    </a:lnTo>
                    <a:lnTo>
                      <a:pt x="404" y="1463"/>
                    </a:lnTo>
                    <a:lnTo>
                      <a:pt x="395" y="1467"/>
                    </a:lnTo>
                    <a:lnTo>
                      <a:pt x="388" y="1471"/>
                    </a:lnTo>
                    <a:lnTo>
                      <a:pt x="381" y="1474"/>
                    </a:lnTo>
                    <a:lnTo>
                      <a:pt x="377" y="1476"/>
                    </a:lnTo>
                    <a:lnTo>
                      <a:pt x="373" y="1479"/>
                    </a:lnTo>
                    <a:lnTo>
                      <a:pt x="372" y="1481"/>
                    </a:lnTo>
                    <a:lnTo>
                      <a:pt x="372" y="1482"/>
                    </a:lnTo>
                    <a:lnTo>
                      <a:pt x="373" y="1486"/>
                    </a:lnTo>
                    <a:lnTo>
                      <a:pt x="374" y="1490"/>
                    </a:lnTo>
                    <a:lnTo>
                      <a:pt x="374" y="1496"/>
                    </a:lnTo>
                    <a:lnTo>
                      <a:pt x="374" y="1502"/>
                    </a:lnTo>
                    <a:lnTo>
                      <a:pt x="371" y="1509"/>
                    </a:lnTo>
                    <a:lnTo>
                      <a:pt x="364" y="1516"/>
                    </a:lnTo>
                    <a:lnTo>
                      <a:pt x="353" y="1522"/>
                    </a:lnTo>
                    <a:lnTo>
                      <a:pt x="343" y="1528"/>
                    </a:lnTo>
                    <a:lnTo>
                      <a:pt x="336" y="1532"/>
                    </a:lnTo>
                    <a:lnTo>
                      <a:pt x="329" y="1535"/>
                    </a:lnTo>
                    <a:lnTo>
                      <a:pt x="321" y="1541"/>
                    </a:lnTo>
                    <a:lnTo>
                      <a:pt x="312" y="1545"/>
                    </a:lnTo>
                    <a:lnTo>
                      <a:pt x="303" y="1552"/>
                    </a:lnTo>
                    <a:lnTo>
                      <a:pt x="295" y="1558"/>
                    </a:lnTo>
                    <a:lnTo>
                      <a:pt x="287" y="1565"/>
                    </a:lnTo>
                    <a:lnTo>
                      <a:pt x="279" y="1571"/>
                    </a:lnTo>
                    <a:lnTo>
                      <a:pt x="271" y="1578"/>
                    </a:lnTo>
                    <a:lnTo>
                      <a:pt x="262" y="1585"/>
                    </a:lnTo>
                    <a:lnTo>
                      <a:pt x="254" y="1593"/>
                    </a:lnTo>
                    <a:lnTo>
                      <a:pt x="245" y="1600"/>
                    </a:lnTo>
                    <a:lnTo>
                      <a:pt x="238" y="1607"/>
                    </a:lnTo>
                    <a:lnTo>
                      <a:pt x="230" y="1615"/>
                    </a:lnTo>
                    <a:lnTo>
                      <a:pt x="224" y="1620"/>
                    </a:lnTo>
                    <a:lnTo>
                      <a:pt x="219" y="1626"/>
                    </a:lnTo>
                    <a:lnTo>
                      <a:pt x="214" y="1631"/>
                    </a:lnTo>
                    <a:lnTo>
                      <a:pt x="208" y="1635"/>
                    </a:lnTo>
                    <a:lnTo>
                      <a:pt x="203" y="1640"/>
                    </a:lnTo>
                    <a:lnTo>
                      <a:pt x="197" y="1643"/>
                    </a:lnTo>
                    <a:lnTo>
                      <a:pt x="190" y="1647"/>
                    </a:lnTo>
                    <a:lnTo>
                      <a:pt x="184" y="1649"/>
                    </a:lnTo>
                    <a:lnTo>
                      <a:pt x="178" y="1651"/>
                    </a:lnTo>
                    <a:lnTo>
                      <a:pt x="174" y="1651"/>
                    </a:lnTo>
                    <a:lnTo>
                      <a:pt x="169" y="1653"/>
                    </a:lnTo>
                    <a:lnTo>
                      <a:pt x="163" y="1653"/>
                    </a:lnTo>
                    <a:lnTo>
                      <a:pt x="159" y="1655"/>
                    </a:lnTo>
                    <a:lnTo>
                      <a:pt x="154" y="1656"/>
                    </a:lnTo>
                    <a:lnTo>
                      <a:pt x="150" y="1657"/>
                    </a:lnTo>
                    <a:lnTo>
                      <a:pt x="145" y="1659"/>
                    </a:lnTo>
                    <a:lnTo>
                      <a:pt x="142" y="1661"/>
                    </a:lnTo>
                    <a:lnTo>
                      <a:pt x="138" y="1663"/>
                    </a:lnTo>
                    <a:lnTo>
                      <a:pt x="133" y="1668"/>
                    </a:lnTo>
                    <a:lnTo>
                      <a:pt x="129" y="1673"/>
                    </a:lnTo>
                    <a:lnTo>
                      <a:pt x="127" y="1680"/>
                    </a:lnTo>
                    <a:lnTo>
                      <a:pt x="125" y="1686"/>
                    </a:lnTo>
                    <a:lnTo>
                      <a:pt x="124" y="1691"/>
                    </a:lnTo>
                    <a:lnTo>
                      <a:pt x="122" y="1695"/>
                    </a:lnTo>
                    <a:lnTo>
                      <a:pt x="120" y="1697"/>
                    </a:lnTo>
                    <a:lnTo>
                      <a:pt x="115" y="1699"/>
                    </a:lnTo>
                    <a:lnTo>
                      <a:pt x="112" y="1700"/>
                    </a:lnTo>
                    <a:lnTo>
                      <a:pt x="108" y="1701"/>
                    </a:lnTo>
                    <a:lnTo>
                      <a:pt x="105" y="1703"/>
                    </a:lnTo>
                    <a:lnTo>
                      <a:pt x="102" y="1707"/>
                    </a:lnTo>
                    <a:lnTo>
                      <a:pt x="100" y="1710"/>
                    </a:lnTo>
                    <a:lnTo>
                      <a:pt x="94" y="1712"/>
                    </a:lnTo>
                    <a:lnTo>
                      <a:pt x="87" y="1715"/>
                    </a:lnTo>
                    <a:lnTo>
                      <a:pt x="79" y="1716"/>
                    </a:lnTo>
                    <a:lnTo>
                      <a:pt x="70" y="1716"/>
                    </a:lnTo>
                    <a:lnTo>
                      <a:pt x="61" y="1715"/>
                    </a:lnTo>
                    <a:lnTo>
                      <a:pt x="54" y="1712"/>
                    </a:lnTo>
                    <a:lnTo>
                      <a:pt x="49" y="1709"/>
                    </a:lnTo>
                    <a:lnTo>
                      <a:pt x="45" y="1704"/>
                    </a:lnTo>
                    <a:lnTo>
                      <a:pt x="40" y="1701"/>
                    </a:lnTo>
                    <a:lnTo>
                      <a:pt x="34" y="1699"/>
                    </a:lnTo>
                    <a:lnTo>
                      <a:pt x="30" y="1697"/>
                    </a:lnTo>
                    <a:lnTo>
                      <a:pt x="25" y="1697"/>
                    </a:lnTo>
                    <a:lnTo>
                      <a:pt x="19" y="1697"/>
                    </a:lnTo>
                    <a:lnTo>
                      <a:pt x="13" y="1699"/>
                    </a:lnTo>
                    <a:lnTo>
                      <a:pt x="8" y="1700"/>
                    </a:lnTo>
                    <a:lnTo>
                      <a:pt x="4" y="1703"/>
                    </a:lnTo>
                    <a:lnTo>
                      <a:pt x="2" y="1709"/>
                    </a:lnTo>
                    <a:lnTo>
                      <a:pt x="0" y="1716"/>
                    </a:lnTo>
                    <a:lnTo>
                      <a:pt x="0" y="1725"/>
                    </a:lnTo>
                    <a:lnTo>
                      <a:pt x="1" y="1736"/>
                    </a:lnTo>
                    <a:lnTo>
                      <a:pt x="1" y="1749"/>
                    </a:lnTo>
                    <a:lnTo>
                      <a:pt x="2" y="1764"/>
                    </a:lnTo>
                    <a:lnTo>
                      <a:pt x="2" y="1779"/>
                    </a:lnTo>
                    <a:lnTo>
                      <a:pt x="3" y="1792"/>
                    </a:lnTo>
                    <a:lnTo>
                      <a:pt x="7" y="1801"/>
                    </a:lnTo>
                    <a:lnTo>
                      <a:pt x="11" y="1806"/>
                    </a:lnTo>
                    <a:lnTo>
                      <a:pt x="16" y="1805"/>
                    </a:lnTo>
                    <a:lnTo>
                      <a:pt x="19" y="1802"/>
                    </a:lnTo>
                    <a:lnTo>
                      <a:pt x="23" y="1801"/>
                    </a:lnTo>
                    <a:lnTo>
                      <a:pt x="27" y="1801"/>
                    </a:lnTo>
                    <a:lnTo>
                      <a:pt x="32" y="1801"/>
                    </a:lnTo>
                    <a:lnTo>
                      <a:pt x="37" y="1802"/>
                    </a:lnTo>
                    <a:lnTo>
                      <a:pt x="41" y="1803"/>
                    </a:lnTo>
                    <a:lnTo>
                      <a:pt x="46" y="1805"/>
                    </a:lnTo>
                    <a:lnTo>
                      <a:pt x="51" y="1807"/>
                    </a:lnTo>
                    <a:lnTo>
                      <a:pt x="59" y="1812"/>
                    </a:lnTo>
                    <a:lnTo>
                      <a:pt x="68" y="1815"/>
                    </a:lnTo>
                    <a:lnTo>
                      <a:pt x="77" y="1816"/>
                    </a:lnTo>
                    <a:lnTo>
                      <a:pt x="84" y="1815"/>
                    </a:lnTo>
                    <a:lnTo>
                      <a:pt x="89" y="1814"/>
                    </a:lnTo>
                    <a:lnTo>
                      <a:pt x="94" y="1814"/>
                    </a:lnTo>
                    <a:lnTo>
                      <a:pt x="101" y="1813"/>
                    </a:lnTo>
                    <a:lnTo>
                      <a:pt x="109" y="1812"/>
                    </a:lnTo>
                    <a:lnTo>
                      <a:pt x="117" y="1810"/>
                    </a:lnTo>
                    <a:lnTo>
                      <a:pt x="127" y="1810"/>
                    </a:lnTo>
                    <a:lnTo>
                      <a:pt x="137" y="1809"/>
                    </a:lnTo>
                    <a:lnTo>
                      <a:pt x="146" y="1809"/>
                    </a:lnTo>
                    <a:lnTo>
                      <a:pt x="157" y="1809"/>
                    </a:lnTo>
                    <a:lnTo>
                      <a:pt x="167" y="1810"/>
                    </a:lnTo>
                    <a:lnTo>
                      <a:pt x="178" y="1813"/>
                    </a:lnTo>
                    <a:lnTo>
                      <a:pt x="189" y="1815"/>
                    </a:lnTo>
                    <a:lnTo>
                      <a:pt x="198" y="1818"/>
                    </a:lnTo>
                    <a:lnTo>
                      <a:pt x="207" y="1822"/>
                    </a:lnTo>
                    <a:lnTo>
                      <a:pt x="215" y="1827"/>
                    </a:lnTo>
                    <a:lnTo>
                      <a:pt x="222" y="1831"/>
                    </a:lnTo>
                    <a:lnTo>
                      <a:pt x="234" y="1840"/>
                    </a:lnTo>
                    <a:lnTo>
                      <a:pt x="244" y="1845"/>
                    </a:lnTo>
                    <a:lnTo>
                      <a:pt x="251" y="1847"/>
                    </a:lnTo>
                    <a:lnTo>
                      <a:pt x="254" y="1846"/>
                    </a:lnTo>
                    <a:lnTo>
                      <a:pt x="257" y="1839"/>
                    </a:lnTo>
                    <a:lnTo>
                      <a:pt x="259" y="1830"/>
                    </a:lnTo>
                    <a:lnTo>
                      <a:pt x="262" y="1817"/>
                    </a:lnTo>
                    <a:lnTo>
                      <a:pt x="265" y="1803"/>
                    </a:lnTo>
                    <a:lnTo>
                      <a:pt x="268" y="1790"/>
                    </a:lnTo>
                    <a:lnTo>
                      <a:pt x="272" y="1776"/>
                    </a:lnTo>
                    <a:lnTo>
                      <a:pt x="275" y="1764"/>
                    </a:lnTo>
                    <a:lnTo>
                      <a:pt x="277" y="1755"/>
                    </a:lnTo>
                    <a:lnTo>
                      <a:pt x="280" y="1749"/>
                    </a:lnTo>
                    <a:lnTo>
                      <a:pt x="286" y="1744"/>
                    </a:lnTo>
                    <a:lnTo>
                      <a:pt x="292" y="1739"/>
                    </a:lnTo>
                    <a:lnTo>
                      <a:pt x="300" y="1736"/>
                    </a:lnTo>
                    <a:lnTo>
                      <a:pt x="309" y="1736"/>
                    </a:lnTo>
                    <a:lnTo>
                      <a:pt x="317" y="1737"/>
                    </a:lnTo>
                    <a:lnTo>
                      <a:pt x="324" y="1740"/>
                    </a:lnTo>
                    <a:lnTo>
                      <a:pt x="327" y="1745"/>
                    </a:lnTo>
                    <a:lnTo>
                      <a:pt x="330" y="1750"/>
                    </a:lnTo>
                    <a:lnTo>
                      <a:pt x="335" y="1755"/>
                    </a:lnTo>
                    <a:lnTo>
                      <a:pt x="341" y="1760"/>
                    </a:lnTo>
                    <a:lnTo>
                      <a:pt x="347" y="1763"/>
                    </a:lnTo>
                    <a:lnTo>
                      <a:pt x="350" y="1764"/>
                    </a:lnTo>
                    <a:lnTo>
                      <a:pt x="357" y="1764"/>
                    </a:lnTo>
                    <a:lnTo>
                      <a:pt x="364" y="1763"/>
                    </a:lnTo>
                    <a:lnTo>
                      <a:pt x="372" y="1762"/>
                    </a:lnTo>
                    <a:lnTo>
                      <a:pt x="382" y="1760"/>
                    </a:lnTo>
                    <a:lnTo>
                      <a:pt x="393" y="1757"/>
                    </a:lnTo>
                    <a:lnTo>
                      <a:pt x="403" y="1754"/>
                    </a:lnTo>
                    <a:lnTo>
                      <a:pt x="415" y="1750"/>
                    </a:lnTo>
                    <a:lnTo>
                      <a:pt x="426" y="1746"/>
                    </a:lnTo>
                    <a:lnTo>
                      <a:pt x="438" y="1742"/>
                    </a:lnTo>
                    <a:lnTo>
                      <a:pt x="449" y="1739"/>
                    </a:lnTo>
                    <a:lnTo>
                      <a:pt x="459" y="1737"/>
                    </a:lnTo>
                    <a:lnTo>
                      <a:pt x="470" y="1734"/>
                    </a:lnTo>
                    <a:lnTo>
                      <a:pt x="478" y="1733"/>
                    </a:lnTo>
                    <a:lnTo>
                      <a:pt x="485" y="1732"/>
                    </a:lnTo>
                    <a:lnTo>
                      <a:pt x="491" y="1732"/>
                    </a:lnTo>
                    <a:lnTo>
                      <a:pt x="500" y="1731"/>
                    </a:lnTo>
                    <a:lnTo>
                      <a:pt x="508" y="1729"/>
                    </a:lnTo>
                    <a:lnTo>
                      <a:pt x="515" y="1726"/>
                    </a:lnTo>
                    <a:lnTo>
                      <a:pt x="519" y="1722"/>
                    </a:lnTo>
                    <a:lnTo>
                      <a:pt x="523" y="1717"/>
                    </a:lnTo>
                    <a:lnTo>
                      <a:pt x="527" y="1714"/>
                    </a:lnTo>
                    <a:lnTo>
                      <a:pt x="532" y="1712"/>
                    </a:lnTo>
                    <a:lnTo>
                      <a:pt x="537" y="1714"/>
                    </a:lnTo>
                    <a:lnTo>
                      <a:pt x="541" y="1715"/>
                    </a:lnTo>
                    <a:lnTo>
                      <a:pt x="548" y="1714"/>
                    </a:lnTo>
                    <a:lnTo>
                      <a:pt x="556" y="1711"/>
                    </a:lnTo>
                    <a:lnTo>
                      <a:pt x="563" y="1707"/>
                    </a:lnTo>
                    <a:lnTo>
                      <a:pt x="571" y="1703"/>
                    </a:lnTo>
                    <a:lnTo>
                      <a:pt x="579" y="1702"/>
                    </a:lnTo>
                    <a:lnTo>
                      <a:pt x="586" y="1704"/>
                    </a:lnTo>
                    <a:lnTo>
                      <a:pt x="592" y="1709"/>
                    </a:lnTo>
                    <a:lnTo>
                      <a:pt x="595" y="1711"/>
                    </a:lnTo>
                    <a:lnTo>
                      <a:pt x="600" y="1711"/>
                    </a:lnTo>
                    <a:lnTo>
                      <a:pt x="607" y="1711"/>
                    </a:lnTo>
                    <a:lnTo>
                      <a:pt x="615" y="1708"/>
                    </a:lnTo>
                    <a:lnTo>
                      <a:pt x="624" y="1704"/>
                    </a:lnTo>
                    <a:lnTo>
                      <a:pt x="635" y="1700"/>
                    </a:lnTo>
                    <a:lnTo>
                      <a:pt x="645" y="1694"/>
                    </a:lnTo>
                    <a:lnTo>
                      <a:pt x="656" y="1687"/>
                    </a:lnTo>
                    <a:lnTo>
                      <a:pt x="668" y="1680"/>
                    </a:lnTo>
                    <a:lnTo>
                      <a:pt x="681" y="1673"/>
                    </a:lnTo>
                    <a:lnTo>
                      <a:pt x="693" y="1668"/>
                    </a:lnTo>
                    <a:lnTo>
                      <a:pt x="706" y="1662"/>
                    </a:lnTo>
                    <a:lnTo>
                      <a:pt x="719" y="1657"/>
                    </a:lnTo>
                    <a:lnTo>
                      <a:pt x="730" y="1654"/>
                    </a:lnTo>
                    <a:lnTo>
                      <a:pt x="739" y="1653"/>
                    </a:lnTo>
                    <a:lnTo>
                      <a:pt x="749" y="1651"/>
                    </a:lnTo>
                    <a:lnTo>
                      <a:pt x="757" y="1651"/>
                    </a:lnTo>
                    <a:lnTo>
                      <a:pt x="766" y="1653"/>
                    </a:lnTo>
                    <a:lnTo>
                      <a:pt x="776" y="1655"/>
                    </a:lnTo>
                    <a:lnTo>
                      <a:pt x="785" y="1657"/>
                    </a:lnTo>
                    <a:lnTo>
                      <a:pt x="795" y="1659"/>
                    </a:lnTo>
                    <a:lnTo>
                      <a:pt x="804" y="1663"/>
                    </a:lnTo>
                    <a:lnTo>
                      <a:pt x="812" y="1666"/>
                    </a:lnTo>
                    <a:lnTo>
                      <a:pt x="819" y="1670"/>
                    </a:lnTo>
                    <a:lnTo>
                      <a:pt x="826" y="1673"/>
                    </a:lnTo>
                    <a:lnTo>
                      <a:pt x="834" y="1676"/>
                    </a:lnTo>
                    <a:lnTo>
                      <a:pt x="842" y="1678"/>
                    </a:lnTo>
                    <a:lnTo>
                      <a:pt x="851" y="1680"/>
                    </a:lnTo>
                    <a:lnTo>
                      <a:pt x="860" y="1681"/>
                    </a:lnTo>
                    <a:lnTo>
                      <a:pt x="870" y="1681"/>
                    </a:lnTo>
                    <a:lnTo>
                      <a:pt x="878" y="1681"/>
                    </a:lnTo>
                    <a:lnTo>
                      <a:pt x="886" y="1680"/>
                    </a:lnTo>
                    <a:lnTo>
                      <a:pt x="893" y="1679"/>
                    </a:lnTo>
                    <a:lnTo>
                      <a:pt x="899" y="1679"/>
                    </a:lnTo>
                    <a:lnTo>
                      <a:pt x="905" y="1679"/>
                    </a:lnTo>
                    <a:lnTo>
                      <a:pt x="911" y="1680"/>
                    </a:lnTo>
                    <a:lnTo>
                      <a:pt x="917" y="1681"/>
                    </a:lnTo>
                    <a:lnTo>
                      <a:pt x="920" y="1683"/>
                    </a:lnTo>
                    <a:lnTo>
                      <a:pt x="924" y="1685"/>
                    </a:lnTo>
                    <a:lnTo>
                      <a:pt x="925" y="1687"/>
                    </a:lnTo>
                    <a:lnTo>
                      <a:pt x="925" y="1695"/>
                    </a:lnTo>
                    <a:lnTo>
                      <a:pt x="921" y="1704"/>
                    </a:lnTo>
                    <a:lnTo>
                      <a:pt x="914" y="1716"/>
                    </a:lnTo>
                    <a:lnTo>
                      <a:pt x="906" y="1727"/>
                    </a:lnTo>
                    <a:lnTo>
                      <a:pt x="902" y="1733"/>
                    </a:lnTo>
                    <a:lnTo>
                      <a:pt x="896" y="1738"/>
                    </a:lnTo>
                    <a:lnTo>
                      <a:pt x="890" y="1742"/>
                    </a:lnTo>
                    <a:lnTo>
                      <a:pt x="884" y="1747"/>
                    </a:lnTo>
                    <a:lnTo>
                      <a:pt x="880" y="1752"/>
                    </a:lnTo>
                    <a:lnTo>
                      <a:pt x="874" y="1755"/>
                    </a:lnTo>
                    <a:lnTo>
                      <a:pt x="870" y="1757"/>
                    </a:lnTo>
                    <a:lnTo>
                      <a:pt x="866" y="1760"/>
                    </a:lnTo>
                    <a:lnTo>
                      <a:pt x="860" y="1764"/>
                    </a:lnTo>
                    <a:lnTo>
                      <a:pt x="856" y="1770"/>
                    </a:lnTo>
                    <a:lnTo>
                      <a:pt x="855" y="1777"/>
                    </a:lnTo>
                    <a:lnTo>
                      <a:pt x="856" y="1785"/>
                    </a:lnTo>
                    <a:lnTo>
                      <a:pt x="858" y="1792"/>
                    </a:lnTo>
                    <a:lnTo>
                      <a:pt x="859" y="1800"/>
                    </a:lnTo>
                    <a:lnTo>
                      <a:pt x="859" y="1808"/>
                    </a:lnTo>
                    <a:lnTo>
                      <a:pt x="857" y="1814"/>
                    </a:lnTo>
                    <a:lnTo>
                      <a:pt x="855" y="1818"/>
                    </a:lnTo>
                    <a:lnTo>
                      <a:pt x="853" y="1823"/>
                    </a:lnTo>
                    <a:lnTo>
                      <a:pt x="853" y="1828"/>
                    </a:lnTo>
                    <a:lnTo>
                      <a:pt x="855" y="1830"/>
                    </a:lnTo>
                    <a:lnTo>
                      <a:pt x="856" y="1831"/>
                    </a:lnTo>
                    <a:lnTo>
                      <a:pt x="856" y="1833"/>
                    </a:lnTo>
                    <a:lnTo>
                      <a:pt x="855" y="1835"/>
                    </a:lnTo>
                    <a:lnTo>
                      <a:pt x="852" y="1837"/>
                    </a:lnTo>
                    <a:lnTo>
                      <a:pt x="850" y="1840"/>
                    </a:lnTo>
                    <a:lnTo>
                      <a:pt x="848" y="1845"/>
                    </a:lnTo>
                    <a:lnTo>
                      <a:pt x="848" y="1851"/>
                    </a:lnTo>
                    <a:lnTo>
                      <a:pt x="849" y="1858"/>
                    </a:lnTo>
                    <a:lnTo>
                      <a:pt x="852" y="1866"/>
                    </a:lnTo>
                    <a:lnTo>
                      <a:pt x="859" y="1875"/>
                    </a:lnTo>
                    <a:lnTo>
                      <a:pt x="867" y="1885"/>
                    </a:lnTo>
                    <a:lnTo>
                      <a:pt x="876" y="1894"/>
                    </a:lnTo>
                    <a:lnTo>
                      <a:pt x="886" y="1904"/>
                    </a:lnTo>
                    <a:lnTo>
                      <a:pt x="895" y="1913"/>
                    </a:lnTo>
                    <a:lnTo>
                      <a:pt x="901" y="1923"/>
                    </a:lnTo>
                    <a:lnTo>
                      <a:pt x="905" y="1932"/>
                    </a:lnTo>
                    <a:lnTo>
                      <a:pt x="909" y="1941"/>
                    </a:lnTo>
                    <a:lnTo>
                      <a:pt x="917" y="1949"/>
                    </a:lnTo>
                    <a:lnTo>
                      <a:pt x="926" y="1957"/>
                    </a:lnTo>
                    <a:lnTo>
                      <a:pt x="937" y="1962"/>
                    </a:lnTo>
                    <a:lnTo>
                      <a:pt x="949" y="1967"/>
                    </a:lnTo>
                    <a:lnTo>
                      <a:pt x="958" y="1972"/>
                    </a:lnTo>
                    <a:lnTo>
                      <a:pt x="965" y="1976"/>
                    </a:lnTo>
                    <a:lnTo>
                      <a:pt x="969" y="1980"/>
                    </a:lnTo>
                    <a:lnTo>
                      <a:pt x="972" y="1982"/>
                    </a:lnTo>
                    <a:lnTo>
                      <a:pt x="979" y="1981"/>
                    </a:lnTo>
                    <a:lnTo>
                      <a:pt x="987" y="1979"/>
                    </a:lnTo>
                    <a:lnTo>
                      <a:pt x="996" y="1974"/>
                    </a:lnTo>
                    <a:lnTo>
                      <a:pt x="1001" y="1970"/>
                    </a:lnTo>
                    <a:lnTo>
                      <a:pt x="1007" y="1966"/>
                    </a:lnTo>
                    <a:lnTo>
                      <a:pt x="1011" y="1960"/>
                    </a:lnTo>
                    <a:lnTo>
                      <a:pt x="1017" y="1952"/>
                    </a:lnTo>
                    <a:lnTo>
                      <a:pt x="1023" y="1945"/>
                    </a:lnTo>
                    <a:lnTo>
                      <a:pt x="1028" y="1937"/>
                    </a:lnTo>
                    <a:lnTo>
                      <a:pt x="1033" y="1928"/>
                    </a:lnTo>
                    <a:lnTo>
                      <a:pt x="1038" y="1920"/>
                    </a:lnTo>
                    <a:lnTo>
                      <a:pt x="1046" y="1903"/>
                    </a:lnTo>
                    <a:lnTo>
                      <a:pt x="1054" y="1889"/>
                    </a:lnTo>
                    <a:lnTo>
                      <a:pt x="1061" y="1877"/>
                    </a:lnTo>
                    <a:lnTo>
                      <a:pt x="1066" y="1873"/>
                    </a:lnTo>
                    <a:lnTo>
                      <a:pt x="1071" y="1868"/>
                    </a:lnTo>
                    <a:lnTo>
                      <a:pt x="1077" y="1860"/>
                    </a:lnTo>
                    <a:lnTo>
                      <a:pt x="1083" y="1848"/>
                    </a:lnTo>
                    <a:lnTo>
                      <a:pt x="1088" y="1837"/>
                    </a:lnTo>
                    <a:lnTo>
                      <a:pt x="1092" y="1830"/>
                    </a:lnTo>
                    <a:lnTo>
                      <a:pt x="1096" y="1824"/>
                    </a:lnTo>
                    <a:lnTo>
                      <a:pt x="1103" y="1817"/>
                    </a:lnTo>
                    <a:lnTo>
                      <a:pt x="1110" y="1812"/>
                    </a:lnTo>
                    <a:lnTo>
                      <a:pt x="1119" y="1806"/>
                    </a:lnTo>
                    <a:lnTo>
                      <a:pt x="1129" y="1800"/>
                    </a:lnTo>
                    <a:lnTo>
                      <a:pt x="1138" y="1797"/>
                    </a:lnTo>
                    <a:lnTo>
                      <a:pt x="1148" y="1793"/>
                    </a:lnTo>
                    <a:lnTo>
                      <a:pt x="1159" y="1791"/>
                    </a:lnTo>
                    <a:lnTo>
                      <a:pt x="1169" y="1787"/>
                    </a:lnTo>
                    <a:lnTo>
                      <a:pt x="1178" y="1784"/>
                    </a:lnTo>
                    <a:lnTo>
                      <a:pt x="1186" y="1779"/>
                    </a:lnTo>
                    <a:lnTo>
                      <a:pt x="1193" y="1776"/>
                    </a:lnTo>
                    <a:lnTo>
                      <a:pt x="1199" y="1772"/>
                    </a:lnTo>
                    <a:lnTo>
                      <a:pt x="1204" y="1769"/>
                    </a:lnTo>
                    <a:lnTo>
                      <a:pt x="1206" y="1765"/>
                    </a:lnTo>
                    <a:lnTo>
                      <a:pt x="1206" y="1762"/>
                    </a:lnTo>
                    <a:lnTo>
                      <a:pt x="1206" y="1757"/>
                    </a:lnTo>
                    <a:lnTo>
                      <a:pt x="1202" y="1753"/>
                    </a:lnTo>
                    <a:lnTo>
                      <a:pt x="1199" y="1747"/>
                    </a:lnTo>
                    <a:lnTo>
                      <a:pt x="1194" y="1741"/>
                    </a:lnTo>
                    <a:lnTo>
                      <a:pt x="1189" y="1734"/>
                    </a:lnTo>
                    <a:lnTo>
                      <a:pt x="1182" y="1729"/>
                    </a:lnTo>
                    <a:lnTo>
                      <a:pt x="1174" y="1723"/>
                    </a:lnTo>
                    <a:lnTo>
                      <a:pt x="1160" y="1707"/>
                    </a:lnTo>
                    <a:lnTo>
                      <a:pt x="1154" y="1686"/>
                    </a:lnTo>
                    <a:lnTo>
                      <a:pt x="1154" y="1662"/>
                    </a:lnTo>
                    <a:lnTo>
                      <a:pt x="1161" y="1636"/>
                    </a:lnTo>
                    <a:lnTo>
                      <a:pt x="1167" y="1625"/>
                    </a:lnTo>
                    <a:lnTo>
                      <a:pt x="1174" y="1615"/>
                    </a:lnTo>
                    <a:lnTo>
                      <a:pt x="1181" y="1604"/>
                    </a:lnTo>
                    <a:lnTo>
                      <a:pt x="1187" y="1596"/>
                    </a:lnTo>
                    <a:lnTo>
                      <a:pt x="1194" y="1589"/>
                    </a:lnTo>
                    <a:lnTo>
                      <a:pt x="1200" y="1583"/>
                    </a:lnTo>
                    <a:lnTo>
                      <a:pt x="1206" y="1580"/>
                    </a:lnTo>
                    <a:lnTo>
                      <a:pt x="1212" y="1579"/>
                    </a:lnTo>
                    <a:lnTo>
                      <a:pt x="1220" y="1579"/>
                    </a:lnTo>
                    <a:lnTo>
                      <a:pt x="1227" y="1580"/>
                    </a:lnTo>
                    <a:lnTo>
                      <a:pt x="1231" y="1582"/>
                    </a:lnTo>
                    <a:lnTo>
                      <a:pt x="1232" y="1586"/>
                    </a:lnTo>
                    <a:lnTo>
                      <a:pt x="1231" y="1588"/>
                    </a:lnTo>
                    <a:lnTo>
                      <a:pt x="1230" y="1592"/>
                    </a:lnTo>
                    <a:lnTo>
                      <a:pt x="1227" y="1595"/>
                    </a:lnTo>
                    <a:lnTo>
                      <a:pt x="1223" y="1597"/>
                    </a:lnTo>
                    <a:lnTo>
                      <a:pt x="1220" y="1602"/>
                    </a:lnTo>
                    <a:lnTo>
                      <a:pt x="1216" y="1610"/>
                    </a:lnTo>
                    <a:lnTo>
                      <a:pt x="1214" y="1620"/>
                    </a:lnTo>
                    <a:lnTo>
                      <a:pt x="1213" y="1633"/>
                    </a:lnTo>
                    <a:lnTo>
                      <a:pt x="1214" y="1645"/>
                    </a:lnTo>
                    <a:lnTo>
                      <a:pt x="1217" y="1655"/>
                    </a:lnTo>
                    <a:lnTo>
                      <a:pt x="1223" y="1662"/>
                    </a:lnTo>
                    <a:lnTo>
                      <a:pt x="1230" y="1665"/>
                    </a:lnTo>
                    <a:lnTo>
                      <a:pt x="1236" y="1665"/>
                    </a:lnTo>
                    <a:lnTo>
                      <a:pt x="1240" y="1664"/>
                    </a:lnTo>
                    <a:lnTo>
                      <a:pt x="1242" y="1661"/>
                    </a:lnTo>
                    <a:lnTo>
                      <a:pt x="1239" y="1657"/>
                    </a:lnTo>
                    <a:lnTo>
                      <a:pt x="1237" y="1651"/>
                    </a:lnTo>
                    <a:lnTo>
                      <a:pt x="1236" y="1645"/>
                    </a:lnTo>
                    <a:lnTo>
                      <a:pt x="1236" y="1636"/>
                    </a:lnTo>
                    <a:lnTo>
                      <a:pt x="1238" y="1630"/>
                    </a:lnTo>
                    <a:lnTo>
                      <a:pt x="1242" y="1625"/>
                    </a:lnTo>
                    <a:lnTo>
                      <a:pt x="1247" y="1624"/>
                    </a:lnTo>
                    <a:lnTo>
                      <a:pt x="1253" y="1626"/>
                    </a:lnTo>
                    <a:lnTo>
                      <a:pt x="1259" y="1633"/>
                    </a:lnTo>
                    <a:lnTo>
                      <a:pt x="1266" y="1640"/>
                    </a:lnTo>
                    <a:lnTo>
                      <a:pt x="1274" y="1646"/>
                    </a:lnTo>
                    <a:lnTo>
                      <a:pt x="1282" y="1648"/>
                    </a:lnTo>
                    <a:lnTo>
                      <a:pt x="1290" y="1648"/>
                    </a:lnTo>
                    <a:lnTo>
                      <a:pt x="1297" y="1647"/>
                    </a:lnTo>
                    <a:lnTo>
                      <a:pt x="1304" y="1648"/>
                    </a:lnTo>
                    <a:lnTo>
                      <a:pt x="1308" y="1651"/>
                    </a:lnTo>
                    <a:lnTo>
                      <a:pt x="1312" y="1656"/>
                    </a:lnTo>
                    <a:lnTo>
                      <a:pt x="1311" y="1662"/>
                    </a:lnTo>
                    <a:lnTo>
                      <a:pt x="1308" y="1666"/>
                    </a:lnTo>
                    <a:lnTo>
                      <a:pt x="1303" y="1671"/>
                    </a:lnTo>
                    <a:lnTo>
                      <a:pt x="1295" y="1674"/>
                    </a:lnTo>
                    <a:lnTo>
                      <a:pt x="1285" y="1678"/>
                    </a:lnTo>
                    <a:lnTo>
                      <a:pt x="1277" y="1681"/>
                    </a:lnTo>
                    <a:lnTo>
                      <a:pt x="1269" y="1685"/>
                    </a:lnTo>
                    <a:lnTo>
                      <a:pt x="1262" y="1688"/>
                    </a:lnTo>
                    <a:lnTo>
                      <a:pt x="1258" y="1692"/>
                    </a:lnTo>
                    <a:lnTo>
                      <a:pt x="1255" y="1695"/>
                    </a:lnTo>
                    <a:lnTo>
                      <a:pt x="1255" y="1700"/>
                    </a:lnTo>
                    <a:lnTo>
                      <a:pt x="1257" y="1704"/>
                    </a:lnTo>
                    <a:lnTo>
                      <a:pt x="1259" y="1707"/>
                    </a:lnTo>
                    <a:lnTo>
                      <a:pt x="1262" y="1707"/>
                    </a:lnTo>
                    <a:lnTo>
                      <a:pt x="1267" y="1708"/>
                    </a:lnTo>
                    <a:lnTo>
                      <a:pt x="1272" y="1707"/>
                    </a:lnTo>
                    <a:lnTo>
                      <a:pt x="1278" y="1707"/>
                    </a:lnTo>
                    <a:lnTo>
                      <a:pt x="1284" y="1704"/>
                    </a:lnTo>
                    <a:lnTo>
                      <a:pt x="1292" y="1702"/>
                    </a:lnTo>
                    <a:lnTo>
                      <a:pt x="1299" y="1700"/>
                    </a:lnTo>
                    <a:lnTo>
                      <a:pt x="1306" y="1696"/>
                    </a:lnTo>
                    <a:lnTo>
                      <a:pt x="1314" y="1692"/>
                    </a:lnTo>
                    <a:lnTo>
                      <a:pt x="1321" y="1687"/>
                    </a:lnTo>
                    <a:lnTo>
                      <a:pt x="1327" y="1684"/>
                    </a:lnTo>
                    <a:lnTo>
                      <a:pt x="1333" y="1679"/>
                    </a:lnTo>
                    <a:lnTo>
                      <a:pt x="1338" y="1674"/>
                    </a:lnTo>
                    <a:lnTo>
                      <a:pt x="1342" y="1671"/>
                    </a:lnTo>
                    <a:lnTo>
                      <a:pt x="1344" y="1668"/>
                    </a:lnTo>
                    <a:lnTo>
                      <a:pt x="1348" y="1661"/>
                    </a:lnTo>
                    <a:lnTo>
                      <a:pt x="1352" y="1655"/>
                    </a:lnTo>
                    <a:lnTo>
                      <a:pt x="1356" y="1651"/>
                    </a:lnTo>
                    <a:lnTo>
                      <a:pt x="1359" y="1650"/>
                    </a:lnTo>
                    <a:lnTo>
                      <a:pt x="1363" y="1650"/>
                    </a:lnTo>
                    <a:lnTo>
                      <a:pt x="1366" y="1654"/>
                    </a:lnTo>
                    <a:lnTo>
                      <a:pt x="1369" y="1658"/>
                    </a:lnTo>
                    <a:lnTo>
                      <a:pt x="1372" y="1664"/>
                    </a:lnTo>
                    <a:lnTo>
                      <a:pt x="1374" y="1668"/>
                    </a:lnTo>
                    <a:lnTo>
                      <a:pt x="1379" y="1671"/>
                    </a:lnTo>
                    <a:lnTo>
                      <a:pt x="1383" y="1674"/>
                    </a:lnTo>
                    <a:lnTo>
                      <a:pt x="1391" y="1678"/>
                    </a:lnTo>
                    <a:lnTo>
                      <a:pt x="1399" y="1681"/>
                    </a:lnTo>
                    <a:lnTo>
                      <a:pt x="1409" y="1684"/>
                    </a:lnTo>
                    <a:lnTo>
                      <a:pt x="1418" y="1686"/>
                    </a:lnTo>
                    <a:lnTo>
                      <a:pt x="1428" y="1688"/>
                    </a:lnTo>
                    <a:lnTo>
                      <a:pt x="1440" y="1688"/>
                    </a:lnTo>
                    <a:lnTo>
                      <a:pt x="1451" y="1687"/>
                    </a:lnTo>
                    <a:lnTo>
                      <a:pt x="1465" y="1683"/>
                    </a:lnTo>
                    <a:lnTo>
                      <a:pt x="1478" y="1676"/>
                    </a:lnTo>
                    <a:lnTo>
                      <a:pt x="1492" y="1668"/>
                    </a:lnTo>
                    <a:lnTo>
                      <a:pt x="1504" y="1658"/>
                    </a:lnTo>
                    <a:lnTo>
                      <a:pt x="1516" y="1647"/>
                    </a:lnTo>
                    <a:lnTo>
                      <a:pt x="1526" y="1634"/>
                    </a:lnTo>
                    <a:lnTo>
                      <a:pt x="1536" y="1621"/>
                    </a:lnTo>
                    <a:lnTo>
                      <a:pt x="1547" y="1610"/>
                    </a:lnTo>
                    <a:lnTo>
                      <a:pt x="1557" y="1601"/>
                    </a:lnTo>
                    <a:lnTo>
                      <a:pt x="1568" y="1592"/>
                    </a:lnTo>
                    <a:lnTo>
                      <a:pt x="1578" y="1586"/>
                    </a:lnTo>
                    <a:lnTo>
                      <a:pt x="1587" y="1581"/>
                    </a:lnTo>
                    <a:lnTo>
                      <a:pt x="1594" y="1579"/>
                    </a:lnTo>
                    <a:lnTo>
                      <a:pt x="1601" y="1579"/>
                    </a:lnTo>
                    <a:lnTo>
                      <a:pt x="1609" y="1582"/>
                    </a:lnTo>
                    <a:lnTo>
                      <a:pt x="1615" y="1586"/>
                    </a:lnTo>
                    <a:lnTo>
                      <a:pt x="1616" y="1590"/>
                    </a:lnTo>
                    <a:lnTo>
                      <a:pt x="1612" y="1595"/>
                    </a:lnTo>
                    <a:lnTo>
                      <a:pt x="1607" y="1602"/>
                    </a:lnTo>
                    <a:lnTo>
                      <a:pt x="1603" y="1615"/>
                    </a:lnTo>
                    <a:lnTo>
                      <a:pt x="1602" y="1632"/>
                    </a:lnTo>
                    <a:lnTo>
                      <a:pt x="1602" y="1651"/>
                    </a:lnTo>
                    <a:lnTo>
                      <a:pt x="1606" y="1666"/>
                    </a:lnTo>
                    <a:lnTo>
                      <a:pt x="1612" y="1674"/>
                    </a:lnTo>
                    <a:lnTo>
                      <a:pt x="1623" y="1674"/>
                    </a:lnTo>
                    <a:lnTo>
                      <a:pt x="1636" y="1666"/>
                    </a:lnTo>
                    <a:lnTo>
                      <a:pt x="1648" y="1650"/>
                    </a:lnTo>
                    <a:lnTo>
                      <a:pt x="1659" y="1632"/>
                    </a:lnTo>
                    <a:lnTo>
                      <a:pt x="1665" y="1615"/>
                    </a:lnTo>
                    <a:lnTo>
                      <a:pt x="1669" y="1598"/>
                    </a:lnTo>
                    <a:lnTo>
                      <a:pt x="1671" y="1583"/>
                    </a:lnTo>
                    <a:lnTo>
                      <a:pt x="1677" y="1567"/>
                    </a:lnTo>
                    <a:lnTo>
                      <a:pt x="1684" y="1554"/>
                    </a:lnTo>
                    <a:lnTo>
                      <a:pt x="1692" y="1543"/>
                    </a:lnTo>
                    <a:lnTo>
                      <a:pt x="1697" y="1539"/>
                    </a:lnTo>
                    <a:lnTo>
                      <a:pt x="1701" y="1535"/>
                    </a:lnTo>
                    <a:lnTo>
                      <a:pt x="1707" y="1533"/>
                    </a:lnTo>
                    <a:lnTo>
                      <a:pt x="1713" y="1530"/>
                    </a:lnTo>
                    <a:lnTo>
                      <a:pt x="1720" y="1529"/>
                    </a:lnTo>
                    <a:lnTo>
                      <a:pt x="1725" y="1528"/>
                    </a:lnTo>
                    <a:lnTo>
                      <a:pt x="1731" y="1528"/>
                    </a:lnTo>
                    <a:lnTo>
                      <a:pt x="1737" y="1529"/>
                    </a:lnTo>
                    <a:lnTo>
                      <a:pt x="1747" y="1533"/>
                    </a:lnTo>
                    <a:lnTo>
                      <a:pt x="1758" y="1539"/>
                    </a:lnTo>
                    <a:lnTo>
                      <a:pt x="1765" y="1543"/>
                    </a:lnTo>
                    <a:lnTo>
                      <a:pt x="1770" y="1549"/>
                    </a:lnTo>
                    <a:lnTo>
                      <a:pt x="1774" y="1554"/>
                    </a:lnTo>
                    <a:lnTo>
                      <a:pt x="1778" y="1556"/>
                    </a:lnTo>
                    <a:lnTo>
                      <a:pt x="1783" y="1556"/>
                    </a:lnTo>
                    <a:lnTo>
                      <a:pt x="1786" y="1555"/>
                    </a:lnTo>
                    <a:lnTo>
                      <a:pt x="1790" y="1550"/>
                    </a:lnTo>
                    <a:lnTo>
                      <a:pt x="1791" y="1544"/>
                    </a:lnTo>
                    <a:lnTo>
                      <a:pt x="1790" y="1536"/>
                    </a:lnTo>
                    <a:lnTo>
                      <a:pt x="1788" y="1527"/>
                    </a:lnTo>
                    <a:lnTo>
                      <a:pt x="1785" y="1517"/>
                    </a:lnTo>
                    <a:lnTo>
                      <a:pt x="1785" y="1503"/>
                    </a:lnTo>
                    <a:lnTo>
                      <a:pt x="1786" y="1489"/>
                    </a:lnTo>
                    <a:lnTo>
                      <a:pt x="1790" y="1476"/>
                    </a:lnTo>
                    <a:lnTo>
                      <a:pt x="1796" y="1464"/>
                    </a:lnTo>
                    <a:lnTo>
                      <a:pt x="1803" y="1451"/>
                    </a:lnTo>
                    <a:lnTo>
                      <a:pt x="1811" y="1442"/>
                    </a:lnTo>
                    <a:lnTo>
                      <a:pt x="1818" y="1436"/>
                    </a:lnTo>
                    <a:lnTo>
                      <a:pt x="1826" y="1434"/>
                    </a:lnTo>
                    <a:lnTo>
                      <a:pt x="1835" y="1434"/>
                    </a:lnTo>
                    <a:lnTo>
                      <a:pt x="1844" y="1436"/>
                    </a:lnTo>
                    <a:lnTo>
                      <a:pt x="1851" y="1441"/>
                    </a:lnTo>
                    <a:lnTo>
                      <a:pt x="1856" y="1448"/>
                    </a:lnTo>
                    <a:lnTo>
                      <a:pt x="1857" y="1457"/>
                    </a:lnTo>
                    <a:lnTo>
                      <a:pt x="1853" y="1467"/>
                    </a:lnTo>
                    <a:lnTo>
                      <a:pt x="1846" y="1477"/>
                    </a:lnTo>
                    <a:lnTo>
                      <a:pt x="1838" y="1488"/>
                    </a:lnTo>
                    <a:lnTo>
                      <a:pt x="1830" y="1499"/>
                    </a:lnTo>
                    <a:lnTo>
                      <a:pt x="1824" y="1511"/>
                    </a:lnTo>
                    <a:lnTo>
                      <a:pt x="1821" y="1520"/>
                    </a:lnTo>
                    <a:lnTo>
                      <a:pt x="1819" y="1530"/>
                    </a:lnTo>
                    <a:lnTo>
                      <a:pt x="1815" y="1544"/>
                    </a:lnTo>
                    <a:lnTo>
                      <a:pt x="1811" y="1558"/>
                    </a:lnTo>
                    <a:lnTo>
                      <a:pt x="1807" y="1572"/>
                    </a:lnTo>
                    <a:lnTo>
                      <a:pt x="1805" y="1585"/>
                    </a:lnTo>
                    <a:lnTo>
                      <a:pt x="1805" y="1597"/>
                    </a:lnTo>
                    <a:lnTo>
                      <a:pt x="1808" y="1607"/>
                    </a:lnTo>
                    <a:lnTo>
                      <a:pt x="1814" y="1613"/>
                    </a:lnTo>
                    <a:lnTo>
                      <a:pt x="1822" y="1616"/>
                    </a:lnTo>
                    <a:lnTo>
                      <a:pt x="1830" y="1616"/>
                    </a:lnTo>
                    <a:lnTo>
                      <a:pt x="1838" y="1613"/>
                    </a:lnTo>
                    <a:lnTo>
                      <a:pt x="1844" y="1608"/>
                    </a:lnTo>
                    <a:lnTo>
                      <a:pt x="1847" y="1604"/>
                    </a:lnTo>
                    <a:lnTo>
                      <a:pt x="1851" y="1601"/>
                    </a:lnTo>
                    <a:lnTo>
                      <a:pt x="1857" y="1596"/>
                    </a:lnTo>
                    <a:lnTo>
                      <a:pt x="1862" y="1592"/>
                    </a:lnTo>
                    <a:lnTo>
                      <a:pt x="1868" y="1587"/>
                    </a:lnTo>
                    <a:lnTo>
                      <a:pt x="1875" y="1581"/>
                    </a:lnTo>
                    <a:lnTo>
                      <a:pt x="1881" y="1578"/>
                    </a:lnTo>
                    <a:lnTo>
                      <a:pt x="1888" y="1573"/>
                    </a:lnTo>
                    <a:lnTo>
                      <a:pt x="1899" y="1564"/>
                    </a:lnTo>
                    <a:lnTo>
                      <a:pt x="1908" y="1550"/>
                    </a:lnTo>
                    <a:lnTo>
                      <a:pt x="1915" y="1534"/>
                    </a:lnTo>
                    <a:lnTo>
                      <a:pt x="1918" y="1518"/>
                    </a:lnTo>
                    <a:lnTo>
                      <a:pt x="1920" y="1502"/>
                    </a:lnTo>
                    <a:lnTo>
                      <a:pt x="1927" y="1484"/>
                    </a:lnTo>
                    <a:lnTo>
                      <a:pt x="1936" y="1468"/>
                    </a:lnTo>
                    <a:lnTo>
                      <a:pt x="1948" y="1456"/>
                    </a:lnTo>
                    <a:lnTo>
                      <a:pt x="1953" y="1451"/>
                    </a:lnTo>
                    <a:lnTo>
                      <a:pt x="1960" y="1445"/>
                    </a:lnTo>
                    <a:lnTo>
                      <a:pt x="1967" y="1441"/>
                    </a:lnTo>
                    <a:lnTo>
                      <a:pt x="1974" y="1437"/>
                    </a:lnTo>
                    <a:lnTo>
                      <a:pt x="1980" y="1434"/>
                    </a:lnTo>
                    <a:lnTo>
                      <a:pt x="1986" y="1430"/>
                    </a:lnTo>
                    <a:lnTo>
                      <a:pt x="1991" y="1428"/>
                    </a:lnTo>
                    <a:lnTo>
                      <a:pt x="1995" y="1427"/>
                    </a:lnTo>
                    <a:lnTo>
                      <a:pt x="1999" y="1421"/>
                    </a:lnTo>
                    <a:lnTo>
                      <a:pt x="1999" y="1407"/>
                    </a:lnTo>
                    <a:lnTo>
                      <a:pt x="1994" y="1388"/>
                    </a:lnTo>
                    <a:lnTo>
                      <a:pt x="1983" y="1366"/>
                    </a:lnTo>
                    <a:lnTo>
                      <a:pt x="1973" y="1336"/>
                    </a:lnTo>
                    <a:lnTo>
                      <a:pt x="1967" y="1297"/>
                    </a:lnTo>
                    <a:lnTo>
                      <a:pt x="1967" y="1253"/>
                    </a:lnTo>
                    <a:lnTo>
                      <a:pt x="1972" y="1210"/>
                    </a:lnTo>
                    <a:lnTo>
                      <a:pt x="1981" y="1172"/>
                    </a:lnTo>
                    <a:lnTo>
                      <a:pt x="1990" y="1141"/>
                    </a:lnTo>
                    <a:lnTo>
                      <a:pt x="1998" y="1119"/>
                    </a:lnTo>
                    <a:lnTo>
                      <a:pt x="2004" y="1110"/>
                    </a:lnTo>
                    <a:lnTo>
                      <a:pt x="2010" y="1104"/>
                    </a:lnTo>
                    <a:lnTo>
                      <a:pt x="2016" y="1090"/>
                    </a:lnTo>
                    <a:lnTo>
                      <a:pt x="2020" y="1072"/>
                    </a:lnTo>
                    <a:lnTo>
                      <a:pt x="2025" y="1050"/>
                    </a:lnTo>
                    <a:lnTo>
                      <a:pt x="2027" y="1024"/>
                    </a:lnTo>
                    <a:lnTo>
                      <a:pt x="2027" y="991"/>
                    </a:lnTo>
                    <a:lnTo>
                      <a:pt x="2024" y="959"/>
                    </a:lnTo>
                    <a:lnTo>
                      <a:pt x="2017" y="929"/>
                    </a:lnTo>
                    <a:lnTo>
                      <a:pt x="2011" y="900"/>
                    </a:lnTo>
                    <a:lnTo>
                      <a:pt x="2010" y="867"/>
                    </a:lnTo>
                    <a:lnTo>
                      <a:pt x="2012" y="836"/>
                    </a:lnTo>
                    <a:lnTo>
                      <a:pt x="2019" y="808"/>
                    </a:lnTo>
                    <a:lnTo>
                      <a:pt x="2024" y="797"/>
                    </a:lnTo>
                    <a:lnTo>
                      <a:pt x="2029" y="785"/>
                    </a:lnTo>
                    <a:lnTo>
                      <a:pt x="2035" y="775"/>
                    </a:lnTo>
                    <a:lnTo>
                      <a:pt x="2041" y="766"/>
                    </a:lnTo>
                    <a:lnTo>
                      <a:pt x="2048" y="758"/>
                    </a:lnTo>
                    <a:lnTo>
                      <a:pt x="2055" y="752"/>
                    </a:lnTo>
                    <a:lnTo>
                      <a:pt x="2061" y="746"/>
                    </a:lnTo>
                    <a:lnTo>
                      <a:pt x="2066" y="744"/>
                    </a:lnTo>
                    <a:lnTo>
                      <a:pt x="2072" y="743"/>
                    </a:lnTo>
                    <a:lnTo>
                      <a:pt x="2078" y="743"/>
                    </a:lnTo>
                    <a:lnTo>
                      <a:pt x="2084" y="743"/>
                    </a:lnTo>
                    <a:lnTo>
                      <a:pt x="2089" y="744"/>
                    </a:lnTo>
                    <a:lnTo>
                      <a:pt x="2094" y="745"/>
                    </a:lnTo>
                    <a:lnTo>
                      <a:pt x="2099" y="747"/>
                    </a:lnTo>
                    <a:lnTo>
                      <a:pt x="2102" y="750"/>
                    </a:lnTo>
                    <a:lnTo>
                      <a:pt x="2104" y="753"/>
                    </a:lnTo>
                    <a:lnTo>
                      <a:pt x="2109" y="752"/>
                    </a:lnTo>
                    <a:lnTo>
                      <a:pt x="2112" y="739"/>
                    </a:lnTo>
                    <a:lnTo>
                      <a:pt x="2116" y="716"/>
                    </a:lnTo>
                    <a:lnTo>
                      <a:pt x="2118" y="685"/>
                    </a:lnTo>
                    <a:lnTo>
                      <a:pt x="2122" y="652"/>
                    </a:lnTo>
                    <a:lnTo>
                      <a:pt x="2127" y="622"/>
                    </a:lnTo>
                    <a:lnTo>
                      <a:pt x="2135" y="600"/>
                    </a:lnTo>
                    <a:lnTo>
                      <a:pt x="2145" y="587"/>
                    </a:lnTo>
                    <a:lnTo>
                      <a:pt x="2149" y="583"/>
                    </a:lnTo>
                    <a:lnTo>
                      <a:pt x="2155" y="577"/>
                    </a:lnTo>
                    <a:lnTo>
                      <a:pt x="2161" y="569"/>
                    </a:lnTo>
                    <a:lnTo>
                      <a:pt x="2167" y="559"/>
                    </a:lnTo>
                    <a:lnTo>
                      <a:pt x="2171" y="549"/>
                    </a:lnTo>
                    <a:lnTo>
                      <a:pt x="2177" y="538"/>
                    </a:lnTo>
                    <a:lnTo>
                      <a:pt x="2181" y="526"/>
                    </a:lnTo>
                    <a:lnTo>
                      <a:pt x="2185" y="513"/>
                    </a:lnTo>
                    <a:lnTo>
                      <a:pt x="2190" y="486"/>
                    </a:lnTo>
                    <a:lnTo>
                      <a:pt x="2191" y="456"/>
                    </a:lnTo>
                    <a:lnTo>
                      <a:pt x="2190" y="425"/>
                    </a:lnTo>
                    <a:lnTo>
                      <a:pt x="2184" y="398"/>
                    </a:lnTo>
                    <a:lnTo>
                      <a:pt x="2177" y="376"/>
                    </a:lnTo>
                    <a:lnTo>
                      <a:pt x="2169" y="358"/>
                    </a:lnTo>
                    <a:lnTo>
                      <a:pt x="2162" y="343"/>
                    </a:lnTo>
                    <a:lnTo>
                      <a:pt x="2156" y="336"/>
                    </a:lnTo>
                    <a:lnTo>
                      <a:pt x="2152" y="333"/>
                    </a:lnTo>
                    <a:lnTo>
                      <a:pt x="2149" y="328"/>
                    </a:lnTo>
                    <a:lnTo>
                      <a:pt x="2149" y="322"/>
                    </a:lnTo>
                    <a:lnTo>
                      <a:pt x="2150" y="316"/>
                    </a:lnTo>
                    <a:lnTo>
                      <a:pt x="2152" y="310"/>
                    </a:lnTo>
                    <a:lnTo>
                      <a:pt x="2150" y="299"/>
                    </a:lnTo>
                    <a:lnTo>
                      <a:pt x="2146" y="288"/>
                    </a:lnTo>
                    <a:lnTo>
                      <a:pt x="2140" y="276"/>
                    </a:lnTo>
                    <a:lnTo>
                      <a:pt x="2132" y="265"/>
                    </a:lnTo>
                    <a:lnTo>
                      <a:pt x="2124" y="253"/>
                    </a:lnTo>
                    <a:lnTo>
                      <a:pt x="2116" y="243"/>
                    </a:lnTo>
                    <a:lnTo>
                      <a:pt x="2110" y="235"/>
                    </a:lnTo>
                    <a:lnTo>
                      <a:pt x="2104" y="229"/>
                    </a:lnTo>
                    <a:lnTo>
                      <a:pt x="2099" y="224"/>
                    </a:lnTo>
                    <a:lnTo>
                      <a:pt x="2092" y="221"/>
                    </a:lnTo>
                    <a:lnTo>
                      <a:pt x="2087" y="219"/>
                    </a:lnTo>
                    <a:lnTo>
                      <a:pt x="2082" y="209"/>
                    </a:lnTo>
                    <a:lnTo>
                      <a:pt x="2078" y="187"/>
                    </a:lnTo>
                    <a:lnTo>
                      <a:pt x="2073" y="155"/>
                    </a:lnTo>
                    <a:lnTo>
                      <a:pt x="2071" y="115"/>
                    </a:lnTo>
                    <a:lnTo>
                      <a:pt x="2067" y="76"/>
                    </a:lnTo>
                    <a:lnTo>
                      <a:pt x="2064" y="43"/>
                    </a:lnTo>
                    <a:lnTo>
                      <a:pt x="2058" y="24"/>
                    </a:lnTo>
                    <a:lnTo>
                      <a:pt x="2054" y="18"/>
                    </a:lnTo>
                    <a:lnTo>
                      <a:pt x="2050" y="19"/>
                    </a:lnTo>
                    <a:lnTo>
                      <a:pt x="2046" y="19"/>
                    </a:lnTo>
                    <a:lnTo>
                      <a:pt x="2039" y="18"/>
                    </a:lnTo>
                    <a:lnTo>
                      <a:pt x="2031" y="17"/>
                    </a:lnTo>
                    <a:lnTo>
                      <a:pt x="2023" y="15"/>
                    </a:lnTo>
                    <a:lnTo>
                      <a:pt x="2013" y="12"/>
                    </a:lnTo>
                    <a:lnTo>
                      <a:pt x="2004" y="9"/>
                    </a:lnTo>
                    <a:lnTo>
                      <a:pt x="1994" y="4"/>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3" name="Freeform 7"/>
              <p:cNvSpPr>
                <a:spLocks/>
              </p:cNvSpPr>
              <p:nvPr/>
            </p:nvSpPr>
            <p:spPr bwMode="auto">
              <a:xfrm>
                <a:off x="3823" y="2824"/>
                <a:ext cx="257" cy="200"/>
              </a:xfrm>
              <a:custGeom>
                <a:avLst/>
                <a:gdLst>
                  <a:gd name="T0" fmla="*/ 0 w 515"/>
                  <a:gd name="T1" fmla="*/ 1 h 399"/>
                  <a:gd name="T2" fmla="*/ 0 w 515"/>
                  <a:gd name="T3" fmla="*/ 1 h 399"/>
                  <a:gd name="T4" fmla="*/ 0 w 515"/>
                  <a:gd name="T5" fmla="*/ 1 h 399"/>
                  <a:gd name="T6" fmla="*/ 0 w 515"/>
                  <a:gd name="T7" fmla="*/ 1 h 399"/>
                  <a:gd name="T8" fmla="*/ 0 w 515"/>
                  <a:gd name="T9" fmla="*/ 1 h 399"/>
                  <a:gd name="T10" fmla="*/ 0 w 515"/>
                  <a:gd name="T11" fmla="*/ 1 h 399"/>
                  <a:gd name="T12" fmla="*/ 0 w 515"/>
                  <a:gd name="T13" fmla="*/ 1 h 399"/>
                  <a:gd name="T14" fmla="*/ 0 w 515"/>
                  <a:gd name="T15" fmla="*/ 1 h 399"/>
                  <a:gd name="T16" fmla="*/ 0 w 515"/>
                  <a:gd name="T17" fmla="*/ 1 h 399"/>
                  <a:gd name="T18" fmla="*/ 0 w 515"/>
                  <a:gd name="T19" fmla="*/ 1 h 399"/>
                  <a:gd name="T20" fmla="*/ 0 w 515"/>
                  <a:gd name="T21" fmla="*/ 1 h 399"/>
                  <a:gd name="T22" fmla="*/ 0 w 515"/>
                  <a:gd name="T23" fmla="*/ 1 h 399"/>
                  <a:gd name="T24" fmla="*/ 0 w 515"/>
                  <a:gd name="T25" fmla="*/ 1 h 399"/>
                  <a:gd name="T26" fmla="*/ 0 w 515"/>
                  <a:gd name="T27" fmla="*/ 1 h 399"/>
                  <a:gd name="T28" fmla="*/ 0 w 515"/>
                  <a:gd name="T29" fmla="*/ 1 h 399"/>
                  <a:gd name="T30" fmla="*/ 0 w 515"/>
                  <a:gd name="T31" fmla="*/ 1 h 399"/>
                  <a:gd name="T32" fmla="*/ 0 w 515"/>
                  <a:gd name="T33" fmla="*/ 1 h 399"/>
                  <a:gd name="T34" fmla="*/ 0 w 515"/>
                  <a:gd name="T35" fmla="*/ 1 h 399"/>
                  <a:gd name="T36" fmla="*/ 0 w 515"/>
                  <a:gd name="T37" fmla="*/ 1 h 399"/>
                  <a:gd name="T38" fmla="*/ 0 w 515"/>
                  <a:gd name="T39" fmla="*/ 1 h 399"/>
                  <a:gd name="T40" fmla="*/ 0 w 515"/>
                  <a:gd name="T41" fmla="*/ 1 h 399"/>
                  <a:gd name="T42" fmla="*/ 0 w 515"/>
                  <a:gd name="T43" fmla="*/ 1 h 399"/>
                  <a:gd name="T44" fmla="*/ 0 w 515"/>
                  <a:gd name="T45" fmla="*/ 1 h 399"/>
                  <a:gd name="T46" fmla="*/ 0 w 515"/>
                  <a:gd name="T47" fmla="*/ 1 h 399"/>
                  <a:gd name="T48" fmla="*/ 0 w 515"/>
                  <a:gd name="T49" fmla="*/ 1 h 399"/>
                  <a:gd name="T50" fmla="*/ 0 w 515"/>
                  <a:gd name="T51" fmla="*/ 1 h 399"/>
                  <a:gd name="T52" fmla="*/ 0 w 515"/>
                  <a:gd name="T53" fmla="*/ 1 h 399"/>
                  <a:gd name="T54" fmla="*/ 0 w 515"/>
                  <a:gd name="T55" fmla="*/ 1 h 399"/>
                  <a:gd name="T56" fmla="*/ 0 w 515"/>
                  <a:gd name="T57" fmla="*/ 1 h 399"/>
                  <a:gd name="T58" fmla="*/ 0 w 515"/>
                  <a:gd name="T59" fmla="*/ 1 h 399"/>
                  <a:gd name="T60" fmla="*/ 0 w 515"/>
                  <a:gd name="T61" fmla="*/ 1 h 399"/>
                  <a:gd name="T62" fmla="*/ 0 w 515"/>
                  <a:gd name="T63" fmla="*/ 1 h 399"/>
                  <a:gd name="T64" fmla="*/ 0 w 515"/>
                  <a:gd name="T65" fmla="*/ 1 h 399"/>
                  <a:gd name="T66" fmla="*/ 0 w 515"/>
                  <a:gd name="T67" fmla="*/ 1 h 399"/>
                  <a:gd name="T68" fmla="*/ 0 w 515"/>
                  <a:gd name="T69" fmla="*/ 1 h 399"/>
                  <a:gd name="T70" fmla="*/ 0 w 515"/>
                  <a:gd name="T71" fmla="*/ 1 h 399"/>
                  <a:gd name="T72" fmla="*/ 0 w 515"/>
                  <a:gd name="T73" fmla="*/ 1 h 399"/>
                  <a:gd name="T74" fmla="*/ 0 w 515"/>
                  <a:gd name="T75" fmla="*/ 1 h 399"/>
                  <a:gd name="T76" fmla="*/ 0 w 515"/>
                  <a:gd name="T77" fmla="*/ 1 h 399"/>
                  <a:gd name="T78" fmla="*/ 0 w 515"/>
                  <a:gd name="T79" fmla="*/ 1 h 399"/>
                  <a:gd name="T80" fmla="*/ 0 w 515"/>
                  <a:gd name="T81" fmla="*/ 1 h 399"/>
                  <a:gd name="T82" fmla="*/ 0 w 515"/>
                  <a:gd name="T83" fmla="*/ 1 h 399"/>
                  <a:gd name="T84" fmla="*/ 0 w 515"/>
                  <a:gd name="T85" fmla="*/ 1 h 399"/>
                  <a:gd name="T86" fmla="*/ 0 w 515"/>
                  <a:gd name="T87" fmla="*/ 1 h 399"/>
                  <a:gd name="T88" fmla="*/ 0 w 515"/>
                  <a:gd name="T89" fmla="*/ 0 h 399"/>
                  <a:gd name="T90" fmla="*/ 0 w 515"/>
                  <a:gd name="T91" fmla="*/ 1 h 399"/>
                  <a:gd name="T92" fmla="*/ 0 w 515"/>
                  <a:gd name="T93" fmla="*/ 1 h 399"/>
                  <a:gd name="T94" fmla="*/ 0 w 515"/>
                  <a:gd name="T95" fmla="*/ 1 h 399"/>
                  <a:gd name="T96" fmla="*/ 0 w 515"/>
                  <a:gd name="T97" fmla="*/ 1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15"/>
                  <a:gd name="T148" fmla="*/ 0 h 399"/>
                  <a:gd name="T149" fmla="*/ 515 w 515"/>
                  <a:gd name="T150" fmla="*/ 399 h 3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15" h="399">
                    <a:moveTo>
                      <a:pt x="295" y="54"/>
                    </a:moveTo>
                    <a:lnTo>
                      <a:pt x="295" y="58"/>
                    </a:lnTo>
                    <a:lnTo>
                      <a:pt x="293" y="64"/>
                    </a:lnTo>
                    <a:lnTo>
                      <a:pt x="288" y="69"/>
                    </a:lnTo>
                    <a:lnTo>
                      <a:pt x="282" y="75"/>
                    </a:lnTo>
                    <a:lnTo>
                      <a:pt x="274" y="79"/>
                    </a:lnTo>
                    <a:lnTo>
                      <a:pt x="265" y="84"/>
                    </a:lnTo>
                    <a:lnTo>
                      <a:pt x="254" y="88"/>
                    </a:lnTo>
                    <a:lnTo>
                      <a:pt x="244" y="92"/>
                    </a:lnTo>
                    <a:lnTo>
                      <a:pt x="234" y="94"/>
                    </a:lnTo>
                    <a:lnTo>
                      <a:pt x="222" y="95"/>
                    </a:lnTo>
                    <a:lnTo>
                      <a:pt x="212" y="96"/>
                    </a:lnTo>
                    <a:lnTo>
                      <a:pt x="202" y="95"/>
                    </a:lnTo>
                    <a:lnTo>
                      <a:pt x="192" y="94"/>
                    </a:lnTo>
                    <a:lnTo>
                      <a:pt x="185" y="92"/>
                    </a:lnTo>
                    <a:lnTo>
                      <a:pt x="180" y="88"/>
                    </a:lnTo>
                    <a:lnTo>
                      <a:pt x="175" y="84"/>
                    </a:lnTo>
                    <a:lnTo>
                      <a:pt x="168" y="76"/>
                    </a:lnTo>
                    <a:lnTo>
                      <a:pt x="162" y="70"/>
                    </a:lnTo>
                    <a:lnTo>
                      <a:pt x="158" y="67"/>
                    </a:lnTo>
                    <a:lnTo>
                      <a:pt x="154" y="68"/>
                    </a:lnTo>
                    <a:lnTo>
                      <a:pt x="153" y="70"/>
                    </a:lnTo>
                    <a:lnTo>
                      <a:pt x="151" y="73"/>
                    </a:lnTo>
                    <a:lnTo>
                      <a:pt x="147" y="79"/>
                    </a:lnTo>
                    <a:lnTo>
                      <a:pt x="143" y="85"/>
                    </a:lnTo>
                    <a:lnTo>
                      <a:pt x="138" y="92"/>
                    </a:lnTo>
                    <a:lnTo>
                      <a:pt x="132" y="99"/>
                    </a:lnTo>
                    <a:lnTo>
                      <a:pt x="127" y="107"/>
                    </a:lnTo>
                    <a:lnTo>
                      <a:pt x="120" y="115"/>
                    </a:lnTo>
                    <a:lnTo>
                      <a:pt x="113" y="124"/>
                    </a:lnTo>
                    <a:lnTo>
                      <a:pt x="104" y="133"/>
                    </a:lnTo>
                    <a:lnTo>
                      <a:pt x="94" y="144"/>
                    </a:lnTo>
                    <a:lnTo>
                      <a:pt x="83" y="155"/>
                    </a:lnTo>
                    <a:lnTo>
                      <a:pt x="71" y="166"/>
                    </a:lnTo>
                    <a:lnTo>
                      <a:pt x="59" y="176"/>
                    </a:lnTo>
                    <a:lnTo>
                      <a:pt x="46" y="186"/>
                    </a:lnTo>
                    <a:lnTo>
                      <a:pt x="34" y="196"/>
                    </a:lnTo>
                    <a:lnTo>
                      <a:pt x="24" y="204"/>
                    </a:lnTo>
                    <a:lnTo>
                      <a:pt x="15" y="212"/>
                    </a:lnTo>
                    <a:lnTo>
                      <a:pt x="8" y="217"/>
                    </a:lnTo>
                    <a:lnTo>
                      <a:pt x="3" y="222"/>
                    </a:lnTo>
                    <a:lnTo>
                      <a:pt x="1" y="227"/>
                    </a:lnTo>
                    <a:lnTo>
                      <a:pt x="0" y="229"/>
                    </a:lnTo>
                    <a:lnTo>
                      <a:pt x="2" y="230"/>
                    </a:lnTo>
                    <a:lnTo>
                      <a:pt x="7" y="229"/>
                    </a:lnTo>
                    <a:lnTo>
                      <a:pt x="18" y="227"/>
                    </a:lnTo>
                    <a:lnTo>
                      <a:pt x="28" y="228"/>
                    </a:lnTo>
                    <a:lnTo>
                      <a:pt x="34" y="231"/>
                    </a:lnTo>
                    <a:lnTo>
                      <a:pt x="38" y="238"/>
                    </a:lnTo>
                    <a:lnTo>
                      <a:pt x="39" y="245"/>
                    </a:lnTo>
                    <a:lnTo>
                      <a:pt x="43" y="251"/>
                    </a:lnTo>
                    <a:lnTo>
                      <a:pt x="46" y="255"/>
                    </a:lnTo>
                    <a:lnTo>
                      <a:pt x="51" y="258"/>
                    </a:lnTo>
                    <a:lnTo>
                      <a:pt x="54" y="262"/>
                    </a:lnTo>
                    <a:lnTo>
                      <a:pt x="55" y="273"/>
                    </a:lnTo>
                    <a:lnTo>
                      <a:pt x="56" y="289"/>
                    </a:lnTo>
                    <a:lnTo>
                      <a:pt x="56" y="307"/>
                    </a:lnTo>
                    <a:lnTo>
                      <a:pt x="56" y="326"/>
                    </a:lnTo>
                    <a:lnTo>
                      <a:pt x="59" y="342"/>
                    </a:lnTo>
                    <a:lnTo>
                      <a:pt x="64" y="352"/>
                    </a:lnTo>
                    <a:lnTo>
                      <a:pt x="71" y="356"/>
                    </a:lnTo>
                    <a:lnTo>
                      <a:pt x="78" y="358"/>
                    </a:lnTo>
                    <a:lnTo>
                      <a:pt x="83" y="361"/>
                    </a:lnTo>
                    <a:lnTo>
                      <a:pt x="83" y="367"/>
                    </a:lnTo>
                    <a:lnTo>
                      <a:pt x="81" y="373"/>
                    </a:lnTo>
                    <a:lnTo>
                      <a:pt x="77" y="380"/>
                    </a:lnTo>
                    <a:lnTo>
                      <a:pt x="77" y="384"/>
                    </a:lnTo>
                    <a:lnTo>
                      <a:pt x="79" y="388"/>
                    </a:lnTo>
                    <a:lnTo>
                      <a:pt x="84" y="388"/>
                    </a:lnTo>
                    <a:lnTo>
                      <a:pt x="90" y="388"/>
                    </a:lnTo>
                    <a:lnTo>
                      <a:pt x="94" y="389"/>
                    </a:lnTo>
                    <a:lnTo>
                      <a:pt x="99" y="391"/>
                    </a:lnTo>
                    <a:lnTo>
                      <a:pt x="102" y="394"/>
                    </a:lnTo>
                    <a:lnTo>
                      <a:pt x="106" y="396"/>
                    </a:lnTo>
                    <a:lnTo>
                      <a:pt x="111" y="397"/>
                    </a:lnTo>
                    <a:lnTo>
                      <a:pt x="116" y="397"/>
                    </a:lnTo>
                    <a:lnTo>
                      <a:pt x="123" y="396"/>
                    </a:lnTo>
                    <a:lnTo>
                      <a:pt x="130" y="394"/>
                    </a:lnTo>
                    <a:lnTo>
                      <a:pt x="137" y="394"/>
                    </a:lnTo>
                    <a:lnTo>
                      <a:pt x="143" y="395"/>
                    </a:lnTo>
                    <a:lnTo>
                      <a:pt x="149" y="397"/>
                    </a:lnTo>
                    <a:lnTo>
                      <a:pt x="152" y="399"/>
                    </a:lnTo>
                    <a:lnTo>
                      <a:pt x="155" y="397"/>
                    </a:lnTo>
                    <a:lnTo>
                      <a:pt x="157" y="394"/>
                    </a:lnTo>
                    <a:lnTo>
                      <a:pt x="158" y="388"/>
                    </a:lnTo>
                    <a:lnTo>
                      <a:pt x="158" y="380"/>
                    </a:lnTo>
                    <a:lnTo>
                      <a:pt x="159" y="373"/>
                    </a:lnTo>
                    <a:lnTo>
                      <a:pt x="160" y="366"/>
                    </a:lnTo>
                    <a:lnTo>
                      <a:pt x="161" y="363"/>
                    </a:lnTo>
                    <a:lnTo>
                      <a:pt x="162" y="358"/>
                    </a:lnTo>
                    <a:lnTo>
                      <a:pt x="163" y="353"/>
                    </a:lnTo>
                    <a:lnTo>
                      <a:pt x="162" y="348"/>
                    </a:lnTo>
                    <a:lnTo>
                      <a:pt x="161" y="343"/>
                    </a:lnTo>
                    <a:lnTo>
                      <a:pt x="160" y="338"/>
                    </a:lnTo>
                    <a:lnTo>
                      <a:pt x="162" y="333"/>
                    </a:lnTo>
                    <a:lnTo>
                      <a:pt x="167" y="329"/>
                    </a:lnTo>
                    <a:lnTo>
                      <a:pt x="173" y="327"/>
                    </a:lnTo>
                    <a:lnTo>
                      <a:pt x="180" y="323"/>
                    </a:lnTo>
                    <a:lnTo>
                      <a:pt x="185" y="319"/>
                    </a:lnTo>
                    <a:lnTo>
                      <a:pt x="190" y="313"/>
                    </a:lnTo>
                    <a:lnTo>
                      <a:pt x="193" y="307"/>
                    </a:lnTo>
                    <a:lnTo>
                      <a:pt x="196" y="300"/>
                    </a:lnTo>
                    <a:lnTo>
                      <a:pt x="198" y="295"/>
                    </a:lnTo>
                    <a:lnTo>
                      <a:pt x="202" y="290"/>
                    </a:lnTo>
                    <a:lnTo>
                      <a:pt x="204" y="288"/>
                    </a:lnTo>
                    <a:lnTo>
                      <a:pt x="207" y="284"/>
                    </a:lnTo>
                    <a:lnTo>
                      <a:pt x="211" y="280"/>
                    </a:lnTo>
                    <a:lnTo>
                      <a:pt x="214" y="274"/>
                    </a:lnTo>
                    <a:lnTo>
                      <a:pt x="218" y="268"/>
                    </a:lnTo>
                    <a:lnTo>
                      <a:pt x="222" y="261"/>
                    </a:lnTo>
                    <a:lnTo>
                      <a:pt x="228" y="254"/>
                    </a:lnTo>
                    <a:lnTo>
                      <a:pt x="235" y="249"/>
                    </a:lnTo>
                    <a:lnTo>
                      <a:pt x="243" y="243"/>
                    </a:lnTo>
                    <a:lnTo>
                      <a:pt x="246" y="240"/>
                    </a:lnTo>
                    <a:lnTo>
                      <a:pt x="251" y="238"/>
                    </a:lnTo>
                    <a:lnTo>
                      <a:pt x="257" y="235"/>
                    </a:lnTo>
                    <a:lnTo>
                      <a:pt x="263" y="231"/>
                    </a:lnTo>
                    <a:lnTo>
                      <a:pt x="268" y="229"/>
                    </a:lnTo>
                    <a:lnTo>
                      <a:pt x="275" y="225"/>
                    </a:lnTo>
                    <a:lnTo>
                      <a:pt x="281" y="222"/>
                    </a:lnTo>
                    <a:lnTo>
                      <a:pt x="287" y="220"/>
                    </a:lnTo>
                    <a:lnTo>
                      <a:pt x="293" y="217"/>
                    </a:lnTo>
                    <a:lnTo>
                      <a:pt x="299" y="217"/>
                    </a:lnTo>
                    <a:lnTo>
                      <a:pt x="309" y="219"/>
                    </a:lnTo>
                    <a:lnTo>
                      <a:pt x="318" y="221"/>
                    </a:lnTo>
                    <a:lnTo>
                      <a:pt x="327" y="224"/>
                    </a:lnTo>
                    <a:lnTo>
                      <a:pt x="336" y="229"/>
                    </a:lnTo>
                    <a:lnTo>
                      <a:pt x="345" y="235"/>
                    </a:lnTo>
                    <a:lnTo>
                      <a:pt x="355" y="242"/>
                    </a:lnTo>
                    <a:lnTo>
                      <a:pt x="364" y="249"/>
                    </a:lnTo>
                    <a:lnTo>
                      <a:pt x="373" y="252"/>
                    </a:lnTo>
                    <a:lnTo>
                      <a:pt x="382" y="255"/>
                    </a:lnTo>
                    <a:lnTo>
                      <a:pt x="390" y="255"/>
                    </a:lnTo>
                    <a:lnTo>
                      <a:pt x="400" y="254"/>
                    </a:lnTo>
                    <a:lnTo>
                      <a:pt x="407" y="251"/>
                    </a:lnTo>
                    <a:lnTo>
                      <a:pt x="413" y="245"/>
                    </a:lnTo>
                    <a:lnTo>
                      <a:pt x="419" y="238"/>
                    </a:lnTo>
                    <a:lnTo>
                      <a:pt x="425" y="230"/>
                    </a:lnTo>
                    <a:lnTo>
                      <a:pt x="432" y="221"/>
                    </a:lnTo>
                    <a:lnTo>
                      <a:pt x="440" y="212"/>
                    </a:lnTo>
                    <a:lnTo>
                      <a:pt x="448" y="202"/>
                    </a:lnTo>
                    <a:lnTo>
                      <a:pt x="457" y="193"/>
                    </a:lnTo>
                    <a:lnTo>
                      <a:pt x="468" y="185"/>
                    </a:lnTo>
                    <a:lnTo>
                      <a:pt x="477" y="177"/>
                    </a:lnTo>
                    <a:lnTo>
                      <a:pt x="486" y="170"/>
                    </a:lnTo>
                    <a:lnTo>
                      <a:pt x="494" y="163"/>
                    </a:lnTo>
                    <a:lnTo>
                      <a:pt x="501" y="156"/>
                    </a:lnTo>
                    <a:lnTo>
                      <a:pt x="507" y="149"/>
                    </a:lnTo>
                    <a:lnTo>
                      <a:pt x="511" y="141"/>
                    </a:lnTo>
                    <a:lnTo>
                      <a:pt x="514" y="135"/>
                    </a:lnTo>
                    <a:lnTo>
                      <a:pt x="515" y="126"/>
                    </a:lnTo>
                    <a:lnTo>
                      <a:pt x="514" y="120"/>
                    </a:lnTo>
                    <a:lnTo>
                      <a:pt x="511" y="114"/>
                    </a:lnTo>
                    <a:lnTo>
                      <a:pt x="506" y="101"/>
                    </a:lnTo>
                    <a:lnTo>
                      <a:pt x="502" y="90"/>
                    </a:lnTo>
                    <a:lnTo>
                      <a:pt x="500" y="80"/>
                    </a:lnTo>
                    <a:lnTo>
                      <a:pt x="502" y="73"/>
                    </a:lnTo>
                    <a:lnTo>
                      <a:pt x="504" y="68"/>
                    </a:lnTo>
                    <a:lnTo>
                      <a:pt x="506" y="61"/>
                    </a:lnTo>
                    <a:lnTo>
                      <a:pt x="506" y="53"/>
                    </a:lnTo>
                    <a:lnTo>
                      <a:pt x="503" y="46"/>
                    </a:lnTo>
                    <a:lnTo>
                      <a:pt x="499" y="41"/>
                    </a:lnTo>
                    <a:lnTo>
                      <a:pt x="494" y="38"/>
                    </a:lnTo>
                    <a:lnTo>
                      <a:pt x="487" y="38"/>
                    </a:lnTo>
                    <a:lnTo>
                      <a:pt x="481" y="40"/>
                    </a:lnTo>
                    <a:lnTo>
                      <a:pt x="478" y="41"/>
                    </a:lnTo>
                    <a:lnTo>
                      <a:pt x="473" y="41"/>
                    </a:lnTo>
                    <a:lnTo>
                      <a:pt x="469" y="40"/>
                    </a:lnTo>
                    <a:lnTo>
                      <a:pt x="463" y="39"/>
                    </a:lnTo>
                    <a:lnTo>
                      <a:pt x="457" y="37"/>
                    </a:lnTo>
                    <a:lnTo>
                      <a:pt x="450" y="33"/>
                    </a:lnTo>
                    <a:lnTo>
                      <a:pt x="445" y="29"/>
                    </a:lnTo>
                    <a:lnTo>
                      <a:pt x="439" y="24"/>
                    </a:lnTo>
                    <a:lnTo>
                      <a:pt x="433" y="19"/>
                    </a:lnTo>
                    <a:lnTo>
                      <a:pt x="426" y="15"/>
                    </a:lnTo>
                    <a:lnTo>
                      <a:pt x="419" y="10"/>
                    </a:lnTo>
                    <a:lnTo>
                      <a:pt x="412" y="7"/>
                    </a:lnTo>
                    <a:lnTo>
                      <a:pt x="405" y="3"/>
                    </a:lnTo>
                    <a:lnTo>
                      <a:pt x="398" y="1"/>
                    </a:lnTo>
                    <a:lnTo>
                      <a:pt x="393" y="0"/>
                    </a:lnTo>
                    <a:lnTo>
                      <a:pt x="388" y="0"/>
                    </a:lnTo>
                    <a:lnTo>
                      <a:pt x="384" y="0"/>
                    </a:lnTo>
                    <a:lnTo>
                      <a:pt x="377" y="1"/>
                    </a:lnTo>
                    <a:lnTo>
                      <a:pt x="370" y="2"/>
                    </a:lnTo>
                    <a:lnTo>
                      <a:pt x="363" y="4"/>
                    </a:lnTo>
                    <a:lnTo>
                      <a:pt x="354" y="7"/>
                    </a:lnTo>
                    <a:lnTo>
                      <a:pt x="345" y="9"/>
                    </a:lnTo>
                    <a:lnTo>
                      <a:pt x="337" y="11"/>
                    </a:lnTo>
                    <a:lnTo>
                      <a:pt x="329" y="15"/>
                    </a:lnTo>
                    <a:lnTo>
                      <a:pt x="322" y="18"/>
                    </a:lnTo>
                    <a:lnTo>
                      <a:pt x="316" y="23"/>
                    </a:lnTo>
                    <a:lnTo>
                      <a:pt x="309" y="27"/>
                    </a:lnTo>
                    <a:lnTo>
                      <a:pt x="304" y="33"/>
                    </a:lnTo>
                    <a:lnTo>
                      <a:pt x="299" y="39"/>
                    </a:lnTo>
                    <a:lnTo>
                      <a:pt x="297" y="44"/>
                    </a:lnTo>
                    <a:lnTo>
                      <a:pt x="295" y="49"/>
                    </a:lnTo>
                    <a:lnTo>
                      <a:pt x="295" y="54"/>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4" name="Freeform 8"/>
              <p:cNvSpPr>
                <a:spLocks/>
              </p:cNvSpPr>
              <p:nvPr/>
            </p:nvSpPr>
            <p:spPr bwMode="auto">
              <a:xfrm>
                <a:off x="4077" y="2790"/>
                <a:ext cx="27" cy="40"/>
              </a:xfrm>
              <a:custGeom>
                <a:avLst/>
                <a:gdLst>
                  <a:gd name="T0" fmla="*/ 1 w 54"/>
                  <a:gd name="T1" fmla="*/ 1 h 79"/>
                  <a:gd name="T2" fmla="*/ 1 w 54"/>
                  <a:gd name="T3" fmla="*/ 1 h 79"/>
                  <a:gd name="T4" fmla="*/ 1 w 54"/>
                  <a:gd name="T5" fmla="*/ 1 h 79"/>
                  <a:gd name="T6" fmla="*/ 1 w 54"/>
                  <a:gd name="T7" fmla="*/ 0 h 79"/>
                  <a:gd name="T8" fmla="*/ 1 w 54"/>
                  <a:gd name="T9" fmla="*/ 1 h 79"/>
                  <a:gd name="T10" fmla="*/ 1 w 54"/>
                  <a:gd name="T11" fmla="*/ 1 h 79"/>
                  <a:gd name="T12" fmla="*/ 1 w 54"/>
                  <a:gd name="T13" fmla="*/ 1 h 79"/>
                  <a:gd name="T14" fmla="*/ 1 w 54"/>
                  <a:gd name="T15" fmla="*/ 1 h 79"/>
                  <a:gd name="T16" fmla="*/ 1 w 54"/>
                  <a:gd name="T17" fmla="*/ 1 h 79"/>
                  <a:gd name="T18" fmla="*/ 1 w 54"/>
                  <a:gd name="T19" fmla="*/ 1 h 79"/>
                  <a:gd name="T20" fmla="*/ 1 w 54"/>
                  <a:gd name="T21" fmla="*/ 1 h 79"/>
                  <a:gd name="T22" fmla="*/ 1 w 54"/>
                  <a:gd name="T23" fmla="*/ 1 h 79"/>
                  <a:gd name="T24" fmla="*/ 1 w 54"/>
                  <a:gd name="T25" fmla="*/ 1 h 79"/>
                  <a:gd name="T26" fmla="*/ 1 w 54"/>
                  <a:gd name="T27" fmla="*/ 1 h 79"/>
                  <a:gd name="T28" fmla="*/ 0 w 54"/>
                  <a:gd name="T29" fmla="*/ 1 h 79"/>
                  <a:gd name="T30" fmla="*/ 0 w 54"/>
                  <a:gd name="T31" fmla="*/ 1 h 79"/>
                  <a:gd name="T32" fmla="*/ 1 w 54"/>
                  <a:gd name="T33" fmla="*/ 1 h 79"/>
                  <a:gd name="T34" fmla="*/ 1 w 54"/>
                  <a:gd name="T35" fmla="*/ 1 h 79"/>
                  <a:gd name="T36" fmla="*/ 1 w 54"/>
                  <a:gd name="T37" fmla="*/ 1 h 79"/>
                  <a:gd name="T38" fmla="*/ 1 w 54"/>
                  <a:gd name="T39" fmla="*/ 1 h 79"/>
                  <a:gd name="T40" fmla="*/ 1 w 54"/>
                  <a:gd name="T41" fmla="*/ 1 h 79"/>
                  <a:gd name="T42" fmla="*/ 1 w 54"/>
                  <a:gd name="T43" fmla="*/ 1 h 79"/>
                  <a:gd name="T44" fmla="*/ 1 w 54"/>
                  <a:gd name="T45" fmla="*/ 1 h 79"/>
                  <a:gd name="T46" fmla="*/ 1 w 54"/>
                  <a:gd name="T47" fmla="*/ 1 h 79"/>
                  <a:gd name="T48" fmla="*/ 1 w 54"/>
                  <a:gd name="T49" fmla="*/ 1 h 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79"/>
                  <a:gd name="T77" fmla="*/ 54 w 54"/>
                  <a:gd name="T78" fmla="*/ 79 h 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79">
                    <a:moveTo>
                      <a:pt x="54" y="25"/>
                    </a:moveTo>
                    <a:lnTo>
                      <a:pt x="54" y="11"/>
                    </a:lnTo>
                    <a:lnTo>
                      <a:pt x="52" y="2"/>
                    </a:lnTo>
                    <a:lnTo>
                      <a:pt x="46" y="0"/>
                    </a:lnTo>
                    <a:lnTo>
                      <a:pt x="38" y="3"/>
                    </a:lnTo>
                    <a:lnTo>
                      <a:pt x="30" y="11"/>
                    </a:lnTo>
                    <a:lnTo>
                      <a:pt x="23" y="19"/>
                    </a:lnTo>
                    <a:lnTo>
                      <a:pt x="18" y="27"/>
                    </a:lnTo>
                    <a:lnTo>
                      <a:pt x="16" y="33"/>
                    </a:lnTo>
                    <a:lnTo>
                      <a:pt x="15" y="38"/>
                    </a:lnTo>
                    <a:lnTo>
                      <a:pt x="13" y="40"/>
                    </a:lnTo>
                    <a:lnTo>
                      <a:pt x="9" y="44"/>
                    </a:lnTo>
                    <a:lnTo>
                      <a:pt x="5" y="45"/>
                    </a:lnTo>
                    <a:lnTo>
                      <a:pt x="1" y="46"/>
                    </a:lnTo>
                    <a:lnTo>
                      <a:pt x="0" y="50"/>
                    </a:lnTo>
                    <a:lnTo>
                      <a:pt x="0" y="57"/>
                    </a:lnTo>
                    <a:lnTo>
                      <a:pt x="2" y="67"/>
                    </a:lnTo>
                    <a:lnTo>
                      <a:pt x="7" y="73"/>
                    </a:lnTo>
                    <a:lnTo>
                      <a:pt x="13" y="78"/>
                    </a:lnTo>
                    <a:lnTo>
                      <a:pt x="21" y="79"/>
                    </a:lnTo>
                    <a:lnTo>
                      <a:pt x="30" y="77"/>
                    </a:lnTo>
                    <a:lnTo>
                      <a:pt x="38" y="69"/>
                    </a:lnTo>
                    <a:lnTo>
                      <a:pt x="46" y="56"/>
                    </a:lnTo>
                    <a:lnTo>
                      <a:pt x="51" y="41"/>
                    </a:lnTo>
                    <a:lnTo>
                      <a:pt x="54"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5" name="Freeform 9"/>
              <p:cNvSpPr>
                <a:spLocks/>
              </p:cNvSpPr>
              <p:nvPr/>
            </p:nvSpPr>
            <p:spPr bwMode="auto">
              <a:xfrm>
                <a:off x="4031" y="2807"/>
                <a:ext cx="22" cy="12"/>
              </a:xfrm>
              <a:custGeom>
                <a:avLst/>
                <a:gdLst>
                  <a:gd name="T0" fmla="*/ 1 w 43"/>
                  <a:gd name="T1" fmla="*/ 1 h 24"/>
                  <a:gd name="T2" fmla="*/ 1 w 43"/>
                  <a:gd name="T3" fmla="*/ 1 h 24"/>
                  <a:gd name="T4" fmla="*/ 1 w 43"/>
                  <a:gd name="T5" fmla="*/ 1 h 24"/>
                  <a:gd name="T6" fmla="*/ 1 w 43"/>
                  <a:gd name="T7" fmla="*/ 1 h 24"/>
                  <a:gd name="T8" fmla="*/ 1 w 43"/>
                  <a:gd name="T9" fmla="*/ 0 h 24"/>
                  <a:gd name="T10" fmla="*/ 1 w 43"/>
                  <a:gd name="T11" fmla="*/ 1 h 24"/>
                  <a:gd name="T12" fmla="*/ 1 w 43"/>
                  <a:gd name="T13" fmla="*/ 1 h 24"/>
                  <a:gd name="T14" fmla="*/ 1 w 43"/>
                  <a:gd name="T15" fmla="*/ 1 h 24"/>
                  <a:gd name="T16" fmla="*/ 1 w 43"/>
                  <a:gd name="T17" fmla="*/ 1 h 24"/>
                  <a:gd name="T18" fmla="*/ 0 w 43"/>
                  <a:gd name="T19" fmla="*/ 1 h 24"/>
                  <a:gd name="T20" fmla="*/ 1 w 43"/>
                  <a:gd name="T21" fmla="*/ 1 h 24"/>
                  <a:gd name="T22" fmla="*/ 1 w 43"/>
                  <a:gd name="T23" fmla="*/ 1 h 24"/>
                  <a:gd name="T24" fmla="*/ 1 w 43"/>
                  <a:gd name="T25" fmla="*/ 1 h 24"/>
                  <a:gd name="T26" fmla="*/ 1 w 43"/>
                  <a:gd name="T27" fmla="*/ 1 h 24"/>
                  <a:gd name="T28" fmla="*/ 1 w 43"/>
                  <a:gd name="T29" fmla="*/ 1 h 24"/>
                  <a:gd name="T30" fmla="*/ 1 w 43"/>
                  <a:gd name="T31" fmla="*/ 1 h 24"/>
                  <a:gd name="T32" fmla="*/ 1 w 43"/>
                  <a:gd name="T33" fmla="*/ 1 h 24"/>
                  <a:gd name="T34" fmla="*/ 1 w 43"/>
                  <a:gd name="T35" fmla="*/ 1 h 24"/>
                  <a:gd name="T36" fmla="*/ 1 w 43"/>
                  <a:gd name="T37" fmla="*/ 1 h 24"/>
                  <a:gd name="T38" fmla="*/ 1 w 43"/>
                  <a:gd name="T39" fmla="*/ 1 h 24"/>
                  <a:gd name="T40" fmla="*/ 1 w 43"/>
                  <a:gd name="T41" fmla="*/ 1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24"/>
                  <a:gd name="T65" fmla="*/ 43 w 43"/>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24">
                    <a:moveTo>
                      <a:pt x="41" y="8"/>
                    </a:moveTo>
                    <a:lnTo>
                      <a:pt x="38" y="5"/>
                    </a:lnTo>
                    <a:lnTo>
                      <a:pt x="33" y="2"/>
                    </a:lnTo>
                    <a:lnTo>
                      <a:pt x="28" y="1"/>
                    </a:lnTo>
                    <a:lnTo>
                      <a:pt x="22" y="0"/>
                    </a:lnTo>
                    <a:lnTo>
                      <a:pt x="16" y="1"/>
                    </a:lnTo>
                    <a:lnTo>
                      <a:pt x="10" y="3"/>
                    </a:lnTo>
                    <a:lnTo>
                      <a:pt x="5" y="7"/>
                    </a:lnTo>
                    <a:lnTo>
                      <a:pt x="1" y="10"/>
                    </a:lnTo>
                    <a:lnTo>
                      <a:pt x="0" y="14"/>
                    </a:lnTo>
                    <a:lnTo>
                      <a:pt x="1" y="17"/>
                    </a:lnTo>
                    <a:lnTo>
                      <a:pt x="5" y="21"/>
                    </a:lnTo>
                    <a:lnTo>
                      <a:pt x="10" y="23"/>
                    </a:lnTo>
                    <a:lnTo>
                      <a:pt x="17" y="24"/>
                    </a:lnTo>
                    <a:lnTo>
                      <a:pt x="24" y="24"/>
                    </a:lnTo>
                    <a:lnTo>
                      <a:pt x="31" y="23"/>
                    </a:lnTo>
                    <a:lnTo>
                      <a:pt x="37" y="22"/>
                    </a:lnTo>
                    <a:lnTo>
                      <a:pt x="40" y="18"/>
                    </a:lnTo>
                    <a:lnTo>
                      <a:pt x="43" y="15"/>
                    </a:lnTo>
                    <a:lnTo>
                      <a:pt x="43" y="12"/>
                    </a:lnTo>
                    <a:lnTo>
                      <a:pt x="41" y="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6" name="Freeform 10"/>
              <p:cNvSpPr>
                <a:spLocks/>
              </p:cNvSpPr>
              <p:nvPr/>
            </p:nvSpPr>
            <p:spPr bwMode="auto">
              <a:xfrm>
                <a:off x="3563" y="2847"/>
                <a:ext cx="243" cy="340"/>
              </a:xfrm>
              <a:custGeom>
                <a:avLst/>
                <a:gdLst>
                  <a:gd name="T0" fmla="*/ 0 w 488"/>
                  <a:gd name="T1" fmla="*/ 1 h 680"/>
                  <a:gd name="T2" fmla="*/ 0 w 488"/>
                  <a:gd name="T3" fmla="*/ 1 h 680"/>
                  <a:gd name="T4" fmla="*/ 0 w 488"/>
                  <a:gd name="T5" fmla="*/ 1 h 680"/>
                  <a:gd name="T6" fmla="*/ 0 w 488"/>
                  <a:gd name="T7" fmla="*/ 1 h 680"/>
                  <a:gd name="T8" fmla="*/ 0 w 488"/>
                  <a:gd name="T9" fmla="*/ 1 h 680"/>
                  <a:gd name="T10" fmla="*/ 0 w 488"/>
                  <a:gd name="T11" fmla="*/ 1 h 680"/>
                  <a:gd name="T12" fmla="*/ 0 w 488"/>
                  <a:gd name="T13" fmla="*/ 1 h 680"/>
                  <a:gd name="T14" fmla="*/ 0 w 488"/>
                  <a:gd name="T15" fmla="*/ 1 h 680"/>
                  <a:gd name="T16" fmla="*/ 0 w 488"/>
                  <a:gd name="T17" fmla="*/ 1 h 680"/>
                  <a:gd name="T18" fmla="*/ 0 w 488"/>
                  <a:gd name="T19" fmla="*/ 1 h 680"/>
                  <a:gd name="T20" fmla="*/ 0 w 488"/>
                  <a:gd name="T21" fmla="*/ 1 h 680"/>
                  <a:gd name="T22" fmla="*/ 0 w 488"/>
                  <a:gd name="T23" fmla="*/ 1 h 680"/>
                  <a:gd name="T24" fmla="*/ 0 w 488"/>
                  <a:gd name="T25" fmla="*/ 1 h 680"/>
                  <a:gd name="T26" fmla="*/ 0 w 488"/>
                  <a:gd name="T27" fmla="*/ 1 h 680"/>
                  <a:gd name="T28" fmla="*/ 0 w 488"/>
                  <a:gd name="T29" fmla="*/ 1 h 680"/>
                  <a:gd name="T30" fmla="*/ 0 w 488"/>
                  <a:gd name="T31" fmla="*/ 1 h 680"/>
                  <a:gd name="T32" fmla="*/ 0 w 488"/>
                  <a:gd name="T33" fmla="*/ 1 h 680"/>
                  <a:gd name="T34" fmla="*/ 0 w 488"/>
                  <a:gd name="T35" fmla="*/ 1 h 680"/>
                  <a:gd name="T36" fmla="*/ 0 w 488"/>
                  <a:gd name="T37" fmla="*/ 1 h 680"/>
                  <a:gd name="T38" fmla="*/ 0 w 488"/>
                  <a:gd name="T39" fmla="*/ 1 h 680"/>
                  <a:gd name="T40" fmla="*/ 0 w 488"/>
                  <a:gd name="T41" fmla="*/ 1 h 680"/>
                  <a:gd name="T42" fmla="*/ 0 w 488"/>
                  <a:gd name="T43" fmla="*/ 1 h 680"/>
                  <a:gd name="T44" fmla="*/ 0 w 488"/>
                  <a:gd name="T45" fmla="*/ 1 h 680"/>
                  <a:gd name="T46" fmla="*/ 0 w 488"/>
                  <a:gd name="T47" fmla="*/ 1 h 680"/>
                  <a:gd name="T48" fmla="*/ 0 w 488"/>
                  <a:gd name="T49" fmla="*/ 1 h 680"/>
                  <a:gd name="T50" fmla="*/ 0 w 488"/>
                  <a:gd name="T51" fmla="*/ 1 h 680"/>
                  <a:gd name="T52" fmla="*/ 0 w 488"/>
                  <a:gd name="T53" fmla="*/ 1 h 680"/>
                  <a:gd name="T54" fmla="*/ 0 w 488"/>
                  <a:gd name="T55" fmla="*/ 1 h 680"/>
                  <a:gd name="T56" fmla="*/ 0 w 488"/>
                  <a:gd name="T57" fmla="*/ 1 h 680"/>
                  <a:gd name="T58" fmla="*/ 0 w 488"/>
                  <a:gd name="T59" fmla="*/ 1 h 680"/>
                  <a:gd name="T60" fmla="*/ 0 w 488"/>
                  <a:gd name="T61" fmla="*/ 1 h 680"/>
                  <a:gd name="T62" fmla="*/ 0 w 488"/>
                  <a:gd name="T63" fmla="*/ 1 h 680"/>
                  <a:gd name="T64" fmla="*/ 0 w 488"/>
                  <a:gd name="T65" fmla="*/ 1 h 680"/>
                  <a:gd name="T66" fmla="*/ 0 w 488"/>
                  <a:gd name="T67" fmla="*/ 1 h 680"/>
                  <a:gd name="T68" fmla="*/ 0 w 488"/>
                  <a:gd name="T69" fmla="*/ 1 h 680"/>
                  <a:gd name="T70" fmla="*/ 0 w 488"/>
                  <a:gd name="T71" fmla="*/ 1 h 680"/>
                  <a:gd name="T72" fmla="*/ 0 w 488"/>
                  <a:gd name="T73" fmla="*/ 1 h 680"/>
                  <a:gd name="T74" fmla="*/ 0 w 488"/>
                  <a:gd name="T75" fmla="*/ 1 h 680"/>
                  <a:gd name="T76" fmla="*/ 0 w 488"/>
                  <a:gd name="T77" fmla="*/ 1 h 680"/>
                  <a:gd name="T78" fmla="*/ 0 w 488"/>
                  <a:gd name="T79" fmla="*/ 1 h 680"/>
                  <a:gd name="T80" fmla="*/ 0 w 488"/>
                  <a:gd name="T81" fmla="*/ 1 h 680"/>
                  <a:gd name="T82" fmla="*/ 0 w 488"/>
                  <a:gd name="T83" fmla="*/ 1 h 680"/>
                  <a:gd name="T84" fmla="*/ 0 w 488"/>
                  <a:gd name="T85" fmla="*/ 1 h 680"/>
                  <a:gd name="T86" fmla="*/ 0 w 488"/>
                  <a:gd name="T87" fmla="*/ 1 h 680"/>
                  <a:gd name="T88" fmla="*/ 0 w 488"/>
                  <a:gd name="T89" fmla="*/ 1 h 680"/>
                  <a:gd name="T90" fmla="*/ 0 w 488"/>
                  <a:gd name="T91" fmla="*/ 1 h 680"/>
                  <a:gd name="T92" fmla="*/ 0 w 488"/>
                  <a:gd name="T93" fmla="*/ 1 h 680"/>
                  <a:gd name="T94" fmla="*/ 0 w 488"/>
                  <a:gd name="T95" fmla="*/ 1 h 680"/>
                  <a:gd name="T96" fmla="*/ 0 w 488"/>
                  <a:gd name="T97" fmla="*/ 1 h 680"/>
                  <a:gd name="T98" fmla="*/ 0 w 488"/>
                  <a:gd name="T99" fmla="*/ 1 h 680"/>
                  <a:gd name="T100" fmla="*/ 0 w 488"/>
                  <a:gd name="T101" fmla="*/ 1 h 680"/>
                  <a:gd name="T102" fmla="*/ 0 w 488"/>
                  <a:gd name="T103" fmla="*/ 1 h 680"/>
                  <a:gd name="T104" fmla="*/ 0 w 488"/>
                  <a:gd name="T105" fmla="*/ 1 h 680"/>
                  <a:gd name="T106" fmla="*/ 0 w 488"/>
                  <a:gd name="T107" fmla="*/ 1 h 680"/>
                  <a:gd name="T108" fmla="*/ 0 w 488"/>
                  <a:gd name="T109" fmla="*/ 1 h 680"/>
                  <a:gd name="T110" fmla="*/ 0 w 488"/>
                  <a:gd name="T111" fmla="*/ 1 h 680"/>
                  <a:gd name="T112" fmla="*/ 0 w 488"/>
                  <a:gd name="T113" fmla="*/ 1 h 680"/>
                  <a:gd name="T114" fmla="*/ 0 w 488"/>
                  <a:gd name="T115" fmla="*/ 1 h 680"/>
                  <a:gd name="T116" fmla="*/ 0 w 488"/>
                  <a:gd name="T117" fmla="*/ 1 h 680"/>
                  <a:gd name="T118" fmla="*/ 0 w 488"/>
                  <a:gd name="T119" fmla="*/ 1 h 680"/>
                  <a:gd name="T120" fmla="*/ 0 w 488"/>
                  <a:gd name="T121" fmla="*/ 1 h 6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88"/>
                  <a:gd name="T184" fmla="*/ 0 h 680"/>
                  <a:gd name="T185" fmla="*/ 488 w 488"/>
                  <a:gd name="T186" fmla="*/ 680 h 68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88" h="680">
                    <a:moveTo>
                      <a:pt x="301" y="32"/>
                    </a:moveTo>
                    <a:lnTo>
                      <a:pt x="299" y="19"/>
                    </a:lnTo>
                    <a:lnTo>
                      <a:pt x="293" y="9"/>
                    </a:lnTo>
                    <a:lnTo>
                      <a:pt x="284" y="2"/>
                    </a:lnTo>
                    <a:lnTo>
                      <a:pt x="273" y="0"/>
                    </a:lnTo>
                    <a:lnTo>
                      <a:pt x="268" y="0"/>
                    </a:lnTo>
                    <a:lnTo>
                      <a:pt x="261" y="1"/>
                    </a:lnTo>
                    <a:lnTo>
                      <a:pt x="254" y="1"/>
                    </a:lnTo>
                    <a:lnTo>
                      <a:pt x="247" y="2"/>
                    </a:lnTo>
                    <a:lnTo>
                      <a:pt x="239" y="3"/>
                    </a:lnTo>
                    <a:lnTo>
                      <a:pt x="232" y="5"/>
                    </a:lnTo>
                    <a:lnTo>
                      <a:pt x="226" y="7"/>
                    </a:lnTo>
                    <a:lnTo>
                      <a:pt x="220" y="8"/>
                    </a:lnTo>
                    <a:lnTo>
                      <a:pt x="215" y="10"/>
                    </a:lnTo>
                    <a:lnTo>
                      <a:pt x="210" y="12"/>
                    </a:lnTo>
                    <a:lnTo>
                      <a:pt x="204" y="16"/>
                    </a:lnTo>
                    <a:lnTo>
                      <a:pt x="200" y="20"/>
                    </a:lnTo>
                    <a:lnTo>
                      <a:pt x="195" y="25"/>
                    </a:lnTo>
                    <a:lnTo>
                      <a:pt x="191" y="30"/>
                    </a:lnTo>
                    <a:lnTo>
                      <a:pt x="188" y="34"/>
                    </a:lnTo>
                    <a:lnTo>
                      <a:pt x="186" y="39"/>
                    </a:lnTo>
                    <a:lnTo>
                      <a:pt x="181" y="48"/>
                    </a:lnTo>
                    <a:lnTo>
                      <a:pt x="174" y="54"/>
                    </a:lnTo>
                    <a:lnTo>
                      <a:pt x="168" y="58"/>
                    </a:lnTo>
                    <a:lnTo>
                      <a:pt x="162" y="60"/>
                    </a:lnTo>
                    <a:lnTo>
                      <a:pt x="155" y="60"/>
                    </a:lnTo>
                    <a:lnTo>
                      <a:pt x="147" y="61"/>
                    </a:lnTo>
                    <a:lnTo>
                      <a:pt x="139" y="62"/>
                    </a:lnTo>
                    <a:lnTo>
                      <a:pt x="130" y="65"/>
                    </a:lnTo>
                    <a:lnTo>
                      <a:pt x="124" y="69"/>
                    </a:lnTo>
                    <a:lnTo>
                      <a:pt x="120" y="73"/>
                    </a:lnTo>
                    <a:lnTo>
                      <a:pt x="120" y="78"/>
                    </a:lnTo>
                    <a:lnTo>
                      <a:pt x="122" y="81"/>
                    </a:lnTo>
                    <a:lnTo>
                      <a:pt x="125" y="86"/>
                    </a:lnTo>
                    <a:lnTo>
                      <a:pt x="125" y="91"/>
                    </a:lnTo>
                    <a:lnTo>
                      <a:pt x="121" y="94"/>
                    </a:lnTo>
                    <a:lnTo>
                      <a:pt x="115" y="98"/>
                    </a:lnTo>
                    <a:lnTo>
                      <a:pt x="109" y="99"/>
                    </a:lnTo>
                    <a:lnTo>
                      <a:pt x="102" y="98"/>
                    </a:lnTo>
                    <a:lnTo>
                      <a:pt x="95" y="95"/>
                    </a:lnTo>
                    <a:lnTo>
                      <a:pt x="91" y="91"/>
                    </a:lnTo>
                    <a:lnTo>
                      <a:pt x="87" y="85"/>
                    </a:lnTo>
                    <a:lnTo>
                      <a:pt x="81" y="83"/>
                    </a:lnTo>
                    <a:lnTo>
                      <a:pt x="73" y="83"/>
                    </a:lnTo>
                    <a:lnTo>
                      <a:pt x="66" y="86"/>
                    </a:lnTo>
                    <a:lnTo>
                      <a:pt x="59" y="92"/>
                    </a:lnTo>
                    <a:lnTo>
                      <a:pt x="53" y="100"/>
                    </a:lnTo>
                    <a:lnTo>
                      <a:pt x="51" y="108"/>
                    </a:lnTo>
                    <a:lnTo>
                      <a:pt x="50" y="116"/>
                    </a:lnTo>
                    <a:lnTo>
                      <a:pt x="49" y="122"/>
                    </a:lnTo>
                    <a:lnTo>
                      <a:pt x="45" y="125"/>
                    </a:lnTo>
                    <a:lnTo>
                      <a:pt x="38" y="128"/>
                    </a:lnTo>
                    <a:lnTo>
                      <a:pt x="29" y="125"/>
                    </a:lnTo>
                    <a:lnTo>
                      <a:pt x="20" y="124"/>
                    </a:lnTo>
                    <a:lnTo>
                      <a:pt x="12" y="126"/>
                    </a:lnTo>
                    <a:lnTo>
                      <a:pt x="5" y="131"/>
                    </a:lnTo>
                    <a:lnTo>
                      <a:pt x="1" y="139"/>
                    </a:lnTo>
                    <a:lnTo>
                      <a:pt x="0" y="149"/>
                    </a:lnTo>
                    <a:lnTo>
                      <a:pt x="3" y="159"/>
                    </a:lnTo>
                    <a:lnTo>
                      <a:pt x="5" y="169"/>
                    </a:lnTo>
                    <a:lnTo>
                      <a:pt x="9" y="176"/>
                    </a:lnTo>
                    <a:lnTo>
                      <a:pt x="16" y="182"/>
                    </a:lnTo>
                    <a:lnTo>
                      <a:pt x="24" y="187"/>
                    </a:lnTo>
                    <a:lnTo>
                      <a:pt x="34" y="193"/>
                    </a:lnTo>
                    <a:lnTo>
                      <a:pt x="43" y="197"/>
                    </a:lnTo>
                    <a:lnTo>
                      <a:pt x="52" y="201"/>
                    </a:lnTo>
                    <a:lnTo>
                      <a:pt x="61" y="209"/>
                    </a:lnTo>
                    <a:lnTo>
                      <a:pt x="68" y="219"/>
                    </a:lnTo>
                    <a:lnTo>
                      <a:pt x="73" y="230"/>
                    </a:lnTo>
                    <a:lnTo>
                      <a:pt x="74" y="240"/>
                    </a:lnTo>
                    <a:lnTo>
                      <a:pt x="74" y="248"/>
                    </a:lnTo>
                    <a:lnTo>
                      <a:pt x="73" y="253"/>
                    </a:lnTo>
                    <a:lnTo>
                      <a:pt x="68" y="254"/>
                    </a:lnTo>
                    <a:lnTo>
                      <a:pt x="64" y="253"/>
                    </a:lnTo>
                    <a:lnTo>
                      <a:pt x="59" y="254"/>
                    </a:lnTo>
                    <a:lnTo>
                      <a:pt x="54" y="255"/>
                    </a:lnTo>
                    <a:lnTo>
                      <a:pt x="52" y="258"/>
                    </a:lnTo>
                    <a:lnTo>
                      <a:pt x="51" y="260"/>
                    </a:lnTo>
                    <a:lnTo>
                      <a:pt x="48" y="261"/>
                    </a:lnTo>
                    <a:lnTo>
                      <a:pt x="44" y="260"/>
                    </a:lnTo>
                    <a:lnTo>
                      <a:pt x="39" y="258"/>
                    </a:lnTo>
                    <a:lnTo>
                      <a:pt x="36" y="253"/>
                    </a:lnTo>
                    <a:lnTo>
                      <a:pt x="34" y="248"/>
                    </a:lnTo>
                    <a:lnTo>
                      <a:pt x="33" y="243"/>
                    </a:lnTo>
                    <a:lnTo>
                      <a:pt x="33" y="238"/>
                    </a:lnTo>
                    <a:lnTo>
                      <a:pt x="34" y="232"/>
                    </a:lnTo>
                    <a:lnTo>
                      <a:pt x="33" y="225"/>
                    </a:lnTo>
                    <a:lnTo>
                      <a:pt x="29" y="220"/>
                    </a:lnTo>
                    <a:lnTo>
                      <a:pt x="24" y="214"/>
                    </a:lnTo>
                    <a:lnTo>
                      <a:pt x="20" y="212"/>
                    </a:lnTo>
                    <a:lnTo>
                      <a:pt x="16" y="213"/>
                    </a:lnTo>
                    <a:lnTo>
                      <a:pt x="14" y="219"/>
                    </a:lnTo>
                    <a:lnTo>
                      <a:pt x="13" y="227"/>
                    </a:lnTo>
                    <a:lnTo>
                      <a:pt x="14" y="238"/>
                    </a:lnTo>
                    <a:lnTo>
                      <a:pt x="18" y="250"/>
                    </a:lnTo>
                    <a:lnTo>
                      <a:pt x="22" y="260"/>
                    </a:lnTo>
                    <a:lnTo>
                      <a:pt x="27" y="269"/>
                    </a:lnTo>
                    <a:lnTo>
                      <a:pt x="31" y="277"/>
                    </a:lnTo>
                    <a:lnTo>
                      <a:pt x="34" y="285"/>
                    </a:lnTo>
                    <a:lnTo>
                      <a:pt x="34" y="295"/>
                    </a:lnTo>
                    <a:lnTo>
                      <a:pt x="30" y="301"/>
                    </a:lnTo>
                    <a:lnTo>
                      <a:pt x="28" y="306"/>
                    </a:lnTo>
                    <a:lnTo>
                      <a:pt x="30" y="310"/>
                    </a:lnTo>
                    <a:lnTo>
                      <a:pt x="35" y="310"/>
                    </a:lnTo>
                    <a:lnTo>
                      <a:pt x="43" y="307"/>
                    </a:lnTo>
                    <a:lnTo>
                      <a:pt x="52" y="303"/>
                    </a:lnTo>
                    <a:lnTo>
                      <a:pt x="61" y="297"/>
                    </a:lnTo>
                    <a:lnTo>
                      <a:pt x="71" y="291"/>
                    </a:lnTo>
                    <a:lnTo>
                      <a:pt x="76" y="285"/>
                    </a:lnTo>
                    <a:lnTo>
                      <a:pt x="82" y="282"/>
                    </a:lnTo>
                    <a:lnTo>
                      <a:pt x="89" y="278"/>
                    </a:lnTo>
                    <a:lnTo>
                      <a:pt x="97" y="277"/>
                    </a:lnTo>
                    <a:lnTo>
                      <a:pt x="105" y="278"/>
                    </a:lnTo>
                    <a:lnTo>
                      <a:pt x="111" y="281"/>
                    </a:lnTo>
                    <a:lnTo>
                      <a:pt x="113" y="284"/>
                    </a:lnTo>
                    <a:lnTo>
                      <a:pt x="113" y="289"/>
                    </a:lnTo>
                    <a:lnTo>
                      <a:pt x="111" y="293"/>
                    </a:lnTo>
                    <a:lnTo>
                      <a:pt x="106" y="299"/>
                    </a:lnTo>
                    <a:lnTo>
                      <a:pt x="105" y="304"/>
                    </a:lnTo>
                    <a:lnTo>
                      <a:pt x="105" y="308"/>
                    </a:lnTo>
                    <a:lnTo>
                      <a:pt x="106" y="313"/>
                    </a:lnTo>
                    <a:lnTo>
                      <a:pt x="111" y="314"/>
                    </a:lnTo>
                    <a:lnTo>
                      <a:pt x="117" y="312"/>
                    </a:lnTo>
                    <a:lnTo>
                      <a:pt x="125" y="306"/>
                    </a:lnTo>
                    <a:lnTo>
                      <a:pt x="133" y="298"/>
                    </a:lnTo>
                    <a:lnTo>
                      <a:pt x="140" y="289"/>
                    </a:lnTo>
                    <a:lnTo>
                      <a:pt x="144" y="280"/>
                    </a:lnTo>
                    <a:lnTo>
                      <a:pt x="147" y="271"/>
                    </a:lnTo>
                    <a:lnTo>
                      <a:pt x="145" y="265"/>
                    </a:lnTo>
                    <a:lnTo>
                      <a:pt x="142" y="260"/>
                    </a:lnTo>
                    <a:lnTo>
                      <a:pt x="136" y="257"/>
                    </a:lnTo>
                    <a:lnTo>
                      <a:pt x="129" y="254"/>
                    </a:lnTo>
                    <a:lnTo>
                      <a:pt x="122" y="253"/>
                    </a:lnTo>
                    <a:lnTo>
                      <a:pt x="117" y="252"/>
                    </a:lnTo>
                    <a:lnTo>
                      <a:pt x="112" y="248"/>
                    </a:lnTo>
                    <a:lnTo>
                      <a:pt x="109" y="243"/>
                    </a:lnTo>
                    <a:lnTo>
                      <a:pt x="109" y="236"/>
                    </a:lnTo>
                    <a:lnTo>
                      <a:pt x="110" y="227"/>
                    </a:lnTo>
                    <a:lnTo>
                      <a:pt x="110" y="217"/>
                    </a:lnTo>
                    <a:lnTo>
                      <a:pt x="109" y="209"/>
                    </a:lnTo>
                    <a:lnTo>
                      <a:pt x="107" y="202"/>
                    </a:lnTo>
                    <a:lnTo>
                      <a:pt x="109" y="197"/>
                    </a:lnTo>
                    <a:lnTo>
                      <a:pt x="113" y="192"/>
                    </a:lnTo>
                    <a:lnTo>
                      <a:pt x="122" y="187"/>
                    </a:lnTo>
                    <a:lnTo>
                      <a:pt x="134" y="185"/>
                    </a:lnTo>
                    <a:lnTo>
                      <a:pt x="147" y="186"/>
                    </a:lnTo>
                    <a:lnTo>
                      <a:pt x="156" y="191"/>
                    </a:lnTo>
                    <a:lnTo>
                      <a:pt x="163" y="199"/>
                    </a:lnTo>
                    <a:lnTo>
                      <a:pt x="165" y="209"/>
                    </a:lnTo>
                    <a:lnTo>
                      <a:pt x="165" y="222"/>
                    </a:lnTo>
                    <a:lnTo>
                      <a:pt x="168" y="236"/>
                    </a:lnTo>
                    <a:lnTo>
                      <a:pt x="173" y="248"/>
                    </a:lnTo>
                    <a:lnTo>
                      <a:pt x="180" y="260"/>
                    </a:lnTo>
                    <a:lnTo>
                      <a:pt x="186" y="270"/>
                    </a:lnTo>
                    <a:lnTo>
                      <a:pt x="188" y="280"/>
                    </a:lnTo>
                    <a:lnTo>
                      <a:pt x="188" y="289"/>
                    </a:lnTo>
                    <a:lnTo>
                      <a:pt x="185" y="296"/>
                    </a:lnTo>
                    <a:lnTo>
                      <a:pt x="180" y="301"/>
                    </a:lnTo>
                    <a:lnTo>
                      <a:pt x="175" y="308"/>
                    </a:lnTo>
                    <a:lnTo>
                      <a:pt x="171" y="314"/>
                    </a:lnTo>
                    <a:lnTo>
                      <a:pt x="168" y="320"/>
                    </a:lnTo>
                    <a:lnTo>
                      <a:pt x="165" y="326"/>
                    </a:lnTo>
                    <a:lnTo>
                      <a:pt x="158" y="331"/>
                    </a:lnTo>
                    <a:lnTo>
                      <a:pt x="149" y="339"/>
                    </a:lnTo>
                    <a:lnTo>
                      <a:pt x="139" y="346"/>
                    </a:lnTo>
                    <a:lnTo>
                      <a:pt x="128" y="351"/>
                    </a:lnTo>
                    <a:lnTo>
                      <a:pt x="120" y="353"/>
                    </a:lnTo>
                    <a:lnTo>
                      <a:pt x="114" y="353"/>
                    </a:lnTo>
                    <a:lnTo>
                      <a:pt x="112" y="351"/>
                    </a:lnTo>
                    <a:lnTo>
                      <a:pt x="111" y="346"/>
                    </a:lnTo>
                    <a:lnTo>
                      <a:pt x="107" y="343"/>
                    </a:lnTo>
                    <a:lnTo>
                      <a:pt x="103" y="342"/>
                    </a:lnTo>
                    <a:lnTo>
                      <a:pt x="97" y="342"/>
                    </a:lnTo>
                    <a:lnTo>
                      <a:pt x="91" y="345"/>
                    </a:lnTo>
                    <a:lnTo>
                      <a:pt x="86" y="350"/>
                    </a:lnTo>
                    <a:lnTo>
                      <a:pt x="79" y="357"/>
                    </a:lnTo>
                    <a:lnTo>
                      <a:pt x="73" y="365"/>
                    </a:lnTo>
                    <a:lnTo>
                      <a:pt x="69" y="374"/>
                    </a:lnTo>
                    <a:lnTo>
                      <a:pt x="66" y="384"/>
                    </a:lnTo>
                    <a:lnTo>
                      <a:pt x="65" y="395"/>
                    </a:lnTo>
                    <a:lnTo>
                      <a:pt x="66" y="404"/>
                    </a:lnTo>
                    <a:lnTo>
                      <a:pt x="69" y="410"/>
                    </a:lnTo>
                    <a:lnTo>
                      <a:pt x="77" y="410"/>
                    </a:lnTo>
                    <a:lnTo>
                      <a:pt x="88" y="406"/>
                    </a:lnTo>
                    <a:lnTo>
                      <a:pt x="99" y="397"/>
                    </a:lnTo>
                    <a:lnTo>
                      <a:pt x="105" y="391"/>
                    </a:lnTo>
                    <a:lnTo>
                      <a:pt x="112" y="387"/>
                    </a:lnTo>
                    <a:lnTo>
                      <a:pt x="118" y="382"/>
                    </a:lnTo>
                    <a:lnTo>
                      <a:pt x="125" y="379"/>
                    </a:lnTo>
                    <a:lnTo>
                      <a:pt x="130" y="376"/>
                    </a:lnTo>
                    <a:lnTo>
                      <a:pt x="135" y="374"/>
                    </a:lnTo>
                    <a:lnTo>
                      <a:pt x="140" y="374"/>
                    </a:lnTo>
                    <a:lnTo>
                      <a:pt x="143" y="374"/>
                    </a:lnTo>
                    <a:lnTo>
                      <a:pt x="149" y="374"/>
                    </a:lnTo>
                    <a:lnTo>
                      <a:pt x="153" y="372"/>
                    </a:lnTo>
                    <a:lnTo>
                      <a:pt x="157" y="367"/>
                    </a:lnTo>
                    <a:lnTo>
                      <a:pt x="159" y="360"/>
                    </a:lnTo>
                    <a:lnTo>
                      <a:pt x="162" y="353"/>
                    </a:lnTo>
                    <a:lnTo>
                      <a:pt x="167" y="345"/>
                    </a:lnTo>
                    <a:lnTo>
                      <a:pt x="173" y="338"/>
                    </a:lnTo>
                    <a:lnTo>
                      <a:pt x="181" y="333"/>
                    </a:lnTo>
                    <a:lnTo>
                      <a:pt x="188" y="329"/>
                    </a:lnTo>
                    <a:lnTo>
                      <a:pt x="195" y="327"/>
                    </a:lnTo>
                    <a:lnTo>
                      <a:pt x="200" y="327"/>
                    </a:lnTo>
                    <a:lnTo>
                      <a:pt x="201" y="329"/>
                    </a:lnTo>
                    <a:lnTo>
                      <a:pt x="201" y="333"/>
                    </a:lnTo>
                    <a:lnTo>
                      <a:pt x="198" y="335"/>
                    </a:lnTo>
                    <a:lnTo>
                      <a:pt x="196" y="338"/>
                    </a:lnTo>
                    <a:lnTo>
                      <a:pt x="191" y="342"/>
                    </a:lnTo>
                    <a:lnTo>
                      <a:pt x="188" y="345"/>
                    </a:lnTo>
                    <a:lnTo>
                      <a:pt x="185" y="350"/>
                    </a:lnTo>
                    <a:lnTo>
                      <a:pt x="183" y="356"/>
                    </a:lnTo>
                    <a:lnTo>
                      <a:pt x="183" y="360"/>
                    </a:lnTo>
                    <a:lnTo>
                      <a:pt x="183" y="368"/>
                    </a:lnTo>
                    <a:lnTo>
                      <a:pt x="180" y="379"/>
                    </a:lnTo>
                    <a:lnTo>
                      <a:pt x="174" y="392"/>
                    </a:lnTo>
                    <a:lnTo>
                      <a:pt x="166" y="406"/>
                    </a:lnTo>
                    <a:lnTo>
                      <a:pt x="162" y="413"/>
                    </a:lnTo>
                    <a:lnTo>
                      <a:pt x="157" y="420"/>
                    </a:lnTo>
                    <a:lnTo>
                      <a:pt x="151" y="426"/>
                    </a:lnTo>
                    <a:lnTo>
                      <a:pt x="145" y="432"/>
                    </a:lnTo>
                    <a:lnTo>
                      <a:pt x="140" y="437"/>
                    </a:lnTo>
                    <a:lnTo>
                      <a:pt x="134" y="441"/>
                    </a:lnTo>
                    <a:lnTo>
                      <a:pt x="129" y="444"/>
                    </a:lnTo>
                    <a:lnTo>
                      <a:pt x="125" y="445"/>
                    </a:lnTo>
                    <a:lnTo>
                      <a:pt x="117" y="450"/>
                    </a:lnTo>
                    <a:lnTo>
                      <a:pt x="110" y="460"/>
                    </a:lnTo>
                    <a:lnTo>
                      <a:pt x="104" y="472"/>
                    </a:lnTo>
                    <a:lnTo>
                      <a:pt x="102" y="486"/>
                    </a:lnTo>
                    <a:lnTo>
                      <a:pt x="102" y="501"/>
                    </a:lnTo>
                    <a:lnTo>
                      <a:pt x="103" y="513"/>
                    </a:lnTo>
                    <a:lnTo>
                      <a:pt x="106" y="524"/>
                    </a:lnTo>
                    <a:lnTo>
                      <a:pt x="112" y="530"/>
                    </a:lnTo>
                    <a:lnTo>
                      <a:pt x="118" y="534"/>
                    </a:lnTo>
                    <a:lnTo>
                      <a:pt x="122" y="539"/>
                    </a:lnTo>
                    <a:lnTo>
                      <a:pt x="127" y="544"/>
                    </a:lnTo>
                    <a:lnTo>
                      <a:pt x="129" y="550"/>
                    </a:lnTo>
                    <a:lnTo>
                      <a:pt x="132" y="556"/>
                    </a:lnTo>
                    <a:lnTo>
                      <a:pt x="133" y="562"/>
                    </a:lnTo>
                    <a:lnTo>
                      <a:pt x="133" y="569"/>
                    </a:lnTo>
                    <a:lnTo>
                      <a:pt x="132" y="574"/>
                    </a:lnTo>
                    <a:lnTo>
                      <a:pt x="129" y="580"/>
                    </a:lnTo>
                    <a:lnTo>
                      <a:pt x="126" y="586"/>
                    </a:lnTo>
                    <a:lnTo>
                      <a:pt x="121" y="592"/>
                    </a:lnTo>
                    <a:lnTo>
                      <a:pt x="117" y="596"/>
                    </a:lnTo>
                    <a:lnTo>
                      <a:pt x="112" y="602"/>
                    </a:lnTo>
                    <a:lnTo>
                      <a:pt x="109" y="608"/>
                    </a:lnTo>
                    <a:lnTo>
                      <a:pt x="106" y="616"/>
                    </a:lnTo>
                    <a:lnTo>
                      <a:pt x="105" y="623"/>
                    </a:lnTo>
                    <a:lnTo>
                      <a:pt x="107" y="629"/>
                    </a:lnTo>
                    <a:lnTo>
                      <a:pt x="112" y="634"/>
                    </a:lnTo>
                    <a:lnTo>
                      <a:pt x="120" y="639"/>
                    </a:lnTo>
                    <a:lnTo>
                      <a:pt x="129" y="642"/>
                    </a:lnTo>
                    <a:lnTo>
                      <a:pt x="140" y="645"/>
                    </a:lnTo>
                    <a:lnTo>
                      <a:pt x="150" y="647"/>
                    </a:lnTo>
                    <a:lnTo>
                      <a:pt x="157" y="652"/>
                    </a:lnTo>
                    <a:lnTo>
                      <a:pt x="162" y="656"/>
                    </a:lnTo>
                    <a:lnTo>
                      <a:pt x="165" y="661"/>
                    </a:lnTo>
                    <a:lnTo>
                      <a:pt x="170" y="663"/>
                    </a:lnTo>
                    <a:lnTo>
                      <a:pt x="174" y="665"/>
                    </a:lnTo>
                    <a:lnTo>
                      <a:pt x="180" y="667"/>
                    </a:lnTo>
                    <a:lnTo>
                      <a:pt x="185" y="665"/>
                    </a:lnTo>
                    <a:lnTo>
                      <a:pt x="189" y="664"/>
                    </a:lnTo>
                    <a:lnTo>
                      <a:pt x="194" y="661"/>
                    </a:lnTo>
                    <a:lnTo>
                      <a:pt x="197" y="657"/>
                    </a:lnTo>
                    <a:lnTo>
                      <a:pt x="198" y="653"/>
                    </a:lnTo>
                    <a:lnTo>
                      <a:pt x="198" y="648"/>
                    </a:lnTo>
                    <a:lnTo>
                      <a:pt x="196" y="642"/>
                    </a:lnTo>
                    <a:lnTo>
                      <a:pt x="191" y="637"/>
                    </a:lnTo>
                    <a:lnTo>
                      <a:pt x="187" y="630"/>
                    </a:lnTo>
                    <a:lnTo>
                      <a:pt x="183" y="624"/>
                    </a:lnTo>
                    <a:lnTo>
                      <a:pt x="180" y="617"/>
                    </a:lnTo>
                    <a:lnTo>
                      <a:pt x="178" y="611"/>
                    </a:lnTo>
                    <a:lnTo>
                      <a:pt x="177" y="606"/>
                    </a:lnTo>
                    <a:lnTo>
                      <a:pt x="177" y="597"/>
                    </a:lnTo>
                    <a:lnTo>
                      <a:pt x="178" y="589"/>
                    </a:lnTo>
                    <a:lnTo>
                      <a:pt x="179" y="581"/>
                    </a:lnTo>
                    <a:lnTo>
                      <a:pt x="181" y="573"/>
                    </a:lnTo>
                    <a:lnTo>
                      <a:pt x="185" y="566"/>
                    </a:lnTo>
                    <a:lnTo>
                      <a:pt x="188" y="559"/>
                    </a:lnTo>
                    <a:lnTo>
                      <a:pt x="191" y="555"/>
                    </a:lnTo>
                    <a:lnTo>
                      <a:pt x="196" y="551"/>
                    </a:lnTo>
                    <a:lnTo>
                      <a:pt x="200" y="548"/>
                    </a:lnTo>
                    <a:lnTo>
                      <a:pt x="202" y="546"/>
                    </a:lnTo>
                    <a:lnTo>
                      <a:pt x="203" y="542"/>
                    </a:lnTo>
                    <a:lnTo>
                      <a:pt x="205" y="540"/>
                    </a:lnTo>
                    <a:lnTo>
                      <a:pt x="210" y="540"/>
                    </a:lnTo>
                    <a:lnTo>
                      <a:pt x="215" y="540"/>
                    </a:lnTo>
                    <a:lnTo>
                      <a:pt x="220" y="541"/>
                    </a:lnTo>
                    <a:lnTo>
                      <a:pt x="225" y="544"/>
                    </a:lnTo>
                    <a:lnTo>
                      <a:pt x="230" y="548"/>
                    </a:lnTo>
                    <a:lnTo>
                      <a:pt x="233" y="554"/>
                    </a:lnTo>
                    <a:lnTo>
                      <a:pt x="235" y="558"/>
                    </a:lnTo>
                    <a:lnTo>
                      <a:pt x="235" y="563"/>
                    </a:lnTo>
                    <a:lnTo>
                      <a:pt x="235" y="568"/>
                    </a:lnTo>
                    <a:lnTo>
                      <a:pt x="233" y="572"/>
                    </a:lnTo>
                    <a:lnTo>
                      <a:pt x="231" y="576"/>
                    </a:lnTo>
                    <a:lnTo>
                      <a:pt x="228" y="578"/>
                    </a:lnTo>
                    <a:lnTo>
                      <a:pt x="225" y="578"/>
                    </a:lnTo>
                    <a:lnTo>
                      <a:pt x="221" y="576"/>
                    </a:lnTo>
                    <a:lnTo>
                      <a:pt x="218" y="573"/>
                    </a:lnTo>
                    <a:lnTo>
                      <a:pt x="215" y="571"/>
                    </a:lnTo>
                    <a:lnTo>
                      <a:pt x="211" y="570"/>
                    </a:lnTo>
                    <a:lnTo>
                      <a:pt x="208" y="569"/>
                    </a:lnTo>
                    <a:lnTo>
                      <a:pt x="204" y="570"/>
                    </a:lnTo>
                    <a:lnTo>
                      <a:pt x="202" y="572"/>
                    </a:lnTo>
                    <a:lnTo>
                      <a:pt x="202" y="574"/>
                    </a:lnTo>
                    <a:lnTo>
                      <a:pt x="202" y="578"/>
                    </a:lnTo>
                    <a:lnTo>
                      <a:pt x="204" y="581"/>
                    </a:lnTo>
                    <a:lnTo>
                      <a:pt x="208" y="586"/>
                    </a:lnTo>
                    <a:lnTo>
                      <a:pt x="213" y="593"/>
                    </a:lnTo>
                    <a:lnTo>
                      <a:pt x="218" y="602"/>
                    </a:lnTo>
                    <a:lnTo>
                      <a:pt x="223" y="611"/>
                    </a:lnTo>
                    <a:lnTo>
                      <a:pt x="226" y="623"/>
                    </a:lnTo>
                    <a:lnTo>
                      <a:pt x="228" y="637"/>
                    </a:lnTo>
                    <a:lnTo>
                      <a:pt x="227" y="650"/>
                    </a:lnTo>
                    <a:lnTo>
                      <a:pt x="224" y="664"/>
                    </a:lnTo>
                    <a:lnTo>
                      <a:pt x="223" y="670"/>
                    </a:lnTo>
                    <a:lnTo>
                      <a:pt x="223" y="675"/>
                    </a:lnTo>
                    <a:lnTo>
                      <a:pt x="225" y="678"/>
                    </a:lnTo>
                    <a:lnTo>
                      <a:pt x="228" y="679"/>
                    </a:lnTo>
                    <a:lnTo>
                      <a:pt x="234" y="680"/>
                    </a:lnTo>
                    <a:lnTo>
                      <a:pt x="240" y="679"/>
                    </a:lnTo>
                    <a:lnTo>
                      <a:pt x="248" y="676"/>
                    </a:lnTo>
                    <a:lnTo>
                      <a:pt x="256" y="672"/>
                    </a:lnTo>
                    <a:lnTo>
                      <a:pt x="265" y="668"/>
                    </a:lnTo>
                    <a:lnTo>
                      <a:pt x="272" y="662"/>
                    </a:lnTo>
                    <a:lnTo>
                      <a:pt x="279" y="656"/>
                    </a:lnTo>
                    <a:lnTo>
                      <a:pt x="285" y="650"/>
                    </a:lnTo>
                    <a:lnTo>
                      <a:pt x="289" y="645"/>
                    </a:lnTo>
                    <a:lnTo>
                      <a:pt x="292" y="639"/>
                    </a:lnTo>
                    <a:lnTo>
                      <a:pt x="293" y="634"/>
                    </a:lnTo>
                    <a:lnTo>
                      <a:pt x="293" y="630"/>
                    </a:lnTo>
                    <a:lnTo>
                      <a:pt x="292" y="622"/>
                    </a:lnTo>
                    <a:lnTo>
                      <a:pt x="293" y="614"/>
                    </a:lnTo>
                    <a:lnTo>
                      <a:pt x="297" y="608"/>
                    </a:lnTo>
                    <a:lnTo>
                      <a:pt x="303" y="604"/>
                    </a:lnTo>
                    <a:lnTo>
                      <a:pt x="310" y="603"/>
                    </a:lnTo>
                    <a:lnTo>
                      <a:pt x="318" y="604"/>
                    </a:lnTo>
                    <a:lnTo>
                      <a:pt x="326" y="606"/>
                    </a:lnTo>
                    <a:lnTo>
                      <a:pt x="332" y="609"/>
                    </a:lnTo>
                    <a:lnTo>
                      <a:pt x="337" y="611"/>
                    </a:lnTo>
                    <a:lnTo>
                      <a:pt x="344" y="612"/>
                    </a:lnTo>
                    <a:lnTo>
                      <a:pt x="349" y="612"/>
                    </a:lnTo>
                    <a:lnTo>
                      <a:pt x="354" y="610"/>
                    </a:lnTo>
                    <a:lnTo>
                      <a:pt x="360" y="602"/>
                    </a:lnTo>
                    <a:lnTo>
                      <a:pt x="365" y="582"/>
                    </a:lnTo>
                    <a:lnTo>
                      <a:pt x="373" y="556"/>
                    </a:lnTo>
                    <a:lnTo>
                      <a:pt x="380" y="525"/>
                    </a:lnTo>
                    <a:lnTo>
                      <a:pt x="384" y="508"/>
                    </a:lnTo>
                    <a:lnTo>
                      <a:pt x="390" y="489"/>
                    </a:lnTo>
                    <a:lnTo>
                      <a:pt x="395" y="470"/>
                    </a:lnTo>
                    <a:lnTo>
                      <a:pt x="402" y="450"/>
                    </a:lnTo>
                    <a:lnTo>
                      <a:pt x="409" y="430"/>
                    </a:lnTo>
                    <a:lnTo>
                      <a:pt x="416" y="412"/>
                    </a:lnTo>
                    <a:lnTo>
                      <a:pt x="424" y="394"/>
                    </a:lnTo>
                    <a:lnTo>
                      <a:pt x="431" y="379"/>
                    </a:lnTo>
                    <a:lnTo>
                      <a:pt x="438" y="365"/>
                    </a:lnTo>
                    <a:lnTo>
                      <a:pt x="445" y="352"/>
                    </a:lnTo>
                    <a:lnTo>
                      <a:pt x="452" y="339"/>
                    </a:lnTo>
                    <a:lnTo>
                      <a:pt x="458" y="328"/>
                    </a:lnTo>
                    <a:lnTo>
                      <a:pt x="463" y="318"/>
                    </a:lnTo>
                    <a:lnTo>
                      <a:pt x="468" y="310"/>
                    </a:lnTo>
                    <a:lnTo>
                      <a:pt x="470" y="304"/>
                    </a:lnTo>
                    <a:lnTo>
                      <a:pt x="473" y="300"/>
                    </a:lnTo>
                    <a:lnTo>
                      <a:pt x="476" y="297"/>
                    </a:lnTo>
                    <a:lnTo>
                      <a:pt x="479" y="293"/>
                    </a:lnTo>
                    <a:lnTo>
                      <a:pt x="483" y="292"/>
                    </a:lnTo>
                    <a:lnTo>
                      <a:pt x="485" y="291"/>
                    </a:lnTo>
                    <a:lnTo>
                      <a:pt x="488" y="290"/>
                    </a:lnTo>
                    <a:lnTo>
                      <a:pt x="488" y="285"/>
                    </a:lnTo>
                    <a:lnTo>
                      <a:pt x="485" y="280"/>
                    </a:lnTo>
                    <a:lnTo>
                      <a:pt x="482" y="271"/>
                    </a:lnTo>
                    <a:lnTo>
                      <a:pt x="478" y="262"/>
                    </a:lnTo>
                    <a:lnTo>
                      <a:pt x="477" y="254"/>
                    </a:lnTo>
                    <a:lnTo>
                      <a:pt x="477" y="246"/>
                    </a:lnTo>
                    <a:lnTo>
                      <a:pt x="479" y="242"/>
                    </a:lnTo>
                    <a:lnTo>
                      <a:pt x="482" y="238"/>
                    </a:lnTo>
                    <a:lnTo>
                      <a:pt x="482" y="236"/>
                    </a:lnTo>
                    <a:lnTo>
                      <a:pt x="479" y="235"/>
                    </a:lnTo>
                    <a:lnTo>
                      <a:pt x="476" y="233"/>
                    </a:lnTo>
                    <a:lnTo>
                      <a:pt x="471" y="232"/>
                    </a:lnTo>
                    <a:lnTo>
                      <a:pt x="467" y="230"/>
                    </a:lnTo>
                    <a:lnTo>
                      <a:pt x="462" y="225"/>
                    </a:lnTo>
                    <a:lnTo>
                      <a:pt x="460" y="220"/>
                    </a:lnTo>
                    <a:lnTo>
                      <a:pt x="459" y="214"/>
                    </a:lnTo>
                    <a:lnTo>
                      <a:pt x="459" y="207"/>
                    </a:lnTo>
                    <a:lnTo>
                      <a:pt x="461" y="200"/>
                    </a:lnTo>
                    <a:lnTo>
                      <a:pt x="463" y="194"/>
                    </a:lnTo>
                    <a:lnTo>
                      <a:pt x="464" y="192"/>
                    </a:lnTo>
                    <a:lnTo>
                      <a:pt x="463" y="189"/>
                    </a:lnTo>
                    <a:lnTo>
                      <a:pt x="460" y="186"/>
                    </a:lnTo>
                    <a:lnTo>
                      <a:pt x="456" y="183"/>
                    </a:lnTo>
                    <a:lnTo>
                      <a:pt x="451" y="179"/>
                    </a:lnTo>
                    <a:lnTo>
                      <a:pt x="444" y="177"/>
                    </a:lnTo>
                    <a:lnTo>
                      <a:pt x="437" y="174"/>
                    </a:lnTo>
                    <a:lnTo>
                      <a:pt x="428" y="171"/>
                    </a:lnTo>
                    <a:lnTo>
                      <a:pt x="413" y="166"/>
                    </a:lnTo>
                    <a:lnTo>
                      <a:pt x="405" y="160"/>
                    </a:lnTo>
                    <a:lnTo>
                      <a:pt x="403" y="152"/>
                    </a:lnTo>
                    <a:lnTo>
                      <a:pt x="409" y="145"/>
                    </a:lnTo>
                    <a:lnTo>
                      <a:pt x="420" y="137"/>
                    </a:lnTo>
                    <a:lnTo>
                      <a:pt x="428" y="128"/>
                    </a:lnTo>
                    <a:lnTo>
                      <a:pt x="435" y="118"/>
                    </a:lnTo>
                    <a:lnTo>
                      <a:pt x="437" y="110"/>
                    </a:lnTo>
                    <a:lnTo>
                      <a:pt x="437" y="102"/>
                    </a:lnTo>
                    <a:lnTo>
                      <a:pt x="435" y="95"/>
                    </a:lnTo>
                    <a:lnTo>
                      <a:pt x="431" y="90"/>
                    </a:lnTo>
                    <a:lnTo>
                      <a:pt x="425" y="85"/>
                    </a:lnTo>
                    <a:lnTo>
                      <a:pt x="420" y="84"/>
                    </a:lnTo>
                    <a:lnTo>
                      <a:pt x="412" y="84"/>
                    </a:lnTo>
                    <a:lnTo>
                      <a:pt x="402" y="86"/>
                    </a:lnTo>
                    <a:lnTo>
                      <a:pt x="394" y="90"/>
                    </a:lnTo>
                    <a:lnTo>
                      <a:pt x="391" y="91"/>
                    </a:lnTo>
                    <a:lnTo>
                      <a:pt x="386" y="93"/>
                    </a:lnTo>
                    <a:lnTo>
                      <a:pt x="382" y="94"/>
                    </a:lnTo>
                    <a:lnTo>
                      <a:pt x="376" y="94"/>
                    </a:lnTo>
                    <a:lnTo>
                      <a:pt x="371" y="95"/>
                    </a:lnTo>
                    <a:lnTo>
                      <a:pt x="365" y="95"/>
                    </a:lnTo>
                    <a:lnTo>
                      <a:pt x="361" y="95"/>
                    </a:lnTo>
                    <a:lnTo>
                      <a:pt x="356" y="95"/>
                    </a:lnTo>
                    <a:lnTo>
                      <a:pt x="352" y="94"/>
                    </a:lnTo>
                    <a:lnTo>
                      <a:pt x="347" y="93"/>
                    </a:lnTo>
                    <a:lnTo>
                      <a:pt x="342" y="92"/>
                    </a:lnTo>
                    <a:lnTo>
                      <a:pt x="337" y="90"/>
                    </a:lnTo>
                    <a:lnTo>
                      <a:pt x="332" y="87"/>
                    </a:lnTo>
                    <a:lnTo>
                      <a:pt x="327" y="85"/>
                    </a:lnTo>
                    <a:lnTo>
                      <a:pt x="323" y="83"/>
                    </a:lnTo>
                    <a:lnTo>
                      <a:pt x="318" y="80"/>
                    </a:lnTo>
                    <a:lnTo>
                      <a:pt x="311" y="72"/>
                    </a:lnTo>
                    <a:lnTo>
                      <a:pt x="307" y="60"/>
                    </a:lnTo>
                    <a:lnTo>
                      <a:pt x="302" y="46"/>
                    </a:lnTo>
                    <a:lnTo>
                      <a:pt x="301" y="3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7" name="Freeform 11"/>
              <p:cNvSpPr>
                <a:spLocks/>
              </p:cNvSpPr>
              <p:nvPr/>
            </p:nvSpPr>
            <p:spPr bwMode="auto">
              <a:xfrm>
                <a:off x="3572" y="2737"/>
                <a:ext cx="27" cy="37"/>
              </a:xfrm>
              <a:custGeom>
                <a:avLst/>
                <a:gdLst>
                  <a:gd name="T0" fmla="*/ 1 w 53"/>
                  <a:gd name="T1" fmla="*/ 0 h 75"/>
                  <a:gd name="T2" fmla="*/ 1 w 53"/>
                  <a:gd name="T3" fmla="*/ 0 h 75"/>
                  <a:gd name="T4" fmla="*/ 1 w 53"/>
                  <a:gd name="T5" fmla="*/ 0 h 75"/>
                  <a:gd name="T6" fmla="*/ 1 w 53"/>
                  <a:gd name="T7" fmla="*/ 0 h 75"/>
                  <a:gd name="T8" fmla="*/ 1 w 53"/>
                  <a:gd name="T9" fmla="*/ 0 h 75"/>
                  <a:gd name="T10" fmla="*/ 1 w 53"/>
                  <a:gd name="T11" fmla="*/ 0 h 75"/>
                  <a:gd name="T12" fmla="*/ 1 w 53"/>
                  <a:gd name="T13" fmla="*/ 0 h 75"/>
                  <a:gd name="T14" fmla="*/ 1 w 53"/>
                  <a:gd name="T15" fmla="*/ 0 h 75"/>
                  <a:gd name="T16" fmla="*/ 1 w 53"/>
                  <a:gd name="T17" fmla="*/ 0 h 75"/>
                  <a:gd name="T18" fmla="*/ 1 w 53"/>
                  <a:gd name="T19" fmla="*/ 0 h 75"/>
                  <a:gd name="T20" fmla="*/ 1 w 53"/>
                  <a:gd name="T21" fmla="*/ 0 h 75"/>
                  <a:gd name="T22" fmla="*/ 0 w 53"/>
                  <a:gd name="T23" fmla="*/ 0 h 75"/>
                  <a:gd name="T24" fmla="*/ 1 w 53"/>
                  <a:gd name="T25" fmla="*/ 0 h 75"/>
                  <a:gd name="T26" fmla="*/ 1 w 53"/>
                  <a:gd name="T27" fmla="*/ 0 h 75"/>
                  <a:gd name="T28" fmla="*/ 1 w 53"/>
                  <a:gd name="T29" fmla="*/ 0 h 75"/>
                  <a:gd name="T30" fmla="*/ 1 w 53"/>
                  <a:gd name="T31" fmla="*/ 0 h 75"/>
                  <a:gd name="T32" fmla="*/ 1 w 53"/>
                  <a:gd name="T33" fmla="*/ 0 h 75"/>
                  <a:gd name="T34" fmla="*/ 1 w 53"/>
                  <a:gd name="T35" fmla="*/ 0 h 75"/>
                  <a:gd name="T36" fmla="*/ 1 w 53"/>
                  <a:gd name="T37" fmla="*/ 0 h 75"/>
                  <a:gd name="T38" fmla="*/ 1 w 53"/>
                  <a:gd name="T39" fmla="*/ 0 h 75"/>
                  <a:gd name="T40" fmla="*/ 1 w 53"/>
                  <a:gd name="T41" fmla="*/ 0 h 75"/>
                  <a:gd name="T42" fmla="*/ 1 w 53"/>
                  <a:gd name="T43" fmla="*/ 0 h 75"/>
                  <a:gd name="T44" fmla="*/ 1 w 53"/>
                  <a:gd name="T45" fmla="*/ 0 h 75"/>
                  <a:gd name="T46" fmla="*/ 1 w 53"/>
                  <a:gd name="T47" fmla="*/ 0 h 75"/>
                  <a:gd name="T48" fmla="*/ 1 w 53"/>
                  <a:gd name="T49" fmla="*/ 0 h 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75"/>
                  <a:gd name="T77" fmla="*/ 53 w 53"/>
                  <a:gd name="T78" fmla="*/ 75 h 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75">
                    <a:moveTo>
                      <a:pt x="53" y="1"/>
                    </a:moveTo>
                    <a:lnTo>
                      <a:pt x="51" y="0"/>
                    </a:lnTo>
                    <a:lnTo>
                      <a:pt x="48" y="0"/>
                    </a:lnTo>
                    <a:lnTo>
                      <a:pt x="45" y="2"/>
                    </a:lnTo>
                    <a:lnTo>
                      <a:pt x="40" y="4"/>
                    </a:lnTo>
                    <a:lnTo>
                      <a:pt x="36" y="9"/>
                    </a:lnTo>
                    <a:lnTo>
                      <a:pt x="30" y="13"/>
                    </a:lnTo>
                    <a:lnTo>
                      <a:pt x="24" y="19"/>
                    </a:lnTo>
                    <a:lnTo>
                      <a:pt x="18" y="26"/>
                    </a:lnTo>
                    <a:lnTo>
                      <a:pt x="8" y="41"/>
                    </a:lnTo>
                    <a:lnTo>
                      <a:pt x="2" y="54"/>
                    </a:lnTo>
                    <a:lnTo>
                      <a:pt x="0" y="65"/>
                    </a:lnTo>
                    <a:lnTo>
                      <a:pt x="2" y="72"/>
                    </a:lnTo>
                    <a:lnTo>
                      <a:pt x="6" y="75"/>
                    </a:lnTo>
                    <a:lnTo>
                      <a:pt x="9" y="75"/>
                    </a:lnTo>
                    <a:lnTo>
                      <a:pt x="13" y="72"/>
                    </a:lnTo>
                    <a:lnTo>
                      <a:pt x="18" y="70"/>
                    </a:lnTo>
                    <a:lnTo>
                      <a:pt x="23" y="65"/>
                    </a:lnTo>
                    <a:lnTo>
                      <a:pt x="28" y="61"/>
                    </a:lnTo>
                    <a:lnTo>
                      <a:pt x="32" y="54"/>
                    </a:lnTo>
                    <a:lnTo>
                      <a:pt x="37" y="47"/>
                    </a:lnTo>
                    <a:lnTo>
                      <a:pt x="45" y="32"/>
                    </a:lnTo>
                    <a:lnTo>
                      <a:pt x="51" y="18"/>
                    </a:lnTo>
                    <a:lnTo>
                      <a:pt x="53" y="7"/>
                    </a:lnTo>
                    <a:lnTo>
                      <a:pt x="53" y="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8" name="Freeform 12"/>
              <p:cNvSpPr>
                <a:spLocks/>
              </p:cNvSpPr>
              <p:nvPr/>
            </p:nvSpPr>
            <p:spPr bwMode="auto">
              <a:xfrm>
                <a:off x="3555" y="2781"/>
                <a:ext cx="13" cy="19"/>
              </a:xfrm>
              <a:custGeom>
                <a:avLst/>
                <a:gdLst>
                  <a:gd name="T0" fmla="*/ 0 w 28"/>
                  <a:gd name="T1" fmla="*/ 1 h 38"/>
                  <a:gd name="T2" fmla="*/ 0 w 28"/>
                  <a:gd name="T3" fmla="*/ 0 h 38"/>
                  <a:gd name="T4" fmla="*/ 0 w 28"/>
                  <a:gd name="T5" fmla="*/ 1 h 38"/>
                  <a:gd name="T6" fmla="*/ 0 w 28"/>
                  <a:gd name="T7" fmla="*/ 1 h 38"/>
                  <a:gd name="T8" fmla="*/ 0 w 28"/>
                  <a:gd name="T9" fmla="*/ 1 h 38"/>
                  <a:gd name="T10" fmla="*/ 0 w 28"/>
                  <a:gd name="T11" fmla="*/ 1 h 38"/>
                  <a:gd name="T12" fmla="*/ 0 w 28"/>
                  <a:gd name="T13" fmla="*/ 1 h 38"/>
                  <a:gd name="T14" fmla="*/ 0 w 28"/>
                  <a:gd name="T15" fmla="*/ 1 h 38"/>
                  <a:gd name="T16" fmla="*/ 0 w 28"/>
                  <a:gd name="T17" fmla="*/ 1 h 38"/>
                  <a:gd name="T18" fmla="*/ 0 w 28"/>
                  <a:gd name="T19" fmla="*/ 1 h 38"/>
                  <a:gd name="T20" fmla="*/ 0 w 28"/>
                  <a:gd name="T21" fmla="*/ 1 h 38"/>
                  <a:gd name="T22" fmla="*/ 0 w 28"/>
                  <a:gd name="T23" fmla="*/ 1 h 38"/>
                  <a:gd name="T24" fmla="*/ 0 w 28"/>
                  <a:gd name="T25" fmla="*/ 1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
                  <a:gd name="T40" fmla="*/ 0 h 38"/>
                  <a:gd name="T41" fmla="*/ 28 w 28"/>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 h="38">
                    <a:moveTo>
                      <a:pt x="25" y="3"/>
                    </a:moveTo>
                    <a:lnTo>
                      <a:pt x="21" y="0"/>
                    </a:lnTo>
                    <a:lnTo>
                      <a:pt x="15" y="4"/>
                    </a:lnTo>
                    <a:lnTo>
                      <a:pt x="9" y="11"/>
                    </a:lnTo>
                    <a:lnTo>
                      <a:pt x="4" y="22"/>
                    </a:lnTo>
                    <a:lnTo>
                      <a:pt x="0" y="33"/>
                    </a:lnTo>
                    <a:lnTo>
                      <a:pt x="1" y="37"/>
                    </a:lnTo>
                    <a:lnTo>
                      <a:pt x="6" y="38"/>
                    </a:lnTo>
                    <a:lnTo>
                      <a:pt x="14" y="33"/>
                    </a:lnTo>
                    <a:lnTo>
                      <a:pt x="21" y="25"/>
                    </a:lnTo>
                    <a:lnTo>
                      <a:pt x="27" y="15"/>
                    </a:lnTo>
                    <a:lnTo>
                      <a:pt x="28" y="8"/>
                    </a:lnTo>
                    <a:lnTo>
                      <a:pt x="25" y="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09" name="Freeform 13"/>
              <p:cNvSpPr>
                <a:spLocks/>
              </p:cNvSpPr>
              <p:nvPr/>
            </p:nvSpPr>
            <p:spPr bwMode="auto">
              <a:xfrm>
                <a:off x="4429" y="2334"/>
                <a:ext cx="32" cy="53"/>
              </a:xfrm>
              <a:custGeom>
                <a:avLst/>
                <a:gdLst>
                  <a:gd name="T0" fmla="*/ 1 w 63"/>
                  <a:gd name="T1" fmla="*/ 1 h 106"/>
                  <a:gd name="T2" fmla="*/ 1 w 63"/>
                  <a:gd name="T3" fmla="*/ 1 h 106"/>
                  <a:gd name="T4" fmla="*/ 1 w 63"/>
                  <a:gd name="T5" fmla="*/ 0 h 106"/>
                  <a:gd name="T6" fmla="*/ 1 w 63"/>
                  <a:gd name="T7" fmla="*/ 1 h 106"/>
                  <a:gd name="T8" fmla="*/ 1 w 63"/>
                  <a:gd name="T9" fmla="*/ 1 h 106"/>
                  <a:gd name="T10" fmla="*/ 1 w 63"/>
                  <a:gd name="T11" fmla="*/ 1 h 106"/>
                  <a:gd name="T12" fmla="*/ 1 w 63"/>
                  <a:gd name="T13" fmla="*/ 1 h 106"/>
                  <a:gd name="T14" fmla="*/ 1 w 63"/>
                  <a:gd name="T15" fmla="*/ 1 h 106"/>
                  <a:gd name="T16" fmla="*/ 1 w 63"/>
                  <a:gd name="T17" fmla="*/ 1 h 106"/>
                  <a:gd name="T18" fmla="*/ 0 w 63"/>
                  <a:gd name="T19" fmla="*/ 1 h 106"/>
                  <a:gd name="T20" fmla="*/ 1 w 63"/>
                  <a:gd name="T21" fmla="*/ 1 h 106"/>
                  <a:gd name="T22" fmla="*/ 1 w 63"/>
                  <a:gd name="T23" fmla="*/ 1 h 106"/>
                  <a:gd name="T24" fmla="*/ 1 w 63"/>
                  <a:gd name="T25" fmla="*/ 1 h 106"/>
                  <a:gd name="T26" fmla="*/ 1 w 63"/>
                  <a:gd name="T27" fmla="*/ 1 h 106"/>
                  <a:gd name="T28" fmla="*/ 1 w 63"/>
                  <a:gd name="T29" fmla="*/ 1 h 106"/>
                  <a:gd name="T30" fmla="*/ 1 w 63"/>
                  <a:gd name="T31" fmla="*/ 1 h 106"/>
                  <a:gd name="T32" fmla="*/ 1 w 63"/>
                  <a:gd name="T33" fmla="*/ 1 h 106"/>
                  <a:gd name="T34" fmla="*/ 1 w 63"/>
                  <a:gd name="T35" fmla="*/ 1 h 106"/>
                  <a:gd name="T36" fmla="*/ 1 w 63"/>
                  <a:gd name="T37" fmla="*/ 1 h 106"/>
                  <a:gd name="T38" fmla="*/ 1 w 63"/>
                  <a:gd name="T39" fmla="*/ 1 h 106"/>
                  <a:gd name="T40" fmla="*/ 1 w 63"/>
                  <a:gd name="T41" fmla="*/ 1 h 106"/>
                  <a:gd name="T42" fmla="*/ 1 w 63"/>
                  <a:gd name="T43" fmla="*/ 1 h 106"/>
                  <a:gd name="T44" fmla="*/ 1 w 63"/>
                  <a:gd name="T45" fmla="*/ 1 h 106"/>
                  <a:gd name="T46" fmla="*/ 1 w 63"/>
                  <a:gd name="T47" fmla="*/ 1 h 106"/>
                  <a:gd name="T48" fmla="*/ 1 w 63"/>
                  <a:gd name="T49" fmla="*/ 1 h 106"/>
                  <a:gd name="T50" fmla="*/ 1 w 63"/>
                  <a:gd name="T51" fmla="*/ 1 h 106"/>
                  <a:gd name="T52" fmla="*/ 1 w 63"/>
                  <a:gd name="T53" fmla="*/ 1 h 106"/>
                  <a:gd name="T54" fmla="*/ 1 w 63"/>
                  <a:gd name="T55" fmla="*/ 1 h 106"/>
                  <a:gd name="T56" fmla="*/ 1 w 63"/>
                  <a:gd name="T57" fmla="*/ 1 h 106"/>
                  <a:gd name="T58" fmla="*/ 1 w 63"/>
                  <a:gd name="T59" fmla="*/ 1 h 106"/>
                  <a:gd name="T60" fmla="*/ 1 w 63"/>
                  <a:gd name="T61" fmla="*/ 1 h 106"/>
                  <a:gd name="T62" fmla="*/ 1 w 63"/>
                  <a:gd name="T63" fmla="*/ 1 h 106"/>
                  <a:gd name="T64" fmla="*/ 1 w 63"/>
                  <a:gd name="T65" fmla="*/ 1 h 106"/>
                  <a:gd name="T66" fmla="*/ 1 w 63"/>
                  <a:gd name="T67" fmla="*/ 1 h 106"/>
                  <a:gd name="T68" fmla="*/ 1 w 63"/>
                  <a:gd name="T69" fmla="*/ 1 h 106"/>
                  <a:gd name="T70" fmla="*/ 1 w 63"/>
                  <a:gd name="T71" fmla="*/ 1 h 106"/>
                  <a:gd name="T72" fmla="*/ 1 w 63"/>
                  <a:gd name="T73" fmla="*/ 1 h 106"/>
                  <a:gd name="T74" fmla="*/ 1 w 63"/>
                  <a:gd name="T75" fmla="*/ 1 h 106"/>
                  <a:gd name="T76" fmla="*/ 1 w 63"/>
                  <a:gd name="T77" fmla="*/ 1 h 106"/>
                  <a:gd name="T78" fmla="*/ 1 w 63"/>
                  <a:gd name="T79" fmla="*/ 1 h 106"/>
                  <a:gd name="T80" fmla="*/ 1 w 63"/>
                  <a:gd name="T81" fmla="*/ 1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3"/>
                  <a:gd name="T124" fmla="*/ 0 h 106"/>
                  <a:gd name="T125" fmla="*/ 63 w 63"/>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3" h="106">
                    <a:moveTo>
                      <a:pt x="51" y="15"/>
                    </a:moveTo>
                    <a:lnTo>
                      <a:pt x="49" y="6"/>
                    </a:lnTo>
                    <a:lnTo>
                      <a:pt x="45" y="0"/>
                    </a:lnTo>
                    <a:lnTo>
                      <a:pt x="38" y="2"/>
                    </a:lnTo>
                    <a:lnTo>
                      <a:pt x="29" y="7"/>
                    </a:lnTo>
                    <a:lnTo>
                      <a:pt x="19" y="16"/>
                    </a:lnTo>
                    <a:lnTo>
                      <a:pt x="11" y="28"/>
                    </a:lnTo>
                    <a:lnTo>
                      <a:pt x="4" y="40"/>
                    </a:lnTo>
                    <a:lnTo>
                      <a:pt x="1" y="49"/>
                    </a:lnTo>
                    <a:lnTo>
                      <a:pt x="0" y="56"/>
                    </a:lnTo>
                    <a:lnTo>
                      <a:pt x="2" y="60"/>
                    </a:lnTo>
                    <a:lnTo>
                      <a:pt x="6" y="64"/>
                    </a:lnTo>
                    <a:lnTo>
                      <a:pt x="11" y="63"/>
                    </a:lnTo>
                    <a:lnTo>
                      <a:pt x="17" y="61"/>
                    </a:lnTo>
                    <a:lnTo>
                      <a:pt x="22" y="61"/>
                    </a:lnTo>
                    <a:lnTo>
                      <a:pt x="24" y="64"/>
                    </a:lnTo>
                    <a:lnTo>
                      <a:pt x="24" y="67"/>
                    </a:lnTo>
                    <a:lnTo>
                      <a:pt x="22" y="73"/>
                    </a:lnTo>
                    <a:lnTo>
                      <a:pt x="18" y="81"/>
                    </a:lnTo>
                    <a:lnTo>
                      <a:pt x="13" y="89"/>
                    </a:lnTo>
                    <a:lnTo>
                      <a:pt x="8" y="98"/>
                    </a:lnTo>
                    <a:lnTo>
                      <a:pt x="6" y="104"/>
                    </a:lnTo>
                    <a:lnTo>
                      <a:pt x="8" y="106"/>
                    </a:lnTo>
                    <a:lnTo>
                      <a:pt x="14" y="104"/>
                    </a:lnTo>
                    <a:lnTo>
                      <a:pt x="24" y="98"/>
                    </a:lnTo>
                    <a:lnTo>
                      <a:pt x="30" y="94"/>
                    </a:lnTo>
                    <a:lnTo>
                      <a:pt x="36" y="89"/>
                    </a:lnTo>
                    <a:lnTo>
                      <a:pt x="41" y="84"/>
                    </a:lnTo>
                    <a:lnTo>
                      <a:pt x="47" y="79"/>
                    </a:lnTo>
                    <a:lnTo>
                      <a:pt x="52" y="73"/>
                    </a:lnTo>
                    <a:lnTo>
                      <a:pt x="55" y="67"/>
                    </a:lnTo>
                    <a:lnTo>
                      <a:pt x="59" y="63"/>
                    </a:lnTo>
                    <a:lnTo>
                      <a:pt x="61" y="58"/>
                    </a:lnTo>
                    <a:lnTo>
                      <a:pt x="63" y="50"/>
                    </a:lnTo>
                    <a:lnTo>
                      <a:pt x="63" y="44"/>
                    </a:lnTo>
                    <a:lnTo>
                      <a:pt x="61" y="41"/>
                    </a:lnTo>
                    <a:lnTo>
                      <a:pt x="59" y="41"/>
                    </a:lnTo>
                    <a:lnTo>
                      <a:pt x="55" y="40"/>
                    </a:lnTo>
                    <a:lnTo>
                      <a:pt x="52" y="34"/>
                    </a:lnTo>
                    <a:lnTo>
                      <a:pt x="51" y="26"/>
                    </a:lnTo>
                    <a:lnTo>
                      <a:pt x="51" y="1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10" name="Freeform 14"/>
              <p:cNvSpPr>
                <a:spLocks/>
              </p:cNvSpPr>
              <p:nvPr/>
            </p:nvSpPr>
            <p:spPr bwMode="auto">
              <a:xfrm>
                <a:off x="3657" y="3225"/>
                <a:ext cx="17" cy="27"/>
              </a:xfrm>
              <a:custGeom>
                <a:avLst/>
                <a:gdLst>
                  <a:gd name="T0" fmla="*/ 1 w 34"/>
                  <a:gd name="T1" fmla="*/ 1 h 53"/>
                  <a:gd name="T2" fmla="*/ 1 w 34"/>
                  <a:gd name="T3" fmla="*/ 1 h 53"/>
                  <a:gd name="T4" fmla="*/ 1 w 34"/>
                  <a:gd name="T5" fmla="*/ 1 h 53"/>
                  <a:gd name="T6" fmla="*/ 1 w 34"/>
                  <a:gd name="T7" fmla="*/ 0 h 53"/>
                  <a:gd name="T8" fmla="*/ 1 w 34"/>
                  <a:gd name="T9" fmla="*/ 1 h 53"/>
                  <a:gd name="T10" fmla="*/ 1 w 34"/>
                  <a:gd name="T11" fmla="*/ 1 h 53"/>
                  <a:gd name="T12" fmla="*/ 1 w 34"/>
                  <a:gd name="T13" fmla="*/ 1 h 53"/>
                  <a:gd name="T14" fmla="*/ 1 w 34"/>
                  <a:gd name="T15" fmla="*/ 1 h 53"/>
                  <a:gd name="T16" fmla="*/ 1 w 34"/>
                  <a:gd name="T17" fmla="*/ 1 h 53"/>
                  <a:gd name="T18" fmla="*/ 1 w 34"/>
                  <a:gd name="T19" fmla="*/ 1 h 53"/>
                  <a:gd name="T20" fmla="*/ 1 w 34"/>
                  <a:gd name="T21" fmla="*/ 1 h 53"/>
                  <a:gd name="T22" fmla="*/ 1 w 34"/>
                  <a:gd name="T23" fmla="*/ 1 h 53"/>
                  <a:gd name="T24" fmla="*/ 0 w 34"/>
                  <a:gd name="T25" fmla="*/ 1 h 53"/>
                  <a:gd name="T26" fmla="*/ 1 w 34"/>
                  <a:gd name="T27" fmla="*/ 1 h 53"/>
                  <a:gd name="T28" fmla="*/ 1 w 34"/>
                  <a:gd name="T29" fmla="*/ 1 h 53"/>
                  <a:gd name="T30" fmla="*/ 1 w 34"/>
                  <a:gd name="T31" fmla="*/ 1 h 53"/>
                  <a:gd name="T32" fmla="*/ 1 w 34"/>
                  <a:gd name="T33" fmla="*/ 1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53"/>
                  <a:gd name="T53" fmla="*/ 34 w 34"/>
                  <a:gd name="T54" fmla="*/ 53 h 5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53">
                    <a:moveTo>
                      <a:pt x="6" y="17"/>
                    </a:moveTo>
                    <a:lnTo>
                      <a:pt x="11" y="10"/>
                    </a:lnTo>
                    <a:lnTo>
                      <a:pt x="17" y="3"/>
                    </a:lnTo>
                    <a:lnTo>
                      <a:pt x="24" y="0"/>
                    </a:lnTo>
                    <a:lnTo>
                      <a:pt x="30" y="3"/>
                    </a:lnTo>
                    <a:lnTo>
                      <a:pt x="34" y="14"/>
                    </a:lnTo>
                    <a:lnTo>
                      <a:pt x="31" y="26"/>
                    </a:lnTo>
                    <a:lnTo>
                      <a:pt x="27" y="38"/>
                    </a:lnTo>
                    <a:lnTo>
                      <a:pt x="22" y="51"/>
                    </a:lnTo>
                    <a:lnTo>
                      <a:pt x="20" y="53"/>
                    </a:lnTo>
                    <a:lnTo>
                      <a:pt x="14" y="53"/>
                    </a:lnTo>
                    <a:lnTo>
                      <a:pt x="7" y="53"/>
                    </a:lnTo>
                    <a:lnTo>
                      <a:pt x="0" y="53"/>
                    </a:lnTo>
                    <a:lnTo>
                      <a:pt x="1" y="43"/>
                    </a:lnTo>
                    <a:lnTo>
                      <a:pt x="1" y="35"/>
                    </a:lnTo>
                    <a:lnTo>
                      <a:pt x="2" y="26"/>
                    </a:lnTo>
                    <a:lnTo>
                      <a:pt x="6" y="1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511" name="Freeform 15"/>
              <p:cNvSpPr>
                <a:spLocks/>
              </p:cNvSpPr>
              <p:nvPr/>
            </p:nvSpPr>
            <p:spPr bwMode="auto">
              <a:xfrm>
                <a:off x="3636" y="3234"/>
                <a:ext cx="12" cy="15"/>
              </a:xfrm>
              <a:custGeom>
                <a:avLst/>
                <a:gdLst>
                  <a:gd name="T0" fmla="*/ 1 w 24"/>
                  <a:gd name="T1" fmla="*/ 0 h 31"/>
                  <a:gd name="T2" fmla="*/ 1 w 24"/>
                  <a:gd name="T3" fmla="*/ 0 h 31"/>
                  <a:gd name="T4" fmla="*/ 1 w 24"/>
                  <a:gd name="T5" fmla="*/ 0 h 31"/>
                  <a:gd name="T6" fmla="*/ 0 w 24"/>
                  <a:gd name="T7" fmla="*/ 0 h 31"/>
                  <a:gd name="T8" fmla="*/ 1 w 24"/>
                  <a:gd name="T9" fmla="*/ 0 h 31"/>
                  <a:gd name="T10" fmla="*/ 1 w 24"/>
                  <a:gd name="T11" fmla="*/ 0 h 31"/>
                  <a:gd name="T12" fmla="*/ 1 w 24"/>
                  <a:gd name="T13" fmla="*/ 0 h 31"/>
                  <a:gd name="T14" fmla="*/ 1 w 24"/>
                  <a:gd name="T15" fmla="*/ 0 h 31"/>
                  <a:gd name="T16" fmla="*/ 1 w 24"/>
                  <a:gd name="T17" fmla="*/ 0 h 31"/>
                  <a:gd name="T18" fmla="*/ 1 w 24"/>
                  <a:gd name="T19" fmla="*/ 0 h 31"/>
                  <a:gd name="T20" fmla="*/ 1 w 24"/>
                  <a:gd name="T21" fmla="*/ 0 h 31"/>
                  <a:gd name="T22" fmla="*/ 1 w 24"/>
                  <a:gd name="T23" fmla="*/ 0 h 31"/>
                  <a:gd name="T24" fmla="*/ 1 w 24"/>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31"/>
                  <a:gd name="T41" fmla="*/ 24 w 24"/>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31">
                    <a:moveTo>
                      <a:pt x="7" y="27"/>
                    </a:moveTo>
                    <a:lnTo>
                      <a:pt x="3" y="24"/>
                    </a:lnTo>
                    <a:lnTo>
                      <a:pt x="1" y="18"/>
                    </a:lnTo>
                    <a:lnTo>
                      <a:pt x="0" y="11"/>
                    </a:lnTo>
                    <a:lnTo>
                      <a:pt x="1" y="5"/>
                    </a:lnTo>
                    <a:lnTo>
                      <a:pt x="5" y="2"/>
                    </a:lnTo>
                    <a:lnTo>
                      <a:pt x="11" y="1"/>
                    </a:lnTo>
                    <a:lnTo>
                      <a:pt x="17" y="0"/>
                    </a:lnTo>
                    <a:lnTo>
                      <a:pt x="20" y="1"/>
                    </a:lnTo>
                    <a:lnTo>
                      <a:pt x="24" y="12"/>
                    </a:lnTo>
                    <a:lnTo>
                      <a:pt x="23" y="24"/>
                    </a:lnTo>
                    <a:lnTo>
                      <a:pt x="17" y="31"/>
                    </a:lnTo>
                    <a:lnTo>
                      <a:pt x="7"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sp>
          <p:nvSpPr>
            <p:cNvPr id="20488" name="Oval 79"/>
            <p:cNvSpPr>
              <a:spLocks noChangeArrowheads="1"/>
            </p:cNvSpPr>
            <p:nvPr/>
          </p:nvSpPr>
          <p:spPr bwMode="auto">
            <a:xfrm>
              <a:off x="2344738" y="4792663"/>
              <a:ext cx="133350" cy="130175"/>
            </a:xfrm>
            <a:prstGeom prst="ellipse">
              <a:avLst/>
            </a:prstGeom>
            <a:solidFill>
              <a:srgbClr val="6600C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1800"/>
            </a:p>
          </p:txBody>
        </p:sp>
        <p:sp>
          <p:nvSpPr>
            <p:cNvPr id="20489" name="Text Box 94"/>
            <p:cNvSpPr txBox="1">
              <a:spLocks noChangeArrowheads="1"/>
            </p:cNvSpPr>
            <p:nvPr/>
          </p:nvSpPr>
          <p:spPr bwMode="auto">
            <a:xfrm>
              <a:off x="326719" y="2231236"/>
              <a:ext cx="400714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1800" dirty="0" smtClean="0">
                  <a:solidFill>
                    <a:srgbClr val="0000FF"/>
                  </a:solidFill>
                  <a:latin typeface="ＭＳ ゴシック" panose="020B0609070205080204" pitchFamily="49" charset="-128"/>
                  <a:ea typeface="ＭＳ ゴシック" panose="020B0609070205080204" pitchFamily="49" charset="-128"/>
                </a:rPr>
                <a:t>Japan Atomic Energy Agency(JAEA)</a:t>
              </a:r>
            </a:p>
            <a:p>
              <a:pPr eaLnBrk="1" hangingPunct="1"/>
              <a:r>
                <a:rPr lang="en-US" altLang="ja-JP" sz="1800" dirty="0" smtClean="0">
                  <a:latin typeface="ＭＳ ゴシック" panose="020B0609070205080204" pitchFamily="49" charset="-128"/>
                  <a:ea typeface="ＭＳ ゴシック" panose="020B0609070205080204" pitchFamily="49" charset="-128"/>
                </a:rPr>
                <a:t>Japan Research Reactor No.4</a:t>
              </a:r>
              <a:endParaRPr lang="en-US" altLang="ja-JP" sz="1800" dirty="0">
                <a:latin typeface="ＭＳ ゴシック" panose="020B0609070205080204" pitchFamily="49" charset="-128"/>
                <a:ea typeface="ＭＳ ゴシック" panose="020B0609070205080204" pitchFamily="49" charset="-128"/>
              </a:endParaRPr>
            </a:p>
            <a:p>
              <a:pPr eaLnBrk="1" hangingPunct="1"/>
              <a:r>
                <a:rPr lang="ja-JP" altLang="en-US" sz="1800" dirty="0" smtClean="0">
                  <a:latin typeface="ＭＳ ゴシック" panose="020B0609070205080204" pitchFamily="49" charset="-128"/>
                  <a:ea typeface="ＭＳ ゴシック" panose="020B0609070205080204" pitchFamily="49" charset="-128"/>
                </a:rPr>
                <a:t>（</a:t>
              </a:r>
              <a:r>
                <a:rPr lang="en-US" altLang="ja-JP" sz="1800" dirty="0" smtClean="0">
                  <a:latin typeface="ＭＳ ゴシック" panose="020B0609070205080204" pitchFamily="49" charset="-128"/>
                  <a:ea typeface="ＭＳ ゴシック" panose="020B0609070205080204" pitchFamily="49" charset="-128"/>
                </a:rPr>
                <a:t>Tokai Villa., Ibaraki</a:t>
              </a:r>
              <a:r>
                <a:rPr lang="ja-JP" altLang="en-US" sz="1800" dirty="0" smtClean="0">
                  <a:latin typeface="ＭＳ ゴシック" panose="020B0609070205080204" pitchFamily="49" charset="-128"/>
                  <a:ea typeface="ＭＳ ゴシック" panose="020B0609070205080204" pitchFamily="49" charset="-128"/>
                </a:rPr>
                <a:t>）</a:t>
              </a:r>
              <a:endParaRPr lang="ja-JP" altLang="en-US" sz="1800" dirty="0">
                <a:latin typeface="ＭＳ ゴシック" panose="020B0609070205080204" pitchFamily="49" charset="-128"/>
                <a:ea typeface="ＭＳ ゴシック" panose="020B0609070205080204" pitchFamily="49" charset="-128"/>
              </a:endParaRPr>
            </a:p>
          </p:txBody>
        </p:sp>
        <p:sp>
          <p:nvSpPr>
            <p:cNvPr id="20490" name="Line 108"/>
            <p:cNvSpPr>
              <a:spLocks noChangeShapeType="1"/>
            </p:cNvSpPr>
            <p:nvPr/>
          </p:nvSpPr>
          <p:spPr bwMode="auto">
            <a:xfrm>
              <a:off x="3305268" y="2953646"/>
              <a:ext cx="500817" cy="110347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0491" name="Line 109"/>
            <p:cNvSpPr>
              <a:spLocks noChangeShapeType="1"/>
            </p:cNvSpPr>
            <p:nvPr/>
          </p:nvSpPr>
          <p:spPr bwMode="auto">
            <a:xfrm flipH="1" flipV="1">
              <a:off x="2405749" y="4899123"/>
              <a:ext cx="124214" cy="110682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0495" name="Oval 78"/>
            <p:cNvSpPr>
              <a:spLocks noChangeArrowheads="1"/>
            </p:cNvSpPr>
            <p:nvPr/>
          </p:nvSpPr>
          <p:spPr bwMode="auto">
            <a:xfrm>
              <a:off x="3754438" y="4105275"/>
              <a:ext cx="133350" cy="130175"/>
            </a:xfrm>
            <a:prstGeom prst="ellipse">
              <a:avLst/>
            </a:prstGeom>
            <a:solidFill>
              <a:srgbClr val="6600CC"/>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1800"/>
            </a:p>
          </p:txBody>
        </p:sp>
        <p:sp>
          <p:nvSpPr>
            <p:cNvPr id="20496" name="Text Box 94"/>
            <p:cNvSpPr txBox="1">
              <a:spLocks noChangeArrowheads="1"/>
            </p:cNvSpPr>
            <p:nvPr/>
          </p:nvSpPr>
          <p:spPr bwMode="auto">
            <a:xfrm>
              <a:off x="340728" y="6103060"/>
              <a:ext cx="48154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1800" dirty="0" smtClean="0">
                  <a:solidFill>
                    <a:srgbClr val="0000FF"/>
                  </a:solidFill>
                  <a:latin typeface="ＭＳ ゴシック" panose="020B0609070205080204" pitchFamily="49" charset="-128"/>
                  <a:ea typeface="ＭＳ ゴシック" panose="020B0609070205080204" pitchFamily="49" charset="-128"/>
                </a:rPr>
                <a:t>Kyoto Univ. Research Reactor Institute </a:t>
              </a:r>
            </a:p>
            <a:p>
              <a:pPr eaLnBrk="1" hangingPunct="1"/>
              <a:r>
                <a:rPr lang="en-US" altLang="ja-JP" sz="1800" dirty="0" smtClean="0">
                  <a:solidFill>
                    <a:srgbClr val="0000FF"/>
                  </a:solidFill>
                  <a:latin typeface="ＭＳ ゴシック" panose="020B0609070205080204" pitchFamily="49" charset="-128"/>
                  <a:ea typeface="ＭＳ ゴシック" panose="020B0609070205080204" pitchFamily="49" charset="-128"/>
                </a:rPr>
                <a:t>(KURRI) </a:t>
              </a:r>
              <a:r>
                <a:rPr lang="en-US" altLang="ja-JP" sz="1800" dirty="0" smtClean="0">
                  <a:latin typeface="ＭＳ ゴシック" panose="020B0609070205080204" pitchFamily="49" charset="-128"/>
                  <a:ea typeface="ＭＳ ゴシック" panose="020B0609070205080204" pitchFamily="49" charset="-128"/>
                </a:rPr>
                <a:t>Research Reactor, KUR”(Osaka</a:t>
              </a:r>
              <a:r>
                <a:rPr lang="ja-JP" altLang="en-US" sz="1800" dirty="0" smtClean="0">
                  <a:latin typeface="ＭＳ ゴシック" panose="020B0609070205080204" pitchFamily="49" charset="-128"/>
                  <a:ea typeface="ＭＳ ゴシック" panose="020B0609070205080204" pitchFamily="49" charset="-128"/>
                </a:rPr>
                <a:t>）</a:t>
              </a:r>
              <a:endParaRPr lang="ja-JP" altLang="en-US" sz="1800" dirty="0">
                <a:latin typeface="ＭＳ ゴシック" panose="020B0609070205080204" pitchFamily="49" charset="-128"/>
                <a:ea typeface="ＭＳ ゴシック" panose="020B0609070205080204" pitchFamily="49" charset="-128"/>
              </a:endParaRPr>
            </a:p>
          </p:txBody>
        </p:sp>
      </p:grpSp>
      <p:pic>
        <p:nvPicPr>
          <p:cNvPr id="2049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8626" y="1396845"/>
            <a:ext cx="3781544"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0499" name="Picture 2" descr="D:\Data_Files\PowerPoint\授業等\平成22年度\総合科目_放射線と生命\Materials\KU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3987" y="4347348"/>
            <a:ext cx="3233437" cy="222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グループ化 27"/>
          <p:cNvGrpSpPr/>
          <p:nvPr/>
        </p:nvGrpSpPr>
        <p:grpSpPr>
          <a:xfrm>
            <a:off x="6011672" y="862683"/>
            <a:ext cx="3160834" cy="3186493"/>
            <a:chOff x="6011672" y="862683"/>
            <a:chExt cx="3160834" cy="3186493"/>
          </a:xfrm>
          <a:effectLst/>
        </p:grpSpPr>
        <p:sp>
          <p:nvSpPr>
            <p:cNvPr id="29" name="正方形/長方形 28"/>
            <p:cNvSpPr/>
            <p:nvPr/>
          </p:nvSpPr>
          <p:spPr bwMode="auto">
            <a:xfrm rot="18617830">
              <a:off x="7451881" y="904950"/>
              <a:ext cx="280416" cy="3160834"/>
            </a:xfrm>
            <a:prstGeom prst="rect">
              <a:avLst/>
            </a:prstGeom>
            <a:solidFill>
              <a:srgbClr val="FF0000">
                <a:alpha val="51000"/>
              </a:srgb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dirty="0" smtClean="0">
                <a:ln>
                  <a:noFill/>
                </a:ln>
                <a:solidFill>
                  <a:schemeClr val="tx1"/>
                </a:solidFill>
                <a:effectLst/>
                <a:latin typeface="Times New Roman" pitchFamily="18" charset="0"/>
                <a:ea typeface="ＭＳ Ｐゴシック" charset="-128"/>
              </a:endParaRPr>
            </a:p>
          </p:txBody>
        </p:sp>
        <p:sp>
          <p:nvSpPr>
            <p:cNvPr id="30" name="正方形/長方形 29"/>
            <p:cNvSpPr/>
            <p:nvPr/>
          </p:nvSpPr>
          <p:spPr bwMode="auto">
            <a:xfrm rot="13302328">
              <a:off x="7379183" y="862683"/>
              <a:ext cx="280416" cy="3186493"/>
            </a:xfrm>
            <a:prstGeom prst="rect">
              <a:avLst/>
            </a:prstGeom>
            <a:solidFill>
              <a:srgbClr val="FF0000">
                <a:alpha val="51000"/>
              </a:srgb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dirty="0" smtClean="0">
                <a:ln>
                  <a:noFill/>
                </a:ln>
                <a:solidFill>
                  <a:schemeClr val="tx1"/>
                </a:solidFill>
                <a:effectLst/>
                <a:latin typeface="Times New Roman" pitchFamily="18" charset="0"/>
                <a:ea typeface="ＭＳ Ｐゴシック" charset="-128"/>
              </a:endParaRPr>
            </a:p>
          </p:txBody>
        </p:sp>
      </p:grpSp>
      <p:sp>
        <p:nvSpPr>
          <p:cNvPr id="31" name="Oval 78"/>
          <p:cNvSpPr>
            <a:spLocks noChangeArrowheads="1"/>
          </p:cNvSpPr>
          <p:nvPr/>
        </p:nvSpPr>
        <p:spPr bwMode="auto">
          <a:xfrm>
            <a:off x="3636124" y="4000423"/>
            <a:ext cx="133350" cy="130175"/>
          </a:xfrm>
          <a:prstGeom prst="ellipse">
            <a:avLst/>
          </a:prstGeom>
          <a:solidFill>
            <a:srgbClr val="FF0000"/>
          </a:solidFill>
          <a:ln>
            <a:noFill/>
          </a:ln>
          <a:extLst/>
        </p:spPr>
        <p:txBody>
          <a:bodyPr wrap="none"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1800"/>
          </a:p>
        </p:txBody>
      </p:sp>
      <p:sp>
        <p:nvSpPr>
          <p:cNvPr id="32" name="Line 108"/>
          <p:cNvSpPr>
            <a:spLocks noChangeShapeType="1"/>
          </p:cNvSpPr>
          <p:nvPr/>
        </p:nvSpPr>
        <p:spPr bwMode="auto">
          <a:xfrm flipH="1" flipV="1">
            <a:off x="3680496" y="4126791"/>
            <a:ext cx="339933" cy="812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 name="テキスト ボックス 2"/>
          <p:cNvSpPr txBox="1"/>
          <p:nvPr/>
        </p:nvSpPr>
        <p:spPr>
          <a:xfrm>
            <a:off x="3185422" y="4909962"/>
            <a:ext cx="1883144" cy="307777"/>
          </a:xfrm>
          <a:prstGeom prst="rect">
            <a:avLst/>
          </a:prstGeom>
          <a:noFill/>
        </p:spPr>
        <p:txBody>
          <a:bodyPr wrap="none" rtlCol="0">
            <a:spAutoFit/>
          </a:bodyPr>
          <a:lstStyle/>
          <a:p>
            <a:r>
              <a:rPr kumimoji="1" lang="en-US" altLang="ja-JP" sz="1400" dirty="0" smtClean="0"/>
              <a:t>University of Tsukuba</a:t>
            </a:r>
            <a:endParaRPr kumimoji="1" lang="ja-JP" altLang="en-US" sz="1400" dirty="0"/>
          </a:p>
        </p:txBody>
      </p:sp>
    </p:spTree>
    <p:extLst>
      <p:ext uri="{BB962C8B-B14F-4D97-AF65-F5344CB8AC3E}">
        <p14:creationId xmlns:p14="http://schemas.microsoft.com/office/powerpoint/2010/main" val="25759109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strVal val="4*#ppt_w"/>
                                          </p:val>
                                        </p:tav>
                                        <p:tav tm="100000">
                                          <p:val>
                                            <p:strVal val="#ppt_w"/>
                                          </p:val>
                                        </p:tav>
                                      </p:tavLst>
                                    </p:anim>
                                    <p:anim calcmode="lin" valueType="num">
                                      <p:cBhvr>
                                        <p:cTn id="8" dur="500" fill="hold"/>
                                        <p:tgtEl>
                                          <p:spTgt spid="2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7" name="Object 7"/>
          <p:cNvGraphicFramePr>
            <a:graphicFrameLocks noChangeAspect="1"/>
          </p:cNvGraphicFramePr>
          <p:nvPr/>
        </p:nvGraphicFramePr>
        <p:xfrm>
          <a:off x="503238" y="4141788"/>
          <a:ext cx="5340350" cy="2501900"/>
        </p:xfrm>
        <a:graphic>
          <a:graphicData uri="http://schemas.openxmlformats.org/presentationml/2006/ole">
            <mc:AlternateContent xmlns:mc="http://schemas.openxmlformats.org/markup-compatibility/2006">
              <mc:Choice xmlns:v="urn:schemas-microsoft-com:vml" Requires="v">
                <p:oleObj spid="_x0000_s8300" name="Image" r:id="rId4" imgW="10496294" imgH="5540417" progId="Photoshop.Image.8">
                  <p:embed/>
                </p:oleObj>
              </mc:Choice>
              <mc:Fallback>
                <p:oleObj name="Image" r:id="rId4" imgW="10496294" imgH="5540417" progId="Photoshop.Imag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238" y="4141788"/>
                        <a:ext cx="5340350" cy="2501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51" name="AutoShape 11"/>
          <p:cNvSpPr>
            <a:spLocks noChangeArrowheads="1"/>
          </p:cNvSpPr>
          <p:nvPr/>
        </p:nvSpPr>
        <p:spPr bwMode="auto">
          <a:xfrm>
            <a:off x="200472" y="1077120"/>
            <a:ext cx="9505056" cy="2890837"/>
          </a:xfrm>
          <a:prstGeom prst="roundRect">
            <a:avLst>
              <a:gd name="adj" fmla="val 7449"/>
            </a:avLst>
          </a:prstGeom>
          <a:solidFill>
            <a:schemeClr val="bg1"/>
          </a:solidFill>
          <a:ln w="9525">
            <a:solidFill>
              <a:schemeClr val="tx1"/>
            </a:solidFill>
            <a:round/>
            <a:headEnd/>
            <a:tailEnd/>
          </a:ln>
          <a:effectLst>
            <a:outerShdw dist="107763" dir="2700000" algn="ctr" rotWithShape="0">
              <a:schemeClr val="bg2">
                <a:alpha val="50000"/>
              </a:schemeClr>
            </a:outerShdw>
          </a:effectLst>
          <a:scene3d>
            <a:camera prst="orthographicFront"/>
            <a:lightRig rig="threePt" dir="t"/>
          </a:scene3d>
          <a:sp3d>
            <a:bevelT prst="slope"/>
          </a:sp3d>
        </p:spPr>
        <p:txBody>
          <a:bodyPr wrap="none" anchor="ctr"/>
          <a:lstStyle/>
          <a:p>
            <a:pPr algn="l"/>
            <a:r>
              <a:rPr lang="ja-JP" altLang="en-US" sz="3000" dirty="0">
                <a:solidFill>
                  <a:srgbClr val="0000FF"/>
                </a:solidFill>
                <a:effectLst>
                  <a:outerShdw blurRad="38100" dist="38100" dir="2700000" algn="tl">
                    <a:srgbClr val="C0C0C0"/>
                  </a:outerShdw>
                </a:effectLst>
                <a:cs typeface="Arial" panose="020B0604020202020204" pitchFamily="34" charset="0"/>
              </a:rPr>
              <a:t>・</a:t>
            </a:r>
            <a:r>
              <a:rPr lang="en-US" altLang="ja-JP" sz="3000" dirty="0">
                <a:solidFill>
                  <a:srgbClr val="0000FF"/>
                </a:solidFill>
                <a:effectLst>
                  <a:outerShdw blurRad="38100" dist="38100" dir="2700000" algn="tl">
                    <a:srgbClr val="C0C0C0"/>
                  </a:outerShdw>
                </a:effectLst>
                <a:cs typeface="Arial" panose="020B0604020202020204" pitchFamily="34" charset="0"/>
              </a:rPr>
              <a:t>First </a:t>
            </a:r>
            <a:r>
              <a:rPr lang="en-US" altLang="ja-JP" sz="3000" dirty="0" smtClean="0">
                <a:solidFill>
                  <a:srgbClr val="0000FF"/>
                </a:solidFill>
                <a:effectLst>
                  <a:outerShdw blurRad="38100" dist="38100" dir="2700000" algn="tl">
                    <a:srgbClr val="C0C0C0"/>
                  </a:outerShdw>
                </a:effectLst>
                <a:cs typeface="Arial" panose="020B0604020202020204" pitchFamily="34" charset="0"/>
              </a:rPr>
              <a:t>Critical</a:t>
            </a:r>
            <a:r>
              <a:rPr lang="en-US" altLang="ja-JP" sz="3000" dirty="0" smtClean="0">
                <a:effectLst>
                  <a:outerShdw blurRad="38100" dist="38100" dir="2700000" algn="tl">
                    <a:srgbClr val="C0C0C0"/>
                  </a:outerShdw>
                </a:effectLst>
                <a:cs typeface="Arial" panose="020B0604020202020204" pitchFamily="34" charset="0"/>
              </a:rPr>
              <a:t>			  :28th </a:t>
            </a:r>
            <a:r>
              <a:rPr lang="en-US" altLang="ja-JP" sz="3000" dirty="0">
                <a:effectLst>
                  <a:outerShdw blurRad="38100" dist="38100" dir="2700000" algn="tl">
                    <a:srgbClr val="C0C0C0"/>
                  </a:outerShdw>
                </a:effectLst>
                <a:cs typeface="Arial" panose="020B0604020202020204" pitchFamily="34" charset="0"/>
              </a:rPr>
              <a:t>January, 1965</a:t>
            </a:r>
          </a:p>
          <a:p>
            <a:pPr algn="l"/>
            <a:r>
              <a:rPr lang="ja-JP" altLang="en-US" sz="3000" dirty="0">
                <a:effectLst>
                  <a:outerShdw blurRad="38100" dist="38100" dir="2700000" algn="tl">
                    <a:srgbClr val="C0C0C0"/>
                  </a:outerShdw>
                </a:effectLst>
                <a:cs typeface="Arial" panose="020B0604020202020204" pitchFamily="34" charset="0"/>
              </a:rPr>
              <a:t>　　  　　　　　 </a:t>
            </a:r>
            <a:r>
              <a:rPr lang="en-US" altLang="ja-JP" sz="3000" dirty="0" smtClean="0">
                <a:effectLst>
                  <a:outerShdw blurRad="38100" dist="38100" dir="2700000" algn="tl">
                    <a:srgbClr val="C0C0C0"/>
                  </a:outerShdw>
                </a:effectLst>
                <a:cs typeface="Arial" panose="020B0604020202020204" pitchFamily="34" charset="0"/>
              </a:rPr>
              <a:t>			   14th </a:t>
            </a:r>
            <a:r>
              <a:rPr lang="en-US" altLang="ja-JP" sz="3000" dirty="0">
                <a:effectLst>
                  <a:outerShdw blurRad="38100" dist="38100" dir="2700000" algn="tl">
                    <a:srgbClr val="C0C0C0"/>
                  </a:outerShdw>
                </a:effectLst>
                <a:cs typeface="Arial" panose="020B0604020202020204" pitchFamily="34" charset="0"/>
              </a:rPr>
              <a:t>July,1998 </a:t>
            </a:r>
            <a:r>
              <a:rPr kumimoji="1" lang="en-US" altLang="ja-JP" dirty="0">
                <a:solidFill>
                  <a:schemeClr val="tx1"/>
                </a:solidFill>
                <a:effectLst>
                  <a:outerShdw blurRad="38100" dist="38100" dir="2700000" algn="tl">
                    <a:srgbClr val="C0C0C0"/>
                  </a:outerShdw>
                </a:effectLst>
                <a:cs typeface="Arial" panose="020B0604020202020204" pitchFamily="34" charset="0"/>
              </a:rPr>
              <a:t>(Low Enriched)</a:t>
            </a:r>
          </a:p>
          <a:p>
            <a:pPr algn="l"/>
            <a:r>
              <a:rPr lang="ja-JP" altLang="en-US" sz="3000" dirty="0">
                <a:solidFill>
                  <a:srgbClr val="0000FF"/>
                </a:solidFill>
                <a:effectLst>
                  <a:outerShdw blurRad="38100" dist="38100" dir="2700000" algn="tl">
                    <a:srgbClr val="C0C0C0"/>
                  </a:outerShdw>
                </a:effectLst>
                <a:cs typeface="Arial" panose="020B0604020202020204" pitchFamily="34" charset="0"/>
              </a:rPr>
              <a:t>・</a:t>
            </a:r>
            <a:r>
              <a:rPr lang="en-US" altLang="ja-JP" sz="3000" dirty="0" err="1">
                <a:solidFill>
                  <a:srgbClr val="0000FF"/>
                </a:solidFill>
                <a:effectLst>
                  <a:outerShdw blurRad="38100" dist="38100" dir="2700000" algn="tl">
                    <a:srgbClr val="C0C0C0"/>
                  </a:outerShdw>
                </a:effectLst>
                <a:cs typeface="Arial" panose="020B0604020202020204" pitchFamily="34" charset="0"/>
              </a:rPr>
              <a:t>Max.Thermal</a:t>
            </a:r>
            <a:r>
              <a:rPr lang="en-US" altLang="ja-JP" sz="3000" dirty="0">
                <a:solidFill>
                  <a:srgbClr val="0000FF"/>
                </a:solidFill>
                <a:effectLst>
                  <a:outerShdw blurRad="38100" dist="38100" dir="2700000" algn="tl">
                    <a:srgbClr val="C0C0C0"/>
                  </a:outerShdw>
                </a:effectLst>
                <a:cs typeface="Arial" panose="020B0604020202020204" pitchFamily="34" charset="0"/>
              </a:rPr>
              <a:t> Power</a:t>
            </a:r>
            <a:r>
              <a:rPr lang="en-US" altLang="ja-JP" sz="3000" dirty="0">
                <a:effectLst>
                  <a:outerShdw blurRad="38100" dist="38100" dir="2700000" algn="tl">
                    <a:srgbClr val="C0C0C0"/>
                  </a:outerShdw>
                </a:effectLst>
                <a:cs typeface="Arial" panose="020B0604020202020204" pitchFamily="34" charset="0"/>
              </a:rPr>
              <a:t>        </a:t>
            </a:r>
            <a:r>
              <a:rPr lang="en-US" altLang="ja-JP" sz="3000" dirty="0" smtClean="0">
                <a:effectLst>
                  <a:outerShdw blurRad="38100" dist="38100" dir="2700000" algn="tl">
                    <a:srgbClr val="C0C0C0"/>
                  </a:outerShdw>
                </a:effectLst>
                <a:cs typeface="Arial" panose="020B0604020202020204" pitchFamily="34" charset="0"/>
              </a:rPr>
              <a:t>	  : </a:t>
            </a:r>
            <a:r>
              <a:rPr lang="en-US" altLang="ja-JP" sz="3000" dirty="0">
                <a:effectLst>
                  <a:outerShdw blurRad="38100" dist="38100" dir="2700000" algn="tl">
                    <a:srgbClr val="C0C0C0"/>
                  </a:outerShdw>
                </a:effectLst>
                <a:cs typeface="Arial" panose="020B0604020202020204" pitchFamily="34" charset="0"/>
              </a:rPr>
              <a:t>3.5MW</a:t>
            </a:r>
            <a:endParaRPr lang="ja-JP" altLang="en-US" sz="3000" dirty="0">
              <a:effectLst>
                <a:outerShdw blurRad="38100" dist="38100" dir="2700000" algn="tl">
                  <a:srgbClr val="C0C0C0"/>
                </a:outerShdw>
              </a:effectLst>
              <a:cs typeface="Arial" panose="020B0604020202020204" pitchFamily="34" charset="0"/>
            </a:endParaRPr>
          </a:p>
          <a:p>
            <a:pPr algn="l"/>
            <a:r>
              <a:rPr lang="ja-JP" altLang="en-US" sz="3000" dirty="0">
                <a:solidFill>
                  <a:srgbClr val="0000FF"/>
                </a:solidFill>
                <a:effectLst>
                  <a:outerShdw blurRad="38100" dist="38100" dir="2700000" algn="tl">
                    <a:srgbClr val="C0C0C0"/>
                  </a:outerShdw>
                </a:effectLst>
                <a:cs typeface="Arial" panose="020B0604020202020204" pitchFamily="34" charset="0"/>
              </a:rPr>
              <a:t>・</a:t>
            </a:r>
            <a:r>
              <a:rPr lang="en-US" altLang="ja-JP" sz="3000" dirty="0" err="1">
                <a:solidFill>
                  <a:srgbClr val="0000FF"/>
                </a:solidFill>
                <a:effectLst>
                  <a:outerShdw blurRad="38100" dist="38100" dir="2700000" algn="tl">
                    <a:srgbClr val="C0C0C0"/>
                  </a:outerShdw>
                </a:effectLst>
                <a:cs typeface="Arial" panose="020B0604020202020204" pitchFamily="34" charset="0"/>
              </a:rPr>
              <a:t>Max.Thermal</a:t>
            </a:r>
            <a:r>
              <a:rPr lang="en-US" altLang="ja-JP" sz="3000" dirty="0">
                <a:solidFill>
                  <a:srgbClr val="0000FF"/>
                </a:solidFill>
                <a:effectLst>
                  <a:outerShdw blurRad="38100" dist="38100" dir="2700000" algn="tl">
                    <a:srgbClr val="C0C0C0"/>
                  </a:outerShdw>
                </a:effectLst>
                <a:cs typeface="Arial" panose="020B0604020202020204" pitchFamily="34" charset="0"/>
              </a:rPr>
              <a:t> Neutron Flux</a:t>
            </a:r>
            <a:r>
              <a:rPr lang="en-US" altLang="ja-JP" sz="3000" dirty="0">
                <a:effectLst>
                  <a:outerShdw blurRad="38100" dist="38100" dir="2700000" algn="tl">
                    <a:srgbClr val="C0C0C0"/>
                  </a:outerShdw>
                </a:effectLst>
                <a:cs typeface="Arial" panose="020B0604020202020204" pitchFamily="34" charset="0"/>
              </a:rPr>
              <a:t> : 5x10</a:t>
            </a:r>
            <a:r>
              <a:rPr lang="ja-JP" altLang="en-US" sz="3000" baseline="30000" dirty="0">
                <a:effectLst>
                  <a:outerShdw blurRad="38100" dist="38100" dir="2700000" algn="tl">
                    <a:srgbClr val="C0C0C0"/>
                  </a:outerShdw>
                </a:effectLst>
                <a:cs typeface="Arial" panose="020B0604020202020204" pitchFamily="34" charset="0"/>
              </a:rPr>
              <a:t>13</a:t>
            </a:r>
            <a:r>
              <a:rPr lang="ja-JP" altLang="en-US" sz="3000" dirty="0">
                <a:effectLst>
                  <a:outerShdw blurRad="38100" dist="38100" dir="2700000" algn="tl">
                    <a:srgbClr val="C0C0C0"/>
                  </a:outerShdw>
                </a:effectLst>
                <a:cs typeface="Arial" panose="020B0604020202020204" pitchFamily="34" charset="0"/>
              </a:rPr>
              <a:t>  </a:t>
            </a:r>
            <a:r>
              <a:rPr lang="en-US" altLang="ja-JP" sz="3000" dirty="0">
                <a:effectLst>
                  <a:outerShdw blurRad="38100" dist="38100" dir="2700000" algn="tl">
                    <a:srgbClr val="C0C0C0"/>
                  </a:outerShdw>
                </a:effectLst>
                <a:cs typeface="Arial" panose="020B0604020202020204" pitchFamily="34" charset="0"/>
              </a:rPr>
              <a:t>n/cm</a:t>
            </a:r>
            <a:r>
              <a:rPr lang="en-US" altLang="ja-JP" sz="3000" baseline="30000" dirty="0">
                <a:effectLst>
                  <a:outerShdw blurRad="38100" dist="38100" dir="2700000" algn="tl">
                    <a:srgbClr val="C0C0C0"/>
                  </a:outerShdw>
                </a:effectLst>
                <a:cs typeface="Arial" panose="020B0604020202020204" pitchFamily="34" charset="0"/>
              </a:rPr>
              <a:t>2</a:t>
            </a:r>
            <a:r>
              <a:rPr lang="en-US" altLang="ja-JP" sz="3000" dirty="0">
                <a:effectLst>
                  <a:outerShdw blurRad="38100" dist="38100" dir="2700000" algn="tl">
                    <a:srgbClr val="C0C0C0"/>
                  </a:outerShdw>
                </a:effectLst>
                <a:cs typeface="Arial" panose="020B0604020202020204" pitchFamily="34" charset="0"/>
              </a:rPr>
              <a:t>･s</a:t>
            </a:r>
          </a:p>
          <a:p>
            <a:pPr algn="l"/>
            <a:r>
              <a:rPr lang="ja-JP" altLang="en-US" sz="3000" dirty="0">
                <a:solidFill>
                  <a:srgbClr val="0000FF"/>
                </a:solidFill>
                <a:effectLst>
                  <a:outerShdw blurRad="38100" dist="38100" dir="2700000" algn="tl">
                    <a:srgbClr val="C0C0C0"/>
                  </a:outerShdw>
                </a:effectLst>
                <a:cs typeface="Arial" panose="020B0604020202020204" pitchFamily="34" charset="0"/>
              </a:rPr>
              <a:t>・</a:t>
            </a:r>
            <a:r>
              <a:rPr lang="en-US" altLang="ja-JP" sz="3000" dirty="0">
                <a:solidFill>
                  <a:srgbClr val="0000FF"/>
                </a:solidFill>
                <a:effectLst>
                  <a:outerShdw blurRad="38100" dist="38100" dir="2700000" algn="tl">
                    <a:srgbClr val="C0C0C0"/>
                  </a:outerShdw>
                </a:effectLst>
                <a:cs typeface="Arial" panose="020B0604020202020204" pitchFamily="34" charset="0"/>
              </a:rPr>
              <a:t>Operation Mode           </a:t>
            </a:r>
            <a:r>
              <a:rPr lang="en-US" altLang="ja-JP" sz="3000" dirty="0" smtClean="0">
                <a:solidFill>
                  <a:srgbClr val="0000FF"/>
                </a:solidFill>
                <a:effectLst>
                  <a:outerShdw blurRad="38100" dist="38100" dir="2700000" algn="tl">
                    <a:srgbClr val="C0C0C0"/>
                  </a:outerShdw>
                </a:effectLst>
                <a:cs typeface="Arial" panose="020B0604020202020204" pitchFamily="34" charset="0"/>
              </a:rPr>
              <a:t>	  </a:t>
            </a:r>
            <a:r>
              <a:rPr lang="ja-JP" altLang="en-US" sz="3000" dirty="0" smtClean="0">
                <a:effectLst>
                  <a:outerShdw blurRad="38100" dist="38100" dir="2700000" algn="tl">
                    <a:srgbClr val="C0C0C0"/>
                  </a:outerShdw>
                </a:effectLst>
                <a:cs typeface="Arial" panose="020B0604020202020204" pitchFamily="34" charset="0"/>
              </a:rPr>
              <a:t>: </a:t>
            </a:r>
            <a:r>
              <a:rPr lang="en-US" altLang="ja-JP" sz="3000" dirty="0">
                <a:effectLst>
                  <a:outerShdw blurRad="38100" dist="38100" dir="2700000" algn="tl">
                    <a:srgbClr val="C0C0C0"/>
                  </a:outerShdw>
                </a:effectLst>
                <a:cs typeface="Arial" panose="020B0604020202020204" pitchFamily="34" charset="0"/>
              </a:rPr>
              <a:t>Daily Operation,</a:t>
            </a:r>
          </a:p>
          <a:p>
            <a:pPr algn="l"/>
            <a:r>
              <a:rPr lang="en-US" altLang="ja-JP" sz="3000" dirty="0">
                <a:effectLst>
                  <a:outerShdw blurRad="38100" dist="38100" dir="2700000" algn="tl">
                    <a:srgbClr val="C0C0C0"/>
                  </a:outerShdw>
                </a:effectLst>
                <a:cs typeface="Arial" panose="020B0604020202020204" pitchFamily="34" charset="0"/>
              </a:rPr>
              <a:t>                      </a:t>
            </a:r>
            <a:r>
              <a:rPr lang="ja-JP" altLang="en-US" sz="3000" dirty="0">
                <a:effectLst>
                  <a:outerShdw blurRad="38100" dist="38100" dir="2700000" algn="tl">
                    <a:srgbClr val="C0C0C0"/>
                  </a:outerShdw>
                </a:effectLst>
                <a:cs typeface="Arial" panose="020B0604020202020204" pitchFamily="34" charset="0"/>
              </a:rPr>
              <a:t>      </a:t>
            </a:r>
            <a:r>
              <a:rPr lang="en-US" altLang="ja-JP" sz="3000" dirty="0" smtClean="0">
                <a:effectLst>
                  <a:outerShdw blurRad="38100" dist="38100" dir="2700000" algn="tl">
                    <a:srgbClr val="C0C0C0"/>
                  </a:outerShdw>
                </a:effectLst>
                <a:cs typeface="Arial" panose="020B0604020202020204" pitchFamily="34" charset="0"/>
              </a:rPr>
              <a:t>		 </a:t>
            </a:r>
            <a:r>
              <a:rPr lang="ja-JP" altLang="en-US" sz="3000" dirty="0" smtClean="0">
                <a:effectLst>
                  <a:outerShdw blurRad="38100" dist="38100" dir="2700000" algn="tl">
                    <a:srgbClr val="C0C0C0"/>
                  </a:outerShdw>
                </a:effectLst>
                <a:cs typeface="Arial" panose="020B0604020202020204" pitchFamily="34" charset="0"/>
              </a:rPr>
              <a:t>   </a:t>
            </a:r>
            <a:r>
              <a:rPr lang="en-US" altLang="ja-JP" sz="3000" dirty="0" smtClean="0">
                <a:effectLst>
                  <a:outerShdw blurRad="38100" dist="38100" dir="2700000" algn="tl">
                    <a:srgbClr val="C0C0C0"/>
                  </a:outerShdw>
                </a:effectLst>
                <a:cs typeface="Arial" panose="020B0604020202020204" pitchFamily="34" charset="0"/>
              </a:rPr>
              <a:t>6hrs/Day</a:t>
            </a:r>
            <a:endParaRPr lang="ja-JP" altLang="en-US" sz="3000" dirty="0">
              <a:effectLst>
                <a:outerShdw blurRad="38100" dist="38100" dir="2700000" algn="tl">
                  <a:srgbClr val="C0C0C0"/>
                </a:outerShdw>
              </a:effectLst>
              <a:cs typeface="Arial" panose="020B0604020202020204" pitchFamily="34" charset="0"/>
            </a:endParaRPr>
          </a:p>
        </p:txBody>
      </p:sp>
      <p:sp>
        <p:nvSpPr>
          <p:cNvPr id="10250" name="Text Box 10"/>
          <p:cNvSpPr txBox="1">
            <a:spLocks noChangeArrowheads="1"/>
          </p:cNvSpPr>
          <p:nvPr/>
        </p:nvSpPr>
        <p:spPr bwMode="auto">
          <a:xfrm>
            <a:off x="2157414" y="114300"/>
            <a:ext cx="5591175" cy="801688"/>
          </a:xfrm>
          <a:prstGeom prst="rect">
            <a:avLst/>
          </a:prstGeom>
          <a:gradFill rotWithShape="0">
            <a:gsLst>
              <a:gs pos="0">
                <a:srgbClr val="4D4D4D"/>
              </a:gs>
              <a:gs pos="50000">
                <a:srgbClr val="FFFFFF"/>
              </a:gs>
              <a:gs pos="100000">
                <a:srgbClr val="4D4D4D"/>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gamma/>
                      <a:shade val="60000"/>
                      <a:invGamma/>
                    </a:srgbClr>
                  </a:outerShdw>
                </a:effectLst>
              </a14:hiddenEffects>
            </a:ext>
          </a:extLst>
        </p:spPr>
        <p:txBody>
          <a:bodyPr tIns="118800" bIns="118800" anchor="ctr"/>
          <a:lstStyle/>
          <a:p>
            <a:pPr algn="ctr" eaLnBrk="1" hangingPunct="1"/>
            <a:r>
              <a:rPr lang="en-US" altLang="ja-JP" sz="4000">
                <a:effectLst>
                  <a:outerShdw blurRad="38100" dist="38100" dir="2700000" algn="tl">
                    <a:srgbClr val="C0C0C0"/>
                  </a:outerShdw>
                </a:effectLst>
                <a:ea typeface="HG丸ｺﾞｼｯｸM-PRO" panose="020F0600000000000000" pitchFamily="50" charset="-128"/>
              </a:rPr>
              <a:t>Outline of JRR-4</a:t>
            </a:r>
            <a:endParaRPr lang="ja-JP" altLang="en-US" sz="4000">
              <a:effectLst>
                <a:outerShdw blurRad="38100" dist="38100" dir="2700000" algn="tl">
                  <a:srgbClr val="C0C0C0"/>
                </a:outerShdw>
              </a:effectLst>
              <a:ea typeface="HG丸ｺﾞｼｯｸM-PRO" panose="020F0600000000000000" pitchFamily="50" charset="-128"/>
            </a:endParaRPr>
          </a:p>
        </p:txBody>
      </p:sp>
      <p:graphicFrame>
        <p:nvGraphicFramePr>
          <p:cNvPr id="10252" name="Object 12"/>
          <p:cNvGraphicFramePr>
            <a:graphicFrameLocks noGrp="1" noChangeAspect="1"/>
          </p:cNvGraphicFramePr>
          <p:nvPr>
            <p:ph/>
          </p:nvPr>
        </p:nvGraphicFramePr>
        <p:xfrm>
          <a:off x="5951538" y="4135438"/>
          <a:ext cx="3435350" cy="2527300"/>
        </p:xfrm>
        <a:graphic>
          <a:graphicData uri="http://schemas.openxmlformats.org/presentationml/2006/ole">
            <mc:AlternateContent xmlns:mc="http://schemas.openxmlformats.org/markup-compatibility/2006">
              <mc:Choice xmlns:v="urn:schemas-microsoft-com:vml" Requires="v">
                <p:oleObj spid="_x0000_s8301" name="Photo Editor Photo" r:id="rId6" imgW="6287378" imgH="4409524" progId="MSPhotoEd.3">
                  <p:embed/>
                </p:oleObj>
              </mc:Choice>
              <mc:Fallback>
                <p:oleObj name="Photo Editor Photo" r:id="rId6" imgW="6287378" imgH="4409524" progId="MSPhotoEd.3">
                  <p:embed/>
                  <p:pic>
                    <p:nvPicPr>
                      <p:cNvPr id="0" name=""/>
                      <p:cNvPicPr>
                        <a:picLocks noGrp="1" noChangeAspect="1" noChangeArrowheads="1"/>
                      </p:cNvPicPr>
                      <p:nvPr/>
                    </p:nvPicPr>
                    <p:blipFill>
                      <a:blip r:embed="rId7">
                        <a:extLst>
                          <a:ext uri="{28A0092B-C50C-407E-A947-70E740481C1C}">
                            <a14:useLocalDpi xmlns:a14="http://schemas.microsoft.com/office/drawing/2010/main" val="0"/>
                          </a:ext>
                        </a:extLst>
                      </a:blip>
                      <a:srcRect l="18011" t="16115" r="7141" b="24985"/>
                      <a:stretch>
                        <a:fillRect/>
                      </a:stretch>
                    </p:blipFill>
                    <p:spPr bwMode="auto">
                      <a:xfrm>
                        <a:off x="5951538" y="4135438"/>
                        <a:ext cx="3435350" cy="252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1548273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62" name="AutoShape 26"/>
          <p:cNvSpPr>
            <a:spLocks noChangeArrowheads="1"/>
          </p:cNvSpPr>
          <p:nvPr/>
        </p:nvSpPr>
        <p:spPr bwMode="auto">
          <a:xfrm>
            <a:off x="1373943" y="864264"/>
            <a:ext cx="7558088" cy="563338"/>
          </a:xfrm>
          <a:prstGeom prst="roundRect">
            <a:avLst>
              <a:gd name="adj" fmla="val 16667"/>
            </a:avLst>
          </a:prstGeom>
          <a:solidFill>
            <a:srgbClr val="FFFF99"/>
          </a:solidFill>
          <a:ln w="9525" algn="ctr">
            <a:solidFill>
              <a:schemeClr val="tx1"/>
            </a:solidFill>
            <a:round/>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lIns="0" tIns="0" rIns="0" bIns="0" anchor="ctr"/>
          <a:lstStyle/>
          <a:p>
            <a:pPr algn="ctr" eaLnBrk="1" hangingPunct="1"/>
            <a:r>
              <a:rPr lang="en-US" altLang="ja-JP" sz="3600">
                <a:latin typeface="Times New Roman" panose="02020603050405020304" pitchFamily="18" charset="0"/>
                <a:ea typeface="HG丸ｺﾞｼｯｸM-PRO" panose="020F0600000000000000" pitchFamily="50" charset="-128"/>
              </a:rPr>
              <a:t>Thermal Neutron Beam-2 Mode</a:t>
            </a:r>
          </a:p>
        </p:txBody>
      </p:sp>
      <p:sp>
        <p:nvSpPr>
          <p:cNvPr id="142339" name="AutoShape 3"/>
          <p:cNvSpPr>
            <a:spLocks noChangeArrowheads="1"/>
          </p:cNvSpPr>
          <p:nvPr/>
        </p:nvSpPr>
        <p:spPr bwMode="auto">
          <a:xfrm>
            <a:off x="641350" y="1556792"/>
            <a:ext cx="8737600" cy="5164684"/>
          </a:xfrm>
          <a:prstGeom prst="roundRect">
            <a:avLst>
              <a:gd name="adj" fmla="val 3366"/>
            </a:avLst>
          </a:prstGeom>
          <a:solidFill>
            <a:srgbClr val="FFFFFF"/>
          </a:solidFill>
          <a:ln w="9525">
            <a:solidFill>
              <a:schemeClr val="tx1"/>
            </a:solidFill>
            <a:round/>
            <a:headEnd/>
            <a:tailEnd/>
          </a:ln>
          <a:effectLst>
            <a:outerShdw dist="107763" dir="2700000" algn="ctr" rotWithShape="0">
              <a:schemeClr val="bg2"/>
            </a:outerShdw>
          </a:effectLst>
        </p:spPr>
        <p:txBody>
          <a:bodyPr wrap="none" lIns="93600" tIns="46800" rIns="93600" bIns="10800" anchor="ctr"/>
          <a:lstStyle>
            <a:lvl1pPr algn="l" defTabSz="762000">
              <a:defRPr sz="2400">
                <a:solidFill>
                  <a:schemeClr val="tx1"/>
                </a:solidFill>
                <a:latin typeface="Times New Roman" panose="02020603050405020304" pitchFamily="18" charset="0"/>
                <a:ea typeface="ＭＳ Ｐゴシック" panose="020B0600070205080204" pitchFamily="50" charset="-128"/>
              </a:defRPr>
            </a:lvl1pPr>
            <a:lvl2pPr algn="l" defTabSz="762000">
              <a:defRPr sz="2400">
                <a:solidFill>
                  <a:schemeClr val="tx1"/>
                </a:solidFill>
                <a:latin typeface="Times New Roman" panose="02020603050405020304" pitchFamily="18" charset="0"/>
                <a:ea typeface="ＭＳ Ｐゴシック" panose="020B0600070205080204" pitchFamily="50" charset="-128"/>
              </a:defRPr>
            </a:lvl2pPr>
            <a:lvl3pPr algn="l" defTabSz="762000">
              <a:defRPr sz="2400">
                <a:solidFill>
                  <a:schemeClr val="tx1"/>
                </a:solidFill>
                <a:latin typeface="Times New Roman" panose="02020603050405020304" pitchFamily="18" charset="0"/>
                <a:ea typeface="ＭＳ Ｐゴシック" panose="020B0600070205080204" pitchFamily="50" charset="-128"/>
              </a:defRPr>
            </a:lvl3pPr>
            <a:lvl4pPr algn="l" defTabSz="762000">
              <a:defRPr sz="2400">
                <a:solidFill>
                  <a:schemeClr val="tx1"/>
                </a:solidFill>
                <a:latin typeface="Times New Roman" panose="02020603050405020304" pitchFamily="18" charset="0"/>
                <a:ea typeface="ＭＳ Ｐゴシック" panose="020B0600070205080204" pitchFamily="50" charset="-128"/>
              </a:defRPr>
            </a:lvl4pPr>
            <a:lvl5pPr algn="l" defTabSz="762000">
              <a:defRPr sz="2400">
                <a:solidFill>
                  <a:schemeClr val="tx1"/>
                </a:solidFill>
                <a:latin typeface="Times New Roman" panose="02020603050405020304" pitchFamily="18" charset="0"/>
                <a:ea typeface="ＭＳ Ｐゴシック" panose="020B0600070205080204" pitchFamily="50" charset="-128"/>
              </a:defRPr>
            </a:lvl5pPr>
            <a:lvl6pPr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50" charset="-128"/>
              </a:defRPr>
            </a:lvl6pPr>
            <a:lvl7pPr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50" charset="-128"/>
              </a:defRPr>
            </a:lvl7pPr>
            <a:lvl8pPr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50" charset="-128"/>
              </a:defRPr>
            </a:lvl8pPr>
            <a:lvl9pPr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50" charset="-128"/>
              </a:defRPr>
            </a:lvl9pPr>
          </a:lstStyle>
          <a:p>
            <a:pPr algn="ctr" eaLnBrk="1" hangingPunct="1"/>
            <a:endParaRPr lang="ja-JP" altLang="en-US">
              <a:ea typeface="HG丸ｺﾞｼｯｸM-PRO" panose="020F0600000000000000" pitchFamily="50" charset="-128"/>
            </a:endParaRPr>
          </a:p>
        </p:txBody>
      </p:sp>
      <p:pic>
        <p:nvPicPr>
          <p:cNvPr id="14234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4797" t="21058" r="7600" b="4199"/>
          <a:stretch/>
        </p:blipFill>
        <p:spPr bwMode="auto">
          <a:xfrm>
            <a:off x="820739" y="1772816"/>
            <a:ext cx="8321675" cy="4805784"/>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2341" name="Text Box 5"/>
          <p:cNvSpPr txBox="1">
            <a:spLocks noChangeArrowheads="1"/>
          </p:cNvSpPr>
          <p:nvPr/>
        </p:nvSpPr>
        <p:spPr bwMode="auto">
          <a:xfrm>
            <a:off x="1400176" y="2982101"/>
            <a:ext cx="989671"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lIns="90000" tIns="46800" rIns="90000" bIns="46800" anchor="b" anchorCtr="1">
            <a:spAutoFit/>
          </a:bodyPr>
          <a:lstStyle/>
          <a:p>
            <a:pPr eaLnBrk="1" hangingPunct="1"/>
            <a:r>
              <a:rPr lang="en-US" altLang="ja-JP">
                <a:ea typeface="HG丸ｺﾞｼｯｸM-PRO" panose="020F0600000000000000" pitchFamily="50" charset="-128"/>
              </a:rPr>
              <a:t>Reactor</a:t>
            </a:r>
          </a:p>
          <a:p>
            <a:pPr eaLnBrk="1" hangingPunct="1"/>
            <a:r>
              <a:rPr lang="en-US" altLang="ja-JP">
                <a:ea typeface="HG丸ｺﾞｼｯｸM-PRO" panose="020F0600000000000000" pitchFamily="50" charset="-128"/>
              </a:rPr>
              <a:t>Core</a:t>
            </a:r>
          </a:p>
        </p:txBody>
      </p:sp>
      <p:sp>
        <p:nvSpPr>
          <p:cNvPr id="142342" name="Text Box 6"/>
          <p:cNvSpPr txBox="1">
            <a:spLocks noChangeArrowheads="1"/>
          </p:cNvSpPr>
          <p:nvPr/>
        </p:nvSpPr>
        <p:spPr bwMode="auto">
          <a:xfrm>
            <a:off x="3165475" y="2718385"/>
            <a:ext cx="806450"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90000" tIns="46800" rIns="90000" bIns="46800" anchor="b" anchorCtr="1">
            <a:spAutoFit/>
          </a:bodyPr>
          <a:lstStyle/>
          <a:p>
            <a:pPr algn="ctr" eaLnBrk="1" hangingPunct="1"/>
            <a:r>
              <a:rPr lang="en-US" altLang="ja-JP" sz="1600" dirty="0">
                <a:solidFill>
                  <a:srgbClr val="FF0000"/>
                </a:solidFill>
                <a:effectLst>
                  <a:outerShdw blurRad="38100" dist="38100" dir="2700000" algn="tl">
                    <a:srgbClr val="000000">
                      <a:alpha val="43137"/>
                    </a:srgbClr>
                  </a:outerShdw>
                </a:effectLst>
                <a:ea typeface="HG丸ｺﾞｼｯｸM-PRO" panose="020F0600000000000000" pitchFamily="50" charset="-128"/>
                <a:cs typeface="Arial" panose="020B0604020202020204" pitchFamily="34" charset="0"/>
              </a:rPr>
              <a:t>Heavy </a:t>
            </a:r>
          </a:p>
          <a:p>
            <a:pPr algn="ctr" eaLnBrk="1" hangingPunct="1"/>
            <a:r>
              <a:rPr lang="en-US" altLang="ja-JP" sz="1600" dirty="0">
                <a:solidFill>
                  <a:srgbClr val="FF0000"/>
                </a:solidFill>
                <a:effectLst>
                  <a:outerShdw blurRad="38100" dist="38100" dir="2700000" algn="tl">
                    <a:srgbClr val="000000">
                      <a:alpha val="43137"/>
                    </a:srgbClr>
                  </a:outerShdw>
                </a:effectLst>
                <a:ea typeface="HG丸ｺﾞｼｯｸM-PRO" panose="020F0600000000000000" pitchFamily="50" charset="-128"/>
                <a:cs typeface="Arial" panose="020B0604020202020204" pitchFamily="34" charset="0"/>
              </a:rPr>
              <a:t>Water Tank</a:t>
            </a:r>
          </a:p>
        </p:txBody>
      </p:sp>
      <p:sp>
        <p:nvSpPr>
          <p:cNvPr id="142343" name="Rectangle 7"/>
          <p:cNvSpPr>
            <a:spLocks noChangeArrowheads="1"/>
          </p:cNvSpPr>
          <p:nvPr/>
        </p:nvSpPr>
        <p:spPr bwMode="auto">
          <a:xfrm>
            <a:off x="3421064" y="3805082"/>
            <a:ext cx="66675" cy="1224135"/>
          </a:xfrm>
          <a:prstGeom prst="rect">
            <a:avLst/>
          </a:prstGeom>
          <a:solidFill>
            <a:srgbClr val="0000FF"/>
          </a:solidFill>
          <a:ln>
            <a:noFill/>
          </a:ln>
          <a:effectLst/>
          <a:extLst>
            <a:ext uri="{91240B29-F687-4F45-9708-019B960494DF}">
              <a14:hiddenLine xmlns:a14="http://schemas.microsoft.com/office/drawing/2010/main" w="15875" algn="ctr">
                <a:solidFill>
                  <a:schemeClr val="tx1"/>
                </a:solidFill>
                <a:miter lim="800000"/>
                <a:headEnd/>
                <a:tailEnd type="none" w="lg" len="lg"/>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noAutofit/>
          </a:bodyPr>
          <a:lstStyle/>
          <a:p>
            <a:endParaRPr lang="ja-JP" altLang="en-US"/>
          </a:p>
        </p:txBody>
      </p:sp>
      <p:sp>
        <p:nvSpPr>
          <p:cNvPr id="142344" name="Rectangle 8"/>
          <p:cNvSpPr>
            <a:spLocks noChangeArrowheads="1"/>
          </p:cNvSpPr>
          <p:nvPr/>
        </p:nvSpPr>
        <p:spPr bwMode="auto">
          <a:xfrm>
            <a:off x="4143375" y="3799524"/>
            <a:ext cx="139700" cy="1224135"/>
          </a:xfrm>
          <a:prstGeom prst="rect">
            <a:avLst/>
          </a:prstGeom>
          <a:solidFill>
            <a:srgbClr val="0000FF"/>
          </a:solidFill>
          <a:ln>
            <a:noFill/>
          </a:ln>
          <a:effectLst/>
          <a:extLst>
            <a:ext uri="{91240B29-F687-4F45-9708-019B960494DF}">
              <a14:hiddenLine xmlns:a14="http://schemas.microsoft.com/office/drawing/2010/main" w="15875" algn="ctr">
                <a:solidFill>
                  <a:schemeClr val="tx1"/>
                </a:solidFill>
                <a:miter lim="800000"/>
                <a:headEnd/>
                <a:tailEnd type="none" w="lg" len="lg"/>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noAutofit/>
          </a:bodyPr>
          <a:lstStyle/>
          <a:p>
            <a:endParaRPr lang="ja-JP" altLang="en-US"/>
          </a:p>
        </p:txBody>
      </p:sp>
      <p:sp>
        <p:nvSpPr>
          <p:cNvPr id="142345" name="Rectangle 9"/>
          <p:cNvSpPr>
            <a:spLocks noChangeArrowheads="1"/>
          </p:cNvSpPr>
          <p:nvPr/>
        </p:nvSpPr>
        <p:spPr bwMode="auto">
          <a:xfrm>
            <a:off x="3581400" y="3805082"/>
            <a:ext cx="293688" cy="1224135"/>
          </a:xfrm>
          <a:prstGeom prst="rect">
            <a:avLst/>
          </a:prstGeom>
          <a:solidFill>
            <a:srgbClr val="0000FF"/>
          </a:solidFill>
          <a:ln>
            <a:noFill/>
          </a:ln>
          <a:effectLst/>
          <a:extLst>
            <a:ext uri="{91240B29-F687-4F45-9708-019B960494DF}">
              <a14:hiddenLine xmlns:a14="http://schemas.microsoft.com/office/drawing/2010/main" w="15875" algn="ctr">
                <a:solidFill>
                  <a:schemeClr val="tx1"/>
                </a:solidFill>
                <a:miter lim="800000"/>
                <a:headEnd/>
                <a:tailEnd type="none" w="lg" len="lg"/>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noAutofit/>
          </a:bodyPr>
          <a:lstStyle/>
          <a:p>
            <a:endParaRPr lang="ja-JP" altLang="en-US"/>
          </a:p>
        </p:txBody>
      </p:sp>
      <p:sp>
        <p:nvSpPr>
          <p:cNvPr id="142346" name="Rectangle 10"/>
          <p:cNvSpPr>
            <a:spLocks noChangeArrowheads="1"/>
          </p:cNvSpPr>
          <p:nvPr/>
        </p:nvSpPr>
        <p:spPr bwMode="auto">
          <a:xfrm>
            <a:off x="3971925" y="3809049"/>
            <a:ext cx="69850" cy="1224135"/>
          </a:xfrm>
          <a:prstGeom prst="rect">
            <a:avLst/>
          </a:prstGeom>
          <a:solidFill>
            <a:srgbClr val="0000FF"/>
          </a:solidFill>
          <a:ln>
            <a:noFill/>
          </a:ln>
          <a:effectLst/>
          <a:extLst>
            <a:ext uri="{91240B29-F687-4F45-9708-019B960494DF}">
              <a14:hiddenLine xmlns:a14="http://schemas.microsoft.com/office/drawing/2010/main" w="15875" algn="ctr">
                <a:solidFill>
                  <a:schemeClr val="tx1"/>
                </a:solidFill>
                <a:miter lim="800000"/>
                <a:headEnd/>
                <a:tailEnd type="none" w="lg" len="lg"/>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noAutofit/>
          </a:bodyPr>
          <a:lstStyle/>
          <a:p>
            <a:endParaRPr lang="ja-JP" altLang="en-US"/>
          </a:p>
        </p:txBody>
      </p:sp>
      <p:sp>
        <p:nvSpPr>
          <p:cNvPr id="142347" name="AutoShape 11"/>
          <p:cNvSpPr>
            <a:spLocks noChangeArrowheads="1"/>
          </p:cNvSpPr>
          <p:nvPr/>
        </p:nvSpPr>
        <p:spPr bwMode="auto">
          <a:xfrm>
            <a:off x="4953000" y="4103689"/>
            <a:ext cx="889000" cy="623887"/>
          </a:xfrm>
          <a:prstGeom prst="rightArrow">
            <a:avLst>
              <a:gd name="adj1" fmla="val 74750"/>
              <a:gd name="adj2" fmla="val 38625"/>
            </a:avLst>
          </a:prstGeom>
          <a:solidFill>
            <a:srgbClr val="008000">
              <a:alpha val="50000"/>
            </a:srgbClr>
          </a:solidFill>
          <a:ln w="9525" algn="ctr">
            <a:solidFill>
              <a:schemeClr val="tx1"/>
            </a:solidFill>
            <a:miter lim="800000"/>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lstStyle/>
          <a:p>
            <a:pPr eaLnBrk="1" hangingPunct="1"/>
            <a:r>
              <a:rPr lang="en-US" altLang="ja-JP" sz="1000">
                <a:latin typeface="Times New Roman" panose="02020603050405020304" pitchFamily="18" charset="0"/>
              </a:rPr>
              <a:t>Epithermal</a:t>
            </a:r>
          </a:p>
          <a:p>
            <a:pPr eaLnBrk="1" hangingPunct="1"/>
            <a:r>
              <a:rPr lang="en-US" altLang="ja-JP" sz="1000">
                <a:latin typeface="Times New Roman" panose="02020603050405020304" pitchFamily="18" charset="0"/>
              </a:rPr>
              <a:t>Neutron</a:t>
            </a:r>
          </a:p>
          <a:p>
            <a:pPr eaLnBrk="1" hangingPunct="1"/>
            <a:r>
              <a:rPr lang="en-US" altLang="ja-JP" sz="1000">
                <a:latin typeface="Times New Roman" panose="02020603050405020304" pitchFamily="18" charset="0"/>
              </a:rPr>
              <a:t>Beam</a:t>
            </a:r>
          </a:p>
        </p:txBody>
      </p:sp>
      <p:sp>
        <p:nvSpPr>
          <p:cNvPr id="142348" name="AutoShape 12"/>
          <p:cNvSpPr>
            <a:spLocks noChangeArrowheads="1"/>
          </p:cNvSpPr>
          <p:nvPr/>
        </p:nvSpPr>
        <p:spPr bwMode="auto">
          <a:xfrm>
            <a:off x="4953001" y="4114801"/>
            <a:ext cx="881063" cy="593725"/>
          </a:xfrm>
          <a:prstGeom prst="rightArrow">
            <a:avLst>
              <a:gd name="adj1" fmla="val 74750"/>
              <a:gd name="adj2" fmla="val 40225"/>
            </a:avLst>
          </a:prstGeom>
          <a:solidFill>
            <a:srgbClr val="FF99CC">
              <a:alpha val="50000"/>
            </a:srgbClr>
          </a:solidFill>
          <a:ln w="9525" algn="ctr">
            <a:solidFill>
              <a:schemeClr val="tx1"/>
            </a:solidFill>
            <a:miter lim="800000"/>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lstStyle/>
          <a:p>
            <a:pPr eaLnBrk="1" hangingPunct="1"/>
            <a:r>
              <a:rPr lang="en-US" altLang="ja-JP" sz="1000">
                <a:latin typeface="Times New Roman" panose="02020603050405020304" pitchFamily="18" charset="0"/>
              </a:rPr>
              <a:t>Thermal </a:t>
            </a:r>
          </a:p>
          <a:p>
            <a:pPr eaLnBrk="1" hangingPunct="1"/>
            <a:r>
              <a:rPr lang="en-US" altLang="ja-JP" sz="1000">
                <a:latin typeface="Times New Roman" panose="02020603050405020304" pitchFamily="18" charset="0"/>
              </a:rPr>
              <a:t>Neutron </a:t>
            </a:r>
          </a:p>
          <a:p>
            <a:pPr eaLnBrk="1" hangingPunct="1"/>
            <a:r>
              <a:rPr lang="en-US" altLang="ja-JP" sz="1000">
                <a:latin typeface="Times New Roman" panose="02020603050405020304" pitchFamily="18" charset="0"/>
              </a:rPr>
              <a:t>Beam-1</a:t>
            </a:r>
          </a:p>
        </p:txBody>
      </p:sp>
      <p:sp>
        <p:nvSpPr>
          <p:cNvPr id="142349" name="AutoShape 13"/>
          <p:cNvSpPr>
            <a:spLocks noChangeArrowheads="1"/>
          </p:cNvSpPr>
          <p:nvPr/>
        </p:nvSpPr>
        <p:spPr bwMode="auto">
          <a:xfrm>
            <a:off x="2563813" y="4025900"/>
            <a:ext cx="862012" cy="776288"/>
          </a:xfrm>
          <a:prstGeom prst="rightArrow">
            <a:avLst>
              <a:gd name="adj1" fmla="val 74750"/>
              <a:gd name="adj2" fmla="val 30100"/>
            </a:avLst>
          </a:prstGeom>
          <a:solidFill>
            <a:srgbClr val="FF0000">
              <a:alpha val="50000"/>
            </a:srgbClr>
          </a:solidFill>
          <a:ln w="9525" algn="ctr">
            <a:solidFill>
              <a:schemeClr val="tx1"/>
            </a:solidFill>
            <a:miter lim="800000"/>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lstStyle/>
          <a:p>
            <a:pPr eaLnBrk="1" hangingPunct="1"/>
            <a:r>
              <a:rPr lang="en-US" altLang="ja-JP" sz="1400">
                <a:latin typeface="Times New Roman" panose="02020603050405020304" pitchFamily="18" charset="0"/>
              </a:rPr>
              <a:t>Neutron</a:t>
            </a:r>
          </a:p>
          <a:p>
            <a:pPr eaLnBrk="1" hangingPunct="1"/>
            <a:r>
              <a:rPr lang="en-US" altLang="ja-JP" sz="1400">
                <a:latin typeface="Times New Roman" panose="02020603050405020304" pitchFamily="18" charset="0"/>
              </a:rPr>
              <a:t>Beam</a:t>
            </a:r>
          </a:p>
        </p:txBody>
      </p:sp>
      <p:sp>
        <p:nvSpPr>
          <p:cNvPr id="142350" name="AutoShape 14"/>
          <p:cNvSpPr>
            <a:spLocks noChangeArrowheads="1"/>
          </p:cNvSpPr>
          <p:nvPr/>
        </p:nvSpPr>
        <p:spPr bwMode="auto">
          <a:xfrm>
            <a:off x="1373943" y="881728"/>
            <a:ext cx="7558088" cy="563337"/>
          </a:xfrm>
          <a:prstGeom prst="roundRect">
            <a:avLst>
              <a:gd name="adj" fmla="val 16667"/>
            </a:avLst>
          </a:prstGeom>
          <a:solidFill>
            <a:srgbClr val="FF99CC"/>
          </a:solidFill>
          <a:ln w="9525" algn="ctr">
            <a:solidFill>
              <a:schemeClr val="tx1"/>
            </a:solidFill>
            <a:round/>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lIns="0" tIns="0" rIns="0" bIns="0" anchor="ctr"/>
          <a:lstStyle/>
          <a:p>
            <a:pPr algn="ctr" eaLnBrk="1" hangingPunct="1"/>
            <a:r>
              <a:rPr lang="en-US" altLang="ja-JP" sz="3600">
                <a:latin typeface="Times New Roman" panose="02020603050405020304" pitchFamily="18" charset="0"/>
                <a:ea typeface="HG丸ｺﾞｼｯｸM-PRO" panose="020F0600000000000000" pitchFamily="50" charset="-128"/>
              </a:rPr>
              <a:t>Thermal Neutron Beam-1 Mode</a:t>
            </a:r>
          </a:p>
        </p:txBody>
      </p:sp>
      <p:sp>
        <p:nvSpPr>
          <p:cNvPr id="142351" name="AutoShape 15"/>
          <p:cNvSpPr>
            <a:spLocks noChangeArrowheads="1"/>
          </p:cNvSpPr>
          <p:nvPr/>
        </p:nvSpPr>
        <p:spPr bwMode="auto">
          <a:xfrm>
            <a:off x="1377119" y="873789"/>
            <a:ext cx="7559675" cy="563338"/>
          </a:xfrm>
          <a:prstGeom prst="roundRect">
            <a:avLst>
              <a:gd name="adj" fmla="val 16667"/>
            </a:avLst>
          </a:prstGeom>
          <a:solidFill>
            <a:srgbClr val="008000"/>
          </a:solidFill>
          <a:ln w="9525" algn="ctr">
            <a:solidFill>
              <a:schemeClr val="tx1"/>
            </a:solidFill>
            <a:round/>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lIns="0" tIns="0" rIns="0" bIns="0" anchor="ctr"/>
          <a:lstStyle/>
          <a:p>
            <a:pPr algn="ctr" eaLnBrk="1" hangingPunct="1"/>
            <a:r>
              <a:rPr lang="en-US" altLang="ja-JP" sz="3600">
                <a:solidFill>
                  <a:schemeClr val="bg1"/>
                </a:solidFill>
                <a:latin typeface="Times New Roman" panose="02020603050405020304" pitchFamily="18" charset="0"/>
                <a:ea typeface="HG丸ｺﾞｼｯｸM-PRO" panose="020F0600000000000000" pitchFamily="50" charset="-128"/>
              </a:rPr>
              <a:t>Epithermal Neutron Beam Mode</a:t>
            </a:r>
          </a:p>
        </p:txBody>
      </p:sp>
      <p:sp>
        <p:nvSpPr>
          <p:cNvPr id="142352" name="Rectangle 16"/>
          <p:cNvSpPr>
            <a:spLocks noChangeArrowheads="1"/>
          </p:cNvSpPr>
          <p:nvPr/>
        </p:nvSpPr>
        <p:spPr bwMode="auto">
          <a:xfrm>
            <a:off x="4327526" y="2204864"/>
            <a:ext cx="42863" cy="1641818"/>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90000" tIns="46800" rIns="90000" bIns="46800" anchor="ctr">
            <a:noAutofit/>
          </a:bodyPr>
          <a:lstStyle/>
          <a:p>
            <a:endParaRPr lang="ja-JP" altLang="en-US"/>
          </a:p>
        </p:txBody>
      </p:sp>
      <p:sp>
        <p:nvSpPr>
          <p:cNvPr id="142363" name="AutoShape 27"/>
          <p:cNvSpPr>
            <a:spLocks noChangeArrowheads="1"/>
          </p:cNvSpPr>
          <p:nvPr/>
        </p:nvSpPr>
        <p:spPr bwMode="auto">
          <a:xfrm>
            <a:off x="4953001" y="4122739"/>
            <a:ext cx="881063" cy="593725"/>
          </a:xfrm>
          <a:prstGeom prst="rightArrow">
            <a:avLst>
              <a:gd name="adj1" fmla="val 74750"/>
              <a:gd name="adj2" fmla="val 40225"/>
            </a:avLst>
          </a:prstGeom>
          <a:solidFill>
            <a:srgbClr val="FFFF99">
              <a:alpha val="50000"/>
            </a:srgbClr>
          </a:solidFill>
          <a:ln w="9525" algn="ctr">
            <a:solidFill>
              <a:schemeClr val="tx1"/>
            </a:solidFill>
            <a:miter lim="800000"/>
            <a:headEnd/>
            <a:tailEnd type="none" w="lg" len="lg"/>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lIns="0" tIns="0" rIns="0" bIns="0" anchor="ctr"/>
          <a:lstStyle/>
          <a:p>
            <a:pPr eaLnBrk="1" hangingPunct="1"/>
            <a:r>
              <a:rPr lang="en-US" altLang="ja-JP" sz="1000">
                <a:latin typeface="Times New Roman" panose="02020603050405020304" pitchFamily="18" charset="0"/>
              </a:rPr>
              <a:t>Thermal </a:t>
            </a:r>
          </a:p>
          <a:p>
            <a:pPr eaLnBrk="1" hangingPunct="1"/>
            <a:r>
              <a:rPr lang="en-US" altLang="ja-JP" sz="1000">
                <a:latin typeface="Times New Roman" panose="02020603050405020304" pitchFamily="18" charset="0"/>
              </a:rPr>
              <a:t>Neutron </a:t>
            </a:r>
          </a:p>
          <a:p>
            <a:pPr eaLnBrk="1" hangingPunct="1"/>
            <a:r>
              <a:rPr lang="en-US" altLang="ja-JP" sz="1000">
                <a:latin typeface="Times New Roman" panose="02020603050405020304" pitchFamily="18" charset="0"/>
              </a:rPr>
              <a:t>Beam-2</a:t>
            </a:r>
          </a:p>
        </p:txBody>
      </p:sp>
      <p:sp>
        <p:nvSpPr>
          <p:cNvPr id="18" name="Text Box 8"/>
          <p:cNvSpPr txBox="1">
            <a:spLocks noChangeArrowheads="1"/>
          </p:cNvSpPr>
          <p:nvPr/>
        </p:nvSpPr>
        <p:spPr bwMode="auto">
          <a:xfrm>
            <a:off x="1133475" y="12341"/>
            <a:ext cx="7753350" cy="700087"/>
          </a:xfrm>
          <a:prstGeom prst="rect">
            <a:avLst/>
          </a:prstGeom>
          <a:gradFill rotWithShape="0">
            <a:gsLst>
              <a:gs pos="0">
                <a:srgbClr val="4D4D4D"/>
              </a:gs>
              <a:gs pos="50000">
                <a:srgbClr val="FFFFFF"/>
              </a:gs>
              <a:gs pos="100000">
                <a:srgbClr val="4D4D4D"/>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gamma/>
                      <a:shade val="60000"/>
                      <a:invGamma/>
                    </a:srgbClr>
                  </a:outerShdw>
                </a:effectLst>
              </a14:hiddenEffects>
            </a:ext>
          </a:extLst>
        </p:spPr>
        <p:txBody>
          <a:bodyPr tIns="118800" bIns="118800" anchor="ctr"/>
          <a:lstStyle/>
          <a:p>
            <a:pPr algn="ctr" eaLnBrk="1" hangingPunct="1"/>
            <a:r>
              <a:rPr lang="en-US" altLang="ja-JP" sz="4000" dirty="0" smtClean="0">
                <a:effectLst>
                  <a:outerShdw blurRad="38100" dist="38100" dir="2700000" algn="tl">
                    <a:srgbClr val="C0C0C0"/>
                  </a:outerShdw>
                </a:effectLst>
                <a:ea typeface="HG丸ｺﾞｼｯｸM-PRO" panose="020F0600000000000000" pitchFamily="50" charset="-128"/>
              </a:rPr>
              <a:t>Cross Section View of JRR-4</a:t>
            </a:r>
            <a:endParaRPr lang="ja-JP" altLang="en-US" sz="4000" dirty="0">
              <a:effectLst>
                <a:outerShdw blurRad="38100" dist="38100" dir="2700000" algn="tl">
                  <a:srgbClr val="C0C0C0"/>
                </a:outerShdw>
              </a:effectLst>
              <a:ea typeface="HG丸ｺﾞｼｯｸM-PRO" panose="020F0600000000000000" pitchFamily="50" charset="-128"/>
            </a:endParaRPr>
          </a:p>
        </p:txBody>
      </p:sp>
      <p:sp>
        <p:nvSpPr>
          <p:cNvPr id="2" name="テキスト ボックス 1"/>
          <p:cNvSpPr txBox="1"/>
          <p:nvPr/>
        </p:nvSpPr>
        <p:spPr>
          <a:xfrm>
            <a:off x="4725990" y="2484283"/>
            <a:ext cx="1980029" cy="369332"/>
          </a:xfrm>
          <a:prstGeom prst="rect">
            <a:avLst/>
          </a:prstGeom>
          <a:solidFill>
            <a:schemeClr val="bg1"/>
          </a:solidFill>
        </p:spPr>
        <p:txBody>
          <a:bodyPr wrap="none" rtlCol="0">
            <a:spAutoFit/>
          </a:bodyPr>
          <a:lstStyle/>
          <a:p>
            <a:r>
              <a:rPr kumimoji="1" lang="en-US" altLang="ja-JP" dirty="0" smtClean="0">
                <a:solidFill>
                  <a:srgbClr val="FF0000"/>
                </a:solidFill>
                <a:effectLst>
                  <a:outerShdw blurRad="38100" dist="38100" dir="2700000" algn="tl">
                    <a:srgbClr val="000000">
                      <a:alpha val="43137"/>
                    </a:srgbClr>
                  </a:outerShdw>
                </a:effectLst>
              </a:rPr>
              <a:t>Cadmium Shutter</a:t>
            </a:r>
            <a:endParaRPr kumimoji="1" lang="ja-JP" altLang="en-US" dirty="0">
              <a:solidFill>
                <a:srgbClr val="FF0000"/>
              </a:solidFill>
              <a:effectLst>
                <a:outerShdw blurRad="38100" dist="38100" dir="2700000" algn="tl">
                  <a:srgbClr val="000000">
                    <a:alpha val="43137"/>
                  </a:srgbClr>
                </a:outerShdw>
              </a:effectLst>
            </a:endParaRPr>
          </a:p>
        </p:txBody>
      </p:sp>
      <p:cxnSp>
        <p:nvCxnSpPr>
          <p:cNvPr id="4" name="直線矢印コネクタ 3"/>
          <p:cNvCxnSpPr/>
          <p:nvPr/>
        </p:nvCxnSpPr>
        <p:spPr>
          <a:xfrm flipH="1">
            <a:off x="4414840" y="2724812"/>
            <a:ext cx="332714" cy="2572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87177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9"/>
                                        </p:tgtEl>
                                        <p:attrNameLst>
                                          <p:attrName>style.visibility</p:attrName>
                                        </p:attrNameLst>
                                      </p:cBhvr>
                                      <p:to>
                                        <p:strVal val="visible"/>
                                      </p:to>
                                    </p:set>
                                    <p:animEffect transition="in" filter="wipe(left)">
                                      <p:cBhvr>
                                        <p:cTn id="7" dur="500"/>
                                        <p:tgtEl>
                                          <p:spTgt spid="14234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2362"/>
                                        </p:tgtEl>
                                        <p:attrNameLst>
                                          <p:attrName>style.visibility</p:attrName>
                                        </p:attrNameLst>
                                      </p:cBhvr>
                                      <p:to>
                                        <p:strVal val="visible"/>
                                      </p:to>
                                    </p:set>
                                    <p:animEffect transition="in" filter="wipe(up)">
                                      <p:cBhvr>
                                        <p:cTn id="11" dur="500"/>
                                        <p:tgtEl>
                                          <p:spTgt spid="142362"/>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2343"/>
                                        </p:tgtEl>
                                        <p:attrNameLst>
                                          <p:attrName>style.visibility</p:attrName>
                                        </p:attrNameLst>
                                      </p:cBhvr>
                                      <p:to>
                                        <p:strVal val="visible"/>
                                      </p:to>
                                    </p:set>
                                    <p:animEffect transition="in" filter="wipe(down)">
                                      <p:cBhvr>
                                        <p:cTn id="15" dur="500"/>
                                        <p:tgtEl>
                                          <p:spTgt spid="142343"/>
                                        </p:tgtEl>
                                      </p:cBhvr>
                                    </p:animEffect>
                                  </p:childTnLst>
                                </p:cTn>
                              </p:par>
                              <p:par>
                                <p:cTn id="16" presetID="22" presetClass="entr" presetSubtype="4" fill="hold" grpId="0" nodeType="withEffect">
                                  <p:stCondLst>
                                    <p:cond delay="200"/>
                                  </p:stCondLst>
                                  <p:childTnLst>
                                    <p:set>
                                      <p:cBhvr>
                                        <p:cTn id="17" dur="1" fill="hold">
                                          <p:stCondLst>
                                            <p:cond delay="0"/>
                                          </p:stCondLst>
                                        </p:cTn>
                                        <p:tgtEl>
                                          <p:spTgt spid="142345"/>
                                        </p:tgtEl>
                                        <p:attrNameLst>
                                          <p:attrName>style.visibility</p:attrName>
                                        </p:attrNameLst>
                                      </p:cBhvr>
                                      <p:to>
                                        <p:strVal val="visible"/>
                                      </p:to>
                                    </p:set>
                                    <p:animEffect transition="in" filter="wipe(down)">
                                      <p:cBhvr>
                                        <p:cTn id="18" dur="500"/>
                                        <p:tgtEl>
                                          <p:spTgt spid="142345"/>
                                        </p:tgtEl>
                                      </p:cBhvr>
                                    </p:animEffect>
                                  </p:childTnLst>
                                </p:cTn>
                              </p:par>
                              <p:par>
                                <p:cTn id="19" presetID="22" presetClass="entr" presetSubtype="4" fill="hold" grpId="0" nodeType="withEffect">
                                  <p:stCondLst>
                                    <p:cond delay="400"/>
                                  </p:stCondLst>
                                  <p:childTnLst>
                                    <p:set>
                                      <p:cBhvr>
                                        <p:cTn id="20" dur="1" fill="hold">
                                          <p:stCondLst>
                                            <p:cond delay="0"/>
                                          </p:stCondLst>
                                        </p:cTn>
                                        <p:tgtEl>
                                          <p:spTgt spid="142346"/>
                                        </p:tgtEl>
                                        <p:attrNameLst>
                                          <p:attrName>style.visibility</p:attrName>
                                        </p:attrNameLst>
                                      </p:cBhvr>
                                      <p:to>
                                        <p:strVal val="visible"/>
                                      </p:to>
                                    </p:set>
                                    <p:animEffect transition="in" filter="wipe(down)">
                                      <p:cBhvr>
                                        <p:cTn id="21" dur="500"/>
                                        <p:tgtEl>
                                          <p:spTgt spid="142346"/>
                                        </p:tgtEl>
                                      </p:cBhvr>
                                    </p:animEffect>
                                  </p:childTnLst>
                                </p:cTn>
                              </p:par>
                              <p:par>
                                <p:cTn id="22" presetID="22" presetClass="entr" presetSubtype="4" fill="hold" grpId="0" nodeType="withEffect">
                                  <p:stCondLst>
                                    <p:cond delay="600"/>
                                  </p:stCondLst>
                                  <p:childTnLst>
                                    <p:set>
                                      <p:cBhvr>
                                        <p:cTn id="23" dur="1" fill="hold">
                                          <p:stCondLst>
                                            <p:cond delay="0"/>
                                          </p:stCondLst>
                                        </p:cTn>
                                        <p:tgtEl>
                                          <p:spTgt spid="142344"/>
                                        </p:tgtEl>
                                        <p:attrNameLst>
                                          <p:attrName>style.visibility</p:attrName>
                                        </p:attrNameLst>
                                      </p:cBhvr>
                                      <p:to>
                                        <p:strVal val="visible"/>
                                      </p:to>
                                    </p:set>
                                    <p:animEffect transition="in" filter="wipe(down)">
                                      <p:cBhvr>
                                        <p:cTn id="24" dur="500"/>
                                        <p:tgtEl>
                                          <p:spTgt spid="142344"/>
                                        </p:tgtEl>
                                      </p:cBhvr>
                                    </p:animEffect>
                                  </p:childTnLst>
                                </p:cTn>
                              </p:par>
                            </p:childTnLst>
                          </p:cTn>
                        </p:par>
                        <p:par>
                          <p:cTn id="25" fill="hold" nodeType="afterGroup">
                            <p:stCondLst>
                              <p:cond delay="2100"/>
                            </p:stCondLst>
                            <p:childTnLst>
                              <p:par>
                                <p:cTn id="26" presetID="22" presetClass="entr" presetSubtype="8" fill="hold" grpId="0" nodeType="afterEffect">
                                  <p:stCondLst>
                                    <p:cond delay="0"/>
                                  </p:stCondLst>
                                  <p:childTnLst>
                                    <p:set>
                                      <p:cBhvr>
                                        <p:cTn id="27" dur="1" fill="hold">
                                          <p:stCondLst>
                                            <p:cond delay="0"/>
                                          </p:stCondLst>
                                        </p:cTn>
                                        <p:tgtEl>
                                          <p:spTgt spid="142363"/>
                                        </p:tgtEl>
                                        <p:attrNameLst>
                                          <p:attrName>style.visibility</p:attrName>
                                        </p:attrNameLst>
                                      </p:cBhvr>
                                      <p:to>
                                        <p:strVal val="visible"/>
                                      </p:to>
                                    </p:set>
                                    <p:animEffect transition="in" filter="wipe(left)">
                                      <p:cBhvr>
                                        <p:cTn id="28" dur="500"/>
                                        <p:tgtEl>
                                          <p:spTgt spid="14236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42350"/>
                                        </p:tgtEl>
                                        <p:attrNameLst>
                                          <p:attrName>style.visibility</p:attrName>
                                        </p:attrNameLst>
                                      </p:cBhvr>
                                      <p:to>
                                        <p:strVal val="visible"/>
                                      </p:to>
                                    </p:set>
                                    <p:animEffect transition="in" filter="wipe(up)">
                                      <p:cBhvr>
                                        <p:cTn id="33" dur="500"/>
                                        <p:tgtEl>
                                          <p:spTgt spid="142350"/>
                                        </p:tgtEl>
                                      </p:cBhvr>
                                    </p:animEffect>
                                  </p:childTnLst>
                                </p:cTn>
                              </p:par>
                              <p:par>
                                <p:cTn id="34" presetID="22" presetClass="exit" presetSubtype="1" fill="hold" grpId="1" nodeType="withEffect">
                                  <p:stCondLst>
                                    <p:cond delay="0"/>
                                  </p:stCondLst>
                                  <p:childTnLst>
                                    <p:animEffect transition="out" filter="wipe(up)">
                                      <p:cBhvr>
                                        <p:cTn id="35" dur="500"/>
                                        <p:tgtEl>
                                          <p:spTgt spid="142362"/>
                                        </p:tgtEl>
                                      </p:cBhvr>
                                    </p:animEffect>
                                    <p:set>
                                      <p:cBhvr>
                                        <p:cTn id="36" dur="1" fill="hold">
                                          <p:stCondLst>
                                            <p:cond delay="499"/>
                                          </p:stCondLst>
                                        </p:cTn>
                                        <p:tgtEl>
                                          <p:spTgt spid="142362"/>
                                        </p:tgtEl>
                                        <p:attrNameLst>
                                          <p:attrName>style.visibility</p:attrName>
                                        </p:attrNameLst>
                                      </p:cBhvr>
                                      <p:to>
                                        <p:strVal val="hidden"/>
                                      </p:to>
                                    </p:set>
                                  </p:childTnLst>
                                </p:cTn>
                              </p:par>
                            </p:childTnLst>
                          </p:cTn>
                        </p:par>
                        <p:par>
                          <p:cTn id="37" fill="hold" nodeType="afterGroup">
                            <p:stCondLst>
                              <p:cond delay="500"/>
                            </p:stCondLst>
                            <p:childTnLst>
                              <p:par>
                                <p:cTn id="38" presetID="22" presetClass="exit" presetSubtype="1" fill="hold" grpId="1" nodeType="afterEffect">
                                  <p:stCondLst>
                                    <p:cond delay="0"/>
                                  </p:stCondLst>
                                  <p:childTnLst>
                                    <p:animEffect transition="out" filter="wipe(up)">
                                      <p:cBhvr>
                                        <p:cTn id="39" dur="500"/>
                                        <p:tgtEl>
                                          <p:spTgt spid="142343"/>
                                        </p:tgtEl>
                                      </p:cBhvr>
                                    </p:animEffect>
                                    <p:set>
                                      <p:cBhvr>
                                        <p:cTn id="40" dur="1" fill="hold">
                                          <p:stCondLst>
                                            <p:cond delay="499"/>
                                          </p:stCondLst>
                                        </p:cTn>
                                        <p:tgtEl>
                                          <p:spTgt spid="142343"/>
                                        </p:tgtEl>
                                        <p:attrNameLst>
                                          <p:attrName>style.visibility</p:attrName>
                                        </p:attrNameLst>
                                      </p:cBhvr>
                                      <p:to>
                                        <p:strVal val="hidden"/>
                                      </p:to>
                                    </p:set>
                                  </p:childTnLst>
                                </p:cTn>
                              </p:par>
                              <p:par>
                                <p:cTn id="41" presetID="22" presetClass="exit" presetSubtype="1" fill="hold" grpId="1" nodeType="withEffect">
                                  <p:stCondLst>
                                    <p:cond delay="200"/>
                                  </p:stCondLst>
                                  <p:childTnLst>
                                    <p:animEffect transition="out" filter="wipe(up)">
                                      <p:cBhvr>
                                        <p:cTn id="42" dur="500"/>
                                        <p:tgtEl>
                                          <p:spTgt spid="142345"/>
                                        </p:tgtEl>
                                      </p:cBhvr>
                                    </p:animEffect>
                                    <p:set>
                                      <p:cBhvr>
                                        <p:cTn id="43" dur="1" fill="hold">
                                          <p:stCondLst>
                                            <p:cond delay="499"/>
                                          </p:stCondLst>
                                        </p:cTn>
                                        <p:tgtEl>
                                          <p:spTgt spid="142345"/>
                                        </p:tgtEl>
                                        <p:attrNameLst>
                                          <p:attrName>style.visibility</p:attrName>
                                        </p:attrNameLst>
                                      </p:cBhvr>
                                      <p:to>
                                        <p:strVal val="hidden"/>
                                      </p:to>
                                    </p:set>
                                  </p:childTnLst>
                                </p:cTn>
                              </p:par>
                            </p:childTnLst>
                          </p:cTn>
                        </p:par>
                        <p:par>
                          <p:cTn id="44" fill="hold" nodeType="afterGroup">
                            <p:stCondLst>
                              <p:cond delay="1200"/>
                            </p:stCondLst>
                            <p:childTnLst>
                              <p:par>
                                <p:cTn id="45" presetID="22" presetClass="exit" presetSubtype="8" fill="hold" nodeType="afterEffect">
                                  <p:stCondLst>
                                    <p:cond delay="0"/>
                                  </p:stCondLst>
                                  <p:childTnLst>
                                    <p:animEffect transition="out" filter="wipe(left)">
                                      <p:cBhvr>
                                        <p:cTn id="46" dur="500"/>
                                        <p:tgtEl>
                                          <p:spTgt spid="142363"/>
                                        </p:tgtEl>
                                      </p:cBhvr>
                                    </p:animEffect>
                                    <p:set>
                                      <p:cBhvr>
                                        <p:cTn id="47" dur="1" fill="hold">
                                          <p:stCondLst>
                                            <p:cond delay="499"/>
                                          </p:stCondLst>
                                        </p:cTn>
                                        <p:tgtEl>
                                          <p:spTgt spid="142363"/>
                                        </p:tgtEl>
                                        <p:attrNameLst>
                                          <p:attrName>style.visibility</p:attrName>
                                        </p:attrNameLst>
                                      </p:cBhvr>
                                      <p:to>
                                        <p:strVal val="hidden"/>
                                      </p:to>
                                    </p:set>
                                  </p:childTnLst>
                                </p:cTn>
                              </p:par>
                              <p:par>
                                <p:cTn id="48" presetID="22" presetClass="entr" presetSubtype="8" fill="hold" grpId="0" nodeType="withEffect">
                                  <p:stCondLst>
                                    <p:cond delay="0"/>
                                  </p:stCondLst>
                                  <p:childTnLst>
                                    <p:set>
                                      <p:cBhvr>
                                        <p:cTn id="49" dur="1" fill="hold">
                                          <p:stCondLst>
                                            <p:cond delay="0"/>
                                          </p:stCondLst>
                                        </p:cTn>
                                        <p:tgtEl>
                                          <p:spTgt spid="142348"/>
                                        </p:tgtEl>
                                        <p:attrNameLst>
                                          <p:attrName>style.visibility</p:attrName>
                                        </p:attrNameLst>
                                      </p:cBhvr>
                                      <p:to>
                                        <p:strVal val="visible"/>
                                      </p:to>
                                    </p:set>
                                    <p:animEffect transition="in" filter="wipe(left)">
                                      <p:cBhvr>
                                        <p:cTn id="50" dur="500"/>
                                        <p:tgtEl>
                                          <p:spTgt spid="14234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xit" presetSubtype="1" fill="hold" nodeType="clickEffect">
                                  <p:stCondLst>
                                    <p:cond delay="0"/>
                                  </p:stCondLst>
                                  <p:childTnLst>
                                    <p:animEffect transition="out" filter="wipe(up)">
                                      <p:cBhvr>
                                        <p:cTn id="54" dur="500"/>
                                        <p:tgtEl>
                                          <p:spTgt spid="142350"/>
                                        </p:tgtEl>
                                      </p:cBhvr>
                                    </p:animEffect>
                                    <p:set>
                                      <p:cBhvr>
                                        <p:cTn id="55" dur="1" fill="hold">
                                          <p:stCondLst>
                                            <p:cond delay="499"/>
                                          </p:stCondLst>
                                        </p:cTn>
                                        <p:tgtEl>
                                          <p:spTgt spid="142350"/>
                                        </p:tgtEl>
                                        <p:attrNameLst>
                                          <p:attrName>style.visibility</p:attrName>
                                        </p:attrNameLst>
                                      </p:cBhvr>
                                      <p:to>
                                        <p:strVal val="hidden"/>
                                      </p:to>
                                    </p:set>
                                  </p:childTnLst>
                                </p:cTn>
                              </p:par>
                              <p:par>
                                <p:cTn id="56" presetID="22" presetClass="entr" presetSubtype="1" fill="hold" nodeType="withEffect">
                                  <p:stCondLst>
                                    <p:cond delay="0"/>
                                  </p:stCondLst>
                                  <p:childTnLst>
                                    <p:set>
                                      <p:cBhvr>
                                        <p:cTn id="57" dur="1" fill="hold">
                                          <p:stCondLst>
                                            <p:cond delay="0"/>
                                          </p:stCondLst>
                                        </p:cTn>
                                        <p:tgtEl>
                                          <p:spTgt spid="142351"/>
                                        </p:tgtEl>
                                        <p:attrNameLst>
                                          <p:attrName>style.visibility</p:attrName>
                                        </p:attrNameLst>
                                      </p:cBhvr>
                                      <p:to>
                                        <p:strVal val="visible"/>
                                      </p:to>
                                    </p:set>
                                    <p:animEffect transition="in" filter="wipe(up)">
                                      <p:cBhvr>
                                        <p:cTn id="58" dur="500"/>
                                        <p:tgtEl>
                                          <p:spTgt spid="142351"/>
                                        </p:tgtEl>
                                      </p:cBhvr>
                                    </p:animEffect>
                                  </p:childTnLst>
                                </p:cTn>
                              </p:par>
                            </p:childTnLst>
                          </p:cTn>
                        </p:par>
                        <p:par>
                          <p:cTn id="59" fill="hold" nodeType="afterGroup">
                            <p:stCondLst>
                              <p:cond delay="500"/>
                            </p:stCondLst>
                            <p:childTnLst>
                              <p:par>
                                <p:cTn id="60" presetID="22" presetClass="exit" presetSubtype="1" fill="hold" grpId="1" nodeType="afterEffect">
                                  <p:stCondLst>
                                    <p:cond delay="0"/>
                                  </p:stCondLst>
                                  <p:childTnLst>
                                    <p:animEffect transition="out" filter="wipe(up)">
                                      <p:cBhvr>
                                        <p:cTn id="61" dur="500"/>
                                        <p:tgtEl>
                                          <p:spTgt spid="142346"/>
                                        </p:tgtEl>
                                      </p:cBhvr>
                                    </p:animEffect>
                                    <p:set>
                                      <p:cBhvr>
                                        <p:cTn id="62" dur="1" fill="hold">
                                          <p:stCondLst>
                                            <p:cond delay="499"/>
                                          </p:stCondLst>
                                        </p:cTn>
                                        <p:tgtEl>
                                          <p:spTgt spid="142346"/>
                                        </p:tgtEl>
                                        <p:attrNameLst>
                                          <p:attrName>style.visibility</p:attrName>
                                        </p:attrNameLst>
                                      </p:cBhvr>
                                      <p:to>
                                        <p:strVal val="hidden"/>
                                      </p:to>
                                    </p:set>
                                  </p:childTnLst>
                                </p:cTn>
                              </p:par>
                            </p:childTnLst>
                          </p:cTn>
                        </p:par>
                        <p:par>
                          <p:cTn id="63" fill="hold">
                            <p:stCondLst>
                              <p:cond delay="1000"/>
                            </p:stCondLst>
                            <p:childTnLst>
                              <p:par>
                                <p:cTn id="64" presetID="42" presetClass="path" presetSubtype="0" accel="50000" decel="50000" fill="hold" grpId="0" nodeType="afterEffect">
                                  <p:stCondLst>
                                    <p:cond delay="0"/>
                                  </p:stCondLst>
                                  <p:childTnLst>
                                    <p:animMotion origin="layout" path="M 0.00241 -0.00115 L 0.00032 0.20463 " pathEditMode="relative" rAng="0" ptsTypes="AA">
                                      <p:cBhvr>
                                        <p:cTn id="65" dur="1250" fill="hold"/>
                                        <p:tgtEl>
                                          <p:spTgt spid="142352"/>
                                        </p:tgtEl>
                                        <p:attrNameLst>
                                          <p:attrName>ppt_x</p:attrName>
                                          <p:attrName>ppt_y</p:attrName>
                                        </p:attrNameLst>
                                      </p:cBhvr>
                                      <p:rCtr x="-112" y="10278"/>
                                    </p:animMotion>
                                  </p:childTnLst>
                                </p:cTn>
                              </p:par>
                            </p:childTnLst>
                          </p:cTn>
                        </p:par>
                        <p:par>
                          <p:cTn id="66" fill="hold" nodeType="afterGroup">
                            <p:stCondLst>
                              <p:cond delay="2250"/>
                            </p:stCondLst>
                            <p:childTnLst>
                              <p:par>
                                <p:cTn id="67" presetID="22" presetClass="exit" presetSubtype="8" fill="hold" nodeType="afterEffect">
                                  <p:stCondLst>
                                    <p:cond delay="0"/>
                                  </p:stCondLst>
                                  <p:childTnLst>
                                    <p:animEffect transition="out" filter="wipe(left)">
                                      <p:cBhvr>
                                        <p:cTn id="68" dur="500"/>
                                        <p:tgtEl>
                                          <p:spTgt spid="142348"/>
                                        </p:tgtEl>
                                      </p:cBhvr>
                                    </p:animEffect>
                                    <p:set>
                                      <p:cBhvr>
                                        <p:cTn id="69" dur="1" fill="hold">
                                          <p:stCondLst>
                                            <p:cond delay="499"/>
                                          </p:stCondLst>
                                        </p:cTn>
                                        <p:tgtEl>
                                          <p:spTgt spid="142348"/>
                                        </p:tgtEl>
                                        <p:attrNameLst>
                                          <p:attrName>style.visibility</p:attrName>
                                        </p:attrNameLst>
                                      </p:cBhvr>
                                      <p:to>
                                        <p:strVal val="hidden"/>
                                      </p:to>
                                    </p:set>
                                  </p:childTnLst>
                                </p:cTn>
                              </p:par>
                              <p:par>
                                <p:cTn id="70" presetID="22" presetClass="entr" presetSubtype="8" fill="hold" nodeType="withEffect">
                                  <p:stCondLst>
                                    <p:cond delay="0"/>
                                  </p:stCondLst>
                                  <p:childTnLst>
                                    <p:set>
                                      <p:cBhvr>
                                        <p:cTn id="71" dur="1" fill="hold">
                                          <p:stCondLst>
                                            <p:cond delay="0"/>
                                          </p:stCondLst>
                                        </p:cTn>
                                        <p:tgtEl>
                                          <p:spTgt spid="142347"/>
                                        </p:tgtEl>
                                        <p:attrNameLst>
                                          <p:attrName>style.visibility</p:attrName>
                                        </p:attrNameLst>
                                      </p:cBhvr>
                                      <p:to>
                                        <p:strVal val="visible"/>
                                      </p:to>
                                    </p:set>
                                    <p:animEffect transition="in" filter="wipe(left)">
                                      <p:cBhvr>
                                        <p:cTn id="72" dur="500"/>
                                        <p:tgtEl>
                                          <p:spTgt spid="142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62" grpId="0" animBg="1"/>
      <p:bldP spid="142362" grpId="1" animBg="1"/>
      <p:bldP spid="142343" grpId="0" animBg="1"/>
      <p:bldP spid="142343" grpId="1" animBg="1"/>
      <p:bldP spid="142344" grpId="0" animBg="1"/>
      <p:bldP spid="142345" grpId="0" animBg="1"/>
      <p:bldP spid="142345" grpId="1" animBg="1"/>
      <p:bldP spid="142346" grpId="0" animBg="1"/>
      <p:bldP spid="142346" grpId="1" animBg="1"/>
      <p:bldP spid="142348" grpId="0" animBg="1"/>
      <p:bldP spid="142349" grpId="0" animBg="1"/>
      <p:bldP spid="142350" grpId="0" animBg="1"/>
      <p:bldP spid="142352" grpId="0" animBg="1"/>
      <p:bldP spid="14236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Text Box 7"/>
          <p:cNvSpPr txBox="1">
            <a:spLocks noChangeArrowheads="1"/>
          </p:cNvSpPr>
          <p:nvPr/>
        </p:nvSpPr>
        <p:spPr bwMode="auto">
          <a:xfrm>
            <a:off x="834543" y="44624"/>
            <a:ext cx="7896381" cy="1025525"/>
          </a:xfrm>
          <a:prstGeom prst="rect">
            <a:avLst/>
          </a:prstGeom>
          <a:gradFill rotWithShape="0">
            <a:gsLst>
              <a:gs pos="0">
                <a:srgbClr val="4D4D4D"/>
              </a:gs>
              <a:gs pos="50000">
                <a:srgbClr val="FFFFFF"/>
              </a:gs>
              <a:gs pos="100000">
                <a:srgbClr val="4D4D4D"/>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gamma/>
                      <a:shade val="60000"/>
                      <a:invGamma/>
                    </a:srgbClr>
                  </a:outerShdw>
                </a:effectLst>
              </a14:hiddenEffects>
            </a:ext>
          </a:extLst>
        </p:spPr>
        <p:txBody>
          <a:bodyPr tIns="118800" bIns="118800" anchor="ctr"/>
          <a:lstStyle/>
          <a:p>
            <a:pPr algn="ctr" eaLnBrk="1" hangingPunct="1"/>
            <a:r>
              <a:rPr lang="en-US" altLang="ja-JP" sz="3200" dirty="0">
                <a:effectLst>
                  <a:outerShdw blurRad="38100" dist="38100" dir="2700000" algn="tl">
                    <a:srgbClr val="C0C0C0"/>
                  </a:outerShdw>
                </a:effectLst>
                <a:ea typeface="HG丸ｺﾞｼｯｸM-PRO" panose="020F0600000000000000" pitchFamily="50" charset="-128"/>
              </a:rPr>
              <a:t>Beam performance in free-air </a:t>
            </a:r>
            <a:r>
              <a:rPr lang="en-US" altLang="ja-JP" sz="3200" dirty="0" smtClean="0">
                <a:effectLst>
                  <a:outerShdw blurRad="38100" dist="38100" dir="2700000" algn="tl">
                    <a:srgbClr val="C0C0C0"/>
                  </a:outerShdw>
                </a:effectLst>
                <a:ea typeface="HG丸ｺﾞｼｯｸM-PRO" panose="020F0600000000000000" pitchFamily="50" charset="-128"/>
              </a:rPr>
              <a:t>conditions</a:t>
            </a:r>
          </a:p>
          <a:p>
            <a:pPr algn="ctr" eaLnBrk="1" hangingPunct="1"/>
            <a:r>
              <a:rPr lang="en-US" altLang="ja-JP" sz="3200" dirty="0" smtClean="0">
                <a:effectLst>
                  <a:outerShdw blurRad="38100" dist="38100" dir="2700000" algn="tl">
                    <a:srgbClr val="C0C0C0"/>
                  </a:outerShdw>
                </a:effectLst>
                <a:ea typeface="HG丸ｺﾞｼｯｸM-PRO" panose="020F0600000000000000" pitchFamily="50" charset="-128"/>
              </a:rPr>
              <a:t> </a:t>
            </a:r>
            <a:r>
              <a:rPr lang="en-US" altLang="ja-JP" sz="3200" dirty="0">
                <a:effectLst>
                  <a:outerShdw blurRad="38100" dist="38100" dir="2700000" algn="tl">
                    <a:srgbClr val="C0C0C0"/>
                  </a:outerShdw>
                </a:effectLst>
                <a:ea typeface="HG丸ｺﾞｼｯｸM-PRO" panose="020F0600000000000000" pitchFamily="50" charset="-128"/>
              </a:rPr>
              <a:t>for each mode</a:t>
            </a:r>
          </a:p>
        </p:txBody>
      </p:sp>
      <p:sp>
        <p:nvSpPr>
          <p:cNvPr id="74762" name="Text Box 10"/>
          <p:cNvSpPr txBox="1">
            <a:spLocks noChangeArrowheads="1"/>
          </p:cNvSpPr>
          <p:nvPr/>
        </p:nvSpPr>
        <p:spPr bwMode="auto">
          <a:xfrm>
            <a:off x="5065713" y="5851526"/>
            <a:ext cx="3679212" cy="10156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a:r>
              <a:rPr lang="ja-JP" altLang="en-US" sz="2000">
                <a:solidFill>
                  <a:schemeClr val="bg1"/>
                </a:solidFill>
              </a:rPr>
              <a:t>・</a:t>
            </a:r>
            <a:r>
              <a:rPr lang="en-US" altLang="ja-JP" sz="2000">
                <a:solidFill>
                  <a:schemeClr val="bg1"/>
                </a:solidFill>
              </a:rPr>
              <a:t>Reactor Power       </a:t>
            </a:r>
            <a:r>
              <a:rPr lang="ja-JP" altLang="en-US" sz="2000">
                <a:solidFill>
                  <a:schemeClr val="bg1"/>
                </a:solidFill>
              </a:rPr>
              <a:t>： </a:t>
            </a:r>
            <a:r>
              <a:rPr lang="en-US" altLang="ja-JP" sz="2000">
                <a:solidFill>
                  <a:schemeClr val="bg1"/>
                </a:solidFill>
              </a:rPr>
              <a:t>3.5MW</a:t>
            </a:r>
          </a:p>
          <a:p>
            <a:pPr algn="l"/>
            <a:r>
              <a:rPr lang="ja-JP" altLang="en-US" sz="2000">
                <a:solidFill>
                  <a:schemeClr val="bg1"/>
                </a:solidFill>
              </a:rPr>
              <a:t>・</a:t>
            </a:r>
            <a:r>
              <a:rPr lang="en-US" altLang="ja-JP" sz="2000">
                <a:solidFill>
                  <a:schemeClr val="bg1"/>
                </a:solidFill>
              </a:rPr>
              <a:t>Beam Collimator    : φ15cm</a:t>
            </a:r>
          </a:p>
          <a:p>
            <a:pPr algn="l"/>
            <a:r>
              <a:rPr lang="ja-JP" altLang="en-US" sz="2000">
                <a:solidFill>
                  <a:schemeClr val="bg1"/>
                </a:solidFill>
              </a:rPr>
              <a:t>・</a:t>
            </a:r>
            <a:r>
              <a:rPr lang="en-US" altLang="ja-JP" sz="2000">
                <a:solidFill>
                  <a:schemeClr val="bg1"/>
                </a:solidFill>
              </a:rPr>
              <a:t>Condition               </a:t>
            </a:r>
            <a:r>
              <a:rPr lang="ja-JP" altLang="en-US" sz="2000">
                <a:solidFill>
                  <a:schemeClr val="bg1"/>
                </a:solidFill>
              </a:rPr>
              <a:t>：</a:t>
            </a:r>
            <a:r>
              <a:rPr lang="en-US" altLang="ja-JP" sz="2000">
                <a:solidFill>
                  <a:schemeClr val="bg1"/>
                </a:solidFill>
              </a:rPr>
              <a:t>In free-air</a:t>
            </a:r>
          </a:p>
        </p:txBody>
      </p:sp>
      <p:pic>
        <p:nvPicPr>
          <p:cNvPr id="74764"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439" y="1362075"/>
            <a:ext cx="8732837" cy="43576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pic>
    </p:spTree>
    <p:extLst>
      <p:ext uri="{BB962C8B-B14F-4D97-AF65-F5344CB8AC3E}">
        <p14:creationId xmlns:p14="http://schemas.microsoft.com/office/powerpoint/2010/main" val="398900449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072680" y="2132856"/>
            <a:ext cx="6197530" cy="584775"/>
          </a:xfrm>
          <a:prstGeom prst="rect">
            <a:avLst/>
          </a:prstGeom>
          <a:noFill/>
        </p:spPr>
        <p:txBody>
          <a:bodyPr wrap="none" rtlCol="0">
            <a:spAutoFit/>
          </a:bodyPr>
          <a:lstStyle/>
          <a:p>
            <a:r>
              <a:rPr kumimoji="1" lang="en-US" altLang="ja-JP" sz="3200" dirty="0" smtClean="0">
                <a:solidFill>
                  <a:schemeClr val="bg1"/>
                </a:solidFill>
              </a:rPr>
              <a:t>Clinical trials </a:t>
            </a:r>
            <a:r>
              <a:rPr lang="en-US" altLang="ja-JP" sz="3200" dirty="0" smtClean="0">
                <a:solidFill>
                  <a:schemeClr val="bg1"/>
                </a:solidFill>
              </a:rPr>
              <a:t>performed at JRR-4</a:t>
            </a:r>
            <a:endParaRPr kumimoji="1" lang="ja-JP" altLang="en-US" sz="3200" dirty="0">
              <a:solidFill>
                <a:schemeClr val="bg1"/>
              </a:solidFill>
            </a:endParaRPr>
          </a:p>
        </p:txBody>
      </p:sp>
    </p:spTree>
    <p:extLst>
      <p:ext uri="{BB962C8B-B14F-4D97-AF65-F5344CB8AC3E}">
        <p14:creationId xmlns:p14="http://schemas.microsoft.com/office/powerpoint/2010/main" val="3864030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20" name="Group 24"/>
          <p:cNvGrpSpPr>
            <a:grpSpLocks/>
          </p:cNvGrpSpPr>
          <p:nvPr/>
        </p:nvGrpSpPr>
        <p:grpSpPr bwMode="auto">
          <a:xfrm>
            <a:off x="2000250" y="692150"/>
            <a:ext cx="5970588" cy="3649663"/>
            <a:chOff x="1131" y="572"/>
            <a:chExt cx="3761" cy="2299"/>
          </a:xfrm>
        </p:grpSpPr>
        <p:sp>
          <p:nvSpPr>
            <p:cNvPr id="420883" name="Text Box 19"/>
            <p:cNvSpPr txBox="1">
              <a:spLocks noChangeArrowheads="1"/>
            </p:cNvSpPr>
            <p:nvPr/>
          </p:nvSpPr>
          <p:spPr bwMode="auto">
            <a:xfrm>
              <a:off x="1131" y="1524"/>
              <a:ext cx="2579" cy="609"/>
            </a:xfrm>
            <a:prstGeom prst="rect">
              <a:avLst/>
            </a:prstGeom>
            <a:noFill/>
            <a:ln w="9525" algn="ctr">
              <a:noFill/>
              <a:miter lim="800000"/>
              <a:headEnd/>
              <a:tailEnd/>
            </a:ln>
            <a:effectLst/>
          </p:spPr>
          <p:txBody>
            <a:bodyPr lIns="90000" tIns="10800" rIns="90000" bIns="10800">
              <a:spAutoFit/>
            </a:bodyPr>
            <a:lstStyle/>
            <a:p>
              <a:pPr algn="l">
                <a:defRPr/>
              </a:pPr>
              <a:r>
                <a:rPr lang="ja-JP" altLang="en-US" sz="2000">
                  <a:effectLst>
                    <a:outerShdw blurRad="38100" dist="38100" dir="2700000" algn="tl">
                      <a:srgbClr val="FFFFFF"/>
                    </a:outerShdw>
                  </a:effectLst>
                  <a:latin typeface="Arial" charset="0"/>
                </a:rPr>
                <a:t>症例に応じて熱中性子ビーム～熱外中性子ビームを発生できる“</a:t>
              </a:r>
              <a:r>
                <a:rPr lang="en-US" altLang="ja-JP" sz="2200">
                  <a:solidFill>
                    <a:srgbClr val="0000FF"/>
                  </a:solidFill>
                  <a:effectLst>
                    <a:outerShdw blurRad="38100" dist="38100" dir="2700000" algn="tl">
                      <a:srgbClr val="000000"/>
                    </a:outerShdw>
                  </a:effectLst>
                  <a:latin typeface="HG丸ｺﾞｼｯｸM-PRO" pitchFamily="50" charset="-128"/>
                </a:rPr>
                <a:t>JRR-4</a:t>
              </a:r>
              <a:r>
                <a:rPr lang="ja-JP" altLang="en-US" sz="2200">
                  <a:solidFill>
                    <a:srgbClr val="0000FF"/>
                  </a:solidFill>
                  <a:effectLst>
                    <a:outerShdw blurRad="38100" dist="38100" dir="2700000" algn="tl">
                      <a:srgbClr val="000000"/>
                    </a:outerShdw>
                  </a:effectLst>
                  <a:latin typeface="Arial" charset="0"/>
                </a:rPr>
                <a:t>医療照射設備</a:t>
              </a:r>
              <a:r>
                <a:rPr lang="ja-JP" altLang="en-US" sz="2000">
                  <a:effectLst>
                    <a:outerShdw blurRad="38100" dist="38100" dir="2700000" algn="tl">
                      <a:srgbClr val="FFFFFF"/>
                    </a:outerShdw>
                  </a:effectLst>
                  <a:latin typeface="Arial" charset="0"/>
                </a:rPr>
                <a:t>”を開発</a:t>
              </a:r>
            </a:p>
          </p:txBody>
        </p:sp>
        <p:sp>
          <p:nvSpPr>
            <p:cNvPr id="420887" name="AutoShape 23"/>
            <p:cNvSpPr>
              <a:spLocks noChangeArrowheads="1"/>
            </p:cNvSpPr>
            <p:nvPr/>
          </p:nvSpPr>
          <p:spPr bwMode="auto">
            <a:xfrm>
              <a:off x="1170" y="572"/>
              <a:ext cx="3722" cy="2299"/>
            </a:xfrm>
            <a:prstGeom prst="roundRect">
              <a:avLst>
                <a:gd name="adj" fmla="val 3366"/>
              </a:avLst>
            </a:prstGeom>
            <a:solidFill>
              <a:srgbClr val="FFFFFF"/>
            </a:solidFill>
            <a:ln w="9525">
              <a:solidFill>
                <a:schemeClr val="tx1"/>
              </a:solidFill>
              <a:round/>
              <a:headEnd/>
              <a:tailEnd/>
            </a:ln>
            <a:effectLst>
              <a:outerShdw dist="107763" dir="2700000" algn="ctr" rotWithShape="0">
                <a:schemeClr val="bg2"/>
              </a:outerShdw>
            </a:effectLst>
          </p:spPr>
          <p:txBody>
            <a:bodyPr wrap="none" lIns="93600" tIns="46800" rIns="93600" bIns="10800" anchor="ctr"/>
            <a:lstStyle/>
            <a:p>
              <a:pPr defTabSz="762000">
                <a:defRPr/>
              </a:pPr>
              <a:endParaRPr lang="ja-JP" altLang="ja-JP"/>
            </a:p>
          </p:txBody>
        </p:sp>
        <p:pic>
          <p:nvPicPr>
            <p:cNvPr id="4101" name="Picture 24"/>
            <p:cNvPicPr>
              <a:picLocks noChangeAspect="1" noChangeArrowheads="1"/>
            </p:cNvPicPr>
            <p:nvPr/>
          </p:nvPicPr>
          <p:blipFill>
            <a:blip r:embed="rId3">
              <a:extLst>
                <a:ext uri="{28A0092B-C50C-407E-A947-70E740481C1C}">
                  <a14:useLocalDpi xmlns:a14="http://schemas.microsoft.com/office/drawing/2010/main" val="0"/>
                </a:ext>
              </a:extLst>
            </a:blip>
            <a:srcRect l="7005" t="22910" r="7600" b="4199"/>
            <a:stretch>
              <a:fillRect/>
            </a:stretch>
          </p:blipFill>
          <p:spPr bwMode="auto">
            <a:xfrm>
              <a:off x="1298" y="657"/>
              <a:ext cx="3574" cy="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25"/>
            <p:cNvSpPr txBox="1">
              <a:spLocks noChangeArrowheads="1"/>
            </p:cNvSpPr>
            <p:nvPr/>
          </p:nvSpPr>
          <p:spPr bwMode="auto">
            <a:xfrm>
              <a:off x="1387" y="902"/>
              <a:ext cx="626"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nchor="b" anchorCtr="1">
              <a:spAutoFit/>
            </a:bodyPr>
            <a:lstStyle>
              <a:lvl1pPr eaLnBrk="0" hangingPunct="0">
                <a:defRPr kumimoji="1" sz="2400" b="1">
                  <a:solidFill>
                    <a:schemeClr val="tx1"/>
                  </a:solidFill>
                  <a:latin typeface="Times New Roman" panose="02020603050405020304" pitchFamily="18" charset="0"/>
                  <a:ea typeface="HG丸ｺﾞｼｯｸM-PRO" panose="020F0600000000000000" pitchFamily="50" charset="-128"/>
                </a:defRPr>
              </a:lvl1pPr>
              <a:lvl2pPr marL="742950" indent="-285750" eaLnBrk="0" hangingPunct="0">
                <a:defRPr kumimoji="1" sz="2400" b="1">
                  <a:solidFill>
                    <a:schemeClr val="tx1"/>
                  </a:solidFill>
                  <a:latin typeface="Times New Roman" panose="02020603050405020304" pitchFamily="18" charset="0"/>
                  <a:ea typeface="HG丸ｺﾞｼｯｸM-PRO" panose="020F0600000000000000" pitchFamily="50" charset="-128"/>
                </a:defRPr>
              </a:lvl2pPr>
              <a:lvl3pPr marL="11430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3pPr>
              <a:lvl4pPr marL="16002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4pPr>
              <a:lvl5pPr marL="20574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5pPr>
              <a:lvl6pPr marL="25146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6pPr>
              <a:lvl7pPr marL="29718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7pPr>
              <a:lvl8pPr marL="34290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8pPr>
              <a:lvl9pPr marL="38862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9pPr>
            </a:lstStyle>
            <a:p>
              <a:pPr eaLnBrk="1" hangingPunct="1"/>
              <a:r>
                <a:rPr lang="en-US" altLang="ja-JP" sz="1800">
                  <a:latin typeface="Century" panose="02040604050505020304" pitchFamily="18" charset="0"/>
                </a:rPr>
                <a:t>JRR-4</a:t>
              </a:r>
            </a:p>
            <a:p>
              <a:pPr eaLnBrk="1" hangingPunct="1"/>
              <a:r>
                <a:rPr lang="en-US" altLang="ja-JP" sz="1800">
                  <a:latin typeface="Century" panose="02040604050505020304" pitchFamily="18" charset="0"/>
                </a:rPr>
                <a:t>Reactor</a:t>
              </a:r>
            </a:p>
            <a:p>
              <a:pPr eaLnBrk="1" hangingPunct="1"/>
              <a:r>
                <a:rPr lang="en-US" altLang="ja-JP" sz="1800">
                  <a:latin typeface="Century" panose="02040604050505020304" pitchFamily="18" charset="0"/>
                </a:rPr>
                <a:t>Core</a:t>
              </a:r>
            </a:p>
          </p:txBody>
        </p:sp>
        <p:sp>
          <p:nvSpPr>
            <p:cNvPr id="420890" name="Text Box 26"/>
            <p:cNvSpPr txBox="1">
              <a:spLocks noChangeArrowheads="1"/>
            </p:cNvSpPr>
            <p:nvPr/>
          </p:nvSpPr>
          <p:spPr bwMode="auto">
            <a:xfrm>
              <a:off x="2067" y="932"/>
              <a:ext cx="701" cy="460"/>
            </a:xfrm>
            <a:prstGeom prst="rect">
              <a:avLst/>
            </a:prstGeom>
            <a:noFill/>
            <a:ln w="9525" algn="ctr">
              <a:noFill/>
              <a:miter lim="800000"/>
              <a:headEnd/>
              <a:tailEnd/>
            </a:ln>
            <a:effectLst/>
          </p:spPr>
          <p:txBody>
            <a:bodyPr lIns="90000" tIns="46800" rIns="90000" bIns="46800" anchor="b" anchorCtr="1">
              <a:spAutoFit/>
            </a:bodyPr>
            <a:lstStyle/>
            <a:p>
              <a:pPr>
                <a:defRPr/>
              </a:pPr>
              <a:r>
                <a:rPr lang="en-US" altLang="ja-JP" sz="1400">
                  <a:solidFill>
                    <a:srgbClr val="FF0000"/>
                  </a:solidFill>
                  <a:effectLst>
                    <a:outerShdw blurRad="38100" dist="38100" dir="2700000" algn="tl">
                      <a:srgbClr val="000000"/>
                    </a:outerShdw>
                  </a:effectLst>
                </a:rPr>
                <a:t>Heavy </a:t>
              </a:r>
            </a:p>
            <a:p>
              <a:pPr>
                <a:defRPr/>
              </a:pPr>
              <a:r>
                <a:rPr lang="en-US" altLang="ja-JP" sz="1400">
                  <a:solidFill>
                    <a:srgbClr val="FF0000"/>
                  </a:solidFill>
                  <a:effectLst>
                    <a:outerShdw blurRad="38100" dist="38100" dir="2700000" algn="tl">
                      <a:srgbClr val="000000"/>
                    </a:outerShdw>
                  </a:effectLst>
                </a:rPr>
                <a:t>Water Tank</a:t>
              </a:r>
            </a:p>
          </p:txBody>
        </p:sp>
        <p:sp>
          <p:nvSpPr>
            <p:cNvPr id="4108" name="AutoShape 31"/>
            <p:cNvSpPr>
              <a:spLocks noChangeArrowheads="1"/>
            </p:cNvSpPr>
            <p:nvPr/>
          </p:nvSpPr>
          <p:spPr bwMode="auto">
            <a:xfrm>
              <a:off x="3016" y="1637"/>
              <a:ext cx="377" cy="274"/>
            </a:xfrm>
            <a:prstGeom prst="rightArrow">
              <a:avLst>
                <a:gd name="adj1" fmla="val 81444"/>
                <a:gd name="adj2" fmla="val 26142"/>
              </a:avLst>
            </a:prstGeom>
            <a:solidFill>
              <a:srgbClr val="CCFFCC">
                <a:alpha val="50195"/>
              </a:srgbClr>
            </a:solidFill>
            <a:ln w="9525" algn="ctr">
              <a:solidFill>
                <a:schemeClr val="tx1"/>
              </a:solidFill>
              <a:miter lim="800000"/>
              <a:headEnd/>
              <a:tailEnd type="none" w="lg" len="lg"/>
            </a:ln>
          </p:spPr>
          <p:txBody>
            <a:bodyPr lIns="0" tIns="0" rIns="0" bIns="0" anchor="ctr"/>
            <a:lstStyle>
              <a:lvl1pPr eaLnBrk="0" hangingPunct="0">
                <a:defRPr kumimoji="1" sz="2400" b="1">
                  <a:solidFill>
                    <a:schemeClr val="tx1"/>
                  </a:solidFill>
                  <a:latin typeface="Times New Roman" panose="02020603050405020304" pitchFamily="18" charset="0"/>
                  <a:ea typeface="HG丸ｺﾞｼｯｸM-PRO" panose="020F0600000000000000" pitchFamily="50" charset="-128"/>
                </a:defRPr>
              </a:lvl1pPr>
              <a:lvl2pPr marL="742950" indent="-285750" eaLnBrk="0" hangingPunct="0">
                <a:defRPr kumimoji="1" sz="2400" b="1">
                  <a:solidFill>
                    <a:schemeClr val="tx1"/>
                  </a:solidFill>
                  <a:latin typeface="Times New Roman" panose="02020603050405020304" pitchFamily="18" charset="0"/>
                  <a:ea typeface="HG丸ｺﾞｼｯｸM-PRO" panose="020F0600000000000000" pitchFamily="50" charset="-128"/>
                </a:defRPr>
              </a:lvl2pPr>
              <a:lvl3pPr marL="11430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3pPr>
              <a:lvl4pPr marL="16002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4pPr>
              <a:lvl5pPr marL="20574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5pPr>
              <a:lvl6pPr marL="25146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6pPr>
              <a:lvl7pPr marL="29718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7pPr>
              <a:lvl8pPr marL="34290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8pPr>
              <a:lvl9pPr marL="38862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9pPr>
            </a:lstStyle>
            <a:p>
              <a:pPr eaLnBrk="1" hangingPunct="1"/>
              <a:r>
                <a:rPr lang="en-US" altLang="ja-JP" sz="800">
                  <a:ea typeface="ＭＳ Ｐゴシック" panose="020B0600070205080204" pitchFamily="50" charset="-128"/>
                </a:rPr>
                <a:t>Epithermal</a:t>
              </a:r>
            </a:p>
            <a:p>
              <a:pPr eaLnBrk="1" hangingPunct="1"/>
              <a:r>
                <a:rPr lang="en-US" altLang="ja-JP" sz="800">
                  <a:ea typeface="ＭＳ Ｐゴシック" panose="020B0600070205080204" pitchFamily="50" charset="-128"/>
                </a:rPr>
                <a:t>Neutron</a:t>
              </a:r>
            </a:p>
            <a:p>
              <a:pPr eaLnBrk="1" hangingPunct="1"/>
              <a:r>
                <a:rPr lang="en-US" altLang="ja-JP" sz="800">
                  <a:ea typeface="ＭＳ Ｐゴシック" panose="020B0600070205080204" pitchFamily="50" charset="-128"/>
                </a:rPr>
                <a:t>Beam</a:t>
              </a:r>
            </a:p>
          </p:txBody>
        </p:sp>
        <p:sp>
          <p:nvSpPr>
            <p:cNvPr id="4109" name="AutoShape 33"/>
            <p:cNvSpPr>
              <a:spLocks noChangeArrowheads="1"/>
            </p:cNvSpPr>
            <p:nvPr/>
          </p:nvSpPr>
          <p:spPr bwMode="auto">
            <a:xfrm>
              <a:off x="1973" y="1597"/>
              <a:ext cx="380" cy="342"/>
            </a:xfrm>
            <a:prstGeom prst="rightArrow">
              <a:avLst>
                <a:gd name="adj1" fmla="val 74750"/>
                <a:gd name="adj2" fmla="val 30118"/>
              </a:avLst>
            </a:prstGeom>
            <a:solidFill>
              <a:srgbClr val="FF0000">
                <a:alpha val="50195"/>
              </a:srgbClr>
            </a:solidFill>
            <a:ln w="9525" algn="ctr">
              <a:solidFill>
                <a:schemeClr val="tx1"/>
              </a:solidFill>
              <a:miter lim="800000"/>
              <a:headEnd/>
              <a:tailEnd type="none" w="lg" len="lg"/>
            </a:ln>
          </p:spPr>
          <p:txBody>
            <a:bodyPr lIns="0" tIns="0" rIns="0" bIns="0" anchor="ctr"/>
            <a:lstStyle>
              <a:lvl1pPr eaLnBrk="0" hangingPunct="0">
                <a:defRPr kumimoji="1" sz="2400" b="1">
                  <a:solidFill>
                    <a:schemeClr val="tx1"/>
                  </a:solidFill>
                  <a:latin typeface="Times New Roman" panose="02020603050405020304" pitchFamily="18" charset="0"/>
                  <a:ea typeface="HG丸ｺﾞｼｯｸM-PRO" panose="020F0600000000000000" pitchFamily="50" charset="-128"/>
                </a:defRPr>
              </a:lvl1pPr>
              <a:lvl2pPr marL="742950" indent="-285750" eaLnBrk="0" hangingPunct="0">
                <a:defRPr kumimoji="1" sz="2400" b="1">
                  <a:solidFill>
                    <a:schemeClr val="tx1"/>
                  </a:solidFill>
                  <a:latin typeface="Times New Roman" panose="02020603050405020304" pitchFamily="18" charset="0"/>
                  <a:ea typeface="HG丸ｺﾞｼｯｸM-PRO" panose="020F0600000000000000" pitchFamily="50" charset="-128"/>
                </a:defRPr>
              </a:lvl2pPr>
              <a:lvl3pPr marL="11430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3pPr>
              <a:lvl4pPr marL="16002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4pPr>
              <a:lvl5pPr marL="2057400" indent="-228600" eaLnBrk="0" hangingPunct="0">
                <a:defRPr kumimoji="1" sz="2400" b="1">
                  <a:solidFill>
                    <a:schemeClr val="tx1"/>
                  </a:solidFill>
                  <a:latin typeface="Times New Roman" panose="02020603050405020304" pitchFamily="18" charset="0"/>
                  <a:ea typeface="HG丸ｺﾞｼｯｸM-PRO" panose="020F0600000000000000" pitchFamily="50" charset="-128"/>
                </a:defRPr>
              </a:lvl5pPr>
              <a:lvl6pPr marL="25146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6pPr>
              <a:lvl7pPr marL="29718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7pPr>
              <a:lvl8pPr marL="34290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8pPr>
              <a:lvl9pPr marL="3886200" indent="-228600" algn="ctr"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9pPr>
            </a:lstStyle>
            <a:p>
              <a:pPr eaLnBrk="1" hangingPunct="1"/>
              <a:r>
                <a:rPr lang="en-US" altLang="ja-JP" sz="1000">
                  <a:ea typeface="ＭＳ Ｐゴシック" panose="020B0600070205080204" pitchFamily="50" charset="-128"/>
                </a:rPr>
                <a:t>Neutron</a:t>
              </a:r>
            </a:p>
            <a:p>
              <a:pPr eaLnBrk="1" hangingPunct="1"/>
              <a:r>
                <a:rPr lang="en-US" altLang="ja-JP" sz="1000">
                  <a:ea typeface="ＭＳ Ｐゴシック" panose="020B0600070205080204" pitchFamily="50" charset="-128"/>
                </a:rPr>
                <a:t>Beam</a:t>
              </a:r>
            </a:p>
          </p:txBody>
        </p:sp>
        <p:sp>
          <p:nvSpPr>
            <p:cNvPr id="4111" name="Line 37"/>
            <p:cNvSpPr>
              <a:spLocks noChangeShapeType="1"/>
            </p:cNvSpPr>
            <p:nvPr/>
          </p:nvSpPr>
          <p:spPr bwMode="auto">
            <a:xfrm flipH="1">
              <a:off x="2766" y="1047"/>
              <a:ext cx="214" cy="428"/>
            </a:xfrm>
            <a:prstGeom prst="line">
              <a:avLst/>
            </a:prstGeom>
            <a:noFill/>
            <a:ln w="22225">
              <a:solidFill>
                <a:srgbClr val="FF0000"/>
              </a:solidFill>
              <a:round/>
              <a:headEnd/>
              <a:tailEnd type="triangle" w="lg" len="lg"/>
            </a:ln>
            <a:extLst>
              <a:ext uri="{909E8E84-426E-40DD-AFC4-6F175D3DCCD1}">
                <a14:hiddenFill xmlns:a14="http://schemas.microsoft.com/office/drawing/2010/main">
                  <a:noFill/>
                </a14:hiddenFill>
              </a:ext>
            </a:extLst>
          </p:spPr>
          <p:txBody>
            <a:bodyPr wrap="none" lIns="93600" tIns="46800" rIns="93600" bIns="10800" anchor="ctr"/>
            <a:lstStyle/>
            <a:p>
              <a:endParaRPr lang="ja-JP" altLang="en-US"/>
            </a:p>
          </p:txBody>
        </p:sp>
        <p:sp>
          <p:nvSpPr>
            <p:cNvPr id="420902" name="Text Box 38"/>
            <p:cNvSpPr txBox="1">
              <a:spLocks noChangeArrowheads="1"/>
            </p:cNvSpPr>
            <p:nvPr/>
          </p:nvSpPr>
          <p:spPr bwMode="auto">
            <a:xfrm>
              <a:off x="2752" y="893"/>
              <a:ext cx="701" cy="192"/>
            </a:xfrm>
            <a:prstGeom prst="rect">
              <a:avLst/>
            </a:prstGeom>
            <a:noFill/>
            <a:ln w="9525" algn="ctr">
              <a:noFill/>
              <a:miter lim="800000"/>
              <a:headEnd/>
              <a:tailEnd/>
            </a:ln>
            <a:effectLst/>
          </p:spPr>
          <p:txBody>
            <a:bodyPr lIns="90000" tIns="46800" rIns="90000" bIns="46800" anchor="b" anchorCtr="1">
              <a:spAutoFit/>
            </a:bodyPr>
            <a:lstStyle/>
            <a:p>
              <a:pPr>
                <a:defRPr/>
              </a:pPr>
              <a:r>
                <a:rPr lang="en-US" altLang="ja-JP" sz="1400">
                  <a:solidFill>
                    <a:srgbClr val="FF0000"/>
                  </a:solidFill>
                  <a:effectLst>
                    <a:outerShdw blurRad="38100" dist="38100" dir="2700000" algn="tl">
                      <a:srgbClr val="000000"/>
                    </a:outerShdw>
                  </a:effectLst>
                </a:rPr>
                <a:t>Cd Shutter</a:t>
              </a:r>
            </a:p>
          </p:txBody>
        </p:sp>
        <p:sp>
          <p:nvSpPr>
            <p:cNvPr id="420903" name="Text Box 39"/>
            <p:cNvSpPr txBox="1">
              <a:spLocks noChangeArrowheads="1"/>
            </p:cNvSpPr>
            <p:nvPr/>
          </p:nvSpPr>
          <p:spPr bwMode="auto">
            <a:xfrm>
              <a:off x="3872" y="1252"/>
              <a:ext cx="958" cy="326"/>
            </a:xfrm>
            <a:prstGeom prst="rect">
              <a:avLst/>
            </a:prstGeom>
            <a:noFill/>
            <a:ln w="9525" algn="ctr">
              <a:noFill/>
              <a:miter lim="800000"/>
              <a:headEnd/>
              <a:tailEnd/>
            </a:ln>
            <a:effectLst/>
          </p:spPr>
          <p:txBody>
            <a:bodyPr lIns="90000" tIns="46800" rIns="90000" bIns="46800" anchor="b" anchorCtr="1">
              <a:spAutoFit/>
            </a:bodyPr>
            <a:lstStyle/>
            <a:p>
              <a:pPr>
                <a:defRPr/>
              </a:pPr>
              <a:r>
                <a:rPr lang="en-US" altLang="ja-JP" sz="1400">
                  <a:effectLst>
                    <a:outerShdw blurRad="38100" dist="38100" dir="2700000" algn="tl">
                      <a:srgbClr val="FFFFFF"/>
                    </a:outerShdw>
                  </a:effectLst>
                </a:rPr>
                <a:t>Irradiation Room</a:t>
              </a:r>
            </a:p>
          </p:txBody>
        </p:sp>
        <p:sp>
          <p:nvSpPr>
            <p:cNvPr id="4114" name="Text Box 41"/>
            <p:cNvSpPr txBox="1">
              <a:spLocks noChangeArrowheads="1"/>
            </p:cNvSpPr>
            <p:nvPr/>
          </p:nvSpPr>
          <p:spPr bwMode="auto">
            <a:xfrm>
              <a:off x="1749" y="2631"/>
              <a:ext cx="2655" cy="23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1pPr>
              <a:lvl2pPr marL="742950" indent="-28575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2pPr>
              <a:lvl3pPr marL="1143000" indent="-22860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3pPr>
              <a:lvl4pPr marL="1600200" indent="-22860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4pPr>
              <a:lvl5pPr marL="2057400" indent="-22860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5pPr>
              <a:lvl6pPr marL="25146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6pPr>
              <a:lvl7pPr marL="29718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7pPr>
              <a:lvl8pPr marL="34290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8pPr>
              <a:lvl9pPr marL="38862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9pPr>
            </a:lstStyle>
            <a:p>
              <a:pPr eaLnBrk="1" hangingPunct="1"/>
              <a:r>
                <a:rPr lang="en-US" altLang="ja-JP"/>
                <a:t>Neutron Beam Facility in JRR-4</a:t>
              </a:r>
            </a:p>
          </p:txBody>
        </p:sp>
      </p:grpSp>
      <p:sp>
        <p:nvSpPr>
          <p:cNvPr id="420913" name="Text Box 49"/>
          <p:cNvSpPr txBox="1">
            <a:spLocks noChangeArrowheads="1"/>
          </p:cNvSpPr>
          <p:nvPr/>
        </p:nvSpPr>
        <p:spPr bwMode="auto">
          <a:xfrm>
            <a:off x="382588" y="4365625"/>
            <a:ext cx="9394825" cy="2438400"/>
          </a:xfrm>
          <a:prstGeom prst="rect">
            <a:avLst/>
          </a:prstGeom>
          <a:noFill/>
          <a:ln w="9525" algn="ctr">
            <a:noFill/>
            <a:miter lim="800000"/>
            <a:headEnd/>
            <a:tailEnd/>
          </a:ln>
          <a:effectLst/>
        </p:spPr>
        <p:txBody>
          <a:bodyPr wrap="none" lIns="93600" tIns="46800" rIns="93600" bIns="10800">
            <a:spAutoFit/>
          </a:bodyPr>
          <a:lstStyle>
            <a:lvl1pPr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1pPr>
            <a:lvl2pPr marL="742950" indent="-28575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2pPr>
            <a:lvl3pPr marL="1143000" indent="-22860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3pPr>
            <a:lvl4pPr marL="1600200" indent="-22860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4pPr>
            <a:lvl5pPr marL="2057400" indent="-228600" defTabSz="762000" eaLnBrk="0" hangingPunct="0">
              <a:defRPr kumimoji="1" sz="2400" b="1">
                <a:solidFill>
                  <a:schemeClr val="tx1"/>
                </a:solidFill>
                <a:latin typeface="Times New Roman" panose="02020603050405020304" pitchFamily="18" charset="0"/>
                <a:ea typeface="HG丸ｺﾞｼｯｸM-PRO" panose="020F0600000000000000" pitchFamily="50" charset="-128"/>
              </a:defRPr>
            </a:lvl5pPr>
            <a:lvl6pPr marL="25146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6pPr>
            <a:lvl7pPr marL="29718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7pPr>
            <a:lvl8pPr marL="34290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8pPr>
            <a:lvl9pPr marL="3886200" indent="-228600" algn="ctr" defTabSz="762000" eaLnBrk="0" fontAlgn="base" hangingPunct="0">
              <a:spcBef>
                <a:spcPct val="0"/>
              </a:spcBef>
              <a:spcAft>
                <a:spcPct val="0"/>
              </a:spcAft>
              <a:defRPr kumimoji="1" sz="2400" b="1">
                <a:solidFill>
                  <a:schemeClr val="tx1"/>
                </a:solidFill>
                <a:latin typeface="Times New Roman" panose="02020603050405020304" pitchFamily="18" charset="0"/>
                <a:ea typeface="HG丸ｺﾞｼｯｸM-PRO" panose="020F0600000000000000" pitchFamily="50" charset="-128"/>
              </a:defRPr>
            </a:lvl9pPr>
          </a:lstStyle>
          <a:p>
            <a:pPr algn="l" eaLnBrk="1" hangingPunct="1"/>
            <a:r>
              <a:rPr lang="en-US" altLang="ja-JP" sz="2600" dirty="0">
                <a:solidFill>
                  <a:schemeClr val="bg1"/>
                </a:solidFill>
                <a:effectLst>
                  <a:outerShdw blurRad="38100" dist="38100" dir="2700000" algn="tl">
                    <a:srgbClr val="000000"/>
                  </a:outerShdw>
                </a:effectLst>
              </a:rPr>
              <a:t>1999</a:t>
            </a:r>
            <a:r>
              <a:rPr lang="ja-JP" altLang="en-US" sz="2600" dirty="0">
                <a:solidFill>
                  <a:schemeClr val="bg1"/>
                </a:solidFill>
                <a:effectLst>
                  <a:outerShdw blurRad="38100" dist="38100" dir="2700000" algn="tl">
                    <a:srgbClr val="000000"/>
                  </a:outerShdw>
                </a:effectLst>
              </a:rPr>
              <a:t>～   </a:t>
            </a:r>
            <a:r>
              <a:rPr lang="en-US" altLang="ja-JP" sz="2600" dirty="0">
                <a:solidFill>
                  <a:schemeClr val="bg1"/>
                </a:solidFill>
                <a:effectLst>
                  <a:outerShdw blurRad="38100" dist="38100" dir="2700000" algn="tl">
                    <a:srgbClr val="000000"/>
                  </a:outerShdw>
                </a:effectLst>
              </a:rPr>
              <a:t>:Intra-operative BNCT with </a:t>
            </a:r>
            <a:r>
              <a:rPr lang="en-US" altLang="ja-JP" sz="2600" dirty="0" smtClean="0">
                <a:solidFill>
                  <a:schemeClr val="bg1"/>
                </a:solidFill>
                <a:effectLst>
                  <a:outerShdw blurRad="38100" dist="38100" dir="2700000" algn="tl">
                    <a:srgbClr val="000000"/>
                  </a:outerShdw>
                </a:effectLst>
              </a:rPr>
              <a:t>TNB-1 beam</a:t>
            </a:r>
            <a:endParaRPr lang="en-US" altLang="ja-JP" sz="2600" dirty="0">
              <a:solidFill>
                <a:schemeClr val="bg1"/>
              </a:solidFill>
              <a:effectLst>
                <a:outerShdw blurRad="38100" dist="38100" dir="2700000" algn="tl">
                  <a:srgbClr val="000000"/>
                </a:outerShdw>
              </a:effectLst>
            </a:endParaRPr>
          </a:p>
          <a:p>
            <a:pPr algn="l" eaLnBrk="1" hangingPunct="1"/>
            <a:r>
              <a:rPr lang="en-US" altLang="ja-JP" sz="2600" dirty="0">
                <a:solidFill>
                  <a:schemeClr val="bg1"/>
                </a:solidFill>
                <a:effectLst>
                  <a:outerShdw blurRad="38100" dist="38100" dir="2700000" algn="tl">
                    <a:srgbClr val="000000"/>
                  </a:outerShdw>
                </a:effectLst>
              </a:rPr>
              <a:t>2003</a:t>
            </a:r>
            <a:r>
              <a:rPr lang="ja-JP" altLang="en-US" sz="2600" dirty="0">
                <a:solidFill>
                  <a:schemeClr val="bg1"/>
                </a:solidFill>
                <a:effectLst>
                  <a:outerShdw blurRad="38100" dist="38100" dir="2700000" algn="tl">
                    <a:srgbClr val="000000"/>
                  </a:outerShdw>
                </a:effectLst>
              </a:rPr>
              <a:t>～   </a:t>
            </a:r>
            <a:r>
              <a:rPr lang="en-US" altLang="ja-JP" sz="2600" dirty="0">
                <a:solidFill>
                  <a:schemeClr val="bg1"/>
                </a:solidFill>
                <a:effectLst>
                  <a:outerShdw blurRad="38100" dist="38100" dir="2700000" algn="tl">
                    <a:srgbClr val="000000"/>
                  </a:outerShdw>
                </a:effectLst>
              </a:rPr>
              <a:t>:Intra-operative BNCT with epithermal neutron beam</a:t>
            </a:r>
          </a:p>
          <a:p>
            <a:pPr algn="l" eaLnBrk="1" hangingPunct="1"/>
            <a:r>
              <a:rPr lang="en-US" altLang="ja-JP" sz="2600" dirty="0">
                <a:solidFill>
                  <a:schemeClr val="bg1"/>
                </a:solidFill>
                <a:effectLst>
                  <a:outerShdw blurRad="38100" dist="38100" dir="2700000" algn="tl">
                    <a:srgbClr val="000000"/>
                  </a:outerShdw>
                </a:effectLst>
              </a:rPr>
              <a:t>2004</a:t>
            </a:r>
            <a:r>
              <a:rPr lang="ja-JP" altLang="en-US" sz="2600" dirty="0">
                <a:solidFill>
                  <a:schemeClr val="bg1"/>
                </a:solidFill>
                <a:effectLst>
                  <a:outerShdw blurRad="38100" dist="38100" dir="2700000" algn="tl">
                    <a:srgbClr val="000000"/>
                  </a:outerShdw>
                </a:effectLst>
              </a:rPr>
              <a:t>～   </a:t>
            </a:r>
            <a:r>
              <a:rPr lang="en-US" altLang="ja-JP" sz="2600" dirty="0">
                <a:solidFill>
                  <a:schemeClr val="bg1"/>
                </a:solidFill>
                <a:effectLst>
                  <a:outerShdw blurRad="38100" dist="38100" dir="2700000" algn="tl">
                    <a:srgbClr val="000000"/>
                  </a:outerShdw>
                </a:effectLst>
              </a:rPr>
              <a:t>:BNCT (non-craniotomy) with epithermal neutron beam</a:t>
            </a:r>
          </a:p>
          <a:p>
            <a:pPr algn="l" eaLnBrk="1" hangingPunct="1"/>
            <a:r>
              <a:rPr lang="en-US" altLang="ja-JP" sz="2600" dirty="0">
                <a:solidFill>
                  <a:schemeClr val="bg1"/>
                </a:solidFill>
                <a:effectLst>
                  <a:outerShdw blurRad="38100" dist="38100" dir="2700000" algn="tl">
                    <a:srgbClr val="000000"/>
                  </a:outerShdw>
                </a:effectLst>
              </a:rPr>
              <a:t>2005</a:t>
            </a:r>
            <a:r>
              <a:rPr lang="ja-JP" altLang="en-US" sz="2600" dirty="0">
                <a:solidFill>
                  <a:schemeClr val="bg1"/>
                </a:solidFill>
                <a:effectLst>
                  <a:outerShdw blurRad="38100" dist="38100" dir="2700000" algn="tl">
                    <a:srgbClr val="000000"/>
                  </a:outerShdw>
                </a:effectLst>
              </a:rPr>
              <a:t>～   </a:t>
            </a:r>
            <a:r>
              <a:rPr lang="en-US" altLang="ja-JP" sz="2600" dirty="0">
                <a:solidFill>
                  <a:schemeClr val="bg1"/>
                </a:solidFill>
                <a:effectLst>
                  <a:outerShdw blurRad="38100" dist="38100" dir="2700000" algn="tl">
                    <a:srgbClr val="000000"/>
                  </a:outerShdw>
                </a:effectLst>
              </a:rPr>
              <a:t>:BNCT for Melanoma and Head-&amp;-Neck cancer</a:t>
            </a:r>
          </a:p>
          <a:p>
            <a:pPr algn="l" eaLnBrk="1" hangingPunct="1"/>
            <a:r>
              <a:rPr lang="en-US" altLang="ja-JP" sz="2600" dirty="0">
                <a:solidFill>
                  <a:schemeClr val="bg1"/>
                </a:solidFill>
                <a:effectLst>
                  <a:outerShdw blurRad="38100" dist="38100" dir="2700000" algn="tl">
                    <a:srgbClr val="000000"/>
                  </a:outerShdw>
                </a:effectLst>
              </a:rPr>
              <a:t>2006</a:t>
            </a:r>
            <a:r>
              <a:rPr lang="ja-JP" altLang="en-US" sz="2600" dirty="0">
                <a:solidFill>
                  <a:schemeClr val="bg1"/>
                </a:solidFill>
                <a:effectLst>
                  <a:outerShdw blurRad="38100" dist="38100" dir="2700000" algn="tl">
                    <a:srgbClr val="000000"/>
                  </a:outerShdw>
                </a:effectLst>
              </a:rPr>
              <a:t>～   </a:t>
            </a:r>
            <a:r>
              <a:rPr lang="en-US" altLang="ja-JP" sz="2600" dirty="0">
                <a:solidFill>
                  <a:schemeClr val="bg1"/>
                </a:solidFill>
                <a:effectLst>
                  <a:outerShdw blurRad="38100" dist="38100" dir="2700000" algn="tl">
                    <a:srgbClr val="000000"/>
                  </a:outerShdw>
                </a:effectLst>
              </a:rPr>
              <a:t>:BNCT for Brain Meningioma (mixed neutron beam)</a:t>
            </a:r>
          </a:p>
          <a:p>
            <a:pPr algn="l" eaLnBrk="1" hangingPunct="1"/>
            <a:r>
              <a:rPr lang="en-US" altLang="ja-JP" sz="2600" dirty="0">
                <a:solidFill>
                  <a:schemeClr val="bg1"/>
                </a:solidFill>
                <a:effectLst>
                  <a:outerShdw blurRad="38100" dist="38100" dir="2700000" algn="tl">
                    <a:srgbClr val="000000"/>
                  </a:outerShdw>
                </a:effectLst>
              </a:rPr>
              <a:t>2006</a:t>
            </a:r>
            <a:r>
              <a:rPr lang="ja-JP" altLang="en-US" sz="2600" dirty="0">
                <a:solidFill>
                  <a:schemeClr val="bg1"/>
                </a:solidFill>
                <a:effectLst>
                  <a:outerShdw blurRad="38100" dist="38100" dir="2700000" algn="tl">
                    <a:srgbClr val="000000"/>
                  </a:outerShdw>
                </a:effectLst>
              </a:rPr>
              <a:t>～   </a:t>
            </a:r>
            <a:r>
              <a:rPr lang="en-US" altLang="ja-JP" sz="2600" dirty="0">
                <a:solidFill>
                  <a:schemeClr val="bg1"/>
                </a:solidFill>
                <a:effectLst>
                  <a:outerShdw blurRad="38100" dist="38100" dir="2700000" algn="tl">
                    <a:srgbClr val="000000"/>
                  </a:outerShdw>
                </a:effectLst>
              </a:rPr>
              <a:t>:BNCT for </a:t>
            </a:r>
            <a:r>
              <a:rPr lang="en-US" altLang="ja-JP" sz="2600" dirty="0" smtClean="0">
                <a:solidFill>
                  <a:schemeClr val="bg1"/>
                </a:solidFill>
                <a:effectLst>
                  <a:outerShdw blurRad="38100" dist="38100" dir="2700000" algn="tl">
                    <a:srgbClr val="000000"/>
                  </a:outerShdw>
                </a:effectLst>
              </a:rPr>
              <a:t>Lung</a:t>
            </a:r>
            <a:r>
              <a:rPr lang="ja-JP" altLang="en-US" sz="2600" dirty="0">
                <a:solidFill>
                  <a:schemeClr val="bg1"/>
                </a:solidFill>
                <a:effectLst>
                  <a:outerShdw blurRad="38100" dist="38100" dir="2700000" algn="tl">
                    <a:srgbClr val="000000"/>
                  </a:outerShdw>
                </a:effectLst>
              </a:rPr>
              <a:t> </a:t>
            </a:r>
            <a:r>
              <a:rPr lang="en-US" altLang="ja-JP" sz="2600" dirty="0" smtClean="0">
                <a:solidFill>
                  <a:schemeClr val="bg1"/>
                </a:solidFill>
                <a:effectLst>
                  <a:outerShdw blurRad="38100" dist="38100" dir="2700000" algn="tl">
                    <a:srgbClr val="000000"/>
                  </a:outerShdw>
                </a:effectLst>
              </a:rPr>
              <a:t>Cancer</a:t>
            </a:r>
            <a:endParaRPr lang="en-US" altLang="ja-JP" sz="2600" dirty="0">
              <a:solidFill>
                <a:schemeClr val="bg1"/>
              </a:solidFill>
              <a:effectLst>
                <a:outerShdw blurRad="38100" dist="38100" dir="2700000" algn="tl">
                  <a:srgbClr val="000000"/>
                </a:outerShdw>
              </a:effectLst>
            </a:endParaRPr>
          </a:p>
        </p:txBody>
      </p:sp>
      <p:sp>
        <p:nvSpPr>
          <p:cNvPr id="420914" name="Text Box 50"/>
          <p:cNvSpPr txBox="1">
            <a:spLocks noChangeArrowheads="1"/>
          </p:cNvSpPr>
          <p:nvPr/>
        </p:nvSpPr>
        <p:spPr bwMode="auto">
          <a:xfrm>
            <a:off x="1352550" y="23813"/>
            <a:ext cx="7056438" cy="600075"/>
          </a:xfrm>
          <a:prstGeom prst="rect">
            <a:avLst/>
          </a:prstGeom>
          <a:gradFill rotWithShape="0">
            <a:gsLst>
              <a:gs pos="0">
                <a:srgbClr val="4D4D4D"/>
              </a:gs>
              <a:gs pos="50000">
                <a:srgbClr val="FFFFFF"/>
              </a:gs>
              <a:gs pos="100000">
                <a:srgbClr val="4D4D4D"/>
              </a:gs>
            </a:gsLst>
            <a:lin ang="5400000" scaled="1"/>
          </a:gradFill>
          <a:ln w="9525">
            <a:noFill/>
            <a:miter lim="800000"/>
            <a:headEnd/>
            <a:tailEnd/>
          </a:ln>
          <a:effectLst/>
        </p:spPr>
        <p:txBody>
          <a:bodyPr lIns="180000" tIns="118800" rIns="18000" bIns="118800" anchor="ctr"/>
          <a:lstStyle/>
          <a:p>
            <a:pPr algn="ctr">
              <a:defRPr/>
            </a:pPr>
            <a:r>
              <a:rPr lang="en-US" altLang="ja-JP" sz="3200">
                <a:effectLst>
                  <a:outerShdw blurRad="38100" dist="38100" dir="2700000" algn="tl">
                    <a:srgbClr val="C0C0C0"/>
                  </a:outerShdw>
                </a:effectLst>
              </a:rPr>
              <a:t>BNCT clinical trials in JRR-4</a:t>
            </a:r>
          </a:p>
        </p:txBody>
      </p:sp>
    </p:spTree>
    <p:extLst>
      <p:ext uri="{BB962C8B-B14F-4D97-AF65-F5344CB8AC3E}">
        <p14:creationId xmlns:p14="http://schemas.microsoft.com/office/powerpoint/2010/main" val="109047100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角丸四角形 6"/>
          <p:cNvSpPr>
            <a:spLocks noChangeArrowheads="1"/>
          </p:cNvSpPr>
          <p:nvPr/>
        </p:nvSpPr>
        <p:spPr bwMode="auto">
          <a:xfrm>
            <a:off x="704528" y="908721"/>
            <a:ext cx="8563792" cy="4569455"/>
          </a:xfrm>
          <a:prstGeom prst="roundRect">
            <a:avLst>
              <a:gd name="adj" fmla="val 3731"/>
            </a:avLst>
          </a:prstGeom>
          <a:solidFill>
            <a:srgbClr val="FFFFFF"/>
          </a:solidFill>
          <a:ln w="6350" algn="ctr">
            <a:solidFill>
              <a:schemeClr val="tx1"/>
            </a:solidFill>
            <a:round/>
            <a:headEnd/>
            <a:tailEnd/>
          </a:ln>
          <a:scene3d>
            <a:camera prst="orthographicFront"/>
            <a:lightRig rig="threePt" dir="t"/>
          </a:scene3d>
          <a:sp3d>
            <a:bevelT prst="slope"/>
          </a:sp3d>
        </p:spPr>
        <p:txBody>
          <a:bodyPr wrap="none" lIns="83077" tIns="43200" rIns="83077" bIns="43200"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2492"/>
          </a:p>
        </p:txBody>
      </p:sp>
      <p:sp>
        <p:nvSpPr>
          <p:cNvPr id="11267" name="テキスト ボックス 3"/>
          <p:cNvSpPr txBox="1">
            <a:spLocks noChangeArrowheads="1"/>
          </p:cNvSpPr>
          <p:nvPr/>
        </p:nvSpPr>
        <p:spPr bwMode="auto">
          <a:xfrm>
            <a:off x="1558798" y="5662282"/>
            <a:ext cx="7053533"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ja-JP" altLang="en-US" sz="2954"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世界で最初の頭頸部がんに対する</a:t>
            </a:r>
            <a:r>
              <a:rPr lang="en-US" altLang="ja-JP" sz="2954"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BNCT</a:t>
            </a:r>
          </a:p>
          <a:p>
            <a:pPr algn="ctr" eaLnBrk="1" hangingPunct="1"/>
            <a:r>
              <a:rPr lang="en-US" altLang="ja-JP" sz="2954" b="1" dirty="0">
                <a:solidFill>
                  <a:srgbClr val="0000FF"/>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BNCT</a:t>
            </a:r>
            <a:r>
              <a:rPr lang="ja-JP" altLang="en-US" sz="2954" b="1" dirty="0">
                <a:solidFill>
                  <a:srgbClr val="0000FF"/>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分野の大きなブレイクスルー</a:t>
            </a:r>
          </a:p>
        </p:txBody>
      </p:sp>
      <p:grpSp>
        <p:nvGrpSpPr>
          <p:cNvPr id="11268" name="グループ化 1"/>
          <p:cNvGrpSpPr>
            <a:grpSpLocks/>
          </p:cNvGrpSpPr>
          <p:nvPr/>
        </p:nvGrpSpPr>
        <p:grpSpPr bwMode="auto">
          <a:xfrm>
            <a:off x="1037171" y="1327822"/>
            <a:ext cx="3661726" cy="4119575"/>
            <a:chOff x="395536" y="1583870"/>
            <a:chExt cx="4098471" cy="4610248"/>
          </a:xfrm>
        </p:grpSpPr>
        <p:pic>
          <p:nvPicPr>
            <p:cNvPr id="11276" name="Picture 2" descr="H:\2012.09\加藤先生からの頭頸部ガン症例\12_28-1.JPG"/>
            <p:cNvPicPr>
              <a:picLocks noChangeAspect="1" noChangeArrowheads="1"/>
            </p:cNvPicPr>
            <p:nvPr/>
          </p:nvPicPr>
          <p:blipFill>
            <a:blip r:embed="rId3" cstate="print">
              <a:extLst>
                <a:ext uri="{28A0092B-C50C-407E-A947-70E740481C1C}">
                  <a14:useLocalDpi xmlns:a14="http://schemas.microsoft.com/office/drawing/2010/main" val="0"/>
                </a:ext>
              </a:extLst>
            </a:blip>
            <a:srcRect l="15379" t="3957" r="18961" b="9193"/>
            <a:stretch>
              <a:fillRect/>
            </a:stretch>
          </p:blipFill>
          <p:spPr bwMode="auto">
            <a:xfrm>
              <a:off x="395536" y="1583870"/>
              <a:ext cx="4098471" cy="406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a:xfrm>
              <a:off x="612072" y="2348619"/>
              <a:ext cx="864398" cy="7926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a:p>
          </p:txBody>
        </p:sp>
        <p:sp>
          <p:nvSpPr>
            <p:cNvPr id="11278" name="テキスト ボックス 11"/>
            <p:cNvSpPr txBox="1">
              <a:spLocks noChangeArrowheads="1"/>
            </p:cNvSpPr>
            <p:nvPr/>
          </p:nvSpPr>
          <p:spPr bwMode="auto">
            <a:xfrm>
              <a:off x="2001783" y="5661606"/>
              <a:ext cx="2068997" cy="53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2492">
                  <a:latin typeface="Calibri" panose="020F0502020204030204" pitchFamily="34" charset="0"/>
                </a:rPr>
                <a:t>BNCT</a:t>
              </a:r>
              <a:r>
                <a:rPr lang="ja-JP" altLang="en-US" sz="2492">
                  <a:latin typeface="Calibri" panose="020F0502020204030204" pitchFamily="34" charset="0"/>
                </a:rPr>
                <a:t>実施前</a:t>
              </a:r>
            </a:p>
          </p:txBody>
        </p:sp>
      </p:grpSp>
      <p:sp>
        <p:nvSpPr>
          <p:cNvPr id="13" name="二等辺三角形 12"/>
          <p:cNvSpPr/>
          <p:nvPr/>
        </p:nvSpPr>
        <p:spPr>
          <a:xfrm rot="5400000">
            <a:off x="4018987" y="2972133"/>
            <a:ext cx="2025107" cy="452451"/>
          </a:xfrm>
          <a:prstGeom prst="triangle">
            <a:avLst/>
          </a:prstGeom>
          <a:solidFill>
            <a:schemeClr val="bg1">
              <a:lumMod val="6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a:p>
        </p:txBody>
      </p:sp>
      <p:grpSp>
        <p:nvGrpSpPr>
          <p:cNvPr id="11270" name="グループ化 2"/>
          <p:cNvGrpSpPr>
            <a:grpSpLocks/>
          </p:cNvGrpSpPr>
          <p:nvPr/>
        </p:nvGrpSpPr>
        <p:grpSpPr bwMode="auto">
          <a:xfrm>
            <a:off x="5327818" y="1327822"/>
            <a:ext cx="3415219" cy="4119575"/>
            <a:chOff x="5148064" y="1583870"/>
            <a:chExt cx="3824012" cy="4610248"/>
          </a:xfrm>
        </p:grpSpPr>
        <p:pic>
          <p:nvPicPr>
            <p:cNvPr id="11273" name="Picture 3" descr="H:\2012.09\加藤先生からの頭頸部ガン症例\4.3.03-6796.JPG"/>
            <p:cNvPicPr>
              <a:picLocks noChangeAspect="1" noChangeArrowheads="1"/>
            </p:cNvPicPr>
            <p:nvPr/>
          </p:nvPicPr>
          <p:blipFill>
            <a:blip r:embed="rId4" cstate="print">
              <a:extLst>
                <a:ext uri="{28A0092B-C50C-407E-A947-70E740481C1C}">
                  <a14:useLocalDpi xmlns:a14="http://schemas.microsoft.com/office/drawing/2010/main" val="0"/>
                </a:ext>
              </a:extLst>
            </a:blip>
            <a:srcRect l="7936" t="23265" r="10086" b="11154"/>
            <a:stretch>
              <a:fillRect/>
            </a:stretch>
          </p:blipFill>
          <p:spPr bwMode="auto">
            <a:xfrm>
              <a:off x="5148064" y="1583870"/>
              <a:ext cx="3824012" cy="4077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正方形/長方形 14"/>
            <p:cNvSpPr/>
            <p:nvPr/>
          </p:nvSpPr>
          <p:spPr>
            <a:xfrm>
              <a:off x="5219687" y="2505759"/>
              <a:ext cx="864727" cy="7909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a:p>
          </p:txBody>
        </p:sp>
        <p:sp>
          <p:nvSpPr>
            <p:cNvPr id="11275" name="テキスト ボックス 15"/>
            <p:cNvSpPr txBox="1">
              <a:spLocks noChangeArrowheads="1"/>
            </p:cNvSpPr>
            <p:nvPr/>
          </p:nvSpPr>
          <p:spPr bwMode="auto">
            <a:xfrm>
              <a:off x="6732240" y="5661606"/>
              <a:ext cx="2069782" cy="53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2492">
                  <a:latin typeface="Calibri" panose="020F0502020204030204" pitchFamily="34" charset="0"/>
                </a:rPr>
                <a:t>BNCT</a:t>
              </a:r>
              <a:r>
                <a:rPr lang="ja-JP" altLang="en-US" sz="2492">
                  <a:latin typeface="Calibri" panose="020F0502020204030204" pitchFamily="34" charset="0"/>
                </a:rPr>
                <a:t>実施後</a:t>
              </a:r>
            </a:p>
          </p:txBody>
        </p:sp>
      </p:grpSp>
      <p:sp>
        <p:nvSpPr>
          <p:cNvPr id="11272" name="テキスト ボックス 13"/>
          <p:cNvSpPr txBox="1">
            <a:spLocks noChangeArrowheads="1"/>
          </p:cNvSpPr>
          <p:nvPr/>
        </p:nvSpPr>
        <p:spPr bwMode="auto">
          <a:xfrm>
            <a:off x="7297294" y="942427"/>
            <a:ext cx="1488578"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ja-JP" altLang="en-US" sz="1108" b="1"/>
              <a:t>写真提供：大阪大学</a:t>
            </a:r>
          </a:p>
        </p:txBody>
      </p:sp>
      <p:sp>
        <p:nvSpPr>
          <p:cNvPr id="17" name="テキスト ボックス 16"/>
          <p:cNvSpPr txBox="1"/>
          <p:nvPr/>
        </p:nvSpPr>
        <p:spPr>
          <a:xfrm>
            <a:off x="1568624" y="101392"/>
            <a:ext cx="6457860" cy="447288"/>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252000" tIns="108000" bIns="108000" rtlCol="0" anchor="ctr" anchorCtr="0">
            <a:noAutofit/>
          </a:bodyPr>
          <a:lstStyle/>
          <a:p>
            <a:pPr algn="ctr"/>
            <a:r>
              <a:rPr lang="en-US" altLang="ja-JP" sz="2600" b="1" dirty="0">
                <a:effectLst>
                  <a:outerShdw blurRad="38100" dist="38100" dir="2700000" algn="tl">
                    <a:srgbClr val="000000">
                      <a:alpha val="43137"/>
                    </a:srgbClr>
                  </a:outerShdw>
                </a:effectLst>
                <a:latin typeface="HG丸ｺﾞｼｯｸM-PRO" pitchFamily="50" charset="-128"/>
                <a:ea typeface="HG丸ｺﾞｼｯｸM-PRO" pitchFamily="50" charset="-128"/>
              </a:rPr>
              <a:t>BNCT</a:t>
            </a:r>
            <a:r>
              <a:rPr lang="ja-JP" altLang="en-US" sz="2600" b="1" dirty="0">
                <a:effectLst>
                  <a:outerShdw blurRad="38100" dist="38100" dir="2700000" algn="tl">
                    <a:srgbClr val="000000">
                      <a:alpha val="43137"/>
                    </a:srgbClr>
                  </a:outerShdw>
                </a:effectLst>
                <a:latin typeface="HG丸ｺﾞｼｯｸM-PRO" pitchFamily="50" charset="-128"/>
                <a:ea typeface="HG丸ｺﾞｼｯｸM-PRO" pitchFamily="50" charset="-128"/>
              </a:rPr>
              <a:t>の臨床実績　 ②頭頸部がん</a:t>
            </a:r>
            <a:endParaRPr lang="en-US" altLang="ja-JP" sz="2600" b="1" dirty="0">
              <a:effectLst>
                <a:outerShdw blurRad="38100" dist="38100" dir="2700000" algn="tl">
                  <a:srgbClr val="000000">
                    <a:alpha val="43137"/>
                  </a:srgbClr>
                </a:outerShdw>
              </a:effectLst>
              <a:latin typeface="HG丸ｺﾞｼｯｸM-PRO" pitchFamily="50" charset="-128"/>
              <a:ea typeface="HG丸ｺﾞｼｯｸM-PRO" pitchFamily="50" charset="-128"/>
            </a:endParaRPr>
          </a:p>
        </p:txBody>
      </p:sp>
      <p:sp>
        <p:nvSpPr>
          <p:cNvPr id="16" name="スライド番号プレースホルダ 15"/>
          <p:cNvSpPr>
            <a:spLocks noGrp="1"/>
          </p:cNvSpPr>
          <p:nvPr>
            <p:ph type="sldNum" sz="quarter" idx="4294967295"/>
          </p:nvPr>
        </p:nvSpPr>
        <p:spPr>
          <a:xfrm>
            <a:off x="7427975" y="6558711"/>
            <a:ext cx="2133600" cy="365125"/>
          </a:xfrm>
          <a:prstGeom prst="rect">
            <a:avLst/>
          </a:prstGeom>
        </p:spPr>
        <p:txBody>
          <a:bodyPr/>
          <a:lstStyle/>
          <a:p>
            <a:fld id="{14667D21-E767-4BA5-98E7-20A962ADB9FC}" type="slidenum">
              <a:rPr lang="ja-JP" altLang="en-US" sz="1600"/>
              <a:pPr/>
              <a:t>9</a:t>
            </a:fld>
            <a:endParaRPr lang="ja-JP" altLang="en-US" sz="1600" dirty="0"/>
          </a:p>
        </p:txBody>
      </p:sp>
    </p:spTree>
    <p:extLst>
      <p:ext uri="{BB962C8B-B14F-4D97-AF65-F5344CB8AC3E}">
        <p14:creationId xmlns:p14="http://schemas.microsoft.com/office/powerpoint/2010/main" val="392247906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42"/>
          <p:cNvSpPr>
            <a:spLocks noChangeArrowheads="1"/>
          </p:cNvSpPr>
          <p:nvPr/>
        </p:nvSpPr>
        <p:spPr bwMode="auto">
          <a:xfrm>
            <a:off x="5684160" y="903181"/>
            <a:ext cx="2791031" cy="5579152"/>
          </a:xfrm>
          <a:prstGeom prst="roundRect">
            <a:avLst>
              <a:gd name="adj" fmla="val 4250"/>
            </a:avLst>
          </a:prstGeom>
          <a:solidFill>
            <a:srgbClr val="FFFFFF"/>
          </a:solidFill>
          <a:ln w="9525" algn="ctr">
            <a:solidFill>
              <a:schemeClr val="tx1"/>
            </a:solidFill>
            <a:round/>
            <a:headEnd/>
            <a:tailEnd/>
          </a:ln>
          <a:scene3d>
            <a:camera prst="orthographicFront"/>
            <a:lightRig rig="threePt" dir="t"/>
          </a:scene3d>
          <a:sp3d>
            <a:bevelT prst="slope"/>
          </a:sp3d>
        </p:spPr>
        <p:txBody>
          <a:bodyPr wrap="none" lIns="86400" tIns="43200" rIns="86400" bIns="9969" anchor="ctr"/>
          <a:lstStyle>
            <a:lvl1pPr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2492"/>
          </a:p>
        </p:txBody>
      </p:sp>
      <p:sp>
        <p:nvSpPr>
          <p:cNvPr id="15" name="角丸四角形 42"/>
          <p:cNvSpPr>
            <a:spLocks noChangeArrowheads="1"/>
          </p:cNvSpPr>
          <p:nvPr/>
        </p:nvSpPr>
        <p:spPr bwMode="auto">
          <a:xfrm>
            <a:off x="1397984" y="903182"/>
            <a:ext cx="2819688" cy="5579153"/>
          </a:xfrm>
          <a:prstGeom prst="roundRect">
            <a:avLst>
              <a:gd name="adj" fmla="val 4250"/>
            </a:avLst>
          </a:prstGeom>
          <a:solidFill>
            <a:srgbClr val="FFFFFF"/>
          </a:solidFill>
          <a:ln w="9525" algn="ctr">
            <a:solidFill>
              <a:schemeClr val="tx1"/>
            </a:solidFill>
            <a:round/>
            <a:headEnd/>
            <a:tailEnd/>
          </a:ln>
          <a:scene3d>
            <a:camera prst="orthographicFront"/>
            <a:lightRig rig="threePt" dir="t"/>
          </a:scene3d>
          <a:sp3d>
            <a:bevelT prst="slope"/>
          </a:sp3d>
        </p:spPr>
        <p:txBody>
          <a:bodyPr wrap="none" lIns="86400" tIns="43200" rIns="86400" bIns="9969" anchor="ctr"/>
          <a:lstStyle>
            <a:lvl1pPr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defTabSz="7620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defTabSz="7620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2492"/>
          </a:p>
        </p:txBody>
      </p:sp>
      <p:sp>
        <p:nvSpPr>
          <p:cNvPr id="13" name="右矢印 12"/>
          <p:cNvSpPr/>
          <p:nvPr/>
        </p:nvSpPr>
        <p:spPr>
          <a:xfrm>
            <a:off x="4331307" y="2647843"/>
            <a:ext cx="1311829" cy="1437918"/>
          </a:xfrm>
          <a:prstGeom prst="rightArrow">
            <a:avLst>
              <a:gd name="adj1" fmla="val 50000"/>
              <a:gd name="adj2" fmla="val 37560"/>
            </a:avLst>
          </a:prstGeom>
          <a:solidFill>
            <a:srgbClr val="66FF33"/>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585" dirty="0">
                <a:solidFill>
                  <a:schemeClr val="tx1"/>
                </a:solidFill>
              </a:rPr>
              <a:t>BNCT</a:t>
            </a:r>
            <a:endParaRPr lang="ja-JP" altLang="en-US" sz="2585" dirty="0">
              <a:solidFill>
                <a:schemeClr val="tx1"/>
              </a:solidFill>
            </a:endParaRPr>
          </a:p>
        </p:txBody>
      </p:sp>
      <p:pic>
        <p:nvPicPr>
          <p:cNvPr id="20" name="Picture 2" descr="D:\かみたに\BNCT関連\2011年度  BNCT\takeda\2012年12月7日　CT\20121207-3 C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117" t="12110" r="14257" b="9180"/>
          <a:stretch/>
        </p:blipFill>
        <p:spPr bwMode="auto">
          <a:xfrm>
            <a:off x="6284100" y="4658310"/>
            <a:ext cx="1487934" cy="1784634"/>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p:cNvPicPr>
            <a:picLocks noChangeAspect="1"/>
          </p:cNvPicPr>
          <p:nvPr/>
        </p:nvPicPr>
        <p:blipFill>
          <a:blip r:embed="rId4"/>
          <a:stretch>
            <a:fillRect/>
          </a:stretch>
        </p:blipFill>
        <p:spPr>
          <a:xfrm>
            <a:off x="1932028" y="991000"/>
            <a:ext cx="1962443" cy="1856935"/>
          </a:xfrm>
          <a:prstGeom prst="rect">
            <a:avLst/>
          </a:prstGeom>
        </p:spPr>
      </p:pic>
      <p:pic>
        <p:nvPicPr>
          <p:cNvPr id="3" name="図 2"/>
          <p:cNvPicPr>
            <a:picLocks noChangeAspect="1"/>
          </p:cNvPicPr>
          <p:nvPr/>
        </p:nvPicPr>
        <p:blipFill>
          <a:blip r:embed="rId5"/>
          <a:stretch>
            <a:fillRect/>
          </a:stretch>
        </p:blipFill>
        <p:spPr>
          <a:xfrm>
            <a:off x="1932028" y="2949909"/>
            <a:ext cx="1863969" cy="1589649"/>
          </a:xfrm>
          <a:prstGeom prst="rect">
            <a:avLst/>
          </a:prstGeom>
        </p:spPr>
      </p:pic>
      <p:pic>
        <p:nvPicPr>
          <p:cNvPr id="14" name="図 13"/>
          <p:cNvPicPr>
            <a:picLocks noChangeAspect="1"/>
          </p:cNvPicPr>
          <p:nvPr/>
        </p:nvPicPr>
        <p:blipFill>
          <a:blip r:embed="rId6"/>
          <a:stretch>
            <a:fillRect/>
          </a:stretch>
        </p:blipFill>
        <p:spPr>
          <a:xfrm>
            <a:off x="1949611" y="4649343"/>
            <a:ext cx="1828800" cy="1758462"/>
          </a:xfrm>
          <a:prstGeom prst="rect">
            <a:avLst/>
          </a:prstGeom>
        </p:spPr>
      </p:pic>
      <p:sp>
        <p:nvSpPr>
          <p:cNvPr id="5" name="正方形/長方形 4"/>
          <p:cNvSpPr/>
          <p:nvPr/>
        </p:nvSpPr>
        <p:spPr>
          <a:xfrm>
            <a:off x="2034139" y="1063130"/>
            <a:ext cx="1414506" cy="384174"/>
          </a:xfrm>
          <a:prstGeom prst="rect">
            <a:avLst/>
          </a:prstGeom>
          <a:solidFill>
            <a:schemeClr val="tx1"/>
          </a:solidFill>
          <a:ln>
            <a:solidFill>
              <a:schemeClr val="tx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pic>
        <p:nvPicPr>
          <p:cNvPr id="21" name="図 20"/>
          <p:cNvPicPr>
            <a:picLocks noChangeAspect="1"/>
          </p:cNvPicPr>
          <p:nvPr/>
        </p:nvPicPr>
        <p:blipFill>
          <a:blip r:embed="rId7"/>
          <a:stretch>
            <a:fillRect/>
          </a:stretch>
        </p:blipFill>
        <p:spPr>
          <a:xfrm>
            <a:off x="6133486" y="975121"/>
            <a:ext cx="1800665" cy="1856935"/>
          </a:xfrm>
          <a:prstGeom prst="rect">
            <a:avLst/>
          </a:prstGeom>
        </p:spPr>
      </p:pic>
      <p:pic>
        <p:nvPicPr>
          <p:cNvPr id="23" name="図 22"/>
          <p:cNvPicPr>
            <a:picLocks noChangeAspect="1"/>
          </p:cNvPicPr>
          <p:nvPr/>
        </p:nvPicPr>
        <p:blipFill>
          <a:blip r:embed="rId8"/>
          <a:stretch>
            <a:fillRect/>
          </a:stretch>
        </p:blipFill>
        <p:spPr>
          <a:xfrm>
            <a:off x="6130493" y="2936337"/>
            <a:ext cx="1737360" cy="1617785"/>
          </a:xfrm>
          <a:prstGeom prst="rect">
            <a:avLst/>
          </a:prstGeom>
        </p:spPr>
      </p:pic>
      <p:sp>
        <p:nvSpPr>
          <p:cNvPr id="17" name="テキスト ボックス 16"/>
          <p:cNvSpPr txBox="1"/>
          <p:nvPr/>
        </p:nvSpPr>
        <p:spPr>
          <a:xfrm>
            <a:off x="992560" y="101392"/>
            <a:ext cx="7482630" cy="447288"/>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252000" tIns="108000" bIns="108000" rtlCol="0" anchor="ctr" anchorCtr="0">
            <a:noAutofit/>
          </a:bodyPr>
          <a:lstStyle/>
          <a:p>
            <a:pPr algn="ctr"/>
            <a:r>
              <a:rPr lang="en-US" altLang="ja-JP" sz="2400" b="1" dirty="0">
                <a:effectLst>
                  <a:outerShdw blurRad="38100" dist="38100" dir="2700000" algn="tl">
                    <a:srgbClr val="000000">
                      <a:alpha val="43137"/>
                    </a:srgbClr>
                  </a:outerShdw>
                </a:effectLst>
                <a:latin typeface="HG丸ｺﾞｼｯｸM-PRO" pitchFamily="50" charset="-128"/>
                <a:ea typeface="HG丸ｺﾞｼｯｸM-PRO" pitchFamily="50" charset="-128"/>
              </a:rPr>
              <a:t>BNCT</a:t>
            </a:r>
            <a:r>
              <a:rPr lang="ja-JP" altLang="en-US" sz="2400" b="1" dirty="0">
                <a:effectLst>
                  <a:outerShdw blurRad="38100" dist="38100" dir="2700000" algn="tl">
                    <a:srgbClr val="000000">
                      <a:alpha val="43137"/>
                    </a:srgbClr>
                  </a:outerShdw>
                </a:effectLst>
                <a:latin typeface="HG丸ｺﾞｼｯｸM-PRO" pitchFamily="50" charset="-128"/>
                <a:ea typeface="HG丸ｺﾞｼｯｸM-PRO" pitchFamily="50" charset="-128"/>
              </a:rPr>
              <a:t>の臨床実績　 ③頭頸部がん（悪性黒色腫）</a:t>
            </a:r>
            <a:endParaRPr lang="en-US" altLang="ja-JP" sz="2400" b="1" dirty="0">
              <a:effectLst>
                <a:outerShdw blurRad="38100" dist="38100" dir="2700000" algn="tl">
                  <a:srgbClr val="000000">
                    <a:alpha val="43137"/>
                  </a:srgbClr>
                </a:outerShdw>
              </a:effectLst>
              <a:latin typeface="HG丸ｺﾞｼｯｸM-PRO" pitchFamily="50" charset="-128"/>
              <a:ea typeface="HG丸ｺﾞｼｯｸM-PRO" pitchFamily="50" charset="-128"/>
            </a:endParaRPr>
          </a:p>
        </p:txBody>
      </p:sp>
      <p:sp>
        <p:nvSpPr>
          <p:cNvPr id="4" name="テキスト ボックス 3"/>
          <p:cNvSpPr txBox="1"/>
          <p:nvPr/>
        </p:nvSpPr>
        <p:spPr>
          <a:xfrm>
            <a:off x="7481412" y="6493956"/>
            <a:ext cx="2031325" cy="369332"/>
          </a:xfrm>
          <a:prstGeom prst="rect">
            <a:avLst/>
          </a:prstGeom>
          <a:noFill/>
        </p:spPr>
        <p:txBody>
          <a:bodyPr wrap="none" rtlCol="0">
            <a:spAutoFit/>
          </a:bodyPr>
          <a:lstStyle/>
          <a:p>
            <a:r>
              <a:rPr kumimoji="1" lang="ja-JP" altLang="en-US" dirty="0" smtClean="0"/>
              <a:t>川崎医科大学提供</a:t>
            </a:r>
            <a:endParaRPr kumimoji="1" lang="ja-JP" altLang="en-US" dirty="0"/>
          </a:p>
        </p:txBody>
      </p:sp>
    </p:spTree>
    <p:extLst>
      <p:ext uri="{BB962C8B-B14F-4D97-AF65-F5344CB8AC3E}">
        <p14:creationId xmlns:p14="http://schemas.microsoft.com/office/powerpoint/2010/main" val="4205191055"/>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16"/>
          <p:cNvSpPr>
            <a:spLocks noChangeArrowheads="1"/>
          </p:cNvSpPr>
          <p:nvPr/>
        </p:nvSpPr>
        <p:spPr bwMode="auto">
          <a:xfrm>
            <a:off x="4877527" y="1032034"/>
            <a:ext cx="2285047" cy="4999228"/>
          </a:xfrm>
          <a:prstGeom prst="roundRect">
            <a:avLst>
              <a:gd name="adj" fmla="val 5181"/>
            </a:avLst>
          </a:prstGeom>
          <a:solidFill>
            <a:srgbClr val="FFFFFF"/>
          </a:solidFill>
          <a:ln w="9525" algn="ctr">
            <a:solidFill>
              <a:schemeClr val="tx1"/>
            </a:solidFill>
            <a:round/>
            <a:headEnd/>
            <a:tailEnd/>
          </a:ln>
          <a:effectLst/>
          <a:scene3d>
            <a:camera prst="orthographicFront"/>
            <a:lightRig rig="threePt" dir="t"/>
          </a:scene3d>
          <a:sp3d>
            <a:bevelT prst="slope"/>
          </a:sp3d>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sz="2400"/>
          </a:p>
        </p:txBody>
      </p:sp>
      <p:sp>
        <p:nvSpPr>
          <p:cNvPr id="23" name="AutoShape 16"/>
          <p:cNvSpPr>
            <a:spLocks noChangeArrowheads="1"/>
          </p:cNvSpPr>
          <p:nvPr/>
        </p:nvSpPr>
        <p:spPr bwMode="auto">
          <a:xfrm>
            <a:off x="7468487" y="1032034"/>
            <a:ext cx="2358265" cy="4999228"/>
          </a:xfrm>
          <a:prstGeom prst="roundRect">
            <a:avLst>
              <a:gd name="adj" fmla="val 5181"/>
            </a:avLst>
          </a:prstGeom>
          <a:solidFill>
            <a:srgbClr val="FFFFFF"/>
          </a:solidFill>
          <a:ln w="9525" algn="ctr">
            <a:solidFill>
              <a:schemeClr val="tx1"/>
            </a:solidFill>
            <a:round/>
            <a:headEnd/>
            <a:tailEnd/>
          </a:ln>
          <a:effectLst/>
          <a:scene3d>
            <a:camera prst="orthographicFront"/>
            <a:lightRig rig="threePt" dir="t"/>
          </a:scene3d>
          <a:sp3d>
            <a:bevelT prst="slope"/>
          </a:sp3d>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57346" name="AutoShape 16"/>
          <p:cNvSpPr>
            <a:spLocks noChangeArrowheads="1"/>
          </p:cNvSpPr>
          <p:nvPr/>
        </p:nvSpPr>
        <p:spPr bwMode="auto">
          <a:xfrm>
            <a:off x="44497" y="1084264"/>
            <a:ext cx="2096071" cy="4969065"/>
          </a:xfrm>
          <a:prstGeom prst="roundRect">
            <a:avLst>
              <a:gd name="adj" fmla="val 5181"/>
            </a:avLst>
          </a:prstGeom>
          <a:solidFill>
            <a:srgbClr val="FFFFFF"/>
          </a:solidFill>
          <a:ln w="9525" algn="ctr">
            <a:solidFill>
              <a:schemeClr val="tx1"/>
            </a:solidFill>
            <a:round/>
            <a:headEnd/>
            <a:tailEnd/>
          </a:ln>
          <a:effectLst/>
          <a:scene3d>
            <a:camera prst="orthographicFront"/>
            <a:lightRig rig="threePt" dir="t"/>
          </a:scene3d>
          <a:sp3d>
            <a:bevelT prst="slope"/>
          </a:sp3d>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57347" name="テキスト ボックス 27"/>
          <p:cNvSpPr txBox="1">
            <a:spLocks noChangeArrowheads="1"/>
          </p:cNvSpPr>
          <p:nvPr/>
        </p:nvSpPr>
        <p:spPr bwMode="auto">
          <a:xfrm>
            <a:off x="5889105" y="6297059"/>
            <a:ext cx="393764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smtClean="0">
                <a:solidFill>
                  <a:schemeClr val="bg1"/>
                </a:solidFill>
              </a:rPr>
              <a:t>Kawasaki Medical School</a:t>
            </a:r>
            <a:endParaRPr lang="ja-JP" altLang="en-US" dirty="0">
              <a:solidFill>
                <a:schemeClr val="bg1"/>
              </a:solidFill>
            </a:endParaRPr>
          </a:p>
        </p:txBody>
      </p:sp>
      <p:pic>
        <p:nvPicPr>
          <p:cNvPr id="57348" name="Picture 8" descr="melanoma200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4338" y="1939164"/>
            <a:ext cx="2051423" cy="167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9" descr="タミザネBNCT20ヶ月底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7614" y="2033717"/>
            <a:ext cx="2006792"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10" descr="BNCT31日目中心拡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63429" y="4087495"/>
            <a:ext cx="2109875" cy="140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351" name="Group 11"/>
          <p:cNvGrpSpPr>
            <a:grpSpLocks/>
          </p:cNvGrpSpPr>
          <p:nvPr/>
        </p:nvGrpSpPr>
        <p:grpSpPr bwMode="auto">
          <a:xfrm>
            <a:off x="7583938" y="3964496"/>
            <a:ext cx="2114798" cy="1765743"/>
            <a:chOff x="4059" y="1525"/>
            <a:chExt cx="1588" cy="1298"/>
          </a:xfrm>
        </p:grpSpPr>
        <p:pic>
          <p:nvPicPr>
            <p:cNvPr id="57361" name="Picture 12" descr="安藤BNCT3M中央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59" y="1525"/>
              <a:ext cx="1588"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Freeform 13"/>
            <p:cNvSpPr>
              <a:spLocks/>
            </p:cNvSpPr>
            <p:nvPr/>
          </p:nvSpPr>
          <p:spPr bwMode="auto">
            <a:xfrm>
              <a:off x="4303" y="1729"/>
              <a:ext cx="1065" cy="956"/>
            </a:xfrm>
            <a:custGeom>
              <a:avLst/>
              <a:gdLst>
                <a:gd name="T0" fmla="*/ 576 w 1065"/>
                <a:gd name="T1" fmla="*/ 956 h 956"/>
                <a:gd name="T2" fmla="*/ 915 w 1065"/>
                <a:gd name="T3" fmla="*/ 871 h 956"/>
                <a:gd name="T4" fmla="*/ 1025 w 1065"/>
                <a:gd name="T5" fmla="*/ 677 h 956"/>
                <a:gd name="T6" fmla="*/ 1050 w 1065"/>
                <a:gd name="T7" fmla="*/ 414 h 956"/>
                <a:gd name="T8" fmla="*/ 932 w 1065"/>
                <a:gd name="T9" fmla="*/ 160 h 956"/>
                <a:gd name="T10" fmla="*/ 745 w 1065"/>
                <a:gd name="T11" fmla="*/ 50 h 956"/>
                <a:gd name="T12" fmla="*/ 551 w 1065"/>
                <a:gd name="T13" fmla="*/ 7 h 956"/>
                <a:gd name="T14" fmla="*/ 229 w 1065"/>
                <a:gd name="T15" fmla="*/ 92 h 956"/>
                <a:gd name="T16" fmla="*/ 42 w 1065"/>
                <a:gd name="T17" fmla="*/ 338 h 956"/>
                <a:gd name="T18" fmla="*/ 17 w 1065"/>
                <a:gd name="T19" fmla="*/ 685 h 956"/>
                <a:gd name="T20" fmla="*/ 144 w 1065"/>
                <a:gd name="T21" fmla="*/ 880 h 9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65"/>
                <a:gd name="T34" fmla="*/ 0 h 956"/>
                <a:gd name="T35" fmla="*/ 1065 w 1065"/>
                <a:gd name="T36" fmla="*/ 956 h 9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65" h="956">
                  <a:moveTo>
                    <a:pt x="576" y="956"/>
                  </a:moveTo>
                  <a:cubicBezTo>
                    <a:pt x="632" y="942"/>
                    <a:pt x="840" y="918"/>
                    <a:pt x="915" y="871"/>
                  </a:cubicBezTo>
                  <a:cubicBezTo>
                    <a:pt x="990" y="824"/>
                    <a:pt x="1003" y="753"/>
                    <a:pt x="1025" y="677"/>
                  </a:cubicBezTo>
                  <a:cubicBezTo>
                    <a:pt x="1047" y="601"/>
                    <a:pt x="1065" y="500"/>
                    <a:pt x="1050" y="414"/>
                  </a:cubicBezTo>
                  <a:cubicBezTo>
                    <a:pt x="1035" y="328"/>
                    <a:pt x="983" y="221"/>
                    <a:pt x="932" y="160"/>
                  </a:cubicBezTo>
                  <a:cubicBezTo>
                    <a:pt x="881" y="99"/>
                    <a:pt x="808" y="75"/>
                    <a:pt x="745" y="50"/>
                  </a:cubicBezTo>
                  <a:cubicBezTo>
                    <a:pt x="682" y="25"/>
                    <a:pt x="637" y="0"/>
                    <a:pt x="551" y="7"/>
                  </a:cubicBezTo>
                  <a:cubicBezTo>
                    <a:pt x="465" y="14"/>
                    <a:pt x="314" y="37"/>
                    <a:pt x="229" y="92"/>
                  </a:cubicBezTo>
                  <a:cubicBezTo>
                    <a:pt x="144" y="147"/>
                    <a:pt x="77" y="239"/>
                    <a:pt x="42" y="338"/>
                  </a:cubicBezTo>
                  <a:cubicBezTo>
                    <a:pt x="7" y="437"/>
                    <a:pt x="0" y="595"/>
                    <a:pt x="17" y="685"/>
                  </a:cubicBezTo>
                  <a:cubicBezTo>
                    <a:pt x="34" y="775"/>
                    <a:pt x="118" y="840"/>
                    <a:pt x="144" y="880"/>
                  </a:cubicBezTo>
                </a:path>
              </a:pathLst>
            </a:custGeom>
            <a:noFill/>
            <a:ln w="28575">
              <a:solidFill>
                <a:schemeClr val="tx1"/>
              </a:solidFill>
              <a:prstDash val="lgDashDot"/>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57352" name="Rectangle 14"/>
          <p:cNvSpPr>
            <a:spLocks noChangeArrowheads="1"/>
          </p:cNvSpPr>
          <p:nvPr/>
        </p:nvSpPr>
        <p:spPr bwMode="auto">
          <a:xfrm>
            <a:off x="315959" y="1178558"/>
            <a:ext cx="1666209"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2000" dirty="0" smtClean="0">
                <a:solidFill>
                  <a:schemeClr val="tx2"/>
                </a:solidFill>
                <a:latin typeface="ＭＳ Ｐゴシック" panose="020B0600070205080204" pitchFamily="50" charset="-128"/>
                <a:ea typeface="TBP丸ｺﾞｼｯｸR"/>
                <a:cs typeface="TBP丸ｺﾞｼｯｸR"/>
              </a:rPr>
              <a:t>Before BNCT</a:t>
            </a:r>
            <a:endParaRPr lang="ja-JP" altLang="en-US" sz="2000" dirty="0">
              <a:solidFill>
                <a:schemeClr val="tx2"/>
              </a:solidFill>
              <a:latin typeface="ＭＳ Ｐゴシック" panose="020B0600070205080204" pitchFamily="50" charset="-128"/>
              <a:ea typeface="TBP丸ｺﾞｼｯｸR"/>
              <a:cs typeface="TBP丸ｺﾞｼｯｸR"/>
            </a:endParaRPr>
          </a:p>
        </p:txBody>
      </p:sp>
      <p:sp>
        <p:nvSpPr>
          <p:cNvPr id="57353" name="Rectangle 15"/>
          <p:cNvSpPr>
            <a:spLocks noChangeArrowheads="1"/>
          </p:cNvSpPr>
          <p:nvPr/>
        </p:nvSpPr>
        <p:spPr bwMode="auto">
          <a:xfrm>
            <a:off x="4963429" y="1169925"/>
            <a:ext cx="21097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2400" dirty="0" smtClean="0">
                <a:solidFill>
                  <a:schemeClr val="tx2"/>
                </a:solidFill>
                <a:latin typeface="ＭＳ Ｐゴシック" panose="020B0600070205080204" pitchFamily="50" charset="-128"/>
                <a:ea typeface="TBP丸ｺﾞｼｯｸR"/>
                <a:cs typeface="TBP丸ｺﾞｼｯｸR"/>
              </a:rPr>
              <a:t>After 3 month</a:t>
            </a:r>
            <a:endParaRPr lang="ja-JP" altLang="en-US" sz="2400" dirty="0">
              <a:solidFill>
                <a:schemeClr val="tx2"/>
              </a:solidFill>
              <a:latin typeface="ＭＳ Ｐゴシック" panose="020B0600070205080204" pitchFamily="50" charset="-128"/>
              <a:ea typeface="TBP丸ｺﾞｼｯｸR"/>
              <a:cs typeface="TBP丸ｺﾞｼｯｸR"/>
            </a:endParaRPr>
          </a:p>
        </p:txBody>
      </p:sp>
      <p:sp>
        <p:nvSpPr>
          <p:cNvPr id="57354" name="Rectangle 16"/>
          <p:cNvSpPr>
            <a:spLocks noChangeArrowheads="1"/>
          </p:cNvSpPr>
          <p:nvPr/>
        </p:nvSpPr>
        <p:spPr bwMode="auto">
          <a:xfrm>
            <a:off x="7523290" y="1129745"/>
            <a:ext cx="230346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smtClean="0">
                <a:solidFill>
                  <a:schemeClr val="tx2"/>
                </a:solidFill>
                <a:latin typeface="ＭＳ Ｐゴシック" panose="020B0600070205080204" pitchFamily="50" charset="-128"/>
                <a:ea typeface="TBP丸ｺﾞｼｯｸR"/>
                <a:cs typeface="TBP丸ｺﾞｼｯｸR"/>
              </a:rPr>
              <a:t>After 6 month</a:t>
            </a:r>
            <a:endParaRPr lang="ja-JP" altLang="en-US" dirty="0">
              <a:solidFill>
                <a:schemeClr val="tx2"/>
              </a:solidFill>
              <a:latin typeface="ＭＳ Ｐゴシック" panose="020B0600070205080204" pitchFamily="50" charset="-128"/>
              <a:ea typeface="TBP丸ｺﾞｼｯｸR"/>
              <a:cs typeface="TBP丸ｺﾞｼｯｸR"/>
            </a:endParaRPr>
          </a:p>
        </p:txBody>
      </p:sp>
      <p:pic>
        <p:nvPicPr>
          <p:cNvPr id="57355" name="Picture 17" descr="melanoma200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3661" y="2033717"/>
            <a:ext cx="1852571"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6" name="Picture 18" descr="足底黒色腫３"/>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3662" y="4246461"/>
            <a:ext cx="1852571" cy="14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Rectangle 20"/>
          <p:cNvSpPr>
            <a:spLocks noChangeArrowheads="1"/>
          </p:cNvSpPr>
          <p:nvPr/>
        </p:nvSpPr>
        <p:spPr bwMode="auto">
          <a:xfrm>
            <a:off x="198632" y="3749314"/>
            <a:ext cx="107950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2800" dirty="0">
                <a:solidFill>
                  <a:schemeClr val="tx2"/>
                </a:solidFill>
                <a:ea typeface="TBP丸ｺﾞｼｯｸR"/>
                <a:cs typeface="TBP丸ｺﾞｼｯｸR"/>
              </a:rPr>
              <a:t>S-2</a:t>
            </a:r>
          </a:p>
        </p:txBody>
      </p:sp>
      <p:sp>
        <p:nvSpPr>
          <p:cNvPr id="57358" name="Rectangle 20"/>
          <p:cNvSpPr>
            <a:spLocks noChangeArrowheads="1"/>
          </p:cNvSpPr>
          <p:nvPr/>
        </p:nvSpPr>
        <p:spPr bwMode="auto">
          <a:xfrm>
            <a:off x="201091" y="1604963"/>
            <a:ext cx="107950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2800" dirty="0">
                <a:solidFill>
                  <a:schemeClr val="tx2"/>
                </a:solidFill>
                <a:ea typeface="TBP丸ｺﾞｼｯｸR"/>
                <a:cs typeface="TBP丸ｺﾞｼｯｸR"/>
              </a:rPr>
              <a:t>S-1</a:t>
            </a:r>
          </a:p>
        </p:txBody>
      </p:sp>
      <p:sp>
        <p:nvSpPr>
          <p:cNvPr id="19" name="Text Box 24"/>
          <p:cNvSpPr txBox="1">
            <a:spLocks noChangeArrowheads="1"/>
          </p:cNvSpPr>
          <p:nvPr/>
        </p:nvSpPr>
        <p:spPr bwMode="auto">
          <a:xfrm>
            <a:off x="1164896" y="68824"/>
            <a:ext cx="7425262" cy="551668"/>
          </a:xfrm>
          <a:prstGeom prst="rect">
            <a:avLst/>
          </a:prstGeom>
          <a:gradFill rotWithShape="0">
            <a:gsLst>
              <a:gs pos="0">
                <a:srgbClr val="4D4D4D"/>
              </a:gs>
              <a:gs pos="50000">
                <a:srgbClr val="FFFFFF"/>
              </a:gs>
              <a:gs pos="100000">
                <a:srgbClr val="4D4D4D"/>
              </a:gs>
            </a:gsLst>
            <a:lin ang="5400000" scaled="1"/>
          </a:gradFill>
          <a:ln w="9525">
            <a:noFill/>
            <a:miter lim="800000"/>
            <a:headEnd/>
            <a:tailEnd/>
          </a:ln>
          <a:effectLst/>
        </p:spPr>
        <p:txBody>
          <a:bodyPr tIns="118800" bIns="118800" anchor="ctr"/>
          <a:lstStyle/>
          <a:p>
            <a:pPr algn="ctr">
              <a:defRPr/>
            </a:pPr>
            <a:r>
              <a:rPr lang="en-US" altLang="ja-JP" sz="2600" b="1" dirty="0" smtClean="0">
                <a:effectLst>
                  <a:outerShdw blurRad="38100" dist="38100" dir="2700000" algn="tl">
                    <a:srgbClr val="C0C0C0"/>
                  </a:outerShdw>
                </a:effectLst>
                <a:ea typeface="HG丸ｺﾞｼｯｸM-PRO" pitchFamily="50" charset="-128"/>
                <a:cs typeface="Arial" panose="020B0604020202020204" pitchFamily="34" charset="0"/>
              </a:rPr>
              <a:t>Clinical trial for Melanoma</a:t>
            </a:r>
            <a:endParaRPr lang="ja-JP" altLang="en-US" sz="2600" b="1" dirty="0">
              <a:effectLst>
                <a:outerShdw blurRad="38100" dist="38100" dir="2700000" algn="tl">
                  <a:srgbClr val="C0C0C0"/>
                </a:outerShdw>
              </a:effectLst>
              <a:ea typeface="HG丸ｺﾞｼｯｸM-PRO" pitchFamily="50" charset="-128"/>
              <a:cs typeface="Arial" panose="020B0604020202020204" pitchFamily="34" charset="0"/>
            </a:endParaRPr>
          </a:p>
        </p:txBody>
      </p:sp>
      <p:sp>
        <p:nvSpPr>
          <p:cNvPr id="20" name="AutoShape 16"/>
          <p:cNvSpPr>
            <a:spLocks noChangeArrowheads="1"/>
          </p:cNvSpPr>
          <p:nvPr/>
        </p:nvSpPr>
        <p:spPr bwMode="auto">
          <a:xfrm>
            <a:off x="2383918" y="1054101"/>
            <a:ext cx="2285047" cy="4999228"/>
          </a:xfrm>
          <a:prstGeom prst="roundRect">
            <a:avLst>
              <a:gd name="adj" fmla="val 5181"/>
            </a:avLst>
          </a:prstGeom>
          <a:solidFill>
            <a:srgbClr val="FFFFFF"/>
          </a:solidFill>
          <a:ln w="9525" algn="ctr">
            <a:solidFill>
              <a:schemeClr val="tx1"/>
            </a:solidFill>
            <a:round/>
            <a:headEnd/>
            <a:tailEnd/>
          </a:ln>
          <a:effectLst/>
          <a:scene3d>
            <a:camera prst="orthographicFront"/>
            <a:lightRig rig="threePt" dir="t"/>
          </a:scene3d>
          <a:sp3d>
            <a:bevelT prst="slope"/>
          </a:sp3d>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pic>
        <p:nvPicPr>
          <p:cNvPr id="24" name="Picture 24" descr="照射体位"/>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18761" y="3923920"/>
            <a:ext cx="2054394" cy="151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6" descr="CIMG027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18762" y="2015745"/>
            <a:ext cx="2025478" cy="142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15"/>
          <p:cNvSpPr>
            <a:spLocks noChangeArrowheads="1"/>
          </p:cNvSpPr>
          <p:nvPr/>
        </p:nvSpPr>
        <p:spPr bwMode="auto">
          <a:xfrm>
            <a:off x="2434452" y="1169925"/>
            <a:ext cx="21097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smtClean="0">
                <a:solidFill>
                  <a:schemeClr val="tx2"/>
                </a:solidFill>
                <a:latin typeface="ＭＳ Ｐゴシック" panose="020B0600070205080204" pitchFamily="50" charset="-128"/>
                <a:ea typeface="TBP丸ｺﾞｼｯｸR"/>
                <a:cs typeface="TBP丸ｺﾞｼｯｸR"/>
              </a:rPr>
              <a:t>BNCT</a:t>
            </a:r>
          </a:p>
          <a:p>
            <a:pPr eaLnBrk="1" hangingPunct="1"/>
            <a:r>
              <a:rPr lang="ja-JP" altLang="en-US" sz="1800" dirty="0" smtClean="0">
                <a:solidFill>
                  <a:schemeClr val="tx2"/>
                </a:solidFill>
                <a:latin typeface="ＭＳ Ｐゴシック" panose="020B0600070205080204" pitchFamily="50" charset="-128"/>
                <a:ea typeface="TBP丸ｺﾞｼｯｸR"/>
                <a:cs typeface="TBP丸ｺﾞｼｯｸR"/>
              </a:rPr>
              <a:t>（</a:t>
            </a:r>
            <a:r>
              <a:rPr lang="en-US" altLang="ja-JP" sz="1800" dirty="0" smtClean="0">
                <a:solidFill>
                  <a:schemeClr val="tx2"/>
                </a:solidFill>
                <a:latin typeface="ＭＳ Ｐゴシック" panose="020B0600070205080204" pitchFamily="50" charset="-128"/>
                <a:ea typeface="TBP丸ｺﾞｼｯｸR"/>
                <a:cs typeface="TBP丸ｺﾞｼｯｸR"/>
              </a:rPr>
              <a:t>Irradiation</a:t>
            </a:r>
            <a:r>
              <a:rPr lang="ja-JP" altLang="en-US" sz="1800" dirty="0" smtClean="0">
                <a:solidFill>
                  <a:schemeClr val="tx2"/>
                </a:solidFill>
                <a:latin typeface="ＭＳ Ｐゴシック" panose="020B0600070205080204" pitchFamily="50" charset="-128"/>
                <a:ea typeface="TBP丸ｺﾞｼｯｸR"/>
                <a:cs typeface="TBP丸ｺﾞｼｯｸR"/>
              </a:rPr>
              <a:t>）</a:t>
            </a:r>
            <a:endParaRPr lang="ja-JP" altLang="en-US" dirty="0">
              <a:solidFill>
                <a:schemeClr val="tx2"/>
              </a:solidFill>
              <a:latin typeface="ＭＳ Ｐゴシック" panose="020B0600070205080204" pitchFamily="50" charset="-128"/>
              <a:ea typeface="TBP丸ｺﾞｼｯｸR"/>
              <a:cs typeface="TBP丸ｺﾞｼｯｸR"/>
            </a:endParaRPr>
          </a:p>
        </p:txBody>
      </p:sp>
      <p:sp>
        <p:nvSpPr>
          <p:cNvPr id="27" name="Rectangle 15"/>
          <p:cNvSpPr>
            <a:spLocks noChangeArrowheads="1"/>
          </p:cNvSpPr>
          <p:nvPr/>
        </p:nvSpPr>
        <p:spPr bwMode="auto">
          <a:xfrm>
            <a:off x="2971686" y="5533387"/>
            <a:ext cx="1336709"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algn="ctr"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dirty="0" smtClean="0">
                <a:solidFill>
                  <a:schemeClr val="tx2"/>
                </a:solidFill>
                <a:latin typeface="ＭＳ Ｐゴシック" panose="020B0600070205080204" pitchFamily="50" charset="-128"/>
                <a:ea typeface="TBP丸ｺﾞｼｯｸR"/>
                <a:cs typeface="TBP丸ｺﾞｼｯｸR"/>
              </a:rPr>
              <a:t>JRR-4</a:t>
            </a:r>
            <a:endParaRPr lang="ja-JP" altLang="en-US" dirty="0">
              <a:solidFill>
                <a:schemeClr val="tx2"/>
              </a:solidFill>
              <a:latin typeface="ＭＳ Ｐゴシック" panose="020B0600070205080204" pitchFamily="50" charset="-128"/>
              <a:ea typeface="TBP丸ｺﾞｼｯｸR"/>
              <a:cs typeface="TBP丸ｺﾞｼｯｸR"/>
            </a:endParaRPr>
          </a:p>
        </p:txBody>
      </p:sp>
      <p:sp>
        <p:nvSpPr>
          <p:cNvPr id="2" name="右矢印 1"/>
          <p:cNvSpPr/>
          <p:nvPr/>
        </p:nvSpPr>
        <p:spPr bwMode="auto">
          <a:xfrm>
            <a:off x="2122134" y="2816352"/>
            <a:ext cx="279813" cy="1584960"/>
          </a:xfrm>
          <a:prstGeom prst="rightArrow">
            <a:avLst/>
          </a:prstGeom>
          <a:solidFill>
            <a:srgbClr val="66FF33"/>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8" name="右矢印 27"/>
          <p:cNvSpPr/>
          <p:nvPr/>
        </p:nvSpPr>
        <p:spPr bwMode="auto">
          <a:xfrm>
            <a:off x="4648749" y="2816352"/>
            <a:ext cx="279813" cy="1584960"/>
          </a:xfrm>
          <a:prstGeom prst="rightArrow">
            <a:avLst/>
          </a:prstGeom>
          <a:solidFill>
            <a:srgbClr val="66FF33"/>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9" name="右矢印 28"/>
          <p:cNvSpPr/>
          <p:nvPr/>
        </p:nvSpPr>
        <p:spPr bwMode="auto">
          <a:xfrm>
            <a:off x="7159206" y="2816352"/>
            <a:ext cx="279813" cy="1584960"/>
          </a:xfrm>
          <a:prstGeom prst="rightArrow">
            <a:avLst/>
          </a:prstGeom>
          <a:solidFill>
            <a:srgbClr val="66FF33"/>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smtClean="0">
              <a:ln>
                <a:noFill/>
              </a:ln>
              <a:solidFill>
                <a:schemeClr val="tx1"/>
              </a:solidFill>
              <a:effectLst/>
              <a:latin typeface="Times New Roman" pitchFamily="18" charset="0"/>
              <a:ea typeface="ＭＳ Ｐゴシック" charset="-128"/>
            </a:endParaRPr>
          </a:p>
        </p:txBody>
      </p:sp>
    </p:spTree>
    <p:extLst>
      <p:ext uri="{BB962C8B-B14F-4D97-AF65-F5344CB8AC3E}">
        <p14:creationId xmlns:p14="http://schemas.microsoft.com/office/powerpoint/2010/main" val="235816912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bwMode="auto">
          <a:xfrm>
            <a:off x="268224" y="631162"/>
            <a:ext cx="4554352" cy="4252912"/>
          </a:xfrm>
          <a:prstGeom prst="roundRect">
            <a:avLst>
              <a:gd name="adj" fmla="val 3836"/>
            </a:avLst>
          </a:prstGeom>
          <a:solidFill>
            <a:srgbClr val="FFFFFF"/>
          </a:solidFill>
          <a:ln w="9525" cap="flat" cmpd="sng" algn="ctr">
            <a:solidFill>
              <a:schemeClr val="tx1"/>
            </a:solidFill>
            <a:prstDash val="solid"/>
            <a:round/>
            <a:headEnd type="none" w="med" len="med"/>
            <a:tailEnd type="none" w="med" len="med"/>
          </a:ln>
          <a:effectLst/>
          <a:scene3d>
            <a:camera prst="orthographicFront"/>
            <a:lightRig rig="threePt" dir="t"/>
          </a:scene3d>
          <a:sp3d>
            <a:bevelT prst="slope"/>
          </a:sp3d>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7" name="角丸四角形 6"/>
          <p:cNvSpPr/>
          <p:nvPr/>
        </p:nvSpPr>
        <p:spPr bwMode="auto">
          <a:xfrm>
            <a:off x="4906640" y="642782"/>
            <a:ext cx="4822576" cy="4252912"/>
          </a:xfrm>
          <a:prstGeom prst="roundRect">
            <a:avLst>
              <a:gd name="adj" fmla="val 3836"/>
            </a:avLst>
          </a:prstGeom>
          <a:solidFill>
            <a:srgbClr val="FFFFFF"/>
          </a:solidFill>
          <a:ln w="9525" cap="flat" cmpd="sng" algn="ctr">
            <a:solidFill>
              <a:schemeClr val="tx1"/>
            </a:solidFill>
            <a:prstDash val="solid"/>
            <a:round/>
            <a:headEnd type="none" w="med" len="med"/>
            <a:tailEnd type="none" w="med" len="med"/>
          </a:ln>
          <a:effectLst/>
          <a:scene3d>
            <a:camera prst="orthographicFront"/>
            <a:lightRig rig="threePt" dir="t"/>
          </a:scene3d>
          <a:sp3d>
            <a:bevelT prst="slope"/>
          </a:sp3d>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7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9" name="Text Box 6"/>
          <p:cNvSpPr txBox="1">
            <a:spLocks noChangeArrowheads="1"/>
          </p:cNvSpPr>
          <p:nvPr/>
        </p:nvSpPr>
        <p:spPr bwMode="auto">
          <a:xfrm>
            <a:off x="1750240" y="5157297"/>
            <a:ext cx="7178175" cy="1499381"/>
          </a:xfrm>
          <a:prstGeom prst="rect">
            <a:avLst/>
          </a:prstGeom>
          <a:solidFill>
            <a:srgbClr val="FFFFFF"/>
          </a:solidFill>
          <a:ln w="9525">
            <a:solidFill>
              <a:schemeClr val="tx1"/>
            </a:solidFill>
            <a:miter lim="800000"/>
            <a:headEnd/>
            <a:tailEnd/>
          </a:ln>
          <a:effectLst>
            <a:outerShdw dist="107763" dir="2700000" algn="ctr" rotWithShape="0">
              <a:schemeClr val="bg2">
                <a:alpha val="50000"/>
              </a:schemeClr>
            </a:outerShdw>
          </a:effectLst>
        </p:spPr>
        <p:txBody>
          <a:bodyPr wrap="none"/>
          <a:lstStyle/>
          <a:p>
            <a:pPr>
              <a:defRPr/>
            </a:pPr>
            <a:r>
              <a:rPr lang="en-US" altLang="ja-JP" sz="2000" dirty="0" smtClean="0">
                <a:solidFill>
                  <a:srgbClr val="003399"/>
                </a:solidFill>
                <a:effectLst>
                  <a:outerShdw blurRad="38100" dist="38100" dir="2700000" algn="tl">
                    <a:srgbClr val="C0C0C0"/>
                  </a:outerShdw>
                </a:effectLst>
                <a:ea typeface="HG丸ｺﾞｼｯｸM-PRO" pitchFamily="50" charset="-128"/>
                <a:cs typeface="Arial" panose="020B0604020202020204" pitchFamily="34" charset="0"/>
              </a:rPr>
              <a:t>                Foreign countries for BNCT clinical trials</a:t>
            </a:r>
            <a:r>
              <a:rPr lang="ja-JP" altLang="en-US" sz="2000" dirty="0" smtClean="0">
                <a:solidFill>
                  <a:srgbClr val="003399"/>
                </a:solidFill>
                <a:effectLst>
                  <a:outerShdw blurRad="38100" dist="38100" dir="2700000" algn="tl">
                    <a:srgbClr val="C0C0C0"/>
                  </a:outerShdw>
                </a:effectLst>
                <a:ea typeface="HG丸ｺﾞｼｯｸM-PRO" pitchFamily="50" charset="-128"/>
                <a:cs typeface="Arial" panose="020B0604020202020204" pitchFamily="34" charset="0"/>
              </a:rPr>
              <a:t>：</a:t>
            </a:r>
            <a:endParaRPr lang="ja-JP" altLang="en-US" sz="2000" dirty="0">
              <a:solidFill>
                <a:srgbClr val="003399"/>
              </a:solidFill>
              <a:effectLst>
                <a:outerShdw blurRad="38100" dist="38100" dir="2700000" algn="tl">
                  <a:srgbClr val="C0C0C0"/>
                </a:outerShdw>
              </a:effectLst>
              <a:ea typeface="HG丸ｺﾞｼｯｸM-PRO" pitchFamily="50" charset="-128"/>
              <a:cs typeface="Arial" panose="020B0604020202020204" pitchFamily="34" charset="0"/>
            </a:endParaRPr>
          </a:p>
          <a:p>
            <a:pPr>
              <a:defRPr/>
            </a:pPr>
            <a:r>
              <a:rPr lang="en-US" altLang="ja-JP" sz="1800" dirty="0" smtClean="0">
                <a:ea typeface="HG丸ｺﾞｼｯｸM-PRO" pitchFamily="50" charset="-128"/>
                <a:cs typeface="Arial" panose="020B0604020202020204" pitchFamily="34" charset="0"/>
              </a:rPr>
              <a:t>On going</a:t>
            </a:r>
            <a:r>
              <a:rPr lang="ja-JP" altLang="en-US" sz="1800" dirty="0" smtClean="0">
                <a:ea typeface="HG丸ｺﾞｼｯｸM-PRO" pitchFamily="50" charset="-128"/>
                <a:cs typeface="Arial" panose="020B0604020202020204" pitchFamily="34" charset="0"/>
              </a:rPr>
              <a:t>：</a:t>
            </a:r>
            <a:r>
              <a:rPr lang="en-US" altLang="ja-JP" sz="1800" dirty="0" smtClean="0">
                <a:ea typeface="HG丸ｺﾞｼｯｸM-PRO" pitchFamily="50" charset="-128"/>
                <a:cs typeface="Arial" panose="020B0604020202020204" pitchFamily="34" charset="0"/>
              </a:rPr>
              <a:t>Japan, Argentina, Taiwan</a:t>
            </a:r>
            <a:endParaRPr lang="en-US" altLang="ja-JP" sz="1800" dirty="0">
              <a:ea typeface="HG丸ｺﾞｼｯｸM-PRO" pitchFamily="50" charset="-128"/>
              <a:cs typeface="Arial" panose="020B0604020202020204" pitchFamily="34" charset="0"/>
            </a:endParaRPr>
          </a:p>
          <a:p>
            <a:pPr>
              <a:defRPr/>
            </a:pPr>
            <a:endParaRPr lang="en-US" altLang="ja-JP" sz="1000" dirty="0">
              <a:ea typeface="HG丸ｺﾞｼｯｸM-PRO" pitchFamily="50" charset="-128"/>
              <a:cs typeface="Arial" panose="020B0604020202020204" pitchFamily="34" charset="0"/>
            </a:endParaRPr>
          </a:p>
          <a:p>
            <a:pPr>
              <a:defRPr/>
            </a:pPr>
            <a:r>
              <a:rPr lang="en-US" altLang="ja-JP" sz="1800" dirty="0" smtClean="0">
                <a:ea typeface="HG丸ｺﾞｼｯｸM-PRO" pitchFamily="50" charset="-128"/>
                <a:cs typeface="Arial" panose="020B0604020202020204" pitchFamily="34" charset="0"/>
              </a:rPr>
              <a:t>Stop</a:t>
            </a:r>
            <a:r>
              <a:rPr lang="ja-JP" altLang="en-US" sz="1800" dirty="0" smtClean="0">
                <a:ea typeface="HG丸ｺﾞｼｯｸM-PRO" pitchFamily="50" charset="-128"/>
                <a:cs typeface="Arial" panose="020B0604020202020204" pitchFamily="34" charset="0"/>
              </a:rPr>
              <a:t>：</a:t>
            </a:r>
            <a:r>
              <a:rPr lang="ja-JP" altLang="en-US" sz="1800" dirty="0">
                <a:ea typeface="HG丸ｺﾞｼｯｸM-PRO" pitchFamily="50" charset="-128"/>
                <a:cs typeface="Arial" panose="020B0604020202020204" pitchFamily="34" charset="0"/>
              </a:rPr>
              <a:t>　</a:t>
            </a:r>
            <a:r>
              <a:rPr lang="en-US" altLang="ja-JP" sz="1800" dirty="0" smtClean="0">
                <a:ea typeface="HG丸ｺﾞｼｯｸM-PRO" pitchFamily="50" charset="-128"/>
                <a:cs typeface="Arial" panose="020B0604020202020204" pitchFamily="34" charset="0"/>
              </a:rPr>
              <a:t>Finland, USA, Netherland, Italy, Chez,</a:t>
            </a:r>
            <a:endParaRPr lang="en-US" altLang="ja-JP" sz="1800" dirty="0">
              <a:ea typeface="HG丸ｺﾞｼｯｸM-PRO" pitchFamily="50" charset="-128"/>
              <a:cs typeface="Arial" panose="020B0604020202020204" pitchFamily="34" charset="0"/>
            </a:endParaRPr>
          </a:p>
          <a:p>
            <a:pPr>
              <a:defRPr/>
            </a:pPr>
            <a:endParaRPr lang="en-US" altLang="ja-JP" sz="1000" dirty="0">
              <a:ea typeface="HG丸ｺﾞｼｯｸM-PRO" pitchFamily="50" charset="-128"/>
              <a:cs typeface="Arial" panose="020B0604020202020204" pitchFamily="34" charset="0"/>
            </a:endParaRPr>
          </a:p>
          <a:p>
            <a:pPr>
              <a:defRPr/>
            </a:pPr>
            <a:r>
              <a:rPr lang="en-US" altLang="ja-JP" sz="1800" dirty="0" smtClean="0">
                <a:ea typeface="HG丸ｺﾞｼｯｸM-PRO" pitchFamily="50" charset="-128"/>
                <a:cs typeface="Arial" panose="020B0604020202020204" pitchFamily="34" charset="0"/>
              </a:rPr>
              <a:t>Planning</a:t>
            </a:r>
            <a:r>
              <a:rPr lang="ja-JP" altLang="en-US" sz="1800" dirty="0" smtClean="0">
                <a:ea typeface="HG丸ｺﾞｼｯｸM-PRO" pitchFamily="50" charset="-128"/>
                <a:cs typeface="Arial" panose="020B0604020202020204" pitchFamily="34" charset="0"/>
              </a:rPr>
              <a:t>：</a:t>
            </a:r>
            <a:r>
              <a:rPr lang="en-US" altLang="ja-JP" sz="1800" dirty="0" smtClean="0">
                <a:ea typeface="HG丸ｺﾞｼｯｸM-PRO" pitchFamily="50" charset="-128"/>
                <a:cs typeface="Arial" panose="020B0604020202020204" pitchFamily="34" charset="0"/>
              </a:rPr>
              <a:t>China, Korea, England(Acc.), Italy(Acc.)</a:t>
            </a:r>
            <a:endParaRPr lang="ja-JP" altLang="en-US" sz="1800" dirty="0">
              <a:ea typeface="HG丸ｺﾞｼｯｸM-PRO" pitchFamily="50" charset="-128"/>
              <a:cs typeface="Arial" panose="020B0604020202020204" pitchFamily="34" charset="0"/>
            </a:endParaRPr>
          </a:p>
        </p:txBody>
      </p:sp>
      <p:pic>
        <p:nvPicPr>
          <p:cNvPr id="10"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973" t="2572" r="2412" b="3112"/>
          <a:stretch/>
        </p:blipFill>
        <p:spPr bwMode="auto">
          <a:xfrm>
            <a:off x="441892" y="797912"/>
            <a:ext cx="4066032" cy="4011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1" name="図 10"/>
          <p:cNvPicPr>
            <a:picLocks noChangeAspect="1"/>
          </p:cNvPicPr>
          <p:nvPr/>
        </p:nvPicPr>
        <p:blipFill>
          <a:blip r:embed="rId4"/>
          <a:stretch>
            <a:fillRect/>
          </a:stretch>
        </p:blipFill>
        <p:spPr>
          <a:xfrm>
            <a:off x="5212080" y="706472"/>
            <a:ext cx="4438706" cy="3770376"/>
          </a:xfrm>
          <a:prstGeom prst="rect">
            <a:avLst/>
          </a:prstGeom>
        </p:spPr>
      </p:pic>
      <p:sp>
        <p:nvSpPr>
          <p:cNvPr id="12" name="テキスト ボックス 11"/>
          <p:cNvSpPr txBox="1"/>
          <p:nvPr/>
        </p:nvSpPr>
        <p:spPr>
          <a:xfrm rot="16200000">
            <a:off x="4018133" y="2269390"/>
            <a:ext cx="2303836" cy="338554"/>
          </a:xfrm>
          <a:prstGeom prst="rect">
            <a:avLst/>
          </a:prstGeom>
          <a:noFill/>
        </p:spPr>
        <p:txBody>
          <a:bodyPr wrap="none" rtlCol="0">
            <a:spAutoFit/>
          </a:bodyPr>
          <a:lstStyle/>
          <a:p>
            <a:r>
              <a:rPr lang="en-US" altLang="ja-JP" sz="1600" dirty="0" smtClean="0"/>
              <a:t>Number of clinical trials</a:t>
            </a:r>
            <a:endParaRPr kumimoji="1" lang="ja-JP" altLang="en-US" sz="1600" dirty="0"/>
          </a:p>
        </p:txBody>
      </p:sp>
      <p:sp>
        <p:nvSpPr>
          <p:cNvPr id="13" name="テキスト ボックス 12"/>
          <p:cNvSpPr txBox="1"/>
          <p:nvPr/>
        </p:nvSpPr>
        <p:spPr>
          <a:xfrm>
            <a:off x="7031323" y="4274375"/>
            <a:ext cx="598625" cy="338554"/>
          </a:xfrm>
          <a:prstGeom prst="rect">
            <a:avLst/>
          </a:prstGeom>
          <a:noFill/>
        </p:spPr>
        <p:txBody>
          <a:bodyPr wrap="none" rtlCol="0">
            <a:spAutoFit/>
          </a:bodyPr>
          <a:lstStyle/>
          <a:p>
            <a:r>
              <a:rPr kumimoji="1" lang="en-US" altLang="ja-JP" sz="1600" dirty="0" smtClean="0"/>
              <a:t>Year</a:t>
            </a:r>
            <a:endParaRPr kumimoji="1" lang="ja-JP" altLang="en-US" sz="1600" dirty="0"/>
          </a:p>
        </p:txBody>
      </p:sp>
      <p:sp>
        <p:nvSpPr>
          <p:cNvPr id="14" name="テキスト ボックス 13"/>
          <p:cNvSpPr txBox="1"/>
          <p:nvPr/>
        </p:nvSpPr>
        <p:spPr>
          <a:xfrm>
            <a:off x="6447027" y="4579921"/>
            <a:ext cx="1968809" cy="338554"/>
          </a:xfrm>
          <a:prstGeom prst="rect">
            <a:avLst/>
          </a:prstGeom>
          <a:noFill/>
        </p:spPr>
        <p:txBody>
          <a:bodyPr wrap="none" rtlCol="0">
            <a:spAutoFit/>
          </a:bodyPr>
          <a:lstStyle/>
          <a:p>
            <a:r>
              <a:rPr kumimoji="1" lang="en-US" altLang="ja-JP" sz="1600" b="1" dirty="0" smtClean="0">
                <a:solidFill>
                  <a:srgbClr val="000099"/>
                </a:solidFill>
                <a:latin typeface="+mn-ea"/>
                <a:ea typeface="+mn-ea"/>
              </a:rPr>
              <a:t>JRR-</a:t>
            </a:r>
            <a:r>
              <a:rPr kumimoji="1" lang="ja-JP" altLang="en-US" sz="1600" b="1" dirty="0" smtClean="0">
                <a:solidFill>
                  <a:srgbClr val="000099"/>
                </a:solidFill>
                <a:latin typeface="+mn-ea"/>
                <a:ea typeface="+mn-ea"/>
              </a:rPr>
              <a:t>４＋</a:t>
            </a:r>
            <a:r>
              <a:rPr kumimoji="1" lang="en-US" altLang="ja-JP" sz="1600" b="1" dirty="0" smtClean="0">
                <a:solidFill>
                  <a:srgbClr val="000099"/>
                </a:solidFill>
                <a:latin typeface="+mn-ea"/>
                <a:ea typeface="+mn-ea"/>
              </a:rPr>
              <a:t>KUR</a:t>
            </a:r>
            <a:r>
              <a:rPr lang="ja-JP" altLang="en-US" sz="1600" b="1" dirty="0">
                <a:solidFill>
                  <a:srgbClr val="000099"/>
                </a:solidFill>
                <a:latin typeface="+mn-ea"/>
                <a:ea typeface="+mn-ea"/>
              </a:rPr>
              <a:t> </a:t>
            </a:r>
            <a:r>
              <a:rPr lang="en-US" altLang="ja-JP" sz="1600" b="1" dirty="0" smtClean="0">
                <a:solidFill>
                  <a:srgbClr val="000099"/>
                </a:solidFill>
                <a:latin typeface="+mn-ea"/>
                <a:ea typeface="+mn-ea"/>
              </a:rPr>
              <a:t>Total </a:t>
            </a:r>
            <a:endParaRPr kumimoji="1" lang="ja-JP" altLang="en-US" sz="1600" b="1" dirty="0">
              <a:solidFill>
                <a:srgbClr val="000099"/>
              </a:solidFill>
              <a:latin typeface="+mn-ea"/>
              <a:ea typeface="+mn-ea"/>
            </a:endParaRPr>
          </a:p>
        </p:txBody>
      </p:sp>
      <p:sp>
        <p:nvSpPr>
          <p:cNvPr id="15" name="テキスト ボックス 14"/>
          <p:cNvSpPr txBox="1"/>
          <p:nvPr/>
        </p:nvSpPr>
        <p:spPr>
          <a:xfrm>
            <a:off x="3572400" y="2645510"/>
            <a:ext cx="615553" cy="959557"/>
          </a:xfrm>
          <a:prstGeom prst="rect">
            <a:avLst/>
          </a:prstGeom>
          <a:solidFill>
            <a:schemeClr val="bg1">
              <a:alpha val="80000"/>
            </a:schemeClr>
          </a:solidFill>
        </p:spPr>
        <p:txBody>
          <a:bodyPr vert="eaVert" wrap="none" rtlCol="0">
            <a:spAutoFit/>
          </a:bodyPr>
          <a:lstStyle/>
          <a:p>
            <a:r>
              <a:rPr kumimoji="1" lang="ja-JP" altLang="en-US" sz="1400" dirty="0" smtClean="0">
                <a:solidFill>
                  <a:srgbClr val="FF0000"/>
                </a:solidFill>
              </a:rPr>
              <a:t>炉心破損</a:t>
            </a:r>
            <a:endParaRPr kumimoji="1" lang="en-US" altLang="ja-JP" sz="1400" dirty="0" smtClean="0">
              <a:solidFill>
                <a:srgbClr val="FF0000"/>
              </a:solidFill>
            </a:endParaRPr>
          </a:p>
          <a:p>
            <a:r>
              <a:rPr kumimoji="1" lang="ja-JP" altLang="en-US" sz="1400" dirty="0" smtClean="0">
                <a:solidFill>
                  <a:srgbClr val="FF0000"/>
                </a:solidFill>
              </a:rPr>
              <a:t>により停止</a:t>
            </a:r>
            <a:endParaRPr kumimoji="1" lang="ja-JP" altLang="en-US" sz="1400" dirty="0">
              <a:solidFill>
                <a:srgbClr val="FF0000"/>
              </a:solidFill>
            </a:endParaRPr>
          </a:p>
        </p:txBody>
      </p:sp>
      <p:sp>
        <p:nvSpPr>
          <p:cNvPr id="16" name="Text Box 50"/>
          <p:cNvSpPr txBox="1">
            <a:spLocks noChangeArrowheads="1"/>
          </p:cNvSpPr>
          <p:nvPr/>
        </p:nvSpPr>
        <p:spPr bwMode="auto">
          <a:xfrm>
            <a:off x="1363186" y="21866"/>
            <a:ext cx="7697787" cy="484741"/>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sz="2600" b="1" dirty="0" smtClean="0">
                <a:ea typeface="HG丸ｺﾞｼｯｸM-PRO" panose="020F0600000000000000" pitchFamily="50" charset="-128"/>
              </a:rPr>
              <a:t>Number of clinical trials in JRR-4 and all Japan</a:t>
            </a:r>
            <a:endParaRPr lang="ja-JP" altLang="en-US" sz="2600" b="1" dirty="0">
              <a:ea typeface="HG丸ｺﾞｼｯｸM-PRO" panose="020F0600000000000000" pitchFamily="50" charset="-128"/>
            </a:endParaRPr>
          </a:p>
        </p:txBody>
      </p:sp>
    </p:spTree>
    <p:extLst>
      <p:ext uri="{BB962C8B-B14F-4D97-AF65-F5344CB8AC3E}">
        <p14:creationId xmlns:p14="http://schemas.microsoft.com/office/powerpoint/2010/main" val="501788145"/>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グループ化 17"/>
          <p:cNvGrpSpPr>
            <a:grpSpLocks/>
          </p:cNvGrpSpPr>
          <p:nvPr/>
        </p:nvGrpSpPr>
        <p:grpSpPr bwMode="auto">
          <a:xfrm>
            <a:off x="4784726" y="1052735"/>
            <a:ext cx="4932456" cy="5479827"/>
            <a:chOff x="4676775" y="854075"/>
            <a:chExt cx="5121275" cy="5689600"/>
          </a:xfrm>
        </p:grpSpPr>
        <p:sp>
          <p:nvSpPr>
            <p:cNvPr id="19" name="AutoShape 7"/>
            <p:cNvSpPr>
              <a:spLocks noChangeArrowheads="1"/>
            </p:cNvSpPr>
            <p:nvPr/>
          </p:nvSpPr>
          <p:spPr bwMode="auto">
            <a:xfrm>
              <a:off x="4676775" y="854075"/>
              <a:ext cx="5121275" cy="5689600"/>
            </a:xfrm>
            <a:prstGeom prst="roundRect">
              <a:avLst>
                <a:gd name="adj" fmla="val 4500"/>
              </a:avLst>
            </a:prstGeom>
            <a:solidFill>
              <a:srgbClr val="FFFFFF"/>
            </a:solidFill>
            <a:ln w="9525">
              <a:solidFill>
                <a:schemeClr val="tx1"/>
              </a:solidFill>
              <a:round/>
              <a:headEnd/>
              <a:tailEnd/>
            </a:ln>
            <a:effectLst>
              <a:outerShdw dist="38100" dir="2700000" sx="101000" sy="101000" algn="tl" rotWithShape="0">
                <a:schemeClr val="tx1">
                  <a:lumMod val="50000"/>
                  <a:lumOff val="50000"/>
                  <a:alpha val="50000"/>
                </a:schemeClr>
              </a:outerShdw>
            </a:effectLst>
          </p:spPr>
          <p:txBody>
            <a:bodyPr wrap="none"/>
            <a:lstStyle/>
            <a:p>
              <a:pPr eaLnBrk="1" hangingPunct="1">
                <a:defRPr/>
              </a:pPr>
              <a:r>
                <a:rPr lang="en-US" altLang="ja-JP" dirty="0" smtClean="0">
                  <a:latin typeface="Arial" charset="0"/>
                </a:rPr>
                <a:t>BNCT reactor installed in a hospital in China</a:t>
              </a:r>
              <a:endParaRPr lang="ja-JP" altLang="en-US" dirty="0">
                <a:latin typeface="Arial" charset="0"/>
              </a:endParaRPr>
            </a:p>
          </p:txBody>
        </p:sp>
        <p:pic>
          <p:nvPicPr>
            <p:cNvPr id="20"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681" y="1842450"/>
              <a:ext cx="4854575" cy="451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999999"/>
                    </a:outerShdw>
                  </a:effectLst>
                </a14:hiddenEffects>
              </a:ext>
            </a:extLst>
          </p:spPr>
        </p:pic>
      </p:grpSp>
      <p:grpSp>
        <p:nvGrpSpPr>
          <p:cNvPr id="2" name="グループ化 1"/>
          <p:cNvGrpSpPr/>
          <p:nvPr/>
        </p:nvGrpSpPr>
        <p:grpSpPr>
          <a:xfrm>
            <a:off x="5186363" y="763588"/>
            <a:ext cx="4525962" cy="5848350"/>
            <a:chOff x="5186363" y="763588"/>
            <a:chExt cx="4525962" cy="5848350"/>
          </a:xfrm>
        </p:grpSpPr>
        <p:grpSp>
          <p:nvGrpSpPr>
            <p:cNvPr id="3" name="グループ化 2"/>
            <p:cNvGrpSpPr>
              <a:grpSpLocks/>
            </p:cNvGrpSpPr>
            <p:nvPr/>
          </p:nvGrpSpPr>
          <p:grpSpPr bwMode="auto">
            <a:xfrm>
              <a:off x="5186363" y="763588"/>
              <a:ext cx="4525962" cy="5848350"/>
              <a:chOff x="5241925" y="895350"/>
              <a:chExt cx="4525963" cy="5848236"/>
            </a:xfrm>
          </p:grpSpPr>
          <p:sp>
            <p:nvSpPr>
              <p:cNvPr id="5" name="AutoShape 7"/>
              <p:cNvSpPr>
                <a:spLocks noChangeArrowheads="1"/>
              </p:cNvSpPr>
              <p:nvPr/>
            </p:nvSpPr>
            <p:spPr bwMode="auto">
              <a:xfrm>
                <a:off x="5241925" y="895350"/>
                <a:ext cx="4525963" cy="5848236"/>
              </a:xfrm>
              <a:prstGeom prst="roundRect">
                <a:avLst>
                  <a:gd name="adj" fmla="val 4500"/>
                </a:avLst>
              </a:prstGeom>
              <a:solidFill>
                <a:schemeClr val="bg1"/>
              </a:solidFill>
              <a:ln w="9525">
                <a:solidFill>
                  <a:schemeClr val="tx1"/>
                </a:solidFill>
                <a:round/>
                <a:headEnd/>
                <a:tailEnd/>
              </a:ln>
              <a:effectLst>
                <a:outerShdw dist="38100" dir="2700000" sx="101000" sy="101000" algn="tl" rotWithShape="0">
                  <a:schemeClr val="tx1">
                    <a:lumMod val="50000"/>
                    <a:lumOff val="50000"/>
                    <a:alpha val="50000"/>
                  </a:schemeClr>
                </a:outerShdw>
              </a:effectLst>
            </p:spPr>
            <p:txBody>
              <a:bodyPr wrap="none" anchor="ctr"/>
              <a:lstStyle/>
              <a:p>
                <a:pPr fontAlgn="auto">
                  <a:spcBef>
                    <a:spcPts val="0"/>
                  </a:spcBef>
                  <a:spcAft>
                    <a:spcPts val="0"/>
                  </a:spcAft>
                  <a:defRPr/>
                </a:pPr>
                <a:endParaRPr lang="ja-JP" altLang="en-US">
                  <a:latin typeface="+mn-lt"/>
                </a:endParaRPr>
              </a:p>
            </p:txBody>
          </p:sp>
          <p:sp>
            <p:nvSpPr>
              <p:cNvPr id="6" name="Rectangle 6"/>
              <p:cNvSpPr>
                <a:spLocks noChangeArrowheads="1"/>
              </p:cNvSpPr>
              <p:nvPr/>
            </p:nvSpPr>
            <p:spPr bwMode="auto">
              <a:xfrm>
                <a:off x="6030912" y="939799"/>
                <a:ext cx="3505201" cy="64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lnSpc>
                    <a:spcPct val="80000"/>
                  </a:lnSpc>
                  <a:spcBef>
                    <a:spcPct val="20000"/>
                  </a:spcBef>
                  <a:defRPr/>
                </a:pPr>
                <a:r>
                  <a:rPr lang="en-US" altLang="ja-JP" sz="2000" b="1" dirty="0">
                    <a:solidFill>
                      <a:srgbClr val="FF0000"/>
                    </a:solidFill>
                    <a:effectLst>
                      <a:outerShdw blurRad="38100" dist="38100" dir="2700000" algn="tl">
                        <a:srgbClr val="000000">
                          <a:alpha val="43137"/>
                        </a:srgbClr>
                      </a:outerShdw>
                    </a:effectLst>
                  </a:rPr>
                  <a:t>Accelerator based neutron </a:t>
                </a:r>
              </a:p>
              <a:p>
                <a:pPr algn="ctr" eaLnBrk="0" hangingPunct="0">
                  <a:lnSpc>
                    <a:spcPct val="80000"/>
                  </a:lnSpc>
                  <a:spcBef>
                    <a:spcPct val="20000"/>
                  </a:spcBef>
                  <a:defRPr/>
                </a:pPr>
                <a:r>
                  <a:rPr lang="en-US" altLang="ja-JP" sz="2000" b="1" dirty="0">
                    <a:solidFill>
                      <a:srgbClr val="FF0000"/>
                    </a:solidFill>
                    <a:effectLst>
                      <a:outerShdw blurRad="38100" dist="38100" dir="2700000" algn="tl">
                        <a:srgbClr val="000000">
                          <a:alpha val="43137"/>
                        </a:srgbClr>
                      </a:outerShdw>
                    </a:effectLst>
                  </a:rPr>
                  <a:t>Source for BNCT </a:t>
                </a:r>
                <a:endParaRPr lang="ja-JP" altLang="en-US" sz="2000" b="1" dirty="0">
                  <a:solidFill>
                    <a:srgbClr val="FF0000"/>
                  </a:solidFill>
                  <a:effectLst>
                    <a:outerShdw blurRad="38100" dist="38100" dir="2700000" algn="tl">
                      <a:srgbClr val="000000">
                        <a:alpha val="43137"/>
                      </a:srgbClr>
                    </a:outerShdw>
                  </a:effectLst>
                </a:endParaRPr>
              </a:p>
            </p:txBody>
          </p:sp>
          <p:pic>
            <p:nvPicPr>
              <p:cNvPr id="7" name="Picture 10" descr="MCj03037270000[1]"/>
              <p:cNvPicPr>
                <a:picLocks noChangeAspect="1" noChangeArrowheads="1"/>
              </p:cNvPicPr>
              <p:nvPr/>
            </p:nvPicPr>
            <p:blipFill>
              <a:blip r:embed="rId4" cstate="print">
                <a:lum bright="44000" contrast="60000"/>
                <a:extLst>
                  <a:ext uri="{28A0092B-C50C-407E-A947-70E740481C1C}">
                    <a14:useLocalDpi xmlns:a14="http://schemas.microsoft.com/office/drawing/2010/main" val="0"/>
                  </a:ext>
                </a:extLst>
              </a:blip>
              <a:srcRect/>
              <a:stretch>
                <a:fillRect/>
              </a:stretch>
            </p:blipFill>
            <p:spPr bwMode="auto">
              <a:xfrm>
                <a:off x="7984461" y="1464911"/>
                <a:ext cx="1589088"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正方形/長方形 18"/>
              <p:cNvSpPr>
                <a:spLocks noChangeArrowheads="1"/>
              </p:cNvSpPr>
              <p:nvPr/>
            </p:nvSpPr>
            <p:spPr bwMode="auto">
              <a:xfrm>
                <a:off x="5387728" y="3198497"/>
                <a:ext cx="430069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000" b="1">
                    <a:ea typeface="ＭＳ ゴシック" panose="020B0609070205080204" pitchFamily="49" charset="-128"/>
                    <a:cs typeface="Arial" panose="020B0604020202020204" pitchFamily="34" charset="0"/>
                  </a:rPr>
                  <a:t>●</a:t>
                </a:r>
                <a:r>
                  <a:rPr lang="en-US" altLang="ja-JP" sz="2000" b="1">
                    <a:ea typeface="ＭＳ ゴシック" panose="020B0609070205080204" pitchFamily="49" charset="-128"/>
                    <a:cs typeface="Arial" panose="020B0604020202020204" pitchFamily="34" charset="0"/>
                  </a:rPr>
                  <a:t>Accelerator is not subject to </a:t>
                </a:r>
              </a:p>
              <a:p>
                <a:pPr eaLnBrk="1" hangingPunct="1"/>
                <a:r>
                  <a:rPr lang="en-US" altLang="ja-JP" sz="2000" b="1">
                    <a:ea typeface="ＭＳ ゴシック" panose="020B0609070205080204" pitchFamily="49" charset="-128"/>
                    <a:cs typeface="Arial" panose="020B0604020202020204" pitchFamily="34" charset="0"/>
                  </a:rPr>
                  <a:t>    as many legal restrictions for</a:t>
                </a:r>
              </a:p>
              <a:p>
                <a:pPr eaLnBrk="1" hangingPunct="1"/>
                <a:r>
                  <a:rPr lang="en-US" altLang="ja-JP" sz="2000" b="1">
                    <a:ea typeface="ＭＳ ゴシック" panose="020B0609070205080204" pitchFamily="49" charset="-128"/>
                    <a:cs typeface="Arial" panose="020B0604020202020204" pitchFamily="34" charset="0"/>
                  </a:rPr>
                  <a:t>    Japanese nuclear regulations</a:t>
                </a:r>
                <a:r>
                  <a:rPr lang="ja-JP" altLang="en-US" sz="2000" b="1">
                    <a:ea typeface="ＭＳ ゴシック" panose="020B0609070205080204" pitchFamily="49" charset="-128"/>
                    <a:cs typeface="Arial" panose="020B0604020202020204" pitchFamily="34" charset="0"/>
                  </a:rPr>
                  <a:t>　　</a:t>
                </a:r>
              </a:p>
              <a:p>
                <a:pPr eaLnBrk="1" hangingPunct="1"/>
                <a:r>
                  <a:rPr lang="ja-JP" altLang="en-US" sz="2000" b="1">
                    <a:latin typeface="ＭＳ ゴシック" panose="020B0609070205080204" pitchFamily="49" charset="-128"/>
                    <a:ea typeface="ＭＳ ゴシック" panose="020B0609070205080204" pitchFamily="49" charset="-128"/>
                    <a:cs typeface="Arial" panose="020B0604020202020204" pitchFamily="34" charset="0"/>
                  </a:rPr>
                  <a:t>  ⇒</a:t>
                </a:r>
                <a:r>
                  <a:rPr lang="ja-JP" altLang="en-US" sz="2000" b="1">
                    <a:ea typeface="ＭＳ ゴシック" panose="020B0609070205080204" pitchFamily="49" charset="-128"/>
                    <a:cs typeface="Arial" panose="020B0604020202020204" pitchFamily="34" charset="0"/>
                  </a:rPr>
                  <a:t> </a:t>
                </a:r>
                <a:r>
                  <a:rPr lang="en-US" altLang="ja-JP" sz="2000" b="1">
                    <a:ea typeface="ＭＳ ゴシック" panose="020B0609070205080204" pitchFamily="49" charset="-128"/>
                    <a:cs typeface="Arial" panose="020B0604020202020204" pitchFamily="34" charset="0"/>
                  </a:rPr>
                  <a:t>Patients can receive BNCT</a:t>
                </a:r>
              </a:p>
              <a:p>
                <a:pPr eaLnBrk="1" hangingPunct="1"/>
                <a:r>
                  <a:rPr lang="en-US" altLang="ja-JP" sz="2000" b="1">
                    <a:ea typeface="ＭＳ ゴシック" panose="020B0609070205080204" pitchFamily="49" charset="-128"/>
                    <a:cs typeface="Arial" panose="020B0604020202020204" pitchFamily="34" charset="0"/>
                  </a:rPr>
                  <a:t>    treatment everyday.</a:t>
                </a:r>
              </a:p>
              <a:p>
                <a:pPr eaLnBrk="1" hangingPunct="1"/>
                <a:r>
                  <a:rPr lang="ja-JP" altLang="en-US" sz="2000" b="1">
                    <a:ea typeface="ＭＳ ゴシック" panose="020B0609070205080204" pitchFamily="49" charset="-128"/>
                    <a:cs typeface="Arial" panose="020B0604020202020204" pitchFamily="34" charset="0"/>
                  </a:rPr>
                  <a:t>● </a:t>
                </a:r>
                <a:r>
                  <a:rPr lang="en-US" altLang="ja-JP" sz="2000" b="1">
                    <a:ea typeface="ＭＳ ゴシック" panose="020B0609070205080204" pitchFamily="49" charset="-128"/>
                    <a:cs typeface="Arial" panose="020B0604020202020204" pitchFamily="34" charset="0"/>
                  </a:rPr>
                  <a:t>BNCT can be performed in a </a:t>
                </a:r>
              </a:p>
              <a:p>
                <a:pPr eaLnBrk="1" hangingPunct="1"/>
                <a:r>
                  <a:rPr lang="en-US" altLang="ja-JP" sz="2000" b="1">
                    <a:ea typeface="ＭＳ ゴシック" panose="020B0609070205080204" pitchFamily="49" charset="-128"/>
                    <a:cs typeface="Arial" panose="020B0604020202020204" pitchFamily="34" charset="0"/>
                  </a:rPr>
                  <a:t>    hospital, and thus multi-field</a:t>
                </a:r>
              </a:p>
              <a:p>
                <a:pPr eaLnBrk="1" hangingPunct="1"/>
                <a:r>
                  <a:rPr lang="en-US" altLang="ja-JP" sz="2000" b="1">
                    <a:ea typeface="ＭＳ ゴシック" panose="020B0609070205080204" pitchFamily="49" charset="-128"/>
                    <a:cs typeface="Arial" panose="020B0604020202020204" pitchFamily="34" charset="0"/>
                  </a:rPr>
                  <a:t>    irradiation and fractionated</a:t>
                </a:r>
              </a:p>
              <a:p>
                <a:pPr eaLnBrk="1" hangingPunct="1"/>
                <a:r>
                  <a:rPr lang="en-US" altLang="ja-JP" sz="2000" b="1">
                    <a:ea typeface="ＭＳ ゴシック" panose="020B0609070205080204" pitchFamily="49" charset="-128"/>
                    <a:cs typeface="Arial" panose="020B0604020202020204" pitchFamily="34" charset="0"/>
                  </a:rPr>
                  <a:t>    irradiation become to possible.</a:t>
                </a:r>
              </a:p>
              <a:p>
                <a:pPr eaLnBrk="1" hangingPunct="1"/>
                <a:r>
                  <a:rPr lang="ja-JP" altLang="en-US" sz="2000" b="1">
                    <a:ea typeface="ＭＳ ゴシック" panose="020B0609070205080204" pitchFamily="49" charset="-128"/>
                    <a:cs typeface="Arial" panose="020B0604020202020204" pitchFamily="34" charset="0"/>
                  </a:rPr>
                  <a:t>● </a:t>
                </a:r>
                <a:r>
                  <a:rPr lang="en-US" altLang="ja-JP" sz="2000" b="1">
                    <a:ea typeface="ＭＳ ゴシック" panose="020B0609070205080204" pitchFamily="49" charset="-128"/>
                    <a:cs typeface="Arial" panose="020B0604020202020204" pitchFamily="34" charset="0"/>
                  </a:rPr>
                  <a:t>The treatment can upgrade </a:t>
                </a:r>
              </a:p>
              <a:p>
                <a:pPr eaLnBrk="1" hangingPunct="1"/>
                <a:r>
                  <a:rPr lang="en-US" altLang="ja-JP" sz="2000" b="1">
                    <a:ea typeface="ＭＳ ゴシック" panose="020B0609070205080204" pitchFamily="49" charset="-128"/>
                    <a:cs typeface="Arial" panose="020B0604020202020204" pitchFamily="34" charset="0"/>
                  </a:rPr>
                  <a:t>    to advanced medical care.</a:t>
                </a:r>
              </a:p>
            </p:txBody>
          </p:sp>
        </p:grpSp>
        <p:pic>
          <p:nvPicPr>
            <p:cNvPr id="4" name="Picture 2" descr="D:\Photo\2012\09.14_東海BNCTツアー\BNCT用Lina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7914" y="1460285"/>
              <a:ext cx="1942672" cy="145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50"/>
          <p:cNvSpPr txBox="1">
            <a:spLocks noChangeArrowheads="1"/>
          </p:cNvSpPr>
          <p:nvPr/>
        </p:nvSpPr>
        <p:spPr bwMode="auto">
          <a:xfrm>
            <a:off x="315913" y="-1588"/>
            <a:ext cx="9275762" cy="520701"/>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800" b="1">
                <a:solidFill>
                  <a:srgbClr val="0000FF"/>
                </a:solidFill>
                <a:ea typeface="HG丸ｺﾞｼｯｸM-PRO" panose="020F0600000000000000" pitchFamily="50" charset="-128"/>
                <a:cs typeface="Arial" panose="020B0604020202020204" pitchFamily="34" charset="0"/>
              </a:rPr>
              <a:t>Status of Reactor Based BNCT</a:t>
            </a:r>
            <a:endParaRPr lang="ja-JP" altLang="en-US" sz="2800" b="1">
              <a:solidFill>
                <a:srgbClr val="0000FF"/>
              </a:solidFill>
              <a:ea typeface="HG丸ｺﾞｼｯｸM-PRO" panose="020F0600000000000000" pitchFamily="50" charset="-128"/>
              <a:cs typeface="Arial" panose="020B0604020202020204" pitchFamily="34" charset="0"/>
            </a:endParaRPr>
          </a:p>
        </p:txBody>
      </p:sp>
      <p:grpSp>
        <p:nvGrpSpPr>
          <p:cNvPr id="10" name="グループ化 1"/>
          <p:cNvGrpSpPr>
            <a:grpSpLocks/>
          </p:cNvGrpSpPr>
          <p:nvPr/>
        </p:nvGrpSpPr>
        <p:grpSpPr bwMode="auto">
          <a:xfrm>
            <a:off x="58834" y="808038"/>
            <a:ext cx="4997450" cy="5848350"/>
            <a:chOff x="5321497" y="779380"/>
            <a:chExt cx="4998146" cy="5848236"/>
          </a:xfrm>
        </p:grpSpPr>
        <p:sp>
          <p:nvSpPr>
            <p:cNvPr id="11" name="AutoShape 7"/>
            <p:cNvSpPr>
              <a:spLocks noChangeArrowheads="1"/>
            </p:cNvSpPr>
            <p:nvPr/>
          </p:nvSpPr>
          <p:spPr bwMode="auto">
            <a:xfrm>
              <a:off x="5321497" y="779380"/>
              <a:ext cx="4637733" cy="5848236"/>
            </a:xfrm>
            <a:prstGeom prst="roundRect">
              <a:avLst>
                <a:gd name="adj" fmla="val 4500"/>
              </a:avLst>
            </a:prstGeom>
            <a:solidFill>
              <a:schemeClr val="bg1"/>
            </a:solidFill>
            <a:ln w="9525">
              <a:solidFill>
                <a:schemeClr val="tx1"/>
              </a:solidFill>
              <a:round/>
              <a:headEnd/>
              <a:tailEnd/>
            </a:ln>
            <a:effectLst>
              <a:outerShdw dist="38100" dir="2700000" sx="101000" sy="101000" algn="tl" rotWithShape="0">
                <a:schemeClr val="tx1">
                  <a:lumMod val="50000"/>
                  <a:lumOff val="50000"/>
                  <a:alpha val="50000"/>
                </a:schemeClr>
              </a:outerShdw>
            </a:effectLst>
          </p:spPr>
          <p:txBody>
            <a:bodyPr wrap="none" anchor="ctr"/>
            <a:lstStyle/>
            <a:p>
              <a:pPr fontAlgn="auto">
                <a:spcBef>
                  <a:spcPts val="0"/>
                </a:spcBef>
                <a:spcAft>
                  <a:spcPts val="0"/>
                </a:spcAft>
                <a:defRPr/>
              </a:pPr>
              <a:endParaRPr lang="ja-JP" altLang="en-US" dirty="0">
                <a:latin typeface="+mn-lt"/>
              </a:endParaRPr>
            </a:p>
          </p:txBody>
        </p:sp>
        <p:sp>
          <p:nvSpPr>
            <p:cNvPr id="12" name="Rectangle 3"/>
            <p:cNvSpPr txBox="1">
              <a:spLocks noChangeArrowheads="1"/>
            </p:cNvSpPr>
            <p:nvPr/>
          </p:nvSpPr>
          <p:spPr bwMode="auto">
            <a:xfrm>
              <a:off x="6431314" y="779380"/>
              <a:ext cx="3686688" cy="42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80000"/>
                </a:lnSpc>
                <a:spcBef>
                  <a:spcPct val="20000"/>
                </a:spcBef>
                <a:defRPr/>
              </a:pPr>
              <a:r>
                <a:rPr lang="en-US" altLang="ja-JP" sz="2400" b="1" dirty="0" smtClean="0">
                  <a:solidFill>
                    <a:srgbClr val="0000FF"/>
                  </a:solidFill>
                  <a:effectLst>
                    <a:outerShdw blurRad="38100" dist="38100" dir="2700000" algn="tl">
                      <a:srgbClr val="000000">
                        <a:alpha val="43137"/>
                      </a:srgbClr>
                    </a:outerShdw>
                  </a:effectLst>
                </a:rPr>
                <a:t>Reactor based BNCT</a:t>
              </a:r>
              <a:endParaRPr lang="ja-JP" altLang="en-US" sz="2400" b="1" dirty="0" smtClean="0">
                <a:solidFill>
                  <a:srgbClr val="0000FF"/>
                </a:solidFill>
                <a:effectLst>
                  <a:outerShdw blurRad="38100" dist="38100" dir="2700000" algn="tl">
                    <a:srgbClr val="000000">
                      <a:alpha val="43137"/>
                    </a:srgbClr>
                  </a:outerShdw>
                </a:effectLst>
              </a:endParaRPr>
            </a:p>
            <a:p>
              <a:pPr eaLnBrk="1" hangingPunct="1">
                <a:lnSpc>
                  <a:spcPct val="80000"/>
                </a:lnSpc>
                <a:spcBef>
                  <a:spcPct val="20000"/>
                </a:spcBef>
                <a:defRPr/>
              </a:pPr>
              <a:endParaRPr lang="ja-JP" altLang="en-US" sz="3200" b="1" dirty="0" smtClean="0">
                <a:solidFill>
                  <a:srgbClr val="0000FF"/>
                </a:solidFill>
                <a:effectLst>
                  <a:outerShdw blurRad="38100" dist="38100" dir="2700000" algn="tl">
                    <a:srgbClr val="000000">
                      <a:alpha val="43137"/>
                    </a:srgbClr>
                  </a:outerShdw>
                </a:effectLst>
              </a:endParaRPr>
            </a:p>
          </p:txBody>
        </p:sp>
        <p:pic>
          <p:nvPicPr>
            <p:cNvPr id="13" name="Picture 18"/>
            <p:cNvPicPr>
              <a:picLocks noChangeAspect="1" noChangeArrowheads="1"/>
            </p:cNvPicPr>
            <p:nvPr/>
          </p:nvPicPr>
          <p:blipFill>
            <a:blip r:embed="rId6">
              <a:extLst>
                <a:ext uri="{28A0092B-C50C-407E-A947-70E740481C1C}">
                  <a14:useLocalDpi xmlns:a14="http://schemas.microsoft.com/office/drawing/2010/main" val="0"/>
                </a:ext>
              </a:extLst>
            </a:blip>
            <a:srcRect l="2469" r="3703"/>
            <a:stretch>
              <a:fillRect/>
            </a:stretch>
          </p:blipFill>
          <p:spPr bwMode="auto">
            <a:xfrm>
              <a:off x="5781949" y="1212011"/>
              <a:ext cx="3457574" cy="196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8"/>
            <p:cNvSpPr>
              <a:spLocks noChangeArrowheads="1"/>
            </p:cNvSpPr>
            <p:nvPr/>
          </p:nvSpPr>
          <p:spPr bwMode="auto">
            <a:xfrm>
              <a:off x="5359791" y="3430507"/>
              <a:ext cx="4959852" cy="304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000" b="1"/>
                <a:t>●</a:t>
              </a:r>
              <a:r>
                <a:rPr lang="en-US" altLang="ja-JP" sz="2000" b="1"/>
                <a:t>It is impossible for establishment </a:t>
              </a:r>
            </a:p>
            <a:p>
              <a:pPr eaLnBrk="1" hangingPunct="1"/>
              <a:r>
                <a:rPr lang="en-US" altLang="ja-JP" sz="2000" b="1"/>
                <a:t>    to medical car.  (Study only)</a:t>
              </a:r>
            </a:p>
            <a:p>
              <a:pPr eaLnBrk="1" hangingPunct="1"/>
              <a:r>
                <a:rPr lang="ja-JP" altLang="en-US" sz="2000" b="1"/>
                <a:t>●</a:t>
              </a:r>
              <a:r>
                <a:rPr lang="en-US" altLang="ja-JP" sz="2000" b="1"/>
                <a:t>Reactor has to be stopped about</a:t>
              </a:r>
            </a:p>
            <a:p>
              <a:pPr eaLnBrk="1" hangingPunct="1"/>
              <a:r>
                <a:rPr lang="en-US" altLang="ja-JP" sz="2000" b="1"/>
                <a:t>    a few month due to maintenance. </a:t>
              </a:r>
            </a:p>
            <a:p>
              <a:pPr eaLnBrk="1" hangingPunct="1"/>
              <a:r>
                <a:rPr lang="ja-JP" altLang="en-US" b="1"/>
                <a:t>● </a:t>
              </a:r>
              <a:r>
                <a:rPr lang="en-US" altLang="ja-JP" b="1"/>
                <a:t>In Japan, the number of the BNCT </a:t>
              </a:r>
            </a:p>
            <a:p>
              <a:pPr eaLnBrk="1" hangingPunct="1"/>
              <a:r>
                <a:rPr lang="en-US" altLang="ja-JP" b="1"/>
                <a:t>    facilities was only two, and</a:t>
              </a:r>
            </a:p>
            <a:p>
              <a:pPr eaLnBrk="1" hangingPunct="1"/>
              <a:r>
                <a:rPr lang="en-US" altLang="ja-JP" b="1"/>
                <a:t>    unfortunately JRR-4 has stopped by</a:t>
              </a:r>
            </a:p>
            <a:p>
              <a:pPr eaLnBrk="1" hangingPunct="1"/>
              <a:r>
                <a:rPr lang="en-US" altLang="ja-JP" b="1"/>
                <a:t>    the huge earthquake in this year. </a:t>
              </a:r>
            </a:p>
            <a:p>
              <a:pPr eaLnBrk="1" hangingPunct="1"/>
              <a:r>
                <a:rPr lang="ja-JP" altLang="en-US" sz="2000" b="1"/>
                <a:t>●</a:t>
              </a:r>
              <a:r>
                <a:rPr lang="en-US" altLang="ja-JP" sz="2000" b="1"/>
                <a:t>It is difficult to develop new </a:t>
              </a:r>
            </a:p>
            <a:p>
              <a:pPr eaLnBrk="1" hangingPunct="1"/>
              <a:r>
                <a:rPr lang="en-US" altLang="ja-JP" sz="2000" b="1"/>
                <a:t>    reactor based BCNT facility</a:t>
              </a:r>
              <a:endParaRPr lang="ja-JP" altLang="en-US" sz="2000" b="1"/>
            </a:p>
          </p:txBody>
        </p:sp>
      </p:grpSp>
      <p:grpSp>
        <p:nvGrpSpPr>
          <p:cNvPr id="15" name="グループ化 14"/>
          <p:cNvGrpSpPr>
            <a:grpSpLocks/>
          </p:cNvGrpSpPr>
          <p:nvPr/>
        </p:nvGrpSpPr>
        <p:grpSpPr bwMode="auto">
          <a:xfrm>
            <a:off x="3783013" y="1252538"/>
            <a:ext cx="2227262" cy="1708150"/>
            <a:chOff x="3799832" y="1428752"/>
            <a:chExt cx="2227387" cy="1707775"/>
          </a:xfrm>
        </p:grpSpPr>
        <p:sp>
          <p:nvSpPr>
            <p:cNvPr id="16" name="ストライプ矢印 15"/>
            <p:cNvSpPr/>
            <p:nvPr/>
          </p:nvSpPr>
          <p:spPr>
            <a:xfrm>
              <a:off x="4277696" y="2381043"/>
              <a:ext cx="1444706" cy="755484"/>
            </a:xfrm>
            <a:prstGeom prst="stripedRightArrow">
              <a:avLst/>
            </a:prstGeom>
            <a:solidFill>
              <a:srgbClr val="66FF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ja-JP" altLang="en-US"/>
            </a:p>
          </p:txBody>
        </p:sp>
        <p:sp>
          <p:nvSpPr>
            <p:cNvPr id="17" name="Text Box 8"/>
            <p:cNvSpPr txBox="1">
              <a:spLocks noChangeArrowheads="1"/>
            </p:cNvSpPr>
            <p:nvPr/>
          </p:nvSpPr>
          <p:spPr bwMode="auto">
            <a:xfrm>
              <a:off x="3799832" y="1428752"/>
              <a:ext cx="2227387" cy="9237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defRPr/>
              </a:pPr>
              <a:r>
                <a:rPr lang="en-US" altLang="ja-JP" b="1" dirty="0" smtClean="0">
                  <a:solidFill>
                    <a:srgbClr val="FF0000"/>
                  </a:solidFill>
                  <a:effectLst>
                    <a:outerShdw blurRad="38100" dist="38100" dir="2700000" algn="tl">
                      <a:srgbClr val="000000">
                        <a:alpha val="43137"/>
                      </a:srgbClr>
                    </a:outerShdw>
                  </a:effectLst>
                  <a:ea typeface="HGS創英角ﾎﾟｯﾌﾟ体" pitchFamily="50" charset="-128"/>
                </a:rPr>
                <a:t>It is need to alternate Neutron source for BNCT </a:t>
              </a:r>
              <a:endParaRPr lang="ja-JP" altLang="en-US" b="1" dirty="0" smtClean="0">
                <a:solidFill>
                  <a:srgbClr val="FF0000"/>
                </a:solidFill>
                <a:effectLst>
                  <a:outerShdw blurRad="38100" dist="38100" dir="2700000" algn="tl">
                    <a:srgbClr val="000000">
                      <a:alpha val="43137"/>
                    </a:srgbClr>
                  </a:outerShdw>
                </a:effectLst>
                <a:ea typeface="HGS創英角ﾎﾟｯﾌﾟ体" pitchFamily="50" charset="-128"/>
              </a:endParaRPr>
            </a:p>
          </p:txBody>
        </p:sp>
      </p:grpSp>
    </p:spTree>
    <p:extLst>
      <p:ext uri="{BB962C8B-B14F-4D97-AF65-F5344CB8AC3E}">
        <p14:creationId xmlns:p14="http://schemas.microsoft.com/office/powerpoint/2010/main" val="352002676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
                                        <p:tgtEl>
                                          <p:spTgt spid="18"/>
                                        </p:tgtEl>
                                        <p:attrNameLst>
                                          <p:attrName>ppt_x</p:attrName>
                                        </p:attrNameLst>
                                      </p:cBhvr>
                                      <p:tavLst>
                                        <p:tav tm="0">
                                          <p:val>
                                            <p:strVal val="ppt_x"/>
                                          </p:val>
                                        </p:tav>
                                        <p:tav tm="100000">
                                          <p:val>
                                            <p:strVal val="1+ppt_w/2"/>
                                          </p:val>
                                        </p:tav>
                                      </p:tavLst>
                                    </p:anim>
                                    <p:anim calcmode="lin" valueType="num">
                                      <p:cBhvr additive="base">
                                        <p:cTn id="13" dur="500"/>
                                        <p:tgtEl>
                                          <p:spTgt spid="18"/>
                                        </p:tgtEl>
                                        <p:attrNameLst>
                                          <p:attrName>ppt_y</p:attrName>
                                        </p:attrNameLst>
                                      </p:cBhvr>
                                      <p:tavLst>
                                        <p:tav tm="0">
                                          <p:val>
                                            <p:strVal val="ppt_y"/>
                                          </p:val>
                                        </p:tav>
                                        <p:tav tm="100000">
                                          <p:val>
                                            <p:strVal val="ppt_y"/>
                                          </p:val>
                                        </p:tav>
                                      </p:tavLst>
                                    </p:anim>
                                    <p:set>
                                      <p:cBhvr>
                                        <p:cTn id="14" dur="1" fill="hold">
                                          <p:stCondLst>
                                            <p:cond delay="499"/>
                                          </p:stCondLst>
                                        </p:cTn>
                                        <p:tgtEl>
                                          <p:spTgt spid="18"/>
                                        </p:tgtEl>
                                        <p:attrNameLst>
                                          <p:attrName>style.visibility</p:attrName>
                                        </p:attrNameLst>
                                      </p:cBhvr>
                                      <p:to>
                                        <p:strVal val="hidden"/>
                                      </p:to>
                                    </p:se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386138" y="4090988"/>
            <a:ext cx="2928937" cy="2674937"/>
          </a:xfrm>
          <a:prstGeom prst="roundRect">
            <a:avLst>
              <a:gd name="adj" fmla="val 3683"/>
            </a:avLst>
          </a:prstGeom>
          <a:solidFill>
            <a:srgbClr val="FFFFFF"/>
          </a:solidFill>
          <a:ln>
            <a:solidFill>
              <a:schemeClr val="tx1"/>
            </a:solidFill>
          </a:ln>
          <a:effectLst>
            <a:outerShdw dist="38100" dir="900000" sx="100500" sy="1005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ja-JP" altLang="en-US"/>
          </a:p>
        </p:txBody>
      </p:sp>
      <p:pic>
        <p:nvPicPr>
          <p:cNvPr id="14339" name="Picture 5"/>
          <p:cNvPicPr>
            <a:picLocks noChangeAspect="1" noChangeArrowheads="1"/>
          </p:cNvPicPr>
          <p:nvPr/>
        </p:nvPicPr>
        <p:blipFill>
          <a:blip r:embed="rId3">
            <a:extLst>
              <a:ext uri="{28A0092B-C50C-407E-A947-70E740481C1C}">
                <a14:useLocalDpi xmlns:a14="http://schemas.microsoft.com/office/drawing/2010/main" val="0"/>
              </a:ext>
            </a:extLst>
          </a:blip>
          <a:srcRect l="7187" t="8081" r="4395"/>
          <a:stretch>
            <a:fillRect/>
          </a:stretch>
        </p:blipFill>
        <p:spPr bwMode="auto">
          <a:xfrm>
            <a:off x="3457575" y="4195763"/>
            <a:ext cx="2714625"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テキスト ボックス 11"/>
          <p:cNvSpPr txBox="1">
            <a:spLocks noChangeArrowheads="1"/>
          </p:cNvSpPr>
          <p:nvPr/>
        </p:nvSpPr>
        <p:spPr bwMode="auto">
          <a:xfrm>
            <a:off x="3513138" y="6284913"/>
            <a:ext cx="2622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latin typeface="Times New Roman" panose="02020603050405020304" pitchFamily="18" charset="0"/>
              </a:rPr>
              <a:t>Birmingham University</a:t>
            </a:r>
            <a:endParaRPr lang="ja-JP" altLang="en-US" sz="1600">
              <a:latin typeface="Times New Roman" panose="02020603050405020304" pitchFamily="18" charset="0"/>
            </a:endParaRPr>
          </a:p>
        </p:txBody>
      </p:sp>
      <p:sp>
        <p:nvSpPr>
          <p:cNvPr id="14341" name="テキスト ボックス 20"/>
          <p:cNvSpPr txBox="1">
            <a:spLocks noChangeArrowheads="1"/>
          </p:cNvSpPr>
          <p:nvPr/>
        </p:nvSpPr>
        <p:spPr bwMode="auto">
          <a:xfrm>
            <a:off x="348999" y="1136032"/>
            <a:ext cx="9450388" cy="307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110000"/>
              </a:lnSpc>
            </a:pPr>
            <a:r>
              <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Cyclotron based epithermal neutron source (C-BENS) in Kyoto University</a:t>
            </a:r>
          </a:p>
          <a:p>
            <a:pPr eaLnBrk="1" hangingPunct="1">
              <a:lnSpc>
                <a:spcPct val="110000"/>
              </a:lnSpc>
            </a:pPr>
            <a:r>
              <a:rPr lang="ja-JP" altLang="en-US" sz="2200" b="1" dirty="0">
                <a:solidFill>
                  <a:srgbClr val="FF0000"/>
                </a:solidFill>
                <a:latin typeface="Times New Roman" panose="02020603050405020304" pitchFamily="18" charset="0"/>
                <a:ea typeface="HG丸ｺﾞｼｯｸM-PRO" panose="020F0600000000000000" pitchFamily="50" charset="-128"/>
                <a:cs typeface="Times New Roman" panose="02020603050405020304" pitchFamily="18" charset="0"/>
              </a:rPr>
              <a:t>☞ </a:t>
            </a:r>
            <a:r>
              <a:rPr lang="en-US" altLang="ja-JP" sz="2200" b="1" dirty="0">
                <a:solidFill>
                  <a:srgbClr val="FF0000"/>
                </a:solidFill>
                <a:latin typeface="Times New Roman" panose="02020603050405020304" pitchFamily="18" charset="0"/>
                <a:ea typeface="HG丸ｺﾞｼｯｸM-PRO" panose="020F0600000000000000" pitchFamily="50" charset="-128"/>
                <a:cs typeface="Times New Roman" panose="02020603050405020304" pitchFamily="18" charset="0"/>
              </a:rPr>
              <a:t>The </a:t>
            </a:r>
            <a:r>
              <a:rPr lang="en-US" altLang="ja-JP" sz="2200" b="1" dirty="0" smtClean="0">
                <a:solidFill>
                  <a:srgbClr val="FF0000"/>
                </a:solidFill>
                <a:latin typeface="Times New Roman" panose="02020603050405020304" pitchFamily="18" charset="0"/>
                <a:ea typeface="HG丸ｺﾞｼｯｸM-PRO" panose="020F0600000000000000" pitchFamily="50" charset="-128"/>
                <a:cs typeface="Times New Roman" panose="02020603050405020304" pitchFamily="18" charset="0"/>
              </a:rPr>
              <a:t>BNCT </a:t>
            </a:r>
            <a:r>
              <a:rPr lang="en-US" altLang="ja-JP" sz="2200" b="1" dirty="0">
                <a:solidFill>
                  <a:srgbClr val="FF0000"/>
                </a:solidFill>
                <a:latin typeface="Times New Roman" panose="02020603050405020304" pitchFamily="18" charset="0"/>
                <a:ea typeface="HG丸ｺﾞｼｯｸM-PRO" panose="020F0600000000000000" pitchFamily="50" charset="-128"/>
                <a:cs typeface="Times New Roman" panose="02020603050405020304" pitchFamily="18" charset="0"/>
              </a:rPr>
              <a:t>clinical study </a:t>
            </a:r>
            <a:r>
              <a:rPr lang="en-US" altLang="ja-JP" sz="2200" b="1" dirty="0" smtClean="0">
                <a:solidFill>
                  <a:srgbClr val="FF0000"/>
                </a:solidFill>
                <a:latin typeface="Times New Roman" panose="02020603050405020304" pitchFamily="18" charset="0"/>
                <a:ea typeface="HG丸ｺﾞｼｯｸM-PRO" panose="020F0600000000000000" pitchFamily="50" charset="-128"/>
                <a:cs typeface="Times New Roman" panose="02020603050405020304" pitchFamily="18" charset="0"/>
              </a:rPr>
              <a:t>is being performed using the device!</a:t>
            </a:r>
            <a:endParaRPr lang="en-US" altLang="ja-JP" sz="2200" b="1" dirty="0">
              <a:solidFill>
                <a:srgbClr val="FF0000"/>
              </a:solidFill>
              <a:latin typeface="Times New Roman" panose="02020603050405020304" pitchFamily="18" charset="0"/>
              <a:ea typeface="HG丸ｺﾞｼｯｸM-PRO" panose="020F0600000000000000" pitchFamily="50" charset="-128"/>
              <a:cs typeface="Times New Roman" panose="02020603050405020304" pitchFamily="18" charset="0"/>
            </a:endParaRPr>
          </a:p>
          <a:p>
            <a:pPr eaLnBrk="1" hangingPunct="1">
              <a:lnSpc>
                <a:spcPct val="110000"/>
              </a:lnSpc>
            </a:pPr>
            <a:r>
              <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 Birmingham University in UK: Lithium target + </a:t>
            </a:r>
            <a:r>
              <a:rPr lang="en-US" altLang="ja-JP" sz="2200" b="1" dirty="0" err="1">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Dynamitron</a:t>
            </a:r>
            <a:endPar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endParaRPr>
          </a:p>
          <a:p>
            <a:pPr eaLnBrk="1" hangingPunct="1">
              <a:lnSpc>
                <a:spcPct val="110000"/>
              </a:lnSpc>
            </a:pPr>
            <a:r>
              <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INFN in Italy:</a:t>
            </a:r>
            <a:r>
              <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　</a:t>
            </a:r>
            <a:r>
              <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Linac + Be target </a:t>
            </a:r>
          </a:p>
          <a:p>
            <a:pPr eaLnBrk="1" hangingPunct="1">
              <a:lnSpc>
                <a:spcPct val="110000"/>
              </a:lnSpc>
            </a:pPr>
            <a:r>
              <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CNEA in Argentina: Tandem accelerator based neutron source</a:t>
            </a:r>
            <a:endPar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endParaRPr>
          </a:p>
          <a:p>
            <a:pPr eaLnBrk="1" hangingPunct="1">
              <a:lnSpc>
                <a:spcPct val="110000"/>
              </a:lnSpc>
            </a:pPr>
            <a:r>
              <a:rPr lang="ja-JP" altLang="en-US"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National Cancer Center Hospital in Japan : Linac + Lithium </a:t>
            </a:r>
            <a:r>
              <a:rPr lang="en-US" altLang="ja-JP" sz="2200" b="1" dirty="0" smtClean="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target</a:t>
            </a:r>
          </a:p>
          <a:p>
            <a:pPr eaLnBrk="1" hangingPunct="1">
              <a:lnSpc>
                <a:spcPct val="110000"/>
              </a:lnSpc>
            </a:pPr>
            <a:r>
              <a:rPr lang="ja-JP" altLang="en-US" sz="2200" b="1" dirty="0" smtClean="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smtClean="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rPr>
              <a:t>Southern TOHOKU Hospital in Fukushima Pre.: C-BENS</a:t>
            </a:r>
            <a:endParaRPr lang="en-US" altLang="ja-JP" sz="2200" b="1" dirty="0">
              <a:solidFill>
                <a:srgbClr val="FFFFFF"/>
              </a:solidFill>
              <a:latin typeface="Times New Roman" panose="02020603050405020304" pitchFamily="18" charset="0"/>
              <a:ea typeface="HG丸ｺﾞｼｯｸM-PRO" panose="020F0600000000000000" pitchFamily="50" charset="-128"/>
              <a:cs typeface="Times New Roman" panose="02020603050405020304" pitchFamily="18" charset="0"/>
            </a:endParaRPr>
          </a:p>
          <a:p>
            <a:pPr eaLnBrk="1" hangingPunct="1">
              <a:lnSpc>
                <a:spcPct val="110000"/>
              </a:lnSpc>
            </a:pPr>
            <a:r>
              <a:rPr lang="ja-JP" altLang="en-US" sz="2200" b="1" dirty="0">
                <a:solidFill>
                  <a:srgbClr val="FFFF00"/>
                </a:solidFill>
                <a:latin typeface="Times New Roman" panose="02020603050405020304" pitchFamily="18" charset="0"/>
                <a:ea typeface="HG丸ｺﾞｼｯｸM-PRO" panose="020F0600000000000000" pitchFamily="50" charset="-128"/>
                <a:cs typeface="Times New Roman" panose="02020603050405020304" pitchFamily="18" charset="0"/>
              </a:rPr>
              <a:t>●</a:t>
            </a:r>
            <a:r>
              <a:rPr lang="en-US" altLang="ja-JP" sz="2200" b="1" dirty="0">
                <a:solidFill>
                  <a:srgbClr val="FFFF00"/>
                </a:solidFill>
                <a:latin typeface="Times New Roman" panose="02020603050405020304" pitchFamily="18" charset="0"/>
                <a:ea typeface="HG丸ｺﾞｼｯｸM-PRO" panose="020F0600000000000000" pitchFamily="50" charset="-128"/>
                <a:cs typeface="Times New Roman" panose="02020603050405020304" pitchFamily="18" charset="0"/>
              </a:rPr>
              <a:t>University of Tsukuba in Japan:  </a:t>
            </a:r>
            <a:r>
              <a:rPr lang="en-US" altLang="ja-JP" sz="2200" b="1" dirty="0" smtClean="0">
                <a:solidFill>
                  <a:srgbClr val="FFFF00"/>
                </a:solidFill>
                <a:latin typeface="Times New Roman" panose="02020603050405020304" pitchFamily="18" charset="0"/>
                <a:ea typeface="HG丸ｺﾞｼｯｸM-PRO" panose="020F0600000000000000" pitchFamily="50" charset="-128"/>
                <a:cs typeface="Times New Roman" panose="02020603050405020304" pitchFamily="18" charset="0"/>
              </a:rPr>
              <a:t>Linac </a:t>
            </a:r>
            <a:r>
              <a:rPr lang="ja-JP" altLang="en-US" sz="2200" b="1" dirty="0" smtClean="0">
                <a:solidFill>
                  <a:srgbClr val="FFFF00"/>
                </a:solidFill>
                <a:latin typeface="Times New Roman" panose="02020603050405020304" pitchFamily="18" charset="0"/>
                <a:ea typeface="HG丸ｺﾞｼｯｸM-PRO" panose="020F0600000000000000" pitchFamily="50" charset="-128"/>
                <a:cs typeface="Times New Roman" panose="02020603050405020304" pitchFamily="18" charset="0"/>
              </a:rPr>
              <a:t>☞</a:t>
            </a:r>
            <a:endParaRPr lang="en-US" altLang="ja-JP" sz="2200" b="1" dirty="0">
              <a:solidFill>
                <a:srgbClr val="FFFF00"/>
              </a:solidFill>
              <a:latin typeface="Times New Roman" panose="02020603050405020304" pitchFamily="18" charset="0"/>
              <a:ea typeface="HG丸ｺﾞｼｯｸM-PRO" panose="020F0600000000000000" pitchFamily="50" charset="-128"/>
              <a:cs typeface="Times New Roman" panose="02020603050405020304" pitchFamily="18" charset="0"/>
            </a:endParaRPr>
          </a:p>
        </p:txBody>
      </p:sp>
      <p:grpSp>
        <p:nvGrpSpPr>
          <p:cNvPr id="14342" name="グループ化 15"/>
          <p:cNvGrpSpPr>
            <a:grpSpLocks/>
          </p:cNvGrpSpPr>
          <p:nvPr/>
        </p:nvGrpSpPr>
        <p:grpSpPr bwMode="auto">
          <a:xfrm>
            <a:off x="176213" y="4117975"/>
            <a:ext cx="2946400" cy="2605088"/>
            <a:chOff x="150620" y="4071943"/>
            <a:chExt cx="2730679" cy="2270702"/>
          </a:xfrm>
        </p:grpSpPr>
        <p:sp>
          <p:nvSpPr>
            <p:cNvPr id="10" name="角丸四角形 9"/>
            <p:cNvSpPr/>
            <p:nvPr/>
          </p:nvSpPr>
          <p:spPr>
            <a:xfrm>
              <a:off x="166804" y="4071943"/>
              <a:ext cx="2714495" cy="2270702"/>
            </a:xfrm>
            <a:prstGeom prst="roundRect">
              <a:avLst>
                <a:gd name="adj" fmla="val 3683"/>
              </a:avLst>
            </a:prstGeom>
            <a:solidFill>
              <a:srgbClr val="FFFFFF"/>
            </a:solidFill>
            <a:ln>
              <a:solidFill>
                <a:schemeClr val="tx1"/>
              </a:solidFill>
            </a:ln>
            <a:effectLst>
              <a:outerShdw dist="38100" dir="900000" sx="100500" sy="1005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ja-JP" altLang="en-US"/>
            </a:p>
          </p:txBody>
        </p:sp>
        <p:pic>
          <p:nvPicPr>
            <p:cNvPr id="14349" name="Picture 4" descr="D:\Data_Files\MS-WORD\BNCT\2008\京大SHI日経新聞対応\Fig_ページ_3.jpg"/>
            <p:cNvPicPr>
              <a:picLocks noChangeAspect="1" noChangeArrowheads="1"/>
            </p:cNvPicPr>
            <p:nvPr/>
          </p:nvPicPr>
          <p:blipFill>
            <a:blip r:embed="rId4">
              <a:extLst>
                <a:ext uri="{28A0092B-C50C-407E-A947-70E740481C1C}">
                  <a14:useLocalDpi xmlns:a14="http://schemas.microsoft.com/office/drawing/2010/main" val="0"/>
                </a:ext>
              </a:extLst>
            </a:blip>
            <a:srcRect l="6908" t="14104" r="3438" b="12341"/>
            <a:stretch>
              <a:fillRect/>
            </a:stretch>
          </p:blipFill>
          <p:spPr bwMode="auto">
            <a:xfrm>
              <a:off x="304302" y="4116941"/>
              <a:ext cx="2510786" cy="1312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4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492" y="5330563"/>
              <a:ext cx="1075621" cy="95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351" name="テキスト ボックス 11"/>
            <p:cNvSpPr txBox="1">
              <a:spLocks noChangeArrowheads="1"/>
            </p:cNvSpPr>
            <p:nvPr/>
          </p:nvSpPr>
          <p:spPr bwMode="auto">
            <a:xfrm>
              <a:off x="150620" y="5429264"/>
              <a:ext cx="1172466" cy="88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latin typeface="Times New Roman" panose="02020603050405020304" pitchFamily="18" charset="0"/>
                </a:rPr>
                <a:t>C-BENS</a:t>
              </a:r>
            </a:p>
            <a:p>
              <a:pPr eaLnBrk="1" hangingPunct="1"/>
              <a:r>
                <a:rPr lang="en-US" altLang="ja-JP" sz="2000">
                  <a:latin typeface="Times New Roman" panose="02020603050405020304" pitchFamily="18" charset="0"/>
                </a:rPr>
                <a:t>in Kyoto</a:t>
              </a:r>
            </a:p>
            <a:p>
              <a:pPr eaLnBrk="1" hangingPunct="1"/>
              <a:r>
                <a:rPr lang="en-US" altLang="ja-JP" sz="2000">
                  <a:latin typeface="Times New Roman" panose="02020603050405020304" pitchFamily="18" charset="0"/>
                </a:rPr>
                <a:t>University</a:t>
              </a:r>
              <a:endParaRPr lang="ja-JP" altLang="en-US" sz="2000">
                <a:latin typeface="Times New Roman" panose="02020603050405020304" pitchFamily="18" charset="0"/>
              </a:endParaRPr>
            </a:p>
          </p:txBody>
        </p:sp>
      </p:grpSp>
      <p:sp>
        <p:nvSpPr>
          <p:cNvPr id="14343" name="テキスト ボックス 26"/>
          <p:cNvSpPr txBox="1">
            <a:spLocks noChangeArrowheads="1"/>
          </p:cNvSpPr>
          <p:nvPr/>
        </p:nvSpPr>
        <p:spPr bwMode="auto">
          <a:xfrm>
            <a:off x="303321" y="672100"/>
            <a:ext cx="89771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400" b="1" dirty="0">
                <a:solidFill>
                  <a:srgbClr val="FFFF00"/>
                </a:solidFill>
                <a:ea typeface="HG丸ｺﾞｼｯｸM-PRO" panose="020F0600000000000000" pitchFamily="50" charset="-128"/>
                <a:cs typeface="Arial" panose="020B0604020202020204" pitchFamily="34" charset="0"/>
              </a:rPr>
              <a:t>Some accelerator base BNCT projects are </a:t>
            </a:r>
            <a:r>
              <a:rPr lang="en-US" altLang="ja-JP" sz="2400" b="1" dirty="0" smtClean="0">
                <a:solidFill>
                  <a:srgbClr val="FFFF00"/>
                </a:solidFill>
                <a:ea typeface="HG丸ｺﾞｼｯｸM-PRO" panose="020F0600000000000000" pitchFamily="50" charset="-128"/>
                <a:cs typeface="Arial" panose="020B0604020202020204" pitchFamily="34" charset="0"/>
              </a:rPr>
              <a:t>being progressed.</a:t>
            </a:r>
            <a:endParaRPr lang="ja-JP" altLang="en-US" sz="2400" b="1" dirty="0">
              <a:solidFill>
                <a:srgbClr val="FFFF00"/>
              </a:solidFill>
              <a:ea typeface="HG丸ｺﾞｼｯｸM-PRO" panose="020F0600000000000000" pitchFamily="50" charset="-128"/>
              <a:cs typeface="Arial" panose="020B0604020202020204" pitchFamily="34" charset="0"/>
            </a:endParaRPr>
          </a:p>
        </p:txBody>
      </p:sp>
      <p:sp>
        <p:nvSpPr>
          <p:cNvPr id="15" name="角丸四角形 14"/>
          <p:cNvSpPr/>
          <p:nvPr/>
        </p:nvSpPr>
        <p:spPr>
          <a:xfrm>
            <a:off x="6534150" y="4149725"/>
            <a:ext cx="3243263" cy="2663825"/>
          </a:xfrm>
          <a:prstGeom prst="roundRect">
            <a:avLst>
              <a:gd name="adj" fmla="val 3683"/>
            </a:avLst>
          </a:prstGeom>
          <a:solidFill>
            <a:srgbClr val="FFFFFF"/>
          </a:solidFill>
          <a:ln>
            <a:solidFill>
              <a:schemeClr val="tx1"/>
            </a:solidFill>
          </a:ln>
          <a:effectLst>
            <a:outerShdw dist="38100" dir="900000" sx="100500" sy="1005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ja-JP" altLang="en-US"/>
          </a:p>
        </p:txBody>
      </p:sp>
      <p:sp>
        <p:nvSpPr>
          <p:cNvPr id="14345" name="テキスト ボックス 12"/>
          <p:cNvSpPr txBox="1">
            <a:spLocks noChangeArrowheads="1"/>
          </p:cNvSpPr>
          <p:nvPr/>
        </p:nvSpPr>
        <p:spPr bwMode="auto">
          <a:xfrm>
            <a:off x="6770688" y="6051550"/>
            <a:ext cx="2754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0">
                <a:latin typeface="Times New Roman" panose="02020603050405020304" pitchFamily="18" charset="0"/>
              </a:rPr>
              <a:t>TRASCO-BNCT Project</a:t>
            </a:r>
          </a:p>
          <a:p>
            <a:pPr algn="ctr" eaLnBrk="1" hangingPunct="1"/>
            <a:r>
              <a:rPr lang="en-US" altLang="ja-JP" sz="2000">
                <a:latin typeface="Times New Roman" panose="02020603050405020304" pitchFamily="18" charset="0"/>
              </a:rPr>
              <a:t>at INFN in Italy</a:t>
            </a:r>
            <a:endParaRPr lang="ja-JP" altLang="en-US" sz="2000">
              <a:latin typeface="Times New Roman" panose="02020603050405020304" pitchFamily="18" charset="0"/>
            </a:endParaRPr>
          </a:p>
        </p:txBody>
      </p:sp>
      <p:pic>
        <p:nvPicPr>
          <p:cNvPr id="14346" name="Picture 24" descr="MOP038f4.t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21500" y="4294188"/>
            <a:ext cx="26447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Text Box 50"/>
          <p:cNvSpPr txBox="1">
            <a:spLocks noChangeArrowheads="1"/>
          </p:cNvSpPr>
          <p:nvPr/>
        </p:nvSpPr>
        <p:spPr bwMode="auto">
          <a:xfrm>
            <a:off x="899852" y="-1149"/>
            <a:ext cx="8311083" cy="520701"/>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400" b="1">
                <a:ea typeface="HG丸ｺﾞｼｯｸM-PRO" panose="020F0600000000000000" pitchFamily="50" charset="-128"/>
                <a:cs typeface="Arial" panose="020B0604020202020204" pitchFamily="34" charset="0"/>
              </a:rPr>
              <a:t>Development of Accelerator based BNCT facility</a:t>
            </a:r>
            <a:endParaRPr lang="ja-JP" altLang="en-US" sz="2400" b="1">
              <a:ea typeface="HG丸ｺﾞｼｯｸM-PRO" panose="020F0600000000000000" pitchFamily="50" charset="-128"/>
              <a:cs typeface="Arial" panose="020B0604020202020204" pitchFamily="34" charset="0"/>
            </a:endParaRPr>
          </a:p>
        </p:txBody>
      </p:sp>
    </p:spTree>
    <p:extLst>
      <p:ext uri="{BB962C8B-B14F-4D97-AF65-F5344CB8AC3E}">
        <p14:creationId xmlns:p14="http://schemas.microsoft.com/office/powerpoint/2010/main" val="20859039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0"/>
          <p:cNvSpPr txBox="1">
            <a:spLocks noChangeArrowheads="1"/>
          </p:cNvSpPr>
          <p:nvPr/>
        </p:nvSpPr>
        <p:spPr bwMode="auto">
          <a:xfrm>
            <a:off x="920551" y="-1588"/>
            <a:ext cx="7992889" cy="520701"/>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500" b="1">
                <a:ea typeface="HG丸ｺﾞｼｯｸM-PRO" panose="020F0600000000000000" pitchFamily="50" charset="-128"/>
                <a:cs typeface="Arial" panose="020B0604020202020204" pitchFamily="34" charset="0"/>
              </a:rPr>
              <a:t>Development of Accelerator based BNCT facility</a:t>
            </a:r>
            <a:endParaRPr lang="ja-JP" altLang="en-US" sz="2500" b="1">
              <a:ea typeface="HG丸ｺﾞｼｯｸM-PRO" panose="020F0600000000000000" pitchFamily="50" charset="-128"/>
              <a:cs typeface="Arial" panose="020B0604020202020204" pitchFamily="34" charset="0"/>
            </a:endParaRPr>
          </a:p>
        </p:txBody>
      </p:sp>
      <p:graphicFrame>
        <p:nvGraphicFramePr>
          <p:cNvPr id="5" name="表 4"/>
          <p:cNvGraphicFramePr>
            <a:graphicFrameLocks noGrp="1"/>
          </p:cNvGraphicFramePr>
          <p:nvPr>
            <p:extLst>
              <p:ext uri="{D42A27DB-BD31-4B8C-83A1-F6EECF244321}">
                <p14:modId xmlns:p14="http://schemas.microsoft.com/office/powerpoint/2010/main" val="375489342"/>
              </p:ext>
            </p:extLst>
          </p:nvPr>
        </p:nvGraphicFramePr>
        <p:xfrm>
          <a:off x="294990" y="683233"/>
          <a:ext cx="9317607" cy="5770103"/>
        </p:xfrm>
        <a:graphic>
          <a:graphicData uri="http://schemas.openxmlformats.org/drawingml/2006/table">
            <a:tbl>
              <a:tblPr firstRow="1" bandRow="1">
                <a:tableStyleId>{FABFCF23-3B69-468F-B69F-88F6DE6A72F2}</a:tableStyleId>
              </a:tblPr>
              <a:tblGrid>
                <a:gridCol w="2281746"/>
                <a:gridCol w="3096344"/>
                <a:gridCol w="1512168"/>
                <a:gridCol w="1224136"/>
                <a:gridCol w="1203213"/>
              </a:tblGrid>
              <a:tr h="513519">
                <a:tc>
                  <a:txBody>
                    <a:bodyPr/>
                    <a:lstStyle/>
                    <a:p>
                      <a:pPr algn="ctr" fontAlgn="ctr"/>
                      <a:r>
                        <a:rPr lang="en-US" sz="1600" u="none" strike="noStrike" dirty="0">
                          <a:solidFill>
                            <a:schemeClr val="tx1"/>
                          </a:solidFill>
                          <a:effectLst/>
                        </a:rPr>
                        <a:t>Location</a:t>
                      </a:r>
                      <a:endParaRPr lang="en-US" sz="1600" b="0" i="0" u="none" strike="noStrike" dirty="0">
                        <a:solidFill>
                          <a:schemeClr val="tx1"/>
                        </a:solidFill>
                        <a:effectLst/>
                        <a:latin typeface="Arial"/>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600" u="none" strike="noStrike" dirty="0">
                          <a:solidFill>
                            <a:schemeClr val="tx1"/>
                          </a:solidFill>
                          <a:effectLst/>
                        </a:rPr>
                        <a:t>Machine (Status)</a:t>
                      </a:r>
                      <a:endParaRPr lang="en-US" sz="1600" b="0" i="0" u="none" strike="noStrike" dirty="0">
                        <a:solidFill>
                          <a:schemeClr val="tx1"/>
                        </a:solidFill>
                        <a:effectLst/>
                        <a:latin typeface="Arial"/>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600" u="none" strike="noStrike" dirty="0">
                          <a:solidFill>
                            <a:schemeClr val="tx1"/>
                          </a:solidFill>
                          <a:effectLst/>
                        </a:rPr>
                        <a:t>Target </a:t>
                      </a:r>
                      <a:endParaRPr lang="en-US" sz="1600" u="none" strike="noStrike" dirty="0" smtClean="0">
                        <a:solidFill>
                          <a:schemeClr val="tx1"/>
                        </a:solidFill>
                        <a:effectLst/>
                      </a:endParaRPr>
                    </a:p>
                    <a:p>
                      <a:pPr algn="ctr" fontAlgn="ctr"/>
                      <a:r>
                        <a:rPr lang="en-US" sz="1600" u="none" strike="noStrike" dirty="0" smtClean="0">
                          <a:solidFill>
                            <a:schemeClr val="tx1"/>
                          </a:solidFill>
                          <a:effectLst/>
                        </a:rPr>
                        <a:t>&amp; </a:t>
                      </a:r>
                      <a:r>
                        <a:rPr lang="en-US" sz="1600" u="none" strike="noStrike" dirty="0">
                          <a:solidFill>
                            <a:schemeClr val="tx1"/>
                          </a:solidFill>
                          <a:effectLst/>
                        </a:rPr>
                        <a:t>reaction</a:t>
                      </a:r>
                      <a:endParaRPr lang="en-US" sz="1600" b="0" i="0" u="none" strike="noStrike" dirty="0">
                        <a:solidFill>
                          <a:schemeClr val="tx1"/>
                        </a:solidFill>
                        <a:effectLst/>
                        <a:latin typeface="Arial"/>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500" u="none" strike="noStrike" dirty="0">
                          <a:solidFill>
                            <a:schemeClr val="tx1"/>
                          </a:solidFill>
                          <a:effectLst/>
                        </a:rPr>
                        <a:t>Beam </a:t>
                      </a:r>
                      <a:r>
                        <a:rPr lang="en-US" altLang="ja-JP" sz="1500" u="none" strike="noStrike" dirty="0" smtClean="0">
                          <a:solidFill>
                            <a:schemeClr val="tx1"/>
                          </a:solidFill>
                          <a:effectLst/>
                        </a:rPr>
                        <a:t>En</a:t>
                      </a:r>
                      <a:r>
                        <a:rPr lang="en-US" sz="1500" u="none" strike="noStrike" dirty="0" smtClean="0">
                          <a:solidFill>
                            <a:schemeClr val="tx1"/>
                          </a:solidFill>
                          <a:effectLst/>
                        </a:rPr>
                        <a:t>ergy </a:t>
                      </a:r>
                      <a:r>
                        <a:rPr lang="en-US" sz="1500" u="none" strike="noStrike" dirty="0">
                          <a:solidFill>
                            <a:schemeClr val="tx1"/>
                          </a:solidFill>
                          <a:effectLst/>
                        </a:rPr>
                        <a:t>(MeV)</a:t>
                      </a:r>
                      <a:endParaRPr lang="en-US" sz="1500" b="0" i="0" u="none" strike="noStrike" dirty="0">
                        <a:solidFill>
                          <a:schemeClr val="tx1"/>
                        </a:solidFill>
                        <a:effectLst/>
                        <a:latin typeface="Arial"/>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500" u="none" strike="noStrike" dirty="0">
                          <a:solidFill>
                            <a:schemeClr val="tx1"/>
                          </a:solidFill>
                          <a:effectLst/>
                        </a:rPr>
                        <a:t>Beam </a:t>
                      </a:r>
                      <a:endParaRPr lang="en-US" sz="1500" u="none" strike="noStrike" dirty="0" smtClean="0">
                        <a:solidFill>
                          <a:schemeClr val="tx1"/>
                        </a:solidFill>
                        <a:effectLst/>
                      </a:endParaRPr>
                    </a:p>
                    <a:p>
                      <a:pPr algn="ctr" fontAlgn="ctr"/>
                      <a:r>
                        <a:rPr lang="en-US" sz="1500" u="none" strike="noStrike" dirty="0" smtClean="0">
                          <a:solidFill>
                            <a:schemeClr val="tx1"/>
                          </a:solidFill>
                          <a:effectLst/>
                        </a:rPr>
                        <a:t>current </a:t>
                      </a:r>
                      <a:r>
                        <a:rPr lang="en-US" sz="1500" u="none" strike="noStrike" dirty="0">
                          <a:solidFill>
                            <a:schemeClr val="tx1"/>
                          </a:solidFill>
                          <a:effectLst/>
                        </a:rPr>
                        <a:t>(mA)</a:t>
                      </a:r>
                      <a:endParaRPr lang="en-US" sz="1500" b="0" i="0" u="none" strike="noStrike" dirty="0">
                        <a:solidFill>
                          <a:schemeClr val="tx1"/>
                        </a:solidFill>
                        <a:effectLst/>
                        <a:latin typeface="Arial"/>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r>
              <a:tr h="369503">
                <a:tc>
                  <a:txBody>
                    <a:bodyPr/>
                    <a:lstStyle/>
                    <a:p>
                      <a:pPr algn="ctr" fontAlgn="ctr"/>
                      <a:r>
                        <a:rPr lang="en-US" sz="1400" u="none" strike="noStrike" dirty="0" err="1">
                          <a:effectLst/>
                          <a:latin typeface="Arial" panose="020B0604020202020204" pitchFamily="34" charset="0"/>
                          <a:cs typeface="Arial" panose="020B0604020202020204" pitchFamily="34" charset="0"/>
                        </a:rPr>
                        <a:t>Budker</a:t>
                      </a:r>
                      <a:r>
                        <a:rPr lang="en-US" sz="1400" u="none" strike="noStrike" dirty="0">
                          <a:effectLst/>
                          <a:latin typeface="Arial" panose="020B0604020202020204" pitchFamily="34" charset="0"/>
                          <a:cs typeface="Arial" panose="020B0604020202020204" pitchFamily="34" charset="0"/>
                        </a:rPr>
                        <a:t> Institute </a:t>
                      </a:r>
                      <a:r>
                        <a:rPr lang="en-US" sz="1400" u="none" strike="noStrike" dirty="0" smtClean="0">
                          <a:effectLst/>
                          <a:latin typeface="Arial" panose="020B0604020202020204" pitchFamily="34" charset="0"/>
                          <a:cs typeface="Arial" panose="020B0604020202020204" pitchFamily="34" charset="0"/>
                        </a:rPr>
                        <a:t>(</a:t>
                      </a:r>
                      <a:r>
                        <a:rPr lang="en-US" sz="1400" u="none" strike="noStrike" dirty="0">
                          <a:effectLst/>
                          <a:latin typeface="Arial" panose="020B0604020202020204" pitchFamily="34" charset="0"/>
                          <a:cs typeface="Arial" panose="020B0604020202020204" pitchFamily="34" charset="0"/>
                        </a:rPr>
                        <a:t>Russia</a:t>
                      </a:r>
                      <a:r>
                        <a:rPr lang="en-US" sz="1400" u="none" strike="noStrike" dirty="0" smtClean="0">
                          <a:effectLst/>
                          <a:latin typeface="Arial" panose="020B0604020202020204" pitchFamily="34" charset="0"/>
                          <a:cs typeface="Arial" panose="020B0604020202020204" pitchFamily="34" charset="0"/>
                        </a:rPr>
                        <a:t>)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Arial" panose="020B0604020202020204" pitchFamily="34" charset="0"/>
                          <a:cs typeface="Arial" panose="020B0604020202020204" pitchFamily="34" charset="0"/>
                        </a:rPr>
                        <a:t>Vacuum insulated Tandem </a:t>
                      </a:r>
                      <a:r>
                        <a:rPr lang="en-US" sz="1400" u="none" strike="noStrike" dirty="0" smtClean="0">
                          <a:effectLst/>
                          <a:latin typeface="Arial" panose="020B0604020202020204" pitchFamily="34" charset="0"/>
                          <a:cs typeface="Arial" panose="020B0604020202020204" pitchFamily="34" charset="0"/>
                        </a:rPr>
                        <a:t> (</a:t>
                      </a:r>
                      <a:r>
                        <a:rPr lang="en-US" sz="1400" u="none" strike="noStrike" dirty="0">
                          <a:effectLst/>
                          <a:latin typeface="Arial" panose="020B0604020202020204" pitchFamily="34" charset="0"/>
                          <a:cs typeface="Arial" panose="020B0604020202020204" pitchFamily="34" charset="0"/>
                        </a:rPr>
                        <a:t>Ready)</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latin typeface="Arial" panose="020B0604020202020204" pitchFamily="34" charset="0"/>
                          <a:cs typeface="Arial" panose="020B0604020202020204" pitchFamily="34" charset="0"/>
                        </a:rPr>
                        <a:t>Solid </a:t>
                      </a:r>
                      <a:r>
                        <a:rPr lang="en-US" sz="1600" u="none" strike="noStrike" baseline="30000" dirty="0">
                          <a:effectLst/>
                          <a:latin typeface="Arial" panose="020B0604020202020204" pitchFamily="34" charset="0"/>
                          <a:cs typeface="Arial" panose="020B0604020202020204" pitchFamily="34" charset="0"/>
                        </a:rPr>
                        <a:t>7</a:t>
                      </a:r>
                      <a:r>
                        <a:rPr lang="en-US" sz="1600" u="none" strike="noStrike" dirty="0">
                          <a:effectLst/>
                          <a:latin typeface="Arial" panose="020B0604020202020204" pitchFamily="34" charset="0"/>
                          <a:cs typeface="Arial" panose="020B0604020202020204" pitchFamily="34" charset="0"/>
                        </a:rPr>
                        <a:t>Li(p, 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2</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a:effectLst/>
                          <a:latin typeface="Arial" panose="020B0604020202020204" pitchFamily="34" charset="0"/>
                          <a:cs typeface="Arial" panose="020B0604020202020204" pitchFamily="34" charset="0"/>
                        </a:rPr>
                        <a:t>2</a:t>
                      </a:r>
                      <a:endParaRPr lang="en-US" altLang="ja-JP" sz="1600" b="0" i="0" u="none" strike="noStrike">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2048">
                <a:tc>
                  <a:txBody>
                    <a:bodyPr/>
                    <a:lstStyle/>
                    <a:p>
                      <a:pPr algn="ctr" fontAlgn="ctr"/>
                      <a:r>
                        <a:rPr lang="en-US" sz="1400" u="none" strike="noStrike" dirty="0" err="1" smtClean="0">
                          <a:effectLst/>
                          <a:latin typeface="Arial" panose="020B0604020202020204" pitchFamily="34" charset="0"/>
                          <a:cs typeface="Arial" panose="020B0604020202020204" pitchFamily="34" charset="0"/>
                        </a:rPr>
                        <a:t>iPPE-Obninsk</a:t>
                      </a:r>
                      <a:r>
                        <a:rPr lang="en-US" sz="1400" u="none" strike="noStrike" dirty="0" smtClean="0">
                          <a:effectLst/>
                          <a:latin typeface="Arial" panose="020B0604020202020204" pitchFamily="34" charset="0"/>
                          <a:cs typeface="Arial" panose="020B0604020202020204" pitchFamily="34" charset="0"/>
                        </a:rPr>
                        <a:t> (</a:t>
                      </a:r>
                      <a:r>
                        <a:rPr lang="en-US" sz="1400" u="none" strike="noStrike" dirty="0">
                          <a:effectLst/>
                          <a:latin typeface="Arial" panose="020B0604020202020204" pitchFamily="34" charset="0"/>
                          <a:cs typeface="Arial" panose="020B0604020202020204" pitchFamily="34" charset="0"/>
                        </a:rPr>
                        <a:t>Russia)</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Arial" panose="020B0604020202020204" pitchFamily="34" charset="0"/>
                          <a:cs typeface="Arial" panose="020B0604020202020204" pitchFamily="34" charset="0"/>
                        </a:rPr>
                        <a:t>Cascade generator KG- </a:t>
                      </a:r>
                      <a:r>
                        <a:rPr lang="en-US" sz="1400" u="none" strike="noStrike" dirty="0" smtClean="0">
                          <a:effectLst/>
                          <a:latin typeface="Arial" panose="020B0604020202020204" pitchFamily="34" charset="0"/>
                          <a:cs typeface="Arial" panose="020B0604020202020204" pitchFamily="34" charset="0"/>
                        </a:rPr>
                        <a:t>2.5 </a:t>
                      </a:r>
                      <a:r>
                        <a:rPr lang="en-US" sz="1400" u="none" strike="noStrike" dirty="0">
                          <a:effectLst/>
                          <a:latin typeface="Arial" panose="020B0604020202020204" pitchFamily="34" charset="0"/>
                          <a:cs typeface="Arial" panose="020B0604020202020204" pitchFamily="34" charset="0"/>
                        </a:rPr>
                        <a:t>(Ready)</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latin typeface="Arial" panose="020B0604020202020204" pitchFamily="34" charset="0"/>
                          <a:cs typeface="Arial" panose="020B0604020202020204" pitchFamily="34" charset="0"/>
                        </a:rPr>
                        <a:t>Solid </a:t>
                      </a:r>
                      <a:r>
                        <a:rPr lang="en-US" sz="1600" u="none" strike="noStrike" baseline="30000" dirty="0">
                          <a:effectLst/>
                          <a:latin typeface="Arial" panose="020B0604020202020204" pitchFamily="34" charset="0"/>
                          <a:cs typeface="Arial" panose="020B0604020202020204" pitchFamily="34" charset="0"/>
                        </a:rPr>
                        <a:t>7</a:t>
                      </a:r>
                      <a:r>
                        <a:rPr lang="en-US" sz="1600" u="none" strike="noStrike" dirty="0">
                          <a:effectLst/>
                          <a:latin typeface="Arial" panose="020B0604020202020204" pitchFamily="34" charset="0"/>
                          <a:cs typeface="Arial" panose="020B0604020202020204" pitchFamily="34" charset="0"/>
                        </a:rPr>
                        <a:t>Li(p, 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2.3</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3</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217">
                <a:tc>
                  <a:txBody>
                    <a:bodyPr/>
                    <a:lstStyle/>
                    <a:p>
                      <a:pPr algn="ctr" fontAlgn="ctr"/>
                      <a:r>
                        <a:rPr lang="en-US" sz="1400" u="none" strike="noStrike" dirty="0">
                          <a:effectLst/>
                          <a:latin typeface="Arial" panose="020B0604020202020204" pitchFamily="34" charset="0"/>
                          <a:cs typeface="Arial" panose="020B0604020202020204" pitchFamily="34" charset="0"/>
                        </a:rPr>
                        <a:t>Birmingham </a:t>
                      </a:r>
                      <a:r>
                        <a:rPr lang="en-US" sz="1400" u="none" strike="noStrike" dirty="0" smtClean="0">
                          <a:effectLst/>
                          <a:latin typeface="Arial" panose="020B0604020202020204" pitchFamily="34" charset="0"/>
                          <a:cs typeface="Arial" panose="020B0604020202020204" pitchFamily="34" charset="0"/>
                        </a:rPr>
                        <a:t>Univ. (</a:t>
                      </a:r>
                      <a:r>
                        <a:rPr lang="en-US" sz="1400" u="none" strike="noStrike" dirty="0">
                          <a:effectLst/>
                          <a:latin typeface="Arial" panose="020B0604020202020204" pitchFamily="34" charset="0"/>
                          <a:cs typeface="Arial" panose="020B0604020202020204" pitchFamily="34" charset="0"/>
                        </a:rPr>
                        <a:t>UK)</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err="1">
                          <a:effectLst/>
                          <a:latin typeface="Arial" panose="020B0604020202020204" pitchFamily="34" charset="0"/>
                          <a:cs typeface="Arial" panose="020B0604020202020204" pitchFamily="34" charset="0"/>
                        </a:rPr>
                        <a:t>Dynamitron</a:t>
                      </a:r>
                      <a:r>
                        <a:rPr lang="en-US" sz="1400" u="none" strike="noStrike" dirty="0">
                          <a:effectLst/>
                          <a:latin typeface="Arial" panose="020B0604020202020204" pitchFamily="34" charset="0"/>
                          <a:cs typeface="Arial" panose="020B0604020202020204" pitchFamily="34" charset="0"/>
                        </a:rPr>
                        <a:t> (Ready)</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latin typeface="Arial" panose="020B0604020202020204" pitchFamily="34" charset="0"/>
                          <a:cs typeface="Arial" panose="020B0604020202020204" pitchFamily="34" charset="0"/>
                        </a:rPr>
                        <a:t>Solid </a:t>
                      </a:r>
                      <a:r>
                        <a:rPr lang="en-US" sz="1600" u="none" strike="noStrike" baseline="30000" dirty="0">
                          <a:effectLst/>
                          <a:latin typeface="Arial" panose="020B0604020202020204" pitchFamily="34" charset="0"/>
                          <a:cs typeface="Arial" panose="020B0604020202020204" pitchFamily="34" charset="0"/>
                        </a:rPr>
                        <a:t>7</a:t>
                      </a:r>
                      <a:r>
                        <a:rPr lang="en-US" sz="1600" u="none" strike="noStrike" dirty="0">
                          <a:effectLst/>
                          <a:latin typeface="Arial" panose="020B0604020202020204" pitchFamily="34" charset="0"/>
                          <a:cs typeface="Arial" panose="020B0604020202020204" pitchFamily="34" charset="0"/>
                        </a:rPr>
                        <a:t>Li(p, 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2.8</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1</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217">
                <a:tc>
                  <a:txBody>
                    <a:bodyPr/>
                    <a:lstStyle/>
                    <a:p>
                      <a:pPr algn="ctr" fontAlgn="ctr"/>
                      <a:r>
                        <a:rPr lang="en-US" sz="1400" u="none" strike="noStrike" dirty="0" err="1" smtClean="0">
                          <a:effectLst/>
                          <a:latin typeface="Arial" panose="020B0604020202020204" pitchFamily="34" charset="0"/>
                          <a:cs typeface="Arial" panose="020B0604020202020204" pitchFamily="34" charset="0"/>
                        </a:rPr>
                        <a:t>Soreq</a:t>
                      </a:r>
                      <a:r>
                        <a:rPr lang="en-US" sz="1400" u="none" strike="noStrike" dirty="0" smtClean="0">
                          <a:effectLst/>
                          <a:latin typeface="Arial" panose="020B0604020202020204" pitchFamily="34" charset="0"/>
                          <a:cs typeface="Arial" panose="020B0604020202020204" pitchFamily="34" charset="0"/>
                        </a:rPr>
                        <a:t> (</a:t>
                      </a:r>
                      <a:r>
                        <a:rPr lang="en-US" sz="1400" u="none" strike="noStrike" dirty="0" err="1">
                          <a:effectLst/>
                          <a:latin typeface="Arial" panose="020B0604020202020204" pitchFamily="34" charset="0"/>
                          <a:cs typeface="Arial" panose="020B0604020202020204" pitchFamily="34" charset="0"/>
                        </a:rPr>
                        <a:t>Istael</a:t>
                      </a:r>
                      <a:r>
                        <a:rPr lang="en-US" sz="1400" u="none" strike="noStrike" dirty="0">
                          <a:effectLst/>
                          <a:latin typeface="Arial" panose="020B0604020202020204" pitchFamily="34" charset="0"/>
                          <a:cs typeface="Arial" panose="020B0604020202020204" pitchFamily="34" charset="0"/>
                        </a:rPr>
                        <a:t>)</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Arial" panose="020B0604020202020204" pitchFamily="34" charset="0"/>
                          <a:cs typeface="Arial" panose="020B0604020202020204" pitchFamily="34" charset="0"/>
                        </a:rPr>
                        <a:t>RFQ-DTL (Ready)</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latin typeface="Arial" panose="020B0604020202020204" pitchFamily="34" charset="0"/>
                          <a:cs typeface="Arial" panose="020B0604020202020204" pitchFamily="34" charset="0"/>
                        </a:rPr>
                        <a:t>Liquid </a:t>
                      </a:r>
                      <a:r>
                        <a:rPr lang="en-US" sz="1600" u="none" strike="noStrike" baseline="30000" dirty="0">
                          <a:effectLst/>
                          <a:latin typeface="Arial" panose="020B0604020202020204" pitchFamily="34" charset="0"/>
                          <a:cs typeface="Arial" panose="020B0604020202020204" pitchFamily="34" charset="0"/>
                        </a:rPr>
                        <a:t>7</a:t>
                      </a:r>
                      <a:r>
                        <a:rPr lang="en-US" sz="1600" u="none" strike="noStrike" dirty="0">
                          <a:effectLst/>
                          <a:latin typeface="Arial" panose="020B0604020202020204" pitchFamily="34" charset="0"/>
                          <a:cs typeface="Arial" panose="020B0604020202020204" pitchFamily="34" charset="0"/>
                        </a:rPr>
                        <a:t>Li(p, 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4</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1</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676">
                <a:tc>
                  <a:txBody>
                    <a:bodyPr/>
                    <a:lstStyle/>
                    <a:p>
                      <a:pPr algn="ctr" fontAlgn="ctr"/>
                      <a:r>
                        <a:rPr lang="en-US" sz="1400" u="none" strike="noStrike" dirty="0" err="1">
                          <a:effectLst/>
                          <a:latin typeface="Arial" panose="020B0604020202020204" pitchFamily="34" charset="0"/>
                          <a:cs typeface="Arial" panose="020B0604020202020204" pitchFamily="34" charset="0"/>
                        </a:rPr>
                        <a:t>Legnaro</a:t>
                      </a:r>
                      <a:r>
                        <a:rPr lang="en-US" sz="1400" u="none" strike="noStrike" dirty="0">
                          <a:effectLst/>
                          <a:latin typeface="Arial" panose="020B0604020202020204" pitchFamily="34" charset="0"/>
                          <a:cs typeface="Arial" panose="020B0604020202020204" pitchFamily="34" charset="0"/>
                        </a:rPr>
                        <a:t> </a:t>
                      </a:r>
                      <a:r>
                        <a:rPr lang="en-US" sz="1400" u="none" strike="noStrike" dirty="0" smtClean="0">
                          <a:effectLst/>
                          <a:latin typeface="Arial" panose="020B0604020202020204" pitchFamily="34" charset="0"/>
                          <a:cs typeface="Arial" panose="020B0604020202020204" pitchFamily="34" charset="0"/>
                        </a:rPr>
                        <a:t>INFN (</a:t>
                      </a:r>
                      <a:r>
                        <a:rPr lang="en-US" sz="1400" u="none" strike="noStrike" dirty="0">
                          <a:effectLst/>
                          <a:latin typeface="Arial" panose="020B0604020202020204" pitchFamily="34" charset="0"/>
                          <a:cs typeface="Arial" panose="020B0604020202020204" pitchFamily="34" charset="0"/>
                        </a:rPr>
                        <a:t>Italy)</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Arial" panose="020B0604020202020204" pitchFamily="34" charset="0"/>
                          <a:cs typeface="Arial" panose="020B0604020202020204" pitchFamily="34" charset="0"/>
                        </a:rPr>
                        <a:t>RFQ (Under </a:t>
                      </a:r>
                      <a:r>
                        <a:rPr lang="en-US" sz="1400" u="none" strike="noStrike" dirty="0" smtClean="0">
                          <a:effectLst/>
                          <a:latin typeface="Arial" panose="020B0604020202020204" pitchFamily="34" charset="0"/>
                          <a:cs typeface="Arial" panose="020B0604020202020204" pitchFamily="34" charset="0"/>
                        </a:rPr>
                        <a:t>construction</a:t>
                      </a:r>
                      <a:r>
                        <a:rPr lang="en-US" sz="1400" u="none" strike="noStrike" dirty="0">
                          <a:effectLst/>
                          <a:latin typeface="Arial" panose="020B0604020202020204" pitchFamily="34" charset="0"/>
                          <a:cs typeface="Arial" panose="020B0604020202020204" pitchFamily="34" charset="0"/>
                        </a:rPr>
                        <a:t>)</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latin typeface="Arial" panose="020B0604020202020204" pitchFamily="34" charset="0"/>
                          <a:cs typeface="Arial" panose="020B0604020202020204" pitchFamily="34" charset="0"/>
                        </a:rPr>
                        <a:t>Be(p, 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4-5</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Arial" panose="020B0604020202020204" pitchFamily="34" charset="0"/>
                          <a:cs typeface="Arial" panose="020B0604020202020204" pitchFamily="34" charset="0"/>
                        </a:rPr>
                        <a:t>30</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9913">
                <a:tc rowSpan="2">
                  <a:txBody>
                    <a:bodyPr/>
                    <a:lstStyle/>
                    <a:p>
                      <a:pPr algn="ctr" fontAlgn="ctr"/>
                      <a:r>
                        <a:rPr lang="en-US" sz="1400" u="none" strike="noStrike" dirty="0">
                          <a:effectLst/>
                          <a:latin typeface="Arial" panose="020B0604020202020204" pitchFamily="34" charset="0"/>
                          <a:cs typeface="Arial" panose="020B0604020202020204" pitchFamily="34" charset="0"/>
                        </a:rPr>
                        <a:t>CNEA Buenos </a:t>
                      </a:r>
                      <a:r>
                        <a:rPr lang="en-US" sz="1400" u="none" strike="noStrike" dirty="0" smtClean="0">
                          <a:effectLst/>
                          <a:latin typeface="Arial" panose="020B0604020202020204" pitchFamily="34" charset="0"/>
                          <a:cs typeface="Arial" panose="020B0604020202020204" pitchFamily="34" charset="0"/>
                        </a:rPr>
                        <a:t>Aires (Argentina</a:t>
                      </a:r>
                      <a:r>
                        <a:rPr lang="en-US" sz="1400" u="none" strike="noStrike" dirty="0">
                          <a:effectLst/>
                          <a:latin typeface="Arial" panose="020B0604020202020204" pitchFamily="34" charset="0"/>
                          <a:cs typeface="Arial" panose="020B0604020202020204" pitchFamily="34" charset="0"/>
                        </a:rPr>
                        <a:t>)</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u="none" strike="noStrike" dirty="0">
                          <a:effectLst/>
                          <a:latin typeface="Arial" panose="020B0604020202020204" pitchFamily="34" charset="0"/>
                          <a:cs typeface="Arial" panose="020B0604020202020204" pitchFamily="34" charset="0"/>
                        </a:rPr>
                        <a:t>Single ended Tandem Electrostatic </a:t>
                      </a:r>
                      <a:r>
                        <a:rPr lang="en-US" sz="1400" u="none" strike="noStrike" dirty="0" err="1">
                          <a:effectLst/>
                          <a:latin typeface="Arial" panose="020B0604020202020204" pitchFamily="34" charset="0"/>
                          <a:cs typeface="Arial" panose="020B0604020202020204" pitchFamily="34" charset="0"/>
                        </a:rPr>
                        <a:t>Quadrupole</a:t>
                      </a:r>
                      <a:r>
                        <a:rPr lang="en-US" sz="1400" u="none" strike="noStrike" dirty="0">
                          <a:effectLst/>
                          <a:latin typeface="Arial" panose="020B0604020202020204" pitchFamily="34" charset="0"/>
                          <a:cs typeface="Arial" panose="020B0604020202020204" pitchFamily="34" charset="0"/>
                        </a:rPr>
                        <a:t> (TESQ) (Under </a:t>
                      </a:r>
                      <a:r>
                        <a:rPr lang="en-US" sz="1400" u="none" strike="noStrike" dirty="0" smtClean="0">
                          <a:effectLst/>
                          <a:latin typeface="Arial" panose="020B0604020202020204" pitchFamily="34" charset="0"/>
                          <a:cs typeface="Arial" panose="020B0604020202020204" pitchFamily="34" charset="0"/>
                        </a:rPr>
                        <a:t>construction</a:t>
                      </a:r>
                      <a:r>
                        <a:rPr lang="en-US" sz="1400" u="none" strike="noStrike" dirty="0">
                          <a:effectLst/>
                          <a:latin typeface="Arial" panose="020B0604020202020204" pitchFamily="34" charset="0"/>
                          <a:cs typeface="Arial" panose="020B0604020202020204" pitchFamily="34" charset="0"/>
                        </a:rPr>
                        <a:t>)</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latin typeface="Arial" panose="020B0604020202020204" pitchFamily="34" charset="0"/>
                          <a:cs typeface="Arial" panose="020B0604020202020204" pitchFamily="34" charset="0"/>
                        </a:rPr>
                        <a:t>Be(d, n</a:t>
                      </a:r>
                      <a:r>
                        <a:rPr lang="en-US" sz="1600" u="none" strike="noStrike" dirty="0" smtClean="0">
                          <a:effectLst/>
                          <a:latin typeface="Arial" panose="020B0604020202020204" pitchFamily="34" charset="0"/>
                          <a:cs typeface="Arial" panose="020B0604020202020204" pitchFamily="34" charset="0"/>
                        </a:rPr>
                        <a:t>)</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r>
                        <a:rPr lang="en-US" altLang="ja-JP" sz="1600" u="none" strike="noStrike" dirty="0" smtClean="0">
                          <a:effectLst/>
                          <a:latin typeface="Arial" panose="020B0604020202020204" pitchFamily="34" charset="0"/>
                          <a:cs typeface="Arial" panose="020B0604020202020204" pitchFamily="34" charset="0"/>
                        </a:rPr>
                        <a:t>1.4</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smtClean="0">
                          <a:effectLst/>
                          <a:latin typeface="Arial" panose="020B0604020202020204" pitchFamily="34" charset="0"/>
                          <a:cs typeface="Arial" panose="020B0604020202020204" pitchFamily="34" charset="0"/>
                        </a:rPr>
                        <a:t>30</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193">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altLang="ja-JP" sz="1600" u="none" strike="noStrike" dirty="0" smtClean="0">
                          <a:effectLst/>
                          <a:latin typeface="Arial" panose="020B0604020202020204" pitchFamily="34" charset="0"/>
                          <a:cs typeface="Arial" panose="020B0604020202020204" pitchFamily="34" charset="0"/>
                        </a:rPr>
                        <a:t>Solid </a:t>
                      </a:r>
                      <a:r>
                        <a:rPr lang="en-US" altLang="ja-JP" sz="1600" u="none" strike="noStrike" baseline="30000" dirty="0" smtClean="0">
                          <a:effectLst/>
                          <a:latin typeface="Arial" panose="020B0604020202020204" pitchFamily="34" charset="0"/>
                          <a:cs typeface="Arial" panose="020B0604020202020204" pitchFamily="34" charset="0"/>
                        </a:rPr>
                        <a:t>7</a:t>
                      </a:r>
                      <a:r>
                        <a:rPr lang="en-US" altLang="ja-JP" sz="1600" u="none" strike="noStrike" dirty="0" smtClean="0">
                          <a:effectLst/>
                          <a:latin typeface="Arial" panose="020B0604020202020204" pitchFamily="34" charset="0"/>
                          <a:cs typeface="Arial" panose="020B0604020202020204" pitchFamily="34" charset="0"/>
                        </a:rPr>
                        <a:t>Li(p, 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altLang="ja-JP" sz="1600" b="0" i="0" u="none" strike="noStrike" dirty="0" smtClean="0">
                          <a:solidFill>
                            <a:srgbClr val="000000"/>
                          </a:solidFill>
                          <a:effectLst/>
                          <a:latin typeface="Arial" panose="020B0604020202020204" pitchFamily="34" charset="0"/>
                          <a:cs typeface="Arial" panose="020B0604020202020204" pitchFamily="34" charset="0"/>
                        </a:rPr>
                        <a:t>2.5</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smtClean="0">
                          <a:solidFill>
                            <a:srgbClr val="000000"/>
                          </a:solidFill>
                          <a:effectLst/>
                          <a:latin typeface="Arial" panose="020B0604020202020204" pitchFamily="34" charset="0"/>
                          <a:cs typeface="Arial" panose="020B0604020202020204" pitchFamily="34" charset="0"/>
                        </a:rPr>
                        <a:t>30</a:t>
                      </a:r>
                      <a:endParaRPr lang="en-US" altLang="ja-JP" sz="1600" b="0" i="0" u="none" strike="noStrike" dirty="0">
                        <a:solidFill>
                          <a:srgbClr val="00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451">
                <a:tc>
                  <a:txBody>
                    <a:bodyPr/>
                    <a:lstStyle/>
                    <a:p>
                      <a:pPr algn="ctr" fontAlgn="ctr"/>
                      <a:r>
                        <a:rPr lang="en-US" sz="1400" b="1" u="none" strike="noStrike" dirty="0">
                          <a:solidFill>
                            <a:srgbClr val="0033CC"/>
                          </a:solidFill>
                          <a:effectLst/>
                          <a:latin typeface="Arial" panose="020B0604020202020204" pitchFamily="34" charset="0"/>
                          <a:cs typeface="Arial" panose="020B0604020202020204" pitchFamily="34" charset="0"/>
                        </a:rPr>
                        <a:t>KURRI </a:t>
                      </a:r>
                      <a:r>
                        <a:rPr lang="en-US" sz="1400" b="1" u="none" strike="noStrike" dirty="0" smtClean="0">
                          <a:solidFill>
                            <a:srgbClr val="0033CC"/>
                          </a:solidFill>
                          <a:effectLst/>
                          <a:latin typeface="Arial" panose="020B0604020202020204" pitchFamily="34" charset="0"/>
                          <a:cs typeface="Arial" panose="020B0604020202020204" pitchFamily="34" charset="0"/>
                        </a:rPr>
                        <a:t>(</a:t>
                      </a:r>
                      <a:r>
                        <a:rPr lang="en-US" sz="1400" b="1" u="none" strike="noStrike" dirty="0">
                          <a:solidFill>
                            <a:srgbClr val="0033CC"/>
                          </a:solidFill>
                          <a:effectLst/>
                          <a:latin typeface="Arial" panose="020B0604020202020204" pitchFamily="34" charset="0"/>
                          <a:cs typeface="Arial" panose="020B0604020202020204" pitchFamily="34" charset="0"/>
                        </a:rPr>
                        <a:t>Japan)</a:t>
                      </a:r>
                      <a:endParaRPr lang="en-US" sz="1400" b="1" i="0" u="none" strike="noStrike" dirty="0">
                        <a:solidFill>
                          <a:srgbClr val="0033CC"/>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solidFill>
                            <a:srgbClr val="0033CC"/>
                          </a:solidFill>
                          <a:effectLst/>
                          <a:latin typeface="Arial" panose="020B0604020202020204" pitchFamily="34" charset="0"/>
                          <a:cs typeface="Arial" panose="020B0604020202020204" pitchFamily="34" charset="0"/>
                        </a:rPr>
                        <a:t>Cyclotron </a:t>
                      </a:r>
                      <a:r>
                        <a:rPr lang="en-US" sz="1400" b="1" u="none" strike="noStrike" dirty="0" smtClean="0">
                          <a:solidFill>
                            <a:srgbClr val="0033CC"/>
                          </a:solidFill>
                          <a:effectLst/>
                          <a:latin typeface="Arial" panose="020B0604020202020204" pitchFamily="34" charset="0"/>
                          <a:cs typeface="Arial" panose="020B0604020202020204" pitchFamily="34" charset="0"/>
                        </a:rPr>
                        <a:t>(Clinical Trial)</a:t>
                      </a:r>
                      <a:endParaRPr lang="en-US" sz="1400" b="1" i="0" u="none" strike="noStrike" dirty="0">
                        <a:solidFill>
                          <a:srgbClr val="0033CC"/>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solidFill>
                            <a:srgbClr val="0033CC"/>
                          </a:solidFill>
                          <a:effectLst/>
                          <a:latin typeface="Arial" panose="020B0604020202020204" pitchFamily="34" charset="0"/>
                          <a:cs typeface="Arial" panose="020B0604020202020204" pitchFamily="34" charset="0"/>
                        </a:rPr>
                        <a:t>Be(p, n)</a:t>
                      </a:r>
                      <a:endParaRPr lang="en-US" sz="1600" b="1" i="0" u="none" strike="noStrike" dirty="0">
                        <a:solidFill>
                          <a:srgbClr val="0033CC"/>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r>
                        <a:rPr lang="en-US" altLang="ja-JP" sz="1600" b="1" u="none" strike="noStrike" dirty="0">
                          <a:solidFill>
                            <a:srgbClr val="0033CC"/>
                          </a:solidFill>
                          <a:effectLst/>
                          <a:latin typeface="Arial" panose="020B0604020202020204" pitchFamily="34" charset="0"/>
                          <a:cs typeface="Arial" panose="020B0604020202020204" pitchFamily="34" charset="0"/>
                        </a:rPr>
                        <a:t>30</a:t>
                      </a:r>
                      <a:endParaRPr lang="en-US" altLang="ja-JP" sz="1600" b="1" i="0" u="none" strike="noStrike" dirty="0">
                        <a:solidFill>
                          <a:srgbClr val="0033CC"/>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1" u="none" strike="noStrike" dirty="0">
                          <a:solidFill>
                            <a:srgbClr val="0033CC"/>
                          </a:solidFill>
                          <a:effectLst/>
                          <a:latin typeface="Arial" panose="020B0604020202020204" pitchFamily="34" charset="0"/>
                          <a:cs typeface="Arial" panose="020B0604020202020204" pitchFamily="34" charset="0"/>
                        </a:rPr>
                        <a:t>1</a:t>
                      </a:r>
                      <a:endParaRPr lang="en-US" altLang="ja-JP" sz="1600" b="1" i="0" u="none" strike="noStrike" dirty="0">
                        <a:solidFill>
                          <a:srgbClr val="0033CC"/>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637">
                <a:tc>
                  <a:txBody>
                    <a:bodyPr/>
                    <a:lstStyle/>
                    <a:p>
                      <a:pPr algn="ctr" fontAlgn="ctr"/>
                      <a:r>
                        <a:rPr lang="en-US" sz="1400" b="1" u="none" strike="noStrike" dirty="0" smtClean="0">
                          <a:solidFill>
                            <a:srgbClr val="FF0000"/>
                          </a:solidFill>
                          <a:effectLst/>
                          <a:latin typeface="Arial" panose="020B0604020202020204" pitchFamily="34" charset="0"/>
                          <a:cs typeface="Arial" panose="020B0604020202020204" pitchFamily="34" charset="0"/>
                        </a:rPr>
                        <a:t>Tsukuba (Japan</a:t>
                      </a:r>
                      <a:r>
                        <a:rPr lang="en-US" sz="1400" b="1" u="none" strike="noStrike" dirty="0">
                          <a:solidFill>
                            <a:srgbClr val="FF0000"/>
                          </a:solidFill>
                          <a:effectLst/>
                          <a:latin typeface="Arial" panose="020B0604020202020204" pitchFamily="34" charset="0"/>
                          <a:cs typeface="Arial" panose="020B0604020202020204" pitchFamily="34" charset="0"/>
                        </a:rPr>
                        <a:t>)</a:t>
                      </a:r>
                      <a:endParaRPr lang="en-US" sz="1400" b="1" i="0" u="none" strike="noStrike" dirty="0">
                        <a:solidFill>
                          <a:srgbClr val="FF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solidFill>
                            <a:srgbClr val="FF0000"/>
                          </a:solidFill>
                          <a:effectLst/>
                          <a:latin typeface="Arial" panose="020B0604020202020204" pitchFamily="34" charset="0"/>
                          <a:cs typeface="Arial" panose="020B0604020202020204" pitchFamily="34" charset="0"/>
                        </a:rPr>
                        <a:t>RFQ-DTL (Under </a:t>
                      </a:r>
                      <a:r>
                        <a:rPr lang="en-US" sz="1400" b="1" u="none" strike="noStrike" dirty="0" smtClean="0">
                          <a:solidFill>
                            <a:srgbClr val="FF0000"/>
                          </a:solidFill>
                          <a:effectLst/>
                          <a:latin typeface="Arial" panose="020B0604020202020204" pitchFamily="34" charset="0"/>
                          <a:cs typeface="Arial" panose="020B0604020202020204" pitchFamily="34" charset="0"/>
                        </a:rPr>
                        <a:t>construction</a:t>
                      </a:r>
                      <a:r>
                        <a:rPr lang="en-US" sz="1400" b="1" u="none" strike="noStrike" dirty="0">
                          <a:solidFill>
                            <a:srgbClr val="FF0000"/>
                          </a:solidFill>
                          <a:effectLst/>
                          <a:latin typeface="Arial" panose="020B0604020202020204" pitchFamily="34" charset="0"/>
                          <a:cs typeface="Arial" panose="020B0604020202020204" pitchFamily="34" charset="0"/>
                        </a:rPr>
                        <a:t>)</a:t>
                      </a:r>
                      <a:endParaRPr lang="en-US" sz="1400" b="1" i="0" u="none" strike="noStrike" dirty="0">
                        <a:solidFill>
                          <a:srgbClr val="FF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solidFill>
                            <a:srgbClr val="FF0000"/>
                          </a:solidFill>
                          <a:effectLst/>
                          <a:latin typeface="Arial" panose="020B0604020202020204" pitchFamily="34" charset="0"/>
                          <a:cs typeface="Arial" panose="020B0604020202020204" pitchFamily="34" charset="0"/>
                        </a:rPr>
                        <a:t>Be(p, n)</a:t>
                      </a:r>
                      <a:endParaRPr lang="en-US" sz="1600" b="1" i="0" u="none" strike="noStrike" dirty="0">
                        <a:solidFill>
                          <a:srgbClr val="FF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r>
                        <a:rPr lang="en-US" altLang="ja-JP" sz="1600" b="1" u="none" strike="noStrike" dirty="0">
                          <a:solidFill>
                            <a:srgbClr val="FF0000"/>
                          </a:solidFill>
                          <a:effectLst/>
                          <a:latin typeface="Arial" panose="020B0604020202020204" pitchFamily="34" charset="0"/>
                          <a:cs typeface="Arial" panose="020B0604020202020204" pitchFamily="34" charset="0"/>
                        </a:rPr>
                        <a:t>8</a:t>
                      </a:r>
                      <a:endParaRPr lang="en-US" altLang="ja-JP" sz="1600" b="1" i="0" u="none" strike="noStrike" dirty="0">
                        <a:solidFill>
                          <a:srgbClr val="FF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1" u="none" strike="noStrike" dirty="0">
                          <a:solidFill>
                            <a:srgbClr val="FF0000"/>
                          </a:solidFill>
                          <a:effectLst/>
                          <a:latin typeface="Arial" panose="020B0604020202020204" pitchFamily="34" charset="0"/>
                          <a:cs typeface="Arial" panose="020B0604020202020204" pitchFamily="34" charset="0"/>
                        </a:rPr>
                        <a:t>10</a:t>
                      </a:r>
                      <a:endParaRPr lang="en-US" altLang="ja-JP" sz="1600" b="1" i="0" u="none" strike="noStrike" dirty="0">
                        <a:solidFill>
                          <a:srgbClr val="FF0000"/>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056">
                <a:tc>
                  <a:txBody>
                    <a:bodyPr/>
                    <a:lstStyle/>
                    <a:p>
                      <a:pPr algn="ctr" fontAlgn="ctr"/>
                      <a:r>
                        <a:rPr lang="en-US" sz="1400" u="none" strike="noStrike" dirty="0" err="1">
                          <a:solidFill>
                            <a:schemeClr val="tx1"/>
                          </a:solidFill>
                          <a:effectLst/>
                          <a:latin typeface="Arial" panose="020B0604020202020204" pitchFamily="34" charset="0"/>
                          <a:cs typeface="Arial" panose="020B0604020202020204" pitchFamily="34" charset="0"/>
                        </a:rPr>
                        <a:t>NCCenter</a:t>
                      </a:r>
                      <a:r>
                        <a:rPr lang="en-US" sz="1400" u="none" strike="noStrike" dirty="0">
                          <a:solidFill>
                            <a:schemeClr val="tx1"/>
                          </a:solidFill>
                          <a:effectLst/>
                          <a:latin typeface="Arial" panose="020B0604020202020204" pitchFamily="34" charset="0"/>
                          <a:cs typeface="Arial" panose="020B0604020202020204" pitchFamily="34" charset="0"/>
                        </a:rPr>
                        <a:t>, CICS </a:t>
                      </a:r>
                      <a:r>
                        <a:rPr lang="en-US" sz="1400" u="none" strike="noStrike" dirty="0" smtClean="0">
                          <a:solidFill>
                            <a:schemeClr val="tx1"/>
                          </a:solidFill>
                          <a:effectLst/>
                          <a:latin typeface="Arial" panose="020B0604020202020204" pitchFamily="34" charset="0"/>
                          <a:cs typeface="Arial" panose="020B0604020202020204" pitchFamily="34" charset="0"/>
                        </a:rPr>
                        <a:t>(</a:t>
                      </a:r>
                      <a:r>
                        <a:rPr lang="en-US" sz="1400" u="none" strike="noStrike" dirty="0">
                          <a:solidFill>
                            <a:schemeClr val="tx1"/>
                          </a:solidFill>
                          <a:effectLst/>
                          <a:latin typeface="Arial" panose="020B0604020202020204" pitchFamily="34" charset="0"/>
                          <a:cs typeface="Arial" panose="020B0604020202020204" pitchFamily="34" charset="0"/>
                        </a:rPr>
                        <a:t>Japan)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RFQ (Under </a:t>
                      </a:r>
                      <a:r>
                        <a:rPr lang="en-US" sz="1400" u="none" strike="noStrike" dirty="0" smtClean="0">
                          <a:solidFill>
                            <a:schemeClr val="tx1"/>
                          </a:solidFill>
                          <a:effectLst/>
                          <a:latin typeface="Arial" panose="020B0604020202020204" pitchFamily="34" charset="0"/>
                          <a:cs typeface="Arial" panose="020B0604020202020204" pitchFamily="34" charset="0"/>
                        </a:rPr>
                        <a:t>construction</a:t>
                      </a:r>
                      <a:r>
                        <a:rPr lang="en-US" sz="1400" u="none" strike="noStrike" dirty="0">
                          <a:solidFill>
                            <a:schemeClr val="tx1"/>
                          </a:solidFill>
                          <a:effectLst/>
                          <a:latin typeface="Arial" panose="020B0604020202020204" pitchFamily="34" charset="0"/>
                          <a:cs typeface="Arial" panose="020B0604020202020204" pitchFamily="34" charset="0"/>
                        </a:rPr>
                        <a:t>)</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Solid </a:t>
                      </a:r>
                      <a:r>
                        <a:rPr lang="en-US" sz="1600" u="none" strike="noStrike" baseline="30000" dirty="0">
                          <a:solidFill>
                            <a:schemeClr val="tx1"/>
                          </a:solidFill>
                          <a:effectLst/>
                          <a:latin typeface="Arial" panose="020B0604020202020204" pitchFamily="34" charset="0"/>
                          <a:cs typeface="Arial" panose="020B0604020202020204" pitchFamily="34" charset="0"/>
                        </a:rPr>
                        <a:t>7</a:t>
                      </a:r>
                      <a:r>
                        <a:rPr lang="en-US" sz="1600" u="none" strike="noStrike" dirty="0">
                          <a:solidFill>
                            <a:schemeClr val="tx1"/>
                          </a:solidFill>
                          <a:effectLst/>
                          <a:latin typeface="Arial" panose="020B0604020202020204" pitchFamily="34" charset="0"/>
                          <a:cs typeface="Arial" panose="020B0604020202020204" pitchFamily="34" charset="0"/>
                        </a:rPr>
                        <a:t>Li(p, n)</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altLang="ja-JP" sz="1600" u="none" strike="noStrike" dirty="0">
                          <a:solidFill>
                            <a:schemeClr val="tx1"/>
                          </a:solidFill>
                          <a:effectLst/>
                          <a:latin typeface="Arial" panose="020B0604020202020204" pitchFamily="34" charset="0"/>
                          <a:cs typeface="Arial" panose="020B0604020202020204" pitchFamily="34" charset="0"/>
                        </a:rPr>
                        <a:t>2.5</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solidFill>
                            <a:schemeClr val="tx1"/>
                          </a:solidFill>
                          <a:effectLst/>
                          <a:latin typeface="Arial" panose="020B0604020202020204" pitchFamily="34" charset="0"/>
                          <a:cs typeface="Arial" panose="020B0604020202020204" pitchFamily="34" charset="0"/>
                        </a:rPr>
                        <a:t>20</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040">
                <a:tc>
                  <a:txBody>
                    <a:bodyPr/>
                    <a:lstStyle/>
                    <a:p>
                      <a:pPr algn="ctr" fontAlgn="ctr"/>
                      <a:r>
                        <a:rPr lang="en-US" sz="1400" b="0" i="0" u="none" strike="noStrike" dirty="0" smtClean="0">
                          <a:solidFill>
                            <a:schemeClr val="tx1"/>
                          </a:solidFill>
                          <a:effectLst/>
                          <a:latin typeface="Arial" panose="020B0604020202020204" pitchFamily="34" charset="0"/>
                          <a:cs typeface="Arial" panose="020B0604020202020204" pitchFamily="34" charset="0"/>
                        </a:rPr>
                        <a:t>Fukushima South</a:t>
                      </a:r>
                      <a:r>
                        <a:rPr lang="en-US" sz="1400" b="0" i="0" u="none" strike="noStrike" baseline="0" dirty="0" smtClean="0">
                          <a:solidFill>
                            <a:schemeClr val="tx1"/>
                          </a:solidFill>
                          <a:effectLst/>
                          <a:latin typeface="Arial" panose="020B0604020202020204" pitchFamily="34" charset="0"/>
                          <a:cs typeface="Arial" panose="020B0604020202020204" pitchFamily="34" charset="0"/>
                        </a:rPr>
                        <a:t> Tohoku</a:t>
                      </a:r>
                    </a:p>
                    <a:p>
                      <a:pPr algn="ctr" fontAlgn="ctr"/>
                      <a:r>
                        <a:rPr lang="en-US" sz="1400" b="0" i="0" u="none" strike="noStrike" baseline="0" dirty="0" smtClean="0">
                          <a:solidFill>
                            <a:schemeClr val="tx1"/>
                          </a:solidFill>
                          <a:effectLst/>
                          <a:latin typeface="Arial" panose="020B0604020202020204" pitchFamily="34" charset="0"/>
                          <a:cs typeface="Arial" panose="020B0604020202020204" pitchFamily="34" charset="0"/>
                        </a:rPr>
                        <a:t>Hospital (Japan)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smtClean="0">
                          <a:solidFill>
                            <a:schemeClr val="tx1"/>
                          </a:solidFill>
                          <a:effectLst/>
                          <a:latin typeface="Arial" panose="020B0604020202020204" pitchFamily="34" charset="0"/>
                          <a:cs typeface="Arial" panose="020B0604020202020204" pitchFamily="34" charset="0"/>
                        </a:rPr>
                        <a:t>Cyclotron</a:t>
                      </a:r>
                      <a:r>
                        <a:rPr lang="en-US" sz="1400" b="0" i="0" u="none" strike="noStrike" baseline="0" dirty="0" smtClean="0">
                          <a:solidFill>
                            <a:schemeClr val="tx1"/>
                          </a:solidFill>
                          <a:effectLst/>
                          <a:latin typeface="Arial" panose="020B0604020202020204" pitchFamily="34" charset="0"/>
                          <a:cs typeface="Arial" panose="020B0604020202020204" pitchFamily="34" charset="0"/>
                        </a:rPr>
                        <a:t> (Under construction)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Be(p, n)</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r>
                        <a:rPr lang="en-US" altLang="ja-JP" sz="1600" u="none" strike="noStrike" dirty="0">
                          <a:solidFill>
                            <a:schemeClr val="tx1"/>
                          </a:solidFill>
                          <a:effectLst/>
                          <a:latin typeface="Arial" panose="020B0604020202020204" pitchFamily="34" charset="0"/>
                          <a:cs typeface="Arial" panose="020B0604020202020204" pitchFamily="34" charset="0"/>
                        </a:rPr>
                        <a:t>30</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solidFill>
                            <a:schemeClr val="tx1"/>
                          </a:solidFill>
                          <a:effectLst/>
                          <a:latin typeface="Arial" panose="020B0604020202020204" pitchFamily="34" charset="0"/>
                          <a:cs typeface="Arial" panose="020B0604020202020204" pitchFamily="34" charset="0"/>
                        </a:rPr>
                        <a:t>1</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040">
                <a:tc>
                  <a:txBody>
                    <a:bodyPr/>
                    <a:lstStyle/>
                    <a:p>
                      <a:pPr algn="ctr" fontAlgn="ctr"/>
                      <a:r>
                        <a:rPr lang="en-US" sz="1400" b="0" i="0" u="none" strike="noStrike" dirty="0" smtClean="0">
                          <a:solidFill>
                            <a:schemeClr val="tx1"/>
                          </a:solidFill>
                          <a:effectLst/>
                          <a:latin typeface="Arial" panose="020B0604020202020204" pitchFamily="34" charset="0"/>
                          <a:cs typeface="Arial" panose="020B0604020202020204" pitchFamily="34" charset="0"/>
                        </a:rPr>
                        <a:t>Tokyo Institute of Technology</a:t>
                      </a:r>
                      <a:r>
                        <a:rPr lang="en-US" sz="1400" b="0" i="0" u="none" strike="noStrike" baseline="0" dirty="0" smtClean="0">
                          <a:solidFill>
                            <a:schemeClr val="tx1"/>
                          </a:solidFill>
                          <a:effectLst/>
                          <a:latin typeface="Arial" panose="020B0604020202020204" pitchFamily="34" charset="0"/>
                          <a:cs typeface="Arial" panose="020B0604020202020204" pitchFamily="34" charset="0"/>
                        </a:rPr>
                        <a:t> (Japan)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smtClean="0">
                          <a:solidFill>
                            <a:schemeClr val="tx1"/>
                          </a:solidFill>
                          <a:effectLst/>
                          <a:latin typeface="Arial" panose="020B0604020202020204" pitchFamily="34" charset="0"/>
                          <a:cs typeface="Arial" panose="020B0604020202020204" pitchFamily="34" charset="0"/>
                        </a:rPr>
                        <a:t>Neutron</a:t>
                      </a:r>
                      <a:r>
                        <a:rPr lang="en-US" sz="1400" b="0" i="0" u="none" strike="noStrike" baseline="0" dirty="0" smtClean="0">
                          <a:solidFill>
                            <a:schemeClr val="tx1"/>
                          </a:solidFill>
                          <a:effectLst/>
                          <a:latin typeface="Arial" panose="020B0604020202020204" pitchFamily="34" charset="0"/>
                          <a:cs typeface="Arial" panose="020B0604020202020204" pitchFamily="34" charset="0"/>
                        </a:rPr>
                        <a:t> target system only</a:t>
                      </a:r>
                    </a:p>
                    <a:p>
                      <a:pPr algn="ctr" fontAlgn="ctr"/>
                      <a:r>
                        <a:rPr lang="en-US" sz="1400" b="0" i="0" u="none" strike="noStrike" baseline="0" dirty="0" smtClean="0">
                          <a:solidFill>
                            <a:schemeClr val="tx1"/>
                          </a:solidFill>
                          <a:effectLst/>
                          <a:latin typeface="Arial" panose="020B0604020202020204" pitchFamily="34" charset="0"/>
                          <a:cs typeface="Arial" panose="020B0604020202020204" pitchFamily="34" charset="0"/>
                        </a:rPr>
                        <a:t>(Under construction)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smtClean="0">
                          <a:solidFill>
                            <a:schemeClr val="tx1"/>
                          </a:solidFill>
                          <a:effectLst/>
                          <a:latin typeface="Arial" panose="020B0604020202020204" pitchFamily="34" charset="0"/>
                          <a:cs typeface="Arial" panose="020B0604020202020204" pitchFamily="34" charset="0"/>
                        </a:rPr>
                        <a:t>Liquid </a:t>
                      </a:r>
                      <a:r>
                        <a:rPr lang="en-US" altLang="ja-JP" sz="1600" u="none" strike="noStrike" baseline="30000" dirty="0" smtClean="0">
                          <a:solidFill>
                            <a:schemeClr val="tx1"/>
                          </a:solidFill>
                          <a:effectLst/>
                          <a:latin typeface="Arial" panose="020B0604020202020204" pitchFamily="34" charset="0"/>
                          <a:cs typeface="Arial" panose="020B0604020202020204" pitchFamily="34" charset="0"/>
                        </a:rPr>
                        <a:t>7</a:t>
                      </a:r>
                      <a:r>
                        <a:rPr lang="en-US" altLang="ja-JP" sz="1600" u="none" strike="noStrike" dirty="0" smtClean="0">
                          <a:solidFill>
                            <a:schemeClr val="tx1"/>
                          </a:solidFill>
                          <a:effectLst/>
                          <a:latin typeface="Arial" panose="020B0604020202020204" pitchFamily="34" charset="0"/>
                          <a:cs typeface="Arial" panose="020B0604020202020204" pitchFamily="34" charset="0"/>
                        </a:rPr>
                        <a:t>Li(p, n)</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en-US" altLang="ja-JP" sz="1600" b="0" i="0" u="none" strike="noStrike" dirty="0" smtClean="0">
                          <a:solidFill>
                            <a:schemeClr val="tx1"/>
                          </a:solidFill>
                          <a:effectLst/>
                          <a:latin typeface="Arial" panose="020B0604020202020204" pitchFamily="34" charset="0"/>
                          <a:cs typeface="Arial" panose="020B0604020202020204" pitchFamily="34" charset="0"/>
                        </a:rPr>
                        <a:t>~2.5</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smtClean="0">
                          <a:solidFill>
                            <a:schemeClr val="tx1"/>
                          </a:solidFill>
                          <a:effectLst/>
                          <a:latin typeface="Arial" panose="020B0604020202020204" pitchFamily="34" charset="0"/>
                          <a:cs typeface="Arial" panose="020B0604020202020204" pitchFamily="34" charset="0"/>
                        </a:rPr>
                        <a:t>-</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3917">
                <a:tc>
                  <a:txBody>
                    <a:bodyPr/>
                    <a:lstStyle/>
                    <a:p>
                      <a:pPr algn="ctr" fontAlgn="ctr"/>
                      <a:r>
                        <a:rPr lang="en-US" sz="1400" b="0" i="0" u="none" strike="noStrike" dirty="0" smtClean="0">
                          <a:solidFill>
                            <a:schemeClr val="tx1"/>
                          </a:solidFill>
                          <a:effectLst/>
                          <a:latin typeface="Arial" panose="020B0604020202020204" pitchFamily="34" charset="0"/>
                          <a:cs typeface="Arial" panose="020B0604020202020204" pitchFamily="34" charset="0"/>
                        </a:rPr>
                        <a:t>Osaka University (Japan)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smtClean="0">
                          <a:solidFill>
                            <a:schemeClr val="tx1"/>
                          </a:solidFill>
                          <a:effectLst/>
                          <a:latin typeface="Arial" panose="020B0604020202020204" pitchFamily="34" charset="0"/>
                          <a:cs typeface="Arial" panose="020B0604020202020204" pitchFamily="34" charset="0"/>
                        </a:rPr>
                        <a:t>Neutron</a:t>
                      </a:r>
                      <a:r>
                        <a:rPr lang="en-US" sz="1400" b="0" i="0" u="none" strike="noStrike" baseline="0" dirty="0" smtClean="0">
                          <a:solidFill>
                            <a:schemeClr val="tx1"/>
                          </a:solidFill>
                          <a:effectLst/>
                          <a:latin typeface="Arial" panose="020B0604020202020204" pitchFamily="34" charset="0"/>
                          <a:cs typeface="Arial" panose="020B0604020202020204" pitchFamily="34" charset="0"/>
                        </a:rPr>
                        <a:t> target system only</a:t>
                      </a:r>
                    </a:p>
                    <a:p>
                      <a:pPr algn="ctr" fontAlgn="ctr"/>
                      <a:r>
                        <a:rPr lang="en-US" sz="1400" b="0" i="0" u="none" strike="noStrike" baseline="0" dirty="0" smtClean="0">
                          <a:solidFill>
                            <a:schemeClr val="tx1"/>
                          </a:solidFill>
                          <a:effectLst/>
                          <a:latin typeface="Arial" panose="020B0604020202020204" pitchFamily="34" charset="0"/>
                          <a:cs typeface="Arial" panose="020B0604020202020204" pitchFamily="34" charset="0"/>
                        </a:rPr>
                        <a:t>(Under construction)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smtClean="0">
                          <a:solidFill>
                            <a:schemeClr val="tx1"/>
                          </a:solidFill>
                          <a:effectLst/>
                          <a:latin typeface="Arial" panose="020B0604020202020204" pitchFamily="34" charset="0"/>
                          <a:cs typeface="Arial" panose="020B0604020202020204" pitchFamily="34" charset="0"/>
                        </a:rPr>
                        <a:t>Liquid </a:t>
                      </a:r>
                      <a:r>
                        <a:rPr lang="en-US" altLang="ja-JP" sz="1600" u="none" strike="noStrike" baseline="30000" dirty="0" smtClean="0">
                          <a:solidFill>
                            <a:schemeClr val="tx1"/>
                          </a:solidFill>
                          <a:effectLst/>
                          <a:latin typeface="Arial" panose="020B0604020202020204" pitchFamily="34" charset="0"/>
                          <a:cs typeface="Arial" panose="020B0604020202020204" pitchFamily="34" charset="0"/>
                        </a:rPr>
                        <a:t>7</a:t>
                      </a:r>
                      <a:r>
                        <a:rPr lang="en-US" altLang="ja-JP" sz="1600" u="none" strike="noStrike" dirty="0" smtClean="0">
                          <a:solidFill>
                            <a:schemeClr val="tx1"/>
                          </a:solidFill>
                          <a:effectLst/>
                          <a:latin typeface="Arial" panose="020B0604020202020204" pitchFamily="34" charset="0"/>
                          <a:cs typeface="Arial" panose="020B0604020202020204" pitchFamily="34" charset="0"/>
                        </a:rPr>
                        <a:t>Li(p, n)</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en-US" altLang="ja-JP" sz="1600" b="0" i="0" u="none" strike="noStrike" dirty="0" smtClean="0">
                          <a:solidFill>
                            <a:schemeClr val="tx1"/>
                          </a:solidFill>
                          <a:effectLst/>
                          <a:latin typeface="Arial" panose="020B0604020202020204" pitchFamily="34" charset="0"/>
                          <a:cs typeface="Arial" panose="020B0604020202020204" pitchFamily="34" charset="0"/>
                        </a:rPr>
                        <a:t>~2.5</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smtClean="0">
                          <a:solidFill>
                            <a:schemeClr val="tx1"/>
                          </a:solidFill>
                          <a:effectLst/>
                          <a:latin typeface="Arial" panose="020B0604020202020204" pitchFamily="34" charset="0"/>
                          <a:cs typeface="Arial" panose="020B0604020202020204" pitchFamily="34" charset="0"/>
                        </a:rPr>
                        <a:t>-</a:t>
                      </a:r>
                      <a:endParaRPr lang="en-US" altLang="ja-JP" sz="1600" b="0" i="0" u="none" strike="noStrike" dirty="0">
                        <a:solidFill>
                          <a:schemeClr val="tx1"/>
                        </a:solidFill>
                        <a:effectLst/>
                        <a:latin typeface="Arial" panose="020B0604020202020204" pitchFamily="34" charset="0"/>
                        <a:cs typeface="Arial" panose="020B0604020202020204" pitchFamily="34" charset="0"/>
                      </a:endParaRPr>
                    </a:p>
                  </a:txBody>
                  <a:tcPr marL="9158" marR="9158" marT="9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テキスト ボックス 5"/>
          <p:cNvSpPr txBox="1"/>
          <p:nvPr/>
        </p:nvSpPr>
        <p:spPr>
          <a:xfrm>
            <a:off x="4797486" y="6550223"/>
            <a:ext cx="5108514" cy="307777"/>
          </a:xfrm>
          <a:prstGeom prst="rect">
            <a:avLst/>
          </a:prstGeom>
          <a:noFill/>
        </p:spPr>
        <p:txBody>
          <a:bodyPr wrap="none" rtlCol="0">
            <a:spAutoFit/>
          </a:bodyPr>
          <a:lstStyle/>
          <a:p>
            <a:r>
              <a:rPr lang="en-US" altLang="ja-JP" sz="1400" dirty="0" smtClean="0">
                <a:solidFill>
                  <a:schemeClr val="bg1"/>
                </a:solidFill>
              </a:rPr>
              <a:t>Reference:</a:t>
            </a:r>
            <a:r>
              <a:rPr kumimoji="1" lang="en-US" altLang="ja-JP" sz="1400" dirty="0" smtClean="0">
                <a:solidFill>
                  <a:schemeClr val="bg1"/>
                </a:solidFill>
              </a:rPr>
              <a:t>ICNCT-15, </a:t>
            </a:r>
            <a:r>
              <a:rPr kumimoji="1" lang="en-US" altLang="ja-JP" sz="1400" i="1" dirty="0" smtClean="0">
                <a:solidFill>
                  <a:schemeClr val="bg1"/>
                </a:solidFill>
              </a:rPr>
              <a:t>“Accelerator-Based BNCT”</a:t>
            </a:r>
            <a:r>
              <a:rPr kumimoji="1" lang="en-US" altLang="ja-JP" sz="1400" dirty="0" smtClean="0">
                <a:solidFill>
                  <a:schemeClr val="bg1"/>
                </a:solidFill>
              </a:rPr>
              <a:t>, A. J. </a:t>
            </a:r>
            <a:r>
              <a:rPr kumimoji="1" lang="en-US" altLang="ja-JP" sz="1400" dirty="0" err="1" smtClean="0">
                <a:solidFill>
                  <a:schemeClr val="bg1"/>
                </a:solidFill>
              </a:rPr>
              <a:t>Kreiner</a:t>
            </a:r>
            <a:endParaRPr kumimoji="1" lang="ja-JP" altLang="en-US" sz="1400" dirty="0">
              <a:solidFill>
                <a:schemeClr val="bg1"/>
              </a:solidFill>
            </a:endParaRPr>
          </a:p>
        </p:txBody>
      </p:sp>
    </p:spTree>
    <p:extLst>
      <p:ext uri="{BB962C8B-B14F-4D97-AF65-F5344CB8AC3E}">
        <p14:creationId xmlns:p14="http://schemas.microsoft.com/office/powerpoint/2010/main" val="629216546"/>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bwMode="auto">
          <a:xfrm>
            <a:off x="128464" y="692696"/>
            <a:ext cx="9649072" cy="6048672"/>
          </a:xfrm>
          <a:prstGeom prst="roundRect">
            <a:avLst>
              <a:gd name="adj" fmla="val 5477"/>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テキスト ボックス 1"/>
          <p:cNvSpPr txBox="1"/>
          <p:nvPr/>
        </p:nvSpPr>
        <p:spPr>
          <a:xfrm>
            <a:off x="313735" y="764704"/>
            <a:ext cx="9288463" cy="6224781"/>
          </a:xfrm>
          <a:prstGeom prst="rect">
            <a:avLst/>
          </a:prstGeom>
          <a:noFill/>
        </p:spPr>
        <p:txBody>
          <a:bodyPr>
            <a:spAutoFit/>
          </a:bodyPr>
          <a:lstStyle/>
          <a:p>
            <a:pPr algn="just">
              <a:defRPr/>
            </a:pPr>
            <a:r>
              <a:rPr lang="en-US" altLang="ja-JP" sz="2400" dirty="0"/>
              <a:t>The technology chosen for the accelerator should be based on a feasibility study of the target system. </a:t>
            </a:r>
          </a:p>
          <a:p>
            <a:pPr algn="just">
              <a:defRPr/>
            </a:pPr>
            <a:r>
              <a:rPr lang="en-US" altLang="ja-JP" sz="2400" dirty="0"/>
              <a:t>Several combinations of accelerator and target system have been proposed to realize an accelerator-based BNCT.</a:t>
            </a:r>
          </a:p>
          <a:p>
            <a:pPr algn="just">
              <a:defRPr/>
            </a:pPr>
            <a:r>
              <a:rPr lang="en-US" altLang="ja-JP" sz="2400" dirty="0"/>
              <a:t>Typical combinations can be classified into </a:t>
            </a:r>
            <a:r>
              <a:rPr lang="en-US" altLang="ja-JP" sz="2400" dirty="0" smtClean="0"/>
              <a:t>three </a:t>
            </a:r>
            <a:r>
              <a:rPr lang="en-US" altLang="ja-JP" sz="2400" dirty="0"/>
              <a:t>groups in Japan: </a:t>
            </a:r>
          </a:p>
          <a:p>
            <a:pPr algn="just">
              <a:defRPr/>
            </a:pPr>
            <a:endParaRPr lang="ja-JP" altLang="ja-JP" sz="1050" dirty="0"/>
          </a:p>
          <a:p>
            <a:pPr marL="457200" indent="-457200" algn="just">
              <a:buFontTx/>
              <a:buAutoNum type="alphaLcParenBoth"/>
              <a:defRPr/>
            </a:pPr>
            <a:r>
              <a:rPr lang="en-US" altLang="ja-JP" sz="2400" dirty="0">
                <a:solidFill>
                  <a:srgbClr val="0000CC"/>
                </a:solidFill>
              </a:rPr>
              <a:t>Low energy (&lt;3 MeV), high current Linac with a lithium target,</a:t>
            </a:r>
          </a:p>
          <a:p>
            <a:pPr marL="457200" indent="-457200" algn="just">
              <a:buFontTx/>
              <a:buAutoNum type="alphaLcParenBoth"/>
              <a:defRPr/>
            </a:pPr>
            <a:r>
              <a:rPr lang="en-US" altLang="ja-JP" sz="2400" dirty="0">
                <a:solidFill>
                  <a:srgbClr val="0000CC"/>
                </a:solidFill>
              </a:rPr>
              <a:t>A 30 MeV cyclotron with a beryllium (Be) target. </a:t>
            </a:r>
            <a:endParaRPr lang="en-US" altLang="ja-JP" sz="2400" dirty="0" smtClean="0">
              <a:solidFill>
                <a:srgbClr val="0000CC"/>
              </a:solidFill>
            </a:endParaRPr>
          </a:p>
          <a:p>
            <a:pPr marL="457200" indent="-457200" algn="just">
              <a:buFontTx/>
              <a:buAutoNum type="alphaLcParenBoth"/>
              <a:defRPr/>
            </a:pPr>
            <a:r>
              <a:rPr lang="en-US" altLang="ja-JP" sz="2400" dirty="0" smtClean="0">
                <a:solidFill>
                  <a:srgbClr val="0000CC"/>
                </a:solidFill>
              </a:rPr>
              <a:t>Low energy and high current proton with  beryllium target </a:t>
            </a:r>
            <a:endParaRPr lang="en-US" altLang="ja-JP" sz="2400" dirty="0">
              <a:solidFill>
                <a:srgbClr val="0000CC"/>
              </a:solidFill>
            </a:endParaRPr>
          </a:p>
          <a:p>
            <a:pPr algn="just">
              <a:defRPr/>
            </a:pPr>
            <a:endParaRPr lang="ja-JP" altLang="ja-JP" sz="1400" dirty="0"/>
          </a:p>
          <a:p>
            <a:pPr algn="just">
              <a:defRPr/>
            </a:pPr>
            <a:r>
              <a:rPr lang="en-US" altLang="ja-JP" sz="2200" dirty="0"/>
              <a:t>For the case (b) approach, </a:t>
            </a:r>
            <a:r>
              <a:rPr lang="en-US" altLang="ja-JP" sz="2200" dirty="0" smtClean="0"/>
              <a:t>Kyoto </a:t>
            </a:r>
            <a:r>
              <a:rPr lang="en-US" altLang="ja-JP" sz="2200" dirty="0"/>
              <a:t>University </a:t>
            </a:r>
            <a:r>
              <a:rPr lang="en-US" altLang="ja-JP" sz="2200" dirty="0" smtClean="0"/>
              <a:t>and Sumitomo </a:t>
            </a:r>
            <a:r>
              <a:rPr lang="en-US" altLang="ja-JP" sz="2200" dirty="0"/>
              <a:t>Heavy Industries Ltd</a:t>
            </a:r>
            <a:r>
              <a:rPr lang="en-US" altLang="ja-JP" sz="2200" dirty="0" smtClean="0"/>
              <a:t>. have employed. They began clinical </a:t>
            </a:r>
            <a:r>
              <a:rPr lang="en-US" altLang="ja-JP" sz="2200" dirty="0"/>
              <a:t>investigations on patients. </a:t>
            </a:r>
          </a:p>
          <a:p>
            <a:pPr algn="just">
              <a:defRPr/>
            </a:pPr>
            <a:endParaRPr lang="en-US" altLang="ja-JP" sz="1400" dirty="0"/>
          </a:p>
          <a:p>
            <a:pPr algn="just">
              <a:defRPr/>
            </a:pPr>
            <a:r>
              <a:rPr lang="en-US" altLang="ja-JP" sz="2200" dirty="0" smtClean="0"/>
              <a:t>We selected (C) methodology. </a:t>
            </a:r>
            <a:r>
              <a:rPr lang="en-US" altLang="ja-JP" sz="2200" dirty="0"/>
              <a:t>At first we have selected </a:t>
            </a:r>
            <a:r>
              <a:rPr lang="en-US" altLang="ja-JP" sz="2200" dirty="0">
                <a:solidFill>
                  <a:srgbClr val="C00000"/>
                </a:solidFill>
              </a:rPr>
              <a:t>Beryllium</a:t>
            </a:r>
            <a:r>
              <a:rPr lang="en-US" altLang="ja-JP" sz="2200" dirty="0"/>
              <a:t> as neutron target material. And the proton beam energy and power have been set </a:t>
            </a:r>
            <a:r>
              <a:rPr lang="en-US" altLang="ja-JP" sz="2200" dirty="0">
                <a:solidFill>
                  <a:srgbClr val="C00000"/>
                </a:solidFill>
              </a:rPr>
              <a:t>8MeV</a:t>
            </a:r>
            <a:r>
              <a:rPr lang="en-US" altLang="ja-JP" sz="2200" dirty="0"/>
              <a:t> and </a:t>
            </a:r>
            <a:r>
              <a:rPr lang="en-US" altLang="ja-JP" sz="2200" dirty="0">
                <a:solidFill>
                  <a:srgbClr val="C00000"/>
                </a:solidFill>
              </a:rPr>
              <a:t>80kW</a:t>
            </a:r>
            <a:r>
              <a:rPr lang="en-US" altLang="ja-JP" sz="2200" dirty="0"/>
              <a:t> in order to achieve the goals of neutron intensity described above.</a:t>
            </a:r>
            <a:endParaRPr lang="ja-JP" altLang="en-US" sz="2200" dirty="0"/>
          </a:p>
        </p:txBody>
      </p:sp>
      <p:sp>
        <p:nvSpPr>
          <p:cNvPr id="4" name="Text Box 50"/>
          <p:cNvSpPr txBox="1">
            <a:spLocks noChangeArrowheads="1"/>
          </p:cNvSpPr>
          <p:nvPr/>
        </p:nvSpPr>
        <p:spPr bwMode="auto">
          <a:xfrm>
            <a:off x="786471" y="0"/>
            <a:ext cx="8342993" cy="596900"/>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r>
              <a:rPr lang="en-US" altLang="ja-JP" sz="2600" b="1" dirty="0" smtClean="0">
                <a:effectLst>
                  <a:outerShdw blurRad="38100" dist="38100" dir="2700000" algn="tl">
                    <a:srgbClr val="FFFFFF"/>
                  </a:outerShdw>
                </a:effectLst>
                <a:latin typeface="Arial" pitchFamily="34" charset="0"/>
                <a:cs typeface="Arial" pitchFamily="34" charset="0"/>
              </a:rPr>
              <a:t>Selection for target material and proton energy</a:t>
            </a:r>
            <a:endParaRPr lang="ja-JP" altLang="en-US" sz="2600" b="1" dirty="0">
              <a:effectLst>
                <a:outerShdw blurRad="38100" dist="38100" dir="2700000" algn="tl">
                  <a:srgbClr val="FFFFFF"/>
                </a:outerShdw>
              </a:effectLst>
              <a:latin typeface="Arial" pitchFamily="34" charset="0"/>
              <a:cs typeface="Arial" pitchFamily="34" charset="0"/>
            </a:endParaRPr>
          </a:p>
        </p:txBody>
      </p:sp>
    </p:spTree>
    <p:extLst>
      <p:ext uri="{BB962C8B-B14F-4D97-AF65-F5344CB8AC3E}">
        <p14:creationId xmlns:p14="http://schemas.microsoft.com/office/powerpoint/2010/main" val="113523693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50"/>
          <p:cNvSpPr txBox="1">
            <a:spLocks noChangeArrowheads="1"/>
          </p:cNvSpPr>
          <p:nvPr/>
        </p:nvSpPr>
        <p:spPr bwMode="auto">
          <a:xfrm>
            <a:off x="768883" y="0"/>
            <a:ext cx="8426971" cy="596900"/>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r>
              <a:rPr lang="en-US" altLang="ja-JP" sz="2600" b="1" dirty="0" smtClean="0">
                <a:effectLst>
                  <a:outerShdw blurRad="38100" dist="38100" dir="2700000" algn="tl">
                    <a:srgbClr val="FFFFFF"/>
                  </a:outerShdw>
                </a:effectLst>
                <a:latin typeface="Arial" pitchFamily="34" charset="0"/>
                <a:cs typeface="Arial" pitchFamily="34" charset="0"/>
              </a:rPr>
              <a:t>Selection for target material and proton energy</a:t>
            </a:r>
            <a:endParaRPr lang="ja-JP" altLang="en-US" sz="2600" b="1" dirty="0">
              <a:effectLst>
                <a:outerShdw blurRad="38100" dist="38100" dir="2700000" algn="tl">
                  <a:srgbClr val="FFFFFF"/>
                </a:outerShdw>
              </a:effectLst>
              <a:latin typeface="Arial" pitchFamily="34" charset="0"/>
              <a:cs typeface="Arial" pitchFamily="34" charset="0"/>
            </a:endParaRPr>
          </a:p>
        </p:txBody>
      </p:sp>
      <p:sp>
        <p:nvSpPr>
          <p:cNvPr id="3" name="テキスト ボックス 2"/>
          <p:cNvSpPr txBox="1"/>
          <p:nvPr/>
        </p:nvSpPr>
        <p:spPr>
          <a:xfrm>
            <a:off x="409574" y="1052736"/>
            <a:ext cx="9145588" cy="5568950"/>
          </a:xfrm>
          <a:prstGeom prst="rect">
            <a:avLst/>
          </a:prstGeom>
          <a:noFill/>
        </p:spPr>
        <p:txBody>
          <a:bodyPr>
            <a:spAutoFit/>
          </a:bodyPr>
          <a:lstStyle/>
          <a:p>
            <a:pPr>
              <a:lnSpc>
                <a:spcPts val="2800"/>
              </a:lnSpc>
              <a:defRPr/>
            </a:pPr>
            <a:r>
              <a:rPr lang="en-US" altLang="ja-JP" sz="3200" b="1" dirty="0">
                <a:solidFill>
                  <a:srgbClr val="FFFF00"/>
                </a:solidFill>
                <a:effectLst>
                  <a:outerShdw blurRad="38100" dist="38100" dir="2700000" algn="tl">
                    <a:srgbClr val="000000">
                      <a:alpha val="43137"/>
                    </a:srgbClr>
                  </a:outerShdw>
                </a:effectLst>
              </a:rPr>
              <a:t>Goal of neutron beam of our facility</a:t>
            </a:r>
          </a:p>
          <a:p>
            <a:pPr>
              <a:lnSpc>
                <a:spcPts val="1600"/>
              </a:lnSpc>
              <a:defRPr/>
            </a:pPr>
            <a:endParaRPr lang="en-US" altLang="ja-JP" sz="2800" b="1" dirty="0">
              <a:solidFill>
                <a:srgbClr val="FFFF00"/>
              </a:solidFill>
              <a:effectLst>
                <a:outerShdw blurRad="38100" dist="38100" dir="2700000" algn="tl">
                  <a:srgbClr val="000000">
                    <a:alpha val="43137"/>
                  </a:srgbClr>
                </a:outerShdw>
              </a:effectLst>
            </a:endParaRPr>
          </a:p>
          <a:p>
            <a:pPr marL="457200" indent="-457200">
              <a:lnSpc>
                <a:spcPts val="2800"/>
              </a:lnSpc>
              <a:buFontTx/>
              <a:buAutoNum type="alphaLcParenBoth"/>
              <a:defRPr/>
            </a:pPr>
            <a:r>
              <a:rPr lang="en-US" altLang="ja-JP" sz="2600" dirty="0">
                <a:solidFill>
                  <a:schemeClr val="bg1"/>
                </a:solidFill>
              </a:rPr>
              <a:t>To produce a high flux of epithermal neutrons, </a:t>
            </a:r>
          </a:p>
          <a:p>
            <a:pPr>
              <a:lnSpc>
                <a:spcPts val="2800"/>
              </a:lnSpc>
              <a:defRPr/>
            </a:pPr>
            <a:r>
              <a:rPr lang="en-US" altLang="ja-JP" sz="2600" dirty="0">
                <a:solidFill>
                  <a:schemeClr val="bg1"/>
                </a:solidFill>
              </a:rPr>
              <a:t>      of more than 10</a:t>
            </a:r>
            <a:r>
              <a:rPr lang="en-US" altLang="ja-JP" sz="2600" baseline="30000" dirty="0">
                <a:solidFill>
                  <a:schemeClr val="bg1"/>
                </a:solidFill>
              </a:rPr>
              <a:t>9</a:t>
            </a:r>
            <a:r>
              <a:rPr lang="en-US" altLang="ja-JP" sz="2600" dirty="0">
                <a:solidFill>
                  <a:schemeClr val="bg1"/>
                </a:solidFill>
              </a:rPr>
              <a:t> n/cm</a:t>
            </a:r>
            <a:r>
              <a:rPr lang="en-US" altLang="ja-JP" sz="2600" baseline="30000" dirty="0">
                <a:solidFill>
                  <a:schemeClr val="bg1"/>
                </a:solidFill>
              </a:rPr>
              <a:t>2</a:t>
            </a:r>
            <a:r>
              <a:rPr lang="en-US" altLang="ja-JP" sz="2600" dirty="0">
                <a:solidFill>
                  <a:schemeClr val="bg1"/>
                </a:solidFill>
              </a:rPr>
              <a:t>/s at beam port,</a:t>
            </a:r>
            <a:endParaRPr lang="ja-JP" altLang="ja-JP" sz="2600" dirty="0">
              <a:solidFill>
                <a:schemeClr val="bg1"/>
              </a:solidFill>
            </a:endParaRPr>
          </a:p>
          <a:p>
            <a:pPr>
              <a:lnSpc>
                <a:spcPts val="2800"/>
              </a:lnSpc>
              <a:defRPr/>
            </a:pPr>
            <a:r>
              <a:rPr lang="en-US" altLang="ja-JP" sz="2600" dirty="0">
                <a:solidFill>
                  <a:schemeClr val="bg1"/>
                </a:solidFill>
              </a:rPr>
              <a:t>(b) To keep radiation and activation of components </a:t>
            </a:r>
          </a:p>
          <a:p>
            <a:pPr>
              <a:lnSpc>
                <a:spcPts val="2800"/>
              </a:lnSpc>
              <a:defRPr/>
            </a:pPr>
            <a:r>
              <a:rPr lang="en-US" altLang="ja-JP" sz="2600" dirty="0">
                <a:solidFill>
                  <a:schemeClr val="bg1"/>
                </a:solidFill>
              </a:rPr>
              <a:t>      as low as possible,</a:t>
            </a:r>
            <a:endParaRPr lang="ja-JP" altLang="ja-JP" sz="2600" dirty="0">
              <a:solidFill>
                <a:schemeClr val="bg1"/>
              </a:solidFill>
            </a:endParaRPr>
          </a:p>
          <a:p>
            <a:pPr>
              <a:lnSpc>
                <a:spcPts val="2800"/>
              </a:lnSpc>
              <a:defRPr/>
            </a:pPr>
            <a:r>
              <a:rPr lang="en-US" altLang="ja-JP" sz="2600" dirty="0">
                <a:solidFill>
                  <a:schemeClr val="bg1"/>
                </a:solidFill>
              </a:rPr>
              <a:t>(c) To lower the production rate of fast neutrons to reduce</a:t>
            </a:r>
          </a:p>
          <a:p>
            <a:pPr>
              <a:lnSpc>
                <a:spcPts val="2800"/>
              </a:lnSpc>
              <a:defRPr/>
            </a:pPr>
            <a:r>
              <a:rPr lang="en-US" altLang="ja-JP" sz="2600" dirty="0">
                <a:solidFill>
                  <a:schemeClr val="bg1"/>
                </a:solidFill>
              </a:rPr>
              <a:t>     needed shielding materials, </a:t>
            </a:r>
            <a:endParaRPr lang="ja-JP" altLang="ja-JP" sz="2600" dirty="0">
              <a:solidFill>
                <a:schemeClr val="bg1"/>
              </a:solidFill>
            </a:endParaRPr>
          </a:p>
          <a:p>
            <a:pPr>
              <a:lnSpc>
                <a:spcPts val="2800"/>
              </a:lnSpc>
              <a:defRPr/>
            </a:pPr>
            <a:r>
              <a:rPr lang="en-US" altLang="ja-JP" sz="2600" dirty="0">
                <a:solidFill>
                  <a:schemeClr val="bg1"/>
                </a:solidFill>
              </a:rPr>
              <a:t>(d) To lower the production rate of gamma ray to reduce</a:t>
            </a:r>
          </a:p>
          <a:p>
            <a:pPr>
              <a:lnSpc>
                <a:spcPts val="2800"/>
              </a:lnSpc>
              <a:defRPr/>
            </a:pPr>
            <a:r>
              <a:rPr lang="en-US" altLang="ja-JP" sz="2600" dirty="0">
                <a:solidFill>
                  <a:schemeClr val="bg1"/>
                </a:solidFill>
              </a:rPr>
              <a:t>      incidental dose to healthy tissue.</a:t>
            </a:r>
          </a:p>
          <a:p>
            <a:pPr>
              <a:lnSpc>
                <a:spcPts val="1900"/>
              </a:lnSpc>
              <a:defRPr/>
            </a:pPr>
            <a:endParaRPr lang="en-US" altLang="ja-JP" sz="2000" dirty="0">
              <a:solidFill>
                <a:schemeClr val="bg1"/>
              </a:solidFill>
            </a:endParaRPr>
          </a:p>
          <a:p>
            <a:pPr>
              <a:lnSpc>
                <a:spcPts val="2800"/>
              </a:lnSpc>
              <a:defRPr/>
            </a:pPr>
            <a:r>
              <a:rPr lang="en-US" altLang="ja-JP" sz="2400" dirty="0">
                <a:solidFill>
                  <a:schemeClr val="bg1"/>
                </a:solidFill>
              </a:rPr>
              <a:t>These factors are essential that the facility could be built in a hospital. For contaminations of fast neutrons and gamma rays in the beam as the factor (c) and (d), specific target levels are values of international recommendations on IAEA-TECDOC </a:t>
            </a:r>
          </a:p>
          <a:p>
            <a:pPr>
              <a:lnSpc>
                <a:spcPts val="2800"/>
              </a:lnSpc>
              <a:defRPr/>
            </a:pPr>
            <a:endParaRPr lang="en-US" altLang="ja-JP" sz="2400" dirty="0">
              <a:solidFill>
                <a:schemeClr val="bg1"/>
              </a:solidFill>
            </a:endParaRPr>
          </a:p>
        </p:txBody>
      </p:sp>
    </p:spTree>
    <p:extLst>
      <p:ext uri="{BB962C8B-B14F-4D97-AF65-F5344CB8AC3E}">
        <p14:creationId xmlns:p14="http://schemas.microsoft.com/office/powerpoint/2010/main" val="220137111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bwMode="auto">
          <a:xfrm>
            <a:off x="50715" y="2221912"/>
            <a:ext cx="9731546" cy="4596458"/>
          </a:xfrm>
          <a:prstGeom prst="roundRect">
            <a:avLst>
              <a:gd name="adj" fmla="val 5045"/>
            </a:avLst>
          </a:prstGeom>
          <a:solidFill>
            <a:schemeClr val="bg1"/>
          </a:solidFill>
          <a:ln w="158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eaLnBrk="1" hangingPunct="1">
              <a:defRPr/>
            </a:pPr>
            <a:r>
              <a:rPr lang="en-US" altLang="ja-JP" sz="2000" b="1" dirty="0">
                <a:solidFill>
                  <a:srgbClr val="0000FF"/>
                </a:solidFill>
                <a:effectLst>
                  <a:outerShdw blurRad="38100" dist="38100" dir="2700000" algn="tl">
                    <a:srgbClr val="000000"/>
                  </a:outerShdw>
                </a:effectLst>
                <a:ea typeface="HG丸ｺﾞｼｯｸM-PRO" pitchFamily="50" charset="-128"/>
                <a:cs typeface="Arial" charset="0"/>
              </a:rPr>
              <a:t>Research &amp; Development;</a:t>
            </a:r>
            <a:r>
              <a:rPr lang="en-US" altLang="ja-JP" b="1" dirty="0">
                <a:solidFill>
                  <a:srgbClr val="0000FF"/>
                </a:solidFill>
                <a:effectLst>
                  <a:outerShdw blurRad="38100" dist="38100" dir="2700000" algn="tl">
                    <a:srgbClr val="000000"/>
                  </a:outerShdw>
                </a:effectLst>
                <a:ea typeface="HG丸ｺﾞｼｯｸM-PRO" pitchFamily="50" charset="-128"/>
                <a:cs typeface="Arial" charset="0"/>
              </a:rPr>
              <a:t> </a:t>
            </a:r>
          </a:p>
          <a:p>
            <a:pPr eaLnBrk="1" hangingPunct="1">
              <a:defRPr/>
            </a:pPr>
            <a:r>
              <a:rPr lang="en-US" altLang="ja-JP" b="1" dirty="0">
                <a:ea typeface="HG丸ｺﾞｼｯｸM-PRO" pitchFamily="50" charset="-128"/>
                <a:cs typeface="Arial" charset="0"/>
              </a:rPr>
              <a:t> </a:t>
            </a:r>
            <a:r>
              <a:rPr lang="ja-JP" altLang="en-US" b="1" dirty="0">
                <a:solidFill>
                  <a:schemeClr val="tx1"/>
                </a:solidFill>
                <a:ea typeface="HG丸ｺﾞｼｯｸM-PRO" pitchFamily="50" charset="-128"/>
                <a:cs typeface="Arial" charset="0"/>
              </a:rPr>
              <a:t>●</a:t>
            </a:r>
            <a:r>
              <a:rPr lang="ja-JP" altLang="en-US" b="1" dirty="0">
                <a:ea typeface="HG丸ｺﾞｼｯｸM-PRO" pitchFamily="50" charset="-128"/>
                <a:cs typeface="Arial" charset="0"/>
              </a:rPr>
              <a:t> </a:t>
            </a:r>
            <a:r>
              <a:rPr lang="en-US" altLang="ja-JP" b="1" dirty="0">
                <a:solidFill>
                  <a:srgbClr val="FF0000"/>
                </a:solidFill>
                <a:ea typeface="HG丸ｺﾞｼｯｸM-PRO" pitchFamily="50" charset="-128"/>
                <a:cs typeface="Arial" charset="0"/>
              </a:rPr>
              <a:t>Compact &amp; high power proton accelerator</a:t>
            </a:r>
            <a:endParaRPr lang="en-US" altLang="ja-JP" b="1" dirty="0">
              <a:solidFill>
                <a:schemeClr val="tx1"/>
              </a:solidFill>
              <a:ea typeface="HG丸ｺﾞｼｯｸM-PRO" pitchFamily="50" charset="-128"/>
              <a:cs typeface="Arial" charset="0"/>
            </a:endParaRPr>
          </a:p>
          <a:p>
            <a:pPr eaLnBrk="1" hangingPunct="1">
              <a:defRPr/>
            </a:pPr>
            <a:r>
              <a:rPr lang="en-US" altLang="ja-JP" b="1" dirty="0">
                <a:solidFill>
                  <a:schemeClr val="tx1"/>
                </a:solidFill>
                <a:ea typeface="HG丸ｺﾞｼｯｸM-PRO" pitchFamily="50" charset="-128"/>
                <a:cs typeface="Arial" charset="0"/>
              </a:rPr>
              <a:t> </a:t>
            </a:r>
            <a:r>
              <a:rPr lang="ja-JP" altLang="en-US" b="1" dirty="0">
                <a:solidFill>
                  <a:schemeClr val="tx1"/>
                </a:solidFill>
                <a:ea typeface="HG丸ｺﾞｼｯｸM-PRO" pitchFamily="50" charset="-128"/>
                <a:cs typeface="Arial" charset="0"/>
              </a:rPr>
              <a:t>● </a:t>
            </a:r>
            <a:r>
              <a:rPr lang="en-US" altLang="ja-JP" b="1" dirty="0">
                <a:solidFill>
                  <a:schemeClr val="tx1"/>
                </a:solidFill>
                <a:ea typeface="HG丸ｺﾞｼｯｸM-PRO" pitchFamily="50" charset="-128"/>
                <a:cs typeface="Arial" charset="0"/>
              </a:rPr>
              <a:t>Neutron generator with neutron target device, moderator, Collimator and </a:t>
            </a:r>
          </a:p>
          <a:p>
            <a:pPr eaLnBrk="1" hangingPunct="1">
              <a:defRPr/>
            </a:pPr>
            <a:r>
              <a:rPr lang="en-US" altLang="ja-JP" b="1" dirty="0">
                <a:solidFill>
                  <a:schemeClr val="tx1"/>
                </a:solidFill>
                <a:ea typeface="HG丸ｺﾞｼｯｸM-PRO" pitchFamily="50" charset="-128"/>
                <a:cs typeface="Arial" charset="0"/>
              </a:rPr>
              <a:t>     Shield applicable to NCT treatment.</a:t>
            </a:r>
          </a:p>
          <a:p>
            <a:pPr eaLnBrk="1" hangingPunct="1">
              <a:defRPr/>
            </a:pPr>
            <a:r>
              <a:rPr lang="en-US" altLang="ja-JP" b="1" dirty="0">
                <a:solidFill>
                  <a:schemeClr val="tx1"/>
                </a:solidFill>
                <a:ea typeface="HG丸ｺﾞｼｯｸM-PRO" pitchFamily="50" charset="-128"/>
                <a:cs typeface="Arial" charset="0"/>
              </a:rPr>
              <a:t> </a:t>
            </a:r>
            <a:r>
              <a:rPr lang="ja-JP" altLang="en-US" b="1" dirty="0">
                <a:solidFill>
                  <a:schemeClr val="tx1"/>
                </a:solidFill>
                <a:ea typeface="HG丸ｺﾞｼｯｸM-PRO" pitchFamily="50" charset="-128"/>
                <a:cs typeface="Arial" charset="0"/>
              </a:rPr>
              <a:t>●</a:t>
            </a:r>
            <a:r>
              <a:rPr lang="en-US" altLang="ja-JP" b="1" dirty="0">
                <a:solidFill>
                  <a:schemeClr val="tx1"/>
                </a:solidFill>
                <a:ea typeface="HG丸ｺﾞｼｯｸM-PRO" pitchFamily="50" charset="-128"/>
                <a:cs typeface="Arial" charset="0"/>
              </a:rPr>
              <a:t> Treatment planning system, patient setting, neutron monitor &amp; PG-SPECT. </a:t>
            </a:r>
          </a:p>
          <a:p>
            <a:pPr eaLnBrk="1" hangingPunct="1">
              <a:defRPr/>
            </a:pPr>
            <a:endParaRPr lang="ja-JP" altLang="en-US" dirty="0">
              <a:ea typeface="HG丸ｺﾞｼｯｸM-PRO" pitchFamily="50" charset="-128"/>
              <a:cs typeface="Arial" charset="0"/>
            </a:endParaRPr>
          </a:p>
          <a:p>
            <a:pPr algn="ctr" fontAlgn="auto">
              <a:spcBef>
                <a:spcPts val="0"/>
              </a:spcBef>
              <a:spcAft>
                <a:spcPts val="0"/>
              </a:spcAft>
              <a:defRPr/>
            </a:pPr>
            <a:endParaRPr lang="ja-JP" altLang="en-US" dirty="0">
              <a:solidFill>
                <a:schemeClr val="bg1"/>
              </a:solidFill>
              <a:latin typeface="Arial" pitchFamily="34" charset="0"/>
              <a:cs typeface="Arial" pitchFamily="34" charset="0"/>
            </a:endParaRPr>
          </a:p>
        </p:txBody>
      </p:sp>
      <p:sp>
        <p:nvSpPr>
          <p:cNvPr id="90" name="Text Box 50"/>
          <p:cNvSpPr txBox="1">
            <a:spLocks noChangeArrowheads="1"/>
          </p:cNvSpPr>
          <p:nvPr/>
        </p:nvSpPr>
        <p:spPr bwMode="auto">
          <a:xfrm>
            <a:off x="849313" y="0"/>
            <a:ext cx="8280400" cy="527050"/>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r>
              <a:rPr lang="en-US" altLang="ja-JP" sz="2800" b="1" dirty="0" smtClean="0">
                <a:effectLst>
                  <a:outerShdw blurRad="38100" dist="38100" dir="2700000" algn="tl">
                    <a:srgbClr val="FFFFFF"/>
                  </a:outerShdw>
                </a:effectLst>
                <a:latin typeface="Arial" pitchFamily="34" charset="0"/>
                <a:cs typeface="Arial" pitchFamily="34" charset="0"/>
              </a:rPr>
              <a:t>Tsukuba Accelerator </a:t>
            </a:r>
            <a:r>
              <a:rPr lang="en-US" altLang="ja-JP" sz="2800" b="1" dirty="0">
                <a:effectLst>
                  <a:outerShdw blurRad="38100" dist="38100" dir="2700000" algn="tl">
                    <a:srgbClr val="FFFFFF"/>
                  </a:outerShdw>
                </a:effectLst>
                <a:latin typeface="Arial" pitchFamily="34" charset="0"/>
                <a:cs typeface="Arial" pitchFamily="34" charset="0"/>
              </a:rPr>
              <a:t>based BNCT </a:t>
            </a:r>
            <a:r>
              <a:rPr lang="en-US" altLang="ja-JP" sz="2800" b="1" dirty="0" smtClean="0">
                <a:effectLst>
                  <a:outerShdw blurRad="38100" dist="38100" dir="2700000" algn="tl">
                    <a:srgbClr val="FFFFFF"/>
                  </a:outerShdw>
                </a:effectLst>
                <a:latin typeface="Arial" pitchFamily="34" charset="0"/>
                <a:cs typeface="Arial" pitchFamily="34" charset="0"/>
              </a:rPr>
              <a:t>Project</a:t>
            </a:r>
            <a:endParaRPr lang="en-US" altLang="ja-JP" sz="2800" b="1" dirty="0">
              <a:effectLst>
                <a:outerShdw blurRad="38100" dist="38100" dir="2700000" algn="tl">
                  <a:srgbClr val="FFFFFF"/>
                </a:outerShdw>
              </a:effectLst>
              <a:latin typeface="Arial" pitchFamily="34" charset="0"/>
              <a:cs typeface="Arial" pitchFamily="34" charset="0"/>
            </a:endParaRPr>
          </a:p>
        </p:txBody>
      </p:sp>
      <p:sp>
        <p:nvSpPr>
          <p:cNvPr id="2" name="正方形/長方形 1"/>
          <p:cNvSpPr/>
          <p:nvPr/>
        </p:nvSpPr>
        <p:spPr>
          <a:xfrm>
            <a:off x="50714" y="1644988"/>
            <a:ext cx="9741072" cy="432048"/>
          </a:xfrm>
          <a:prstGeom prst="rect">
            <a:avLst/>
          </a:prstGeom>
          <a:solidFill>
            <a:schemeClr val="bg1"/>
          </a:solidFill>
          <a:ln w="12700">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900" b="1" dirty="0">
                <a:solidFill>
                  <a:srgbClr val="0000FF"/>
                </a:solidFill>
                <a:effectLst>
                  <a:outerShdw blurRad="38100" dist="38100" dir="2700000" algn="tl">
                    <a:srgbClr val="000000">
                      <a:alpha val="43137"/>
                    </a:srgbClr>
                  </a:outerShdw>
                </a:effectLst>
                <a:latin typeface="Arial Black" pitchFamily="34" charset="0"/>
                <a:ea typeface="HG丸ｺﾞｼｯｸM-PRO" pitchFamily="50" charset="-128"/>
              </a:rPr>
              <a:t>Concept</a:t>
            </a:r>
            <a:r>
              <a:rPr lang="ja-JP" altLang="en-US" sz="1900" b="1" dirty="0">
                <a:solidFill>
                  <a:schemeClr val="tx1"/>
                </a:solidFill>
                <a:effectLst>
                  <a:outerShdw blurRad="38100" dist="38100" dir="2700000" algn="tl">
                    <a:srgbClr val="000000">
                      <a:alpha val="43137"/>
                    </a:srgbClr>
                  </a:outerShdw>
                </a:effectLst>
                <a:latin typeface="Arial Black" pitchFamily="34" charset="0"/>
                <a:ea typeface="HG丸ｺﾞｼｯｸM-PRO" pitchFamily="50" charset="-128"/>
              </a:rPr>
              <a:t>：</a:t>
            </a:r>
            <a:r>
              <a:rPr lang="en-US" altLang="ja-JP" sz="1900" b="1" dirty="0">
                <a:solidFill>
                  <a:schemeClr val="tx1"/>
                </a:solidFill>
                <a:effectLst>
                  <a:outerShdw blurRad="38100" dist="38100" dir="2700000" algn="tl">
                    <a:srgbClr val="000000">
                      <a:alpha val="43137"/>
                    </a:srgbClr>
                  </a:outerShdw>
                </a:effectLst>
                <a:latin typeface="Arial Black" pitchFamily="34" charset="0"/>
                <a:ea typeface="HG丸ｺﾞｼｯｸM-PRO" pitchFamily="50" charset="-128"/>
              </a:rPr>
              <a:t>Realization of BNCT with </a:t>
            </a:r>
            <a:r>
              <a:rPr lang="en-US" altLang="ja-JP" sz="1900" b="1" dirty="0">
                <a:solidFill>
                  <a:srgbClr val="FF0000"/>
                </a:solidFill>
                <a:effectLst>
                  <a:outerShdw blurRad="38100" dist="38100" dir="2700000" algn="tl">
                    <a:srgbClr val="000000">
                      <a:alpha val="43137"/>
                    </a:srgbClr>
                  </a:outerShdw>
                </a:effectLst>
                <a:latin typeface="Arial Black" pitchFamily="34" charset="0"/>
                <a:ea typeface="HG丸ｺﾞｼｯｸM-PRO" pitchFamily="50" charset="-128"/>
              </a:rPr>
              <a:t>Safety</a:t>
            </a:r>
            <a:r>
              <a:rPr lang="en-US" altLang="ja-JP" sz="1900" b="1" dirty="0">
                <a:solidFill>
                  <a:schemeClr val="tx1"/>
                </a:solidFill>
                <a:effectLst>
                  <a:outerShdw blurRad="38100" dist="38100" dir="2700000" algn="tl">
                    <a:srgbClr val="000000">
                      <a:alpha val="43137"/>
                    </a:srgbClr>
                  </a:outerShdw>
                </a:effectLst>
                <a:latin typeface="Arial Black" pitchFamily="34" charset="0"/>
                <a:ea typeface="HG丸ｺﾞｼｯｸM-PRO" pitchFamily="50" charset="-128"/>
              </a:rPr>
              <a:t>, </a:t>
            </a:r>
            <a:r>
              <a:rPr lang="en-US" altLang="ja-JP" sz="1900" b="1" dirty="0">
                <a:solidFill>
                  <a:srgbClr val="FF0000"/>
                </a:solidFill>
                <a:effectLst>
                  <a:outerShdw blurRad="38100" dist="38100" dir="2700000" algn="tl">
                    <a:srgbClr val="000000">
                      <a:alpha val="43137"/>
                    </a:srgbClr>
                  </a:outerShdw>
                </a:effectLst>
                <a:latin typeface="Arial Black" pitchFamily="34" charset="0"/>
                <a:ea typeface="HG丸ｺﾞｼｯｸM-PRO" pitchFamily="50" charset="-128"/>
              </a:rPr>
              <a:t>Stable</a:t>
            </a:r>
            <a:r>
              <a:rPr lang="en-US" altLang="ja-JP" sz="1900" b="1" dirty="0">
                <a:solidFill>
                  <a:schemeClr val="tx1"/>
                </a:solidFill>
                <a:effectLst>
                  <a:outerShdw blurRad="38100" dist="38100" dir="2700000" algn="tl">
                    <a:srgbClr val="000000">
                      <a:alpha val="43137"/>
                    </a:srgbClr>
                  </a:outerShdw>
                </a:effectLst>
                <a:latin typeface="Arial Black" pitchFamily="34" charset="0"/>
                <a:ea typeface="HG丸ｺﾞｼｯｸM-PRO" pitchFamily="50" charset="-128"/>
              </a:rPr>
              <a:t> &amp; </a:t>
            </a:r>
            <a:r>
              <a:rPr lang="en-US" altLang="ja-JP" sz="1900" b="1" dirty="0">
                <a:solidFill>
                  <a:srgbClr val="FF0000"/>
                </a:solidFill>
                <a:effectLst>
                  <a:outerShdw blurRad="38100" dist="38100" dir="2700000" algn="tl">
                    <a:srgbClr val="000000">
                      <a:alpha val="43137"/>
                    </a:srgbClr>
                  </a:outerShdw>
                </a:effectLst>
                <a:latin typeface="Arial Black" pitchFamily="34" charset="0"/>
                <a:ea typeface="HG丸ｺﾞｼｯｸM-PRO" pitchFamily="50" charset="-128"/>
              </a:rPr>
              <a:t>Easy in a Hospital</a:t>
            </a:r>
            <a:endParaRPr lang="ja-JP" altLang="en-US" sz="1900" dirty="0">
              <a:solidFill>
                <a:srgbClr val="FF0000"/>
              </a:solidFill>
            </a:endParaRPr>
          </a:p>
        </p:txBody>
      </p:sp>
      <p:sp>
        <p:nvSpPr>
          <p:cNvPr id="5" name="正方形/長方形 4"/>
          <p:cNvSpPr/>
          <p:nvPr/>
        </p:nvSpPr>
        <p:spPr>
          <a:xfrm>
            <a:off x="53585" y="708025"/>
            <a:ext cx="9746814" cy="792088"/>
          </a:xfrm>
          <a:prstGeom prst="rect">
            <a:avLst/>
          </a:prstGeom>
          <a:solidFill>
            <a:schemeClr val="bg1"/>
          </a:solidFill>
          <a:ln w="12700">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2400" b="1" dirty="0">
                <a:solidFill>
                  <a:srgbClr val="0000FF"/>
                </a:solidFill>
                <a:effectLst>
                  <a:outerShdw blurRad="38100" dist="38100" dir="2700000" algn="tl">
                    <a:srgbClr val="000000">
                      <a:alpha val="43137"/>
                    </a:srgbClr>
                  </a:outerShdw>
                </a:effectLst>
                <a:latin typeface="Arial Black" pitchFamily="34" charset="0"/>
                <a:cs typeface="Arial" pitchFamily="34" charset="0"/>
              </a:rPr>
              <a:t>Project Team :</a:t>
            </a:r>
            <a:r>
              <a:rPr lang="en-US" altLang="ja-JP" sz="2400" b="1" dirty="0">
                <a:solidFill>
                  <a:srgbClr val="FF0000"/>
                </a:solidFill>
                <a:effectLst>
                  <a:outerShdw blurRad="38100" dist="38100" dir="2700000" algn="tl">
                    <a:srgbClr val="000000">
                      <a:alpha val="43137"/>
                    </a:srgbClr>
                  </a:outerShdw>
                </a:effectLst>
                <a:latin typeface="Arial Black" pitchFamily="34" charset="0"/>
                <a:cs typeface="Arial" pitchFamily="34" charset="0"/>
              </a:rPr>
              <a:t> </a:t>
            </a:r>
            <a:r>
              <a:rPr lang="en-US" altLang="ja-JP" sz="2400" b="1" dirty="0">
                <a:solidFill>
                  <a:schemeClr val="tx1"/>
                </a:solidFill>
                <a:effectLst>
                  <a:outerShdw blurRad="38100" dist="38100" dir="2700000" algn="tl">
                    <a:srgbClr val="000000">
                      <a:alpha val="43137"/>
                    </a:srgbClr>
                  </a:outerShdw>
                </a:effectLst>
                <a:latin typeface="Arial Black" pitchFamily="34" charset="0"/>
                <a:cs typeface="Arial" pitchFamily="34" charset="0"/>
              </a:rPr>
              <a:t>Univ. of Tsukuba, KEK, JAEA, Hokkaido Univ., Ibaraki Pref., Mitsubishi Heavy Industry, etc.</a:t>
            </a:r>
            <a:endParaRPr lang="ja-JP" altLang="en-US" sz="2400" b="1" dirty="0">
              <a:solidFill>
                <a:schemeClr val="tx1"/>
              </a:solidFill>
              <a:effectLst>
                <a:outerShdw blurRad="38100" dist="38100" dir="2700000" algn="tl">
                  <a:srgbClr val="000000">
                    <a:alpha val="43137"/>
                  </a:srgbClr>
                </a:outerShdw>
              </a:effectLst>
              <a:latin typeface="Arial Black" pitchFamily="34" charset="0"/>
              <a:cs typeface="Arial" pitchFamily="34" charset="0"/>
            </a:endParaRPr>
          </a:p>
        </p:txBody>
      </p:sp>
      <p:grpSp>
        <p:nvGrpSpPr>
          <p:cNvPr id="8" name="グループ化 7"/>
          <p:cNvGrpSpPr/>
          <p:nvPr/>
        </p:nvGrpSpPr>
        <p:grpSpPr>
          <a:xfrm>
            <a:off x="272481" y="4149081"/>
            <a:ext cx="9310982" cy="2664524"/>
            <a:chOff x="590860" y="900558"/>
            <a:chExt cx="8498323" cy="2249922"/>
          </a:xfrm>
        </p:grpSpPr>
        <p:pic>
          <p:nvPicPr>
            <p:cNvPr id="9" name="図 1"/>
            <p:cNvPicPr>
              <a:picLocks noChangeAspect="1"/>
            </p:cNvPicPr>
            <p:nvPr/>
          </p:nvPicPr>
          <p:blipFill rotWithShape="1">
            <a:blip r:embed="rId3" cstate="print">
              <a:extLst>
                <a:ext uri="{28A0092B-C50C-407E-A947-70E740481C1C}">
                  <a14:useLocalDpi xmlns:a14="http://schemas.microsoft.com/office/drawing/2010/main" val="0"/>
                </a:ext>
              </a:extLst>
            </a:blip>
            <a:srcRect l="1817" t="7649" r="1233" b="22708"/>
            <a:stretch/>
          </p:blipFill>
          <p:spPr bwMode="auto">
            <a:xfrm>
              <a:off x="1101974" y="1213386"/>
              <a:ext cx="7987209" cy="172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線コネクタ 3"/>
            <p:cNvCxnSpPr>
              <a:cxnSpLocks noChangeShapeType="1"/>
            </p:cNvCxnSpPr>
            <p:nvPr/>
          </p:nvCxnSpPr>
          <p:spPr bwMode="auto">
            <a:xfrm flipH="1" flipV="1">
              <a:off x="5535634" y="1195783"/>
              <a:ext cx="1415304" cy="614715"/>
            </a:xfrm>
            <a:prstGeom prst="line">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cxnSp>
          <p:nvCxnSpPr>
            <p:cNvPr id="11" name="直線コネクタ 5"/>
            <p:cNvCxnSpPr>
              <a:cxnSpLocks noChangeShapeType="1"/>
            </p:cNvCxnSpPr>
            <p:nvPr/>
          </p:nvCxnSpPr>
          <p:spPr bwMode="auto">
            <a:xfrm>
              <a:off x="5893519" y="1357587"/>
              <a:ext cx="621092" cy="683835"/>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sp>
          <p:nvSpPr>
            <p:cNvPr id="12" name="テキスト ボックス 11"/>
            <p:cNvSpPr txBox="1">
              <a:spLocks noChangeArrowheads="1"/>
            </p:cNvSpPr>
            <p:nvPr/>
          </p:nvSpPr>
          <p:spPr bwMode="auto">
            <a:xfrm>
              <a:off x="3876223" y="1030448"/>
              <a:ext cx="2272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400" b="1" dirty="0"/>
                <a:t>Beryllium </a:t>
              </a:r>
              <a:r>
                <a:rPr lang="en-US" altLang="ja-JP" sz="1400" b="1" dirty="0" smtClean="0"/>
                <a:t>Target</a:t>
              </a:r>
              <a:r>
                <a:rPr lang="ja-JP" altLang="en-US" sz="1400" b="1" dirty="0"/>
                <a:t> </a:t>
              </a:r>
              <a:r>
                <a:rPr lang="en-US" altLang="ja-JP" sz="1400" b="1" dirty="0" smtClean="0"/>
                <a:t>System</a:t>
              </a:r>
              <a:endParaRPr lang="ja-JP" altLang="en-US" sz="1400" b="1" dirty="0"/>
            </a:p>
          </p:txBody>
        </p:sp>
        <p:sp>
          <p:nvSpPr>
            <p:cNvPr id="13" name="テキスト ボックス 65"/>
            <p:cNvSpPr txBox="1">
              <a:spLocks noChangeArrowheads="1"/>
            </p:cNvSpPr>
            <p:nvPr/>
          </p:nvSpPr>
          <p:spPr bwMode="auto">
            <a:xfrm>
              <a:off x="6158068" y="900558"/>
              <a:ext cx="962251" cy="2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400" b="1" dirty="0"/>
                <a:t>Moderator</a:t>
              </a:r>
              <a:endParaRPr lang="ja-JP" altLang="en-US" sz="1400" b="1" dirty="0"/>
            </a:p>
          </p:txBody>
        </p:sp>
        <p:sp>
          <p:nvSpPr>
            <p:cNvPr id="14" name="テキスト ボックス 66"/>
            <p:cNvSpPr txBox="1">
              <a:spLocks noChangeArrowheads="1"/>
            </p:cNvSpPr>
            <p:nvPr/>
          </p:nvSpPr>
          <p:spPr bwMode="auto">
            <a:xfrm>
              <a:off x="7047622" y="1300424"/>
              <a:ext cx="972438" cy="2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400" b="1" dirty="0"/>
                <a:t>Collimator</a:t>
              </a:r>
              <a:endParaRPr lang="ja-JP" altLang="en-US" sz="1400" b="1" dirty="0"/>
            </a:p>
          </p:txBody>
        </p:sp>
        <p:cxnSp>
          <p:nvCxnSpPr>
            <p:cNvPr id="15" name="直線コネクタ 67"/>
            <p:cNvCxnSpPr>
              <a:cxnSpLocks noChangeShapeType="1"/>
            </p:cNvCxnSpPr>
            <p:nvPr/>
          </p:nvCxnSpPr>
          <p:spPr bwMode="auto">
            <a:xfrm flipH="1">
              <a:off x="6749331" y="1180133"/>
              <a:ext cx="8323" cy="799733"/>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cxnSp>
          <p:nvCxnSpPr>
            <p:cNvPr id="16" name="直線コネクタ 70"/>
            <p:cNvCxnSpPr>
              <a:cxnSpLocks noChangeShapeType="1"/>
            </p:cNvCxnSpPr>
            <p:nvPr/>
          </p:nvCxnSpPr>
          <p:spPr bwMode="auto">
            <a:xfrm flipH="1">
              <a:off x="7069371" y="1557316"/>
              <a:ext cx="370730" cy="381271"/>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sp>
          <p:nvSpPr>
            <p:cNvPr id="17" name="テキスト ボックス 15"/>
            <p:cNvSpPr txBox="1">
              <a:spLocks noChangeArrowheads="1"/>
            </p:cNvSpPr>
            <p:nvPr/>
          </p:nvSpPr>
          <p:spPr bwMode="auto">
            <a:xfrm>
              <a:off x="6384064" y="2387504"/>
              <a:ext cx="588236" cy="25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200" b="1" dirty="0">
                  <a:solidFill>
                    <a:schemeClr val="bg1"/>
                  </a:solidFill>
                </a:rPr>
                <a:t>Shield</a:t>
              </a:r>
              <a:endParaRPr lang="ja-JP" altLang="en-US" sz="1200" b="1" dirty="0">
                <a:solidFill>
                  <a:schemeClr val="bg1"/>
                </a:solidFill>
              </a:endParaRPr>
            </a:p>
          </p:txBody>
        </p:sp>
        <p:sp>
          <p:nvSpPr>
            <p:cNvPr id="18" name="テキスト ボックス 134"/>
            <p:cNvSpPr txBox="1">
              <a:spLocks noChangeArrowheads="1"/>
            </p:cNvSpPr>
            <p:nvPr/>
          </p:nvSpPr>
          <p:spPr bwMode="auto">
            <a:xfrm>
              <a:off x="1891216" y="2864605"/>
              <a:ext cx="2520950" cy="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b="1">
                  <a:solidFill>
                    <a:schemeClr val="tx1"/>
                  </a:solidFill>
                  <a:latin typeface="Arial" charset="0"/>
                  <a:ea typeface="ＭＳ Ｐゴシック" charset="-128"/>
                </a:defRPr>
              </a:lvl1pPr>
              <a:lvl2pPr marL="742950" indent="-285750" eaLnBrk="0" hangingPunct="0">
                <a:defRPr kumimoji="1" sz="1600" b="1">
                  <a:solidFill>
                    <a:schemeClr val="tx1"/>
                  </a:solidFill>
                  <a:latin typeface="Arial" charset="0"/>
                  <a:ea typeface="ＭＳ Ｐゴシック" charset="-128"/>
                </a:defRPr>
              </a:lvl2pPr>
              <a:lvl3pPr marL="1143000" indent="-228600" eaLnBrk="0" hangingPunct="0">
                <a:defRPr kumimoji="1" sz="1600" b="1">
                  <a:solidFill>
                    <a:schemeClr val="tx1"/>
                  </a:solidFill>
                  <a:latin typeface="Arial" charset="0"/>
                  <a:ea typeface="ＭＳ Ｐゴシック" charset="-128"/>
                </a:defRPr>
              </a:lvl3pPr>
              <a:lvl4pPr marL="1600200" indent="-228600" eaLnBrk="0" hangingPunct="0">
                <a:defRPr kumimoji="1" sz="1600" b="1">
                  <a:solidFill>
                    <a:schemeClr val="tx1"/>
                  </a:solidFill>
                  <a:latin typeface="Arial" charset="0"/>
                  <a:ea typeface="ＭＳ Ｐゴシック" charset="-128"/>
                </a:defRPr>
              </a:lvl4pPr>
              <a:lvl5pPr marL="2057400" indent="-228600" eaLnBrk="0" hangingPunct="0">
                <a:defRPr kumimoji="1" sz="1600" b="1">
                  <a:solidFill>
                    <a:schemeClr val="tx1"/>
                  </a:solidFill>
                  <a:latin typeface="Arial" charset="0"/>
                  <a:ea typeface="ＭＳ Ｐゴシック" charset="-128"/>
                </a:defRPr>
              </a:lvl5pPr>
              <a:lvl6pPr marL="2514600" indent="-228600" algn="just" eaLnBrk="0" fontAlgn="base" hangingPunct="0">
                <a:spcBef>
                  <a:spcPct val="0"/>
                </a:spcBef>
                <a:spcAft>
                  <a:spcPct val="0"/>
                </a:spcAft>
                <a:defRPr kumimoji="1" sz="1600" b="1">
                  <a:solidFill>
                    <a:schemeClr val="tx1"/>
                  </a:solidFill>
                  <a:latin typeface="Arial" charset="0"/>
                  <a:ea typeface="ＭＳ Ｐゴシック" charset="-128"/>
                </a:defRPr>
              </a:lvl6pPr>
              <a:lvl7pPr marL="2971800" indent="-228600" algn="just" eaLnBrk="0" fontAlgn="base" hangingPunct="0">
                <a:spcBef>
                  <a:spcPct val="0"/>
                </a:spcBef>
                <a:spcAft>
                  <a:spcPct val="0"/>
                </a:spcAft>
                <a:defRPr kumimoji="1" sz="1600" b="1">
                  <a:solidFill>
                    <a:schemeClr val="tx1"/>
                  </a:solidFill>
                  <a:latin typeface="Arial" charset="0"/>
                  <a:ea typeface="ＭＳ Ｐゴシック" charset="-128"/>
                </a:defRPr>
              </a:lvl7pPr>
              <a:lvl8pPr marL="3429000" indent="-228600" algn="just" eaLnBrk="0" fontAlgn="base" hangingPunct="0">
                <a:spcBef>
                  <a:spcPct val="0"/>
                </a:spcBef>
                <a:spcAft>
                  <a:spcPct val="0"/>
                </a:spcAft>
                <a:defRPr kumimoji="1" sz="1600" b="1">
                  <a:solidFill>
                    <a:schemeClr val="tx1"/>
                  </a:solidFill>
                  <a:latin typeface="Arial" charset="0"/>
                  <a:ea typeface="ＭＳ Ｐゴシック" charset="-128"/>
                </a:defRPr>
              </a:lvl8pPr>
              <a:lvl9pPr marL="3886200" indent="-228600" algn="just"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defRPr/>
              </a:pPr>
              <a:r>
                <a:rPr lang="en-US" altLang="ja-JP" dirty="0" smtClean="0">
                  <a:latin typeface="+mn-lt"/>
                  <a:ea typeface="+mj-ea"/>
                </a:rPr>
                <a:t>Proton Accelerator</a:t>
              </a:r>
              <a:endParaRPr lang="ja-JP" altLang="en-US" dirty="0" smtClean="0">
                <a:latin typeface="+mn-lt"/>
                <a:ea typeface="+mj-ea"/>
              </a:endParaRPr>
            </a:p>
          </p:txBody>
        </p:sp>
        <p:sp>
          <p:nvSpPr>
            <p:cNvPr id="19" name="テキスト ボックス 37"/>
            <p:cNvSpPr txBox="1">
              <a:spLocks noChangeArrowheads="1"/>
            </p:cNvSpPr>
            <p:nvPr/>
          </p:nvSpPr>
          <p:spPr bwMode="auto">
            <a:xfrm>
              <a:off x="5711366" y="2846921"/>
              <a:ext cx="17145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b="1">
                  <a:solidFill>
                    <a:schemeClr val="tx1"/>
                  </a:solidFill>
                  <a:latin typeface="Arial" charset="0"/>
                  <a:ea typeface="ＭＳ Ｐゴシック" charset="-128"/>
                </a:defRPr>
              </a:lvl1pPr>
              <a:lvl2pPr marL="742950" indent="-285750" eaLnBrk="0" hangingPunct="0">
                <a:defRPr kumimoji="1" sz="1600" b="1">
                  <a:solidFill>
                    <a:schemeClr val="tx1"/>
                  </a:solidFill>
                  <a:latin typeface="Arial" charset="0"/>
                  <a:ea typeface="ＭＳ Ｐゴシック" charset="-128"/>
                </a:defRPr>
              </a:lvl2pPr>
              <a:lvl3pPr marL="1143000" indent="-228600" eaLnBrk="0" hangingPunct="0">
                <a:defRPr kumimoji="1" sz="1600" b="1">
                  <a:solidFill>
                    <a:schemeClr val="tx1"/>
                  </a:solidFill>
                  <a:latin typeface="Arial" charset="0"/>
                  <a:ea typeface="ＭＳ Ｐゴシック" charset="-128"/>
                </a:defRPr>
              </a:lvl3pPr>
              <a:lvl4pPr marL="1600200" indent="-228600" eaLnBrk="0" hangingPunct="0">
                <a:defRPr kumimoji="1" sz="1600" b="1">
                  <a:solidFill>
                    <a:schemeClr val="tx1"/>
                  </a:solidFill>
                  <a:latin typeface="Arial" charset="0"/>
                  <a:ea typeface="ＭＳ Ｐゴシック" charset="-128"/>
                </a:defRPr>
              </a:lvl4pPr>
              <a:lvl5pPr marL="2057400" indent="-228600" eaLnBrk="0" hangingPunct="0">
                <a:defRPr kumimoji="1" sz="1600" b="1">
                  <a:solidFill>
                    <a:schemeClr val="tx1"/>
                  </a:solidFill>
                  <a:latin typeface="Arial" charset="0"/>
                  <a:ea typeface="ＭＳ Ｐゴシック" charset="-128"/>
                </a:defRPr>
              </a:lvl5pPr>
              <a:lvl6pPr marL="2514600" indent="-228600" algn="just" eaLnBrk="0" fontAlgn="base" hangingPunct="0">
                <a:spcBef>
                  <a:spcPct val="0"/>
                </a:spcBef>
                <a:spcAft>
                  <a:spcPct val="0"/>
                </a:spcAft>
                <a:defRPr kumimoji="1" sz="1600" b="1">
                  <a:solidFill>
                    <a:schemeClr val="tx1"/>
                  </a:solidFill>
                  <a:latin typeface="Arial" charset="0"/>
                  <a:ea typeface="ＭＳ Ｐゴシック" charset="-128"/>
                </a:defRPr>
              </a:lvl6pPr>
              <a:lvl7pPr marL="2971800" indent="-228600" algn="just" eaLnBrk="0" fontAlgn="base" hangingPunct="0">
                <a:spcBef>
                  <a:spcPct val="0"/>
                </a:spcBef>
                <a:spcAft>
                  <a:spcPct val="0"/>
                </a:spcAft>
                <a:defRPr kumimoji="1" sz="1600" b="1">
                  <a:solidFill>
                    <a:schemeClr val="tx1"/>
                  </a:solidFill>
                  <a:latin typeface="Arial" charset="0"/>
                  <a:ea typeface="ＭＳ Ｐゴシック" charset="-128"/>
                </a:defRPr>
              </a:lvl7pPr>
              <a:lvl8pPr marL="3429000" indent="-228600" algn="just" eaLnBrk="0" fontAlgn="base" hangingPunct="0">
                <a:spcBef>
                  <a:spcPct val="0"/>
                </a:spcBef>
                <a:spcAft>
                  <a:spcPct val="0"/>
                </a:spcAft>
                <a:defRPr kumimoji="1" sz="1600" b="1">
                  <a:solidFill>
                    <a:schemeClr val="tx1"/>
                  </a:solidFill>
                  <a:latin typeface="Arial" charset="0"/>
                  <a:ea typeface="ＭＳ Ｐゴシック" charset="-128"/>
                </a:defRPr>
              </a:lvl8pPr>
              <a:lvl9pPr marL="3886200" indent="-228600" algn="just"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defRPr/>
              </a:pPr>
              <a:r>
                <a:rPr lang="en-US" altLang="ja-JP" sz="1400" dirty="0" smtClean="0">
                  <a:latin typeface="+mn-lt"/>
                </a:rPr>
                <a:t>Neutron Source Device</a:t>
              </a:r>
              <a:endParaRPr lang="ja-JP" altLang="en-US" sz="1400" dirty="0" smtClean="0">
                <a:latin typeface="+mn-lt"/>
              </a:endParaRPr>
            </a:p>
          </p:txBody>
        </p:sp>
        <p:sp>
          <p:nvSpPr>
            <p:cNvPr id="20" name="テキスト ボックス 19"/>
            <p:cNvSpPr txBox="1"/>
            <p:nvPr/>
          </p:nvSpPr>
          <p:spPr>
            <a:xfrm>
              <a:off x="5800901" y="1953900"/>
              <a:ext cx="636713" cy="276999"/>
            </a:xfrm>
            <a:prstGeom prst="rect">
              <a:avLst/>
            </a:prstGeom>
            <a:noFill/>
          </p:spPr>
          <p:txBody>
            <a:bodyPr wrap="none" rtlCol="0">
              <a:spAutoFit/>
            </a:bodyPr>
            <a:lstStyle/>
            <a:p>
              <a:r>
                <a:rPr kumimoji="1" lang="en-US" altLang="ja-JP" sz="1200" dirty="0" smtClean="0"/>
                <a:t>Proton</a:t>
              </a:r>
              <a:endParaRPr kumimoji="1" lang="ja-JP" altLang="en-US" sz="1200" dirty="0"/>
            </a:p>
          </p:txBody>
        </p:sp>
        <p:sp>
          <p:nvSpPr>
            <p:cNvPr id="21" name="テキスト ボックス 20"/>
            <p:cNvSpPr txBox="1"/>
            <p:nvPr/>
          </p:nvSpPr>
          <p:spPr>
            <a:xfrm>
              <a:off x="6509863" y="1960501"/>
              <a:ext cx="729687" cy="276999"/>
            </a:xfrm>
            <a:prstGeom prst="rect">
              <a:avLst/>
            </a:prstGeom>
            <a:noFill/>
          </p:spPr>
          <p:txBody>
            <a:bodyPr wrap="none" rtlCol="0">
              <a:spAutoFit/>
            </a:bodyPr>
            <a:lstStyle/>
            <a:p>
              <a:r>
                <a:rPr kumimoji="1" lang="en-US" altLang="ja-JP" sz="1200" dirty="0" smtClean="0"/>
                <a:t>Neutron</a:t>
              </a:r>
              <a:endParaRPr kumimoji="1" lang="ja-JP" altLang="en-US" sz="1200" dirty="0"/>
            </a:p>
          </p:txBody>
        </p:sp>
        <p:sp>
          <p:nvSpPr>
            <p:cNvPr id="22" name="テキスト ボックス 21"/>
            <p:cNvSpPr txBox="1"/>
            <p:nvPr/>
          </p:nvSpPr>
          <p:spPr>
            <a:xfrm>
              <a:off x="590860" y="1576431"/>
              <a:ext cx="1176925" cy="338554"/>
            </a:xfrm>
            <a:prstGeom prst="rect">
              <a:avLst/>
            </a:prstGeom>
            <a:noFill/>
          </p:spPr>
          <p:txBody>
            <a:bodyPr wrap="none" rtlCol="0">
              <a:spAutoFit/>
            </a:bodyPr>
            <a:lstStyle/>
            <a:p>
              <a:r>
                <a:rPr kumimoji="1" lang="en-US" altLang="ja-JP" sz="1600" dirty="0" smtClean="0"/>
                <a:t>Ion Source</a:t>
              </a:r>
              <a:endParaRPr kumimoji="1" lang="ja-JP" altLang="en-US" sz="1600" dirty="0"/>
            </a:p>
          </p:txBody>
        </p:sp>
        <p:sp>
          <p:nvSpPr>
            <p:cNvPr id="23" name="テキスト ボックス 22"/>
            <p:cNvSpPr txBox="1"/>
            <p:nvPr/>
          </p:nvSpPr>
          <p:spPr>
            <a:xfrm>
              <a:off x="2061440" y="1557316"/>
              <a:ext cx="617477" cy="338554"/>
            </a:xfrm>
            <a:prstGeom prst="rect">
              <a:avLst/>
            </a:prstGeom>
            <a:noFill/>
          </p:spPr>
          <p:txBody>
            <a:bodyPr wrap="none" rtlCol="0">
              <a:spAutoFit/>
            </a:bodyPr>
            <a:lstStyle/>
            <a:p>
              <a:r>
                <a:rPr kumimoji="1" lang="en-US" altLang="ja-JP" sz="1600" dirty="0" smtClean="0"/>
                <a:t>RFQ</a:t>
              </a:r>
              <a:endParaRPr kumimoji="1" lang="ja-JP" altLang="en-US" sz="1600" dirty="0"/>
            </a:p>
          </p:txBody>
        </p:sp>
        <p:sp>
          <p:nvSpPr>
            <p:cNvPr id="24" name="テキスト ボックス 23"/>
            <p:cNvSpPr txBox="1"/>
            <p:nvPr/>
          </p:nvSpPr>
          <p:spPr>
            <a:xfrm>
              <a:off x="4009655" y="1416831"/>
              <a:ext cx="570990" cy="338554"/>
            </a:xfrm>
            <a:prstGeom prst="rect">
              <a:avLst/>
            </a:prstGeom>
            <a:noFill/>
          </p:spPr>
          <p:txBody>
            <a:bodyPr wrap="none" rtlCol="0">
              <a:spAutoFit/>
            </a:bodyPr>
            <a:lstStyle/>
            <a:p>
              <a:r>
                <a:rPr kumimoji="1" lang="en-US" altLang="ja-JP" sz="1600" dirty="0" smtClean="0"/>
                <a:t>DTL</a:t>
              </a:r>
              <a:endParaRPr kumimoji="1" lang="ja-JP" altLang="en-US" sz="1600" dirty="0"/>
            </a:p>
          </p:txBody>
        </p:sp>
      </p:grpSp>
      <p:pic>
        <p:nvPicPr>
          <p:cNvPr id="101" name="Picture 2" descr="D:\Photo\2012\09.14_東海BNCTツアー\BNCT用Linac.jpg"/>
          <p:cNvPicPr>
            <a:picLocks noChangeAspect="1" noChangeArrowheads="1"/>
          </p:cNvPicPr>
          <p:nvPr/>
        </p:nvPicPr>
        <p:blipFill>
          <a:blip r:embed="rId4">
            <a:extLst>
              <a:ext uri="{28A0092B-C50C-407E-A947-70E740481C1C}">
                <a14:useLocalDpi xmlns:a14="http://schemas.microsoft.com/office/drawing/2010/main" val="0"/>
              </a:ext>
            </a:extLst>
          </a:blip>
          <a:srcRect t="18661" b="8173"/>
          <a:stretch>
            <a:fillRect/>
          </a:stretch>
        </p:blipFill>
        <p:spPr bwMode="auto">
          <a:xfrm>
            <a:off x="998555" y="3862122"/>
            <a:ext cx="1765993" cy="1048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69534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角丸四角形 26"/>
          <p:cNvSpPr/>
          <p:nvPr/>
        </p:nvSpPr>
        <p:spPr bwMode="auto">
          <a:xfrm>
            <a:off x="3512840" y="692696"/>
            <a:ext cx="6120679" cy="3267561"/>
          </a:xfrm>
          <a:prstGeom prst="roundRect">
            <a:avLst>
              <a:gd name="adj" fmla="val 5477"/>
            </a:avLst>
          </a:prstGeom>
          <a:solidFill>
            <a:schemeClr val="bg1"/>
          </a:solidFill>
          <a:ln w="2857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15365" name="グループ化 1"/>
          <p:cNvGrpSpPr>
            <a:grpSpLocks/>
          </p:cNvGrpSpPr>
          <p:nvPr/>
        </p:nvGrpSpPr>
        <p:grpSpPr bwMode="auto">
          <a:xfrm>
            <a:off x="128464" y="692696"/>
            <a:ext cx="3103563" cy="3267561"/>
            <a:chOff x="216694" y="3649213"/>
            <a:chExt cx="2936106" cy="3092155"/>
          </a:xfrm>
        </p:grpSpPr>
        <p:sp>
          <p:nvSpPr>
            <p:cNvPr id="9" name="角丸四角形 8"/>
            <p:cNvSpPr/>
            <p:nvPr/>
          </p:nvSpPr>
          <p:spPr bwMode="auto">
            <a:xfrm>
              <a:off x="216694" y="3649213"/>
              <a:ext cx="2936106" cy="3092155"/>
            </a:xfrm>
            <a:prstGeom prst="roundRect">
              <a:avLst>
                <a:gd name="adj" fmla="val 9397"/>
              </a:avLst>
            </a:prstGeom>
            <a:solidFill>
              <a:schemeClr val="bg1"/>
            </a:solidFill>
            <a:ln w="2857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447" name="テキスト ボックス 19"/>
            <p:cNvSpPr txBox="1">
              <a:spLocks noChangeArrowheads="1"/>
            </p:cNvSpPr>
            <p:nvPr/>
          </p:nvSpPr>
          <p:spPr bwMode="auto">
            <a:xfrm>
              <a:off x="735273" y="6250567"/>
              <a:ext cx="18632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0" b="1" dirty="0">
                  <a:solidFill>
                    <a:srgbClr val="0000FF"/>
                  </a:solidFill>
                  <a:cs typeface="Arial" panose="020B0604020202020204" pitchFamily="34" charset="0"/>
                </a:rPr>
                <a:t>J-PARC Linac</a:t>
              </a:r>
            </a:p>
          </p:txBody>
        </p:sp>
      </p:grpSp>
      <p:graphicFrame>
        <p:nvGraphicFramePr>
          <p:cNvPr id="26" name="Group 47"/>
          <p:cNvGraphicFramePr>
            <a:graphicFrameLocks noGrp="1"/>
          </p:cNvGraphicFramePr>
          <p:nvPr>
            <p:extLst/>
          </p:nvPr>
        </p:nvGraphicFramePr>
        <p:xfrm>
          <a:off x="3796607" y="806899"/>
          <a:ext cx="5635516" cy="2941986"/>
        </p:xfrm>
        <a:graphic>
          <a:graphicData uri="http://schemas.openxmlformats.org/drawingml/2006/table">
            <a:tbl>
              <a:tblPr>
                <a:effectLst/>
                <a:tableStyleId>{5940675A-B579-460E-94D1-54222C63F5DA}</a:tableStyleId>
              </a:tblPr>
              <a:tblGrid>
                <a:gridCol w="2164505"/>
                <a:gridCol w="3471011"/>
              </a:tblGrid>
              <a:tr h="3239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Type</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cell3D prstMaterial="dkEdge">
                      <a:bevel/>
                      <a:lightRig rig="flood" dir="t"/>
                    </a:cell3D>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RFQ</a:t>
                      </a:r>
                      <a:r>
                        <a:rPr kumimoji="1" lang="ja-JP" altLang="ja-JP" sz="1600" b="0" u="none" strike="noStrike" cap="none" normalizeH="0" baseline="0" dirty="0" smtClean="0">
                          <a:ln>
                            <a:noFill/>
                          </a:ln>
                          <a:effectLst/>
                          <a:latin typeface="Arial" panose="020B0604020202020204" pitchFamily="34" charset="0"/>
                          <a:cs typeface="Arial" panose="020B0604020202020204" pitchFamily="34" charset="0"/>
                        </a:rPr>
                        <a:t>＋</a:t>
                      </a: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DTL Type Linac</a:t>
                      </a:r>
                      <a:endParaRPr kumimoji="1" lang="ja-JP" altLang="en-US" sz="1600" b="0" i="0" u="none" strike="noStrike" cap="none" normalizeH="0" baseline="0" dirty="0" smtClean="0">
                        <a:ln>
                          <a:noFill/>
                        </a:ln>
                        <a:solidFill>
                          <a:srgbClr val="0000FF"/>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cell3D prstMaterial="dkEdge">
                      <a:bevel/>
                      <a:lightRig rig="flood" dir="t"/>
                    </a:cell3D>
                  </a:tcPr>
                </a:tc>
              </a:tr>
              <a:tr h="355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Proton Energy</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cell3D prstMaterial="dkEdge">
                      <a:bevel/>
                      <a:lightRig rig="flood" dir="t"/>
                    </a:cell3D>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8MeV</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cell3D prstMaterial="dkEdge">
                      <a:bevel/>
                      <a:lightRig rig="flood" dir="t"/>
                    </a:cell3D>
                    <a:solidFill>
                      <a:schemeClr val="accent1">
                        <a:lumMod val="20000"/>
                        <a:lumOff val="80000"/>
                      </a:schemeClr>
                    </a:solidFill>
                  </a:tcPr>
                </a:tc>
              </a:tr>
              <a:tr h="3239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Peak Current</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cell3D prstMaterial="dkEdge">
                      <a:bevel/>
                      <a:lightRig rig="flood" dir="t"/>
                    </a:cell3D>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50mA</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cell3D prstMaterial="dkEdge">
                      <a:bevel/>
                      <a:lightRig rig="flood" dir="t"/>
                    </a:cell3D>
                  </a:tcPr>
                </a:tc>
              </a:tr>
              <a:tr h="315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Average Current</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cell3D prstMaterial="dkEdge">
                      <a:bevel/>
                      <a:lightRig rig="flood" dir="t"/>
                    </a:cell3D>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&gt;5mA</a:t>
                      </a:r>
                      <a:r>
                        <a:rPr kumimoji="1" lang="ja-JP" altLang="en-US" sz="1600" b="0" u="none" strike="noStrike" cap="none" normalizeH="0" baseline="0" dirty="0" smtClean="0">
                          <a:ln>
                            <a:noFill/>
                          </a:ln>
                          <a:effectLst/>
                          <a:latin typeface="Arial" panose="020B0604020202020204" pitchFamily="34" charset="0"/>
                          <a:cs typeface="Arial" panose="020B0604020202020204" pitchFamily="34" charset="0"/>
                        </a:rPr>
                        <a:t>　（</a:t>
                      </a: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Max.10mA</a:t>
                      </a:r>
                      <a:r>
                        <a:rPr kumimoji="1" lang="ja-JP" altLang="en-US" sz="1600" b="0" u="none" strike="noStrike" cap="none" normalizeH="0" baseline="0" dirty="0" smtClean="0">
                          <a:ln>
                            <a:noFill/>
                          </a:ln>
                          <a:effectLst/>
                          <a:latin typeface="Arial" panose="020B0604020202020204" pitchFamily="34" charset="0"/>
                          <a:cs typeface="Arial" panose="020B0604020202020204" pitchFamily="34" charset="0"/>
                        </a:rPr>
                        <a:t>）</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cell3D prstMaterial="dkEdge">
                      <a:bevel/>
                      <a:lightRig rig="flood" dir="t"/>
                    </a:cell3D>
                    <a:solidFill>
                      <a:schemeClr val="accent1">
                        <a:lumMod val="20000"/>
                        <a:lumOff val="80000"/>
                      </a:schemeClr>
                    </a:solidFill>
                  </a:tcPr>
                </a:tc>
              </a:tr>
              <a:tr h="4246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Beam plus</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1msec.</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cell3D prstMaterial="dkEdge">
                      <a:bevel/>
                      <a:lightRig rig="flood" dir="t"/>
                    </a:cell3D>
                  </a:tcPr>
                </a:tc>
              </a:tr>
              <a:tr h="2936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Duty</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cell3D prstMaterial="dkEdge">
                      <a:bevel/>
                      <a:lightRig rig="flood" dir="t"/>
                    </a:cell3D>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20%</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cell3D prstMaterial="dkEdge">
                      <a:bevel/>
                      <a:lightRig rig="flood" dir="t"/>
                    </a:cell3D>
                    <a:solidFill>
                      <a:schemeClr val="accent1">
                        <a:lumMod val="20000"/>
                        <a:lumOff val="80000"/>
                      </a:schemeClr>
                    </a:solidFill>
                  </a:tcPr>
                </a:tc>
              </a:tr>
              <a:tr h="3153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Power to Target</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cell3D prstMaterial="dkEdge">
                      <a:bevel/>
                      <a:lightRig rig="flood" dir="t"/>
                    </a:cell3D>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&gt;40kW</a:t>
                      </a:r>
                      <a:r>
                        <a:rPr kumimoji="1" lang="ja-JP" altLang="en-US" sz="1600" b="0" u="none" strike="noStrike" cap="none" normalizeH="0" baseline="0" dirty="0" smtClean="0">
                          <a:ln>
                            <a:noFill/>
                          </a:ln>
                          <a:effectLst/>
                          <a:latin typeface="Arial" panose="020B0604020202020204" pitchFamily="34" charset="0"/>
                          <a:cs typeface="Arial" panose="020B0604020202020204" pitchFamily="34" charset="0"/>
                        </a:rPr>
                        <a:t>　（</a:t>
                      </a: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Max. 80kW</a:t>
                      </a:r>
                      <a:r>
                        <a:rPr kumimoji="1" lang="ja-JP" altLang="en-US" sz="1600" b="0" u="none" strike="noStrike" cap="none" normalizeH="0" baseline="0" dirty="0" smtClean="0">
                          <a:ln>
                            <a:noFill/>
                          </a:ln>
                          <a:effectLst/>
                          <a:latin typeface="Arial" panose="020B0604020202020204" pitchFamily="34" charset="0"/>
                          <a:cs typeface="Arial" panose="020B0604020202020204" pitchFamily="34" charset="0"/>
                        </a:rPr>
                        <a:t>）</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cell3D prstMaterial="dkEdge">
                      <a:bevel/>
                      <a:lightRig rig="flood" dir="t"/>
                    </a:cell3D>
                    <a:solidFill>
                      <a:schemeClr val="bg1"/>
                    </a:solidFill>
                  </a:tcPr>
                </a:tc>
              </a:tr>
              <a:tr h="4851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Dimension</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u="none" strike="noStrike" cap="none" normalizeH="0" baseline="0" dirty="0" smtClean="0">
                          <a:ln>
                            <a:noFill/>
                          </a:ln>
                          <a:effectLst/>
                          <a:latin typeface="Arial" panose="020B0604020202020204" pitchFamily="34" charset="0"/>
                          <a:cs typeface="Arial" panose="020B0604020202020204" pitchFamily="34" charset="0"/>
                        </a:rPr>
                        <a:t>Length: &lt;7m, Footprint:  &lt;50m</a:t>
                      </a:r>
                      <a:r>
                        <a:rPr kumimoji="1" lang="en-US" altLang="ja-JP" sz="1600" b="0" u="none" strike="noStrike" cap="none" normalizeH="0" baseline="30000" dirty="0" smtClean="0">
                          <a:ln>
                            <a:noFill/>
                          </a:ln>
                          <a:effectLst/>
                          <a:latin typeface="Arial" panose="020B0604020202020204" pitchFamily="34" charset="0"/>
                          <a:cs typeface="Arial" panose="020B0604020202020204" pitchFamily="34" charset="0"/>
                        </a:rPr>
                        <a:t>2</a:t>
                      </a:r>
                      <a:endParaRPr kumimoji="1" lang="ja-JP" altLang="en-US" sz="16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L="91419" marR="91419" marT="45728" marB="45728" anchor="ctr" horzOverflow="overflow">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r>
            </a:tbl>
          </a:graphicData>
        </a:graphic>
      </p:graphicFrame>
      <p:sp>
        <p:nvSpPr>
          <p:cNvPr id="21" name="角丸四角形 20"/>
          <p:cNvSpPr/>
          <p:nvPr/>
        </p:nvSpPr>
        <p:spPr>
          <a:xfrm>
            <a:off x="670219" y="4072549"/>
            <a:ext cx="8712968" cy="2700390"/>
          </a:xfrm>
          <a:prstGeom prst="roundRect">
            <a:avLst>
              <a:gd name="adj" fmla="val 5454"/>
            </a:avLst>
          </a:prstGeom>
          <a:solidFill>
            <a:schemeClr val="bg1"/>
          </a:solidFill>
          <a:ln w="158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p:cNvSpPr txBox="1"/>
          <p:nvPr/>
        </p:nvSpPr>
        <p:spPr>
          <a:xfrm>
            <a:off x="1854056" y="6396094"/>
            <a:ext cx="2450479" cy="369332"/>
          </a:xfrm>
          <a:prstGeom prst="rect">
            <a:avLst/>
          </a:prstGeom>
          <a:noFill/>
        </p:spPr>
        <p:txBody>
          <a:bodyPr wrap="none" rtlCol="0">
            <a:spAutoFit/>
          </a:bodyPr>
          <a:lstStyle/>
          <a:p>
            <a:r>
              <a:rPr kumimoji="1" lang="en-US" altLang="ja-JP" dirty="0" smtClean="0"/>
              <a:t>RFQ Type Accelerator</a:t>
            </a:r>
            <a:endParaRPr kumimoji="1" lang="ja-JP" altLang="en-US" dirty="0"/>
          </a:p>
        </p:txBody>
      </p:sp>
      <p:sp>
        <p:nvSpPr>
          <p:cNvPr id="28" name="テキスト ボックス 27"/>
          <p:cNvSpPr txBox="1"/>
          <p:nvPr/>
        </p:nvSpPr>
        <p:spPr>
          <a:xfrm>
            <a:off x="5887236" y="6396094"/>
            <a:ext cx="2390591" cy="369332"/>
          </a:xfrm>
          <a:prstGeom prst="rect">
            <a:avLst/>
          </a:prstGeom>
          <a:noFill/>
        </p:spPr>
        <p:txBody>
          <a:bodyPr wrap="none" rtlCol="0">
            <a:spAutoFit/>
          </a:bodyPr>
          <a:lstStyle/>
          <a:p>
            <a:r>
              <a:rPr kumimoji="1" lang="en-US" altLang="ja-JP" dirty="0" smtClean="0"/>
              <a:t>DTL Type Accelerator</a:t>
            </a:r>
            <a:endParaRPr kumimoji="1" lang="ja-JP" altLang="en-US" dirty="0"/>
          </a:p>
        </p:txBody>
      </p:sp>
      <p:sp>
        <p:nvSpPr>
          <p:cNvPr id="29" name="テキスト ボックス 28"/>
          <p:cNvSpPr txBox="1"/>
          <p:nvPr/>
        </p:nvSpPr>
        <p:spPr>
          <a:xfrm>
            <a:off x="4577818" y="5098267"/>
            <a:ext cx="750526" cy="769441"/>
          </a:xfrm>
          <a:prstGeom prst="rect">
            <a:avLst/>
          </a:prstGeom>
          <a:noFill/>
        </p:spPr>
        <p:txBody>
          <a:bodyPr wrap="none" rtlCol="0">
            <a:spAutoFit/>
          </a:bodyPr>
          <a:lstStyle/>
          <a:p>
            <a:r>
              <a:rPr lang="ja-JP" altLang="en-US" sz="4400" b="1" dirty="0" smtClean="0">
                <a:effectLst>
                  <a:outerShdw blurRad="38100" dist="38100" dir="2700000" algn="tl">
                    <a:srgbClr val="000000">
                      <a:alpha val="43137"/>
                    </a:srgbClr>
                  </a:outerShdw>
                </a:effectLst>
              </a:rPr>
              <a:t>＋</a:t>
            </a:r>
            <a:endParaRPr kumimoji="1" lang="ja-JP" altLang="en-US" sz="4400" b="1" dirty="0">
              <a:effectLst>
                <a:outerShdw blurRad="38100" dist="38100" dir="2700000" algn="tl">
                  <a:srgbClr val="000000">
                    <a:alpha val="43137"/>
                  </a:srgbClr>
                </a:outerShdw>
              </a:effectLst>
            </a:endParaRPr>
          </a:p>
        </p:txBody>
      </p:sp>
      <p:pic>
        <p:nvPicPr>
          <p:cNvPr id="2" name="図 1"/>
          <p:cNvPicPr>
            <a:picLocks noChangeAspect="1"/>
          </p:cNvPicPr>
          <p:nvPr/>
        </p:nvPicPr>
        <p:blipFill>
          <a:blip r:embed="rId3"/>
          <a:stretch>
            <a:fillRect/>
          </a:stretch>
        </p:blipFill>
        <p:spPr>
          <a:xfrm>
            <a:off x="262925" y="1181763"/>
            <a:ext cx="2834640" cy="1889760"/>
          </a:xfrm>
          <a:prstGeom prst="rect">
            <a:avLst/>
          </a:prstGeom>
        </p:spPr>
      </p:pic>
      <p:pic>
        <p:nvPicPr>
          <p:cNvPr id="3" name="図 2"/>
          <p:cNvPicPr>
            <a:picLocks noChangeAspect="1"/>
          </p:cNvPicPr>
          <p:nvPr/>
        </p:nvPicPr>
        <p:blipFill>
          <a:blip r:embed="rId4"/>
          <a:stretch>
            <a:fillRect/>
          </a:stretch>
        </p:blipFill>
        <p:spPr>
          <a:xfrm>
            <a:off x="1163073" y="4211597"/>
            <a:ext cx="3070860" cy="2164080"/>
          </a:xfrm>
          <a:prstGeom prst="rect">
            <a:avLst/>
          </a:prstGeom>
        </p:spPr>
      </p:pic>
      <p:pic>
        <p:nvPicPr>
          <p:cNvPr id="4" name="図 3"/>
          <p:cNvPicPr>
            <a:picLocks noChangeAspect="1"/>
          </p:cNvPicPr>
          <p:nvPr/>
        </p:nvPicPr>
        <p:blipFill>
          <a:blip r:embed="rId5"/>
          <a:stretch>
            <a:fillRect/>
          </a:stretch>
        </p:blipFill>
        <p:spPr>
          <a:xfrm>
            <a:off x="5520431" y="4156092"/>
            <a:ext cx="3124200" cy="2156460"/>
          </a:xfrm>
          <a:prstGeom prst="rect">
            <a:avLst/>
          </a:prstGeom>
        </p:spPr>
      </p:pic>
      <p:sp>
        <p:nvSpPr>
          <p:cNvPr id="15" name="Text Box 50"/>
          <p:cNvSpPr txBox="1">
            <a:spLocks noChangeArrowheads="1"/>
          </p:cNvSpPr>
          <p:nvPr/>
        </p:nvSpPr>
        <p:spPr bwMode="auto">
          <a:xfrm>
            <a:off x="1163073" y="52590"/>
            <a:ext cx="7800433" cy="506390"/>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r>
              <a:rPr lang="en-US" altLang="ja-JP" sz="2800" b="1" dirty="0" smtClean="0">
                <a:solidFill>
                  <a:srgbClr val="FF0000"/>
                </a:solidFill>
                <a:effectLst>
                  <a:outerShdw blurRad="38100" dist="38100" dir="2700000" algn="tl">
                    <a:srgbClr val="FFFFFF"/>
                  </a:outerShdw>
                </a:effectLst>
                <a:latin typeface="Arial" pitchFamily="34" charset="0"/>
                <a:cs typeface="Arial" pitchFamily="34" charset="0"/>
              </a:rPr>
              <a:t>Key Technology1 </a:t>
            </a:r>
            <a:r>
              <a:rPr lang="en-US" altLang="ja-JP" sz="2800" b="1" dirty="0" smtClean="0">
                <a:solidFill>
                  <a:srgbClr val="0000FF"/>
                </a:solidFill>
                <a:effectLst>
                  <a:outerShdw blurRad="38100" dist="38100" dir="2700000" algn="tl">
                    <a:srgbClr val="FFFFFF"/>
                  </a:outerShdw>
                </a:effectLst>
                <a:latin typeface="Arial" pitchFamily="34" charset="0"/>
                <a:cs typeface="Arial" pitchFamily="34" charset="0"/>
              </a:rPr>
              <a:t>: Compact Accelerator</a:t>
            </a:r>
            <a:endParaRPr lang="ja-JP" altLang="en-US" sz="2800" b="1" dirty="0">
              <a:solidFill>
                <a:srgbClr val="0000FF"/>
              </a:solidFill>
              <a:effectLst>
                <a:outerShdw blurRad="38100" dist="38100" dir="2700000" algn="tl">
                  <a:srgbClr val="FFFFFF"/>
                </a:outerShdw>
              </a:effectLst>
              <a:latin typeface="Arial" pitchFamily="34" charset="0"/>
              <a:cs typeface="Arial" pitchFamily="34" charset="0"/>
            </a:endParaRPr>
          </a:p>
        </p:txBody>
      </p:sp>
    </p:spTree>
    <p:extLst>
      <p:ext uri="{BB962C8B-B14F-4D97-AF65-F5344CB8AC3E}">
        <p14:creationId xmlns:p14="http://schemas.microsoft.com/office/powerpoint/2010/main" val="385443382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グループ化 1"/>
          <p:cNvGrpSpPr>
            <a:grpSpLocks/>
          </p:cNvGrpSpPr>
          <p:nvPr/>
        </p:nvGrpSpPr>
        <p:grpSpPr bwMode="auto">
          <a:xfrm>
            <a:off x="84138" y="692150"/>
            <a:ext cx="4624387" cy="6096000"/>
            <a:chOff x="83356" y="692696"/>
            <a:chExt cx="4624490" cy="6095235"/>
          </a:xfrm>
        </p:grpSpPr>
        <p:sp>
          <p:nvSpPr>
            <p:cNvPr id="59" name="角丸四角形 58"/>
            <p:cNvSpPr/>
            <p:nvPr/>
          </p:nvSpPr>
          <p:spPr bwMode="auto">
            <a:xfrm>
              <a:off x="83356" y="692696"/>
              <a:ext cx="4624490" cy="6095235"/>
            </a:xfrm>
            <a:prstGeom prst="roundRect">
              <a:avLst>
                <a:gd name="adj" fmla="val 9397"/>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t>]]</a:t>
              </a:r>
              <a:endParaRPr lang="ja-JP" altLang="en-US" dirty="0"/>
            </a:p>
          </p:txBody>
        </p:sp>
        <p:sp>
          <p:nvSpPr>
            <p:cNvPr id="16469" name="Text Box 3"/>
            <p:cNvSpPr txBox="1">
              <a:spLocks noChangeArrowheads="1"/>
            </p:cNvSpPr>
            <p:nvPr/>
          </p:nvSpPr>
          <p:spPr bwMode="auto">
            <a:xfrm>
              <a:off x="116014" y="6198282"/>
              <a:ext cx="4558494" cy="492443"/>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spcBef>
                  <a:spcPct val="50000"/>
                </a:spcBef>
              </a:pPr>
              <a:r>
                <a:rPr kumimoji="0" lang="en-US" altLang="ja-JP" sz="2600" b="1">
                  <a:solidFill>
                    <a:srgbClr val="7030A0"/>
                  </a:solidFill>
                  <a:latin typeface="Calibri" panose="020F0502020204030204" pitchFamily="34" charset="0"/>
                </a:rPr>
                <a:t>Manufacturing process of RFQ</a:t>
              </a:r>
              <a:endParaRPr kumimoji="0" lang="ja-JP" altLang="ja-JP" sz="2600" b="1">
                <a:solidFill>
                  <a:srgbClr val="7030A0"/>
                </a:solidFill>
                <a:latin typeface="Calibri" panose="020F0502020204030204" pitchFamily="34" charset="0"/>
              </a:endParaRPr>
            </a:p>
          </p:txBody>
        </p:sp>
      </p:grpSp>
      <p:grpSp>
        <p:nvGrpSpPr>
          <p:cNvPr id="20" name="グループ化 19"/>
          <p:cNvGrpSpPr>
            <a:grpSpLocks/>
          </p:cNvGrpSpPr>
          <p:nvPr/>
        </p:nvGrpSpPr>
        <p:grpSpPr bwMode="auto">
          <a:xfrm>
            <a:off x="5137150" y="692150"/>
            <a:ext cx="4711700" cy="6096000"/>
            <a:chOff x="5025008" y="718141"/>
            <a:chExt cx="4713062" cy="6095235"/>
          </a:xfrm>
        </p:grpSpPr>
        <p:sp>
          <p:nvSpPr>
            <p:cNvPr id="61" name="角丸四角形 60"/>
            <p:cNvSpPr/>
            <p:nvPr/>
          </p:nvSpPr>
          <p:spPr bwMode="auto">
            <a:xfrm>
              <a:off x="5025008" y="718141"/>
              <a:ext cx="4713062" cy="6095235"/>
            </a:xfrm>
            <a:prstGeom prst="roundRect">
              <a:avLst>
                <a:gd name="adj" fmla="val 9397"/>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65" name="Text Box 3"/>
            <p:cNvSpPr txBox="1">
              <a:spLocks noChangeArrowheads="1"/>
            </p:cNvSpPr>
            <p:nvPr/>
          </p:nvSpPr>
          <p:spPr bwMode="auto">
            <a:xfrm>
              <a:off x="5388596" y="6260272"/>
              <a:ext cx="4224402" cy="33708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700"/>
                </a:lnSpc>
                <a:spcBef>
                  <a:spcPct val="50000"/>
                </a:spcBef>
              </a:pPr>
              <a:r>
                <a:rPr kumimoji="0" lang="en-US" altLang="ja-JP" sz="2400" b="1">
                  <a:solidFill>
                    <a:srgbClr val="7030A0"/>
                  </a:solidFill>
                  <a:latin typeface="Calibri" panose="020F0502020204030204" pitchFamily="34" charset="0"/>
                </a:rPr>
                <a:t>Manufacturing process of DTL</a:t>
              </a:r>
              <a:endParaRPr kumimoji="0" lang="ja-JP" altLang="ja-JP" sz="2400" b="1">
                <a:solidFill>
                  <a:srgbClr val="7030A0"/>
                </a:solidFill>
                <a:latin typeface="Calibri" panose="020F0502020204030204" pitchFamily="34" charset="0"/>
              </a:endParaRPr>
            </a:p>
          </p:txBody>
        </p:sp>
      </p:grpSp>
      <p:sp>
        <p:nvSpPr>
          <p:cNvPr id="74" name="右矢印 73"/>
          <p:cNvSpPr/>
          <p:nvPr/>
        </p:nvSpPr>
        <p:spPr>
          <a:xfrm rot="5400000">
            <a:off x="1112044" y="2837657"/>
            <a:ext cx="282575" cy="1176337"/>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3" name="グループ化 2"/>
          <p:cNvGrpSpPr>
            <a:grpSpLocks/>
          </p:cNvGrpSpPr>
          <p:nvPr/>
        </p:nvGrpSpPr>
        <p:grpSpPr bwMode="auto">
          <a:xfrm>
            <a:off x="1905000" y="4144963"/>
            <a:ext cx="3008313" cy="1895475"/>
            <a:chOff x="1826150" y="5060993"/>
            <a:chExt cx="2747007" cy="1764668"/>
          </a:xfrm>
        </p:grpSpPr>
        <p:pic>
          <p:nvPicPr>
            <p:cNvPr id="16460"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8688" y="5060993"/>
              <a:ext cx="2156086" cy="1450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61" name="Text Box 3"/>
            <p:cNvSpPr txBox="1">
              <a:spLocks noChangeArrowheads="1"/>
            </p:cNvSpPr>
            <p:nvPr/>
          </p:nvSpPr>
          <p:spPr bwMode="auto">
            <a:xfrm>
              <a:off x="1826150" y="6605088"/>
              <a:ext cx="2747007" cy="220573"/>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000"/>
                </a:lnSpc>
                <a:spcBef>
                  <a:spcPct val="50000"/>
                </a:spcBef>
              </a:pPr>
              <a:r>
                <a:rPr kumimoji="0" lang="en-US" altLang="ja-JP" b="1">
                  <a:solidFill>
                    <a:srgbClr val="003300"/>
                  </a:solidFill>
                  <a:latin typeface="Calibri" panose="020F0502020204030204" pitchFamily="34" charset="0"/>
                </a:rPr>
                <a:t>Assembling of RFQ tank</a:t>
              </a:r>
            </a:p>
          </p:txBody>
        </p:sp>
      </p:grpSp>
      <p:grpSp>
        <p:nvGrpSpPr>
          <p:cNvPr id="5" name="グループ化 4"/>
          <p:cNvGrpSpPr>
            <a:grpSpLocks/>
          </p:cNvGrpSpPr>
          <p:nvPr/>
        </p:nvGrpSpPr>
        <p:grpSpPr bwMode="auto">
          <a:xfrm>
            <a:off x="252413" y="3611563"/>
            <a:ext cx="1677987" cy="1949450"/>
            <a:chOff x="539750" y="5157788"/>
            <a:chExt cx="1214438" cy="1410928"/>
          </a:xfrm>
        </p:grpSpPr>
        <p:pic>
          <p:nvPicPr>
            <p:cNvPr id="16458" name="Picture 14" descr="\\Sls18\01_pj\06_接合製品PJ\02_超伝導関連\500_工事フォルダ\BNCT加速器 NEDO公募\写真\RFQ_田中sn、柱野、現場\R0014492.JPG"/>
            <p:cNvPicPr>
              <a:picLocks noChangeAspect="1" noChangeArrowheads="1"/>
            </p:cNvPicPr>
            <p:nvPr/>
          </p:nvPicPr>
          <p:blipFill>
            <a:blip r:embed="rId4">
              <a:extLst>
                <a:ext uri="{28A0092B-C50C-407E-A947-70E740481C1C}">
                  <a14:useLocalDpi xmlns:a14="http://schemas.microsoft.com/office/drawing/2010/main" val="0"/>
                </a:ext>
              </a:extLst>
            </a:blip>
            <a:srcRect l="17490" t="23692" r="30669"/>
            <a:stretch>
              <a:fillRect/>
            </a:stretch>
          </p:blipFill>
          <p:spPr bwMode="auto">
            <a:xfrm>
              <a:off x="539750" y="5157788"/>
              <a:ext cx="1214438"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59" name="Text Box 3"/>
            <p:cNvSpPr txBox="1">
              <a:spLocks noChangeArrowheads="1"/>
            </p:cNvSpPr>
            <p:nvPr/>
          </p:nvSpPr>
          <p:spPr bwMode="auto">
            <a:xfrm>
              <a:off x="539750" y="6400800"/>
              <a:ext cx="1171575" cy="167916"/>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000"/>
                </a:lnSpc>
                <a:spcBef>
                  <a:spcPct val="50000"/>
                </a:spcBef>
              </a:pPr>
              <a:r>
                <a:rPr kumimoji="0" lang="en-US" altLang="ja-JP" sz="2000" b="1">
                  <a:solidFill>
                    <a:srgbClr val="003300"/>
                  </a:solidFill>
                  <a:latin typeface="Calibri" panose="020F0502020204030204" pitchFamily="34" charset="0"/>
                </a:rPr>
                <a:t>Assembling</a:t>
              </a:r>
            </a:p>
          </p:txBody>
        </p:sp>
      </p:grpSp>
      <p:grpSp>
        <p:nvGrpSpPr>
          <p:cNvPr id="8" name="グループ化 7"/>
          <p:cNvGrpSpPr>
            <a:grpSpLocks/>
          </p:cNvGrpSpPr>
          <p:nvPr/>
        </p:nvGrpSpPr>
        <p:grpSpPr bwMode="auto">
          <a:xfrm>
            <a:off x="395288" y="935038"/>
            <a:ext cx="4246562" cy="2076450"/>
            <a:chOff x="562300" y="1268760"/>
            <a:chExt cx="4246683" cy="2076049"/>
          </a:xfrm>
        </p:grpSpPr>
        <p:pic>
          <p:nvPicPr>
            <p:cNvPr id="1645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300" y="1268760"/>
              <a:ext cx="3992823" cy="207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56" name="Text Box 3"/>
            <p:cNvSpPr txBox="1">
              <a:spLocks noChangeArrowheads="1"/>
            </p:cNvSpPr>
            <p:nvPr/>
          </p:nvSpPr>
          <p:spPr bwMode="auto">
            <a:xfrm>
              <a:off x="562301" y="3093339"/>
              <a:ext cx="1810592" cy="220573"/>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000"/>
                </a:lnSpc>
                <a:spcBef>
                  <a:spcPct val="50000"/>
                </a:spcBef>
              </a:pPr>
              <a:r>
                <a:rPr kumimoji="0" lang="en-US" altLang="ja-JP" sz="2400" b="1">
                  <a:solidFill>
                    <a:srgbClr val="003300"/>
                  </a:solidFill>
                  <a:latin typeface="Calibri" panose="020F0502020204030204" pitchFamily="34" charset="0"/>
                </a:rPr>
                <a:t>Machining</a:t>
              </a:r>
            </a:p>
          </p:txBody>
        </p:sp>
        <p:sp>
          <p:nvSpPr>
            <p:cNvPr id="16457" name="Text Box 3"/>
            <p:cNvSpPr txBox="1">
              <a:spLocks noChangeArrowheads="1"/>
            </p:cNvSpPr>
            <p:nvPr/>
          </p:nvSpPr>
          <p:spPr bwMode="auto">
            <a:xfrm>
              <a:off x="3276662" y="2339437"/>
              <a:ext cx="1532321" cy="501291"/>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400"/>
                </a:lnSpc>
                <a:spcBef>
                  <a:spcPct val="50000"/>
                </a:spcBef>
              </a:pPr>
              <a:r>
                <a:rPr kumimoji="0" lang="en-US" altLang="ja-JP" b="1">
                  <a:solidFill>
                    <a:srgbClr val="003300"/>
                  </a:solidFill>
                  <a:latin typeface="Calibri" panose="020F0502020204030204" pitchFamily="34" charset="0"/>
                </a:rPr>
                <a:t>RFQ modulation</a:t>
              </a:r>
              <a:endParaRPr kumimoji="0" lang="en-US" altLang="ja-JP" sz="2800" b="1">
                <a:solidFill>
                  <a:srgbClr val="003300"/>
                </a:solidFill>
                <a:latin typeface="Calibri" panose="020F0502020204030204" pitchFamily="34" charset="0"/>
              </a:endParaRPr>
            </a:p>
          </p:txBody>
        </p:sp>
      </p:grpSp>
      <p:sp>
        <p:nvSpPr>
          <p:cNvPr id="44" name="右矢印 43"/>
          <p:cNvSpPr/>
          <p:nvPr/>
        </p:nvSpPr>
        <p:spPr>
          <a:xfrm>
            <a:off x="1943100" y="4422775"/>
            <a:ext cx="284163" cy="1093788"/>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16" name="グループ化 15"/>
          <p:cNvGrpSpPr>
            <a:grpSpLocks/>
          </p:cNvGrpSpPr>
          <p:nvPr/>
        </p:nvGrpSpPr>
        <p:grpSpPr bwMode="auto">
          <a:xfrm>
            <a:off x="6750050" y="1328738"/>
            <a:ext cx="1273175" cy="4076700"/>
            <a:chOff x="6749370" y="1329304"/>
            <a:chExt cx="1273699" cy="4076836"/>
          </a:xfrm>
        </p:grpSpPr>
        <p:pic>
          <p:nvPicPr>
            <p:cNvPr id="16451"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1042" y="3908650"/>
              <a:ext cx="1222027" cy="149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452" name="グループ化 10"/>
            <p:cNvGrpSpPr>
              <a:grpSpLocks/>
            </p:cNvGrpSpPr>
            <p:nvPr/>
          </p:nvGrpSpPr>
          <p:grpSpPr bwMode="auto">
            <a:xfrm>
              <a:off x="6749370" y="1329304"/>
              <a:ext cx="1246060" cy="2027688"/>
              <a:chOff x="6749370" y="1329304"/>
              <a:chExt cx="1246060" cy="2027688"/>
            </a:xfrm>
          </p:grpSpPr>
          <p:pic>
            <p:nvPicPr>
              <p:cNvPr id="16453" name="Picture 28" descr="IMGP0039"/>
              <p:cNvPicPr>
                <a:picLocks noChangeAspect="1" noChangeArrowheads="1"/>
              </p:cNvPicPr>
              <p:nvPr/>
            </p:nvPicPr>
            <p:blipFill>
              <a:blip r:embed="rId7">
                <a:extLst>
                  <a:ext uri="{28A0092B-C50C-407E-A947-70E740481C1C}">
                    <a14:useLocalDpi xmlns:a14="http://schemas.microsoft.com/office/drawing/2010/main" val="0"/>
                  </a:ext>
                </a:extLst>
              </a:blip>
              <a:srcRect l="22897" r="19266"/>
              <a:stretch>
                <a:fillRect/>
              </a:stretch>
            </p:blipFill>
            <p:spPr bwMode="auto">
              <a:xfrm>
                <a:off x="6760463" y="1329304"/>
                <a:ext cx="1233120" cy="147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54" name="Text Box 3"/>
              <p:cNvSpPr txBox="1">
                <a:spLocks noChangeArrowheads="1"/>
              </p:cNvSpPr>
              <p:nvPr/>
            </p:nvSpPr>
            <p:spPr bwMode="auto">
              <a:xfrm>
                <a:off x="6749370" y="2828642"/>
                <a:ext cx="1246060" cy="52835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700"/>
                  </a:lnSpc>
                  <a:spcBef>
                    <a:spcPct val="50000"/>
                  </a:spcBef>
                </a:pPr>
                <a:r>
                  <a:rPr kumimoji="0" lang="en-US" altLang="ja-JP" sz="1600" b="1">
                    <a:solidFill>
                      <a:srgbClr val="003300"/>
                    </a:solidFill>
                    <a:latin typeface="Calibri" panose="020F0502020204030204" pitchFamily="34" charset="0"/>
                  </a:rPr>
                  <a:t>Copper Plating</a:t>
                </a:r>
              </a:p>
            </p:txBody>
          </p:sp>
        </p:grpSp>
      </p:grpSp>
      <p:grpSp>
        <p:nvGrpSpPr>
          <p:cNvPr id="15" name="グループ化 14"/>
          <p:cNvGrpSpPr>
            <a:grpSpLocks/>
          </p:cNvGrpSpPr>
          <p:nvPr/>
        </p:nvGrpSpPr>
        <p:grpSpPr bwMode="auto">
          <a:xfrm>
            <a:off x="5184775" y="1328738"/>
            <a:ext cx="1390650" cy="4546600"/>
            <a:chOff x="5185324" y="1329304"/>
            <a:chExt cx="1390170" cy="4546026"/>
          </a:xfrm>
        </p:grpSpPr>
        <p:grpSp>
          <p:nvGrpSpPr>
            <p:cNvPr id="16445" name="グループ化 9"/>
            <p:cNvGrpSpPr>
              <a:grpSpLocks/>
            </p:cNvGrpSpPr>
            <p:nvPr/>
          </p:nvGrpSpPr>
          <p:grpSpPr bwMode="auto">
            <a:xfrm>
              <a:off x="5185324" y="1329304"/>
              <a:ext cx="1360683" cy="1953738"/>
              <a:chOff x="5185324" y="1329304"/>
              <a:chExt cx="1360683" cy="1953738"/>
            </a:xfrm>
          </p:grpSpPr>
          <p:pic>
            <p:nvPicPr>
              <p:cNvPr id="1644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3056" y="1329304"/>
                <a:ext cx="1199841" cy="147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50" name="Text Box 3"/>
              <p:cNvSpPr txBox="1">
                <a:spLocks noChangeArrowheads="1"/>
              </p:cNvSpPr>
              <p:nvPr/>
            </p:nvSpPr>
            <p:spPr bwMode="auto">
              <a:xfrm>
                <a:off x="5185324" y="2754692"/>
                <a:ext cx="1360683" cy="52835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700"/>
                  </a:lnSpc>
                  <a:spcBef>
                    <a:spcPct val="50000"/>
                  </a:spcBef>
                </a:pPr>
                <a:r>
                  <a:rPr kumimoji="0" lang="en-US" altLang="ja-JP" sz="1600" b="1">
                    <a:solidFill>
                      <a:srgbClr val="003300"/>
                    </a:solidFill>
                    <a:latin typeface="Calibri" panose="020F0502020204030204" pitchFamily="34" charset="0"/>
                  </a:rPr>
                  <a:t>Machining and Welding</a:t>
                </a:r>
              </a:p>
            </p:txBody>
          </p:sp>
        </p:grpSp>
        <p:grpSp>
          <p:nvGrpSpPr>
            <p:cNvPr id="16446" name="グループ化 12"/>
            <p:cNvGrpSpPr>
              <a:grpSpLocks/>
            </p:cNvGrpSpPr>
            <p:nvPr/>
          </p:nvGrpSpPr>
          <p:grpSpPr bwMode="auto">
            <a:xfrm>
              <a:off x="5214811" y="3908650"/>
              <a:ext cx="1360683" cy="1966680"/>
              <a:chOff x="5214811" y="3908650"/>
              <a:chExt cx="1360683" cy="1966680"/>
            </a:xfrm>
          </p:grpSpPr>
          <p:pic>
            <p:nvPicPr>
              <p:cNvPr id="16447"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64728" y="3908650"/>
                <a:ext cx="1223875" cy="149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48" name="Text Box 3"/>
              <p:cNvSpPr txBox="1">
                <a:spLocks noChangeArrowheads="1"/>
              </p:cNvSpPr>
              <p:nvPr/>
            </p:nvSpPr>
            <p:spPr bwMode="auto">
              <a:xfrm>
                <a:off x="5214811" y="5346980"/>
                <a:ext cx="1360683" cy="52835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700"/>
                  </a:lnSpc>
                  <a:spcBef>
                    <a:spcPct val="50000"/>
                  </a:spcBef>
                </a:pPr>
                <a:r>
                  <a:rPr kumimoji="0" lang="en-US" altLang="ja-JP" sz="1600" b="1">
                    <a:solidFill>
                      <a:srgbClr val="003300"/>
                    </a:solidFill>
                    <a:latin typeface="Calibri" panose="020F0502020204030204" pitchFamily="34" charset="0"/>
                  </a:rPr>
                  <a:t>DT Cell and Magnet</a:t>
                </a:r>
              </a:p>
            </p:txBody>
          </p:sp>
        </p:grpSp>
      </p:grpSp>
      <p:grpSp>
        <p:nvGrpSpPr>
          <p:cNvPr id="17" name="グループ化 16"/>
          <p:cNvGrpSpPr>
            <a:grpSpLocks/>
          </p:cNvGrpSpPr>
          <p:nvPr/>
        </p:nvGrpSpPr>
        <p:grpSpPr bwMode="auto">
          <a:xfrm>
            <a:off x="8161338" y="1328738"/>
            <a:ext cx="1616075" cy="4621212"/>
            <a:chOff x="8160893" y="1329304"/>
            <a:chExt cx="1616643" cy="4619976"/>
          </a:xfrm>
        </p:grpSpPr>
        <p:grpSp>
          <p:nvGrpSpPr>
            <p:cNvPr id="16439" name="グループ化 11"/>
            <p:cNvGrpSpPr>
              <a:grpSpLocks/>
            </p:cNvGrpSpPr>
            <p:nvPr/>
          </p:nvGrpSpPr>
          <p:grpSpPr bwMode="auto">
            <a:xfrm>
              <a:off x="8160893" y="1329304"/>
              <a:ext cx="1544635" cy="1809679"/>
              <a:chOff x="8160893" y="1329304"/>
              <a:chExt cx="1544635" cy="1809679"/>
            </a:xfrm>
          </p:grpSpPr>
          <p:pic>
            <p:nvPicPr>
              <p:cNvPr id="16443"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42996" y="1329304"/>
                <a:ext cx="1201690" cy="147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44" name="Text Box 3"/>
              <p:cNvSpPr txBox="1">
                <a:spLocks noChangeArrowheads="1"/>
              </p:cNvSpPr>
              <p:nvPr/>
            </p:nvSpPr>
            <p:spPr bwMode="auto">
              <a:xfrm>
                <a:off x="8160893" y="2828642"/>
                <a:ext cx="1544635" cy="310341"/>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700"/>
                  </a:lnSpc>
                  <a:spcBef>
                    <a:spcPct val="50000"/>
                  </a:spcBef>
                </a:pPr>
                <a:r>
                  <a:rPr kumimoji="0" lang="en-US" altLang="ja-JP" sz="1600" b="1">
                    <a:solidFill>
                      <a:srgbClr val="003300"/>
                    </a:solidFill>
                    <a:latin typeface="Calibri" panose="020F0502020204030204" pitchFamily="34" charset="0"/>
                  </a:rPr>
                  <a:t>Electropolishing</a:t>
                </a:r>
              </a:p>
            </p:txBody>
          </p:sp>
        </p:grpSp>
        <p:grpSp>
          <p:nvGrpSpPr>
            <p:cNvPr id="16440" name="グループ化 13"/>
            <p:cNvGrpSpPr>
              <a:grpSpLocks/>
            </p:cNvGrpSpPr>
            <p:nvPr/>
          </p:nvGrpSpPr>
          <p:grpSpPr bwMode="auto">
            <a:xfrm>
              <a:off x="8281895" y="3930835"/>
              <a:ext cx="1495641" cy="2018445"/>
              <a:chOff x="8281895" y="3930835"/>
              <a:chExt cx="1495641" cy="2018445"/>
            </a:xfrm>
          </p:grpSpPr>
          <p:pic>
            <p:nvPicPr>
              <p:cNvPr id="16441"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15005" y="3930835"/>
                <a:ext cx="1197993" cy="1475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42" name="Text Box 3"/>
              <p:cNvSpPr txBox="1">
                <a:spLocks noChangeArrowheads="1"/>
              </p:cNvSpPr>
              <p:nvPr/>
            </p:nvSpPr>
            <p:spPr bwMode="auto">
              <a:xfrm>
                <a:off x="8281895" y="5420930"/>
                <a:ext cx="1495641" cy="52835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700"/>
                  </a:lnSpc>
                  <a:spcBef>
                    <a:spcPct val="50000"/>
                  </a:spcBef>
                </a:pPr>
                <a:r>
                  <a:rPr kumimoji="0" lang="en-US" altLang="ja-JP" sz="1600" b="1">
                    <a:solidFill>
                      <a:srgbClr val="003300"/>
                    </a:solidFill>
                    <a:latin typeface="Calibri" panose="020F0502020204030204" pitchFamily="34" charset="0"/>
                  </a:rPr>
                  <a:t>Chemical polishing</a:t>
                </a:r>
              </a:p>
            </p:txBody>
          </p:sp>
        </p:grpSp>
      </p:grpSp>
      <p:grpSp>
        <p:nvGrpSpPr>
          <p:cNvPr id="18" name="グループ化 17"/>
          <p:cNvGrpSpPr>
            <a:grpSpLocks/>
          </p:cNvGrpSpPr>
          <p:nvPr/>
        </p:nvGrpSpPr>
        <p:grpSpPr bwMode="auto">
          <a:xfrm>
            <a:off x="6434138" y="1557338"/>
            <a:ext cx="342900" cy="3671887"/>
            <a:chOff x="6433832" y="1556792"/>
            <a:chExt cx="343688" cy="3672408"/>
          </a:xfrm>
        </p:grpSpPr>
        <p:sp>
          <p:nvSpPr>
            <p:cNvPr id="104" name="右矢印 103"/>
            <p:cNvSpPr/>
            <p:nvPr/>
          </p:nvSpPr>
          <p:spPr>
            <a:xfrm>
              <a:off x="6433832" y="1556792"/>
              <a:ext cx="283224" cy="1093942"/>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5" name="右矢印 104"/>
            <p:cNvSpPr/>
            <p:nvPr/>
          </p:nvSpPr>
          <p:spPr>
            <a:xfrm>
              <a:off x="6494296" y="4135258"/>
              <a:ext cx="283224" cy="1093942"/>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 name="グループ化 18"/>
          <p:cNvGrpSpPr>
            <a:grpSpLocks/>
          </p:cNvGrpSpPr>
          <p:nvPr/>
        </p:nvGrpSpPr>
        <p:grpSpPr bwMode="auto">
          <a:xfrm>
            <a:off x="8034338" y="1557338"/>
            <a:ext cx="327025" cy="3656012"/>
            <a:chOff x="8034830" y="1556792"/>
            <a:chExt cx="326866" cy="3656467"/>
          </a:xfrm>
        </p:grpSpPr>
        <p:sp>
          <p:nvSpPr>
            <p:cNvPr id="106" name="右矢印 105"/>
            <p:cNvSpPr/>
            <p:nvPr/>
          </p:nvSpPr>
          <p:spPr>
            <a:xfrm>
              <a:off x="8077671" y="4119336"/>
              <a:ext cx="284025" cy="1093923"/>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7" name="右矢印 106"/>
            <p:cNvSpPr/>
            <p:nvPr/>
          </p:nvSpPr>
          <p:spPr>
            <a:xfrm>
              <a:off x="8034830" y="1556792"/>
              <a:ext cx="284024" cy="1093923"/>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dirty="0"/>
            </a:p>
          </p:txBody>
        </p:sp>
      </p:grpSp>
      <p:grpSp>
        <p:nvGrpSpPr>
          <p:cNvPr id="45" name="グループ化 44"/>
          <p:cNvGrpSpPr>
            <a:grpSpLocks/>
          </p:cNvGrpSpPr>
          <p:nvPr/>
        </p:nvGrpSpPr>
        <p:grpSpPr bwMode="auto">
          <a:xfrm>
            <a:off x="5024438" y="692150"/>
            <a:ext cx="4624387" cy="6096000"/>
            <a:chOff x="126898" y="718141"/>
            <a:chExt cx="4624490" cy="6095235"/>
          </a:xfrm>
        </p:grpSpPr>
        <p:sp>
          <p:nvSpPr>
            <p:cNvPr id="46" name="角丸四角形 45"/>
            <p:cNvSpPr/>
            <p:nvPr/>
          </p:nvSpPr>
          <p:spPr bwMode="auto">
            <a:xfrm>
              <a:off x="126898" y="718141"/>
              <a:ext cx="4624490" cy="6095235"/>
            </a:xfrm>
            <a:prstGeom prst="roundRect">
              <a:avLst>
                <a:gd name="adj" fmla="val 9397"/>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テキスト ボックス 46"/>
            <p:cNvSpPr txBox="1"/>
            <p:nvPr/>
          </p:nvSpPr>
          <p:spPr>
            <a:xfrm>
              <a:off x="468218" y="4659409"/>
              <a:ext cx="3933913" cy="2031745"/>
            </a:xfrm>
            <a:prstGeom prst="rect">
              <a:avLst/>
            </a:prstGeom>
            <a:solidFill>
              <a:schemeClr val="accent6">
                <a:lumMod val="40000"/>
                <a:lumOff val="60000"/>
              </a:schemeClr>
            </a:solidFill>
          </p:spPr>
          <p:txBody>
            <a:bodyPr>
              <a:spAutoFit/>
            </a:bodyPr>
            <a:lstStyle/>
            <a:p>
              <a:pPr fontAlgn="auto">
                <a:spcBef>
                  <a:spcPts val="0"/>
                </a:spcBef>
                <a:spcAft>
                  <a:spcPts val="0"/>
                </a:spcAft>
                <a:defRPr/>
              </a:pPr>
              <a:r>
                <a:rPr lang="en-US" altLang="ja-JP" b="1" dirty="0">
                  <a:solidFill>
                    <a:srgbClr val="7030A0"/>
                  </a:solidFill>
                  <a:latin typeface="+mn-lt"/>
                  <a:ea typeface="+mn-ea"/>
                </a:rPr>
                <a:t>Parameters of the RFQ</a:t>
              </a:r>
            </a:p>
            <a:p>
              <a:pPr marL="285750" indent="-285750" fontAlgn="auto">
                <a:spcBef>
                  <a:spcPts val="0"/>
                </a:spcBef>
                <a:spcAft>
                  <a:spcPts val="0"/>
                </a:spcAft>
                <a:buFont typeface="Wingdings" pitchFamily="2" charset="2"/>
                <a:buChar char="Ø"/>
                <a:defRPr/>
              </a:pPr>
              <a:r>
                <a:rPr lang="en-US" altLang="ja-JP" dirty="0">
                  <a:latin typeface="+mn-lt"/>
                  <a:ea typeface="+mn-ea"/>
                </a:rPr>
                <a:t>Structure : 4-vane type RFQ</a:t>
              </a:r>
            </a:p>
            <a:p>
              <a:pPr marL="285750" indent="-285750" fontAlgn="auto">
                <a:spcBef>
                  <a:spcPts val="0"/>
                </a:spcBef>
                <a:spcAft>
                  <a:spcPts val="0"/>
                </a:spcAft>
                <a:buFont typeface="Wingdings" pitchFamily="2" charset="2"/>
                <a:buChar char="Ø"/>
                <a:defRPr/>
              </a:pPr>
              <a:r>
                <a:rPr lang="en-US" altLang="ja-JP" dirty="0">
                  <a:latin typeface="+mn-lt"/>
                  <a:ea typeface="+mn-ea"/>
                </a:rPr>
                <a:t>Injection energy : 50keV</a:t>
              </a:r>
            </a:p>
            <a:p>
              <a:pPr marL="285750" indent="-285750" fontAlgn="auto">
                <a:spcBef>
                  <a:spcPts val="0"/>
                </a:spcBef>
                <a:spcAft>
                  <a:spcPts val="0"/>
                </a:spcAft>
                <a:buFont typeface="Wingdings" pitchFamily="2" charset="2"/>
                <a:buChar char="Ø"/>
                <a:defRPr/>
              </a:pPr>
              <a:r>
                <a:rPr lang="en-US" altLang="ja-JP" dirty="0">
                  <a:latin typeface="+mn-lt"/>
                  <a:ea typeface="+mn-ea"/>
                </a:rPr>
                <a:t>Output energy : 3MeV</a:t>
              </a:r>
            </a:p>
            <a:p>
              <a:pPr marL="285750" indent="-285750" fontAlgn="auto">
                <a:spcBef>
                  <a:spcPts val="0"/>
                </a:spcBef>
                <a:spcAft>
                  <a:spcPts val="0"/>
                </a:spcAft>
                <a:buFont typeface="Wingdings" pitchFamily="2" charset="2"/>
                <a:buChar char="Ø"/>
                <a:defRPr/>
              </a:pPr>
              <a:r>
                <a:rPr lang="en-US" altLang="ja-JP" dirty="0">
                  <a:latin typeface="+mn-lt"/>
                  <a:ea typeface="+mn-ea"/>
                </a:rPr>
                <a:t>Length : 3.2m</a:t>
              </a:r>
            </a:p>
            <a:p>
              <a:pPr marL="285750" indent="-285750" fontAlgn="auto">
                <a:spcBef>
                  <a:spcPts val="0"/>
                </a:spcBef>
                <a:spcAft>
                  <a:spcPts val="0"/>
                </a:spcAft>
                <a:buFont typeface="Wingdings" pitchFamily="2" charset="2"/>
                <a:buChar char="Ø"/>
                <a:defRPr/>
              </a:pPr>
              <a:r>
                <a:rPr lang="en-US" altLang="ja-JP" dirty="0">
                  <a:latin typeface="+mn-lt"/>
                  <a:ea typeface="+mn-ea"/>
                </a:rPr>
                <a:t>RF Frequency : 324MHz</a:t>
              </a:r>
            </a:p>
            <a:p>
              <a:pPr marL="285750" indent="-285750" fontAlgn="auto">
                <a:spcBef>
                  <a:spcPts val="0"/>
                </a:spcBef>
                <a:spcAft>
                  <a:spcPts val="0"/>
                </a:spcAft>
                <a:buFont typeface="Wingdings" pitchFamily="2" charset="2"/>
                <a:buChar char="Ø"/>
                <a:defRPr/>
              </a:pPr>
              <a:r>
                <a:rPr lang="en-US" altLang="ja-JP" dirty="0">
                  <a:latin typeface="+mn-lt"/>
                  <a:ea typeface="+mn-ea"/>
                </a:rPr>
                <a:t>RF Power : 570kW(peak),20%duty</a:t>
              </a:r>
            </a:p>
          </p:txBody>
        </p:sp>
        <p:grpSp>
          <p:nvGrpSpPr>
            <p:cNvPr id="16425" name="グループ化 1"/>
            <p:cNvGrpSpPr>
              <a:grpSpLocks/>
            </p:cNvGrpSpPr>
            <p:nvPr/>
          </p:nvGrpSpPr>
          <p:grpSpPr bwMode="auto">
            <a:xfrm>
              <a:off x="343763" y="817223"/>
              <a:ext cx="4157470" cy="3716505"/>
              <a:chOff x="5595103" y="2880269"/>
              <a:chExt cx="4156565" cy="3717381"/>
            </a:xfrm>
          </p:grpSpPr>
          <p:pic>
            <p:nvPicPr>
              <p:cNvPr id="16426" name="Picture 47" descr="\\Sls18\01_pj\06_接合製品PJ\02_超伝導関連\500_工事フォルダ\BNCT加速器 NEDO公募\写真\120828\R0011968.JPG"/>
              <p:cNvPicPr>
                <a:picLocks noChangeAspect="1" noChangeArrowheads="1"/>
              </p:cNvPicPr>
              <p:nvPr/>
            </p:nvPicPr>
            <p:blipFill>
              <a:blip r:embed="rId12">
                <a:extLst>
                  <a:ext uri="{28A0092B-C50C-407E-A947-70E740481C1C}">
                    <a14:useLocalDpi xmlns:a14="http://schemas.microsoft.com/office/drawing/2010/main" val="0"/>
                  </a:ext>
                </a:extLst>
              </a:blip>
              <a:srcRect t="6172"/>
              <a:stretch>
                <a:fillRect/>
              </a:stretch>
            </p:blipFill>
            <p:spPr bwMode="auto">
              <a:xfrm>
                <a:off x="5595828" y="3943350"/>
                <a:ext cx="408622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27" name="テキスト ボックス 30"/>
              <p:cNvSpPr txBox="1">
                <a:spLocks noChangeArrowheads="1"/>
              </p:cNvSpPr>
              <p:nvPr/>
            </p:nvSpPr>
            <p:spPr bwMode="auto">
              <a:xfrm>
                <a:off x="5595103" y="5929313"/>
                <a:ext cx="936625" cy="58477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600">
                    <a:solidFill>
                      <a:srgbClr val="C00000"/>
                    </a:solidFill>
                    <a:latin typeface="Calibri" panose="020F0502020204030204" pitchFamily="34" charset="0"/>
                  </a:rPr>
                  <a:t>RFQ Tank</a:t>
                </a:r>
              </a:p>
            </p:txBody>
          </p:sp>
          <p:sp>
            <p:nvSpPr>
              <p:cNvPr id="16428" name="テキスト ボックス 77"/>
              <p:cNvSpPr txBox="1">
                <a:spLocks noChangeArrowheads="1"/>
              </p:cNvSpPr>
              <p:nvPr/>
            </p:nvSpPr>
            <p:spPr bwMode="auto">
              <a:xfrm>
                <a:off x="6769100" y="6248400"/>
                <a:ext cx="1155700" cy="338554"/>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600">
                    <a:solidFill>
                      <a:srgbClr val="C00000"/>
                    </a:solidFill>
                    <a:latin typeface="Calibri" panose="020F0502020204030204" pitchFamily="34" charset="0"/>
                  </a:rPr>
                  <a:t>RF Coupler</a:t>
                </a:r>
              </a:p>
            </p:txBody>
          </p:sp>
          <p:cxnSp>
            <p:nvCxnSpPr>
              <p:cNvPr id="53" name="直線矢印コネクタ 52"/>
              <p:cNvCxnSpPr/>
              <p:nvPr/>
            </p:nvCxnSpPr>
            <p:spPr>
              <a:xfrm flipV="1">
                <a:off x="7536864" y="5419880"/>
                <a:ext cx="795182" cy="817653"/>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16427" idx="0"/>
              </p:cNvCxnSpPr>
              <p:nvPr/>
            </p:nvCxnSpPr>
            <p:spPr>
              <a:xfrm flipV="1">
                <a:off x="6063951" y="4784810"/>
                <a:ext cx="317438" cy="1144714"/>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sp>
            <p:nvSpPr>
              <p:cNvPr id="16431" name="テキスト ボックス 92"/>
              <p:cNvSpPr txBox="1">
                <a:spLocks noChangeArrowheads="1"/>
              </p:cNvSpPr>
              <p:nvPr/>
            </p:nvSpPr>
            <p:spPr bwMode="auto">
              <a:xfrm>
                <a:off x="6381750" y="3538852"/>
                <a:ext cx="1239837" cy="338554"/>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600">
                    <a:solidFill>
                      <a:srgbClr val="C00000"/>
                    </a:solidFill>
                    <a:latin typeface="Calibri" panose="020F0502020204030204" pitchFamily="34" charset="0"/>
                  </a:rPr>
                  <a:t>Tuner(Fixed)</a:t>
                </a:r>
              </a:p>
            </p:txBody>
          </p:sp>
          <p:cxnSp>
            <p:nvCxnSpPr>
              <p:cNvPr id="56" name="直線矢印コネクタ 55"/>
              <p:cNvCxnSpPr>
                <a:stCxn id="16431" idx="2"/>
              </p:cNvCxnSpPr>
              <p:nvPr/>
            </p:nvCxnSpPr>
            <p:spPr>
              <a:xfrm flipH="1">
                <a:off x="6749617" y="3876660"/>
                <a:ext cx="252363" cy="462014"/>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sp>
            <p:nvSpPr>
              <p:cNvPr id="16433" name="Text Box 3"/>
              <p:cNvSpPr txBox="1">
                <a:spLocks noChangeArrowheads="1"/>
              </p:cNvSpPr>
              <p:nvPr/>
            </p:nvSpPr>
            <p:spPr bwMode="auto">
              <a:xfrm>
                <a:off x="6687740" y="2880269"/>
                <a:ext cx="1844008" cy="646331"/>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lgn="ctr">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spcBef>
                    <a:spcPct val="50000"/>
                  </a:spcBef>
                </a:pPr>
                <a:r>
                  <a:rPr kumimoji="0" lang="en-US" altLang="ja-JP" b="1">
                    <a:solidFill>
                      <a:srgbClr val="7030A0"/>
                    </a:solidFill>
                    <a:latin typeface="Calibri" panose="020F0502020204030204" pitchFamily="34" charset="0"/>
                  </a:rPr>
                  <a:t>Inside view of RFQ</a:t>
                </a:r>
                <a:endParaRPr kumimoji="0" lang="ja-JP" altLang="ja-JP" b="1">
                  <a:solidFill>
                    <a:srgbClr val="7030A0"/>
                  </a:solidFill>
                  <a:latin typeface="Calibri" panose="020F0502020204030204" pitchFamily="34" charset="0"/>
                </a:endParaRPr>
              </a:p>
            </p:txBody>
          </p:sp>
          <p:pic>
            <p:nvPicPr>
              <p:cNvPr id="16434" name="Picture 13" descr="\\Sls18\01_pj\06_接合製品PJ\02_超伝導関連\500_工事フォルダ\BNCT加速器 NEDO公募\写真\RFQ_田中sn、柱野、現場\R0014010.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03530" y="2881941"/>
                <a:ext cx="1348138" cy="93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62" name="グループ化 61"/>
          <p:cNvGrpSpPr>
            <a:grpSpLocks/>
          </p:cNvGrpSpPr>
          <p:nvPr/>
        </p:nvGrpSpPr>
        <p:grpSpPr bwMode="auto">
          <a:xfrm>
            <a:off x="5116513" y="684213"/>
            <a:ext cx="4711700" cy="6094412"/>
            <a:chOff x="4987925" y="705459"/>
            <a:chExt cx="4713062" cy="6095235"/>
          </a:xfrm>
        </p:grpSpPr>
        <p:sp>
          <p:nvSpPr>
            <p:cNvPr id="63" name="角丸四角形 62"/>
            <p:cNvSpPr/>
            <p:nvPr/>
          </p:nvSpPr>
          <p:spPr bwMode="auto">
            <a:xfrm>
              <a:off x="4987925" y="705459"/>
              <a:ext cx="4713062" cy="6095235"/>
            </a:xfrm>
            <a:prstGeom prst="roundRect">
              <a:avLst>
                <a:gd name="adj" fmla="val 9397"/>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16405" name="グループ化 26"/>
            <p:cNvGrpSpPr>
              <a:grpSpLocks/>
            </p:cNvGrpSpPr>
            <p:nvPr/>
          </p:nvGrpSpPr>
          <p:grpSpPr bwMode="auto">
            <a:xfrm>
              <a:off x="5241355" y="851226"/>
              <a:ext cx="4032126" cy="3187759"/>
              <a:chOff x="5100632" y="2982452"/>
              <a:chExt cx="4683626" cy="3702830"/>
            </a:xfrm>
          </p:grpSpPr>
          <p:pic>
            <p:nvPicPr>
              <p:cNvPr id="16407" name="Picture 60" descr="\\Sls18\01_pj\06_接合製品PJ\02_超伝導関連\500_工事フォルダ\BNCT加速器 NEDO公募\写真\120828\R0011963.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86388" y="3722688"/>
                <a:ext cx="4246562"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8" name="Picture 3" descr="\\Sls18\01_pj\06_接合製品PJ\02_超伝導関連\500_工事フォルダ\BNCT加速器 NEDO公募\写真\120822_DTL組立\R0011902.JPG"/>
              <p:cNvPicPr>
                <a:picLocks noChangeAspect="1" noChangeArrowheads="1"/>
              </p:cNvPicPr>
              <p:nvPr/>
            </p:nvPicPr>
            <p:blipFill>
              <a:blip r:embed="rId15">
                <a:extLst>
                  <a:ext uri="{28A0092B-C50C-407E-A947-70E740481C1C}">
                    <a14:useLocalDpi xmlns:a14="http://schemas.microsoft.com/office/drawing/2010/main" val="0"/>
                  </a:ext>
                </a:extLst>
              </a:blip>
              <a:srcRect b="20255"/>
              <a:stretch>
                <a:fillRect/>
              </a:stretch>
            </p:blipFill>
            <p:spPr bwMode="auto">
              <a:xfrm>
                <a:off x="6955666" y="2982452"/>
                <a:ext cx="1490305" cy="82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9" name="テキスト ボックス 30"/>
              <p:cNvSpPr txBox="1">
                <a:spLocks noChangeArrowheads="1"/>
              </p:cNvSpPr>
              <p:nvPr/>
            </p:nvSpPr>
            <p:spPr bwMode="auto">
              <a:xfrm>
                <a:off x="5687310" y="6327775"/>
                <a:ext cx="1216729" cy="357507"/>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solidFill>
                      <a:srgbClr val="C00000"/>
                    </a:solidFill>
                    <a:latin typeface="Calibri" panose="020F0502020204030204" pitchFamily="34" charset="0"/>
                  </a:rPr>
                  <a:t>DTL Tank</a:t>
                </a:r>
              </a:p>
            </p:txBody>
          </p:sp>
          <p:sp>
            <p:nvSpPr>
              <p:cNvPr id="16410" name="テキスト ボックス 77"/>
              <p:cNvSpPr txBox="1">
                <a:spLocks noChangeArrowheads="1"/>
              </p:cNvSpPr>
              <p:nvPr/>
            </p:nvSpPr>
            <p:spPr bwMode="auto">
              <a:xfrm>
                <a:off x="7056438" y="5929313"/>
                <a:ext cx="1155700" cy="30797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solidFill>
                      <a:srgbClr val="C00000"/>
                    </a:solidFill>
                    <a:latin typeface="Calibri" panose="020F0502020204030204" pitchFamily="34" charset="0"/>
                  </a:rPr>
                  <a:t>RF Coupler</a:t>
                </a:r>
              </a:p>
            </p:txBody>
          </p:sp>
          <p:sp>
            <p:nvSpPr>
              <p:cNvPr id="16411" name="テキスト ボックス 78"/>
              <p:cNvSpPr txBox="1">
                <a:spLocks noChangeArrowheads="1"/>
              </p:cNvSpPr>
              <p:nvPr/>
            </p:nvSpPr>
            <p:spPr bwMode="auto">
              <a:xfrm>
                <a:off x="5687309" y="3688970"/>
                <a:ext cx="1321726" cy="357507"/>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solidFill>
                      <a:srgbClr val="C00000"/>
                    </a:solidFill>
                    <a:latin typeface="Calibri" panose="020F0502020204030204" pitchFamily="34" charset="0"/>
                  </a:rPr>
                  <a:t>Drift Tube</a:t>
                </a:r>
              </a:p>
            </p:txBody>
          </p:sp>
          <p:cxnSp>
            <p:nvCxnSpPr>
              <p:cNvPr id="71" name="直線矢印コネクタ 70"/>
              <p:cNvCxnSpPr>
                <a:stCxn id="16410" idx="0"/>
              </p:cNvCxnSpPr>
              <p:nvPr/>
            </p:nvCxnSpPr>
            <p:spPr>
              <a:xfrm flipV="1">
                <a:off x="7633928" y="5177466"/>
                <a:ext cx="285904" cy="752455"/>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2" name="直線矢印コネクタ 71"/>
              <p:cNvCxnSpPr>
                <a:stCxn id="16415" idx="0"/>
              </p:cNvCxnSpPr>
              <p:nvPr/>
            </p:nvCxnSpPr>
            <p:spPr>
              <a:xfrm flipV="1">
                <a:off x="5743278" y="4613124"/>
                <a:ext cx="1073520" cy="1255936"/>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5" name="直線矢印コネクタ 74"/>
              <p:cNvCxnSpPr/>
              <p:nvPr/>
            </p:nvCxnSpPr>
            <p:spPr>
              <a:xfrm flipH="1" flipV="1">
                <a:off x="6257903" y="5149801"/>
                <a:ext cx="278526" cy="1176634"/>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sp>
            <p:nvSpPr>
              <p:cNvPr id="16415" name="テキスト ボックス 89"/>
              <p:cNvSpPr txBox="1">
                <a:spLocks noChangeArrowheads="1"/>
              </p:cNvSpPr>
              <p:nvPr/>
            </p:nvSpPr>
            <p:spPr bwMode="auto">
              <a:xfrm>
                <a:off x="5100632" y="5868978"/>
                <a:ext cx="1284272" cy="339269"/>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solidFill>
                      <a:srgbClr val="C00000"/>
                    </a:solidFill>
                    <a:latin typeface="Calibri" panose="020F0502020204030204" pitchFamily="34" charset="0"/>
                  </a:rPr>
                  <a:t>Tuner(Fixed)</a:t>
                </a:r>
              </a:p>
            </p:txBody>
          </p:sp>
          <p:sp>
            <p:nvSpPr>
              <p:cNvPr id="78" name="右中かっこ 77"/>
              <p:cNvSpPr/>
              <p:nvPr/>
            </p:nvSpPr>
            <p:spPr>
              <a:xfrm rot="16368274">
                <a:off x="6873075" y="2878412"/>
                <a:ext cx="228687" cy="2488280"/>
              </a:xfrm>
              <a:prstGeom prst="rightBrace">
                <a:avLst>
                  <a:gd name="adj1" fmla="val 8333"/>
                  <a:gd name="adj2" fmla="val 26853"/>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a:p>
            </p:txBody>
          </p:sp>
          <p:sp>
            <p:nvSpPr>
              <p:cNvPr id="16417" name="テキスト ボックス 92"/>
              <p:cNvSpPr txBox="1">
                <a:spLocks noChangeArrowheads="1"/>
              </p:cNvSpPr>
              <p:nvPr/>
            </p:nvSpPr>
            <p:spPr bwMode="auto">
              <a:xfrm>
                <a:off x="8539924" y="5929313"/>
                <a:ext cx="977198" cy="57721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a:solidFill>
                      <a:srgbClr val="C00000"/>
                    </a:solidFill>
                    <a:latin typeface="Calibri" panose="020F0502020204030204" pitchFamily="34" charset="0"/>
                  </a:rPr>
                  <a:t>Variable Tuner</a:t>
                </a:r>
              </a:p>
            </p:txBody>
          </p:sp>
          <p:cxnSp>
            <p:nvCxnSpPr>
              <p:cNvPr id="80" name="直線矢印コネクタ 79"/>
              <p:cNvCxnSpPr/>
              <p:nvPr/>
            </p:nvCxnSpPr>
            <p:spPr>
              <a:xfrm flipH="1" flipV="1">
                <a:off x="8709293" y="4373371"/>
                <a:ext cx="276681" cy="1556550"/>
              </a:xfrm>
              <a:prstGeom prst="straightConnector1">
                <a:avLst/>
              </a:prstGeom>
              <a:ln w="19050">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sp>
            <p:nvSpPr>
              <p:cNvPr id="16419" name="Text Box 3"/>
              <p:cNvSpPr txBox="1">
                <a:spLocks noChangeArrowheads="1"/>
              </p:cNvSpPr>
              <p:nvPr/>
            </p:nvSpPr>
            <p:spPr bwMode="auto">
              <a:xfrm>
                <a:off x="5412385" y="3081037"/>
                <a:ext cx="1433512" cy="53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lnSpc>
                    <a:spcPts val="1400"/>
                  </a:lnSpc>
                  <a:spcBef>
                    <a:spcPct val="50000"/>
                  </a:spcBef>
                </a:pPr>
                <a:r>
                  <a:rPr kumimoji="0" lang="en-US" altLang="ja-JP" sz="1600" b="1">
                    <a:solidFill>
                      <a:srgbClr val="7030A0"/>
                    </a:solidFill>
                    <a:latin typeface="Calibri" panose="020F0502020204030204" pitchFamily="34" charset="0"/>
                  </a:rPr>
                  <a:t>Inside view of DTL</a:t>
                </a:r>
                <a:endParaRPr kumimoji="0" lang="ja-JP" altLang="ja-JP" sz="1600" b="1">
                  <a:solidFill>
                    <a:srgbClr val="7030A0"/>
                  </a:solidFill>
                  <a:latin typeface="Calibri" panose="020F0502020204030204" pitchFamily="34" charset="0"/>
                </a:endParaRPr>
              </a:p>
            </p:txBody>
          </p:sp>
          <p:pic>
            <p:nvPicPr>
              <p:cNvPr id="16420" name="Picture 2" descr="\\Sls18\01_pj\06_接合製品PJ\02_超伝導関連\500_工事フォルダ\BNCT加速器 NEDO公募\写真\120822_DTL組立\R0011868.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06331" y="2982452"/>
                <a:ext cx="1177927"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 name="テキスト ボックス 64"/>
            <p:cNvSpPr txBox="1"/>
            <p:nvPr/>
          </p:nvSpPr>
          <p:spPr>
            <a:xfrm>
              <a:off x="5456372" y="4134922"/>
              <a:ext cx="3934962" cy="2586386"/>
            </a:xfrm>
            <a:prstGeom prst="rect">
              <a:avLst/>
            </a:prstGeom>
            <a:solidFill>
              <a:schemeClr val="accent6">
                <a:lumMod val="40000"/>
                <a:lumOff val="60000"/>
              </a:schemeClr>
            </a:solidFill>
          </p:spPr>
          <p:txBody>
            <a:bodyPr>
              <a:spAutoFit/>
            </a:bodyPr>
            <a:lstStyle/>
            <a:p>
              <a:pPr fontAlgn="auto">
                <a:spcBef>
                  <a:spcPts val="0"/>
                </a:spcBef>
                <a:spcAft>
                  <a:spcPts val="0"/>
                </a:spcAft>
                <a:defRPr/>
              </a:pPr>
              <a:r>
                <a:rPr lang="en-US" altLang="ja-JP" b="1" dirty="0">
                  <a:solidFill>
                    <a:srgbClr val="7030A0"/>
                  </a:solidFill>
                  <a:latin typeface="+mn-lt"/>
                  <a:ea typeface="+mn-ea"/>
                </a:rPr>
                <a:t>Parameters of the DTL</a:t>
              </a:r>
            </a:p>
            <a:p>
              <a:pPr marL="285750" indent="-285750" fontAlgn="auto">
                <a:spcBef>
                  <a:spcPts val="0"/>
                </a:spcBef>
                <a:spcAft>
                  <a:spcPts val="0"/>
                </a:spcAft>
                <a:buFont typeface="Wingdings" pitchFamily="2" charset="2"/>
                <a:buChar char="Ø"/>
                <a:defRPr/>
              </a:pPr>
              <a:r>
                <a:rPr lang="en-US" altLang="ja-JP" dirty="0">
                  <a:latin typeface="+mn-lt"/>
                  <a:ea typeface="+mn-ea"/>
                </a:rPr>
                <a:t>Structure : Drift Tube </a:t>
              </a:r>
              <a:r>
                <a:rPr lang="en-US" altLang="ja-JP" dirty="0" err="1">
                  <a:latin typeface="+mn-lt"/>
                  <a:ea typeface="+mn-ea"/>
                </a:rPr>
                <a:t>Linac</a:t>
              </a:r>
              <a:endParaRPr lang="en-US" altLang="ja-JP" dirty="0">
                <a:latin typeface="+mn-lt"/>
                <a:ea typeface="+mn-ea"/>
              </a:endParaRPr>
            </a:p>
            <a:p>
              <a:pPr marL="285750" indent="-285750" fontAlgn="auto">
                <a:spcBef>
                  <a:spcPts val="0"/>
                </a:spcBef>
                <a:spcAft>
                  <a:spcPts val="0"/>
                </a:spcAft>
                <a:buFont typeface="Wingdings" pitchFamily="2" charset="2"/>
                <a:buChar char="Ø"/>
                <a:defRPr/>
              </a:pPr>
              <a:r>
                <a:rPr lang="en-US" altLang="ja-JP" dirty="0">
                  <a:latin typeface="+mn-lt"/>
                  <a:ea typeface="+mn-ea"/>
                </a:rPr>
                <a:t>Injection energy : 3MeV</a:t>
              </a:r>
            </a:p>
            <a:p>
              <a:pPr marL="285750" indent="-285750" fontAlgn="auto">
                <a:spcBef>
                  <a:spcPts val="0"/>
                </a:spcBef>
                <a:spcAft>
                  <a:spcPts val="0"/>
                </a:spcAft>
                <a:buFont typeface="Wingdings" pitchFamily="2" charset="2"/>
                <a:buChar char="Ø"/>
                <a:defRPr/>
              </a:pPr>
              <a:r>
                <a:rPr lang="en-US" altLang="ja-JP" dirty="0">
                  <a:latin typeface="+mn-lt"/>
                  <a:ea typeface="+mn-ea"/>
                </a:rPr>
                <a:t>Output energy : 8MeV</a:t>
              </a:r>
            </a:p>
            <a:p>
              <a:pPr marL="285750" indent="-285750" fontAlgn="auto">
                <a:spcBef>
                  <a:spcPts val="0"/>
                </a:spcBef>
                <a:spcAft>
                  <a:spcPts val="0"/>
                </a:spcAft>
                <a:buFont typeface="Wingdings" pitchFamily="2" charset="2"/>
                <a:buChar char="Ø"/>
                <a:defRPr/>
              </a:pPr>
              <a:r>
                <a:rPr lang="en-US" altLang="ja-JP" dirty="0">
                  <a:latin typeface="+mn-lt"/>
                  <a:ea typeface="+mn-ea"/>
                </a:rPr>
                <a:t>Length : 3.2m</a:t>
              </a:r>
            </a:p>
            <a:p>
              <a:pPr marL="285750" indent="-285750" fontAlgn="auto">
                <a:spcBef>
                  <a:spcPts val="0"/>
                </a:spcBef>
                <a:spcAft>
                  <a:spcPts val="0"/>
                </a:spcAft>
                <a:buFont typeface="Wingdings" pitchFamily="2" charset="2"/>
                <a:buChar char="Ø"/>
                <a:defRPr/>
              </a:pPr>
              <a:r>
                <a:rPr lang="en-US" altLang="ja-JP" dirty="0">
                  <a:latin typeface="+mn-lt"/>
                  <a:ea typeface="+mn-ea"/>
                </a:rPr>
                <a:t>Number of cell : 31</a:t>
              </a:r>
            </a:p>
            <a:p>
              <a:pPr marL="285750" indent="-285750" fontAlgn="auto">
                <a:spcBef>
                  <a:spcPts val="0"/>
                </a:spcBef>
                <a:spcAft>
                  <a:spcPts val="0"/>
                </a:spcAft>
                <a:buFont typeface="Wingdings" pitchFamily="2" charset="2"/>
                <a:buChar char="Ø"/>
                <a:defRPr/>
              </a:pPr>
              <a:r>
                <a:rPr lang="en-US" altLang="ja-JP" dirty="0">
                  <a:latin typeface="+mn-lt"/>
                  <a:ea typeface="+mn-ea"/>
                </a:rPr>
                <a:t>DT type : Permanent Magnet</a:t>
              </a:r>
            </a:p>
            <a:p>
              <a:pPr marL="285750" indent="-285750" fontAlgn="auto">
                <a:spcBef>
                  <a:spcPts val="0"/>
                </a:spcBef>
                <a:spcAft>
                  <a:spcPts val="0"/>
                </a:spcAft>
                <a:buFont typeface="Wingdings" pitchFamily="2" charset="2"/>
                <a:buChar char="Ø"/>
                <a:defRPr/>
              </a:pPr>
              <a:r>
                <a:rPr lang="en-US" altLang="ja-JP" dirty="0">
                  <a:latin typeface="+mn-lt"/>
                  <a:ea typeface="+mn-ea"/>
                </a:rPr>
                <a:t>RF Frequency : 324MHz</a:t>
              </a:r>
            </a:p>
            <a:p>
              <a:pPr marL="285750" indent="-285750" fontAlgn="auto">
                <a:spcBef>
                  <a:spcPts val="0"/>
                </a:spcBef>
                <a:spcAft>
                  <a:spcPts val="0"/>
                </a:spcAft>
                <a:buFont typeface="Wingdings" pitchFamily="2" charset="2"/>
                <a:buChar char="Ø"/>
                <a:defRPr/>
              </a:pPr>
              <a:r>
                <a:rPr lang="en-US" altLang="ja-JP" dirty="0">
                  <a:latin typeface="+mn-lt"/>
                  <a:ea typeface="+mn-ea"/>
                </a:rPr>
                <a:t>RF Power : 530kW(peak),20%duty</a:t>
              </a:r>
            </a:p>
          </p:txBody>
        </p:sp>
      </p:grpSp>
      <p:sp>
        <p:nvSpPr>
          <p:cNvPr id="114" name="Text Box 50"/>
          <p:cNvSpPr txBox="1">
            <a:spLocks noChangeArrowheads="1"/>
          </p:cNvSpPr>
          <p:nvPr/>
        </p:nvSpPr>
        <p:spPr bwMode="auto">
          <a:xfrm>
            <a:off x="1146969" y="19831"/>
            <a:ext cx="7939088" cy="581843"/>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r>
              <a:rPr lang="en-US" altLang="ja-JP" sz="2800" b="1" dirty="0" smtClean="0">
                <a:effectLst>
                  <a:outerShdw blurRad="38100" dist="38100" dir="2700000" algn="tl">
                    <a:srgbClr val="FFFFFF"/>
                  </a:outerShdw>
                </a:effectLst>
                <a:latin typeface="Arial" pitchFamily="34" charset="0"/>
                <a:cs typeface="Arial" pitchFamily="34" charset="0"/>
              </a:rPr>
              <a:t>RFQ + DTL of Tsukuba </a:t>
            </a:r>
            <a:r>
              <a:rPr lang="en-US" altLang="ja-JP" sz="2800" b="1" dirty="0" err="1" smtClean="0">
                <a:effectLst>
                  <a:outerShdw blurRad="38100" dist="38100" dir="2700000" algn="tl">
                    <a:srgbClr val="FFFFFF"/>
                  </a:outerShdw>
                </a:effectLst>
                <a:latin typeface="Arial" pitchFamily="34" charset="0"/>
                <a:cs typeface="Arial" pitchFamily="34" charset="0"/>
              </a:rPr>
              <a:t>Linac</a:t>
            </a:r>
            <a:endParaRPr lang="ja-JP" altLang="en-US" sz="2800" b="1" dirty="0">
              <a:effectLst>
                <a:outerShdw blurRad="38100" dist="38100" dir="2700000" algn="tl">
                  <a:srgbClr val="FFFFFF"/>
                </a:outerShdw>
              </a:effectLst>
              <a:latin typeface="Arial" pitchFamily="34" charset="0"/>
              <a:cs typeface="Arial" pitchFamily="34" charset="0"/>
            </a:endParaRPr>
          </a:p>
        </p:txBody>
      </p:sp>
      <p:sp>
        <p:nvSpPr>
          <p:cNvPr id="115" name="右矢印 114"/>
          <p:cNvSpPr/>
          <p:nvPr/>
        </p:nvSpPr>
        <p:spPr>
          <a:xfrm>
            <a:off x="4710113" y="2854325"/>
            <a:ext cx="314325" cy="1304925"/>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Tree>
    <p:extLst>
      <p:ext uri="{BB962C8B-B14F-4D97-AF65-F5344CB8AC3E}">
        <p14:creationId xmlns:p14="http://schemas.microsoft.com/office/powerpoint/2010/main" val="203449038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nodeType="afterGroup">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up)">
                                      <p:cBhvr>
                                        <p:cTn id="11" dur="500"/>
                                        <p:tgtEl>
                                          <p:spTgt spid="74"/>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nodeType="afterGroup">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nodeType="afterGroup">
                            <p:stCondLst>
                              <p:cond delay="2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nodeType="afterGroup">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wipe(left)">
                                      <p:cBhvr>
                                        <p:cTn id="27" dur="500"/>
                                        <p:tgtEl>
                                          <p:spTgt spid="115"/>
                                        </p:tgtEl>
                                      </p:cBhvr>
                                    </p:animEffect>
                                  </p:childTnLst>
                                </p:cTn>
                              </p:par>
                            </p:childTnLst>
                          </p:cTn>
                        </p:par>
                        <p:par>
                          <p:cTn id="28" fill="hold" nodeType="afterGroup">
                            <p:stCondLst>
                              <p:cond delay="3500"/>
                            </p:stCondLst>
                            <p:childTnLst>
                              <p:par>
                                <p:cTn id="29" presetID="10"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5" presetClass="path" presetSubtype="0" accel="50000" decel="50000" fill="hold" nodeType="clickEffect">
                                  <p:stCondLst>
                                    <p:cond delay="0"/>
                                  </p:stCondLst>
                                  <p:childTnLst>
                                    <p:animMotion origin="layout" path="M -2.60208E-6 -1.7341E-6 L -0.49543 0.00301 " pathEditMode="relative" rAng="0" ptsTypes="AA">
                                      <p:cBhvr>
                                        <p:cTn id="35" dur="1000" fill="hold"/>
                                        <p:tgtEl>
                                          <p:spTgt spid="45"/>
                                        </p:tgtEl>
                                        <p:attrNameLst>
                                          <p:attrName>ppt_x</p:attrName>
                                          <p:attrName>ppt_y</p:attrName>
                                        </p:attrNameLst>
                                      </p:cBhvr>
                                      <p:rCtr x="-24772" y="139"/>
                                    </p:animMotion>
                                  </p:childTnLst>
                                </p:cTn>
                              </p:par>
                              <p:par>
                                <p:cTn id="36" presetID="22" presetClass="exit" presetSubtype="2" fill="hold" grpId="1" nodeType="withEffect">
                                  <p:stCondLst>
                                    <p:cond delay="0"/>
                                  </p:stCondLst>
                                  <p:childTnLst>
                                    <p:animEffect transition="out" filter="wipe(right)">
                                      <p:cBhvr>
                                        <p:cTn id="37" dur="500"/>
                                        <p:tgtEl>
                                          <p:spTgt spid="115"/>
                                        </p:tgtEl>
                                      </p:cBhvr>
                                    </p:animEffect>
                                    <p:set>
                                      <p:cBhvr>
                                        <p:cTn id="38" dur="1" fill="hold">
                                          <p:stCondLst>
                                            <p:cond delay="499"/>
                                          </p:stCondLst>
                                        </p:cTn>
                                        <p:tgtEl>
                                          <p:spTgt spid="115"/>
                                        </p:tgtEl>
                                        <p:attrNameLst>
                                          <p:attrName>style.visibility</p:attrName>
                                        </p:attrNameLst>
                                      </p:cBhvr>
                                      <p:to>
                                        <p:strVal val="hidden"/>
                                      </p:to>
                                    </p:se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nodeType="afterGroup">
                            <p:stCondLst>
                              <p:cond delay="1500"/>
                            </p:stCondLst>
                            <p:childTnLst>
                              <p:par>
                                <p:cTn id="44" presetID="10" presetClass="entr" presetSubtype="0"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nodeType="afterGroup">
                            <p:stCondLst>
                              <p:cond delay="2000"/>
                            </p:stCondLst>
                            <p:childTnLst>
                              <p:par>
                                <p:cTn id="48" presetID="22" presetClass="entr" presetSubtype="8"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par>
                          <p:cTn id="51" fill="hold" nodeType="afterGroup">
                            <p:stCondLst>
                              <p:cond delay="2500"/>
                            </p:stCondLst>
                            <p:childTnLst>
                              <p:par>
                                <p:cTn id="52" presetID="10" presetClass="entr" presetSubtype="0"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par>
                          <p:cTn id="55" fill="hold" nodeType="afterGroup">
                            <p:stCondLst>
                              <p:cond delay="3000"/>
                            </p:stCondLst>
                            <p:childTnLst>
                              <p:par>
                                <p:cTn id="56" presetID="22" presetClass="entr" presetSubtype="8"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par>
                          <p:cTn id="59" fill="hold" nodeType="afterGroup">
                            <p:stCondLst>
                              <p:cond delay="3500"/>
                            </p:stCondLst>
                            <p:childTnLst>
                              <p:par>
                                <p:cTn id="60" presetID="10" presetClass="entr" presetSubtype="0"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par>
                          <p:cTn id="63" fill="hold" nodeType="afterGroup">
                            <p:stCondLst>
                              <p:cond delay="4000"/>
                            </p:stCondLst>
                            <p:childTnLst>
                              <p:par>
                                <p:cTn id="64" presetID="2" presetClass="entr" presetSubtype="2" fill="hold" nodeType="afterEffect">
                                  <p:stCondLst>
                                    <p:cond delay="300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1+#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44" grpId="0" animBg="1"/>
      <p:bldP spid="115" grpId="0" animBg="1"/>
      <p:bldP spid="11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ext Box 50"/>
          <p:cNvSpPr txBox="1">
            <a:spLocks noChangeArrowheads="1"/>
          </p:cNvSpPr>
          <p:nvPr/>
        </p:nvSpPr>
        <p:spPr bwMode="auto">
          <a:xfrm>
            <a:off x="849313" y="12700"/>
            <a:ext cx="8343900" cy="544298"/>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r>
              <a:rPr lang="en-US" altLang="ja-JP" sz="2600" b="1" dirty="0" smtClean="0">
                <a:effectLst>
                  <a:outerShdw blurRad="38100" dist="38100" dir="2700000" algn="tl">
                    <a:srgbClr val="FFFFFF"/>
                  </a:outerShdw>
                </a:effectLst>
                <a:latin typeface="Arial" pitchFamily="34" charset="0"/>
                <a:cs typeface="Arial" pitchFamily="34" charset="0"/>
              </a:rPr>
              <a:t>Design of Moderator, Collimator &amp; Shield</a:t>
            </a:r>
            <a:endParaRPr lang="ja-JP" altLang="en-US" sz="2600" b="1" dirty="0">
              <a:effectLst>
                <a:outerShdw blurRad="38100" dist="38100" dir="2700000" algn="tl">
                  <a:srgbClr val="FFFFFF"/>
                </a:outerShdw>
              </a:effectLst>
              <a:latin typeface="Arial" pitchFamily="34" charset="0"/>
              <a:cs typeface="Arial" pitchFamily="34" charset="0"/>
            </a:endParaRPr>
          </a:p>
        </p:txBody>
      </p:sp>
      <p:grpSp>
        <p:nvGrpSpPr>
          <p:cNvPr id="4" name="グループ化 3"/>
          <p:cNvGrpSpPr/>
          <p:nvPr/>
        </p:nvGrpSpPr>
        <p:grpSpPr>
          <a:xfrm>
            <a:off x="5816600" y="762000"/>
            <a:ext cx="3967163" cy="6015038"/>
            <a:chOff x="5816600" y="762000"/>
            <a:chExt cx="3967163" cy="6015038"/>
          </a:xfrm>
        </p:grpSpPr>
        <p:sp>
          <p:nvSpPr>
            <p:cNvPr id="96" name="角丸四角形 95"/>
            <p:cNvSpPr/>
            <p:nvPr/>
          </p:nvSpPr>
          <p:spPr bwMode="auto">
            <a:xfrm>
              <a:off x="5816600" y="762000"/>
              <a:ext cx="3967163" cy="6015038"/>
            </a:xfrm>
            <a:prstGeom prst="roundRect">
              <a:avLst>
                <a:gd name="adj" fmla="val 4869"/>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5257" y="1563632"/>
              <a:ext cx="3678565" cy="4553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bwMode="auto">
            <a:xfrm>
              <a:off x="8586966" y="1844133"/>
              <a:ext cx="1122362" cy="246063"/>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lgn="ctr">
                <a:defRPr/>
              </a:pPr>
              <a:r>
                <a:rPr lang="en-US" altLang="ja-JP" sz="1000" b="1" dirty="0"/>
                <a:t>Tsukuba Acc. NCT</a:t>
              </a:r>
              <a:endParaRPr lang="ja-JP" altLang="en-US" sz="1000" b="1" dirty="0"/>
            </a:p>
          </p:txBody>
        </p:sp>
        <p:sp>
          <p:nvSpPr>
            <p:cNvPr id="10" name="テキスト ボックス 9"/>
            <p:cNvSpPr txBox="1"/>
            <p:nvPr/>
          </p:nvSpPr>
          <p:spPr bwMode="auto">
            <a:xfrm>
              <a:off x="6861175" y="3111500"/>
              <a:ext cx="476250" cy="246063"/>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lgn="ctr">
                <a:defRPr/>
              </a:pPr>
              <a:r>
                <a:rPr lang="en-US" altLang="ja-JP" sz="1000" b="1" dirty="0"/>
                <a:t>JRR-4</a:t>
              </a:r>
              <a:endParaRPr lang="ja-JP" altLang="en-US" sz="1000" b="1" dirty="0"/>
            </a:p>
          </p:txBody>
        </p:sp>
        <p:sp>
          <p:nvSpPr>
            <p:cNvPr id="18474" name="テキスト ボックス 21523"/>
            <p:cNvSpPr txBox="1">
              <a:spLocks noChangeArrowheads="1"/>
            </p:cNvSpPr>
            <p:nvPr/>
          </p:nvSpPr>
          <p:spPr bwMode="auto">
            <a:xfrm>
              <a:off x="6112619" y="845553"/>
              <a:ext cx="346921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r>
                <a:rPr lang="en-US" altLang="ja-JP" sz="2200" b="1" dirty="0">
                  <a:solidFill>
                    <a:srgbClr val="0000FF"/>
                  </a:solidFill>
                </a:rPr>
                <a:t>Conceptual Design with </a:t>
              </a:r>
            </a:p>
            <a:p>
              <a:pPr algn="just" eaLnBrk="1" hangingPunct="1"/>
              <a:r>
                <a:rPr lang="en-US" altLang="ja-JP" sz="2200" b="1" dirty="0">
                  <a:solidFill>
                    <a:srgbClr val="0000FF"/>
                  </a:solidFill>
                </a:rPr>
                <a:t>Monte-Carlo </a:t>
              </a:r>
              <a:r>
                <a:rPr lang="en-US" altLang="ja-JP" sz="2200" b="1" dirty="0" smtClean="0">
                  <a:solidFill>
                    <a:srgbClr val="0000FF"/>
                  </a:solidFill>
                </a:rPr>
                <a:t>analysis</a:t>
              </a:r>
              <a:endParaRPr lang="ja-JP" altLang="en-US" b="1" dirty="0"/>
            </a:p>
          </p:txBody>
        </p:sp>
        <p:sp>
          <p:nvSpPr>
            <p:cNvPr id="18475" name="テキスト ボックス 21527"/>
            <p:cNvSpPr txBox="1">
              <a:spLocks noChangeArrowheads="1"/>
            </p:cNvSpPr>
            <p:nvPr/>
          </p:nvSpPr>
          <p:spPr bwMode="auto">
            <a:xfrm>
              <a:off x="6156925" y="6084646"/>
              <a:ext cx="3455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400" b="1"/>
                <a:t>Spectrum for both of JRR-4 and a test </a:t>
              </a:r>
            </a:p>
            <a:p>
              <a:pPr algn="ctr" eaLnBrk="1" hangingPunct="1"/>
              <a:r>
                <a:rPr lang="en-US" altLang="ja-JP" sz="1400" b="1"/>
                <a:t>model of Tsukuba Acc. NCT Device.</a:t>
              </a:r>
              <a:endParaRPr lang="ja-JP" altLang="en-US" sz="1400" b="1"/>
            </a:p>
          </p:txBody>
        </p:sp>
        <p:cxnSp>
          <p:nvCxnSpPr>
            <p:cNvPr id="8" name="直線コネクタ 7"/>
            <p:cNvCxnSpPr>
              <a:endCxn id="10" idx="2"/>
            </p:cNvCxnSpPr>
            <p:nvPr/>
          </p:nvCxnSpPr>
          <p:spPr bwMode="auto">
            <a:xfrm flipH="1" flipV="1">
              <a:off x="7099300" y="3357563"/>
              <a:ext cx="590004" cy="554626"/>
            </a:xfrm>
            <a:prstGeom prst="line">
              <a:avLst/>
            </a:prstGeom>
            <a:ln w="15875">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a:endCxn id="7" idx="2"/>
            </p:cNvCxnSpPr>
            <p:nvPr/>
          </p:nvCxnSpPr>
          <p:spPr bwMode="auto">
            <a:xfrm flipV="1">
              <a:off x="8625408" y="2090196"/>
              <a:ext cx="522739" cy="546716"/>
            </a:xfrm>
            <a:prstGeom prst="line">
              <a:avLst/>
            </a:prstGeom>
            <a:ln w="15875">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29" name="グループ化 28"/>
          <p:cNvGrpSpPr>
            <a:grpSpLocks/>
          </p:cNvGrpSpPr>
          <p:nvPr/>
        </p:nvGrpSpPr>
        <p:grpSpPr bwMode="auto">
          <a:xfrm>
            <a:off x="128588" y="3213100"/>
            <a:ext cx="5472112" cy="3563938"/>
            <a:chOff x="128588" y="3213100"/>
            <a:chExt cx="5472112" cy="3563938"/>
          </a:xfrm>
        </p:grpSpPr>
        <p:sp>
          <p:nvSpPr>
            <p:cNvPr id="59" name="角丸四角形 58"/>
            <p:cNvSpPr/>
            <p:nvPr/>
          </p:nvSpPr>
          <p:spPr bwMode="auto">
            <a:xfrm>
              <a:off x="128588" y="3213100"/>
              <a:ext cx="5472112" cy="3563938"/>
            </a:xfrm>
            <a:prstGeom prst="roundRect">
              <a:avLst>
                <a:gd name="adj" fmla="val 7198"/>
              </a:avLst>
            </a:prstGeom>
            <a:solidFill>
              <a:schemeClr val="bg1"/>
            </a:solidFill>
            <a:ln w="28575">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18447" name="グループ化 2"/>
            <p:cNvGrpSpPr>
              <a:grpSpLocks/>
            </p:cNvGrpSpPr>
            <p:nvPr/>
          </p:nvGrpSpPr>
          <p:grpSpPr bwMode="auto">
            <a:xfrm>
              <a:off x="243151" y="3734079"/>
              <a:ext cx="3746356" cy="3019036"/>
              <a:chOff x="89943" y="3503981"/>
              <a:chExt cx="3746696" cy="3019140"/>
            </a:xfrm>
          </p:grpSpPr>
          <p:pic>
            <p:nvPicPr>
              <p:cNvPr id="18465" name="Picture 5"/>
              <p:cNvPicPr>
                <a:picLocks noChangeAspect="1" noChangeArrowheads="1"/>
              </p:cNvPicPr>
              <p:nvPr/>
            </p:nvPicPr>
            <p:blipFill>
              <a:blip r:embed="rId4">
                <a:extLst>
                  <a:ext uri="{28A0092B-C50C-407E-A947-70E740481C1C}">
                    <a14:useLocalDpi xmlns:a14="http://schemas.microsoft.com/office/drawing/2010/main" val="0"/>
                  </a:ext>
                </a:extLst>
              </a:blip>
              <a:srcRect t="1263" r="17210" b="31731"/>
              <a:stretch>
                <a:fillRect/>
              </a:stretch>
            </p:blipFill>
            <p:spPr bwMode="auto">
              <a:xfrm>
                <a:off x="1897348" y="3503981"/>
                <a:ext cx="1939291" cy="3019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 name="Text Box 50"/>
              <p:cNvSpPr txBox="1">
                <a:spLocks noChangeArrowheads="1"/>
              </p:cNvSpPr>
              <p:nvPr/>
            </p:nvSpPr>
            <p:spPr bwMode="auto">
              <a:xfrm>
                <a:off x="89680" y="4827723"/>
                <a:ext cx="2200475" cy="468329"/>
              </a:xfrm>
              <a:prstGeom prst="rect">
                <a:avLst/>
              </a:prstGeom>
              <a:gradFill rotWithShape="0">
                <a:gsLst>
                  <a:gs pos="85000">
                    <a:schemeClr val="bg1">
                      <a:lumMod val="95000"/>
                    </a:schemeClr>
                  </a:gs>
                  <a:gs pos="17000">
                    <a:schemeClr val="bg1">
                      <a:lumMod val="95000"/>
                    </a:schemeClr>
                  </a:gs>
                  <a:gs pos="0">
                    <a:srgbClr val="4D4D4D"/>
                  </a:gs>
                  <a:gs pos="50000">
                    <a:srgbClr val="FFFFFF"/>
                  </a:gs>
                  <a:gs pos="100000">
                    <a:srgbClr val="4D4D4D"/>
                  </a:gs>
                </a:gsLst>
                <a:lin ang="5400000" scaled="1"/>
              </a:gradFill>
              <a:ln>
                <a:noFill/>
              </a:ln>
              <a:extLst/>
            </p:spPr>
            <p:txBody>
              <a:bodyPr lIns="180000" tIns="118800" rIns="18000" bIns="118800"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defRPr/>
                </a:pPr>
                <a:endParaRPr lang="ja-JP" altLang="en-US" sz="2800" b="1" dirty="0">
                  <a:solidFill>
                    <a:srgbClr val="0000FF"/>
                  </a:solidFill>
                  <a:effectLst>
                    <a:outerShdw blurRad="38100" dist="38100" dir="2700000" algn="tl">
                      <a:srgbClr val="FFFFFF"/>
                    </a:outerShdw>
                  </a:effectLst>
                  <a:latin typeface="Arial" pitchFamily="34" charset="0"/>
                  <a:cs typeface="Arial" pitchFamily="34" charset="0"/>
                </a:endParaRPr>
              </a:p>
            </p:txBody>
          </p:sp>
          <p:sp>
            <p:nvSpPr>
              <p:cNvPr id="2" name="正方形/長方形 1"/>
              <p:cNvSpPr/>
              <p:nvPr/>
            </p:nvSpPr>
            <p:spPr>
              <a:xfrm>
                <a:off x="2245701" y="4842011"/>
                <a:ext cx="46041" cy="431815"/>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cxnSp>
          <p:nvCxnSpPr>
            <p:cNvPr id="18448" name="直線コネクタ 5"/>
            <p:cNvCxnSpPr>
              <a:cxnSpLocks noChangeShapeType="1"/>
            </p:cNvCxnSpPr>
            <p:nvPr/>
          </p:nvCxnSpPr>
          <p:spPr bwMode="auto">
            <a:xfrm>
              <a:off x="1469692" y="4379156"/>
              <a:ext cx="928892" cy="908944"/>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sp>
          <p:nvSpPr>
            <p:cNvPr id="18449" name="テキスト ボックス 11"/>
            <p:cNvSpPr txBox="1">
              <a:spLocks noChangeArrowheads="1"/>
            </p:cNvSpPr>
            <p:nvPr/>
          </p:nvSpPr>
          <p:spPr bwMode="auto">
            <a:xfrm>
              <a:off x="557498" y="3912189"/>
              <a:ext cx="1120718" cy="53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Beryllium</a:t>
              </a:r>
            </a:p>
            <a:p>
              <a:pPr eaLnBrk="1" hangingPunct="1"/>
              <a:r>
                <a:rPr lang="en-US" altLang="ja-JP" sz="1600" b="1"/>
                <a:t>Target</a:t>
              </a:r>
              <a:endParaRPr lang="ja-JP" altLang="en-US" sz="1600" b="1"/>
            </a:p>
          </p:txBody>
        </p:sp>
        <p:sp>
          <p:nvSpPr>
            <p:cNvPr id="70" name="二等辺三角形 69"/>
            <p:cNvSpPr/>
            <p:nvPr/>
          </p:nvSpPr>
          <p:spPr bwMode="auto">
            <a:xfrm rot="16200000">
              <a:off x="1108869" y="4191794"/>
              <a:ext cx="360362" cy="2197100"/>
            </a:xfrm>
            <a:prstGeom prst="triangle">
              <a:avLst/>
            </a:prstGeom>
            <a:solidFill>
              <a:srgbClr val="FF0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68" name="テキスト ボックス 32"/>
            <p:cNvSpPr txBox="1">
              <a:spLocks noChangeArrowheads="1"/>
            </p:cNvSpPr>
            <p:nvPr/>
          </p:nvSpPr>
          <p:spPr bwMode="auto">
            <a:xfrm>
              <a:off x="1019175" y="5243513"/>
              <a:ext cx="1458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b="1">
                  <a:solidFill>
                    <a:schemeClr val="tx1"/>
                  </a:solidFill>
                  <a:latin typeface="Arial" charset="0"/>
                  <a:ea typeface="ＭＳ Ｐゴシック" pitchFamily="50" charset="-128"/>
                </a:defRPr>
              </a:lvl1pPr>
              <a:lvl2pPr marL="742950" indent="-285750" eaLnBrk="0" hangingPunct="0">
                <a:defRPr kumimoji="1" sz="1600" b="1">
                  <a:solidFill>
                    <a:schemeClr val="tx1"/>
                  </a:solidFill>
                  <a:latin typeface="Arial" charset="0"/>
                  <a:ea typeface="ＭＳ Ｐゴシック" pitchFamily="50" charset="-128"/>
                </a:defRPr>
              </a:lvl2pPr>
              <a:lvl3pPr marL="1143000" indent="-228600" eaLnBrk="0" hangingPunct="0">
                <a:defRPr kumimoji="1" sz="1600" b="1">
                  <a:solidFill>
                    <a:schemeClr val="tx1"/>
                  </a:solidFill>
                  <a:latin typeface="Arial" charset="0"/>
                  <a:ea typeface="ＭＳ Ｐゴシック" pitchFamily="50" charset="-128"/>
                </a:defRPr>
              </a:lvl3pPr>
              <a:lvl4pPr marL="1600200" indent="-228600" eaLnBrk="0" hangingPunct="0">
                <a:defRPr kumimoji="1" sz="1600" b="1">
                  <a:solidFill>
                    <a:schemeClr val="tx1"/>
                  </a:solidFill>
                  <a:latin typeface="Arial" charset="0"/>
                  <a:ea typeface="ＭＳ Ｐゴシック" pitchFamily="50" charset="-128"/>
                </a:defRPr>
              </a:lvl4pPr>
              <a:lvl5pPr marL="2057400" indent="-228600" eaLnBrk="0" hangingPunct="0">
                <a:defRPr kumimoji="1" sz="1600" b="1">
                  <a:solidFill>
                    <a:schemeClr val="tx1"/>
                  </a:solidFill>
                  <a:latin typeface="Arial" charset="0"/>
                  <a:ea typeface="ＭＳ Ｐゴシック" pitchFamily="50" charset="-128"/>
                </a:defRPr>
              </a:lvl5pPr>
              <a:lvl6pPr marL="2514600" indent="-228600" algn="just" eaLnBrk="0" fontAlgn="base" hangingPunct="0">
                <a:spcBef>
                  <a:spcPct val="0"/>
                </a:spcBef>
                <a:spcAft>
                  <a:spcPct val="0"/>
                </a:spcAft>
                <a:defRPr kumimoji="1" sz="1600" b="1">
                  <a:solidFill>
                    <a:schemeClr val="tx1"/>
                  </a:solidFill>
                  <a:latin typeface="Arial" charset="0"/>
                  <a:ea typeface="ＭＳ Ｐゴシック" pitchFamily="50" charset="-128"/>
                </a:defRPr>
              </a:lvl6pPr>
              <a:lvl7pPr marL="2971800" indent="-228600" algn="just" eaLnBrk="0" fontAlgn="base" hangingPunct="0">
                <a:spcBef>
                  <a:spcPct val="0"/>
                </a:spcBef>
                <a:spcAft>
                  <a:spcPct val="0"/>
                </a:spcAft>
                <a:defRPr kumimoji="1" sz="1600" b="1">
                  <a:solidFill>
                    <a:schemeClr val="tx1"/>
                  </a:solidFill>
                  <a:latin typeface="Arial" charset="0"/>
                  <a:ea typeface="ＭＳ Ｐゴシック" pitchFamily="50" charset="-128"/>
                </a:defRPr>
              </a:lvl7pPr>
              <a:lvl8pPr marL="3429000" indent="-228600" algn="just" eaLnBrk="0" fontAlgn="base" hangingPunct="0">
                <a:spcBef>
                  <a:spcPct val="0"/>
                </a:spcBef>
                <a:spcAft>
                  <a:spcPct val="0"/>
                </a:spcAft>
                <a:defRPr kumimoji="1" sz="1600" b="1">
                  <a:solidFill>
                    <a:schemeClr val="tx1"/>
                  </a:solidFill>
                  <a:latin typeface="Arial" charset="0"/>
                  <a:ea typeface="ＭＳ Ｐゴシック" pitchFamily="50" charset="-128"/>
                </a:defRPr>
              </a:lvl8pPr>
              <a:lvl9pPr marL="3886200" indent="-228600" algn="just" eaLnBrk="0" fontAlgn="base" hangingPunct="0">
                <a:spcBef>
                  <a:spcPct val="0"/>
                </a:spcBef>
                <a:spcAft>
                  <a:spcPct val="0"/>
                </a:spcAft>
                <a:defRPr kumimoji="1" sz="1600" b="1">
                  <a:solidFill>
                    <a:schemeClr val="tx1"/>
                  </a:solidFill>
                  <a:latin typeface="Arial" charset="0"/>
                  <a:ea typeface="ＭＳ Ｐゴシック" pitchFamily="50" charset="-128"/>
                </a:defRPr>
              </a:lvl9pPr>
            </a:lstStyle>
            <a:p>
              <a:pPr eaLnBrk="1" hangingPunct="1">
                <a:lnSpc>
                  <a:spcPts val="800"/>
                </a:lnSpc>
                <a:defRPr/>
              </a:pPr>
              <a:r>
                <a:rPr lang="en-US" altLang="ja-JP" sz="1400" b="0" kern="800" dirty="0" smtClean="0">
                  <a:latin typeface="Arial" pitchFamily="34" charset="0"/>
                  <a:cs typeface="Arial" pitchFamily="34" charset="0"/>
                </a:rPr>
                <a:t>Proton Beam</a:t>
              </a:r>
              <a:endParaRPr lang="ja-JP" altLang="en-US" sz="1400" b="0" kern="800" dirty="0" smtClean="0">
                <a:latin typeface="Arial" pitchFamily="34" charset="0"/>
                <a:cs typeface="Arial" pitchFamily="34" charset="0"/>
              </a:endParaRPr>
            </a:p>
          </p:txBody>
        </p:sp>
        <p:cxnSp>
          <p:nvCxnSpPr>
            <p:cNvPr id="18452" name="直線コネクタ 5"/>
            <p:cNvCxnSpPr>
              <a:cxnSpLocks noChangeShapeType="1"/>
              <a:stCxn id="18456" idx="2"/>
            </p:cNvCxnSpPr>
            <p:nvPr/>
          </p:nvCxnSpPr>
          <p:spPr bwMode="auto">
            <a:xfrm>
              <a:off x="1649458" y="3563734"/>
              <a:ext cx="993288" cy="1583633"/>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cxnSp>
          <p:nvCxnSpPr>
            <p:cNvPr id="18453" name="直線コネクタ 5"/>
            <p:cNvCxnSpPr>
              <a:cxnSpLocks noChangeShapeType="1"/>
            </p:cNvCxnSpPr>
            <p:nvPr/>
          </p:nvCxnSpPr>
          <p:spPr bwMode="auto">
            <a:xfrm flipH="1">
              <a:off x="3794686" y="3912189"/>
              <a:ext cx="395879" cy="1058607"/>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cxnSp>
          <p:nvCxnSpPr>
            <p:cNvPr id="18454" name="直線コネクタ 5"/>
            <p:cNvCxnSpPr>
              <a:cxnSpLocks noChangeShapeType="1"/>
            </p:cNvCxnSpPr>
            <p:nvPr/>
          </p:nvCxnSpPr>
          <p:spPr bwMode="auto">
            <a:xfrm flipH="1">
              <a:off x="3947072" y="4379156"/>
              <a:ext cx="486986" cy="744034"/>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sp>
          <p:nvSpPr>
            <p:cNvPr id="18455" name="テキスト ボックス 65"/>
            <p:cNvSpPr txBox="1">
              <a:spLocks noChangeArrowheads="1"/>
            </p:cNvSpPr>
            <p:nvPr/>
          </p:nvSpPr>
          <p:spPr bwMode="auto">
            <a:xfrm>
              <a:off x="2711135" y="3261946"/>
              <a:ext cx="1188038" cy="29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Moderator</a:t>
              </a:r>
              <a:endParaRPr lang="ja-JP" altLang="en-US" sz="1600" b="1"/>
            </a:p>
          </p:txBody>
        </p:sp>
        <p:sp>
          <p:nvSpPr>
            <p:cNvPr id="18456" name="テキスト ボックス 65"/>
            <p:cNvSpPr txBox="1">
              <a:spLocks noChangeArrowheads="1"/>
            </p:cNvSpPr>
            <p:nvPr/>
          </p:nvSpPr>
          <p:spPr bwMode="auto">
            <a:xfrm>
              <a:off x="644306" y="3271356"/>
              <a:ext cx="2010304" cy="29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Fast Neutron Filter</a:t>
              </a:r>
              <a:endParaRPr lang="ja-JP" altLang="en-US" sz="1600" b="1"/>
            </a:p>
          </p:txBody>
        </p:sp>
        <p:sp>
          <p:nvSpPr>
            <p:cNvPr id="18457" name="テキスト ボックス 65"/>
            <p:cNvSpPr txBox="1">
              <a:spLocks noChangeArrowheads="1"/>
            </p:cNvSpPr>
            <p:nvPr/>
          </p:nvSpPr>
          <p:spPr bwMode="auto">
            <a:xfrm>
              <a:off x="3947432" y="3602521"/>
              <a:ext cx="1200861" cy="29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Collimator</a:t>
              </a:r>
              <a:endParaRPr lang="ja-JP" altLang="en-US" sz="1600" b="1"/>
            </a:p>
          </p:txBody>
        </p:sp>
        <p:sp>
          <p:nvSpPr>
            <p:cNvPr id="18458" name="テキスト ボックス 65"/>
            <p:cNvSpPr txBox="1">
              <a:spLocks noChangeArrowheads="1"/>
            </p:cNvSpPr>
            <p:nvPr/>
          </p:nvSpPr>
          <p:spPr bwMode="auto">
            <a:xfrm>
              <a:off x="4170864" y="4116171"/>
              <a:ext cx="1210478" cy="29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Beam Port</a:t>
              </a:r>
              <a:endParaRPr lang="ja-JP" altLang="en-US" sz="1600" b="1"/>
            </a:p>
          </p:txBody>
        </p:sp>
        <p:cxnSp>
          <p:nvCxnSpPr>
            <p:cNvPr id="18459" name="直線コネクタ 5"/>
            <p:cNvCxnSpPr>
              <a:cxnSpLocks noChangeShapeType="1"/>
            </p:cNvCxnSpPr>
            <p:nvPr/>
          </p:nvCxnSpPr>
          <p:spPr bwMode="auto">
            <a:xfrm flipH="1" flipV="1">
              <a:off x="3194617" y="6276037"/>
              <a:ext cx="751069" cy="330889"/>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sp>
          <p:nvSpPr>
            <p:cNvPr id="18460" name="テキスト ボックス 65"/>
            <p:cNvSpPr txBox="1">
              <a:spLocks noChangeArrowheads="1"/>
            </p:cNvSpPr>
            <p:nvPr/>
          </p:nvSpPr>
          <p:spPr bwMode="auto">
            <a:xfrm>
              <a:off x="3917505" y="6460737"/>
              <a:ext cx="800146" cy="29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Shield</a:t>
              </a:r>
              <a:endParaRPr lang="ja-JP" altLang="en-US" sz="1600" b="1"/>
            </a:p>
          </p:txBody>
        </p:sp>
        <p:sp>
          <p:nvSpPr>
            <p:cNvPr id="18461" name="テキスト ボックス 65"/>
            <p:cNvSpPr txBox="1">
              <a:spLocks noChangeArrowheads="1"/>
            </p:cNvSpPr>
            <p:nvPr/>
          </p:nvSpPr>
          <p:spPr bwMode="auto">
            <a:xfrm>
              <a:off x="3917505" y="5601027"/>
              <a:ext cx="1611193" cy="7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600" b="1"/>
                <a:t>Thermal </a:t>
              </a:r>
            </a:p>
            <a:p>
              <a:pPr eaLnBrk="1" hangingPunct="1"/>
              <a:r>
                <a:rPr lang="en-US" altLang="ja-JP" sz="1600" b="1"/>
                <a:t>Neutron Filter,</a:t>
              </a:r>
            </a:p>
            <a:p>
              <a:pPr eaLnBrk="1" hangingPunct="1"/>
              <a:r>
                <a:rPr lang="en-US" altLang="ja-JP" sz="1600" b="1"/>
                <a:t>Gamma Shield</a:t>
              </a:r>
              <a:endParaRPr lang="ja-JP" altLang="en-US" sz="1600" b="1"/>
            </a:p>
          </p:txBody>
        </p:sp>
        <p:sp>
          <p:nvSpPr>
            <p:cNvPr id="25" name="正方形/長方形 24"/>
            <p:cNvSpPr/>
            <p:nvPr/>
          </p:nvSpPr>
          <p:spPr>
            <a:xfrm>
              <a:off x="2879725" y="4724400"/>
              <a:ext cx="792163" cy="1081088"/>
            </a:xfrm>
            <a:prstGeom prst="rect">
              <a:avLst/>
            </a:prstGeom>
            <a:solidFill>
              <a:srgbClr val="9999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8463" name="直線コネクタ 5"/>
            <p:cNvCxnSpPr>
              <a:cxnSpLocks noChangeShapeType="1"/>
              <a:stCxn id="18455" idx="2"/>
            </p:cNvCxnSpPr>
            <p:nvPr/>
          </p:nvCxnSpPr>
          <p:spPr bwMode="auto">
            <a:xfrm flipH="1">
              <a:off x="3275487" y="3554324"/>
              <a:ext cx="29668" cy="1503451"/>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cxnSp>
          <p:nvCxnSpPr>
            <p:cNvPr id="18464" name="直線コネクタ 5"/>
            <p:cNvCxnSpPr>
              <a:cxnSpLocks noChangeShapeType="1"/>
            </p:cNvCxnSpPr>
            <p:nvPr/>
          </p:nvCxnSpPr>
          <p:spPr bwMode="auto">
            <a:xfrm flipH="1" flipV="1">
              <a:off x="3677815" y="5307363"/>
              <a:ext cx="357247" cy="320998"/>
            </a:xfrm>
            <a:prstGeom prst="line">
              <a:avLst/>
            </a:prstGeom>
            <a:noFill/>
            <a:ln w="12700" algn="ctr">
              <a:solidFill>
                <a:schemeClr val="tx1"/>
              </a:solidFill>
              <a:round/>
              <a:headEnd/>
              <a:tailEnd type="oval" w="med" len="med"/>
            </a:ln>
            <a:extLst>
              <a:ext uri="{909E8E84-426E-40DD-AFC4-6F175D3DCCD1}">
                <a14:hiddenFill xmlns:a14="http://schemas.microsoft.com/office/drawing/2010/main">
                  <a:noFill/>
                </a14:hiddenFill>
              </a:ext>
            </a:extLst>
          </p:spPr>
        </p:cxnSp>
      </p:grpSp>
      <p:sp>
        <p:nvSpPr>
          <p:cNvPr id="41" name="角丸四角形 40"/>
          <p:cNvSpPr/>
          <p:nvPr/>
        </p:nvSpPr>
        <p:spPr bwMode="auto">
          <a:xfrm>
            <a:off x="107478" y="621141"/>
            <a:ext cx="5544493" cy="2207064"/>
          </a:xfrm>
          <a:prstGeom prst="roundRect">
            <a:avLst>
              <a:gd name="adj" fmla="val 9397"/>
            </a:avLst>
          </a:prstGeom>
          <a:solidFill>
            <a:schemeClr val="bg1"/>
          </a:solidFill>
          <a:ln w="2857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aphicFrame>
        <p:nvGraphicFramePr>
          <p:cNvPr id="40" name="表 39"/>
          <p:cNvGraphicFramePr>
            <a:graphicFrameLocks noGrp="1"/>
          </p:cNvGraphicFramePr>
          <p:nvPr>
            <p:extLst/>
          </p:nvPr>
        </p:nvGraphicFramePr>
        <p:xfrm>
          <a:off x="298692" y="720040"/>
          <a:ext cx="5106061" cy="2040549"/>
        </p:xfrm>
        <a:graphic>
          <a:graphicData uri="http://schemas.openxmlformats.org/drawingml/2006/table">
            <a:tbl>
              <a:tblPr>
                <a:tableStyleId>{616DA210-FB5B-4158-B5E0-FEB733F419BA}</a:tableStyleId>
              </a:tblPr>
              <a:tblGrid>
                <a:gridCol w="987656"/>
                <a:gridCol w="630686"/>
                <a:gridCol w="742633"/>
                <a:gridCol w="663064"/>
                <a:gridCol w="662506"/>
                <a:gridCol w="710458"/>
                <a:gridCol w="709058"/>
              </a:tblGrid>
              <a:tr h="314616">
                <a:tc rowSpan="2">
                  <a:txBody>
                    <a:bodyPr/>
                    <a:lstStyle/>
                    <a:p>
                      <a:pPr algn="ctr" fontAlgn="ctr"/>
                      <a:r>
                        <a:rPr lang="en-US" sz="1300" u="none" strike="noStrike" dirty="0">
                          <a:effectLst/>
                        </a:rPr>
                        <a:t>Beam Performance </a:t>
                      </a:r>
                      <a:br>
                        <a:rPr lang="en-US" sz="1300" u="none" strike="noStrike" dirty="0">
                          <a:effectLst/>
                        </a:rPr>
                      </a:br>
                      <a:r>
                        <a:rPr lang="en-US" sz="1300" u="none" strike="noStrike" dirty="0">
                          <a:effectLst/>
                        </a:rPr>
                        <a:t>in Free Air</a:t>
                      </a:r>
                      <a:endParaRPr lang="en-US" sz="13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gridSpan="3">
                  <a:txBody>
                    <a:bodyPr/>
                    <a:lstStyle/>
                    <a:p>
                      <a:pPr algn="ctr" fontAlgn="ctr"/>
                      <a:r>
                        <a:rPr lang="en-US" sz="1100" u="none" strike="noStrike" dirty="0">
                          <a:effectLst/>
                        </a:rPr>
                        <a:t>Neutron Flux (n/cm</a:t>
                      </a:r>
                      <a:r>
                        <a:rPr lang="en-US" sz="1100" u="none" strike="noStrike" baseline="30000" dirty="0">
                          <a:effectLst/>
                        </a:rPr>
                        <a:t>2</a:t>
                      </a:r>
                      <a:r>
                        <a:rPr lang="en-US" sz="1100" u="none" strike="noStrike" dirty="0">
                          <a:effectLst/>
                        </a:rPr>
                        <a:t>/s)</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r>
                        <a:rPr lang="en-US" sz="1100" u="none" strike="noStrike" dirty="0">
                          <a:effectLst/>
                        </a:rPr>
                        <a:t>Gamma-ray Dose</a:t>
                      </a:r>
                      <a:br>
                        <a:rPr lang="en-US" sz="1100" u="none" strike="noStrike" dirty="0">
                          <a:effectLst/>
                        </a:rPr>
                      </a:br>
                      <a:r>
                        <a:rPr lang="en-US" sz="1100" u="none" strike="noStrike" dirty="0">
                          <a:effectLst/>
                        </a:rPr>
                        <a:t>(</a:t>
                      </a:r>
                      <a:r>
                        <a:rPr lang="en-US" sz="1100" u="none" strike="noStrike" dirty="0" err="1">
                          <a:effectLst/>
                        </a:rPr>
                        <a:t>Gy</a:t>
                      </a:r>
                      <a:r>
                        <a:rPr lang="en-US" sz="1100" u="none" strike="noStrike" dirty="0">
                          <a:effectLst/>
                        </a:rPr>
                        <a:t>/h)</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gridSpan="2">
                  <a:txBody>
                    <a:bodyPr/>
                    <a:lstStyle/>
                    <a:p>
                      <a:pPr algn="ctr" fontAlgn="ctr"/>
                      <a:r>
                        <a:rPr lang="en-US" sz="1100" u="none" strike="noStrike" dirty="0">
                          <a:effectLst/>
                        </a:rPr>
                        <a:t>Contamination Rate (Gycm</a:t>
                      </a:r>
                      <a:r>
                        <a:rPr lang="en-US" sz="1100" u="none" strike="noStrike" baseline="30000" dirty="0">
                          <a:effectLst/>
                        </a:rPr>
                        <a:t>2</a:t>
                      </a:r>
                      <a:r>
                        <a:rPr lang="en-US" sz="1100" u="none" strike="noStrike" dirty="0">
                          <a:effectLst/>
                        </a:rPr>
                        <a:t>/n)</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hMerge="1">
                  <a:txBody>
                    <a:bodyPr/>
                    <a:lstStyle/>
                    <a:p>
                      <a:endParaRPr kumimoji="1" lang="ja-JP" altLang="en-US"/>
                    </a:p>
                  </a:txBody>
                  <a:tcPr/>
                </a:tc>
              </a:tr>
              <a:tr h="776864">
                <a:tc vMerge="1">
                  <a:txBody>
                    <a:bodyPr/>
                    <a:lstStyle/>
                    <a:p>
                      <a:endParaRPr kumimoji="1" lang="ja-JP" altLang="en-US"/>
                    </a:p>
                  </a:txBody>
                  <a:tcPr/>
                </a:tc>
                <a:tc>
                  <a:txBody>
                    <a:bodyPr/>
                    <a:lstStyle/>
                    <a:p>
                      <a:pPr algn="ctr" fontAlgn="ctr"/>
                      <a:r>
                        <a:rPr lang="en-US" sz="1100" u="none" strike="noStrike" dirty="0">
                          <a:effectLst/>
                        </a:rPr>
                        <a:t>Thermal </a:t>
                      </a:r>
                      <a:br>
                        <a:rPr lang="en-US" sz="1100" u="none" strike="noStrike" dirty="0">
                          <a:effectLst/>
                        </a:rPr>
                      </a:br>
                      <a:r>
                        <a:rPr lang="en-US" sz="1100" u="none" strike="noStrike" dirty="0">
                          <a:effectLst/>
                        </a:rPr>
                        <a:t>(&lt;0.5eV)</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a:txBody>
                    <a:bodyPr/>
                    <a:lstStyle/>
                    <a:p>
                      <a:pPr algn="ctr" fontAlgn="ctr"/>
                      <a:r>
                        <a:rPr lang="en-US" sz="1100" u="none" strike="noStrike" dirty="0">
                          <a:effectLst/>
                        </a:rPr>
                        <a:t>Epithermal</a:t>
                      </a:r>
                      <a:br>
                        <a:rPr lang="en-US" sz="1100" u="none" strike="noStrike" dirty="0">
                          <a:effectLst/>
                        </a:rPr>
                      </a:br>
                      <a:r>
                        <a:rPr lang="en-US" sz="1100" u="none" strike="noStrike" dirty="0">
                          <a:effectLst/>
                        </a:rPr>
                        <a:t>(</a:t>
                      </a:r>
                      <a:r>
                        <a:rPr lang="en-US" sz="1100" u="none" strike="noStrike" dirty="0" smtClean="0">
                          <a:effectLst/>
                        </a:rPr>
                        <a:t>0.5eV&lt;E</a:t>
                      </a:r>
                    </a:p>
                    <a:p>
                      <a:pPr algn="ctr" fontAlgn="ctr"/>
                      <a:r>
                        <a:rPr lang="en-US" sz="1100" u="none" strike="noStrike" dirty="0" smtClean="0">
                          <a:effectLst/>
                        </a:rPr>
                        <a:t>&lt;</a:t>
                      </a:r>
                      <a:r>
                        <a:rPr lang="en-US" sz="1100" u="none" strike="noStrike" dirty="0" smtClean="0">
                          <a:solidFill>
                            <a:schemeClr val="tx1"/>
                          </a:solidFill>
                          <a:effectLst/>
                        </a:rPr>
                        <a:t>10keV</a:t>
                      </a:r>
                      <a:endParaRPr lang="en-US" sz="11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a:txBody>
                    <a:bodyPr/>
                    <a:lstStyle/>
                    <a:p>
                      <a:pPr algn="ctr" fontAlgn="ctr"/>
                      <a:r>
                        <a:rPr lang="en-US" sz="1100" u="none" strike="noStrike" dirty="0">
                          <a:effectLst/>
                        </a:rPr>
                        <a:t>Fast</a:t>
                      </a:r>
                      <a:br>
                        <a:rPr lang="en-US" sz="1100" u="none" strike="noStrike" dirty="0">
                          <a:effectLst/>
                        </a:rPr>
                      </a:br>
                      <a:r>
                        <a:rPr lang="en-US" sz="1100" u="none" strike="noStrike" dirty="0">
                          <a:effectLst/>
                        </a:rPr>
                        <a:t>(&gt;10keV)</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vMerge="1">
                  <a:txBody>
                    <a:bodyPr/>
                    <a:lstStyle/>
                    <a:p>
                      <a:endParaRPr kumimoji="1" lang="ja-JP" altLang="en-US"/>
                    </a:p>
                  </a:txBody>
                  <a:tcPr/>
                </a:tc>
                <a:tc>
                  <a:txBody>
                    <a:bodyPr/>
                    <a:lstStyle/>
                    <a:p>
                      <a:pPr algn="ctr" fontAlgn="ctr"/>
                      <a:r>
                        <a:rPr lang="sv-SE" sz="1100" u="none" strike="noStrike" dirty="0">
                          <a:effectLst/>
                        </a:rPr>
                        <a:t>Fast neutron </a:t>
                      </a:r>
                      <a:r>
                        <a:rPr lang="sv-SE" sz="1100" u="none" strike="noStrike" dirty="0" smtClean="0">
                          <a:effectLst/>
                        </a:rPr>
                        <a:t>dose per</a:t>
                      </a:r>
                      <a:r>
                        <a:rPr lang="sv-SE" sz="1100" u="none" strike="noStrike" dirty="0">
                          <a:effectLst/>
                        </a:rPr>
                        <a:t/>
                      </a:r>
                      <a:br>
                        <a:rPr lang="sv-SE" sz="1100" u="none" strike="noStrike" dirty="0">
                          <a:effectLst/>
                        </a:rPr>
                      </a:br>
                      <a:r>
                        <a:rPr lang="sv-SE" sz="1100" u="none" strike="noStrike" dirty="0">
                          <a:effectLst/>
                        </a:rPr>
                        <a:t>epithermal neutron</a:t>
                      </a:r>
                      <a:endParaRPr lang="sv-SE"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c>
                  <a:txBody>
                    <a:bodyPr/>
                    <a:lstStyle/>
                    <a:p>
                      <a:pPr algn="ctr" fontAlgn="ctr"/>
                      <a:r>
                        <a:rPr lang="en-US" sz="1100" u="none" strike="noStrike">
                          <a:effectLst/>
                        </a:rPr>
                        <a:t>Gamma-ray dose per</a:t>
                      </a:r>
                      <a:br>
                        <a:rPr lang="en-US" sz="1100" u="none" strike="noStrike">
                          <a:effectLst/>
                        </a:rPr>
                      </a:br>
                      <a:r>
                        <a:rPr lang="en-US" sz="1100" u="none" strike="noStrike">
                          <a:effectLst/>
                        </a:rPr>
                        <a:t>epithermal neutron</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tc>
              </a:tr>
              <a:tr h="407227">
                <a:tc>
                  <a:txBody>
                    <a:bodyPr/>
                    <a:lstStyle/>
                    <a:p>
                      <a:pPr algn="ctr" fontAlgn="ctr"/>
                      <a:r>
                        <a:rPr lang="en-US" sz="1100" u="none" strike="noStrike" dirty="0">
                          <a:effectLst/>
                        </a:rPr>
                        <a:t>Tsukuba </a:t>
                      </a:r>
                      <a:r>
                        <a:rPr lang="en-US" sz="1100" u="none" strike="noStrike" dirty="0" smtClean="0">
                          <a:effectLst/>
                        </a:rPr>
                        <a:t>Linac </a:t>
                      </a:r>
                      <a:r>
                        <a:rPr lang="en-US" sz="1100" u="none" strike="noStrike" dirty="0">
                          <a:effectLst/>
                        </a:rPr>
                        <a:t/>
                      </a:r>
                      <a:br>
                        <a:rPr lang="en-US" sz="1100" u="none" strike="noStrike" dirty="0">
                          <a:effectLst/>
                        </a:rPr>
                      </a:br>
                      <a:r>
                        <a:rPr lang="en-US" sz="1100" u="none" strike="noStrike" dirty="0" smtClean="0">
                          <a:effectLst/>
                        </a:rPr>
                        <a:t>（</a:t>
                      </a:r>
                      <a:r>
                        <a:rPr lang="en-US" sz="1100" u="none" strike="noStrike" dirty="0">
                          <a:effectLst/>
                        </a:rPr>
                        <a:t>at 80kW)</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c>
                  <a:txBody>
                    <a:bodyPr/>
                    <a:lstStyle/>
                    <a:p>
                      <a:pPr algn="ctr" fontAlgn="ctr"/>
                      <a:r>
                        <a:rPr lang="en-US" sz="1200" u="none" strike="noStrike" dirty="0" smtClean="0">
                          <a:solidFill>
                            <a:schemeClr val="tx1"/>
                          </a:solidFill>
                          <a:effectLst/>
                        </a:rPr>
                        <a:t>8.</a:t>
                      </a:r>
                      <a:r>
                        <a:rPr lang="en-US" altLang="ja-JP" sz="1200" u="none" strike="noStrike" dirty="0" smtClean="0">
                          <a:solidFill>
                            <a:schemeClr val="tx1"/>
                          </a:solidFill>
                          <a:effectLst/>
                        </a:rPr>
                        <a:t>78</a:t>
                      </a:r>
                      <a:r>
                        <a:rPr lang="en-US" sz="1200" u="none" strike="noStrike" dirty="0" smtClean="0">
                          <a:solidFill>
                            <a:schemeClr val="tx1"/>
                          </a:solidFill>
                          <a:effectLst/>
                        </a:rPr>
                        <a:t>x10</a:t>
                      </a:r>
                      <a:r>
                        <a:rPr lang="en-US" sz="1200" u="none" strike="noStrike" baseline="30000" dirty="0" smtClean="0">
                          <a:solidFill>
                            <a:schemeClr val="tx1"/>
                          </a:solidFill>
                          <a:effectLst/>
                        </a:rPr>
                        <a:t>7</a:t>
                      </a:r>
                      <a:endParaRPr lang="en-US" sz="12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c>
                  <a:txBody>
                    <a:bodyPr/>
                    <a:lstStyle/>
                    <a:p>
                      <a:pPr algn="ctr" fontAlgn="ctr"/>
                      <a:r>
                        <a:rPr lang="en-US" sz="1200" u="none" strike="noStrike" dirty="0" smtClean="0">
                          <a:solidFill>
                            <a:schemeClr val="tx1"/>
                          </a:solidFill>
                          <a:effectLst/>
                        </a:rPr>
                        <a:t>4.31x10</a:t>
                      </a:r>
                      <a:r>
                        <a:rPr lang="en-US" sz="1200" u="none" strike="noStrike" baseline="30000" dirty="0" smtClean="0">
                          <a:solidFill>
                            <a:schemeClr val="tx1"/>
                          </a:solidFill>
                          <a:effectLst/>
                        </a:rPr>
                        <a:t>9</a:t>
                      </a:r>
                      <a:endParaRPr lang="en-US" sz="12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c>
                  <a:txBody>
                    <a:bodyPr/>
                    <a:lstStyle/>
                    <a:p>
                      <a:pPr algn="ctr" fontAlgn="ctr"/>
                      <a:r>
                        <a:rPr lang="en-US" sz="1200" u="none" strike="noStrike" dirty="0" smtClean="0">
                          <a:solidFill>
                            <a:schemeClr val="tx1"/>
                          </a:solidFill>
                          <a:effectLst/>
                        </a:rPr>
                        <a:t>5.17x10</a:t>
                      </a:r>
                      <a:r>
                        <a:rPr lang="en-US" sz="1200" u="none" strike="noStrike" baseline="30000" dirty="0" smtClean="0">
                          <a:solidFill>
                            <a:schemeClr val="tx1"/>
                          </a:solidFill>
                          <a:effectLst/>
                        </a:rPr>
                        <a:t>8</a:t>
                      </a:r>
                      <a:endParaRPr lang="en-US" sz="12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c>
                  <a:txBody>
                    <a:bodyPr/>
                    <a:lstStyle/>
                    <a:p>
                      <a:pPr algn="ctr" fontAlgn="ctr"/>
                      <a:r>
                        <a:rPr lang="en-US" altLang="ja-JP" sz="1200" u="none" strike="noStrike" dirty="0" smtClean="0">
                          <a:solidFill>
                            <a:schemeClr val="tx1"/>
                          </a:solidFill>
                          <a:effectLst/>
                        </a:rPr>
                        <a:t>0.44</a:t>
                      </a:r>
                      <a:endParaRPr lang="en-US" altLang="ja-JP" sz="12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c>
                  <a:txBody>
                    <a:bodyPr/>
                    <a:lstStyle/>
                    <a:p>
                      <a:pPr algn="ctr" fontAlgn="ctr"/>
                      <a:r>
                        <a:rPr lang="en-US" sz="1200" u="none" strike="noStrike" dirty="0" smtClean="0">
                          <a:solidFill>
                            <a:schemeClr val="tx1"/>
                          </a:solidFill>
                          <a:effectLst/>
                        </a:rPr>
                        <a:t>5.61x10</a:t>
                      </a:r>
                      <a:r>
                        <a:rPr lang="en-US" sz="1200" u="none" strike="noStrike" baseline="30000" dirty="0" smtClean="0">
                          <a:solidFill>
                            <a:schemeClr val="tx1"/>
                          </a:solidFill>
                          <a:effectLst/>
                        </a:rPr>
                        <a:t>-13</a:t>
                      </a:r>
                      <a:endParaRPr lang="en-US" sz="12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c>
                  <a:txBody>
                    <a:bodyPr/>
                    <a:lstStyle/>
                    <a:p>
                      <a:pPr algn="ctr" fontAlgn="ctr"/>
                      <a:r>
                        <a:rPr lang="en-US" sz="1200" u="none" strike="noStrike" dirty="0" smtClean="0">
                          <a:effectLst/>
                        </a:rPr>
                        <a:t>2.83x10</a:t>
                      </a:r>
                      <a:r>
                        <a:rPr lang="en-US" sz="1200" u="none" strike="noStrike" baseline="30000" dirty="0" smtClean="0">
                          <a:effectLst/>
                        </a:rPr>
                        <a:t>-14</a:t>
                      </a:r>
                      <a:endParaRPr 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1">
                        <a:lumMod val="20000"/>
                        <a:lumOff val="80000"/>
                      </a:schemeClr>
                    </a:solidFill>
                  </a:tcPr>
                </a:tc>
              </a:tr>
              <a:tr h="445806">
                <a:tc>
                  <a:txBody>
                    <a:bodyPr/>
                    <a:lstStyle/>
                    <a:p>
                      <a:pPr algn="ctr" fontAlgn="ctr"/>
                      <a:r>
                        <a:rPr lang="en-US" sz="1300" u="none" strike="noStrike" dirty="0">
                          <a:effectLst/>
                        </a:rPr>
                        <a:t>JRR-4</a:t>
                      </a:r>
                      <a:br>
                        <a:rPr lang="en-US" sz="1300" u="none" strike="noStrike" dirty="0">
                          <a:effectLst/>
                        </a:rPr>
                      </a:br>
                      <a:r>
                        <a:rPr lang="en-US" sz="1300" u="none" strike="noStrike" dirty="0" smtClean="0">
                          <a:effectLst/>
                        </a:rPr>
                        <a:t>(3,500kW</a:t>
                      </a:r>
                      <a:r>
                        <a:rPr lang="en-US" sz="1300" u="none" strike="noStrike" dirty="0">
                          <a:effectLst/>
                        </a:rPr>
                        <a:t>)</a:t>
                      </a:r>
                      <a:endParaRPr lang="en-US" sz="13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c>
                  <a:txBody>
                    <a:bodyPr/>
                    <a:lstStyle/>
                    <a:p>
                      <a:pPr algn="ctr" fontAlgn="ctr"/>
                      <a:r>
                        <a:rPr lang="en-US" sz="1200" u="none" strike="noStrike" dirty="0" smtClean="0">
                          <a:effectLst/>
                        </a:rPr>
                        <a:t>2.94x10</a:t>
                      </a:r>
                      <a:r>
                        <a:rPr lang="en-US" sz="1200" u="none" strike="noStrike" baseline="30000" dirty="0" smtClean="0">
                          <a:effectLst/>
                        </a:rPr>
                        <a:t>8</a:t>
                      </a:r>
                      <a:endParaRPr 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c>
                  <a:txBody>
                    <a:bodyPr/>
                    <a:lstStyle/>
                    <a:p>
                      <a:pPr algn="ctr" fontAlgn="ctr"/>
                      <a:r>
                        <a:rPr lang="en-US" sz="1200" u="none" strike="noStrike" dirty="0" smtClean="0">
                          <a:effectLst/>
                        </a:rPr>
                        <a:t>1.27x10</a:t>
                      </a:r>
                      <a:r>
                        <a:rPr lang="en-US" sz="1200" u="none" strike="noStrike" baseline="30000" dirty="0" smtClean="0">
                          <a:effectLst/>
                        </a:rPr>
                        <a:t>9</a:t>
                      </a:r>
                      <a:endParaRPr 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c>
                  <a:txBody>
                    <a:bodyPr/>
                    <a:lstStyle/>
                    <a:p>
                      <a:pPr algn="ctr" fontAlgn="ctr"/>
                      <a:r>
                        <a:rPr lang="en-US" sz="1200" u="none" strike="noStrike" dirty="0" smtClean="0">
                          <a:effectLst/>
                        </a:rPr>
                        <a:t>4.97x10</a:t>
                      </a:r>
                      <a:r>
                        <a:rPr lang="en-US" sz="1200" u="none" strike="noStrike" baseline="30000" dirty="0" smtClean="0">
                          <a:effectLst/>
                        </a:rPr>
                        <a:t>7</a:t>
                      </a:r>
                      <a:endParaRPr 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c>
                  <a:txBody>
                    <a:bodyPr/>
                    <a:lstStyle/>
                    <a:p>
                      <a:pPr algn="ctr" fontAlgn="ctr"/>
                      <a:r>
                        <a:rPr lang="en-US" altLang="ja-JP" sz="1200" u="none" strike="noStrike" dirty="0">
                          <a:effectLst/>
                        </a:rPr>
                        <a:t>0.50</a:t>
                      </a:r>
                      <a:endParaRPr lang="en-US" altLang="ja-JP"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c>
                  <a:txBody>
                    <a:bodyPr/>
                    <a:lstStyle/>
                    <a:p>
                      <a:pPr algn="ctr" fontAlgn="ctr"/>
                      <a:r>
                        <a:rPr lang="en-US" sz="1200" u="none" strike="noStrike" dirty="0" smtClean="0">
                          <a:effectLst/>
                        </a:rPr>
                        <a:t>3.10x10</a:t>
                      </a:r>
                      <a:r>
                        <a:rPr lang="en-US" sz="1200" u="none" strike="noStrike" baseline="30000" dirty="0" smtClean="0">
                          <a:effectLst/>
                        </a:rPr>
                        <a:t>-13</a:t>
                      </a:r>
                      <a:endParaRPr 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c>
                  <a:txBody>
                    <a:bodyPr/>
                    <a:lstStyle/>
                    <a:p>
                      <a:pPr algn="ctr" fontAlgn="ctr"/>
                      <a:r>
                        <a:rPr lang="en-US" sz="1200" u="none" strike="noStrike" dirty="0" smtClean="0">
                          <a:effectLst/>
                        </a:rPr>
                        <a:t>3.00x10</a:t>
                      </a:r>
                      <a:r>
                        <a:rPr lang="en-US" sz="1200" u="none" strike="noStrike" baseline="30000" dirty="0" smtClean="0">
                          <a:effectLst/>
                        </a:rPr>
                        <a:t>-13</a:t>
                      </a:r>
                      <a:endParaRPr 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018" marR="7018" marT="7018" marB="0" anchor="ctr">
                    <a:solidFill>
                      <a:schemeClr val="accent4">
                        <a:lumMod val="20000"/>
                        <a:lumOff val="80000"/>
                      </a:schemeClr>
                    </a:solidFill>
                  </a:tcPr>
                </a:tc>
              </a:tr>
            </a:tbl>
          </a:graphicData>
        </a:graphic>
      </p:graphicFrame>
      <p:grpSp>
        <p:nvGrpSpPr>
          <p:cNvPr id="3" name="グループ化 2"/>
          <p:cNvGrpSpPr/>
          <p:nvPr/>
        </p:nvGrpSpPr>
        <p:grpSpPr>
          <a:xfrm>
            <a:off x="124097" y="624101"/>
            <a:ext cx="5544493" cy="2207064"/>
            <a:chOff x="128588" y="635396"/>
            <a:chExt cx="5544493" cy="2207064"/>
          </a:xfrm>
        </p:grpSpPr>
        <p:sp>
          <p:nvSpPr>
            <p:cNvPr id="83" name="角丸四角形 82"/>
            <p:cNvSpPr/>
            <p:nvPr/>
          </p:nvSpPr>
          <p:spPr bwMode="auto">
            <a:xfrm>
              <a:off x="128588" y="635396"/>
              <a:ext cx="5544493" cy="2207064"/>
            </a:xfrm>
            <a:prstGeom prst="roundRect">
              <a:avLst>
                <a:gd name="adj" fmla="val 9397"/>
              </a:avLst>
            </a:prstGeom>
            <a:solidFill>
              <a:schemeClr val="bg1"/>
            </a:solidFill>
            <a:ln w="2857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84" name="図 1"/>
            <p:cNvPicPr>
              <a:picLocks noChangeAspect="1"/>
            </p:cNvPicPr>
            <p:nvPr/>
          </p:nvPicPr>
          <p:blipFill rotWithShape="1">
            <a:blip r:embed="rId5" cstate="print">
              <a:extLst>
                <a:ext uri="{28A0092B-C50C-407E-A947-70E740481C1C}">
                  <a14:useLocalDpi xmlns:a14="http://schemas.microsoft.com/office/drawing/2010/main" val="0"/>
                </a:ext>
              </a:extLst>
            </a:blip>
            <a:srcRect l="1748" t="7488" r="23211" b="20188"/>
            <a:stretch/>
          </p:blipFill>
          <p:spPr bwMode="auto">
            <a:xfrm>
              <a:off x="196369" y="1115009"/>
              <a:ext cx="5418306" cy="156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テキスト ボックス 37"/>
            <p:cNvSpPr txBox="1">
              <a:spLocks noChangeArrowheads="1"/>
            </p:cNvSpPr>
            <p:nvPr/>
          </p:nvSpPr>
          <p:spPr bwMode="auto">
            <a:xfrm>
              <a:off x="943312" y="1390187"/>
              <a:ext cx="1158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b="1">
                  <a:solidFill>
                    <a:schemeClr val="tx1"/>
                  </a:solidFill>
                  <a:latin typeface="Arial" charset="0"/>
                  <a:ea typeface="ＭＳ Ｐゴシック" charset="-128"/>
                </a:defRPr>
              </a:lvl1pPr>
              <a:lvl2pPr marL="742950" indent="-285750" eaLnBrk="0" hangingPunct="0">
                <a:defRPr kumimoji="1" sz="1600" b="1">
                  <a:solidFill>
                    <a:schemeClr val="tx1"/>
                  </a:solidFill>
                  <a:latin typeface="Arial" charset="0"/>
                  <a:ea typeface="ＭＳ Ｐゴシック" charset="-128"/>
                </a:defRPr>
              </a:lvl2pPr>
              <a:lvl3pPr marL="1143000" indent="-228600" eaLnBrk="0" hangingPunct="0">
                <a:defRPr kumimoji="1" sz="1600" b="1">
                  <a:solidFill>
                    <a:schemeClr val="tx1"/>
                  </a:solidFill>
                  <a:latin typeface="Arial" charset="0"/>
                  <a:ea typeface="ＭＳ Ｐゴシック" charset="-128"/>
                </a:defRPr>
              </a:lvl3pPr>
              <a:lvl4pPr marL="1600200" indent="-228600" eaLnBrk="0" hangingPunct="0">
                <a:defRPr kumimoji="1" sz="1600" b="1">
                  <a:solidFill>
                    <a:schemeClr val="tx1"/>
                  </a:solidFill>
                  <a:latin typeface="Arial" charset="0"/>
                  <a:ea typeface="ＭＳ Ｐゴシック" charset="-128"/>
                </a:defRPr>
              </a:lvl4pPr>
              <a:lvl5pPr marL="2057400" indent="-228600" eaLnBrk="0" hangingPunct="0">
                <a:defRPr kumimoji="1" sz="1600" b="1">
                  <a:solidFill>
                    <a:schemeClr val="tx1"/>
                  </a:solidFill>
                  <a:latin typeface="Arial" charset="0"/>
                  <a:ea typeface="ＭＳ Ｐゴシック" charset="-128"/>
                </a:defRPr>
              </a:lvl5pPr>
              <a:lvl6pPr marL="2514600" indent="-228600" algn="just" eaLnBrk="0" fontAlgn="base" hangingPunct="0">
                <a:spcBef>
                  <a:spcPct val="0"/>
                </a:spcBef>
                <a:spcAft>
                  <a:spcPct val="0"/>
                </a:spcAft>
                <a:defRPr kumimoji="1" sz="1600" b="1">
                  <a:solidFill>
                    <a:schemeClr val="tx1"/>
                  </a:solidFill>
                  <a:latin typeface="Arial" charset="0"/>
                  <a:ea typeface="ＭＳ Ｐゴシック" charset="-128"/>
                </a:defRPr>
              </a:lvl6pPr>
              <a:lvl7pPr marL="2971800" indent="-228600" algn="just" eaLnBrk="0" fontAlgn="base" hangingPunct="0">
                <a:spcBef>
                  <a:spcPct val="0"/>
                </a:spcBef>
                <a:spcAft>
                  <a:spcPct val="0"/>
                </a:spcAft>
                <a:defRPr kumimoji="1" sz="1600" b="1">
                  <a:solidFill>
                    <a:schemeClr val="tx1"/>
                  </a:solidFill>
                  <a:latin typeface="Arial" charset="0"/>
                  <a:ea typeface="ＭＳ Ｐゴシック" charset="-128"/>
                </a:defRPr>
              </a:lvl7pPr>
              <a:lvl8pPr marL="3429000" indent="-228600" algn="just" eaLnBrk="0" fontAlgn="base" hangingPunct="0">
                <a:spcBef>
                  <a:spcPct val="0"/>
                </a:spcBef>
                <a:spcAft>
                  <a:spcPct val="0"/>
                </a:spcAft>
                <a:defRPr kumimoji="1" sz="1600" b="1">
                  <a:solidFill>
                    <a:schemeClr val="tx1"/>
                  </a:solidFill>
                  <a:latin typeface="Arial" charset="0"/>
                  <a:ea typeface="ＭＳ Ｐゴシック" charset="-128"/>
                </a:defRPr>
              </a:lvl8pPr>
              <a:lvl9pPr marL="3886200" indent="-228600" algn="just"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defRPr/>
              </a:pPr>
              <a:r>
                <a:rPr lang="en-US" altLang="ja-JP" dirty="0" smtClean="0">
                  <a:latin typeface="+mn-lt"/>
                </a:rPr>
                <a:t>Accelerator</a:t>
              </a:r>
              <a:endParaRPr lang="ja-JP" altLang="en-US" dirty="0" smtClean="0">
                <a:latin typeface="+mn-lt"/>
              </a:endParaRPr>
            </a:p>
          </p:txBody>
        </p:sp>
        <p:sp>
          <p:nvSpPr>
            <p:cNvPr id="87" name="テキスト ボックス 37"/>
            <p:cNvSpPr txBox="1">
              <a:spLocks noChangeArrowheads="1"/>
            </p:cNvSpPr>
            <p:nvPr/>
          </p:nvSpPr>
          <p:spPr bwMode="auto">
            <a:xfrm>
              <a:off x="4475589" y="723801"/>
              <a:ext cx="1053109"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b="1">
                  <a:solidFill>
                    <a:schemeClr val="tx1"/>
                  </a:solidFill>
                  <a:latin typeface="Arial" charset="0"/>
                  <a:ea typeface="ＭＳ Ｐゴシック" charset="-128"/>
                </a:defRPr>
              </a:lvl1pPr>
              <a:lvl2pPr marL="742950" indent="-285750" eaLnBrk="0" hangingPunct="0">
                <a:defRPr kumimoji="1" sz="1600" b="1">
                  <a:solidFill>
                    <a:schemeClr val="tx1"/>
                  </a:solidFill>
                  <a:latin typeface="Arial" charset="0"/>
                  <a:ea typeface="ＭＳ Ｐゴシック" charset="-128"/>
                </a:defRPr>
              </a:lvl2pPr>
              <a:lvl3pPr marL="1143000" indent="-228600" eaLnBrk="0" hangingPunct="0">
                <a:defRPr kumimoji="1" sz="1600" b="1">
                  <a:solidFill>
                    <a:schemeClr val="tx1"/>
                  </a:solidFill>
                  <a:latin typeface="Arial" charset="0"/>
                  <a:ea typeface="ＭＳ Ｐゴシック" charset="-128"/>
                </a:defRPr>
              </a:lvl3pPr>
              <a:lvl4pPr marL="1600200" indent="-228600" eaLnBrk="0" hangingPunct="0">
                <a:defRPr kumimoji="1" sz="1600" b="1">
                  <a:solidFill>
                    <a:schemeClr val="tx1"/>
                  </a:solidFill>
                  <a:latin typeface="Arial" charset="0"/>
                  <a:ea typeface="ＭＳ Ｐゴシック" charset="-128"/>
                </a:defRPr>
              </a:lvl4pPr>
              <a:lvl5pPr marL="2057400" indent="-228600" eaLnBrk="0" hangingPunct="0">
                <a:defRPr kumimoji="1" sz="1600" b="1">
                  <a:solidFill>
                    <a:schemeClr val="tx1"/>
                  </a:solidFill>
                  <a:latin typeface="Arial" charset="0"/>
                  <a:ea typeface="ＭＳ Ｐゴシック" charset="-128"/>
                </a:defRPr>
              </a:lvl5pPr>
              <a:lvl6pPr marL="2514600" indent="-228600" algn="just" eaLnBrk="0" fontAlgn="base" hangingPunct="0">
                <a:spcBef>
                  <a:spcPct val="0"/>
                </a:spcBef>
                <a:spcAft>
                  <a:spcPct val="0"/>
                </a:spcAft>
                <a:defRPr kumimoji="1" sz="1600" b="1">
                  <a:solidFill>
                    <a:schemeClr val="tx1"/>
                  </a:solidFill>
                  <a:latin typeface="Arial" charset="0"/>
                  <a:ea typeface="ＭＳ Ｐゴシック" charset="-128"/>
                </a:defRPr>
              </a:lvl6pPr>
              <a:lvl7pPr marL="2971800" indent="-228600" algn="just" eaLnBrk="0" fontAlgn="base" hangingPunct="0">
                <a:spcBef>
                  <a:spcPct val="0"/>
                </a:spcBef>
                <a:spcAft>
                  <a:spcPct val="0"/>
                </a:spcAft>
                <a:defRPr kumimoji="1" sz="1600" b="1">
                  <a:solidFill>
                    <a:schemeClr val="tx1"/>
                  </a:solidFill>
                  <a:latin typeface="Arial" charset="0"/>
                  <a:ea typeface="ＭＳ Ｐゴシック" charset="-128"/>
                </a:defRPr>
              </a:lvl7pPr>
              <a:lvl8pPr marL="3429000" indent="-228600" algn="just" eaLnBrk="0" fontAlgn="base" hangingPunct="0">
                <a:spcBef>
                  <a:spcPct val="0"/>
                </a:spcBef>
                <a:spcAft>
                  <a:spcPct val="0"/>
                </a:spcAft>
                <a:defRPr kumimoji="1" sz="1600" b="1">
                  <a:solidFill>
                    <a:schemeClr val="tx1"/>
                  </a:solidFill>
                  <a:latin typeface="Arial" charset="0"/>
                  <a:ea typeface="ＭＳ Ｐゴシック" charset="-128"/>
                </a:defRPr>
              </a:lvl8pPr>
              <a:lvl9pPr marL="3886200" indent="-228600" algn="just"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lnSpc>
                  <a:spcPts val="1600"/>
                </a:lnSpc>
                <a:defRPr/>
              </a:pPr>
              <a:r>
                <a:rPr lang="en-US" altLang="ja-JP" dirty="0" smtClean="0">
                  <a:solidFill>
                    <a:srgbClr val="0000FF"/>
                  </a:solidFill>
                  <a:latin typeface="+mn-lt"/>
                </a:rPr>
                <a:t>Neutron</a:t>
              </a:r>
            </a:p>
            <a:p>
              <a:pPr algn="ctr" eaLnBrk="1" hangingPunct="1">
                <a:lnSpc>
                  <a:spcPts val="1600"/>
                </a:lnSpc>
                <a:defRPr/>
              </a:pPr>
              <a:r>
                <a:rPr lang="en-US" altLang="ja-JP" dirty="0" smtClean="0">
                  <a:solidFill>
                    <a:srgbClr val="0000FF"/>
                  </a:solidFill>
                  <a:latin typeface="+mn-lt"/>
                </a:rPr>
                <a:t>Generator</a:t>
              </a:r>
              <a:endParaRPr lang="ja-JP" altLang="en-US" dirty="0" smtClean="0">
                <a:solidFill>
                  <a:srgbClr val="0000FF"/>
                </a:solidFill>
                <a:latin typeface="+mn-lt"/>
              </a:endParaRPr>
            </a:p>
          </p:txBody>
        </p:sp>
      </p:grpSp>
      <p:sp>
        <p:nvSpPr>
          <p:cNvPr id="89" name="右矢印 88"/>
          <p:cNvSpPr/>
          <p:nvPr/>
        </p:nvSpPr>
        <p:spPr>
          <a:xfrm rot="6632612">
            <a:off x="4164657" y="2686456"/>
            <a:ext cx="917104" cy="750888"/>
          </a:xfrm>
          <a:prstGeom prst="rightArrow">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dirty="0"/>
          </a:p>
        </p:txBody>
      </p:sp>
    </p:spTree>
    <p:extLst>
      <p:ext uri="{BB962C8B-B14F-4D97-AF65-F5344CB8AC3E}">
        <p14:creationId xmlns:p14="http://schemas.microsoft.com/office/powerpoint/2010/main" val="1566880872"/>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89"/>
                                        </p:tgtEl>
                                        <p:attrNameLst>
                                          <p:attrName>style.visibility</p:attrName>
                                        </p:attrNameLst>
                                      </p:cBhvr>
                                      <p:to>
                                        <p:strVal val="visible"/>
                                      </p:to>
                                    </p:set>
                                    <p:animEffect transition="in" filter="wipe(up)">
                                      <p:cBhvr>
                                        <p:cTn id="7" dur="500"/>
                                        <p:tgtEl>
                                          <p:spTgt spid="89"/>
                                        </p:tgtEl>
                                      </p:cBhvr>
                                    </p:animEffect>
                                  </p:childTnLst>
                                </p:cTn>
                              </p:par>
                            </p:childTnLst>
                          </p:cTn>
                        </p:par>
                        <p:par>
                          <p:cTn id="8" fill="hold" nodeType="afterGroup">
                            <p:stCondLst>
                              <p:cond delay="2500"/>
                            </p:stCondLst>
                            <p:childTnLst>
                              <p:par>
                                <p:cTn id="9" presetID="22"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3000"/>
                            </p:stCondLst>
                            <p:childTnLst>
                              <p:par>
                                <p:cTn id="13" presetID="22" presetClass="entr" presetSubtype="8" fill="hold" nodeType="afterEffect">
                                  <p:stCondLst>
                                    <p:cond delay="15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89"/>
                                        </p:tgtEl>
                                      </p:cBhvr>
                                    </p:animEffect>
                                    <p:set>
                                      <p:cBhvr>
                                        <p:cTn id="20" dur="1" fill="hold">
                                          <p:stCondLst>
                                            <p:cond delay="499"/>
                                          </p:stCondLst>
                                        </p:cTn>
                                        <p:tgtEl>
                                          <p:spTgt spid="89"/>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3"/>
                                        </p:tgtEl>
                                      </p:cBhvr>
                                    </p:animEffect>
                                    <p:set>
                                      <p:cBhvr>
                                        <p:cTn id="23"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グループ化 45"/>
          <p:cNvGrpSpPr/>
          <p:nvPr/>
        </p:nvGrpSpPr>
        <p:grpSpPr>
          <a:xfrm>
            <a:off x="113750" y="764704"/>
            <a:ext cx="9663786" cy="5976664"/>
            <a:chOff x="27275" y="780071"/>
            <a:chExt cx="8940326" cy="5529233"/>
          </a:xfrm>
        </p:grpSpPr>
        <p:sp>
          <p:nvSpPr>
            <p:cNvPr id="2" name="角丸四角形 1"/>
            <p:cNvSpPr/>
            <p:nvPr/>
          </p:nvSpPr>
          <p:spPr bwMode="auto">
            <a:xfrm>
              <a:off x="27275" y="780071"/>
              <a:ext cx="8940326" cy="5529233"/>
            </a:xfrm>
            <a:prstGeom prst="roundRect">
              <a:avLst>
                <a:gd name="adj" fmla="val 3300"/>
              </a:avLst>
            </a:prstGeom>
            <a:solidFill>
              <a:schemeClr val="bg1"/>
            </a:solidFill>
            <a:ln w="12700">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solidFill>
                  <a:schemeClr val="tx1"/>
                </a:solidFill>
              </a:endParaRPr>
            </a:p>
          </p:txBody>
        </p:sp>
        <p:grpSp>
          <p:nvGrpSpPr>
            <p:cNvPr id="3" name="グループ化 11"/>
            <p:cNvGrpSpPr>
              <a:grpSpLocks/>
            </p:cNvGrpSpPr>
            <p:nvPr/>
          </p:nvGrpSpPr>
          <p:grpSpPr bwMode="auto">
            <a:xfrm rot="5400000">
              <a:off x="1941293" y="1595942"/>
              <a:ext cx="4599843" cy="3511063"/>
              <a:chOff x="13543266" y="2373083"/>
              <a:chExt cx="4864177" cy="4023425"/>
            </a:xfrm>
          </p:grpSpPr>
          <p:sp>
            <p:nvSpPr>
              <p:cNvPr id="4" name="正方形/長方形 3"/>
              <p:cNvSpPr/>
              <p:nvPr/>
            </p:nvSpPr>
            <p:spPr bwMode="auto">
              <a:xfrm>
                <a:off x="13543266" y="2373083"/>
                <a:ext cx="4853329" cy="4023425"/>
              </a:xfrm>
              <a:prstGeom prst="rect">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pic>
            <p:nvPicPr>
              <p:cNvPr id="5" name="Picture 4" descr="D:\Data_Files\MS-WORD\競争的外部資金\2012\産学連携イノベーション促進事業（コンソーシアム）\120530照射室2階レイアウト検討図(3D)_ページ_1.jpg"/>
              <p:cNvPicPr>
                <a:picLocks noChangeAspect="1" noChangeArrowheads="1"/>
              </p:cNvPicPr>
              <p:nvPr/>
            </p:nvPicPr>
            <p:blipFill>
              <a:blip r:embed="rId3" cstate="print">
                <a:extLst>
                  <a:ext uri="{28A0092B-C50C-407E-A947-70E740481C1C}">
                    <a14:useLocalDpi xmlns:a14="http://schemas.microsoft.com/office/drawing/2010/main" val="0"/>
                  </a:ext>
                </a:extLst>
              </a:blip>
              <a:srcRect l="19592" t="15973" r="16740" b="14612"/>
              <a:stretch>
                <a:fillRect/>
              </a:stretch>
            </p:blipFill>
            <p:spPr bwMode="auto">
              <a:xfrm>
                <a:off x="13757238" y="2545193"/>
                <a:ext cx="4363116" cy="364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6"/>
              <p:cNvSpPr txBox="1">
                <a:spLocks noChangeArrowheads="1"/>
              </p:cNvSpPr>
              <p:nvPr/>
            </p:nvSpPr>
            <p:spPr bwMode="auto">
              <a:xfrm rot="16200000">
                <a:off x="14584440" y="2885427"/>
                <a:ext cx="1545209" cy="59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1662" b="1" dirty="0" smtClean="0">
                    <a:solidFill>
                      <a:srgbClr val="0000FF"/>
                    </a:solidFill>
                    <a:latin typeface="Arial" panose="020B0604020202020204" pitchFamily="34" charset="0"/>
                  </a:rPr>
                  <a:t>Irradiation</a:t>
                </a:r>
              </a:p>
              <a:p>
                <a:pPr eaLnBrk="1" hangingPunct="1"/>
                <a:r>
                  <a:rPr lang="en-US" altLang="ja-JP" sz="1662" b="1" dirty="0" smtClean="0">
                    <a:solidFill>
                      <a:srgbClr val="0000FF"/>
                    </a:solidFill>
                    <a:latin typeface="Arial" panose="020B0604020202020204" pitchFamily="34" charset="0"/>
                  </a:rPr>
                  <a:t>Room</a:t>
                </a:r>
                <a:endParaRPr lang="en-US" altLang="ja-JP" sz="1662" b="1" dirty="0">
                  <a:solidFill>
                    <a:srgbClr val="0000FF"/>
                  </a:solidFill>
                  <a:latin typeface="Arial" panose="020B0604020202020204" pitchFamily="34" charset="0"/>
                </a:endParaRPr>
              </a:p>
            </p:txBody>
          </p:sp>
          <p:grpSp>
            <p:nvGrpSpPr>
              <p:cNvPr id="7" name="グループ化 57"/>
              <p:cNvGrpSpPr>
                <a:grpSpLocks/>
              </p:cNvGrpSpPr>
              <p:nvPr/>
            </p:nvGrpSpPr>
            <p:grpSpPr bwMode="auto">
              <a:xfrm rot="1899031">
                <a:off x="14450970" y="3427656"/>
                <a:ext cx="188619" cy="553792"/>
                <a:chOff x="1821954" y="2789237"/>
                <a:chExt cx="366167" cy="993776"/>
              </a:xfrm>
            </p:grpSpPr>
            <p:sp>
              <p:nvSpPr>
                <p:cNvPr id="26" name="円/楕円 25"/>
                <p:cNvSpPr/>
                <p:nvPr/>
              </p:nvSpPr>
              <p:spPr>
                <a:xfrm>
                  <a:off x="1851882" y="3565636"/>
                  <a:ext cx="231635" cy="216962"/>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27" name="角丸四角形 26"/>
                <p:cNvSpPr/>
                <p:nvPr/>
              </p:nvSpPr>
              <p:spPr>
                <a:xfrm>
                  <a:off x="1846268" y="3213293"/>
                  <a:ext cx="240659" cy="349550"/>
                </a:xfrm>
                <a:prstGeom prst="round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28" name="角丸四角形 27"/>
                <p:cNvSpPr/>
                <p:nvPr/>
              </p:nvSpPr>
              <p:spPr>
                <a:xfrm>
                  <a:off x="1842005" y="2799160"/>
                  <a:ext cx="63172" cy="421870"/>
                </a:xfrm>
                <a:prstGeom prst="round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29" name="角丸四角形 28"/>
                <p:cNvSpPr/>
                <p:nvPr/>
              </p:nvSpPr>
              <p:spPr>
                <a:xfrm>
                  <a:off x="1966851" y="2803576"/>
                  <a:ext cx="75205" cy="424883"/>
                </a:xfrm>
                <a:prstGeom prst="round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30" name="角丸四角形 29"/>
                <p:cNvSpPr/>
                <p:nvPr/>
              </p:nvSpPr>
              <p:spPr>
                <a:xfrm>
                  <a:off x="2043196" y="3221562"/>
                  <a:ext cx="75205" cy="319416"/>
                </a:xfrm>
                <a:prstGeom prst="round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31" name="角丸四角形 30"/>
                <p:cNvSpPr/>
                <p:nvPr/>
              </p:nvSpPr>
              <p:spPr>
                <a:xfrm>
                  <a:off x="1767552" y="3238131"/>
                  <a:ext cx="69190" cy="322428"/>
                </a:xfrm>
                <a:prstGeom prst="round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grpSp>
          <p:grpSp>
            <p:nvGrpSpPr>
              <p:cNvPr id="8" name="Group 13"/>
              <p:cNvGrpSpPr>
                <a:grpSpLocks/>
              </p:cNvGrpSpPr>
              <p:nvPr/>
            </p:nvGrpSpPr>
            <p:grpSpPr bwMode="auto">
              <a:xfrm>
                <a:off x="14327759" y="3957095"/>
                <a:ext cx="188000" cy="284537"/>
                <a:chOff x="6302" y="2207"/>
                <a:chExt cx="189" cy="310"/>
              </a:xfrm>
            </p:grpSpPr>
            <p:sp>
              <p:nvSpPr>
                <p:cNvPr id="23" name="正方形/長方形 52"/>
                <p:cNvSpPr/>
                <p:nvPr/>
              </p:nvSpPr>
              <p:spPr>
                <a:xfrm>
                  <a:off x="6302" y="2349"/>
                  <a:ext cx="182" cy="141"/>
                </a:xfrm>
                <a:prstGeom prst="rect">
                  <a:avLst/>
                </a:prstGeom>
                <a:solidFill>
                  <a:srgbClr val="33CC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dirty="0"/>
                </a:p>
              </p:txBody>
            </p:sp>
            <p:sp>
              <p:nvSpPr>
                <p:cNvPr id="24" name="台形 53"/>
                <p:cNvSpPr/>
                <p:nvPr/>
              </p:nvSpPr>
              <p:spPr>
                <a:xfrm>
                  <a:off x="6302" y="2203"/>
                  <a:ext cx="182" cy="141"/>
                </a:xfrm>
                <a:prstGeom prst="trapezoid">
                  <a:avLst>
                    <a:gd name="adj" fmla="val 4670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dirty="0"/>
                </a:p>
              </p:txBody>
            </p:sp>
            <p:sp>
              <p:nvSpPr>
                <p:cNvPr id="25" name="正方形/長方形 55"/>
                <p:cNvSpPr/>
                <p:nvPr/>
              </p:nvSpPr>
              <p:spPr>
                <a:xfrm>
                  <a:off x="6302" y="2470"/>
                  <a:ext cx="182" cy="46"/>
                </a:xfrm>
                <a:prstGeom prst="rect">
                  <a:avLst/>
                </a:prstGeom>
                <a:solidFill>
                  <a:srgbClr val="008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dirty="0"/>
                </a:p>
              </p:txBody>
            </p:sp>
          </p:grpSp>
          <p:sp>
            <p:nvSpPr>
              <p:cNvPr id="9" name="テキスト ボックス 21"/>
              <p:cNvSpPr txBox="1">
                <a:spLocks noChangeArrowheads="1"/>
              </p:cNvSpPr>
              <p:nvPr/>
            </p:nvSpPr>
            <p:spPr bwMode="auto">
              <a:xfrm rot="16200000">
                <a:off x="16919515" y="3774911"/>
                <a:ext cx="1925769" cy="31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1477" b="1" dirty="0" smtClean="0">
                    <a:solidFill>
                      <a:srgbClr val="0000FF"/>
                    </a:solidFill>
                    <a:latin typeface="Arial" panose="020B0604020202020204" pitchFamily="34" charset="0"/>
                  </a:rPr>
                  <a:t>Accelerator Room</a:t>
                </a:r>
                <a:endParaRPr lang="en-US" altLang="ja-JP" sz="1477" b="1" dirty="0">
                  <a:solidFill>
                    <a:srgbClr val="0000FF"/>
                  </a:solidFill>
                  <a:latin typeface="Arial" panose="020B0604020202020204" pitchFamily="34" charset="0"/>
                </a:endParaRPr>
              </a:p>
            </p:txBody>
          </p:sp>
          <p:sp>
            <p:nvSpPr>
              <p:cNvPr id="10" name="テキスト ボックス 22"/>
              <p:cNvSpPr txBox="1">
                <a:spLocks noChangeArrowheads="1"/>
              </p:cNvSpPr>
              <p:nvPr/>
            </p:nvSpPr>
            <p:spPr bwMode="auto">
              <a:xfrm rot="16200000">
                <a:off x="16544793" y="3496195"/>
                <a:ext cx="511033" cy="25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defRPr/>
                </a:pPr>
                <a:r>
                  <a:rPr lang="en-US" altLang="ja-JP" sz="969" dirty="0"/>
                  <a:t>RFQ</a:t>
                </a:r>
              </a:p>
            </p:txBody>
          </p:sp>
          <p:sp>
            <p:nvSpPr>
              <p:cNvPr id="11" name="テキスト ボックス 23"/>
              <p:cNvSpPr txBox="1">
                <a:spLocks noChangeArrowheads="1"/>
              </p:cNvSpPr>
              <p:nvPr/>
            </p:nvSpPr>
            <p:spPr bwMode="auto">
              <a:xfrm rot="16200000">
                <a:off x="16552275" y="4684749"/>
                <a:ext cx="479805" cy="25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defRPr/>
                </a:pPr>
                <a:r>
                  <a:rPr lang="en-US" altLang="ja-JP" sz="969" dirty="0"/>
                  <a:t>DTL</a:t>
                </a:r>
              </a:p>
            </p:txBody>
          </p:sp>
          <p:sp>
            <p:nvSpPr>
              <p:cNvPr id="12" name="テキスト ボックス 24"/>
              <p:cNvSpPr txBox="1">
                <a:spLocks noChangeArrowheads="1"/>
              </p:cNvSpPr>
              <p:nvPr/>
            </p:nvSpPr>
            <p:spPr bwMode="auto">
              <a:xfrm rot="16200000">
                <a:off x="16318055" y="2905380"/>
                <a:ext cx="834749" cy="23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defRPr/>
                </a:pPr>
                <a:r>
                  <a:rPr lang="en-US" altLang="ja-JP" sz="969" dirty="0" smtClean="0"/>
                  <a:t>Ion Source</a:t>
                </a:r>
                <a:endParaRPr lang="en-US" altLang="ja-JP" sz="969" dirty="0"/>
              </a:p>
            </p:txBody>
          </p:sp>
          <p:sp>
            <p:nvSpPr>
              <p:cNvPr id="13" name="正方形/長方形 12"/>
              <p:cNvSpPr/>
              <p:nvPr/>
            </p:nvSpPr>
            <p:spPr bwMode="auto">
              <a:xfrm>
                <a:off x="13586655" y="5897778"/>
                <a:ext cx="2879146" cy="478580"/>
              </a:xfrm>
              <a:prstGeom prst="rect">
                <a:avLst/>
              </a:prstGeom>
              <a:solidFill>
                <a:schemeClr val="tx1">
                  <a:lumMod val="50000"/>
                  <a:lumOff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14" name="正方形/長方形 13"/>
              <p:cNvSpPr/>
              <p:nvPr/>
            </p:nvSpPr>
            <p:spPr bwMode="auto">
              <a:xfrm>
                <a:off x="15952886" y="2401629"/>
                <a:ext cx="494320" cy="3311433"/>
              </a:xfrm>
              <a:prstGeom prst="rect">
                <a:avLst/>
              </a:prstGeom>
              <a:solidFill>
                <a:schemeClr val="tx1">
                  <a:lumMod val="50000"/>
                  <a:lumOff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15" name="正方形/長方形 14"/>
              <p:cNvSpPr/>
              <p:nvPr/>
            </p:nvSpPr>
            <p:spPr bwMode="auto">
              <a:xfrm>
                <a:off x="15962183" y="5775195"/>
                <a:ext cx="492771" cy="606200"/>
              </a:xfrm>
              <a:prstGeom prst="rect">
                <a:avLst/>
              </a:prstGeom>
              <a:solidFill>
                <a:schemeClr val="tx1">
                  <a:lumMod val="50000"/>
                  <a:lumOff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16" name="正方形/長方形 15"/>
              <p:cNvSpPr/>
              <p:nvPr/>
            </p:nvSpPr>
            <p:spPr bwMode="auto">
              <a:xfrm>
                <a:off x="16241110" y="2514138"/>
                <a:ext cx="2166333" cy="156167"/>
              </a:xfrm>
              <a:prstGeom prst="rect">
                <a:avLst/>
              </a:prstGeom>
              <a:solidFill>
                <a:schemeClr val="tx1">
                  <a:lumMod val="50000"/>
                  <a:lumOff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17" name="正方形/長方形 16"/>
              <p:cNvSpPr/>
              <p:nvPr/>
            </p:nvSpPr>
            <p:spPr bwMode="auto">
              <a:xfrm>
                <a:off x="13761759" y="2544364"/>
                <a:ext cx="2178730" cy="33450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18" name="正方形/長方形 17"/>
              <p:cNvSpPr/>
              <p:nvPr/>
            </p:nvSpPr>
            <p:spPr bwMode="auto">
              <a:xfrm>
                <a:off x="16454954" y="2675344"/>
                <a:ext cx="1659615" cy="3507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19" name="フリーフォーム 18"/>
              <p:cNvSpPr/>
              <p:nvPr/>
            </p:nvSpPr>
            <p:spPr bwMode="auto">
              <a:xfrm>
                <a:off x="14756599" y="5301653"/>
                <a:ext cx="2177179" cy="325770"/>
              </a:xfrm>
              <a:custGeom>
                <a:avLst/>
                <a:gdLst>
                  <a:gd name="connsiteX0" fmla="*/ 0 w 3209925"/>
                  <a:gd name="connsiteY0" fmla="*/ 295275 h 323850"/>
                  <a:gd name="connsiteX1" fmla="*/ 3009900 w 3209925"/>
                  <a:gd name="connsiteY1" fmla="*/ 323850 h 323850"/>
                  <a:gd name="connsiteX2" fmla="*/ 3209925 w 3209925"/>
                  <a:gd name="connsiteY2" fmla="*/ 238125 h 323850"/>
                  <a:gd name="connsiteX3" fmla="*/ 3200400 w 3209925"/>
                  <a:gd name="connsiteY3" fmla="*/ 0 h 323850"/>
                  <a:gd name="connsiteX0" fmla="*/ 0 w 3171825"/>
                  <a:gd name="connsiteY0" fmla="*/ 352425 h 352425"/>
                  <a:gd name="connsiteX1" fmla="*/ 2971800 w 3171825"/>
                  <a:gd name="connsiteY1" fmla="*/ 323850 h 352425"/>
                  <a:gd name="connsiteX2" fmla="*/ 3171825 w 3171825"/>
                  <a:gd name="connsiteY2" fmla="*/ 238125 h 352425"/>
                  <a:gd name="connsiteX3" fmla="*/ 3162300 w 3171825"/>
                  <a:gd name="connsiteY3" fmla="*/ 0 h 352425"/>
                  <a:gd name="connsiteX0" fmla="*/ 0 w 3171825"/>
                  <a:gd name="connsiteY0" fmla="*/ 342900 h 342900"/>
                  <a:gd name="connsiteX1" fmla="*/ 2971800 w 3171825"/>
                  <a:gd name="connsiteY1" fmla="*/ 323850 h 342900"/>
                  <a:gd name="connsiteX2" fmla="*/ 3171825 w 3171825"/>
                  <a:gd name="connsiteY2" fmla="*/ 238125 h 342900"/>
                  <a:gd name="connsiteX3" fmla="*/ 3162300 w 3171825"/>
                  <a:gd name="connsiteY3" fmla="*/ 0 h 342900"/>
                  <a:gd name="connsiteX0" fmla="*/ 0 w 3171825"/>
                  <a:gd name="connsiteY0" fmla="*/ 342900 h 342900"/>
                  <a:gd name="connsiteX1" fmla="*/ 2962275 w 3171825"/>
                  <a:gd name="connsiteY1" fmla="*/ 333375 h 342900"/>
                  <a:gd name="connsiteX2" fmla="*/ 3171825 w 3171825"/>
                  <a:gd name="connsiteY2" fmla="*/ 238125 h 342900"/>
                  <a:gd name="connsiteX3" fmla="*/ 3162300 w 3171825"/>
                  <a:gd name="connsiteY3" fmla="*/ 0 h 342900"/>
                  <a:gd name="connsiteX0" fmla="*/ 0 w 3171825"/>
                  <a:gd name="connsiteY0" fmla="*/ 342900 h 342900"/>
                  <a:gd name="connsiteX1" fmla="*/ 2962275 w 3171825"/>
                  <a:gd name="connsiteY1" fmla="*/ 333375 h 342900"/>
                  <a:gd name="connsiteX2" fmla="*/ 3171825 w 3171825"/>
                  <a:gd name="connsiteY2" fmla="*/ 238125 h 342900"/>
                  <a:gd name="connsiteX3" fmla="*/ 3162300 w 3171825"/>
                  <a:gd name="connsiteY3" fmla="*/ 0 h 342900"/>
                  <a:gd name="connsiteX0" fmla="*/ 0 w 3171825"/>
                  <a:gd name="connsiteY0" fmla="*/ 457901 h 457901"/>
                  <a:gd name="connsiteX1" fmla="*/ 2962275 w 3171825"/>
                  <a:gd name="connsiteY1" fmla="*/ 448376 h 457901"/>
                  <a:gd name="connsiteX2" fmla="*/ 3171825 w 3171825"/>
                  <a:gd name="connsiteY2" fmla="*/ 353126 h 457901"/>
                  <a:gd name="connsiteX3" fmla="*/ 3165105 w 3171825"/>
                  <a:gd name="connsiteY3" fmla="*/ 0 h 457901"/>
                  <a:gd name="connsiteX0" fmla="*/ 0 w 3171825"/>
                  <a:gd name="connsiteY0" fmla="*/ 457901 h 457901"/>
                  <a:gd name="connsiteX1" fmla="*/ 2962275 w 3171825"/>
                  <a:gd name="connsiteY1" fmla="*/ 448376 h 457901"/>
                  <a:gd name="connsiteX2" fmla="*/ 3171825 w 3171825"/>
                  <a:gd name="connsiteY2" fmla="*/ 353126 h 457901"/>
                  <a:gd name="connsiteX3" fmla="*/ 3165105 w 3171825"/>
                  <a:gd name="connsiteY3" fmla="*/ 0 h 457901"/>
                  <a:gd name="connsiteX0" fmla="*/ 0 w 3171825"/>
                  <a:gd name="connsiteY0" fmla="*/ 457901 h 457901"/>
                  <a:gd name="connsiteX1" fmla="*/ 2962275 w 3171825"/>
                  <a:gd name="connsiteY1" fmla="*/ 448376 h 457901"/>
                  <a:gd name="connsiteX2" fmla="*/ 3171825 w 3171825"/>
                  <a:gd name="connsiteY2" fmla="*/ 353126 h 457901"/>
                  <a:gd name="connsiteX3" fmla="*/ 3165105 w 3171825"/>
                  <a:gd name="connsiteY3" fmla="*/ 0 h 457901"/>
                  <a:gd name="connsiteX0" fmla="*/ 0 w 3171825"/>
                  <a:gd name="connsiteY0" fmla="*/ 457901 h 457901"/>
                  <a:gd name="connsiteX1" fmla="*/ 2962275 w 3171825"/>
                  <a:gd name="connsiteY1" fmla="*/ 448376 h 457901"/>
                  <a:gd name="connsiteX2" fmla="*/ 3171825 w 3171825"/>
                  <a:gd name="connsiteY2" fmla="*/ 353126 h 457901"/>
                  <a:gd name="connsiteX3" fmla="*/ 3165105 w 3171825"/>
                  <a:gd name="connsiteY3" fmla="*/ 0 h 457901"/>
                  <a:gd name="connsiteX0" fmla="*/ 0 w 3180240"/>
                  <a:gd name="connsiteY0" fmla="*/ 457901 h 457901"/>
                  <a:gd name="connsiteX1" fmla="*/ 2962275 w 3180240"/>
                  <a:gd name="connsiteY1" fmla="*/ 448376 h 457901"/>
                  <a:gd name="connsiteX2" fmla="*/ 3180240 w 3180240"/>
                  <a:gd name="connsiteY2" fmla="*/ 280198 h 457901"/>
                  <a:gd name="connsiteX3" fmla="*/ 3165105 w 3180240"/>
                  <a:gd name="connsiteY3" fmla="*/ 0 h 457901"/>
                  <a:gd name="connsiteX0" fmla="*/ 0 w 3185873"/>
                  <a:gd name="connsiteY0" fmla="*/ 457901 h 457901"/>
                  <a:gd name="connsiteX1" fmla="*/ 2962275 w 3185873"/>
                  <a:gd name="connsiteY1" fmla="*/ 448376 h 457901"/>
                  <a:gd name="connsiteX2" fmla="*/ 3180240 w 3185873"/>
                  <a:gd name="connsiteY2" fmla="*/ 280198 h 457901"/>
                  <a:gd name="connsiteX3" fmla="*/ 3181935 w 3185873"/>
                  <a:gd name="connsiteY3" fmla="*/ 0 h 457901"/>
                  <a:gd name="connsiteX0" fmla="*/ 0 w 3180240"/>
                  <a:gd name="connsiteY0" fmla="*/ 441071 h 441071"/>
                  <a:gd name="connsiteX1" fmla="*/ 2962275 w 3180240"/>
                  <a:gd name="connsiteY1" fmla="*/ 431546 h 441071"/>
                  <a:gd name="connsiteX2" fmla="*/ 3180240 w 3180240"/>
                  <a:gd name="connsiteY2" fmla="*/ 263368 h 441071"/>
                  <a:gd name="connsiteX3" fmla="*/ 3170715 w 3180240"/>
                  <a:gd name="connsiteY3" fmla="*/ 0 h 441071"/>
                  <a:gd name="connsiteX0" fmla="*/ 0 w 3180240"/>
                  <a:gd name="connsiteY0" fmla="*/ 441071 h 441071"/>
                  <a:gd name="connsiteX1" fmla="*/ 2962275 w 3180240"/>
                  <a:gd name="connsiteY1" fmla="*/ 431546 h 441071"/>
                  <a:gd name="connsiteX2" fmla="*/ 3180240 w 3180240"/>
                  <a:gd name="connsiteY2" fmla="*/ 263368 h 441071"/>
                  <a:gd name="connsiteX3" fmla="*/ 3170715 w 3180240"/>
                  <a:gd name="connsiteY3" fmla="*/ 0 h 441071"/>
                  <a:gd name="connsiteX0" fmla="*/ 0 w 3191272"/>
                  <a:gd name="connsiteY0" fmla="*/ 438266 h 438266"/>
                  <a:gd name="connsiteX1" fmla="*/ 2962275 w 3191272"/>
                  <a:gd name="connsiteY1" fmla="*/ 428741 h 438266"/>
                  <a:gd name="connsiteX2" fmla="*/ 3180240 w 3191272"/>
                  <a:gd name="connsiteY2" fmla="*/ 260563 h 438266"/>
                  <a:gd name="connsiteX3" fmla="*/ 3190350 w 3191272"/>
                  <a:gd name="connsiteY3" fmla="*/ 0 h 438266"/>
                  <a:gd name="connsiteX0" fmla="*/ 0 w 3180240"/>
                  <a:gd name="connsiteY0" fmla="*/ 438266 h 438266"/>
                  <a:gd name="connsiteX1" fmla="*/ 2962275 w 3180240"/>
                  <a:gd name="connsiteY1" fmla="*/ 428741 h 438266"/>
                  <a:gd name="connsiteX2" fmla="*/ 3180240 w 3180240"/>
                  <a:gd name="connsiteY2" fmla="*/ 260563 h 438266"/>
                  <a:gd name="connsiteX3" fmla="*/ 3173521 w 3180240"/>
                  <a:gd name="connsiteY3" fmla="*/ 0 h 438266"/>
                </a:gdLst>
                <a:ahLst/>
                <a:cxnLst>
                  <a:cxn ang="0">
                    <a:pos x="connsiteX0" y="connsiteY0"/>
                  </a:cxn>
                  <a:cxn ang="0">
                    <a:pos x="connsiteX1" y="connsiteY1"/>
                  </a:cxn>
                  <a:cxn ang="0">
                    <a:pos x="connsiteX2" y="connsiteY2"/>
                  </a:cxn>
                  <a:cxn ang="0">
                    <a:pos x="connsiteX3" y="connsiteY3"/>
                  </a:cxn>
                </a:cxnLst>
                <a:rect l="l" t="t" r="r" b="b"/>
                <a:pathLst>
                  <a:path w="3180240" h="438266">
                    <a:moveTo>
                      <a:pt x="0" y="438266"/>
                    </a:moveTo>
                    <a:lnTo>
                      <a:pt x="2962275" y="428741"/>
                    </a:lnTo>
                    <a:cubicBezTo>
                      <a:pt x="3217191" y="396991"/>
                      <a:pt x="3160879" y="306337"/>
                      <a:pt x="3180240" y="260563"/>
                    </a:cubicBezTo>
                    <a:cubicBezTo>
                      <a:pt x="3178000" y="142854"/>
                      <a:pt x="3178567" y="176612"/>
                      <a:pt x="3173521" y="0"/>
                    </a:cubicBezTo>
                  </a:path>
                </a:pathLst>
              </a:custGeom>
              <a:noFill/>
              <a:ln w="12700">
                <a:solidFill>
                  <a:srgbClr val="FF0000"/>
                </a:solidFill>
                <a:headEnd type="triangle" w="sm" len="lg"/>
                <a:tailEnd type="none"/>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20" name="フリーフォーム 19"/>
              <p:cNvSpPr/>
              <p:nvPr/>
            </p:nvSpPr>
            <p:spPr bwMode="auto">
              <a:xfrm>
                <a:off x="14542755" y="4310910"/>
                <a:ext cx="202996" cy="1318192"/>
              </a:xfrm>
              <a:custGeom>
                <a:avLst/>
                <a:gdLst>
                  <a:gd name="connsiteX0" fmla="*/ 221588 w 221588"/>
                  <a:gd name="connsiteY0" fmla="*/ 1629651 h 1629651"/>
                  <a:gd name="connsiteX1" fmla="*/ 81342 w 221588"/>
                  <a:gd name="connsiteY1" fmla="*/ 1525870 h 1629651"/>
                  <a:gd name="connsiteX2" fmla="*/ 0 w 221588"/>
                  <a:gd name="connsiteY2" fmla="*/ 1413673 h 1629651"/>
                  <a:gd name="connsiteX3" fmla="*/ 11220 w 221588"/>
                  <a:gd name="connsiteY3" fmla="*/ 0 h 1629651"/>
                  <a:gd name="connsiteX4" fmla="*/ 11220 w 221588"/>
                  <a:gd name="connsiteY4" fmla="*/ 0 h 1629651"/>
                  <a:gd name="connsiteX0" fmla="*/ 221588 w 221588"/>
                  <a:gd name="connsiteY0" fmla="*/ 1629651 h 1629651"/>
                  <a:gd name="connsiteX1" fmla="*/ 81342 w 221588"/>
                  <a:gd name="connsiteY1" fmla="*/ 1525870 h 1629651"/>
                  <a:gd name="connsiteX2" fmla="*/ 0 w 221588"/>
                  <a:gd name="connsiteY2" fmla="*/ 1413673 h 1629651"/>
                  <a:gd name="connsiteX3" fmla="*/ 11220 w 221588"/>
                  <a:gd name="connsiteY3" fmla="*/ 0 h 1629651"/>
                  <a:gd name="connsiteX4" fmla="*/ 11220 w 221588"/>
                  <a:gd name="connsiteY4" fmla="*/ 0 h 1629651"/>
                  <a:gd name="connsiteX0" fmla="*/ 221588 w 221588"/>
                  <a:gd name="connsiteY0" fmla="*/ 1629651 h 1629651"/>
                  <a:gd name="connsiteX1" fmla="*/ 64513 w 221588"/>
                  <a:gd name="connsiteY1" fmla="*/ 1570748 h 1629651"/>
                  <a:gd name="connsiteX2" fmla="*/ 0 w 221588"/>
                  <a:gd name="connsiteY2" fmla="*/ 1413673 h 1629651"/>
                  <a:gd name="connsiteX3" fmla="*/ 11220 w 221588"/>
                  <a:gd name="connsiteY3" fmla="*/ 0 h 1629651"/>
                  <a:gd name="connsiteX4" fmla="*/ 11220 w 221588"/>
                  <a:gd name="connsiteY4" fmla="*/ 0 h 1629651"/>
                  <a:gd name="connsiteX0" fmla="*/ 221588 w 221588"/>
                  <a:gd name="connsiteY0" fmla="*/ 1629651 h 1629651"/>
                  <a:gd name="connsiteX1" fmla="*/ 64513 w 221588"/>
                  <a:gd name="connsiteY1" fmla="*/ 1581968 h 1629651"/>
                  <a:gd name="connsiteX2" fmla="*/ 0 w 221588"/>
                  <a:gd name="connsiteY2" fmla="*/ 1413673 h 1629651"/>
                  <a:gd name="connsiteX3" fmla="*/ 11220 w 221588"/>
                  <a:gd name="connsiteY3" fmla="*/ 0 h 1629651"/>
                  <a:gd name="connsiteX4" fmla="*/ 11220 w 221588"/>
                  <a:gd name="connsiteY4" fmla="*/ 0 h 1629651"/>
                  <a:gd name="connsiteX0" fmla="*/ 221588 w 221588"/>
                  <a:gd name="connsiteY0" fmla="*/ 1629651 h 1634379"/>
                  <a:gd name="connsiteX1" fmla="*/ 64513 w 221588"/>
                  <a:gd name="connsiteY1" fmla="*/ 1581968 h 1634379"/>
                  <a:gd name="connsiteX2" fmla="*/ 0 w 221588"/>
                  <a:gd name="connsiteY2" fmla="*/ 1413673 h 1634379"/>
                  <a:gd name="connsiteX3" fmla="*/ 11220 w 221588"/>
                  <a:gd name="connsiteY3" fmla="*/ 0 h 1634379"/>
                  <a:gd name="connsiteX4" fmla="*/ 11220 w 221588"/>
                  <a:gd name="connsiteY4" fmla="*/ 0 h 1634379"/>
                  <a:gd name="connsiteX0" fmla="*/ 224393 w 224393"/>
                  <a:gd name="connsiteY0" fmla="*/ 1649286 h 1649286"/>
                  <a:gd name="connsiteX1" fmla="*/ 64513 w 224393"/>
                  <a:gd name="connsiteY1" fmla="*/ 1581968 h 1649286"/>
                  <a:gd name="connsiteX2" fmla="*/ 0 w 224393"/>
                  <a:gd name="connsiteY2" fmla="*/ 1413673 h 1649286"/>
                  <a:gd name="connsiteX3" fmla="*/ 11220 w 224393"/>
                  <a:gd name="connsiteY3" fmla="*/ 0 h 1649286"/>
                  <a:gd name="connsiteX4" fmla="*/ 11220 w 224393"/>
                  <a:gd name="connsiteY4" fmla="*/ 0 h 1649286"/>
                  <a:gd name="connsiteX0" fmla="*/ 224393 w 224393"/>
                  <a:gd name="connsiteY0" fmla="*/ 1649286 h 1649286"/>
                  <a:gd name="connsiteX1" fmla="*/ 64513 w 224393"/>
                  <a:gd name="connsiteY1" fmla="*/ 1581968 h 1649286"/>
                  <a:gd name="connsiteX2" fmla="*/ 0 w 224393"/>
                  <a:gd name="connsiteY2" fmla="*/ 1413673 h 1649286"/>
                  <a:gd name="connsiteX3" fmla="*/ 11220 w 224393"/>
                  <a:gd name="connsiteY3" fmla="*/ 0 h 1649286"/>
                  <a:gd name="connsiteX4" fmla="*/ 11220 w 224393"/>
                  <a:gd name="connsiteY4" fmla="*/ 0 h 1649286"/>
                  <a:gd name="connsiteX0" fmla="*/ 227198 w 227198"/>
                  <a:gd name="connsiteY0" fmla="*/ 1657701 h 1657701"/>
                  <a:gd name="connsiteX1" fmla="*/ 64513 w 227198"/>
                  <a:gd name="connsiteY1" fmla="*/ 1581968 h 1657701"/>
                  <a:gd name="connsiteX2" fmla="*/ 0 w 227198"/>
                  <a:gd name="connsiteY2" fmla="*/ 1413673 h 1657701"/>
                  <a:gd name="connsiteX3" fmla="*/ 11220 w 227198"/>
                  <a:gd name="connsiteY3" fmla="*/ 0 h 1657701"/>
                  <a:gd name="connsiteX4" fmla="*/ 11220 w 227198"/>
                  <a:gd name="connsiteY4" fmla="*/ 0 h 1657701"/>
                  <a:gd name="connsiteX0" fmla="*/ 227198 w 227198"/>
                  <a:gd name="connsiteY0" fmla="*/ 1657701 h 1660362"/>
                  <a:gd name="connsiteX1" fmla="*/ 64513 w 227198"/>
                  <a:gd name="connsiteY1" fmla="*/ 1581968 h 1660362"/>
                  <a:gd name="connsiteX2" fmla="*/ 0 w 227198"/>
                  <a:gd name="connsiteY2" fmla="*/ 1413673 h 1660362"/>
                  <a:gd name="connsiteX3" fmla="*/ 11220 w 227198"/>
                  <a:gd name="connsiteY3" fmla="*/ 0 h 1660362"/>
                  <a:gd name="connsiteX4" fmla="*/ 11220 w 227198"/>
                  <a:gd name="connsiteY4" fmla="*/ 0 h 1660362"/>
                  <a:gd name="connsiteX0" fmla="*/ 227198 w 227198"/>
                  <a:gd name="connsiteY0" fmla="*/ 1657701 h 1659154"/>
                  <a:gd name="connsiteX1" fmla="*/ 64513 w 227198"/>
                  <a:gd name="connsiteY1" fmla="*/ 1581968 h 1659154"/>
                  <a:gd name="connsiteX2" fmla="*/ 0 w 227198"/>
                  <a:gd name="connsiteY2" fmla="*/ 1413673 h 1659154"/>
                  <a:gd name="connsiteX3" fmla="*/ 11220 w 227198"/>
                  <a:gd name="connsiteY3" fmla="*/ 0 h 1659154"/>
                  <a:gd name="connsiteX4" fmla="*/ 11220 w 227198"/>
                  <a:gd name="connsiteY4" fmla="*/ 0 h 1659154"/>
                  <a:gd name="connsiteX0" fmla="*/ 227198 w 227198"/>
                  <a:gd name="connsiteY0" fmla="*/ 1657701 h 1659154"/>
                  <a:gd name="connsiteX1" fmla="*/ 64513 w 227198"/>
                  <a:gd name="connsiteY1" fmla="*/ 1581968 h 1659154"/>
                  <a:gd name="connsiteX2" fmla="*/ 0 w 227198"/>
                  <a:gd name="connsiteY2" fmla="*/ 1413673 h 1659154"/>
                  <a:gd name="connsiteX3" fmla="*/ 11220 w 227198"/>
                  <a:gd name="connsiteY3" fmla="*/ 0 h 1659154"/>
                  <a:gd name="connsiteX4" fmla="*/ 11220 w 227198"/>
                  <a:gd name="connsiteY4" fmla="*/ 0 h 1659154"/>
                  <a:gd name="connsiteX0" fmla="*/ 230003 w 230003"/>
                  <a:gd name="connsiteY0" fmla="*/ 1657701 h 1659154"/>
                  <a:gd name="connsiteX1" fmla="*/ 67318 w 230003"/>
                  <a:gd name="connsiteY1" fmla="*/ 1581968 h 1659154"/>
                  <a:gd name="connsiteX2" fmla="*/ 0 w 230003"/>
                  <a:gd name="connsiteY2" fmla="*/ 1424893 h 1659154"/>
                  <a:gd name="connsiteX3" fmla="*/ 14025 w 230003"/>
                  <a:gd name="connsiteY3" fmla="*/ 0 h 1659154"/>
                  <a:gd name="connsiteX4" fmla="*/ 14025 w 230003"/>
                  <a:gd name="connsiteY4" fmla="*/ 0 h 1659154"/>
                  <a:gd name="connsiteX0" fmla="*/ 230003 w 230003"/>
                  <a:gd name="connsiteY0" fmla="*/ 1657701 h 1659154"/>
                  <a:gd name="connsiteX1" fmla="*/ 67318 w 230003"/>
                  <a:gd name="connsiteY1" fmla="*/ 1581968 h 1659154"/>
                  <a:gd name="connsiteX2" fmla="*/ 0 w 230003"/>
                  <a:gd name="connsiteY2" fmla="*/ 1424893 h 1659154"/>
                  <a:gd name="connsiteX3" fmla="*/ 14025 w 230003"/>
                  <a:gd name="connsiteY3" fmla="*/ 0 h 1659154"/>
                  <a:gd name="connsiteX4" fmla="*/ 14025 w 230003"/>
                  <a:gd name="connsiteY4" fmla="*/ 0 h 1659154"/>
                  <a:gd name="connsiteX0" fmla="*/ 230003 w 230003"/>
                  <a:gd name="connsiteY0" fmla="*/ 1657701 h 1659154"/>
                  <a:gd name="connsiteX1" fmla="*/ 67318 w 230003"/>
                  <a:gd name="connsiteY1" fmla="*/ 1581968 h 1659154"/>
                  <a:gd name="connsiteX2" fmla="*/ 0 w 230003"/>
                  <a:gd name="connsiteY2" fmla="*/ 1424893 h 1659154"/>
                  <a:gd name="connsiteX3" fmla="*/ 14025 w 230003"/>
                  <a:gd name="connsiteY3" fmla="*/ 0 h 1659154"/>
                  <a:gd name="connsiteX4" fmla="*/ 14025 w 230003"/>
                  <a:gd name="connsiteY4" fmla="*/ 0 h 1659154"/>
                  <a:gd name="connsiteX0" fmla="*/ 230003 w 230003"/>
                  <a:gd name="connsiteY0" fmla="*/ 1657701 h 1657746"/>
                  <a:gd name="connsiteX1" fmla="*/ 67318 w 230003"/>
                  <a:gd name="connsiteY1" fmla="*/ 1581968 h 1657746"/>
                  <a:gd name="connsiteX2" fmla="*/ 0 w 230003"/>
                  <a:gd name="connsiteY2" fmla="*/ 1424893 h 1657746"/>
                  <a:gd name="connsiteX3" fmla="*/ 14025 w 230003"/>
                  <a:gd name="connsiteY3" fmla="*/ 0 h 1657746"/>
                  <a:gd name="connsiteX4" fmla="*/ 14025 w 230003"/>
                  <a:gd name="connsiteY4" fmla="*/ 0 h 1657746"/>
                  <a:gd name="connsiteX0" fmla="*/ 230003 w 230003"/>
                  <a:gd name="connsiteY0" fmla="*/ 1657701 h 1658078"/>
                  <a:gd name="connsiteX1" fmla="*/ 64513 w 230003"/>
                  <a:gd name="connsiteY1" fmla="*/ 1598798 h 1658078"/>
                  <a:gd name="connsiteX2" fmla="*/ 0 w 230003"/>
                  <a:gd name="connsiteY2" fmla="*/ 1424893 h 1658078"/>
                  <a:gd name="connsiteX3" fmla="*/ 14025 w 230003"/>
                  <a:gd name="connsiteY3" fmla="*/ 0 h 1658078"/>
                  <a:gd name="connsiteX4" fmla="*/ 14025 w 230003"/>
                  <a:gd name="connsiteY4" fmla="*/ 0 h 1658078"/>
                  <a:gd name="connsiteX0" fmla="*/ 230003 w 230003"/>
                  <a:gd name="connsiteY0" fmla="*/ 1657701 h 1658078"/>
                  <a:gd name="connsiteX1" fmla="*/ 64513 w 230003"/>
                  <a:gd name="connsiteY1" fmla="*/ 1598798 h 1658078"/>
                  <a:gd name="connsiteX2" fmla="*/ 0 w 230003"/>
                  <a:gd name="connsiteY2" fmla="*/ 1424893 h 1658078"/>
                  <a:gd name="connsiteX3" fmla="*/ 14025 w 230003"/>
                  <a:gd name="connsiteY3" fmla="*/ 0 h 1658078"/>
                  <a:gd name="connsiteX4" fmla="*/ 14025 w 230003"/>
                  <a:gd name="connsiteY4" fmla="*/ 0 h 1658078"/>
                  <a:gd name="connsiteX0" fmla="*/ 230003 w 230003"/>
                  <a:gd name="connsiteY0" fmla="*/ 1657701 h 1657799"/>
                  <a:gd name="connsiteX1" fmla="*/ 64513 w 230003"/>
                  <a:gd name="connsiteY1" fmla="*/ 1598798 h 1657799"/>
                  <a:gd name="connsiteX2" fmla="*/ 0 w 230003"/>
                  <a:gd name="connsiteY2" fmla="*/ 1424893 h 1657799"/>
                  <a:gd name="connsiteX3" fmla="*/ 14025 w 230003"/>
                  <a:gd name="connsiteY3" fmla="*/ 0 h 1657799"/>
                  <a:gd name="connsiteX4" fmla="*/ 14025 w 230003"/>
                  <a:gd name="connsiteY4" fmla="*/ 0 h 1657799"/>
                  <a:gd name="connsiteX0" fmla="*/ 230003 w 230003"/>
                  <a:gd name="connsiteY0" fmla="*/ 1730411 h 1730509"/>
                  <a:gd name="connsiteX1" fmla="*/ 64513 w 230003"/>
                  <a:gd name="connsiteY1" fmla="*/ 1671508 h 1730509"/>
                  <a:gd name="connsiteX2" fmla="*/ 0 w 230003"/>
                  <a:gd name="connsiteY2" fmla="*/ 1497603 h 1730509"/>
                  <a:gd name="connsiteX3" fmla="*/ 14025 w 230003"/>
                  <a:gd name="connsiteY3" fmla="*/ 72710 h 1730509"/>
                  <a:gd name="connsiteX4" fmla="*/ 14025 w 230003"/>
                  <a:gd name="connsiteY4" fmla="*/ 225664 h 1730509"/>
                  <a:gd name="connsiteX0" fmla="*/ 230003 w 230003"/>
                  <a:gd name="connsiteY0" fmla="*/ 1817411 h 1817509"/>
                  <a:gd name="connsiteX1" fmla="*/ 64513 w 230003"/>
                  <a:gd name="connsiteY1" fmla="*/ 1758508 h 1817509"/>
                  <a:gd name="connsiteX2" fmla="*/ 0 w 230003"/>
                  <a:gd name="connsiteY2" fmla="*/ 1584603 h 1817509"/>
                  <a:gd name="connsiteX3" fmla="*/ 14025 w 230003"/>
                  <a:gd name="connsiteY3" fmla="*/ 159710 h 1817509"/>
                  <a:gd name="connsiteX4" fmla="*/ 14025 w 230003"/>
                  <a:gd name="connsiteY4" fmla="*/ 312664 h 1817509"/>
                  <a:gd name="connsiteX0" fmla="*/ 230003 w 230003"/>
                  <a:gd name="connsiteY0" fmla="*/ 1720654 h 1720752"/>
                  <a:gd name="connsiteX1" fmla="*/ 64513 w 230003"/>
                  <a:gd name="connsiteY1" fmla="*/ 1661751 h 1720752"/>
                  <a:gd name="connsiteX2" fmla="*/ 0 w 230003"/>
                  <a:gd name="connsiteY2" fmla="*/ 1487846 h 1720752"/>
                  <a:gd name="connsiteX3" fmla="*/ 14025 w 230003"/>
                  <a:gd name="connsiteY3" fmla="*/ 62953 h 1720752"/>
                  <a:gd name="connsiteX4" fmla="*/ 14025 w 230003"/>
                  <a:gd name="connsiteY4" fmla="*/ 215907 h 1720752"/>
                  <a:gd name="connsiteX0" fmla="*/ 232093 w 232093"/>
                  <a:gd name="connsiteY0" fmla="*/ 1504747 h 1504845"/>
                  <a:gd name="connsiteX1" fmla="*/ 66603 w 232093"/>
                  <a:gd name="connsiteY1" fmla="*/ 1445844 h 1504845"/>
                  <a:gd name="connsiteX2" fmla="*/ 2090 w 232093"/>
                  <a:gd name="connsiteY2" fmla="*/ 1271939 h 1504845"/>
                  <a:gd name="connsiteX3" fmla="*/ 16115 w 232093"/>
                  <a:gd name="connsiteY3" fmla="*/ 0 h 1504845"/>
                  <a:gd name="connsiteX0" fmla="*/ 230003 w 230003"/>
                  <a:gd name="connsiteY0" fmla="*/ 1504747 h 1504845"/>
                  <a:gd name="connsiteX1" fmla="*/ 64513 w 230003"/>
                  <a:gd name="connsiteY1" fmla="*/ 1445844 h 1504845"/>
                  <a:gd name="connsiteX2" fmla="*/ 0 w 230003"/>
                  <a:gd name="connsiteY2" fmla="*/ 1271939 h 1504845"/>
                  <a:gd name="connsiteX3" fmla="*/ 14025 w 230003"/>
                  <a:gd name="connsiteY3" fmla="*/ 0 h 1504845"/>
                  <a:gd name="connsiteX0" fmla="*/ 216144 w 216144"/>
                  <a:gd name="connsiteY0" fmla="*/ 1504747 h 1504845"/>
                  <a:gd name="connsiteX1" fmla="*/ 50654 w 216144"/>
                  <a:gd name="connsiteY1" fmla="*/ 1445844 h 1504845"/>
                  <a:gd name="connsiteX2" fmla="*/ 12742 w 216144"/>
                  <a:gd name="connsiteY2" fmla="*/ 1265289 h 1504845"/>
                  <a:gd name="connsiteX3" fmla="*/ 166 w 216144"/>
                  <a:gd name="connsiteY3" fmla="*/ 0 h 1504845"/>
                  <a:gd name="connsiteX0" fmla="*/ 216486 w 216486"/>
                  <a:gd name="connsiteY0" fmla="*/ 1504747 h 1504845"/>
                  <a:gd name="connsiteX1" fmla="*/ 50996 w 216486"/>
                  <a:gd name="connsiteY1" fmla="*/ 1445844 h 1504845"/>
                  <a:gd name="connsiteX2" fmla="*/ 13084 w 216486"/>
                  <a:gd name="connsiteY2" fmla="*/ 1265289 h 1504845"/>
                  <a:gd name="connsiteX3" fmla="*/ 508 w 216486"/>
                  <a:gd name="connsiteY3" fmla="*/ 0 h 1504845"/>
                  <a:gd name="connsiteX0" fmla="*/ 216486 w 216486"/>
                  <a:gd name="connsiteY0" fmla="*/ 1504747 h 1504845"/>
                  <a:gd name="connsiteX1" fmla="*/ 50996 w 216486"/>
                  <a:gd name="connsiteY1" fmla="*/ 1445844 h 1504845"/>
                  <a:gd name="connsiteX2" fmla="*/ 13084 w 216486"/>
                  <a:gd name="connsiteY2" fmla="*/ 1265289 h 1504845"/>
                  <a:gd name="connsiteX3" fmla="*/ 508 w 216486"/>
                  <a:gd name="connsiteY3" fmla="*/ 0 h 1504845"/>
                  <a:gd name="connsiteX0" fmla="*/ 217001 w 217001"/>
                  <a:gd name="connsiteY0" fmla="*/ 1504747 h 1504845"/>
                  <a:gd name="connsiteX1" fmla="*/ 51511 w 217001"/>
                  <a:gd name="connsiteY1" fmla="*/ 1445844 h 1504845"/>
                  <a:gd name="connsiteX2" fmla="*/ 6949 w 217001"/>
                  <a:gd name="connsiteY2" fmla="*/ 1258639 h 1504845"/>
                  <a:gd name="connsiteX3" fmla="*/ 1023 w 217001"/>
                  <a:gd name="connsiteY3" fmla="*/ 0 h 1504845"/>
                  <a:gd name="connsiteX0" fmla="*/ 217001 w 217001"/>
                  <a:gd name="connsiteY0" fmla="*/ 1504747 h 1504845"/>
                  <a:gd name="connsiteX1" fmla="*/ 51511 w 217001"/>
                  <a:gd name="connsiteY1" fmla="*/ 1445844 h 1504845"/>
                  <a:gd name="connsiteX2" fmla="*/ 6949 w 217001"/>
                  <a:gd name="connsiteY2" fmla="*/ 1258639 h 1504845"/>
                  <a:gd name="connsiteX3" fmla="*/ 1023 w 217001"/>
                  <a:gd name="connsiteY3" fmla="*/ 0 h 1504845"/>
                  <a:gd name="connsiteX0" fmla="*/ 217001 w 217001"/>
                  <a:gd name="connsiteY0" fmla="*/ 1504747 h 1504798"/>
                  <a:gd name="connsiteX1" fmla="*/ 71462 w 217001"/>
                  <a:gd name="connsiteY1" fmla="*/ 1439194 h 1504798"/>
                  <a:gd name="connsiteX2" fmla="*/ 6949 w 217001"/>
                  <a:gd name="connsiteY2" fmla="*/ 1258639 h 1504798"/>
                  <a:gd name="connsiteX3" fmla="*/ 1023 w 217001"/>
                  <a:gd name="connsiteY3" fmla="*/ 0 h 1504798"/>
                  <a:gd name="connsiteX0" fmla="*/ 217001 w 217001"/>
                  <a:gd name="connsiteY0" fmla="*/ 1504747 h 1504798"/>
                  <a:gd name="connsiteX1" fmla="*/ 71462 w 217001"/>
                  <a:gd name="connsiteY1" fmla="*/ 1439194 h 1504798"/>
                  <a:gd name="connsiteX2" fmla="*/ 6949 w 217001"/>
                  <a:gd name="connsiteY2" fmla="*/ 1258639 h 1504798"/>
                  <a:gd name="connsiteX3" fmla="*/ 1023 w 217001"/>
                  <a:gd name="connsiteY3" fmla="*/ 0 h 1504798"/>
                </a:gdLst>
                <a:ahLst/>
                <a:cxnLst>
                  <a:cxn ang="0">
                    <a:pos x="connsiteX0" y="connsiteY0"/>
                  </a:cxn>
                  <a:cxn ang="0">
                    <a:pos x="connsiteX1" y="connsiteY1"/>
                  </a:cxn>
                  <a:cxn ang="0">
                    <a:pos x="connsiteX2" y="connsiteY2"/>
                  </a:cxn>
                  <a:cxn ang="0">
                    <a:pos x="connsiteX3" y="connsiteY3"/>
                  </a:cxn>
                </a:cxnLst>
                <a:rect l="l" t="t" r="r" b="b"/>
                <a:pathLst>
                  <a:path w="217001" h="1504798">
                    <a:moveTo>
                      <a:pt x="217001" y="1504747"/>
                    </a:moveTo>
                    <a:cubicBezTo>
                      <a:pt x="116960" y="1505682"/>
                      <a:pt x="129430" y="1494357"/>
                      <a:pt x="71462" y="1439194"/>
                    </a:cubicBezTo>
                    <a:cubicBezTo>
                      <a:pt x="19104" y="1375715"/>
                      <a:pt x="17235" y="1356706"/>
                      <a:pt x="6949" y="1258639"/>
                    </a:cubicBezTo>
                    <a:cubicBezTo>
                      <a:pt x="1859" y="1020990"/>
                      <a:pt x="-1899" y="264987"/>
                      <a:pt x="1023" y="0"/>
                    </a:cubicBezTo>
                  </a:path>
                </a:pathLst>
              </a:custGeom>
              <a:noFill/>
              <a:ln w="12700">
                <a:solidFill>
                  <a:srgbClr val="FF0000"/>
                </a:solidFill>
                <a:headEnd type="none"/>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662" dirty="0"/>
              </a:p>
            </p:txBody>
          </p:sp>
          <p:sp>
            <p:nvSpPr>
              <p:cNvPr id="21" name="テキスト ボックス 78"/>
              <p:cNvSpPr txBox="1">
                <a:spLocks noChangeArrowheads="1"/>
              </p:cNvSpPr>
              <p:nvPr/>
            </p:nvSpPr>
            <p:spPr bwMode="auto">
              <a:xfrm rot="16200000">
                <a:off x="14942917" y="5138413"/>
                <a:ext cx="642716" cy="39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1015" b="1" dirty="0" smtClean="0">
                    <a:solidFill>
                      <a:srgbClr val="FF0000"/>
                    </a:solidFill>
                    <a:latin typeface="Arial" panose="020B0604020202020204" pitchFamily="34" charset="0"/>
                  </a:rPr>
                  <a:t>Proton</a:t>
                </a:r>
              </a:p>
              <a:p>
                <a:pPr eaLnBrk="1" hangingPunct="1"/>
                <a:r>
                  <a:rPr lang="en-US" altLang="ja-JP" sz="1015" b="1" dirty="0" smtClean="0">
                    <a:solidFill>
                      <a:srgbClr val="FF0000"/>
                    </a:solidFill>
                    <a:latin typeface="Arial" panose="020B0604020202020204" pitchFamily="34" charset="0"/>
                  </a:rPr>
                  <a:t>beam</a:t>
                </a:r>
                <a:endParaRPr lang="ja-JP" altLang="en-US" sz="1015" b="1" dirty="0">
                  <a:solidFill>
                    <a:srgbClr val="FF0000"/>
                  </a:solidFill>
                  <a:latin typeface="Arial" panose="020B0604020202020204" pitchFamily="34" charset="0"/>
                </a:endParaRPr>
              </a:p>
            </p:txBody>
          </p:sp>
          <p:sp>
            <p:nvSpPr>
              <p:cNvPr id="22" name="正方形/長方形 55"/>
              <p:cNvSpPr/>
              <p:nvPr/>
            </p:nvSpPr>
            <p:spPr bwMode="auto">
              <a:xfrm>
                <a:off x="14330460" y="4247099"/>
                <a:ext cx="187501" cy="35263"/>
              </a:xfrm>
              <a:prstGeom prst="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662" dirty="0"/>
              </a:p>
            </p:txBody>
          </p:sp>
        </p:grpSp>
        <p:sp>
          <p:nvSpPr>
            <p:cNvPr id="33" name="テキスト ボックス 17"/>
            <p:cNvSpPr txBox="1">
              <a:spLocks noChangeArrowheads="1"/>
            </p:cNvSpPr>
            <p:nvPr/>
          </p:nvSpPr>
          <p:spPr bwMode="auto">
            <a:xfrm>
              <a:off x="445213" y="2544456"/>
              <a:ext cx="1466980" cy="29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eaLnBrk="1" hangingPunct="1"/>
              <a:r>
                <a:rPr lang="en-US" altLang="ja-JP" sz="1477" dirty="0" smtClean="0">
                  <a:latin typeface="Arial" panose="020B0604020202020204" pitchFamily="34" charset="0"/>
                </a:rPr>
                <a:t>Irradiation Room</a:t>
              </a:r>
              <a:endParaRPr lang="ja-JP" altLang="en-US" sz="1477" dirty="0">
                <a:latin typeface="Arial" panose="020B0604020202020204" pitchFamily="34" charset="0"/>
              </a:endParaRPr>
            </a:p>
          </p:txBody>
        </p:sp>
        <p:sp>
          <p:nvSpPr>
            <p:cNvPr id="34" name="テキスト ボックス 17"/>
            <p:cNvSpPr txBox="1">
              <a:spLocks noChangeArrowheads="1"/>
            </p:cNvSpPr>
            <p:nvPr/>
          </p:nvSpPr>
          <p:spPr bwMode="auto">
            <a:xfrm>
              <a:off x="130544" y="5404739"/>
              <a:ext cx="2227758" cy="76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sz="1600" dirty="0" smtClean="0">
                  <a:latin typeface="Arial" panose="020B0604020202020204" pitchFamily="34" charset="0"/>
                </a:rPr>
                <a:t>Ibaraki Neutron</a:t>
              </a:r>
              <a:r>
                <a:rPr lang="ja-JP" altLang="en-US" sz="1600" dirty="0">
                  <a:latin typeface="Arial" panose="020B0604020202020204" pitchFamily="34" charset="0"/>
                </a:rPr>
                <a:t> </a:t>
              </a:r>
              <a:r>
                <a:rPr lang="en-US" altLang="ja-JP" sz="1600" dirty="0" smtClean="0">
                  <a:latin typeface="Arial" panose="020B0604020202020204" pitchFamily="34" charset="0"/>
                </a:rPr>
                <a:t>Medical </a:t>
              </a:r>
            </a:p>
            <a:p>
              <a:pPr algn="ctr" eaLnBrk="1" hangingPunct="1"/>
              <a:r>
                <a:rPr lang="en-US" altLang="ja-JP" sz="1600" dirty="0" smtClean="0">
                  <a:latin typeface="Arial" panose="020B0604020202020204" pitchFamily="34" charset="0"/>
                </a:rPr>
                <a:t>Research Center</a:t>
              </a:r>
            </a:p>
            <a:p>
              <a:pPr algn="ctr" eaLnBrk="1" hangingPunct="1"/>
              <a:r>
                <a:rPr lang="en-US" altLang="ja-JP" sz="1600" dirty="0" smtClean="0">
                  <a:latin typeface="Arial" panose="020B0604020202020204" pitchFamily="34" charset="0"/>
                </a:rPr>
                <a:t>(</a:t>
              </a:r>
              <a:r>
                <a:rPr lang="en-US" altLang="ja-JP" sz="1600" dirty="0" err="1" smtClean="0">
                  <a:latin typeface="Arial" panose="020B0604020202020204" pitchFamily="34" charset="0"/>
                </a:rPr>
                <a:t>iNMRC</a:t>
              </a:r>
              <a:r>
                <a:rPr lang="en-US" altLang="ja-JP" sz="1600" dirty="0" smtClean="0">
                  <a:latin typeface="Arial" panose="020B0604020202020204" pitchFamily="34" charset="0"/>
                </a:rPr>
                <a:t>)</a:t>
              </a:r>
            </a:p>
          </p:txBody>
        </p:sp>
        <p:sp>
          <p:nvSpPr>
            <p:cNvPr id="35" name="テキスト ボックス 17"/>
            <p:cNvSpPr txBox="1">
              <a:spLocks noChangeArrowheads="1"/>
            </p:cNvSpPr>
            <p:nvPr/>
          </p:nvSpPr>
          <p:spPr bwMode="auto">
            <a:xfrm>
              <a:off x="6635997" y="5489956"/>
              <a:ext cx="1984547" cy="50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sz="1477" dirty="0" smtClean="0">
                  <a:latin typeface="Arial" panose="020B0604020202020204" pitchFamily="34" charset="0"/>
                </a:rPr>
                <a:t>Accelerator installed in </a:t>
              </a:r>
            </a:p>
            <a:p>
              <a:pPr algn="ctr" eaLnBrk="1" hangingPunct="1"/>
              <a:r>
                <a:rPr lang="en-US" altLang="ja-JP" sz="1477" dirty="0" smtClean="0">
                  <a:latin typeface="Arial" panose="020B0604020202020204" pitchFamily="34" charset="0"/>
                </a:rPr>
                <a:t>Accelerator room</a:t>
              </a:r>
              <a:endParaRPr lang="ja-JP" altLang="en-US" sz="1477" dirty="0">
                <a:latin typeface="Arial" panose="020B0604020202020204" pitchFamily="34" charset="0"/>
              </a:endParaRPr>
            </a:p>
          </p:txBody>
        </p:sp>
        <p:pic>
          <p:nvPicPr>
            <p:cNvPr id="36" name="図 35"/>
            <p:cNvPicPr>
              <a:picLocks noChangeAspect="1"/>
            </p:cNvPicPr>
            <p:nvPr/>
          </p:nvPicPr>
          <p:blipFill rotWithShape="1">
            <a:blip r:embed="rId4" cstate="print">
              <a:extLst>
                <a:ext uri="{28A0092B-C50C-407E-A947-70E740481C1C}">
                  <a14:useLocalDpi xmlns:a14="http://schemas.microsoft.com/office/drawing/2010/main" val="0"/>
                </a:ext>
              </a:extLst>
            </a:blip>
            <a:srcRect l="13659" b="8837"/>
            <a:stretch/>
          </p:blipFill>
          <p:spPr>
            <a:xfrm>
              <a:off x="282620" y="3809381"/>
              <a:ext cx="2003073" cy="1586199"/>
            </a:xfrm>
            <a:prstGeom prst="rect">
              <a:avLst/>
            </a:prstGeom>
          </p:spPr>
        </p:pic>
        <p:sp>
          <p:nvSpPr>
            <p:cNvPr id="37" name="正方形/長方形 36"/>
            <p:cNvSpPr/>
            <p:nvPr/>
          </p:nvSpPr>
          <p:spPr bwMode="auto">
            <a:xfrm>
              <a:off x="1115615" y="4653135"/>
              <a:ext cx="883879" cy="558269"/>
            </a:xfrm>
            <a:prstGeom prst="rect">
              <a:avLst/>
            </a:prstGeom>
            <a:noFill/>
            <a:ln w="31750" cmpd="sng">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sz="1846" dirty="0"/>
            </a:p>
          </p:txBody>
        </p:sp>
        <p:cxnSp>
          <p:nvCxnSpPr>
            <p:cNvPr id="38" name="直線矢印コネクタ 37"/>
            <p:cNvCxnSpPr/>
            <p:nvPr/>
          </p:nvCxnSpPr>
          <p:spPr bwMode="auto">
            <a:xfrm flipV="1">
              <a:off x="1687082" y="3068961"/>
              <a:ext cx="1119951" cy="1584174"/>
            </a:xfrm>
            <a:prstGeom prst="straightConnector1">
              <a:avLst/>
            </a:prstGeom>
            <a:ln w="222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bwMode="auto">
            <a:xfrm flipV="1">
              <a:off x="1686359" y="2825279"/>
              <a:ext cx="264225" cy="1827856"/>
            </a:xfrm>
            <a:prstGeom prst="straightConnector1">
              <a:avLst/>
            </a:prstGeom>
            <a:ln w="222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0" name="図 39"/>
            <p:cNvPicPr>
              <a:picLocks noChangeAspect="1"/>
            </p:cNvPicPr>
            <p:nvPr/>
          </p:nvPicPr>
          <p:blipFill>
            <a:blip r:embed="rId5" cstate="print"/>
            <a:stretch>
              <a:fillRect/>
            </a:stretch>
          </p:blipFill>
          <p:spPr>
            <a:xfrm>
              <a:off x="6440475" y="1167592"/>
              <a:ext cx="2261237" cy="1694902"/>
            </a:xfrm>
            <a:prstGeom prst="rect">
              <a:avLst/>
            </a:prstGeom>
          </p:spPr>
        </p:pic>
        <p:sp>
          <p:nvSpPr>
            <p:cNvPr id="41" name="テキスト ボックス 17"/>
            <p:cNvSpPr txBox="1">
              <a:spLocks noChangeArrowheads="1"/>
            </p:cNvSpPr>
            <p:nvPr/>
          </p:nvSpPr>
          <p:spPr bwMode="auto">
            <a:xfrm>
              <a:off x="6625840" y="2914908"/>
              <a:ext cx="1682015" cy="505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sz="1477" dirty="0" smtClean="0">
                  <a:latin typeface="Arial" panose="020B0604020202020204" pitchFamily="34" charset="0"/>
                </a:rPr>
                <a:t>Klystron installed in</a:t>
              </a:r>
            </a:p>
            <a:p>
              <a:pPr algn="ctr" eaLnBrk="1" hangingPunct="1"/>
              <a:r>
                <a:rPr lang="en-US" altLang="ja-JP" sz="1477" dirty="0" smtClean="0">
                  <a:latin typeface="Arial" panose="020B0604020202020204" pitchFamily="34" charset="0"/>
                </a:rPr>
                <a:t>Power supply room</a:t>
              </a:r>
              <a:endParaRPr lang="ja-JP" altLang="en-US" sz="1477" dirty="0">
                <a:latin typeface="Arial" panose="020B0604020202020204" pitchFamily="34" charset="0"/>
              </a:endParaRPr>
            </a:p>
          </p:txBody>
        </p:sp>
        <p:pic>
          <p:nvPicPr>
            <p:cNvPr id="42" name="図 41"/>
            <p:cNvPicPr>
              <a:picLocks noChangeAspect="1"/>
            </p:cNvPicPr>
            <p:nvPr/>
          </p:nvPicPr>
          <p:blipFill rotWithShape="1">
            <a:blip r:embed="rId6" cstate="print">
              <a:extLst>
                <a:ext uri="{28A0092B-C50C-407E-A947-70E740481C1C}">
                  <a14:useLocalDpi xmlns:a14="http://schemas.microsoft.com/office/drawing/2010/main" val="0"/>
                </a:ext>
              </a:extLst>
            </a:blip>
            <a:srcRect t="13263" b="14717"/>
            <a:stretch/>
          </p:blipFill>
          <p:spPr>
            <a:xfrm>
              <a:off x="240004" y="1369861"/>
              <a:ext cx="2174589" cy="1174596"/>
            </a:xfrm>
            <a:prstGeom prst="rect">
              <a:avLst/>
            </a:prstGeom>
          </p:spPr>
        </p:pic>
        <p:cxnSp>
          <p:nvCxnSpPr>
            <p:cNvPr id="43" name="直線コネクタ 42"/>
            <p:cNvCxnSpPr/>
            <p:nvPr/>
          </p:nvCxnSpPr>
          <p:spPr bwMode="auto">
            <a:xfrm flipV="1">
              <a:off x="2139564" y="1607162"/>
              <a:ext cx="1397970" cy="120490"/>
            </a:xfrm>
            <a:prstGeom prst="line">
              <a:avLst/>
            </a:prstGeom>
            <a:ln w="22225">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pic>
          <p:nvPicPr>
            <p:cNvPr id="44" name="図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64025" y="3544688"/>
              <a:ext cx="2571377" cy="1928533"/>
            </a:xfrm>
            <a:prstGeom prst="rect">
              <a:avLst/>
            </a:prstGeom>
          </p:spPr>
        </p:pic>
        <p:cxnSp>
          <p:nvCxnSpPr>
            <p:cNvPr id="45" name="直線コネクタ 44"/>
            <p:cNvCxnSpPr/>
            <p:nvPr/>
          </p:nvCxnSpPr>
          <p:spPr bwMode="auto">
            <a:xfrm flipH="1" flipV="1">
              <a:off x="5420736" y="4589724"/>
              <a:ext cx="951464" cy="179992"/>
            </a:xfrm>
            <a:prstGeom prst="line">
              <a:avLst/>
            </a:prstGeom>
            <a:ln w="22225">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grpSp>
      <p:sp>
        <p:nvSpPr>
          <p:cNvPr id="47" name="Text Box 50"/>
          <p:cNvSpPr txBox="1">
            <a:spLocks noChangeArrowheads="1"/>
          </p:cNvSpPr>
          <p:nvPr/>
        </p:nvSpPr>
        <p:spPr bwMode="auto">
          <a:xfrm>
            <a:off x="1273384" y="16370"/>
            <a:ext cx="7443788" cy="528780"/>
          </a:xfrm>
          <a:prstGeom prst="rect">
            <a:avLst/>
          </a:prstGeom>
          <a:gradFill rotWithShape="0">
            <a:gsLst>
              <a:gs pos="0">
                <a:srgbClr val="4D4D4D"/>
              </a:gs>
              <a:gs pos="50000">
                <a:srgbClr val="FFFFFF"/>
              </a:gs>
              <a:gs pos="100000">
                <a:srgbClr val="4D4D4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tIns="118800" rIns="18000" bIns="118800" anchor="ctr"/>
          <a:lstStyle>
            <a:lvl1pPr>
              <a:defRPr kumimoji="1" sz="27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7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7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7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7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Times New Roman" panose="02020603050405020304" pitchFamily="18" charset="0"/>
                <a:ea typeface="ＭＳ Ｐゴシック" panose="020B0600070205080204" pitchFamily="50" charset="-128"/>
              </a:defRPr>
            </a:lvl9pPr>
          </a:lstStyle>
          <a:p>
            <a:pPr algn="ctr" eaLnBrk="1" hangingPunct="1"/>
            <a:r>
              <a:rPr lang="en-US" altLang="ja-JP" sz="2400" b="1" dirty="0" smtClean="0">
                <a:ea typeface="HG丸ｺﾞｼｯｸM-PRO" panose="020F0600000000000000" pitchFamily="50" charset="-128"/>
              </a:rPr>
              <a:t>Tsukuba’s BNCT facility “iNMRC”</a:t>
            </a:r>
            <a:endParaRPr lang="ja-JP" altLang="en-US" sz="2400" b="1" dirty="0">
              <a:ea typeface="HG丸ｺﾞｼｯｸM-PRO" panose="020F0600000000000000" pitchFamily="50" charset="-128"/>
            </a:endParaRPr>
          </a:p>
        </p:txBody>
      </p:sp>
    </p:spTree>
    <p:extLst>
      <p:ext uri="{BB962C8B-B14F-4D97-AF65-F5344CB8AC3E}">
        <p14:creationId xmlns:p14="http://schemas.microsoft.com/office/powerpoint/2010/main" val="392026637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a:spLocks noChangeArrowheads="1"/>
          </p:cNvSpPr>
          <p:nvPr/>
        </p:nvSpPr>
        <p:spPr bwMode="auto">
          <a:xfrm>
            <a:off x="992560" y="1628800"/>
            <a:ext cx="817723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r>
              <a:rPr lang="en-US" altLang="ja-JP" sz="3200" dirty="0" smtClean="0">
                <a:solidFill>
                  <a:srgbClr val="FFFF00"/>
                </a:solidFill>
              </a:rPr>
              <a:t>Development of a new multi-modal radiation</a:t>
            </a:r>
          </a:p>
          <a:p>
            <a:pPr eaLnBrk="1" hangingPunct="1">
              <a:defRPr/>
            </a:pPr>
            <a:r>
              <a:rPr lang="en-US" altLang="ja-JP" sz="3200" dirty="0" smtClean="0">
                <a:solidFill>
                  <a:srgbClr val="FFFF00"/>
                </a:solidFill>
              </a:rPr>
              <a:t>       treatment planning system</a:t>
            </a:r>
            <a:endParaRPr lang="ja-JP" altLang="en-US" sz="3200" dirty="0" smtClean="0">
              <a:solidFill>
                <a:srgbClr val="FFFF00"/>
              </a:solidFill>
            </a:endParaRPr>
          </a:p>
        </p:txBody>
      </p:sp>
    </p:spTree>
    <p:extLst>
      <p:ext uri="{BB962C8B-B14F-4D97-AF65-F5344CB8AC3E}">
        <p14:creationId xmlns:p14="http://schemas.microsoft.com/office/powerpoint/2010/main" val="1840221804"/>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146" name="Group 2"/>
          <p:cNvGrpSpPr>
            <a:grpSpLocks/>
          </p:cNvGrpSpPr>
          <p:nvPr/>
        </p:nvGrpSpPr>
        <p:grpSpPr bwMode="auto">
          <a:xfrm>
            <a:off x="128588" y="1028700"/>
            <a:ext cx="1644650" cy="5041900"/>
            <a:chOff x="117" y="391"/>
            <a:chExt cx="1036" cy="3130"/>
          </a:xfrm>
        </p:grpSpPr>
        <p:grpSp>
          <p:nvGrpSpPr>
            <p:cNvPr id="6272" name="Group 3"/>
            <p:cNvGrpSpPr>
              <a:grpSpLocks/>
            </p:cNvGrpSpPr>
            <p:nvPr/>
          </p:nvGrpSpPr>
          <p:grpSpPr bwMode="auto">
            <a:xfrm>
              <a:off x="136" y="617"/>
              <a:ext cx="988" cy="1692"/>
              <a:chOff x="91" y="695"/>
              <a:chExt cx="1045" cy="1776"/>
            </a:xfrm>
          </p:grpSpPr>
          <p:sp>
            <p:nvSpPr>
              <p:cNvPr id="6280" name="AutoShape 4"/>
              <p:cNvSpPr>
                <a:spLocks noChangeArrowheads="1"/>
              </p:cNvSpPr>
              <p:nvPr/>
            </p:nvSpPr>
            <p:spPr bwMode="auto">
              <a:xfrm>
                <a:off x="91" y="695"/>
                <a:ext cx="1045" cy="1776"/>
              </a:xfrm>
              <a:prstGeom prst="roundRect">
                <a:avLst>
                  <a:gd name="adj" fmla="val 4546"/>
                </a:avLst>
              </a:prstGeom>
              <a:solidFill>
                <a:srgbClr val="CCFFFF"/>
              </a:solidFill>
              <a:ln w="9525">
                <a:solidFill>
                  <a:schemeClr val="tx1"/>
                </a:solidFill>
                <a:round/>
                <a:headEnd/>
                <a:tailEnd/>
              </a:ln>
            </p:spPr>
            <p:txBody>
              <a:bodyPr wrap="none" tIns="0" bIns="0" anchor="b"/>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a:latin typeface="Times New Roman" panose="02020603050405020304" pitchFamily="18" charset="0"/>
                    <a:ea typeface="HG丸ｺﾞｼｯｸM-PRO" panose="020F0600000000000000" pitchFamily="50" charset="-128"/>
                  </a:rPr>
                  <a:t>医療画像</a:t>
                </a:r>
              </a:p>
            </p:txBody>
          </p:sp>
          <p:grpSp>
            <p:nvGrpSpPr>
              <p:cNvPr id="6281" name="Group 5"/>
              <p:cNvGrpSpPr>
                <a:grpSpLocks/>
              </p:cNvGrpSpPr>
              <p:nvPr/>
            </p:nvGrpSpPr>
            <p:grpSpPr bwMode="auto">
              <a:xfrm>
                <a:off x="187" y="743"/>
                <a:ext cx="892" cy="721"/>
                <a:chOff x="388" y="1211"/>
                <a:chExt cx="666" cy="596"/>
              </a:xfrm>
            </p:grpSpPr>
            <p:sp>
              <p:nvSpPr>
                <p:cNvPr id="6285" name="AutoShape 6"/>
                <p:cNvSpPr>
                  <a:spLocks noChangeArrowheads="1"/>
                </p:cNvSpPr>
                <p:nvPr/>
              </p:nvSpPr>
              <p:spPr bwMode="auto">
                <a:xfrm>
                  <a:off x="388" y="1211"/>
                  <a:ext cx="666" cy="596"/>
                </a:xfrm>
                <a:prstGeom prst="roundRect">
                  <a:avLst>
                    <a:gd name="adj" fmla="val 5301"/>
                  </a:avLst>
                </a:prstGeom>
                <a:solidFill>
                  <a:srgbClr val="FFFFFF"/>
                </a:solidFill>
                <a:ln w="12700">
                  <a:solidFill>
                    <a:schemeClr val="tx1"/>
                  </a:solidFill>
                  <a:round/>
                  <a:headEnd/>
                  <a:tailEnd/>
                </a:ln>
              </p:spPr>
              <p:txBody>
                <a:bodyPr wrap="none" lIns="95782" tIns="540000" rIns="95782" bIns="0" anchor="b" anchorCtr="1"/>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1200" b="1">
                      <a:latin typeface="HG丸ｺﾞｼｯｸM-PRO" panose="020F0600000000000000" pitchFamily="50" charset="-128"/>
                      <a:ea typeface="HG丸ｺﾞｼｯｸM-PRO" panose="020F0600000000000000" pitchFamily="50" charset="-128"/>
                    </a:rPr>
                    <a:t>CT Data</a:t>
                  </a:r>
                  <a:endParaRPr lang="en-US" altLang="ja-JP" sz="1200">
                    <a:latin typeface="HG丸ｺﾞｼｯｸM-PRO" panose="020F0600000000000000" pitchFamily="50" charset="-128"/>
                    <a:ea typeface="HG丸ｺﾞｼｯｸM-PRO" panose="020F0600000000000000" pitchFamily="50" charset="-128"/>
                  </a:endParaRPr>
                </a:p>
              </p:txBody>
            </p:sp>
            <p:pic>
              <p:nvPicPr>
                <p:cNvPr id="628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248"/>
                  <a:ext cx="395" cy="4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6282" name="Group 8"/>
              <p:cNvGrpSpPr>
                <a:grpSpLocks/>
              </p:cNvGrpSpPr>
              <p:nvPr/>
            </p:nvGrpSpPr>
            <p:grpSpPr bwMode="auto">
              <a:xfrm>
                <a:off x="187" y="1506"/>
                <a:ext cx="892" cy="773"/>
                <a:chOff x="388" y="1829"/>
                <a:chExt cx="666" cy="655"/>
              </a:xfrm>
            </p:grpSpPr>
            <p:sp>
              <p:nvSpPr>
                <p:cNvPr id="6283" name="AutoShape 9"/>
                <p:cNvSpPr>
                  <a:spLocks noChangeArrowheads="1"/>
                </p:cNvSpPr>
                <p:nvPr/>
              </p:nvSpPr>
              <p:spPr bwMode="auto">
                <a:xfrm>
                  <a:off x="388" y="1829"/>
                  <a:ext cx="666" cy="655"/>
                </a:xfrm>
                <a:prstGeom prst="roundRect">
                  <a:avLst>
                    <a:gd name="adj" fmla="val 4384"/>
                  </a:avLst>
                </a:prstGeom>
                <a:solidFill>
                  <a:srgbClr val="FFFFFF"/>
                </a:solidFill>
                <a:ln w="12700">
                  <a:solidFill>
                    <a:schemeClr val="tx1"/>
                  </a:solidFill>
                  <a:round/>
                  <a:headEnd/>
                  <a:tailEnd/>
                </a:ln>
              </p:spPr>
              <p:txBody>
                <a:bodyPr wrap="none" lIns="95782" tIns="360000" rIns="95782" bIns="0" anchor="b" anchorCtr="1"/>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1200" b="1">
                      <a:latin typeface="HG丸ｺﾞｼｯｸM-PRO" panose="020F0600000000000000" pitchFamily="50" charset="-128"/>
                      <a:ea typeface="HG丸ｺﾞｼｯｸM-PRO" panose="020F0600000000000000" pitchFamily="50" charset="-128"/>
                    </a:rPr>
                    <a:t>MRI Data</a:t>
                  </a:r>
                </a:p>
              </p:txBody>
            </p:sp>
            <p:pic>
              <p:nvPicPr>
                <p:cNvPr id="628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 y="1862"/>
                  <a:ext cx="427" cy="50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grpSp>
        <p:sp>
          <p:nvSpPr>
            <p:cNvPr id="6273" name="AutoShape 11"/>
            <p:cNvSpPr>
              <a:spLocks noChangeArrowheads="1"/>
            </p:cNvSpPr>
            <p:nvPr/>
          </p:nvSpPr>
          <p:spPr bwMode="auto">
            <a:xfrm>
              <a:off x="117" y="391"/>
              <a:ext cx="1036" cy="3130"/>
            </a:xfrm>
            <a:prstGeom prst="roundRect">
              <a:avLst>
                <a:gd name="adj" fmla="val 7639"/>
              </a:avLst>
            </a:prstGeom>
            <a:solidFill>
              <a:srgbClr val="EAEAEA"/>
            </a:solidFill>
            <a:ln w="19050">
              <a:solidFill>
                <a:schemeClr val="tx1"/>
              </a:solidFill>
              <a:round/>
              <a:headEnd/>
              <a:tailEnd/>
            </a:ln>
          </p:spPr>
          <p:txBody>
            <a:bodyPr wrap="none" lIns="0" tIns="0" rIns="0" bIns="1584000"/>
            <a:lstStyle>
              <a:lvl1pPr defTabSz="95726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95726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95726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95726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95726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2000" b="1">
                  <a:latin typeface="Times New Roman" panose="02020603050405020304" pitchFamily="18" charset="0"/>
                  <a:ea typeface="HG丸ｺﾞｼｯｸM-PRO" panose="020F0600000000000000" pitchFamily="50" charset="-128"/>
                </a:rPr>
                <a:t>User Input</a:t>
              </a:r>
              <a:endParaRPr lang="en-US" altLang="ja-JP" sz="2000" b="1">
                <a:latin typeface="Times New Roman" panose="02020603050405020304" pitchFamily="18" charset="0"/>
                <a:ea typeface="ＨＧ丸ゴシックM" pitchFamily="49" charset="-128"/>
              </a:endParaRPr>
            </a:p>
          </p:txBody>
        </p:sp>
        <p:sp>
          <p:nvSpPr>
            <p:cNvPr id="6274" name="AutoShape 12"/>
            <p:cNvSpPr>
              <a:spLocks noChangeArrowheads="1"/>
            </p:cNvSpPr>
            <p:nvPr/>
          </p:nvSpPr>
          <p:spPr bwMode="auto">
            <a:xfrm>
              <a:off x="159" y="618"/>
              <a:ext cx="943" cy="1745"/>
            </a:xfrm>
            <a:prstGeom prst="roundRect">
              <a:avLst>
                <a:gd name="adj" fmla="val 4546"/>
              </a:avLst>
            </a:prstGeom>
            <a:solidFill>
              <a:schemeClr val="bg1"/>
            </a:solidFill>
            <a:ln w="9525">
              <a:solidFill>
                <a:schemeClr val="tx1"/>
              </a:solidFill>
              <a:round/>
              <a:headEnd/>
              <a:tailEnd/>
            </a:ln>
          </p:spPr>
          <p:txBody>
            <a:bodyPr wrap="none" tIns="0" bIns="0"/>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600" b="1">
                  <a:latin typeface="Times New Roman" panose="02020603050405020304" pitchFamily="18" charset="0"/>
                  <a:ea typeface="HG丸ｺﾞｼｯｸM-PRO" panose="020F0600000000000000" pitchFamily="50" charset="-128"/>
                </a:rPr>
                <a:t>Medical Images</a:t>
              </a:r>
            </a:p>
          </p:txBody>
        </p:sp>
        <p:sp>
          <p:nvSpPr>
            <p:cNvPr id="6275" name="AutoShape 13"/>
            <p:cNvSpPr>
              <a:spLocks noChangeArrowheads="1"/>
            </p:cNvSpPr>
            <p:nvPr/>
          </p:nvSpPr>
          <p:spPr bwMode="auto">
            <a:xfrm>
              <a:off x="343" y="2205"/>
              <a:ext cx="635" cy="126"/>
            </a:xfrm>
            <a:prstGeom prst="roundRect">
              <a:avLst>
                <a:gd name="adj" fmla="val 5301"/>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wrap="none" lIns="95782" tIns="0" rIns="95782" bIns="0" anchor="ctr"/>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1600" b="1" i="1">
                  <a:latin typeface="Times New Roman" panose="02020603050405020304" pitchFamily="18" charset="0"/>
                  <a:ea typeface="HG丸ｺﾞｼｯｸM-PRO" panose="020F0600000000000000" pitchFamily="50" charset="-128"/>
                </a:rPr>
                <a:t>CT Data</a:t>
              </a:r>
              <a:endParaRPr lang="en-US" altLang="ja-JP" sz="1600" i="1">
                <a:latin typeface="Times New Roman" panose="02020603050405020304" pitchFamily="18" charset="0"/>
                <a:ea typeface="HG丸ｺﾞｼｯｸM-PRO" panose="020F0600000000000000" pitchFamily="50" charset="-128"/>
              </a:endParaRPr>
            </a:p>
          </p:txBody>
        </p:sp>
        <p:pic>
          <p:nvPicPr>
            <p:cNvPr id="6276" name="Picture 14"/>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 y="1683"/>
              <a:ext cx="50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77" name="AutoShape 15"/>
            <p:cNvSpPr>
              <a:spLocks noChangeArrowheads="1"/>
            </p:cNvSpPr>
            <p:nvPr/>
          </p:nvSpPr>
          <p:spPr bwMode="auto">
            <a:xfrm>
              <a:off x="221" y="1409"/>
              <a:ext cx="847" cy="178"/>
            </a:xfrm>
            <a:prstGeom prst="roundRect">
              <a:avLst>
                <a:gd name="adj" fmla="val 4384"/>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wrap="none" lIns="95782" tIns="0" rIns="95782" bIns="0" anchor="ctr"/>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1600" b="1" i="1">
                  <a:latin typeface="Times New Roman" panose="02020603050405020304" pitchFamily="18" charset="0"/>
                  <a:ea typeface="HG丸ｺﾞｼｯｸM-PRO" panose="020F0600000000000000" pitchFamily="50" charset="-128"/>
                </a:rPr>
                <a:t>MRI Data</a:t>
              </a:r>
            </a:p>
          </p:txBody>
        </p:sp>
        <p:pic>
          <p:nvPicPr>
            <p:cNvPr id="6278" name="Picture 1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 y="833"/>
              <a:ext cx="543"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79" name="AutoShape 17"/>
            <p:cNvSpPr>
              <a:spLocks noChangeArrowheads="1"/>
            </p:cNvSpPr>
            <p:nvPr/>
          </p:nvSpPr>
          <p:spPr bwMode="auto">
            <a:xfrm>
              <a:off x="160" y="2391"/>
              <a:ext cx="952" cy="1084"/>
            </a:xfrm>
            <a:prstGeom prst="roundRect">
              <a:avLst>
                <a:gd name="adj" fmla="val 5435"/>
              </a:avLst>
            </a:prstGeom>
            <a:solidFill>
              <a:schemeClr val="bg1"/>
            </a:solidFill>
            <a:ln w="12700">
              <a:solidFill>
                <a:schemeClr val="tx1"/>
              </a:solidFill>
              <a:round/>
              <a:headEnd/>
              <a:tailEnd/>
            </a:ln>
          </p:spPr>
          <p:txBody>
            <a:bodyPr wrap="none" lIns="0" tIns="0" rIns="0" bIns="0" anchor="ctr"/>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ja-JP" altLang="en-US" b="1">
                  <a:latin typeface="Times New Roman" panose="02020603050405020304" pitchFamily="18" charset="0"/>
                </a:rPr>
                <a:t>    </a:t>
              </a:r>
              <a:r>
                <a:rPr lang="en-US" altLang="ja-JP" b="1">
                  <a:latin typeface="Times New Roman" panose="02020603050405020304" pitchFamily="18" charset="0"/>
                  <a:ea typeface="HG丸ｺﾞｼｯｸM-PRO" panose="020F0600000000000000" pitchFamily="50" charset="-128"/>
                </a:rPr>
                <a:t>Calculation </a:t>
              </a:r>
            </a:p>
            <a:p>
              <a:pPr algn="ctr"/>
              <a:r>
                <a:rPr lang="en-US" altLang="ja-JP" b="1">
                  <a:latin typeface="Times New Roman" panose="02020603050405020304" pitchFamily="18" charset="0"/>
                  <a:ea typeface="HG丸ｺﾞｼｯｸM-PRO" panose="020F0600000000000000" pitchFamily="50" charset="-128"/>
                </a:rPr>
                <a:t>    Conditions</a:t>
              </a:r>
            </a:p>
            <a:p>
              <a:pPr algn="ctr"/>
              <a:r>
                <a:rPr lang="en-US" altLang="ja-JP" sz="1600">
                  <a:latin typeface="Times New Roman" panose="02020603050405020304" pitchFamily="18" charset="0"/>
                </a:rPr>
                <a:t> </a:t>
              </a:r>
              <a:r>
                <a:rPr lang="en-US" altLang="ja-JP" sz="1600" b="1" i="1">
                  <a:latin typeface="Times New Roman" panose="02020603050405020304" pitchFamily="18" charset="0"/>
                </a:rPr>
                <a:t>Beam Spectrum</a:t>
              </a:r>
            </a:p>
            <a:p>
              <a:pPr algn="ctr"/>
              <a:r>
                <a:rPr lang="en-US" altLang="ja-JP" sz="1600" b="1" i="1">
                  <a:latin typeface="Times New Roman" panose="02020603050405020304" pitchFamily="18" charset="0"/>
                </a:rPr>
                <a:t> Head Position</a:t>
              </a:r>
            </a:p>
            <a:p>
              <a:pPr algn="ctr"/>
              <a:r>
                <a:rPr lang="en-US" altLang="ja-JP" sz="1600" b="1" i="1">
                  <a:latin typeface="Times New Roman" panose="02020603050405020304" pitchFamily="18" charset="0"/>
                </a:rPr>
                <a:t> </a:t>
              </a:r>
              <a:r>
                <a:rPr lang="ja-JP" altLang="en-US" sz="1600" b="1" i="1">
                  <a:latin typeface="Times New Roman" panose="02020603050405020304" pitchFamily="18" charset="0"/>
                </a:rPr>
                <a:t>･</a:t>
              </a:r>
              <a:r>
                <a:rPr lang="en-US" altLang="ja-JP" sz="1600" b="1" i="1">
                  <a:latin typeface="Times New Roman" panose="02020603050405020304" pitchFamily="18" charset="0"/>
                </a:rPr>
                <a:t>Distance</a:t>
              </a:r>
            </a:p>
            <a:p>
              <a:pPr algn="ctr"/>
              <a:r>
                <a:rPr lang="en-US" altLang="ja-JP" sz="1600" b="1" i="1">
                  <a:latin typeface="Times New Roman" panose="02020603050405020304" pitchFamily="18" charset="0"/>
                </a:rPr>
                <a:t> </a:t>
              </a:r>
              <a:r>
                <a:rPr lang="ja-JP" altLang="en-US" sz="1600" b="1" i="1">
                  <a:latin typeface="Times New Roman" panose="02020603050405020304" pitchFamily="18" charset="0"/>
                </a:rPr>
                <a:t>･</a:t>
              </a:r>
              <a:r>
                <a:rPr lang="en-US" altLang="ja-JP" sz="1600" b="1" i="1">
                  <a:latin typeface="Times New Roman" panose="02020603050405020304" pitchFamily="18" charset="0"/>
                </a:rPr>
                <a:t>Radiation Area</a:t>
              </a:r>
            </a:p>
            <a:p>
              <a:pPr algn="ctr"/>
              <a:r>
                <a:rPr lang="en-US" altLang="ja-JP" sz="1600" b="1" i="1">
                  <a:latin typeface="Times New Roman" panose="02020603050405020304" pitchFamily="18" charset="0"/>
                </a:rPr>
                <a:t> </a:t>
              </a:r>
              <a:r>
                <a:rPr lang="ja-JP" altLang="en-US" sz="1600" b="1" i="1">
                  <a:latin typeface="Times New Roman" panose="02020603050405020304" pitchFamily="18" charset="0"/>
                </a:rPr>
                <a:t>･</a:t>
              </a:r>
              <a:r>
                <a:rPr lang="en-US" altLang="ja-JP" sz="1600" b="1" i="1">
                  <a:latin typeface="Times New Roman" panose="02020603050405020304" pitchFamily="18" charset="0"/>
                </a:rPr>
                <a:t>Direction etc.</a:t>
              </a:r>
            </a:p>
          </p:txBody>
        </p:sp>
      </p:grpSp>
      <p:sp>
        <p:nvSpPr>
          <p:cNvPr id="6147" name="AutoShape 18"/>
          <p:cNvSpPr>
            <a:spLocks noChangeArrowheads="1"/>
          </p:cNvSpPr>
          <p:nvPr/>
        </p:nvSpPr>
        <p:spPr bwMode="auto">
          <a:xfrm>
            <a:off x="2025650" y="1052513"/>
            <a:ext cx="5591175" cy="4968875"/>
          </a:xfrm>
          <a:prstGeom prst="roundRect">
            <a:avLst>
              <a:gd name="adj" fmla="val 3931"/>
            </a:avLst>
          </a:prstGeom>
          <a:solidFill>
            <a:srgbClr val="FFFFCC"/>
          </a:solidFill>
          <a:ln w="25400">
            <a:solidFill>
              <a:schemeClr val="tx1"/>
            </a:solidFill>
            <a:round/>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400">
              <a:latin typeface="Times New Roman" panose="02020603050405020304" pitchFamily="18" charset="0"/>
            </a:endParaRPr>
          </a:p>
        </p:txBody>
      </p:sp>
      <p:sp>
        <p:nvSpPr>
          <p:cNvPr id="51219" name="Text Box 19"/>
          <p:cNvSpPr txBox="1">
            <a:spLocks noChangeArrowheads="1"/>
          </p:cNvSpPr>
          <p:nvPr/>
        </p:nvSpPr>
        <p:spPr bwMode="auto">
          <a:xfrm>
            <a:off x="4754563" y="3013075"/>
            <a:ext cx="2771775" cy="1258888"/>
          </a:xfrm>
          <a:prstGeom prst="rect">
            <a:avLst/>
          </a:prstGeom>
          <a:noFill/>
          <a:ln w="9525">
            <a:noFill/>
            <a:miter lim="800000"/>
            <a:headEnd/>
            <a:tailEnd/>
          </a:ln>
          <a:effectLst/>
        </p:spPr>
        <p:txBody>
          <a:bodyPr lIns="93600" tIns="46800" rIns="93600" bIns="10800">
            <a:spAutoFit/>
          </a:bodyPr>
          <a:lstStyle/>
          <a:p>
            <a:pPr algn="ctr" defTabSz="762000" fontAlgn="auto">
              <a:spcBef>
                <a:spcPts val="0"/>
              </a:spcBef>
              <a:spcAft>
                <a:spcPts val="0"/>
              </a:spcAft>
              <a:defRPr/>
            </a:pPr>
            <a:r>
              <a:rPr lang="en-US" altLang="ja-JP" sz="2000" b="1" dirty="0">
                <a:solidFill>
                  <a:srgbClr val="FF0000"/>
                </a:solidFill>
                <a:effectLst>
                  <a:outerShdw blurRad="38100" dist="38100" dir="2700000" algn="tl">
                    <a:srgbClr val="000000"/>
                  </a:outerShdw>
                </a:effectLst>
                <a:latin typeface="Times New Roman" pitchFamily="18" charset="0"/>
                <a:ea typeface="HG丸ｺﾞｼｯｸM-PRO" pitchFamily="50" charset="-128"/>
              </a:rPr>
              <a:t>JAEA Computational </a:t>
            </a:r>
          </a:p>
          <a:p>
            <a:pPr algn="ctr" defTabSz="762000" fontAlgn="auto">
              <a:spcBef>
                <a:spcPts val="0"/>
              </a:spcBef>
              <a:spcAft>
                <a:spcPts val="0"/>
              </a:spcAft>
              <a:defRPr/>
            </a:pPr>
            <a:r>
              <a:rPr lang="en-US" altLang="ja-JP" sz="2000" b="1" dirty="0">
                <a:solidFill>
                  <a:srgbClr val="FF0000"/>
                </a:solidFill>
                <a:effectLst>
                  <a:outerShdw blurRad="38100" dist="38100" dir="2700000" algn="tl">
                    <a:srgbClr val="000000"/>
                  </a:outerShdw>
                </a:effectLst>
                <a:latin typeface="Times New Roman" pitchFamily="18" charset="0"/>
                <a:ea typeface="HG丸ｺﾞｼｯｸM-PRO" pitchFamily="50" charset="-128"/>
              </a:rPr>
              <a:t>Dosimetry System</a:t>
            </a:r>
          </a:p>
          <a:p>
            <a:pPr algn="ctr" defTabSz="762000" fontAlgn="auto">
              <a:spcBef>
                <a:spcPts val="0"/>
              </a:spcBef>
              <a:spcAft>
                <a:spcPts val="0"/>
              </a:spcAft>
              <a:defRPr/>
            </a:pPr>
            <a:endParaRPr lang="en-US" altLang="ja-JP" sz="1000" b="1" dirty="0">
              <a:solidFill>
                <a:srgbClr val="FF0000"/>
              </a:solidFill>
              <a:effectLst>
                <a:outerShdw blurRad="38100" dist="38100" dir="2700000" algn="tl">
                  <a:srgbClr val="000000"/>
                </a:outerShdw>
              </a:effectLst>
              <a:latin typeface="Times New Roman" pitchFamily="18" charset="0"/>
              <a:ea typeface="HG丸ｺﾞｼｯｸM-PRO" pitchFamily="50" charset="-128"/>
            </a:endParaRPr>
          </a:p>
          <a:p>
            <a:pPr algn="ctr" defTabSz="762000" fontAlgn="auto">
              <a:spcBef>
                <a:spcPts val="0"/>
              </a:spcBef>
              <a:spcAft>
                <a:spcPts val="0"/>
              </a:spcAft>
              <a:defRPr/>
            </a:pPr>
            <a:r>
              <a:rPr lang="en-US" altLang="ja-JP" sz="2800" b="1" dirty="0">
                <a:solidFill>
                  <a:srgbClr val="FF0000"/>
                </a:solidFill>
                <a:effectLst>
                  <a:outerShdw blurRad="38100" dist="38100" dir="2700000" algn="tl">
                    <a:srgbClr val="000000"/>
                  </a:outerShdw>
                </a:effectLst>
                <a:latin typeface="Times New Roman" pitchFamily="18" charset="0"/>
                <a:ea typeface="HG丸ｺﾞｼｯｸM-PRO" pitchFamily="50" charset="-128"/>
              </a:rPr>
              <a:t>(JCDS)</a:t>
            </a:r>
          </a:p>
        </p:txBody>
      </p:sp>
      <p:sp>
        <p:nvSpPr>
          <p:cNvPr id="51220" name="AutoShape 20"/>
          <p:cNvSpPr>
            <a:spLocks noChangeArrowheads="1"/>
          </p:cNvSpPr>
          <p:nvPr/>
        </p:nvSpPr>
        <p:spPr bwMode="auto">
          <a:xfrm>
            <a:off x="7977188" y="1412875"/>
            <a:ext cx="1871662" cy="3960813"/>
          </a:xfrm>
          <a:prstGeom prst="roundRect">
            <a:avLst>
              <a:gd name="adj" fmla="val 6509"/>
            </a:avLst>
          </a:prstGeom>
          <a:solidFill>
            <a:srgbClr val="CCFFFF"/>
          </a:solidFill>
          <a:ln w="28575">
            <a:solidFill>
              <a:schemeClr val="tx1"/>
            </a:solidFill>
            <a:round/>
            <a:headEnd/>
            <a:tailEnd/>
          </a:ln>
          <a:effectLst/>
        </p:spPr>
        <p:txBody>
          <a:bodyPr wrap="none" lIns="93600" tIns="46800" rIns="93600" bIns="10800"/>
          <a:lstStyle/>
          <a:p>
            <a:pPr algn="ctr" defTabSz="762000" fontAlgn="auto">
              <a:spcBef>
                <a:spcPts val="0"/>
              </a:spcBef>
              <a:spcAft>
                <a:spcPts val="0"/>
              </a:spcAft>
              <a:defRPr/>
            </a:pPr>
            <a:r>
              <a:rPr lang="en-US" altLang="ja-JP" sz="3200" b="1" dirty="0">
                <a:solidFill>
                  <a:srgbClr val="FF0000"/>
                </a:solidFill>
                <a:effectLst>
                  <a:outerShdw blurRad="38100" dist="38100" dir="2700000" algn="tl">
                    <a:srgbClr val="000000"/>
                  </a:outerShdw>
                </a:effectLst>
                <a:latin typeface="Times New Roman" pitchFamily="18" charset="0"/>
                <a:ea typeface="HG丸ｺﾞｼｯｸM-PRO" pitchFamily="50" charset="-128"/>
              </a:rPr>
              <a:t>Clinical</a:t>
            </a:r>
          </a:p>
          <a:p>
            <a:pPr algn="ctr" defTabSz="762000" fontAlgn="auto">
              <a:spcBef>
                <a:spcPts val="0"/>
              </a:spcBef>
              <a:spcAft>
                <a:spcPts val="0"/>
              </a:spcAft>
              <a:defRPr/>
            </a:pPr>
            <a:r>
              <a:rPr lang="en-US" altLang="ja-JP" sz="3200" b="1" dirty="0">
                <a:solidFill>
                  <a:srgbClr val="FF0000"/>
                </a:solidFill>
                <a:effectLst>
                  <a:outerShdw blurRad="38100" dist="38100" dir="2700000" algn="tl">
                    <a:srgbClr val="000000"/>
                  </a:outerShdw>
                </a:effectLst>
                <a:latin typeface="Times New Roman" pitchFamily="18" charset="0"/>
                <a:ea typeface="HG丸ｺﾞｼｯｸM-PRO" pitchFamily="50" charset="-128"/>
              </a:rPr>
              <a:t>Trials</a:t>
            </a:r>
          </a:p>
        </p:txBody>
      </p:sp>
      <p:sp>
        <p:nvSpPr>
          <p:cNvPr id="51221" name="AutoShape 21"/>
          <p:cNvSpPr>
            <a:spLocks noChangeArrowheads="1"/>
          </p:cNvSpPr>
          <p:nvPr/>
        </p:nvSpPr>
        <p:spPr bwMode="auto">
          <a:xfrm>
            <a:off x="8121650" y="4192588"/>
            <a:ext cx="1641475" cy="1008062"/>
          </a:xfrm>
          <a:prstGeom prst="roundRect">
            <a:avLst>
              <a:gd name="adj" fmla="val 8773"/>
            </a:avLst>
          </a:prstGeom>
          <a:gradFill rotWithShape="0">
            <a:gsLst>
              <a:gs pos="0">
                <a:srgbClr val="FF3300"/>
              </a:gs>
              <a:gs pos="50000">
                <a:srgbClr val="FFFFFF"/>
              </a:gs>
              <a:gs pos="100000">
                <a:srgbClr val="FF3300"/>
              </a:gs>
            </a:gsLst>
            <a:lin ang="5400000" scaled="1"/>
          </a:gradFill>
          <a:ln w="25400">
            <a:solidFill>
              <a:schemeClr val="tx1"/>
            </a:solidFill>
            <a:round/>
            <a:headEnd/>
            <a:tailEnd/>
          </a:ln>
          <a:effectLst/>
        </p:spPr>
        <p:txBody>
          <a:bodyPr wrap="none" lIns="95782" tIns="47891" rIns="95782" bIns="47891" anchor="ctr"/>
          <a:lstStyle/>
          <a:p>
            <a:pPr algn="ctr" defTabSz="957263" eaLnBrk="0" fontAlgn="auto" hangingPunct="0">
              <a:spcBef>
                <a:spcPts val="0"/>
              </a:spcBef>
              <a:spcAft>
                <a:spcPts val="0"/>
              </a:spcAft>
              <a:defRPr/>
            </a:pPr>
            <a:r>
              <a:rPr lang="en-US" altLang="ja-JP" sz="3600" b="1">
                <a:effectLst>
                  <a:outerShdw blurRad="38100" dist="38100" dir="2700000" algn="tl">
                    <a:srgbClr val="FFFFFF"/>
                  </a:outerShdw>
                </a:effectLst>
                <a:latin typeface="HG丸ｺﾞｼｯｸM-PRO" pitchFamily="50" charset="-128"/>
                <a:ea typeface="HG丸ｺﾞｼｯｸM-PRO" pitchFamily="50" charset="-128"/>
              </a:rPr>
              <a:t>BNCT</a:t>
            </a:r>
          </a:p>
        </p:txBody>
      </p:sp>
      <p:sp>
        <p:nvSpPr>
          <p:cNvPr id="51222" name="AutoShape 22"/>
          <p:cNvSpPr>
            <a:spLocks noChangeArrowheads="1"/>
          </p:cNvSpPr>
          <p:nvPr/>
        </p:nvSpPr>
        <p:spPr bwMode="auto">
          <a:xfrm>
            <a:off x="1736725" y="6308725"/>
            <a:ext cx="6240463" cy="504825"/>
          </a:xfrm>
          <a:prstGeom prst="roundRect">
            <a:avLst>
              <a:gd name="adj" fmla="val 16667"/>
            </a:avLst>
          </a:prstGeom>
          <a:gradFill rotWithShape="1">
            <a:gsLst>
              <a:gs pos="0">
                <a:schemeClr val="bg2"/>
              </a:gs>
              <a:gs pos="50000">
                <a:srgbClr val="FFFFFF"/>
              </a:gs>
              <a:gs pos="100000">
                <a:schemeClr val="bg2"/>
              </a:gs>
            </a:gsLst>
            <a:lin ang="5400000" scaled="1"/>
          </a:gradFill>
          <a:ln w="9525">
            <a:solidFill>
              <a:schemeClr val="tx1"/>
            </a:solidFill>
            <a:round/>
            <a:headEnd/>
            <a:tailEnd/>
          </a:ln>
          <a:effectLst/>
        </p:spPr>
        <p:txBody>
          <a:bodyPr wrap="none" lIns="93600" tIns="46800" rIns="93600" bIns="10800" anchor="ctr"/>
          <a:lstStyle/>
          <a:p>
            <a:pPr algn="ctr" defTabSz="762000" fontAlgn="auto">
              <a:spcBef>
                <a:spcPts val="0"/>
              </a:spcBef>
              <a:spcAft>
                <a:spcPts val="0"/>
              </a:spcAft>
              <a:defRPr/>
            </a:pPr>
            <a:r>
              <a:rPr lang="en-US" altLang="ja-JP" sz="3000" b="1">
                <a:solidFill>
                  <a:srgbClr val="000099"/>
                </a:solidFill>
                <a:effectLst>
                  <a:outerShdw blurRad="38100" dist="38100" dir="2700000" algn="tl">
                    <a:srgbClr val="000000"/>
                  </a:outerShdw>
                </a:effectLst>
                <a:latin typeface="HG丸ｺﾞｼｯｸM-PRO" pitchFamily="50" charset="-128"/>
                <a:ea typeface="HG丸ｺﾞｼｯｸM-PRO" pitchFamily="50" charset="-128"/>
              </a:rPr>
              <a:t>Monte-Carlo Code</a:t>
            </a:r>
            <a:r>
              <a:rPr lang="en-US" altLang="ja-JP" sz="3000" b="1">
                <a:solidFill>
                  <a:srgbClr val="FF0000"/>
                </a:solidFill>
                <a:effectLst>
                  <a:outerShdw blurRad="38100" dist="38100" dir="2700000" algn="tl">
                    <a:srgbClr val="000000"/>
                  </a:outerShdw>
                </a:effectLst>
                <a:latin typeface="HG丸ｺﾞｼｯｸM-PRO" pitchFamily="50" charset="-128"/>
                <a:ea typeface="HG丸ｺﾞｼｯｸM-PRO" pitchFamily="50" charset="-128"/>
              </a:rPr>
              <a:t> MCNP</a:t>
            </a:r>
            <a:endParaRPr lang="en-US" altLang="ja-JP" sz="3000" b="1">
              <a:effectLst>
                <a:outerShdw blurRad="38100" dist="38100" dir="2700000" algn="tl">
                  <a:srgbClr val="FFFFFF"/>
                </a:outerShdw>
              </a:effectLst>
              <a:latin typeface="Times New Roman" pitchFamily="18" charset="0"/>
              <a:ea typeface="HG丸ｺﾞｼｯｸM-PRO" pitchFamily="50" charset="-128"/>
            </a:endParaRPr>
          </a:p>
        </p:txBody>
      </p:sp>
      <p:sp>
        <p:nvSpPr>
          <p:cNvPr id="51223" name="AutoShape 23"/>
          <p:cNvSpPr>
            <a:spLocks noChangeArrowheads="1"/>
          </p:cNvSpPr>
          <p:nvPr/>
        </p:nvSpPr>
        <p:spPr bwMode="auto">
          <a:xfrm>
            <a:off x="2751138" y="5949950"/>
            <a:ext cx="1193800" cy="358775"/>
          </a:xfrm>
          <a:prstGeom prst="downArrow">
            <a:avLst>
              <a:gd name="adj1" fmla="val 46667"/>
              <a:gd name="adj2" fmla="val 47917"/>
            </a:avLst>
          </a:prstGeom>
          <a:solidFill>
            <a:srgbClr val="FF6600"/>
          </a:solidFill>
          <a:ln w="9525">
            <a:solidFill>
              <a:schemeClr val="tx1"/>
            </a:solidFill>
            <a:miter lim="800000"/>
            <a:headEnd/>
            <a:tailEnd/>
          </a:ln>
        </p:spPr>
        <p:txBody>
          <a:bodyPr vert="eaVert"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400">
              <a:latin typeface="Times New Roman" panose="02020603050405020304" pitchFamily="18" charset="0"/>
            </a:endParaRPr>
          </a:p>
        </p:txBody>
      </p:sp>
      <p:sp>
        <p:nvSpPr>
          <p:cNvPr id="51224" name="AutoShape 24"/>
          <p:cNvSpPr>
            <a:spLocks noChangeArrowheads="1"/>
          </p:cNvSpPr>
          <p:nvPr/>
        </p:nvSpPr>
        <p:spPr bwMode="auto">
          <a:xfrm>
            <a:off x="5753100" y="5949950"/>
            <a:ext cx="1071563" cy="358775"/>
          </a:xfrm>
          <a:prstGeom prst="upArrow">
            <a:avLst>
              <a:gd name="adj1" fmla="val 51500"/>
              <a:gd name="adj2" fmla="val 50278"/>
            </a:avLst>
          </a:prstGeom>
          <a:solidFill>
            <a:srgbClr val="FF6600"/>
          </a:solidFill>
          <a:ln w="9525">
            <a:solidFill>
              <a:schemeClr val="tx1"/>
            </a:solidFill>
            <a:miter lim="800000"/>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51225" name="AutoShape 25"/>
          <p:cNvSpPr>
            <a:spLocks noChangeArrowheads="1"/>
          </p:cNvSpPr>
          <p:nvPr/>
        </p:nvSpPr>
        <p:spPr bwMode="auto">
          <a:xfrm>
            <a:off x="8048625" y="2636838"/>
            <a:ext cx="1724025" cy="1008062"/>
          </a:xfrm>
          <a:prstGeom prst="roundRect">
            <a:avLst>
              <a:gd name="adj" fmla="val 10069"/>
            </a:avLst>
          </a:prstGeom>
          <a:gradFill rotWithShape="1">
            <a:gsLst>
              <a:gs pos="0">
                <a:srgbClr val="FF99CC"/>
              </a:gs>
              <a:gs pos="50000">
                <a:srgbClr val="FFFFFF"/>
              </a:gs>
              <a:gs pos="100000">
                <a:srgbClr val="FF99CC"/>
              </a:gs>
            </a:gsLst>
            <a:lin ang="5400000" scaled="1"/>
          </a:gradFill>
          <a:ln w="19050">
            <a:solidFill>
              <a:schemeClr val="tx1"/>
            </a:solidFill>
            <a:round/>
            <a:headEnd/>
            <a:tailEnd/>
          </a:ln>
        </p:spPr>
        <p:txBody>
          <a:bodyPr wrap="none" lIns="0" tIns="0" rIns="0" bIns="0" anchor="ctr"/>
          <a:lstStyle>
            <a:lvl1pPr defTabSz="95726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95726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95726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95726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95726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9572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2200" b="1">
                <a:latin typeface="HG丸ｺﾞｼｯｸM-PRO" panose="020F0600000000000000" pitchFamily="50" charset="-128"/>
                <a:ea typeface="HG丸ｺﾞｼｯｸM-PRO" panose="020F0600000000000000" pitchFamily="50" charset="-128"/>
              </a:rPr>
              <a:t>Treatment</a:t>
            </a:r>
          </a:p>
          <a:p>
            <a:pPr algn="ctr"/>
            <a:r>
              <a:rPr lang="en-US" altLang="ja-JP" sz="2200" b="1">
                <a:latin typeface="HG丸ｺﾞｼｯｸM-PRO" panose="020F0600000000000000" pitchFamily="50" charset="-128"/>
                <a:ea typeface="HG丸ｺﾞｼｯｸM-PRO" panose="020F0600000000000000" pitchFamily="50" charset="-128"/>
              </a:rPr>
              <a:t>Planning</a:t>
            </a:r>
          </a:p>
        </p:txBody>
      </p:sp>
      <p:sp>
        <p:nvSpPr>
          <p:cNvPr id="51226" name="AutoShape 26"/>
          <p:cNvSpPr>
            <a:spLocks noChangeArrowheads="1"/>
          </p:cNvSpPr>
          <p:nvPr/>
        </p:nvSpPr>
        <p:spPr bwMode="auto">
          <a:xfrm>
            <a:off x="8408988" y="3644900"/>
            <a:ext cx="949325" cy="504825"/>
          </a:xfrm>
          <a:prstGeom prst="downArrow">
            <a:avLst>
              <a:gd name="adj1" fmla="val 59935"/>
              <a:gd name="adj2" fmla="val 48065"/>
            </a:avLst>
          </a:prstGeom>
          <a:solidFill>
            <a:srgbClr val="00FF00"/>
          </a:solidFill>
          <a:ln w="9525">
            <a:solidFill>
              <a:schemeClr val="tx1"/>
            </a:solidFill>
            <a:miter lim="800000"/>
            <a:headEnd/>
            <a:tailEnd/>
          </a:ln>
        </p:spPr>
        <p:txBody>
          <a:bodyPr vert="eaVert"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2400">
              <a:latin typeface="Times New Roman" panose="02020603050405020304" pitchFamily="18" charset="0"/>
            </a:endParaRPr>
          </a:p>
        </p:txBody>
      </p:sp>
      <p:sp>
        <p:nvSpPr>
          <p:cNvPr id="6156" name="AutoShape 27"/>
          <p:cNvSpPr>
            <a:spLocks noChangeArrowheads="1"/>
          </p:cNvSpPr>
          <p:nvPr/>
        </p:nvSpPr>
        <p:spPr bwMode="auto">
          <a:xfrm>
            <a:off x="2217738" y="1125538"/>
            <a:ext cx="2517775" cy="4822825"/>
          </a:xfrm>
          <a:prstGeom prst="roundRect">
            <a:avLst>
              <a:gd name="adj" fmla="val 5690"/>
            </a:avLst>
          </a:prstGeom>
          <a:solidFill>
            <a:schemeClr val="bg1"/>
          </a:solidFill>
          <a:ln w="19050">
            <a:solidFill>
              <a:schemeClr val="tx1"/>
            </a:solidFill>
            <a:round/>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57" name="Text Box 28"/>
          <p:cNvSpPr txBox="1">
            <a:spLocks noChangeArrowheads="1"/>
          </p:cNvSpPr>
          <p:nvPr/>
        </p:nvSpPr>
        <p:spPr bwMode="auto">
          <a:xfrm>
            <a:off x="2379663" y="5300663"/>
            <a:ext cx="20240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0" b="1">
                <a:solidFill>
                  <a:srgbClr val="000099"/>
                </a:solidFill>
                <a:latin typeface="Times New Roman" panose="02020603050405020304" pitchFamily="18" charset="0"/>
                <a:ea typeface="HG丸ｺﾞｼｯｸM-PRO" panose="020F0600000000000000" pitchFamily="50" charset="-128"/>
              </a:rPr>
              <a:t>Generate a</a:t>
            </a:r>
          </a:p>
          <a:p>
            <a:pPr algn="ctr" eaLnBrk="1" hangingPunct="1"/>
            <a:r>
              <a:rPr lang="en-US" altLang="ja-JP" sz="2000" b="1">
                <a:solidFill>
                  <a:srgbClr val="000099"/>
                </a:solidFill>
                <a:latin typeface="Times New Roman" panose="02020603050405020304" pitchFamily="18" charset="0"/>
                <a:ea typeface="HG丸ｺﾞｼｯｸM-PRO" panose="020F0600000000000000" pitchFamily="50" charset="-128"/>
              </a:rPr>
              <a:t>Calculation Data</a:t>
            </a:r>
          </a:p>
        </p:txBody>
      </p:sp>
      <p:sp>
        <p:nvSpPr>
          <p:cNvPr id="6158" name="AutoShape 29"/>
          <p:cNvSpPr>
            <a:spLocks noChangeArrowheads="1"/>
          </p:cNvSpPr>
          <p:nvPr/>
        </p:nvSpPr>
        <p:spPr bwMode="auto">
          <a:xfrm>
            <a:off x="2365375" y="5084763"/>
            <a:ext cx="2252663" cy="311150"/>
          </a:xfrm>
          <a:prstGeom prst="roundRect">
            <a:avLst>
              <a:gd name="adj" fmla="val 6426"/>
            </a:avLst>
          </a:prstGeom>
          <a:solidFill>
            <a:schemeClr val="bg1"/>
          </a:solidFill>
          <a:ln>
            <a:noFill/>
          </a:ln>
          <a:extLst>
            <a:ext uri="{91240B29-F687-4F45-9708-019B960494DF}">
              <a14:hiddenLine xmlns:a14="http://schemas.microsoft.com/office/drawing/2010/main" w="22225">
                <a:solidFill>
                  <a:srgbClr val="000000"/>
                </a:solidFill>
                <a:round/>
                <a:headEnd/>
                <a:tailEnd/>
              </a14:hiddenLine>
            </a:ext>
          </a:extLst>
        </p:spPr>
        <p:txBody>
          <a:bodyPr wrap="none" lIns="95782" tIns="47891" rIns="95782" bIns="0" anchor="b" anchorCtr="1"/>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1600" b="1" i="1">
                <a:latin typeface="Times New Roman" panose="02020603050405020304" pitchFamily="18" charset="0"/>
                <a:ea typeface="HG丸ｺﾞｼｯｸM-PRO" panose="020F0600000000000000" pitchFamily="50" charset="-128"/>
              </a:rPr>
              <a:t>Convert to Voxel Model</a:t>
            </a:r>
          </a:p>
        </p:txBody>
      </p:sp>
      <p:sp>
        <p:nvSpPr>
          <p:cNvPr id="51230" name="AutoShape 30"/>
          <p:cNvSpPr>
            <a:spLocks noChangeArrowheads="1"/>
          </p:cNvSpPr>
          <p:nvPr/>
        </p:nvSpPr>
        <p:spPr bwMode="auto">
          <a:xfrm>
            <a:off x="1712913" y="1844675"/>
            <a:ext cx="503237" cy="893763"/>
          </a:xfrm>
          <a:prstGeom prst="rightArrow">
            <a:avLst>
              <a:gd name="adj1" fmla="val 58519"/>
              <a:gd name="adj2" fmla="val 59884"/>
            </a:avLst>
          </a:prstGeom>
          <a:solidFill>
            <a:srgbClr val="00FF00"/>
          </a:solidFill>
          <a:ln w="9525">
            <a:solidFill>
              <a:schemeClr val="tx1"/>
            </a:solidFill>
            <a:miter lim="800000"/>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51231" name="AutoShape 31"/>
          <p:cNvSpPr>
            <a:spLocks noChangeArrowheads="1"/>
          </p:cNvSpPr>
          <p:nvPr/>
        </p:nvSpPr>
        <p:spPr bwMode="auto">
          <a:xfrm>
            <a:off x="1712913" y="4221163"/>
            <a:ext cx="576262" cy="893762"/>
          </a:xfrm>
          <a:prstGeom prst="rightArrow">
            <a:avLst>
              <a:gd name="adj1" fmla="val 58519"/>
              <a:gd name="adj2" fmla="val 59884"/>
            </a:avLst>
          </a:prstGeom>
          <a:solidFill>
            <a:srgbClr val="00FF00"/>
          </a:solidFill>
          <a:ln w="9525">
            <a:solidFill>
              <a:schemeClr val="tx1"/>
            </a:solidFill>
            <a:miter lim="800000"/>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51232" name="AutoShape 32"/>
          <p:cNvSpPr>
            <a:spLocks noChangeArrowheads="1"/>
          </p:cNvSpPr>
          <p:nvPr/>
        </p:nvSpPr>
        <p:spPr bwMode="auto">
          <a:xfrm>
            <a:off x="7400925" y="1700213"/>
            <a:ext cx="576263" cy="1152525"/>
          </a:xfrm>
          <a:prstGeom prst="rightArrow">
            <a:avLst>
              <a:gd name="adj1" fmla="val 58509"/>
              <a:gd name="adj2" fmla="val 53921"/>
            </a:avLst>
          </a:prstGeom>
          <a:solidFill>
            <a:srgbClr val="00FF00"/>
          </a:solidFill>
          <a:ln w="9525">
            <a:solidFill>
              <a:schemeClr val="tx1"/>
            </a:solidFill>
            <a:miter lim="800000"/>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51233" name="Text Box 33"/>
          <p:cNvSpPr txBox="1">
            <a:spLocks noChangeArrowheads="1"/>
          </p:cNvSpPr>
          <p:nvPr/>
        </p:nvSpPr>
        <p:spPr bwMode="auto">
          <a:xfrm>
            <a:off x="1368425" y="-25399"/>
            <a:ext cx="7416800" cy="962025"/>
          </a:xfrm>
          <a:prstGeom prst="rect">
            <a:avLst/>
          </a:prstGeom>
          <a:gradFill rotWithShape="0">
            <a:gsLst>
              <a:gs pos="0">
                <a:srgbClr val="808080"/>
              </a:gs>
              <a:gs pos="50000">
                <a:srgbClr val="FFFFFF"/>
              </a:gs>
              <a:gs pos="100000">
                <a:srgbClr val="808080"/>
              </a:gs>
            </a:gsLst>
            <a:lin ang="5400000" scaled="1"/>
          </a:gradFill>
          <a:ln w="9525">
            <a:noFill/>
            <a:miter lim="800000"/>
            <a:headEnd/>
            <a:tailEnd/>
          </a:ln>
          <a:effectLst/>
        </p:spPr>
        <p:txBody>
          <a:bodyPr tIns="118800" bIns="118800" anchor="ctr"/>
          <a:lstStyle/>
          <a:p>
            <a:pPr algn="ctr" fontAlgn="auto">
              <a:spcBef>
                <a:spcPts val="0"/>
              </a:spcBef>
              <a:spcAft>
                <a:spcPts val="0"/>
              </a:spcAft>
              <a:defRPr/>
            </a:pPr>
            <a:r>
              <a:rPr lang="en-US" altLang="ja-JP" sz="2800" b="1" dirty="0">
                <a:effectLst>
                  <a:outerShdw blurRad="38100" dist="38100" dir="2700000" algn="tl">
                    <a:srgbClr val="C0C0C0"/>
                  </a:outerShdw>
                </a:effectLst>
                <a:ea typeface="HG丸ｺﾞｼｯｸM-PRO" pitchFamily="50" charset="-128"/>
                <a:cs typeface="Arial" pitchFamily="34" charset="0"/>
              </a:rPr>
              <a:t>Treatment Planning System for BNCT</a:t>
            </a:r>
          </a:p>
          <a:p>
            <a:pPr algn="ctr" fontAlgn="auto">
              <a:spcBef>
                <a:spcPts val="0"/>
              </a:spcBef>
              <a:spcAft>
                <a:spcPts val="0"/>
              </a:spcAft>
              <a:defRPr/>
            </a:pPr>
            <a:r>
              <a:rPr lang="en-US" altLang="ja-JP" sz="2400" b="1" dirty="0">
                <a:solidFill>
                  <a:srgbClr val="FF0000"/>
                </a:solidFill>
                <a:effectLst>
                  <a:outerShdw blurRad="38100" dist="38100" dir="2700000" algn="tl">
                    <a:srgbClr val="C0C0C0"/>
                  </a:outerShdw>
                </a:effectLst>
                <a:ea typeface="HG丸ｺﾞｼｯｸM-PRO" pitchFamily="50" charset="-128"/>
                <a:cs typeface="Arial" pitchFamily="34" charset="0"/>
              </a:rPr>
              <a:t>JCDS (JAEA Computational Dosimetry System)</a:t>
            </a:r>
          </a:p>
        </p:txBody>
      </p:sp>
      <p:pic>
        <p:nvPicPr>
          <p:cNvPr id="51234" name="Picture 34" descr="3D-Tissue2"/>
          <p:cNvPicPr>
            <a:picLocks noChangeAspect="1" noChangeArrowheads="1"/>
          </p:cNvPicPr>
          <p:nvPr/>
        </p:nvPicPr>
        <p:blipFill>
          <a:blip r:embed="rId6">
            <a:extLst>
              <a:ext uri="{28A0092B-C50C-407E-A947-70E740481C1C}">
                <a14:useLocalDpi xmlns:a14="http://schemas.microsoft.com/office/drawing/2010/main" val="0"/>
              </a:ext>
            </a:extLst>
          </a:blip>
          <a:srcRect l="9116" t="3354" r="11052" b="2795"/>
          <a:stretch>
            <a:fillRect/>
          </a:stretch>
        </p:blipFill>
        <p:spPr bwMode="auto">
          <a:xfrm>
            <a:off x="2808288" y="1181100"/>
            <a:ext cx="1216025"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6164" name="AutoShape 35"/>
          <p:cNvSpPr>
            <a:spLocks noChangeArrowheads="1"/>
          </p:cNvSpPr>
          <p:nvPr/>
        </p:nvSpPr>
        <p:spPr bwMode="auto">
          <a:xfrm>
            <a:off x="2327275" y="2779713"/>
            <a:ext cx="2252663" cy="419100"/>
          </a:xfrm>
          <a:prstGeom prst="roundRect">
            <a:avLst>
              <a:gd name="adj" fmla="val 4481"/>
            </a:avLst>
          </a:prstGeom>
          <a:solidFill>
            <a:srgbClr val="FFFFFF"/>
          </a:solidFill>
          <a:ln>
            <a:noFill/>
          </a:ln>
          <a:extLst>
            <a:ext uri="{91240B29-F687-4F45-9708-019B960494DF}">
              <a14:hiddenLine xmlns:a14="http://schemas.microsoft.com/office/drawing/2010/main" w="22225">
                <a:solidFill>
                  <a:srgbClr val="000000"/>
                </a:solidFill>
                <a:round/>
                <a:headEnd/>
                <a:tailEnd/>
              </a14:hiddenLine>
            </a:ext>
          </a:extLst>
        </p:spPr>
        <p:txBody>
          <a:bodyPr wrap="none" lIns="0" tIns="0" rIns="0" bIns="0" anchor="b" anchorCtr="1"/>
          <a:lstStyle>
            <a:lvl1pPr defTabSz="798513"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98513"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98513"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9851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r>
              <a:rPr lang="en-US" altLang="ja-JP" sz="1600" b="1" i="1">
                <a:latin typeface="Times New Roman" panose="02020603050405020304" pitchFamily="18" charset="0"/>
                <a:ea typeface="HG丸ｺﾞｼｯｸM-PRO" panose="020F0600000000000000" pitchFamily="50" charset="-128"/>
              </a:rPr>
              <a:t>Create a Detailed Three</a:t>
            </a:r>
          </a:p>
          <a:p>
            <a:pPr algn="ctr"/>
            <a:r>
              <a:rPr lang="en-US" altLang="ja-JP" sz="1600" b="1" i="1">
                <a:latin typeface="Times New Roman" panose="02020603050405020304" pitchFamily="18" charset="0"/>
                <a:ea typeface="HG丸ｺﾞｼｯｸM-PRO" panose="020F0600000000000000" pitchFamily="50" charset="-128"/>
              </a:rPr>
              <a:t>Dimensional Head Model</a:t>
            </a:r>
          </a:p>
        </p:txBody>
      </p:sp>
      <p:grpSp>
        <p:nvGrpSpPr>
          <p:cNvPr id="6" name="Group 36"/>
          <p:cNvGrpSpPr>
            <a:grpSpLocks/>
          </p:cNvGrpSpPr>
          <p:nvPr/>
        </p:nvGrpSpPr>
        <p:grpSpPr bwMode="auto">
          <a:xfrm>
            <a:off x="2289175" y="3429000"/>
            <a:ext cx="2335213" cy="1751013"/>
            <a:chOff x="1442" y="2024"/>
            <a:chExt cx="1471" cy="1103"/>
          </a:xfrm>
        </p:grpSpPr>
        <p:pic>
          <p:nvPicPr>
            <p:cNvPr id="6270" name="Picture 37" descr="2mmVoxel2"/>
            <p:cNvPicPr>
              <a:picLocks noChangeAspect="1" noChangeArrowheads="1"/>
            </p:cNvPicPr>
            <p:nvPr/>
          </p:nvPicPr>
          <p:blipFill>
            <a:blip r:embed="rId7" cstate="print">
              <a:extLst>
                <a:ext uri="{28A0092B-C50C-407E-A947-70E740481C1C}">
                  <a14:useLocalDpi xmlns:a14="http://schemas.microsoft.com/office/drawing/2010/main" val="0"/>
                </a:ext>
              </a:extLst>
            </a:blip>
            <a:srcRect l="10800" t="14653" r="2170" b="13684"/>
            <a:stretch>
              <a:fillRect/>
            </a:stretch>
          </p:blipFill>
          <p:spPr bwMode="auto">
            <a:xfrm>
              <a:off x="1487" y="2024"/>
              <a:ext cx="1426" cy="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71" name="AutoShape 38"/>
            <p:cNvSpPr>
              <a:spLocks noChangeArrowheads="1"/>
            </p:cNvSpPr>
            <p:nvPr/>
          </p:nvSpPr>
          <p:spPr bwMode="auto">
            <a:xfrm>
              <a:off x="1442" y="2296"/>
              <a:ext cx="408" cy="326"/>
            </a:xfrm>
            <a:prstGeom prst="rightArrow">
              <a:avLst>
                <a:gd name="adj1" fmla="val 68102"/>
                <a:gd name="adj2" fmla="val 28223"/>
              </a:avLst>
            </a:prstGeom>
            <a:gradFill rotWithShape="1">
              <a:gsLst>
                <a:gs pos="0">
                  <a:srgbClr val="FF0000"/>
                </a:gs>
                <a:gs pos="50000">
                  <a:srgbClr val="FFFFFF"/>
                </a:gs>
                <a:gs pos="100000">
                  <a:srgbClr val="FF0000"/>
                </a:gs>
              </a:gsLst>
              <a:lin ang="5400000" scaled="1"/>
            </a:gradFill>
            <a:ln w="9525">
              <a:solidFill>
                <a:schemeClr val="tx1"/>
              </a:solidFill>
              <a:miter lim="800000"/>
              <a:headEnd/>
              <a:tailEnd/>
            </a:ln>
          </p:spPr>
          <p:txBody>
            <a:bodyPr wrap="none" lIns="90000" tIns="46800" rIns="90000" bIns="46800"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100" b="1">
                  <a:latin typeface="Times New Roman" panose="02020603050405020304" pitchFamily="18" charset="0"/>
                </a:rPr>
                <a:t>Neutron</a:t>
              </a:r>
            </a:p>
            <a:p>
              <a:pPr algn="ctr" eaLnBrk="1" hangingPunct="1"/>
              <a:r>
                <a:rPr lang="en-US" altLang="ja-JP" sz="1100" b="1">
                  <a:latin typeface="Times New Roman" panose="02020603050405020304" pitchFamily="18" charset="0"/>
                </a:rPr>
                <a:t>beam</a:t>
              </a:r>
            </a:p>
          </p:txBody>
        </p:sp>
      </p:grpSp>
      <p:grpSp>
        <p:nvGrpSpPr>
          <p:cNvPr id="7" name="Group 39"/>
          <p:cNvGrpSpPr>
            <a:grpSpLocks/>
          </p:cNvGrpSpPr>
          <p:nvPr/>
        </p:nvGrpSpPr>
        <p:grpSpPr bwMode="auto">
          <a:xfrm>
            <a:off x="4940300" y="1117600"/>
            <a:ext cx="2520950" cy="4843463"/>
            <a:chOff x="3079" y="709"/>
            <a:chExt cx="1588" cy="3051"/>
          </a:xfrm>
        </p:grpSpPr>
        <p:sp>
          <p:nvSpPr>
            <p:cNvPr id="6169" name="AutoShape 40"/>
            <p:cNvSpPr>
              <a:spLocks noChangeArrowheads="1"/>
            </p:cNvSpPr>
            <p:nvPr/>
          </p:nvSpPr>
          <p:spPr bwMode="auto">
            <a:xfrm>
              <a:off x="3120" y="709"/>
              <a:ext cx="1542" cy="3038"/>
            </a:xfrm>
            <a:prstGeom prst="roundRect">
              <a:avLst>
                <a:gd name="adj" fmla="val 6125"/>
              </a:avLst>
            </a:prstGeom>
            <a:solidFill>
              <a:schemeClr val="bg1"/>
            </a:solidFill>
            <a:ln w="19050">
              <a:solidFill>
                <a:schemeClr val="tx1"/>
              </a:solidFill>
              <a:round/>
              <a:headEnd/>
              <a:tailEnd/>
            </a:ln>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70" name="Text Box 41"/>
            <p:cNvSpPr txBox="1">
              <a:spLocks noChangeArrowheads="1"/>
            </p:cNvSpPr>
            <p:nvPr/>
          </p:nvSpPr>
          <p:spPr bwMode="auto">
            <a:xfrm>
              <a:off x="3104" y="3314"/>
              <a:ext cx="1456"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0" b="1">
                  <a:solidFill>
                    <a:srgbClr val="000099"/>
                  </a:solidFill>
                  <a:latin typeface="Times New Roman" panose="02020603050405020304" pitchFamily="18" charset="0"/>
                  <a:ea typeface="HG丸ｺﾞｼｯｸM-PRO" panose="020F0600000000000000" pitchFamily="50" charset="-128"/>
                </a:rPr>
                <a:t>Output of the Dose</a:t>
              </a:r>
            </a:p>
            <a:p>
              <a:pPr algn="ctr" eaLnBrk="1" hangingPunct="1"/>
              <a:r>
                <a:rPr lang="en-US" altLang="ja-JP" sz="2000" b="1">
                  <a:solidFill>
                    <a:srgbClr val="000099"/>
                  </a:solidFill>
                  <a:latin typeface="Times New Roman" panose="02020603050405020304" pitchFamily="18" charset="0"/>
                  <a:ea typeface="HG丸ｺﾞｼｯｸM-PRO" panose="020F0600000000000000" pitchFamily="50" charset="-128"/>
                </a:rPr>
                <a:t>Calculation Results</a:t>
              </a:r>
            </a:p>
          </p:txBody>
        </p:sp>
        <p:sp>
          <p:nvSpPr>
            <p:cNvPr id="6171" name="Text Box 42"/>
            <p:cNvSpPr txBox="1">
              <a:spLocks noChangeArrowheads="1"/>
            </p:cNvSpPr>
            <p:nvPr/>
          </p:nvSpPr>
          <p:spPr bwMode="auto">
            <a:xfrm>
              <a:off x="3251" y="1929"/>
              <a:ext cx="120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b="1" i="1">
                  <a:latin typeface="Times New Roman" panose="02020603050405020304" pitchFamily="18" charset="0"/>
                  <a:ea typeface="HG丸ｺﾞｼｯｸM-PRO" panose="020F0600000000000000" pitchFamily="50" charset="-128"/>
                </a:rPr>
                <a:t>Dose distributions</a:t>
              </a:r>
            </a:p>
          </p:txBody>
        </p:sp>
        <p:sp>
          <p:nvSpPr>
            <p:cNvPr id="6172" name="Text Box 43"/>
            <p:cNvSpPr txBox="1">
              <a:spLocks noChangeArrowheads="1"/>
            </p:cNvSpPr>
            <p:nvPr/>
          </p:nvSpPr>
          <p:spPr bwMode="auto">
            <a:xfrm>
              <a:off x="3079" y="3072"/>
              <a:ext cx="15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700" b="1" i="1">
                  <a:latin typeface="Times New Roman" panose="02020603050405020304" pitchFamily="18" charset="0"/>
                  <a:ea typeface="HG丸ｺﾞｼｯｸM-PRO" panose="020F0600000000000000" pitchFamily="50" charset="-128"/>
                </a:rPr>
                <a:t>Dose Volume Histogram</a:t>
              </a:r>
            </a:p>
          </p:txBody>
        </p:sp>
        <p:pic>
          <p:nvPicPr>
            <p:cNvPr id="6173" name="Picture 44"/>
            <p:cNvPicPr>
              <a:picLocks noChangeAspect="1" noChangeArrowheads="1"/>
            </p:cNvPicPr>
            <p:nvPr/>
          </p:nvPicPr>
          <p:blipFill>
            <a:blip r:embed="rId8" cstate="print">
              <a:extLst>
                <a:ext uri="{28A0092B-C50C-407E-A947-70E740481C1C}">
                  <a14:useLocalDpi xmlns:a14="http://schemas.microsoft.com/office/drawing/2010/main" val="0"/>
                </a:ext>
              </a:extLst>
            </a:blip>
            <a:srcRect t="3847"/>
            <a:stretch>
              <a:fillRect/>
            </a:stretch>
          </p:blipFill>
          <p:spPr bwMode="auto">
            <a:xfrm>
              <a:off x="3412" y="749"/>
              <a:ext cx="1188" cy="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174" name="AutoShape 45"/>
            <p:cNvSpPr>
              <a:spLocks noChangeArrowheads="1"/>
            </p:cNvSpPr>
            <p:nvPr/>
          </p:nvSpPr>
          <p:spPr bwMode="auto">
            <a:xfrm>
              <a:off x="3165" y="1162"/>
              <a:ext cx="406" cy="454"/>
            </a:xfrm>
            <a:prstGeom prst="rightArrow">
              <a:avLst>
                <a:gd name="adj1" fmla="val 62111"/>
                <a:gd name="adj2" fmla="val 17981"/>
              </a:avLst>
            </a:prstGeom>
            <a:gradFill rotWithShape="1">
              <a:gsLst>
                <a:gs pos="0">
                  <a:srgbClr val="FF0000"/>
                </a:gs>
                <a:gs pos="50000">
                  <a:srgbClr val="FFFFFF"/>
                </a:gs>
                <a:gs pos="100000">
                  <a:srgbClr val="FF0000"/>
                </a:gs>
              </a:gsLst>
              <a:lin ang="5400000" scaled="1"/>
            </a:gradFill>
            <a:ln w="9525">
              <a:solidFill>
                <a:schemeClr val="tx1"/>
              </a:solidFill>
              <a:miter lim="800000"/>
              <a:headEnd/>
              <a:tailEnd/>
            </a:ln>
          </p:spPr>
          <p:txBody>
            <a:bodyPr wrap="none" lIns="90000" tIns="46800" rIns="90000" bIns="46800"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100" b="1">
                  <a:latin typeface="Times New Roman" panose="02020603050405020304" pitchFamily="18" charset="0"/>
                </a:rPr>
                <a:t>Neutron</a:t>
              </a:r>
            </a:p>
            <a:p>
              <a:pPr algn="ctr" eaLnBrk="1" hangingPunct="1"/>
              <a:r>
                <a:rPr lang="en-US" altLang="ja-JP" sz="1100" b="1">
                  <a:latin typeface="Times New Roman" panose="02020603050405020304" pitchFamily="18" charset="0"/>
                </a:rPr>
                <a:t>beam</a:t>
              </a:r>
            </a:p>
          </p:txBody>
        </p:sp>
        <p:grpSp>
          <p:nvGrpSpPr>
            <p:cNvPr id="6175" name="Group 46"/>
            <p:cNvGrpSpPr>
              <a:grpSpLocks/>
            </p:cNvGrpSpPr>
            <p:nvPr/>
          </p:nvGrpSpPr>
          <p:grpSpPr bwMode="auto">
            <a:xfrm>
              <a:off x="3214" y="2250"/>
              <a:ext cx="1352" cy="850"/>
              <a:chOff x="3174" y="2024"/>
              <a:chExt cx="1443" cy="907"/>
            </a:xfrm>
          </p:grpSpPr>
          <p:sp>
            <p:nvSpPr>
              <p:cNvPr id="6176" name="AutoShape 47"/>
              <p:cNvSpPr>
                <a:spLocks noChangeAspect="1" noChangeArrowheads="1" noTextEdit="1"/>
              </p:cNvSpPr>
              <p:nvPr/>
            </p:nvSpPr>
            <p:spPr bwMode="auto">
              <a:xfrm>
                <a:off x="3174" y="2024"/>
                <a:ext cx="1443" cy="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6177" name="Rectangle 48"/>
              <p:cNvSpPr>
                <a:spLocks noChangeArrowheads="1"/>
              </p:cNvSpPr>
              <p:nvPr/>
            </p:nvSpPr>
            <p:spPr bwMode="auto">
              <a:xfrm>
                <a:off x="3181" y="2030"/>
                <a:ext cx="1429" cy="901"/>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78" name="Rectangle 49"/>
              <p:cNvSpPr>
                <a:spLocks noChangeArrowheads="1"/>
              </p:cNvSpPr>
              <p:nvPr/>
            </p:nvSpPr>
            <p:spPr bwMode="auto">
              <a:xfrm>
                <a:off x="3303" y="2056"/>
                <a:ext cx="1291" cy="73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79" name="Rectangle 50"/>
              <p:cNvSpPr>
                <a:spLocks noChangeArrowheads="1"/>
              </p:cNvSpPr>
              <p:nvPr/>
            </p:nvSpPr>
            <p:spPr bwMode="auto">
              <a:xfrm>
                <a:off x="3303" y="2056"/>
                <a:ext cx="1291" cy="735"/>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0" name="Rectangle 51"/>
              <p:cNvSpPr>
                <a:spLocks noChangeArrowheads="1"/>
              </p:cNvSpPr>
              <p:nvPr/>
            </p:nvSpPr>
            <p:spPr bwMode="auto">
              <a:xfrm>
                <a:off x="3303" y="2156"/>
                <a:ext cx="62" cy="635"/>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1" name="Rectangle 52"/>
              <p:cNvSpPr>
                <a:spLocks noChangeArrowheads="1"/>
              </p:cNvSpPr>
              <p:nvPr/>
            </p:nvSpPr>
            <p:spPr bwMode="auto">
              <a:xfrm>
                <a:off x="3365" y="2487"/>
                <a:ext cx="61" cy="304"/>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2" name="Rectangle 53"/>
              <p:cNvSpPr>
                <a:spLocks noChangeArrowheads="1"/>
              </p:cNvSpPr>
              <p:nvPr/>
            </p:nvSpPr>
            <p:spPr bwMode="auto">
              <a:xfrm>
                <a:off x="3426" y="2655"/>
                <a:ext cx="61" cy="136"/>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3" name="Rectangle 54"/>
              <p:cNvSpPr>
                <a:spLocks noChangeArrowheads="1"/>
              </p:cNvSpPr>
              <p:nvPr/>
            </p:nvSpPr>
            <p:spPr bwMode="auto">
              <a:xfrm>
                <a:off x="3487" y="2713"/>
                <a:ext cx="62" cy="78"/>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4" name="Rectangle 55"/>
              <p:cNvSpPr>
                <a:spLocks noChangeArrowheads="1"/>
              </p:cNvSpPr>
              <p:nvPr/>
            </p:nvSpPr>
            <p:spPr bwMode="auto">
              <a:xfrm>
                <a:off x="3549" y="2771"/>
                <a:ext cx="61" cy="20"/>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5" name="Rectangle 56"/>
              <p:cNvSpPr>
                <a:spLocks noChangeArrowheads="1"/>
              </p:cNvSpPr>
              <p:nvPr/>
            </p:nvSpPr>
            <p:spPr bwMode="auto">
              <a:xfrm>
                <a:off x="3610" y="2775"/>
                <a:ext cx="63" cy="16"/>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6" name="Rectangle 57"/>
              <p:cNvSpPr>
                <a:spLocks noChangeArrowheads="1"/>
              </p:cNvSpPr>
              <p:nvPr/>
            </p:nvSpPr>
            <p:spPr bwMode="auto">
              <a:xfrm>
                <a:off x="3673" y="2781"/>
                <a:ext cx="61" cy="10"/>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7" name="Rectangle 58"/>
              <p:cNvSpPr>
                <a:spLocks noChangeArrowheads="1"/>
              </p:cNvSpPr>
              <p:nvPr/>
            </p:nvSpPr>
            <p:spPr bwMode="auto">
              <a:xfrm>
                <a:off x="3734" y="2786"/>
                <a:ext cx="61" cy="5"/>
              </a:xfrm>
              <a:prstGeom prst="rect">
                <a:avLst/>
              </a:prstGeom>
              <a:solidFill>
                <a:srgbClr val="0000FF"/>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8" name="Rectangle 59"/>
              <p:cNvSpPr>
                <a:spLocks noChangeArrowheads="1"/>
              </p:cNvSpPr>
              <p:nvPr/>
            </p:nvSpPr>
            <p:spPr bwMode="auto">
              <a:xfrm>
                <a:off x="3673" y="2786"/>
                <a:ext cx="61" cy="5"/>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89" name="Rectangle 60"/>
              <p:cNvSpPr>
                <a:spLocks noChangeArrowheads="1"/>
              </p:cNvSpPr>
              <p:nvPr/>
            </p:nvSpPr>
            <p:spPr bwMode="auto">
              <a:xfrm>
                <a:off x="3734" y="2786"/>
                <a:ext cx="61" cy="5"/>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0" name="Rectangle 61"/>
              <p:cNvSpPr>
                <a:spLocks noChangeArrowheads="1"/>
              </p:cNvSpPr>
              <p:nvPr/>
            </p:nvSpPr>
            <p:spPr bwMode="auto">
              <a:xfrm>
                <a:off x="3795" y="2781"/>
                <a:ext cx="62" cy="10"/>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1" name="Rectangle 62"/>
              <p:cNvSpPr>
                <a:spLocks noChangeArrowheads="1"/>
              </p:cNvSpPr>
              <p:nvPr/>
            </p:nvSpPr>
            <p:spPr bwMode="auto">
              <a:xfrm>
                <a:off x="3857" y="2765"/>
                <a:ext cx="61" cy="26"/>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2" name="Rectangle 63"/>
              <p:cNvSpPr>
                <a:spLocks noChangeArrowheads="1"/>
              </p:cNvSpPr>
              <p:nvPr/>
            </p:nvSpPr>
            <p:spPr bwMode="auto">
              <a:xfrm>
                <a:off x="3918" y="2760"/>
                <a:ext cx="62" cy="31"/>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3" name="Rectangle 64"/>
              <p:cNvSpPr>
                <a:spLocks noChangeArrowheads="1"/>
              </p:cNvSpPr>
              <p:nvPr/>
            </p:nvSpPr>
            <p:spPr bwMode="auto">
              <a:xfrm>
                <a:off x="3980" y="2750"/>
                <a:ext cx="61" cy="41"/>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4" name="Rectangle 65"/>
              <p:cNvSpPr>
                <a:spLocks noChangeArrowheads="1"/>
              </p:cNvSpPr>
              <p:nvPr/>
            </p:nvSpPr>
            <p:spPr bwMode="auto">
              <a:xfrm>
                <a:off x="4041" y="2729"/>
                <a:ext cx="61" cy="62"/>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5" name="Rectangle 66"/>
              <p:cNvSpPr>
                <a:spLocks noChangeArrowheads="1"/>
              </p:cNvSpPr>
              <p:nvPr/>
            </p:nvSpPr>
            <p:spPr bwMode="auto">
              <a:xfrm>
                <a:off x="4102" y="2671"/>
                <a:ext cx="62" cy="120"/>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6" name="Rectangle 67"/>
              <p:cNvSpPr>
                <a:spLocks noChangeArrowheads="1"/>
              </p:cNvSpPr>
              <p:nvPr/>
            </p:nvSpPr>
            <p:spPr bwMode="auto">
              <a:xfrm>
                <a:off x="4164" y="2644"/>
                <a:ext cx="61" cy="147"/>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7" name="Rectangle 68"/>
              <p:cNvSpPr>
                <a:spLocks noChangeArrowheads="1"/>
              </p:cNvSpPr>
              <p:nvPr/>
            </p:nvSpPr>
            <p:spPr bwMode="auto">
              <a:xfrm>
                <a:off x="4225" y="2655"/>
                <a:ext cx="63" cy="136"/>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8" name="Rectangle 69"/>
              <p:cNvSpPr>
                <a:spLocks noChangeArrowheads="1"/>
              </p:cNvSpPr>
              <p:nvPr/>
            </p:nvSpPr>
            <p:spPr bwMode="auto">
              <a:xfrm>
                <a:off x="4288" y="2675"/>
                <a:ext cx="61" cy="116"/>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199" name="Rectangle 70"/>
              <p:cNvSpPr>
                <a:spLocks noChangeArrowheads="1"/>
              </p:cNvSpPr>
              <p:nvPr/>
            </p:nvSpPr>
            <p:spPr bwMode="auto">
              <a:xfrm>
                <a:off x="4349" y="2729"/>
                <a:ext cx="61" cy="62"/>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200" name="Rectangle 71"/>
              <p:cNvSpPr>
                <a:spLocks noChangeArrowheads="1"/>
              </p:cNvSpPr>
              <p:nvPr/>
            </p:nvSpPr>
            <p:spPr bwMode="auto">
              <a:xfrm>
                <a:off x="4410" y="2765"/>
                <a:ext cx="62" cy="26"/>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201" name="Rectangle 72"/>
              <p:cNvSpPr>
                <a:spLocks noChangeArrowheads="1"/>
              </p:cNvSpPr>
              <p:nvPr/>
            </p:nvSpPr>
            <p:spPr bwMode="auto">
              <a:xfrm>
                <a:off x="4472" y="2775"/>
                <a:ext cx="61" cy="16"/>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202" name="Rectangle 73"/>
              <p:cNvSpPr>
                <a:spLocks noChangeArrowheads="1"/>
              </p:cNvSpPr>
              <p:nvPr/>
            </p:nvSpPr>
            <p:spPr bwMode="auto">
              <a:xfrm>
                <a:off x="4533" y="2786"/>
                <a:ext cx="61" cy="5"/>
              </a:xfrm>
              <a:prstGeom prst="rect">
                <a:avLst/>
              </a:prstGeom>
              <a:solidFill>
                <a:srgbClr val="FF0000"/>
              </a:solidFill>
              <a:ln w="1588">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203" name="Line 74"/>
              <p:cNvSpPr>
                <a:spLocks noChangeShapeType="1"/>
              </p:cNvSpPr>
              <p:nvPr/>
            </p:nvSpPr>
            <p:spPr bwMode="auto">
              <a:xfrm>
                <a:off x="3303" y="2056"/>
                <a:ext cx="1" cy="7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04" name="Line 75"/>
              <p:cNvSpPr>
                <a:spLocks noChangeShapeType="1"/>
              </p:cNvSpPr>
              <p:nvPr/>
            </p:nvSpPr>
            <p:spPr bwMode="auto">
              <a:xfrm>
                <a:off x="3303" y="2791"/>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05" name="Line 76"/>
              <p:cNvSpPr>
                <a:spLocks noChangeShapeType="1"/>
              </p:cNvSpPr>
              <p:nvPr/>
            </p:nvSpPr>
            <p:spPr bwMode="auto">
              <a:xfrm>
                <a:off x="3303" y="2686"/>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06" name="Line 77"/>
              <p:cNvSpPr>
                <a:spLocks noChangeShapeType="1"/>
              </p:cNvSpPr>
              <p:nvPr/>
            </p:nvSpPr>
            <p:spPr bwMode="auto">
              <a:xfrm>
                <a:off x="3303" y="2582"/>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07" name="Line 78"/>
              <p:cNvSpPr>
                <a:spLocks noChangeShapeType="1"/>
              </p:cNvSpPr>
              <p:nvPr/>
            </p:nvSpPr>
            <p:spPr bwMode="auto">
              <a:xfrm>
                <a:off x="3303" y="2476"/>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08" name="Line 79"/>
              <p:cNvSpPr>
                <a:spLocks noChangeShapeType="1"/>
              </p:cNvSpPr>
              <p:nvPr/>
            </p:nvSpPr>
            <p:spPr bwMode="auto">
              <a:xfrm>
                <a:off x="3303" y="2372"/>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09" name="Line 80"/>
              <p:cNvSpPr>
                <a:spLocks noChangeShapeType="1"/>
              </p:cNvSpPr>
              <p:nvPr/>
            </p:nvSpPr>
            <p:spPr bwMode="auto">
              <a:xfrm>
                <a:off x="3303" y="2266"/>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0" name="Line 81"/>
              <p:cNvSpPr>
                <a:spLocks noChangeShapeType="1"/>
              </p:cNvSpPr>
              <p:nvPr/>
            </p:nvSpPr>
            <p:spPr bwMode="auto">
              <a:xfrm>
                <a:off x="3303" y="2162"/>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1" name="Line 82"/>
              <p:cNvSpPr>
                <a:spLocks noChangeShapeType="1"/>
              </p:cNvSpPr>
              <p:nvPr/>
            </p:nvSpPr>
            <p:spPr bwMode="auto">
              <a:xfrm>
                <a:off x="3303" y="2056"/>
                <a:ext cx="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2" name="Line 83"/>
              <p:cNvSpPr>
                <a:spLocks noChangeShapeType="1"/>
              </p:cNvSpPr>
              <p:nvPr/>
            </p:nvSpPr>
            <p:spPr bwMode="auto">
              <a:xfrm>
                <a:off x="3303" y="2791"/>
                <a:ext cx="129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3" name="Line 84"/>
              <p:cNvSpPr>
                <a:spLocks noChangeShapeType="1"/>
              </p:cNvSpPr>
              <p:nvPr/>
            </p:nvSpPr>
            <p:spPr bwMode="auto">
              <a:xfrm flipV="1">
                <a:off x="3303"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4" name="Line 85"/>
              <p:cNvSpPr>
                <a:spLocks noChangeShapeType="1"/>
              </p:cNvSpPr>
              <p:nvPr/>
            </p:nvSpPr>
            <p:spPr bwMode="auto">
              <a:xfrm flipV="1">
                <a:off x="3365"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5" name="Line 86"/>
              <p:cNvSpPr>
                <a:spLocks noChangeShapeType="1"/>
              </p:cNvSpPr>
              <p:nvPr/>
            </p:nvSpPr>
            <p:spPr bwMode="auto">
              <a:xfrm flipV="1">
                <a:off x="3426"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6" name="Line 87"/>
              <p:cNvSpPr>
                <a:spLocks noChangeShapeType="1"/>
              </p:cNvSpPr>
              <p:nvPr/>
            </p:nvSpPr>
            <p:spPr bwMode="auto">
              <a:xfrm flipV="1">
                <a:off x="3487"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7" name="Line 88"/>
              <p:cNvSpPr>
                <a:spLocks noChangeShapeType="1"/>
              </p:cNvSpPr>
              <p:nvPr/>
            </p:nvSpPr>
            <p:spPr bwMode="auto">
              <a:xfrm flipV="1">
                <a:off x="3549"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8" name="Line 89"/>
              <p:cNvSpPr>
                <a:spLocks noChangeShapeType="1"/>
              </p:cNvSpPr>
              <p:nvPr/>
            </p:nvSpPr>
            <p:spPr bwMode="auto">
              <a:xfrm flipV="1">
                <a:off x="3610"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19" name="Line 90"/>
              <p:cNvSpPr>
                <a:spLocks noChangeShapeType="1"/>
              </p:cNvSpPr>
              <p:nvPr/>
            </p:nvSpPr>
            <p:spPr bwMode="auto">
              <a:xfrm flipV="1">
                <a:off x="3673"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0" name="Line 91"/>
              <p:cNvSpPr>
                <a:spLocks noChangeShapeType="1"/>
              </p:cNvSpPr>
              <p:nvPr/>
            </p:nvSpPr>
            <p:spPr bwMode="auto">
              <a:xfrm flipV="1">
                <a:off x="3734"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1" name="Line 92"/>
              <p:cNvSpPr>
                <a:spLocks noChangeShapeType="1"/>
              </p:cNvSpPr>
              <p:nvPr/>
            </p:nvSpPr>
            <p:spPr bwMode="auto">
              <a:xfrm flipV="1">
                <a:off x="3795"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2" name="Line 93"/>
              <p:cNvSpPr>
                <a:spLocks noChangeShapeType="1"/>
              </p:cNvSpPr>
              <p:nvPr/>
            </p:nvSpPr>
            <p:spPr bwMode="auto">
              <a:xfrm flipV="1">
                <a:off x="3857"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3" name="Line 94"/>
              <p:cNvSpPr>
                <a:spLocks noChangeShapeType="1"/>
              </p:cNvSpPr>
              <p:nvPr/>
            </p:nvSpPr>
            <p:spPr bwMode="auto">
              <a:xfrm flipV="1">
                <a:off x="3918"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4" name="Line 95"/>
              <p:cNvSpPr>
                <a:spLocks noChangeShapeType="1"/>
              </p:cNvSpPr>
              <p:nvPr/>
            </p:nvSpPr>
            <p:spPr bwMode="auto">
              <a:xfrm flipV="1">
                <a:off x="3980"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5" name="Line 96"/>
              <p:cNvSpPr>
                <a:spLocks noChangeShapeType="1"/>
              </p:cNvSpPr>
              <p:nvPr/>
            </p:nvSpPr>
            <p:spPr bwMode="auto">
              <a:xfrm flipV="1">
                <a:off x="4041"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6" name="Line 97"/>
              <p:cNvSpPr>
                <a:spLocks noChangeShapeType="1"/>
              </p:cNvSpPr>
              <p:nvPr/>
            </p:nvSpPr>
            <p:spPr bwMode="auto">
              <a:xfrm flipV="1">
                <a:off x="4102"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7" name="Line 98"/>
              <p:cNvSpPr>
                <a:spLocks noChangeShapeType="1"/>
              </p:cNvSpPr>
              <p:nvPr/>
            </p:nvSpPr>
            <p:spPr bwMode="auto">
              <a:xfrm flipV="1">
                <a:off x="4164"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8" name="Line 99"/>
              <p:cNvSpPr>
                <a:spLocks noChangeShapeType="1"/>
              </p:cNvSpPr>
              <p:nvPr/>
            </p:nvSpPr>
            <p:spPr bwMode="auto">
              <a:xfrm flipV="1">
                <a:off x="4225"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29" name="Line 100"/>
              <p:cNvSpPr>
                <a:spLocks noChangeShapeType="1"/>
              </p:cNvSpPr>
              <p:nvPr/>
            </p:nvSpPr>
            <p:spPr bwMode="auto">
              <a:xfrm flipV="1">
                <a:off x="4288"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30" name="Line 101"/>
              <p:cNvSpPr>
                <a:spLocks noChangeShapeType="1"/>
              </p:cNvSpPr>
              <p:nvPr/>
            </p:nvSpPr>
            <p:spPr bwMode="auto">
              <a:xfrm flipV="1">
                <a:off x="4349"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31" name="Line 102"/>
              <p:cNvSpPr>
                <a:spLocks noChangeShapeType="1"/>
              </p:cNvSpPr>
              <p:nvPr/>
            </p:nvSpPr>
            <p:spPr bwMode="auto">
              <a:xfrm flipV="1">
                <a:off x="4410"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32" name="Line 103"/>
              <p:cNvSpPr>
                <a:spLocks noChangeShapeType="1"/>
              </p:cNvSpPr>
              <p:nvPr/>
            </p:nvSpPr>
            <p:spPr bwMode="auto">
              <a:xfrm flipV="1">
                <a:off x="4472"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33" name="Line 104"/>
              <p:cNvSpPr>
                <a:spLocks noChangeShapeType="1"/>
              </p:cNvSpPr>
              <p:nvPr/>
            </p:nvSpPr>
            <p:spPr bwMode="auto">
              <a:xfrm flipV="1">
                <a:off x="4533"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34" name="Line 105"/>
              <p:cNvSpPr>
                <a:spLocks noChangeShapeType="1"/>
              </p:cNvSpPr>
              <p:nvPr/>
            </p:nvSpPr>
            <p:spPr bwMode="auto">
              <a:xfrm flipV="1">
                <a:off x="4594" y="2786"/>
                <a:ext cx="1" cy="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235" name="Rectangle 106"/>
              <p:cNvSpPr>
                <a:spLocks noChangeArrowheads="1"/>
              </p:cNvSpPr>
              <p:nvPr/>
            </p:nvSpPr>
            <p:spPr bwMode="auto">
              <a:xfrm>
                <a:off x="3285" y="2783"/>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0</a:t>
                </a:r>
                <a:endParaRPr lang="en-US" altLang="ja-JP" sz="2400" b="1">
                  <a:latin typeface="Times New Roman" panose="02020603050405020304" pitchFamily="18" charset="0"/>
                  <a:ea typeface="HG丸ｺﾞｼｯｸM-PRO" panose="020F0600000000000000" pitchFamily="50" charset="-128"/>
                </a:endParaRPr>
              </a:p>
            </p:txBody>
          </p:sp>
          <p:sp>
            <p:nvSpPr>
              <p:cNvPr id="6236" name="Rectangle 107"/>
              <p:cNvSpPr>
                <a:spLocks noChangeArrowheads="1"/>
              </p:cNvSpPr>
              <p:nvPr/>
            </p:nvSpPr>
            <p:spPr bwMode="auto">
              <a:xfrm>
                <a:off x="3278" y="267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20</a:t>
                </a:r>
                <a:endParaRPr lang="en-US" altLang="ja-JP" sz="2400" b="1">
                  <a:latin typeface="Times New Roman" panose="02020603050405020304" pitchFamily="18" charset="0"/>
                  <a:ea typeface="HG丸ｺﾞｼｯｸM-PRO" panose="020F0600000000000000" pitchFamily="50" charset="-128"/>
                </a:endParaRPr>
              </a:p>
            </p:txBody>
          </p:sp>
          <p:sp>
            <p:nvSpPr>
              <p:cNvPr id="6237" name="Rectangle 108"/>
              <p:cNvSpPr>
                <a:spLocks noChangeArrowheads="1"/>
              </p:cNvSpPr>
              <p:nvPr/>
            </p:nvSpPr>
            <p:spPr bwMode="auto">
              <a:xfrm>
                <a:off x="3278" y="2573"/>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40</a:t>
                </a:r>
                <a:endParaRPr lang="en-US" altLang="ja-JP" sz="2400" b="1">
                  <a:latin typeface="Times New Roman" panose="02020603050405020304" pitchFamily="18" charset="0"/>
                  <a:ea typeface="HG丸ｺﾞｼｯｸM-PRO" panose="020F0600000000000000" pitchFamily="50" charset="-128"/>
                </a:endParaRPr>
              </a:p>
            </p:txBody>
          </p:sp>
          <p:sp>
            <p:nvSpPr>
              <p:cNvPr id="6238" name="Rectangle 109"/>
              <p:cNvSpPr>
                <a:spLocks noChangeArrowheads="1"/>
              </p:cNvSpPr>
              <p:nvPr/>
            </p:nvSpPr>
            <p:spPr bwMode="auto">
              <a:xfrm>
                <a:off x="3278" y="246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60</a:t>
                </a:r>
                <a:endParaRPr lang="en-US" altLang="ja-JP" sz="2400" b="1">
                  <a:latin typeface="Times New Roman" panose="02020603050405020304" pitchFamily="18" charset="0"/>
                  <a:ea typeface="HG丸ｺﾞｼｯｸM-PRO" panose="020F0600000000000000" pitchFamily="50" charset="-128"/>
                </a:endParaRPr>
              </a:p>
            </p:txBody>
          </p:sp>
          <p:sp>
            <p:nvSpPr>
              <p:cNvPr id="6239" name="Rectangle 110"/>
              <p:cNvSpPr>
                <a:spLocks noChangeArrowheads="1"/>
              </p:cNvSpPr>
              <p:nvPr/>
            </p:nvSpPr>
            <p:spPr bwMode="auto">
              <a:xfrm>
                <a:off x="3278" y="2364"/>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80</a:t>
                </a:r>
                <a:endParaRPr lang="en-US" altLang="ja-JP" sz="2400" b="1">
                  <a:latin typeface="Times New Roman" panose="02020603050405020304" pitchFamily="18" charset="0"/>
                  <a:ea typeface="HG丸ｺﾞｼｯｸM-PRO" panose="020F0600000000000000" pitchFamily="50" charset="-128"/>
                </a:endParaRPr>
              </a:p>
            </p:txBody>
          </p:sp>
          <p:sp>
            <p:nvSpPr>
              <p:cNvPr id="6240" name="Rectangle 111"/>
              <p:cNvSpPr>
                <a:spLocks noChangeArrowheads="1"/>
              </p:cNvSpPr>
              <p:nvPr/>
            </p:nvSpPr>
            <p:spPr bwMode="auto">
              <a:xfrm>
                <a:off x="3267" y="2258"/>
                <a:ext cx="26"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100</a:t>
                </a:r>
                <a:endParaRPr lang="en-US" altLang="ja-JP" sz="2400" b="1">
                  <a:latin typeface="Times New Roman" panose="02020603050405020304" pitchFamily="18" charset="0"/>
                  <a:ea typeface="HG丸ｺﾞｼｯｸM-PRO" panose="020F0600000000000000" pitchFamily="50" charset="-128"/>
                </a:endParaRPr>
              </a:p>
            </p:txBody>
          </p:sp>
          <p:sp>
            <p:nvSpPr>
              <p:cNvPr id="6241" name="Rectangle 112"/>
              <p:cNvSpPr>
                <a:spLocks noChangeArrowheads="1"/>
              </p:cNvSpPr>
              <p:nvPr/>
            </p:nvSpPr>
            <p:spPr bwMode="auto">
              <a:xfrm>
                <a:off x="3267" y="2154"/>
                <a:ext cx="26"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120</a:t>
                </a:r>
                <a:endParaRPr lang="en-US" altLang="ja-JP" sz="2400" b="1">
                  <a:latin typeface="Times New Roman" panose="02020603050405020304" pitchFamily="18" charset="0"/>
                  <a:ea typeface="HG丸ｺﾞｼｯｸM-PRO" panose="020F0600000000000000" pitchFamily="50" charset="-128"/>
                </a:endParaRPr>
              </a:p>
            </p:txBody>
          </p:sp>
          <p:sp>
            <p:nvSpPr>
              <p:cNvPr id="6242" name="Rectangle 113"/>
              <p:cNvSpPr>
                <a:spLocks noChangeArrowheads="1"/>
              </p:cNvSpPr>
              <p:nvPr/>
            </p:nvSpPr>
            <p:spPr bwMode="auto">
              <a:xfrm>
                <a:off x="3267" y="2047"/>
                <a:ext cx="26"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140</a:t>
                </a:r>
                <a:endParaRPr lang="en-US" altLang="ja-JP" sz="2400" b="1">
                  <a:latin typeface="Times New Roman" panose="02020603050405020304" pitchFamily="18" charset="0"/>
                  <a:ea typeface="HG丸ｺﾞｼｯｸM-PRO" panose="020F0600000000000000" pitchFamily="50" charset="-128"/>
                </a:endParaRPr>
              </a:p>
            </p:txBody>
          </p:sp>
          <p:sp>
            <p:nvSpPr>
              <p:cNvPr id="6243" name="Rectangle 114"/>
              <p:cNvSpPr>
                <a:spLocks noChangeArrowheads="1"/>
              </p:cNvSpPr>
              <p:nvPr/>
            </p:nvSpPr>
            <p:spPr bwMode="auto">
              <a:xfrm>
                <a:off x="3337"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a:t>
                </a:r>
                <a:endParaRPr lang="en-US" altLang="ja-JP" sz="2400" b="1">
                  <a:latin typeface="Times New Roman" panose="02020603050405020304" pitchFamily="18" charset="0"/>
                  <a:ea typeface="HG丸ｺﾞｼｯｸM-PRO" panose="020F0600000000000000" pitchFamily="50" charset="-128"/>
                </a:endParaRPr>
              </a:p>
            </p:txBody>
          </p:sp>
          <p:sp>
            <p:nvSpPr>
              <p:cNvPr id="6244" name="Rectangle 115"/>
              <p:cNvSpPr>
                <a:spLocks noChangeArrowheads="1"/>
              </p:cNvSpPr>
              <p:nvPr/>
            </p:nvSpPr>
            <p:spPr bwMode="auto">
              <a:xfrm>
                <a:off x="3398"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2</a:t>
                </a:r>
                <a:endParaRPr lang="en-US" altLang="ja-JP" sz="2400" b="1">
                  <a:latin typeface="Times New Roman" panose="02020603050405020304" pitchFamily="18" charset="0"/>
                  <a:ea typeface="HG丸ｺﾞｼｯｸM-PRO" panose="020F0600000000000000" pitchFamily="50" charset="-128"/>
                </a:endParaRPr>
              </a:p>
            </p:txBody>
          </p:sp>
          <p:sp>
            <p:nvSpPr>
              <p:cNvPr id="6245" name="Rectangle 116"/>
              <p:cNvSpPr>
                <a:spLocks noChangeArrowheads="1"/>
              </p:cNvSpPr>
              <p:nvPr/>
            </p:nvSpPr>
            <p:spPr bwMode="auto">
              <a:xfrm>
                <a:off x="3459"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3</a:t>
                </a:r>
                <a:endParaRPr lang="en-US" altLang="ja-JP" sz="2400" b="1">
                  <a:latin typeface="Times New Roman" panose="02020603050405020304" pitchFamily="18" charset="0"/>
                  <a:ea typeface="HG丸ｺﾞｼｯｸM-PRO" panose="020F0600000000000000" pitchFamily="50" charset="-128"/>
                </a:endParaRPr>
              </a:p>
            </p:txBody>
          </p:sp>
          <p:sp>
            <p:nvSpPr>
              <p:cNvPr id="6246" name="Rectangle 117"/>
              <p:cNvSpPr>
                <a:spLocks noChangeArrowheads="1"/>
              </p:cNvSpPr>
              <p:nvPr/>
            </p:nvSpPr>
            <p:spPr bwMode="auto">
              <a:xfrm>
                <a:off x="3521"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4</a:t>
                </a:r>
                <a:endParaRPr lang="en-US" altLang="ja-JP" sz="2400" b="1">
                  <a:latin typeface="Times New Roman" panose="02020603050405020304" pitchFamily="18" charset="0"/>
                  <a:ea typeface="HG丸ｺﾞｼｯｸM-PRO" panose="020F0600000000000000" pitchFamily="50" charset="-128"/>
                </a:endParaRPr>
              </a:p>
            </p:txBody>
          </p:sp>
          <p:sp>
            <p:nvSpPr>
              <p:cNvPr id="6247" name="Rectangle 118"/>
              <p:cNvSpPr>
                <a:spLocks noChangeArrowheads="1"/>
              </p:cNvSpPr>
              <p:nvPr/>
            </p:nvSpPr>
            <p:spPr bwMode="auto">
              <a:xfrm>
                <a:off x="3582"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5</a:t>
                </a:r>
                <a:endParaRPr lang="en-US" altLang="ja-JP" sz="2400" b="1">
                  <a:latin typeface="Times New Roman" panose="02020603050405020304" pitchFamily="18" charset="0"/>
                  <a:ea typeface="HG丸ｺﾞｼｯｸM-PRO" panose="020F0600000000000000" pitchFamily="50" charset="-128"/>
                </a:endParaRPr>
              </a:p>
            </p:txBody>
          </p:sp>
          <p:sp>
            <p:nvSpPr>
              <p:cNvPr id="6248" name="Rectangle 119"/>
              <p:cNvSpPr>
                <a:spLocks noChangeArrowheads="1"/>
              </p:cNvSpPr>
              <p:nvPr/>
            </p:nvSpPr>
            <p:spPr bwMode="auto">
              <a:xfrm>
                <a:off x="3645"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6</a:t>
                </a:r>
                <a:endParaRPr lang="en-US" altLang="ja-JP" sz="2400" b="1">
                  <a:latin typeface="Times New Roman" panose="02020603050405020304" pitchFamily="18" charset="0"/>
                  <a:ea typeface="HG丸ｺﾞｼｯｸM-PRO" panose="020F0600000000000000" pitchFamily="50" charset="-128"/>
                </a:endParaRPr>
              </a:p>
            </p:txBody>
          </p:sp>
          <p:sp>
            <p:nvSpPr>
              <p:cNvPr id="6249" name="Rectangle 120"/>
              <p:cNvSpPr>
                <a:spLocks noChangeArrowheads="1"/>
              </p:cNvSpPr>
              <p:nvPr/>
            </p:nvSpPr>
            <p:spPr bwMode="auto">
              <a:xfrm>
                <a:off x="3706"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7</a:t>
                </a:r>
                <a:endParaRPr lang="en-US" altLang="ja-JP" sz="2400" b="1">
                  <a:latin typeface="Times New Roman" panose="02020603050405020304" pitchFamily="18" charset="0"/>
                  <a:ea typeface="HG丸ｺﾞｼｯｸM-PRO" panose="020F0600000000000000" pitchFamily="50" charset="-128"/>
                </a:endParaRPr>
              </a:p>
            </p:txBody>
          </p:sp>
          <p:sp>
            <p:nvSpPr>
              <p:cNvPr id="6250" name="Rectangle 121"/>
              <p:cNvSpPr>
                <a:spLocks noChangeArrowheads="1"/>
              </p:cNvSpPr>
              <p:nvPr/>
            </p:nvSpPr>
            <p:spPr bwMode="auto">
              <a:xfrm>
                <a:off x="3767"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8</a:t>
                </a:r>
                <a:endParaRPr lang="en-US" altLang="ja-JP" sz="2400" b="1">
                  <a:latin typeface="Times New Roman" panose="02020603050405020304" pitchFamily="18" charset="0"/>
                  <a:ea typeface="HG丸ｺﾞｼｯｸM-PRO" panose="020F0600000000000000" pitchFamily="50" charset="-128"/>
                </a:endParaRPr>
              </a:p>
            </p:txBody>
          </p:sp>
          <p:sp>
            <p:nvSpPr>
              <p:cNvPr id="6251" name="Rectangle 122"/>
              <p:cNvSpPr>
                <a:spLocks noChangeArrowheads="1"/>
              </p:cNvSpPr>
              <p:nvPr/>
            </p:nvSpPr>
            <p:spPr bwMode="auto">
              <a:xfrm>
                <a:off x="3829" y="2808"/>
                <a:ext cx="9"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9</a:t>
                </a:r>
                <a:endParaRPr lang="en-US" altLang="ja-JP" sz="2400" b="1">
                  <a:latin typeface="Times New Roman" panose="02020603050405020304" pitchFamily="18" charset="0"/>
                  <a:ea typeface="HG丸ｺﾞｼｯｸM-PRO" panose="020F0600000000000000" pitchFamily="50" charset="-128"/>
                </a:endParaRPr>
              </a:p>
            </p:txBody>
          </p:sp>
          <p:sp>
            <p:nvSpPr>
              <p:cNvPr id="6252" name="Rectangle 123"/>
              <p:cNvSpPr>
                <a:spLocks noChangeArrowheads="1"/>
              </p:cNvSpPr>
              <p:nvPr/>
            </p:nvSpPr>
            <p:spPr bwMode="auto">
              <a:xfrm>
                <a:off x="3889"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10</a:t>
                </a:r>
                <a:endParaRPr lang="en-US" altLang="ja-JP" sz="2400" b="1">
                  <a:latin typeface="Times New Roman" panose="02020603050405020304" pitchFamily="18" charset="0"/>
                  <a:ea typeface="HG丸ｺﾞｼｯｸM-PRO" panose="020F0600000000000000" pitchFamily="50" charset="-128"/>
                </a:endParaRPr>
              </a:p>
            </p:txBody>
          </p:sp>
          <p:sp>
            <p:nvSpPr>
              <p:cNvPr id="6253" name="Rectangle 124"/>
              <p:cNvSpPr>
                <a:spLocks noChangeArrowheads="1"/>
              </p:cNvSpPr>
              <p:nvPr/>
            </p:nvSpPr>
            <p:spPr bwMode="auto">
              <a:xfrm>
                <a:off x="3950"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11</a:t>
                </a:r>
                <a:endParaRPr lang="en-US" altLang="ja-JP" sz="2400" b="1">
                  <a:latin typeface="Times New Roman" panose="02020603050405020304" pitchFamily="18" charset="0"/>
                  <a:ea typeface="HG丸ｺﾞｼｯｸM-PRO" panose="020F0600000000000000" pitchFamily="50" charset="-128"/>
                </a:endParaRPr>
              </a:p>
            </p:txBody>
          </p:sp>
          <p:sp>
            <p:nvSpPr>
              <p:cNvPr id="6254" name="Rectangle 125"/>
              <p:cNvSpPr>
                <a:spLocks noChangeArrowheads="1"/>
              </p:cNvSpPr>
              <p:nvPr/>
            </p:nvSpPr>
            <p:spPr bwMode="auto">
              <a:xfrm>
                <a:off x="4011"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12</a:t>
                </a:r>
                <a:endParaRPr lang="en-US" altLang="ja-JP" sz="2400" b="1">
                  <a:latin typeface="Times New Roman" panose="02020603050405020304" pitchFamily="18" charset="0"/>
                  <a:ea typeface="HG丸ｺﾞｼｯｸM-PRO" panose="020F0600000000000000" pitchFamily="50" charset="-128"/>
                </a:endParaRPr>
              </a:p>
            </p:txBody>
          </p:sp>
          <p:sp>
            <p:nvSpPr>
              <p:cNvPr id="6255" name="Rectangle 126"/>
              <p:cNvSpPr>
                <a:spLocks noChangeArrowheads="1"/>
              </p:cNvSpPr>
              <p:nvPr/>
            </p:nvSpPr>
            <p:spPr bwMode="auto">
              <a:xfrm>
                <a:off x="4073"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13</a:t>
                </a:r>
                <a:endParaRPr lang="en-US" altLang="ja-JP" sz="2400" b="1">
                  <a:latin typeface="Times New Roman" panose="02020603050405020304" pitchFamily="18" charset="0"/>
                  <a:ea typeface="HG丸ｺﾞｼｯｸM-PRO" panose="020F0600000000000000" pitchFamily="50" charset="-128"/>
                </a:endParaRPr>
              </a:p>
            </p:txBody>
          </p:sp>
          <p:sp>
            <p:nvSpPr>
              <p:cNvPr id="6256" name="Rectangle 127"/>
              <p:cNvSpPr>
                <a:spLocks noChangeArrowheads="1"/>
              </p:cNvSpPr>
              <p:nvPr/>
            </p:nvSpPr>
            <p:spPr bwMode="auto">
              <a:xfrm>
                <a:off x="4134"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14</a:t>
                </a:r>
                <a:endParaRPr lang="en-US" altLang="ja-JP" sz="2400" b="1">
                  <a:latin typeface="Times New Roman" panose="02020603050405020304" pitchFamily="18" charset="0"/>
                  <a:ea typeface="HG丸ｺﾞｼｯｸM-PRO" panose="020F0600000000000000" pitchFamily="50" charset="-128"/>
                </a:endParaRPr>
              </a:p>
            </p:txBody>
          </p:sp>
          <p:sp>
            <p:nvSpPr>
              <p:cNvPr id="6257" name="Rectangle 128"/>
              <p:cNvSpPr>
                <a:spLocks noChangeArrowheads="1"/>
              </p:cNvSpPr>
              <p:nvPr/>
            </p:nvSpPr>
            <p:spPr bwMode="auto">
              <a:xfrm>
                <a:off x="4196"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15</a:t>
                </a:r>
                <a:endParaRPr lang="en-US" altLang="ja-JP" sz="2400" b="1">
                  <a:latin typeface="Times New Roman" panose="02020603050405020304" pitchFamily="18" charset="0"/>
                  <a:ea typeface="HG丸ｺﾞｼｯｸM-PRO" panose="020F0600000000000000" pitchFamily="50" charset="-128"/>
                </a:endParaRPr>
              </a:p>
            </p:txBody>
          </p:sp>
          <p:sp>
            <p:nvSpPr>
              <p:cNvPr id="6258" name="Rectangle 129"/>
              <p:cNvSpPr>
                <a:spLocks noChangeArrowheads="1"/>
              </p:cNvSpPr>
              <p:nvPr/>
            </p:nvSpPr>
            <p:spPr bwMode="auto">
              <a:xfrm>
                <a:off x="4256"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16</a:t>
                </a:r>
                <a:endParaRPr lang="en-US" altLang="ja-JP" sz="2400" b="1">
                  <a:latin typeface="Times New Roman" panose="02020603050405020304" pitchFamily="18" charset="0"/>
                  <a:ea typeface="HG丸ｺﾞｼｯｸM-PRO" panose="020F0600000000000000" pitchFamily="50" charset="-128"/>
                </a:endParaRPr>
              </a:p>
            </p:txBody>
          </p:sp>
          <p:sp>
            <p:nvSpPr>
              <p:cNvPr id="6259" name="Rectangle 130"/>
              <p:cNvSpPr>
                <a:spLocks noChangeArrowheads="1"/>
              </p:cNvSpPr>
              <p:nvPr/>
            </p:nvSpPr>
            <p:spPr bwMode="auto">
              <a:xfrm>
                <a:off x="4320"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17</a:t>
                </a:r>
                <a:endParaRPr lang="en-US" altLang="ja-JP" sz="2400" b="1">
                  <a:latin typeface="Times New Roman" panose="02020603050405020304" pitchFamily="18" charset="0"/>
                  <a:ea typeface="HG丸ｺﾞｼｯｸM-PRO" panose="020F0600000000000000" pitchFamily="50" charset="-128"/>
                </a:endParaRPr>
              </a:p>
            </p:txBody>
          </p:sp>
          <p:sp>
            <p:nvSpPr>
              <p:cNvPr id="6260" name="Rectangle 131"/>
              <p:cNvSpPr>
                <a:spLocks noChangeArrowheads="1"/>
              </p:cNvSpPr>
              <p:nvPr/>
            </p:nvSpPr>
            <p:spPr bwMode="auto">
              <a:xfrm>
                <a:off x="4381"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18</a:t>
                </a:r>
                <a:endParaRPr lang="en-US" altLang="ja-JP" sz="2400" b="1">
                  <a:latin typeface="Times New Roman" panose="02020603050405020304" pitchFamily="18" charset="0"/>
                  <a:ea typeface="HG丸ｺﾞｼｯｸM-PRO" panose="020F0600000000000000" pitchFamily="50" charset="-128"/>
                </a:endParaRPr>
              </a:p>
            </p:txBody>
          </p:sp>
          <p:sp>
            <p:nvSpPr>
              <p:cNvPr id="6261" name="Rectangle 132"/>
              <p:cNvSpPr>
                <a:spLocks noChangeArrowheads="1"/>
              </p:cNvSpPr>
              <p:nvPr/>
            </p:nvSpPr>
            <p:spPr bwMode="auto">
              <a:xfrm>
                <a:off x="4441"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19</a:t>
                </a:r>
                <a:endParaRPr lang="en-US" altLang="ja-JP" sz="2400" b="1">
                  <a:latin typeface="Times New Roman" panose="02020603050405020304" pitchFamily="18" charset="0"/>
                  <a:ea typeface="HG丸ｺﾞｼｯｸM-PRO" panose="020F0600000000000000" pitchFamily="50" charset="-128"/>
                </a:endParaRPr>
              </a:p>
            </p:txBody>
          </p:sp>
          <p:sp>
            <p:nvSpPr>
              <p:cNvPr id="6262" name="Rectangle 133"/>
              <p:cNvSpPr>
                <a:spLocks noChangeArrowheads="1"/>
              </p:cNvSpPr>
              <p:nvPr/>
            </p:nvSpPr>
            <p:spPr bwMode="auto">
              <a:xfrm>
                <a:off x="4504"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20</a:t>
                </a:r>
                <a:endParaRPr lang="en-US" altLang="ja-JP" sz="2400" b="1">
                  <a:latin typeface="Times New Roman" panose="02020603050405020304" pitchFamily="18" charset="0"/>
                  <a:ea typeface="HG丸ｺﾞｼｯｸM-PRO" panose="020F0600000000000000" pitchFamily="50" charset="-128"/>
                </a:endParaRPr>
              </a:p>
            </p:txBody>
          </p:sp>
          <p:sp>
            <p:nvSpPr>
              <p:cNvPr id="6263" name="Rectangle 134"/>
              <p:cNvSpPr>
                <a:spLocks noChangeArrowheads="1"/>
              </p:cNvSpPr>
              <p:nvPr/>
            </p:nvSpPr>
            <p:spPr bwMode="auto">
              <a:xfrm>
                <a:off x="4565" y="2808"/>
                <a:ext cx="17" cy="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200">
                    <a:solidFill>
                      <a:srgbClr val="000000"/>
                    </a:solidFill>
                    <a:latin typeface="ＭＳ Ｐゴシック" panose="020B0600070205080204" pitchFamily="50" charset="-128"/>
                  </a:rPr>
                  <a:t>21</a:t>
                </a:r>
                <a:endParaRPr lang="en-US" altLang="ja-JP" sz="2400" b="1">
                  <a:latin typeface="Times New Roman" panose="02020603050405020304" pitchFamily="18" charset="0"/>
                  <a:ea typeface="HG丸ｺﾞｼｯｸM-PRO" panose="020F0600000000000000" pitchFamily="50" charset="-128"/>
                </a:endParaRPr>
              </a:p>
            </p:txBody>
          </p:sp>
          <p:sp>
            <p:nvSpPr>
              <p:cNvPr id="6264" name="Rectangle 135"/>
              <p:cNvSpPr>
                <a:spLocks noChangeArrowheads="1"/>
              </p:cNvSpPr>
              <p:nvPr/>
            </p:nvSpPr>
            <p:spPr bwMode="auto">
              <a:xfrm>
                <a:off x="3845" y="2795"/>
                <a:ext cx="212"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200" b="1">
                    <a:solidFill>
                      <a:srgbClr val="000000"/>
                    </a:solidFill>
                    <a:latin typeface="Times New Roman" panose="02020603050405020304" pitchFamily="18" charset="0"/>
                  </a:rPr>
                  <a:t>Dose</a:t>
                </a:r>
                <a:endParaRPr lang="en-US" altLang="ja-JP" sz="1200" b="1">
                  <a:latin typeface="Times New Roman" panose="02020603050405020304" pitchFamily="18" charset="0"/>
                  <a:ea typeface="HG丸ｺﾞｼｯｸM-PRO" panose="020F0600000000000000" pitchFamily="50" charset="-128"/>
                </a:endParaRPr>
              </a:p>
            </p:txBody>
          </p:sp>
          <p:sp>
            <p:nvSpPr>
              <p:cNvPr id="6265" name="Rectangle 136"/>
              <p:cNvSpPr>
                <a:spLocks noChangeArrowheads="1"/>
              </p:cNvSpPr>
              <p:nvPr/>
            </p:nvSpPr>
            <p:spPr bwMode="auto">
              <a:xfrm rot="-5400000">
                <a:off x="3069" y="2428"/>
                <a:ext cx="33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200" b="1">
                    <a:latin typeface="Times New Roman" panose="02020603050405020304" pitchFamily="18" charset="0"/>
                    <a:ea typeface="HG丸ｺﾞｼｯｸM-PRO" panose="020F0600000000000000" pitchFamily="50" charset="-128"/>
                  </a:rPr>
                  <a:t>Volume</a:t>
                </a:r>
              </a:p>
            </p:txBody>
          </p:sp>
          <p:sp>
            <p:nvSpPr>
              <p:cNvPr id="6266" name="Rectangle 137"/>
              <p:cNvSpPr>
                <a:spLocks noChangeArrowheads="1"/>
              </p:cNvSpPr>
              <p:nvPr/>
            </p:nvSpPr>
            <p:spPr bwMode="auto">
              <a:xfrm>
                <a:off x="4124" y="2553"/>
                <a:ext cx="148"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267" name="Rectangle 138"/>
              <p:cNvSpPr>
                <a:spLocks noChangeArrowheads="1"/>
              </p:cNvSpPr>
              <p:nvPr/>
            </p:nvSpPr>
            <p:spPr bwMode="auto">
              <a:xfrm>
                <a:off x="4001" y="2484"/>
                <a:ext cx="489"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a:solidFill>
                      <a:srgbClr val="000000"/>
                    </a:solidFill>
                    <a:latin typeface="Verdana" panose="020B0604030504040204" pitchFamily="34" charset="0"/>
                    <a:ea typeface="HG丸ｺﾞｼｯｸM-PRO" panose="020F0600000000000000" pitchFamily="50" charset="-128"/>
                  </a:rPr>
                  <a:t>Tumor</a:t>
                </a:r>
                <a:endParaRPr lang="en-US" altLang="ja-JP" b="1">
                  <a:latin typeface="Times New Roman" panose="02020603050405020304" pitchFamily="18" charset="0"/>
                  <a:ea typeface="HG丸ｺﾞｼｯｸM-PRO" panose="020F0600000000000000" pitchFamily="50" charset="-128"/>
                </a:endParaRPr>
              </a:p>
            </p:txBody>
          </p:sp>
          <p:sp>
            <p:nvSpPr>
              <p:cNvPr id="6268" name="Rectangle 139"/>
              <p:cNvSpPr>
                <a:spLocks noChangeArrowheads="1"/>
              </p:cNvSpPr>
              <p:nvPr/>
            </p:nvSpPr>
            <p:spPr bwMode="auto">
              <a:xfrm>
                <a:off x="3415" y="2332"/>
                <a:ext cx="30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
            <p:nvSpPr>
              <p:cNvPr id="6269" name="Rectangle 140"/>
              <p:cNvSpPr>
                <a:spLocks noChangeArrowheads="1"/>
              </p:cNvSpPr>
              <p:nvPr/>
            </p:nvSpPr>
            <p:spPr bwMode="auto">
              <a:xfrm>
                <a:off x="3374" y="2092"/>
                <a:ext cx="563"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defTabSz="76200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defTabSz="7620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762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a:solidFill>
                      <a:srgbClr val="000000"/>
                    </a:solidFill>
                    <a:latin typeface="Verdana" panose="020B0604030504040204" pitchFamily="34" charset="0"/>
                    <a:ea typeface="HG丸ｺﾞｼｯｸM-PRO" panose="020F0600000000000000" pitchFamily="50" charset="-128"/>
                  </a:rPr>
                  <a:t>Normal</a:t>
                </a:r>
              </a:p>
              <a:p>
                <a:pPr algn="ctr" eaLnBrk="1" hangingPunct="1"/>
                <a:r>
                  <a:rPr lang="en-US" altLang="ja-JP">
                    <a:solidFill>
                      <a:srgbClr val="000000"/>
                    </a:solidFill>
                    <a:latin typeface="Verdana" panose="020B0604030504040204" pitchFamily="34" charset="0"/>
                    <a:ea typeface="HG丸ｺﾞｼｯｸM-PRO" panose="020F0600000000000000" pitchFamily="50" charset="-128"/>
                  </a:rPr>
                  <a:t>Tissue</a:t>
                </a:r>
                <a:endParaRPr lang="en-US" altLang="ja-JP" b="1">
                  <a:latin typeface="Times New Roman" panose="02020603050405020304" pitchFamily="18" charset="0"/>
                  <a:ea typeface="HG丸ｺﾞｼｯｸM-PRO" panose="020F0600000000000000" pitchFamily="50" charset="-128"/>
                </a:endParaRPr>
              </a:p>
            </p:txBody>
          </p:sp>
        </p:grpSp>
      </p:grpSp>
      <p:sp>
        <p:nvSpPr>
          <p:cNvPr id="51341" name="AutoShape 141"/>
          <p:cNvSpPr>
            <a:spLocks noChangeArrowheads="1"/>
          </p:cNvSpPr>
          <p:nvPr/>
        </p:nvSpPr>
        <p:spPr bwMode="auto">
          <a:xfrm>
            <a:off x="2992438" y="3213100"/>
            <a:ext cx="1001712" cy="336550"/>
          </a:xfrm>
          <a:prstGeom prst="downArrow">
            <a:avLst>
              <a:gd name="adj1" fmla="val 53398"/>
              <a:gd name="adj2" fmla="val 48620"/>
            </a:avLst>
          </a:prstGeom>
          <a:solidFill>
            <a:srgbClr val="FF99CC"/>
          </a:solidFill>
          <a:ln w="9525">
            <a:solidFill>
              <a:schemeClr val="tx1"/>
            </a:solidFill>
            <a:miter lim="800000"/>
            <a:headEnd/>
            <a:tailEnd/>
          </a:ln>
        </p:spPr>
        <p:txBody>
          <a:bodyPr wrap="none" lIns="93600" tIns="46800" rIns="93600" bIns="10800"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a:latin typeface="Calibri" panose="020F0502020204030204" pitchFamily="34" charset="0"/>
            </a:endParaRPr>
          </a:p>
        </p:txBody>
      </p:sp>
    </p:spTree>
    <p:extLst>
      <p:ext uri="{BB962C8B-B14F-4D97-AF65-F5344CB8AC3E}">
        <p14:creationId xmlns:p14="http://schemas.microsoft.com/office/powerpoint/2010/main" val="107583023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0"/>
                                        </p:tgtEl>
                                      </p:cBhvr>
                                    </p:animEffect>
                                    <p:animScale>
                                      <p:cBhvr>
                                        <p:cTn id="7" dur="250" autoRev="1" fill="hold"/>
                                        <p:tgtEl>
                                          <p:spTgt spid="51230"/>
                                        </p:tgtEl>
                                      </p:cBhvr>
                                      <p:by x="105000" y="105000"/>
                                    </p:animScale>
                                  </p:childTnLst>
                                </p:cTn>
                              </p:par>
                            </p:childTnLst>
                          </p:cTn>
                        </p:par>
                        <p:par>
                          <p:cTn id="8" fill="hold" nodeType="afterGroup">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51234"/>
                                        </p:tgtEl>
                                      </p:cBhvr>
                                    </p:animEffect>
                                    <p:animScale>
                                      <p:cBhvr>
                                        <p:cTn id="11" dur="250" autoRev="1" fill="hold"/>
                                        <p:tgtEl>
                                          <p:spTgt spid="51234"/>
                                        </p:tgtEl>
                                      </p:cBhvr>
                                      <p:by x="105000" y="105000"/>
                                    </p:animScale>
                                  </p:childTnLst>
                                </p:cTn>
                              </p:par>
                            </p:childTnLst>
                          </p:cTn>
                        </p:par>
                        <p:par>
                          <p:cTn id="12" fill="hold" nodeType="afterGroup">
                            <p:stCondLst>
                              <p:cond delay="1000"/>
                            </p:stCondLst>
                            <p:childTnLst>
                              <p:par>
                                <p:cTn id="13" presetID="26" presetClass="emph" presetSubtype="0" fill="hold" grpId="0" nodeType="afterEffect">
                                  <p:stCondLst>
                                    <p:cond delay="0"/>
                                  </p:stCondLst>
                                  <p:childTnLst>
                                    <p:animEffect transition="out" filter="fade">
                                      <p:cBhvr>
                                        <p:cTn id="14" dur="500" tmFilter="0, 0; .2, .5; .8, .5; 1, 0"/>
                                        <p:tgtEl>
                                          <p:spTgt spid="51341"/>
                                        </p:tgtEl>
                                      </p:cBhvr>
                                    </p:animEffect>
                                    <p:animScale>
                                      <p:cBhvr>
                                        <p:cTn id="15" dur="250" autoRev="1" fill="hold"/>
                                        <p:tgtEl>
                                          <p:spTgt spid="51341"/>
                                        </p:tgtEl>
                                      </p:cBhvr>
                                      <p:by x="105000" y="105000"/>
                                    </p:animScale>
                                  </p:childTnLst>
                                </p:cTn>
                              </p:par>
                              <p:par>
                                <p:cTn id="16" presetID="26" presetClass="emph" presetSubtype="0" fill="hold" grpId="0" nodeType="withEffect">
                                  <p:stCondLst>
                                    <p:cond delay="0"/>
                                  </p:stCondLst>
                                  <p:childTnLst>
                                    <p:animEffect transition="out" filter="fade">
                                      <p:cBhvr>
                                        <p:cTn id="17" dur="500" tmFilter="0, 0; .2, .5; .8, .5; 1, 0"/>
                                        <p:tgtEl>
                                          <p:spTgt spid="51231"/>
                                        </p:tgtEl>
                                      </p:cBhvr>
                                    </p:animEffect>
                                    <p:animScale>
                                      <p:cBhvr>
                                        <p:cTn id="18" dur="250" autoRev="1" fill="hold"/>
                                        <p:tgtEl>
                                          <p:spTgt spid="51231"/>
                                        </p:tgtEl>
                                      </p:cBhvr>
                                      <p:by x="105000" y="105000"/>
                                    </p:animScale>
                                  </p:childTnLst>
                                </p:cTn>
                              </p:par>
                            </p:childTnLst>
                          </p:cTn>
                        </p:par>
                        <p:par>
                          <p:cTn id="19" fill="hold" nodeType="afterGroup">
                            <p:stCondLst>
                              <p:cond delay="1500"/>
                            </p:stCondLst>
                            <p:childTnLst>
                              <p:par>
                                <p:cTn id="20" presetID="26" presetClass="emph" presetSubtype="0" fill="hold" nodeType="afterEffect">
                                  <p:stCondLst>
                                    <p:cond delay="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1223"/>
                                        </p:tgtEl>
                                        <p:attrNameLst>
                                          <p:attrName>style.visibility</p:attrName>
                                        </p:attrNameLst>
                                      </p:cBhvr>
                                      <p:to>
                                        <p:strVal val="visible"/>
                                      </p:to>
                                    </p:set>
                                    <p:animEffect transition="in" filter="wipe(up)">
                                      <p:cBhvr>
                                        <p:cTn id="27" dur="500"/>
                                        <p:tgtEl>
                                          <p:spTgt spid="51223"/>
                                        </p:tgtEl>
                                      </p:cBhvr>
                                    </p:animEffect>
                                  </p:childTnLst>
                                </p:cTn>
                              </p:par>
                            </p:childTnLst>
                          </p:cTn>
                        </p:par>
                        <p:par>
                          <p:cTn id="28" fill="hold" nodeType="afterGroup">
                            <p:stCondLst>
                              <p:cond delay="500"/>
                            </p:stCondLst>
                            <p:childTnLst>
                              <p:par>
                                <p:cTn id="29" presetID="26" presetClass="emph" presetSubtype="0" repeatCount="2000" fill="hold" grpId="0" nodeType="afterEffect">
                                  <p:stCondLst>
                                    <p:cond delay="0"/>
                                  </p:stCondLst>
                                  <p:childTnLst>
                                    <p:animEffect transition="out" filter="fade">
                                      <p:cBhvr>
                                        <p:cTn id="30" dur="500" tmFilter="0, 0; .2, .5; .8, .5; 1, 0"/>
                                        <p:tgtEl>
                                          <p:spTgt spid="51222"/>
                                        </p:tgtEl>
                                      </p:cBhvr>
                                    </p:animEffect>
                                    <p:animScale>
                                      <p:cBhvr>
                                        <p:cTn id="31" dur="250" autoRev="1" fill="hold"/>
                                        <p:tgtEl>
                                          <p:spTgt spid="51222"/>
                                        </p:tgtEl>
                                      </p:cBhvr>
                                      <p:by x="105000" y="105000"/>
                                    </p:animScale>
                                  </p:childTnLst>
                                </p:cTn>
                              </p:par>
                            </p:childTnLst>
                          </p:cTn>
                        </p:par>
                        <p:par>
                          <p:cTn id="32" fill="hold" nodeType="afterGroup">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51224"/>
                                        </p:tgtEl>
                                        <p:attrNameLst>
                                          <p:attrName>style.visibility</p:attrName>
                                        </p:attrNameLst>
                                      </p:cBhvr>
                                      <p:to>
                                        <p:strVal val="visible"/>
                                      </p:to>
                                    </p:set>
                                    <p:animEffect transition="in" filter="wipe(down)">
                                      <p:cBhvr>
                                        <p:cTn id="35" dur="500"/>
                                        <p:tgtEl>
                                          <p:spTgt spid="51224"/>
                                        </p:tgtEl>
                                      </p:cBhvr>
                                    </p:animEffect>
                                  </p:childTnLst>
                                </p:cTn>
                              </p:par>
                            </p:childTnLst>
                          </p:cTn>
                        </p:par>
                        <p:par>
                          <p:cTn id="36" fill="hold" nodeType="afterGroup">
                            <p:stCondLst>
                              <p:cond delay="2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nodeType="afterGroup">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1232"/>
                                        </p:tgtEl>
                                        <p:attrNameLst>
                                          <p:attrName>style.visibility</p:attrName>
                                        </p:attrNameLst>
                                      </p:cBhvr>
                                      <p:to>
                                        <p:strVal val="visible"/>
                                      </p:to>
                                    </p:set>
                                    <p:animEffect transition="in" filter="wipe(left)">
                                      <p:cBhvr>
                                        <p:cTn id="43" dur="500"/>
                                        <p:tgtEl>
                                          <p:spTgt spid="51232"/>
                                        </p:tgtEl>
                                      </p:cBhvr>
                                    </p:animEffect>
                                  </p:childTnLst>
                                </p:cTn>
                              </p:par>
                            </p:childTnLst>
                          </p:cTn>
                        </p:par>
                        <p:par>
                          <p:cTn id="44" fill="hold" nodeType="afterGroup">
                            <p:stCondLst>
                              <p:cond delay="3000"/>
                            </p:stCondLst>
                            <p:childTnLst>
                              <p:par>
                                <p:cTn id="45" presetID="22" presetClass="entr" presetSubtype="1" fill="hold" grpId="0" nodeType="afterEffect">
                                  <p:stCondLst>
                                    <p:cond delay="0"/>
                                  </p:stCondLst>
                                  <p:childTnLst>
                                    <p:set>
                                      <p:cBhvr>
                                        <p:cTn id="46" dur="1" fill="hold">
                                          <p:stCondLst>
                                            <p:cond delay="0"/>
                                          </p:stCondLst>
                                        </p:cTn>
                                        <p:tgtEl>
                                          <p:spTgt spid="51225"/>
                                        </p:tgtEl>
                                        <p:attrNameLst>
                                          <p:attrName>style.visibility</p:attrName>
                                        </p:attrNameLst>
                                      </p:cBhvr>
                                      <p:to>
                                        <p:strVal val="visible"/>
                                      </p:to>
                                    </p:set>
                                    <p:animEffect transition="in" filter="wipe(up)">
                                      <p:cBhvr>
                                        <p:cTn id="47" dur="500"/>
                                        <p:tgtEl>
                                          <p:spTgt spid="51225"/>
                                        </p:tgtEl>
                                      </p:cBhvr>
                                    </p:animEffect>
                                  </p:childTnLst>
                                </p:cTn>
                              </p:par>
                            </p:childTnLst>
                          </p:cTn>
                        </p:par>
                        <p:par>
                          <p:cTn id="48" fill="hold" nodeType="afterGroup">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51226"/>
                                        </p:tgtEl>
                                        <p:attrNameLst>
                                          <p:attrName>style.visibility</p:attrName>
                                        </p:attrNameLst>
                                      </p:cBhvr>
                                      <p:to>
                                        <p:strVal val="visible"/>
                                      </p:to>
                                    </p:set>
                                    <p:animEffect transition="in" filter="wipe(up)">
                                      <p:cBhvr>
                                        <p:cTn id="51" dur="500"/>
                                        <p:tgtEl>
                                          <p:spTgt spid="5122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1221"/>
                                        </p:tgtEl>
                                        <p:attrNameLst>
                                          <p:attrName>style.visibility</p:attrName>
                                        </p:attrNameLst>
                                      </p:cBhvr>
                                      <p:to>
                                        <p:strVal val="visible"/>
                                      </p:to>
                                    </p:set>
                                    <p:animEffect transition="in" filter="wipe(up)">
                                      <p:cBhvr>
                                        <p:cTn id="54" dur="500"/>
                                        <p:tgtEl>
                                          <p:spTgt spid="51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1" grpId="0" animBg="1" autoUpdateAnimBg="0"/>
      <p:bldP spid="51222" grpId="0" animBg="1"/>
      <p:bldP spid="51223" grpId="0" animBg="1" autoUpdateAnimBg="0"/>
      <p:bldP spid="51224" grpId="0" animBg="1"/>
      <p:bldP spid="51225" grpId="0" animBg="1" autoUpdateAnimBg="0"/>
      <p:bldP spid="51226" grpId="0" animBg="1"/>
      <p:bldP spid="51230" grpId="0" animBg="1"/>
      <p:bldP spid="51231" grpId="0" animBg="1"/>
      <p:bldP spid="51232" grpId="0" animBg="1"/>
      <p:bldP spid="513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BD39D234-BD95-466B-ABC1-F24B402B649A}"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2" name="円/楕円 2"/>
          <p:cNvSpPr>
            <a:spLocks noChangeArrowheads="1"/>
          </p:cNvSpPr>
          <p:nvPr/>
        </p:nvSpPr>
        <p:spPr bwMode="auto">
          <a:xfrm>
            <a:off x="1092069" y="1327151"/>
            <a:ext cx="3890169" cy="2462213"/>
          </a:xfrm>
          <a:prstGeom prst="ellipse">
            <a:avLst/>
          </a:prstGeom>
          <a:solidFill>
            <a:schemeClr val="accent1"/>
          </a:solidFill>
          <a:ln w="9525">
            <a:solidFill>
              <a:schemeClr val="tx1"/>
            </a:solidFill>
            <a:round/>
            <a:headEnd/>
            <a:tailEnd/>
          </a:ln>
        </p:spPr>
        <p:txBody>
          <a:bodyPr/>
          <a:lstStyle/>
          <a:p>
            <a:pPr marL="285750" indent="-285750" eaLnBrk="1" hangingPunct="1">
              <a:buFont typeface="Arial" pitchFamily="34" charset="0"/>
              <a:buNone/>
            </a:pPr>
            <a:r>
              <a:rPr lang="en-US" altLang="ja-JP" sz="2400" b="1">
                <a:solidFill>
                  <a:schemeClr val="bg1"/>
                </a:solidFill>
                <a:latin typeface="Times New Roman" pitchFamily="18" charset="0"/>
                <a:sym typeface="Times New Roman" pitchFamily="18" charset="0"/>
              </a:rPr>
              <a:t>KEK</a:t>
            </a:r>
            <a:endParaRPr lang="ja-JP" altLang="en-US" sz="2400"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Accelerator</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Target</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Moderator</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Collimator</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Rad. shielding</a:t>
            </a:r>
            <a:endParaRPr lang="ja-JP" altLang="en-US">
              <a:sym typeface="Calibri" pitchFamily="34" charset="0"/>
            </a:endParaRPr>
          </a:p>
        </p:txBody>
      </p:sp>
      <p:sp>
        <p:nvSpPr>
          <p:cNvPr id="8195" name="円/楕円 3"/>
          <p:cNvSpPr>
            <a:spLocks noChangeArrowheads="1"/>
          </p:cNvSpPr>
          <p:nvPr/>
        </p:nvSpPr>
        <p:spPr bwMode="auto">
          <a:xfrm>
            <a:off x="3900487" y="981075"/>
            <a:ext cx="4485217" cy="2425700"/>
          </a:xfrm>
          <a:prstGeom prst="ellipse">
            <a:avLst/>
          </a:prstGeom>
          <a:solidFill>
            <a:schemeClr val="accent1"/>
          </a:solidFill>
          <a:ln w="9525">
            <a:solidFill>
              <a:schemeClr val="tx1"/>
            </a:solidFill>
            <a:round/>
            <a:headEnd/>
            <a:tailEnd/>
          </a:ln>
        </p:spPr>
        <p:txBody>
          <a:bodyPr/>
          <a:lstStyle/>
          <a:p>
            <a:pPr marL="285750" indent="-285750" eaLnBrk="1" hangingPunct="1">
              <a:buFont typeface="Arial" pitchFamily="34" charset="0"/>
              <a:buNone/>
            </a:pPr>
            <a:r>
              <a:rPr lang="en-US" altLang="ja-JP" sz="2400" b="1">
                <a:solidFill>
                  <a:schemeClr val="bg1"/>
                </a:solidFill>
                <a:latin typeface="Times New Roman" pitchFamily="18" charset="0"/>
                <a:sym typeface="Times New Roman" pitchFamily="18" charset="0"/>
              </a:rPr>
              <a:t>Tsukuba University</a:t>
            </a:r>
            <a:endParaRPr lang="ja-JP" altLang="en-US" sz="2400"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Project management</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JRR-4</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Medical system</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Monitoring</a:t>
            </a:r>
            <a:endParaRPr lang="ja-JP" altLang="en-US">
              <a:sym typeface="Calibri" pitchFamily="34" charset="0"/>
            </a:endParaRPr>
          </a:p>
        </p:txBody>
      </p:sp>
      <p:sp>
        <p:nvSpPr>
          <p:cNvPr id="8196" name="円/楕円 4"/>
          <p:cNvSpPr>
            <a:spLocks noChangeArrowheads="1"/>
          </p:cNvSpPr>
          <p:nvPr/>
        </p:nvSpPr>
        <p:spPr bwMode="auto">
          <a:xfrm>
            <a:off x="584730" y="3502025"/>
            <a:ext cx="3890169" cy="1670050"/>
          </a:xfrm>
          <a:prstGeom prst="ellipse">
            <a:avLst/>
          </a:prstGeom>
          <a:solidFill>
            <a:schemeClr val="accent1"/>
          </a:solidFill>
          <a:ln w="9525">
            <a:solidFill>
              <a:schemeClr val="tx1"/>
            </a:solidFill>
            <a:round/>
            <a:headEnd/>
            <a:tailEnd/>
          </a:ln>
        </p:spPr>
        <p:txBody>
          <a:bodyPr/>
          <a:lstStyle/>
          <a:p>
            <a:pPr marL="285750" indent="-285750" eaLnBrk="1" hangingPunct="1">
              <a:buFont typeface="Arial" pitchFamily="34" charset="0"/>
              <a:buNone/>
            </a:pPr>
            <a:r>
              <a:rPr lang="en-US" altLang="ja-JP" sz="2400" b="1">
                <a:solidFill>
                  <a:schemeClr val="bg1"/>
                </a:solidFill>
                <a:latin typeface="Times New Roman" pitchFamily="18" charset="0"/>
                <a:sym typeface="Times New Roman" pitchFamily="18" charset="0"/>
              </a:rPr>
              <a:t>JAEA</a:t>
            </a: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JRR-4 </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moderator design</a:t>
            </a:r>
            <a:endParaRPr lang="ja-JP" altLang="en-US"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Radiation safety</a:t>
            </a:r>
            <a:endParaRPr lang="en-US" altLang="ja-JP">
              <a:sym typeface="Calibri" pitchFamily="34" charset="0"/>
            </a:endParaRPr>
          </a:p>
        </p:txBody>
      </p:sp>
      <p:sp>
        <p:nvSpPr>
          <p:cNvPr id="8197" name="円/楕円 5"/>
          <p:cNvSpPr>
            <a:spLocks noChangeArrowheads="1"/>
          </p:cNvSpPr>
          <p:nvPr/>
        </p:nvSpPr>
        <p:spPr bwMode="auto">
          <a:xfrm>
            <a:off x="4098265" y="2924175"/>
            <a:ext cx="5300398" cy="909638"/>
          </a:xfrm>
          <a:prstGeom prst="ellipse">
            <a:avLst/>
          </a:prstGeom>
          <a:solidFill>
            <a:schemeClr val="accent1"/>
          </a:solidFill>
          <a:ln w="9525">
            <a:solidFill>
              <a:schemeClr val="tx1"/>
            </a:solidFill>
            <a:round/>
            <a:headEnd/>
            <a:tailEnd/>
          </a:ln>
        </p:spPr>
        <p:txBody>
          <a:bodyPr/>
          <a:lstStyle/>
          <a:p>
            <a:pPr marL="285750" indent="-285750" eaLnBrk="1" hangingPunct="1">
              <a:buFont typeface="Arial" pitchFamily="34" charset="0"/>
              <a:buNone/>
            </a:pPr>
            <a:r>
              <a:rPr lang="en-US" altLang="ja-JP" sz="2400" b="1">
                <a:solidFill>
                  <a:schemeClr val="bg1"/>
                </a:solidFill>
                <a:latin typeface="Times New Roman" pitchFamily="18" charset="0"/>
                <a:sym typeface="Times New Roman" pitchFamily="18" charset="0"/>
              </a:rPr>
              <a:t>Hokkaido University</a:t>
            </a:r>
            <a:endParaRPr lang="ja-JP" altLang="en-US" sz="2400"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ja-JP" altLang="en-US" b="1">
                <a:solidFill>
                  <a:schemeClr val="bg1"/>
                </a:solidFill>
                <a:latin typeface="Times New Roman" pitchFamily="18" charset="0"/>
                <a:sym typeface="Times New Roman" pitchFamily="18" charset="0"/>
              </a:rPr>
              <a:t>　</a:t>
            </a:r>
            <a:r>
              <a:rPr lang="en-US" altLang="ja-JP" b="1">
                <a:solidFill>
                  <a:schemeClr val="bg1"/>
                </a:solidFill>
                <a:latin typeface="Times New Roman" pitchFamily="18" charset="0"/>
                <a:sym typeface="Times New Roman" pitchFamily="18" charset="0"/>
              </a:rPr>
              <a:t>Neutron science, moderator</a:t>
            </a:r>
            <a:endParaRPr lang="ja-JP" altLang="en-US" b="1">
              <a:solidFill>
                <a:schemeClr val="bg1"/>
              </a:solidFill>
              <a:latin typeface="Times New Roman" pitchFamily="18" charset="0"/>
              <a:sym typeface="Times New Roman" pitchFamily="18" charset="0"/>
            </a:endParaRPr>
          </a:p>
          <a:p>
            <a:pPr marL="285750" indent="-285750" eaLnBrk="1" hangingPunct="1">
              <a:buFont typeface="Arial" pitchFamily="34" charset="0"/>
              <a:buNone/>
            </a:pPr>
            <a:endParaRPr lang="en-US" altLang="ja-JP" b="1">
              <a:solidFill>
                <a:schemeClr val="bg1"/>
              </a:solidFill>
              <a:latin typeface="Times New Roman" pitchFamily="18" charset="0"/>
              <a:sym typeface="Times New Roman" pitchFamily="18" charset="0"/>
            </a:endParaRPr>
          </a:p>
          <a:p>
            <a:pPr marL="285750" indent="-285750" eaLnBrk="1" hangingPunct="1">
              <a:buFont typeface="Arial" pitchFamily="34" charset="0"/>
              <a:buNone/>
            </a:pPr>
            <a:endParaRPr lang="ja-JP" altLang="en-US" sz="2400" b="1">
              <a:solidFill>
                <a:schemeClr val="bg1"/>
              </a:solidFill>
              <a:latin typeface="Times New Roman" pitchFamily="18" charset="0"/>
              <a:sym typeface="Times New Roman" pitchFamily="18" charset="0"/>
            </a:endParaRPr>
          </a:p>
        </p:txBody>
      </p:sp>
      <p:sp>
        <p:nvSpPr>
          <p:cNvPr id="8198" name="円/楕円 6"/>
          <p:cNvSpPr>
            <a:spLocks noChangeArrowheads="1"/>
          </p:cNvSpPr>
          <p:nvPr/>
        </p:nvSpPr>
        <p:spPr bwMode="auto">
          <a:xfrm>
            <a:off x="4263365" y="3717925"/>
            <a:ext cx="4824015" cy="1614488"/>
          </a:xfrm>
          <a:prstGeom prst="ellipse">
            <a:avLst/>
          </a:prstGeom>
          <a:solidFill>
            <a:srgbClr val="00B0F0"/>
          </a:solidFill>
          <a:ln w="9525">
            <a:solidFill>
              <a:schemeClr val="tx1"/>
            </a:solidFill>
            <a:round/>
            <a:headEnd/>
            <a:tailEnd/>
          </a:ln>
        </p:spPr>
        <p:txBody>
          <a:bodyPr/>
          <a:lstStyle/>
          <a:p>
            <a:pPr marL="285750" indent="-285750" eaLnBrk="1" hangingPunct="1">
              <a:buFont typeface="Arial" pitchFamily="34" charset="0"/>
              <a:buNone/>
            </a:pPr>
            <a:r>
              <a:rPr lang="en-US" altLang="ja-JP" sz="2400" b="1">
                <a:solidFill>
                  <a:schemeClr val="bg1"/>
                </a:solidFill>
                <a:latin typeface="Times New Roman" pitchFamily="18" charset="0"/>
                <a:sym typeface="Times New Roman" pitchFamily="18" charset="0"/>
              </a:rPr>
              <a:t>Mitsubishi heavy industries LTD.</a:t>
            </a:r>
            <a:endParaRPr lang="ja-JP" altLang="en-US" sz="2400" b="1">
              <a:solidFill>
                <a:schemeClr val="bg1"/>
              </a:solidFill>
              <a:latin typeface="Times New Roman" pitchFamily="18" charset="0"/>
              <a:sym typeface="Times New Roman" pitchFamily="18" charset="0"/>
            </a:endParaRPr>
          </a:p>
          <a:p>
            <a:pPr marL="285750" indent="-285750" eaLnBrk="1" hangingPunct="1">
              <a:buFont typeface="Wingdings" pitchFamily="2" charset="2"/>
              <a:buChar char="l"/>
            </a:pPr>
            <a:r>
              <a:rPr lang="en-US" altLang="ja-JP" b="1">
                <a:solidFill>
                  <a:schemeClr val="bg1"/>
                </a:solidFill>
                <a:latin typeface="Times New Roman" pitchFamily="18" charset="0"/>
                <a:sym typeface="Times New Roman" pitchFamily="18" charset="0"/>
              </a:rPr>
              <a:t>Manufacturing</a:t>
            </a:r>
            <a:endParaRPr lang="ja-JP" altLang="en-US" b="1">
              <a:solidFill>
                <a:schemeClr val="bg1"/>
              </a:solidFill>
              <a:latin typeface="Times New Roman" pitchFamily="18" charset="0"/>
              <a:sym typeface="Times New Roman" pitchFamily="18" charset="0"/>
            </a:endParaRPr>
          </a:p>
          <a:p>
            <a:pPr marL="285750" indent="-285750" eaLnBrk="1" hangingPunct="1">
              <a:buFont typeface="Arial" pitchFamily="34" charset="0"/>
              <a:buNone/>
            </a:pPr>
            <a:endParaRPr lang="ja-JP" altLang="en-US" sz="2400" b="1">
              <a:solidFill>
                <a:schemeClr val="bg1"/>
              </a:solidFill>
              <a:latin typeface="Times New Roman" pitchFamily="18" charset="0"/>
              <a:sym typeface="Times New Roman" pitchFamily="18" charset="0"/>
            </a:endParaRPr>
          </a:p>
        </p:txBody>
      </p:sp>
      <p:sp>
        <p:nvSpPr>
          <p:cNvPr id="8199" name="円/楕円 7"/>
          <p:cNvSpPr>
            <a:spLocks noChangeArrowheads="1"/>
          </p:cNvSpPr>
          <p:nvPr/>
        </p:nvSpPr>
        <p:spPr bwMode="auto">
          <a:xfrm>
            <a:off x="0" y="944564"/>
            <a:ext cx="9789054" cy="5254625"/>
          </a:xfrm>
          <a:prstGeom prst="ellipse">
            <a:avLst/>
          </a:pr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buFont typeface="Arial" pitchFamily="34" charset="0"/>
              <a:buNone/>
            </a:pPr>
            <a:endParaRPr lang="ja-JP" altLang="ja-JP" b="1">
              <a:solidFill>
                <a:schemeClr val="bg1"/>
              </a:solidFill>
              <a:latin typeface="Times New Roman" pitchFamily="18" charset="0"/>
              <a:sym typeface="Times New Roman" pitchFamily="18" charset="0"/>
            </a:endParaRPr>
          </a:p>
        </p:txBody>
      </p:sp>
      <p:sp>
        <p:nvSpPr>
          <p:cNvPr id="8200" name="円/楕円 9"/>
          <p:cNvSpPr>
            <a:spLocks noChangeArrowheads="1"/>
          </p:cNvSpPr>
          <p:nvPr/>
        </p:nvSpPr>
        <p:spPr bwMode="auto">
          <a:xfrm>
            <a:off x="975123" y="5084763"/>
            <a:ext cx="8423540" cy="819150"/>
          </a:xfrm>
          <a:prstGeom prst="ellipse">
            <a:avLst/>
          </a:prstGeom>
          <a:solidFill>
            <a:srgbClr val="00B0F0"/>
          </a:solidFill>
          <a:ln w="9525">
            <a:solidFill>
              <a:schemeClr val="accent1"/>
            </a:solidFill>
            <a:round/>
            <a:headEnd/>
            <a:tailEnd/>
          </a:ln>
        </p:spPr>
        <p:txBody>
          <a:bodyPr anchor="ctr"/>
          <a:lstStyle/>
          <a:p>
            <a:pPr algn="ctr" eaLnBrk="1" hangingPunct="1">
              <a:buFont typeface="Arial" pitchFamily="34" charset="0"/>
              <a:buNone/>
            </a:pPr>
            <a:r>
              <a:rPr lang="en-US" altLang="ja-JP" b="1">
                <a:solidFill>
                  <a:schemeClr val="bg1"/>
                </a:solidFill>
                <a:latin typeface="Times New Roman" pitchFamily="18" charset="0"/>
                <a:sym typeface="Times New Roman" pitchFamily="18" charset="0"/>
              </a:rPr>
              <a:t>NAT, ATOX, CosyLab, Taiyo Valve, Toyama, Nihon Koshuha, NEC/Tokin,,,,,many companies are involved</a:t>
            </a:r>
            <a:endParaRPr lang="ja-JP" altLang="en-US">
              <a:sym typeface="Calibri" pitchFamily="34" charset="0"/>
            </a:endParaRPr>
          </a:p>
        </p:txBody>
      </p:sp>
      <p:sp>
        <p:nvSpPr>
          <p:cNvPr id="8202" name="角丸四角形 1"/>
          <p:cNvSpPr>
            <a:spLocks noChangeArrowheads="1"/>
          </p:cNvSpPr>
          <p:nvPr/>
        </p:nvSpPr>
        <p:spPr bwMode="auto">
          <a:xfrm>
            <a:off x="1257168" y="34926"/>
            <a:ext cx="8220604" cy="1273175"/>
          </a:xfrm>
          <a:prstGeom prst="roundRect">
            <a:avLst>
              <a:gd name="adj" fmla="val 16667"/>
            </a:avLst>
          </a:prstGeom>
          <a:gradFill rotWithShape="1">
            <a:gsLst>
              <a:gs pos="0">
                <a:srgbClr val="2D5D97"/>
              </a:gs>
              <a:gs pos="79999">
                <a:srgbClr val="3C7AC5"/>
              </a:gs>
              <a:gs pos="100000">
                <a:srgbClr val="397BC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1" hangingPunct="1">
              <a:buFont typeface="Arial" pitchFamily="34" charset="0"/>
              <a:buNone/>
            </a:pPr>
            <a:r>
              <a:rPr lang="en-US" altLang="ja-JP" sz="3600" b="1" i="1">
                <a:solidFill>
                  <a:schemeClr val="bg1"/>
                </a:solidFill>
                <a:latin typeface="Times New Roman" pitchFamily="18" charset="0"/>
                <a:sym typeface="Times New Roman" pitchFamily="18" charset="0"/>
              </a:rPr>
              <a:t>iBNCT group</a:t>
            </a:r>
            <a:r>
              <a:rPr lang="en-US" altLang="ja-JP" sz="3600" b="1">
                <a:solidFill>
                  <a:schemeClr val="bg1"/>
                </a:solidFill>
                <a:latin typeface="Times New Roman" pitchFamily="18" charset="0"/>
                <a:sym typeface="Times New Roman" pitchFamily="18" charset="0"/>
              </a:rPr>
              <a:t>:</a:t>
            </a:r>
            <a:endParaRPr lang="ja-JP" altLang="en-US" sz="3600" b="1">
              <a:solidFill>
                <a:schemeClr val="bg1"/>
              </a:solidFill>
              <a:latin typeface="Times New Roman" pitchFamily="18" charset="0"/>
              <a:sym typeface="Times New Roman" pitchFamily="18" charset="0"/>
            </a:endParaRPr>
          </a:p>
          <a:p>
            <a:pPr algn="ctr" eaLnBrk="1" hangingPunct="1">
              <a:buFont typeface="Arial" pitchFamily="34" charset="0"/>
              <a:buNone/>
            </a:pPr>
            <a:r>
              <a:rPr lang="en-US" altLang="ja-JP" sz="3600">
                <a:solidFill>
                  <a:srgbClr val="FFFFFF"/>
                </a:solidFill>
                <a:sym typeface="Times New Roman" pitchFamily="18" charset="0"/>
              </a:rPr>
              <a:t> </a:t>
            </a:r>
            <a:r>
              <a:rPr lang="en-US" altLang="ja-JP" sz="2800" b="1">
                <a:solidFill>
                  <a:srgbClr val="FFFFFF"/>
                </a:solidFill>
                <a:latin typeface="Times New Roman" pitchFamily="18" charset="0"/>
                <a:sym typeface="Times New Roman" pitchFamily="18" charset="0"/>
              </a:rPr>
              <a:t>industry-government-academia research group</a:t>
            </a:r>
            <a:endParaRPr lang="ja-JP" altLang="en-US">
              <a:sym typeface="Calibri" pitchFamily="34" charset="0"/>
            </a:endParaRPr>
          </a:p>
        </p:txBody>
      </p:sp>
      <p:sp>
        <p:nvSpPr>
          <p:cNvPr id="3" name="角丸四角形 8"/>
          <p:cNvSpPr>
            <a:spLocks noChangeArrowheads="1"/>
          </p:cNvSpPr>
          <p:nvPr/>
        </p:nvSpPr>
        <p:spPr bwMode="auto">
          <a:xfrm>
            <a:off x="2378473" y="6067426"/>
            <a:ext cx="4915165" cy="790575"/>
          </a:xfrm>
          <a:prstGeom prst="roundRect">
            <a:avLst>
              <a:gd name="adj" fmla="val 16667"/>
            </a:avLst>
          </a:prstGeom>
          <a:solidFill>
            <a:srgbClr val="FFFF00"/>
          </a:solidFill>
          <a:ln w="9525">
            <a:solidFill>
              <a:schemeClr val="tx1"/>
            </a:solidFill>
            <a:round/>
            <a:headEnd/>
            <a:tailEnd/>
          </a:ln>
        </p:spPr>
        <p:txBody>
          <a:bodyPr/>
          <a:lstStyle/>
          <a:p>
            <a:pPr algn="ctr" eaLnBrk="1" hangingPunct="1">
              <a:buFont typeface="Arial" pitchFamily="34" charset="0"/>
              <a:buNone/>
            </a:pPr>
            <a:r>
              <a:rPr lang="en-US" altLang="ja-JP" sz="3600" b="1">
                <a:solidFill>
                  <a:srgbClr val="000000"/>
                </a:solidFill>
                <a:latin typeface="Times New Roman" pitchFamily="18" charset="0"/>
                <a:sym typeface="Times New Roman" pitchFamily="18" charset="0"/>
              </a:rPr>
              <a:t>Ibaraki prefecture</a:t>
            </a:r>
            <a:endParaRPr lang="ja-JP" altLang="en-US">
              <a:sym typeface="Calibri" pitchFamily="34" charset="0"/>
            </a:endParaRPr>
          </a:p>
        </p:txBody>
      </p:sp>
    </p:spTree>
    <p:extLst>
      <p:ext uri="{BB962C8B-B14F-4D97-AF65-F5344CB8AC3E}">
        <p14:creationId xmlns:p14="http://schemas.microsoft.com/office/powerpoint/2010/main" val="407862336"/>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p:cBhvr>
                                        <p:cTn id="7" dur="500"/>
                                        <p:tgtEl>
                                          <p:spTgt spid="8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6"/>
                                        </p:tgtEl>
                                        <p:attrNameLst>
                                          <p:attrName>style.visibility</p:attrName>
                                        </p:attrNameLst>
                                      </p:cBhvr>
                                      <p:to>
                                        <p:strVal val="visible"/>
                                      </p:to>
                                    </p:set>
                                    <p:animEffect>
                                      <p:cBhvr>
                                        <p:cTn id="17" dur="500"/>
                                        <p:tgtEl>
                                          <p:spTgt spid="81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7"/>
                                        </p:tgtEl>
                                        <p:attrNameLst>
                                          <p:attrName>style.visibility</p:attrName>
                                        </p:attrNameLst>
                                      </p:cBhvr>
                                      <p:to>
                                        <p:strVal val="visible"/>
                                      </p:to>
                                    </p:set>
                                    <p:animEffect>
                                      <p:cBhvr>
                                        <p:cTn id="22" dur="500"/>
                                        <p:tgtEl>
                                          <p:spTgt spid="819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8"/>
                                        </p:tgtEl>
                                        <p:attrNameLst>
                                          <p:attrName>style.visibility</p:attrName>
                                        </p:attrNameLst>
                                      </p:cBhvr>
                                      <p:to>
                                        <p:strVal val="visible"/>
                                      </p:to>
                                    </p:set>
                                    <p:animEffect>
                                      <p:cBhvr>
                                        <p:cTn id="27" dur="500"/>
                                        <p:tgtEl>
                                          <p:spTgt spid="819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200"/>
                                        </p:tgtEl>
                                        <p:attrNameLst>
                                          <p:attrName>style.visibility</p:attrName>
                                        </p:attrNameLst>
                                      </p:cBhvr>
                                      <p:to>
                                        <p:strVal val="visible"/>
                                      </p:to>
                                    </p:set>
                                    <p:animEffect>
                                      <p:cBhvr>
                                        <p:cTn id="32" dur="500"/>
                                        <p:tgtEl>
                                          <p:spTgt spid="820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9"/>
                                        </p:tgtEl>
                                        <p:attrNameLst>
                                          <p:attrName>style.visibility</p:attrName>
                                        </p:attrNameLst>
                                      </p:cBhvr>
                                      <p:to>
                                        <p:strVal val="visible"/>
                                      </p:to>
                                    </p:set>
                                    <p:animEffect>
                                      <p:cBhvr>
                                        <p:cTn id="37" dur="500"/>
                                        <p:tgtEl>
                                          <p:spTgt spid="819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8195" grpId="0" bldLvl="0" animBg="1" autoUpdateAnimBg="0"/>
      <p:bldP spid="8196" grpId="0" bldLvl="0" animBg="1" autoUpdateAnimBg="0"/>
      <p:bldP spid="8197" grpId="0" bldLvl="0" animBg="1" autoUpdateAnimBg="0"/>
      <p:bldP spid="8198" grpId="0" bldLvl="0" animBg="1" autoUpdateAnimBg="0"/>
      <p:bldP spid="8199" grpId="0" bldLvl="0" animBg="1" autoUpdateAnimBg="0"/>
      <p:bldP spid="8200" grpId="0" bldLvl="0" animBg="1" autoUpdateAnimBg="0"/>
      <p:bldP spid="3" grpId="0" bldLvl="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テキスト ボックス 3"/>
          <p:cNvSpPr>
            <a:spLocks noChangeArrowheads="1"/>
          </p:cNvSpPr>
          <p:nvPr/>
        </p:nvSpPr>
        <p:spPr bwMode="auto">
          <a:xfrm>
            <a:off x="1810941" y="68263"/>
            <a:ext cx="6075702" cy="120032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4000" b="1" i="1">
                <a:solidFill>
                  <a:srgbClr val="000000"/>
                </a:solidFill>
                <a:latin typeface="Times New Roman" pitchFamily="18" charset="0"/>
                <a:sym typeface="Times New Roman" pitchFamily="18" charset="0"/>
              </a:rPr>
              <a:t>Basic idea of </a:t>
            </a:r>
            <a:r>
              <a:rPr lang="en-US" altLang="ja-JP" sz="7200" b="1" i="1">
                <a:solidFill>
                  <a:srgbClr val="000000"/>
                </a:solidFill>
                <a:latin typeface="Times New Roman" pitchFamily="18" charset="0"/>
                <a:sym typeface="Times New Roman" pitchFamily="18" charset="0"/>
              </a:rPr>
              <a:t>i-BNCT</a:t>
            </a:r>
            <a:endParaRPr lang="ja-JP" altLang="en-US">
              <a:sym typeface="Calibri" pitchFamily="34" charset="0"/>
            </a:endParaRPr>
          </a:p>
        </p:txBody>
      </p:sp>
      <p:pic>
        <p:nvPicPr>
          <p:cNvPr id="9219" name="Picture 6">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t="15166" r="2271" b="33777"/>
          <a:stretch>
            <a:fillRect/>
          </a:stretch>
        </p:blipFill>
        <p:spPr bwMode="auto">
          <a:xfrm>
            <a:off x="18919" y="2409826"/>
            <a:ext cx="771326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テキスト ボックス 5"/>
          <p:cNvSpPr>
            <a:spLocks noChangeArrowheads="1"/>
          </p:cNvSpPr>
          <p:nvPr/>
        </p:nvSpPr>
        <p:spPr bwMode="auto">
          <a:xfrm>
            <a:off x="416190" y="1301750"/>
            <a:ext cx="8419741" cy="95410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800" b="1">
                <a:solidFill>
                  <a:srgbClr val="000000"/>
                </a:solidFill>
                <a:latin typeface="Times New Roman" pitchFamily="18" charset="0"/>
                <a:sym typeface="Times New Roman" pitchFamily="18" charset="0"/>
              </a:rPr>
              <a:t>Spin off of J-PARC frontend injector linac</a:t>
            </a:r>
            <a:r>
              <a:rPr lang="ja-JP" altLang="en-US" sz="2800" b="1">
                <a:solidFill>
                  <a:srgbClr val="000000"/>
                </a:solidFill>
                <a:latin typeface="Times New Roman" pitchFamily="18" charset="0"/>
                <a:sym typeface="Times New Roman" pitchFamily="18" charset="0"/>
              </a:rPr>
              <a:t> </a:t>
            </a:r>
            <a:r>
              <a:rPr lang="en-US" altLang="ja-JP" sz="2800" b="1">
                <a:solidFill>
                  <a:srgbClr val="000000"/>
                </a:solidFill>
                <a:latin typeface="Times New Roman" pitchFamily="18" charset="0"/>
                <a:sym typeface="Times New Roman" pitchFamily="18" charset="0"/>
              </a:rPr>
              <a:t>technology</a:t>
            </a:r>
            <a:endParaRPr lang="ja-JP" altLang="en-US" sz="2800" b="1">
              <a:solidFill>
                <a:srgbClr val="000000"/>
              </a:solidFill>
              <a:latin typeface="Times New Roman" pitchFamily="18" charset="0"/>
              <a:sym typeface="Times New Roman" pitchFamily="18" charset="0"/>
            </a:endParaRPr>
          </a:p>
          <a:p>
            <a:pPr eaLnBrk="1" hangingPunct="1">
              <a:buFont typeface="Arial" pitchFamily="34" charset="0"/>
              <a:buNone/>
            </a:pPr>
            <a:r>
              <a:rPr lang="en-US" altLang="ja-JP" sz="2800" b="1">
                <a:solidFill>
                  <a:srgbClr val="000000"/>
                </a:solidFill>
                <a:latin typeface="Times New Roman" pitchFamily="18" charset="0"/>
                <a:sym typeface="Times New Roman" pitchFamily="18" charset="0"/>
              </a:rPr>
              <a:t>RF design is based on J-PARC design</a:t>
            </a:r>
            <a:endParaRPr lang="ja-JP" altLang="en-US">
              <a:sym typeface="Calibri" pitchFamily="34" charset="0"/>
            </a:endParaRPr>
          </a:p>
        </p:txBody>
      </p:sp>
      <p:pic>
        <p:nvPicPr>
          <p:cNvPr id="9221" name="図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3393" y="2252663"/>
            <a:ext cx="4402667"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22" name="直線矢印コネクタ 8"/>
          <p:cNvCxnSpPr>
            <a:cxnSpLocks noChangeShapeType="1"/>
          </p:cNvCxnSpPr>
          <p:nvPr/>
        </p:nvCxnSpPr>
        <p:spPr bwMode="auto">
          <a:xfrm flipH="1" flipV="1">
            <a:off x="4328716" y="3506788"/>
            <a:ext cx="4524771" cy="17462"/>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922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1324" y="4540250"/>
            <a:ext cx="3334676"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3"/>
          <p:cNvPicPr>
            <a:picLocks noChangeAspect="1" noChangeArrowheads="1"/>
          </p:cNvPicPr>
          <p:nvPr/>
        </p:nvPicPr>
        <p:blipFill>
          <a:blip r:embed="rId6">
            <a:extLst>
              <a:ext uri="{28A0092B-C50C-407E-A947-70E740481C1C}">
                <a14:useLocalDpi xmlns:a14="http://schemas.microsoft.com/office/drawing/2010/main" val="0"/>
              </a:ext>
            </a:extLst>
          </a:blip>
          <a:srcRect t="22330" b="5861"/>
          <a:stretch>
            <a:fillRect/>
          </a:stretch>
        </p:blipFill>
        <p:spPr bwMode="auto">
          <a:xfrm>
            <a:off x="-30956" y="4702175"/>
            <a:ext cx="4359672"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テキスト ボックス 2"/>
          <p:cNvSpPr>
            <a:spLocks noChangeArrowheads="1"/>
          </p:cNvSpPr>
          <p:nvPr/>
        </p:nvSpPr>
        <p:spPr bwMode="auto">
          <a:xfrm>
            <a:off x="1869415" y="6294438"/>
            <a:ext cx="19014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400" b="1" i="1">
                <a:solidFill>
                  <a:schemeClr val="bg1"/>
                </a:solidFill>
                <a:latin typeface="Times New Roman" pitchFamily="18" charset="0"/>
                <a:sym typeface="Times New Roman" pitchFamily="18" charset="0"/>
              </a:rPr>
              <a:t>i-BNCT linac</a:t>
            </a:r>
            <a:endParaRPr lang="ja-JP" altLang="en-US">
              <a:sym typeface="Calibri" pitchFamily="34" charset="0"/>
            </a:endParaRPr>
          </a:p>
        </p:txBody>
      </p:sp>
      <p:sp>
        <p:nvSpPr>
          <p:cNvPr id="9226" name="テキスト ボックス 1"/>
          <p:cNvSpPr>
            <a:spLocks noChangeArrowheads="1"/>
          </p:cNvSpPr>
          <p:nvPr/>
        </p:nvSpPr>
        <p:spPr bwMode="auto">
          <a:xfrm>
            <a:off x="5377790" y="2339975"/>
            <a:ext cx="2448427" cy="369332"/>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DTL: Drift Tube Linac</a:t>
            </a:r>
            <a:endParaRPr lang="ja-JP" altLang="en-US">
              <a:sym typeface="Calibri" pitchFamily="34" charset="0"/>
            </a:endParaRPr>
          </a:p>
        </p:txBody>
      </p:sp>
      <p:sp>
        <p:nvSpPr>
          <p:cNvPr id="9227" name="テキスト ボックス 10"/>
          <p:cNvSpPr>
            <a:spLocks noChangeArrowheads="1"/>
          </p:cNvSpPr>
          <p:nvPr/>
        </p:nvSpPr>
        <p:spPr bwMode="auto">
          <a:xfrm>
            <a:off x="9018588" y="4729164"/>
            <a:ext cx="671979" cy="369332"/>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RFQ</a:t>
            </a:r>
            <a:endParaRPr lang="ja-JP" altLang="en-US">
              <a:sym typeface="Calibri" pitchFamily="34" charset="0"/>
            </a:endParaRPr>
          </a:p>
        </p:txBody>
      </p:sp>
      <p:sp>
        <p:nvSpPr>
          <p:cNvPr id="9228" name="テキスト ボックス 11"/>
          <p:cNvSpPr>
            <a:spLocks noChangeArrowheads="1"/>
          </p:cNvSpPr>
          <p:nvPr/>
        </p:nvSpPr>
        <p:spPr bwMode="auto">
          <a:xfrm>
            <a:off x="2378473" y="5149850"/>
            <a:ext cx="671979" cy="369332"/>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RFQ</a:t>
            </a:r>
            <a:endParaRPr lang="ja-JP" altLang="en-US">
              <a:sym typeface="Calibri" pitchFamily="34" charset="0"/>
            </a:endParaRPr>
          </a:p>
        </p:txBody>
      </p:sp>
      <p:sp>
        <p:nvSpPr>
          <p:cNvPr id="9229" name="テキスト ボックス 12"/>
          <p:cNvSpPr>
            <a:spLocks noChangeArrowheads="1"/>
          </p:cNvSpPr>
          <p:nvPr/>
        </p:nvSpPr>
        <p:spPr bwMode="auto">
          <a:xfrm>
            <a:off x="416190" y="5149850"/>
            <a:ext cx="659155" cy="369332"/>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DTL</a:t>
            </a:r>
            <a:endParaRPr lang="ja-JP" altLang="en-US">
              <a:sym typeface="Calibri" pitchFamily="34" charset="0"/>
            </a:endParaRPr>
          </a:p>
        </p:txBody>
      </p:sp>
    </p:spTree>
    <p:extLst>
      <p:ext uri="{BB962C8B-B14F-4D97-AF65-F5344CB8AC3E}">
        <p14:creationId xmlns:p14="http://schemas.microsoft.com/office/powerpoint/2010/main" val="4216403508"/>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22"/>
                                        </p:tgtEl>
                                        <p:attrNameLst>
                                          <p:attrName>style.visibility</p:attrName>
                                        </p:attrNameLst>
                                      </p:cBhvr>
                                      <p:to>
                                        <p:strVal val="visible"/>
                                      </p:to>
                                    </p:set>
                                    <p:animEffect>
                                      <p:cBhvr>
                                        <p:cTn id="7" dur="500"/>
                                        <p:tgtEl>
                                          <p:spTgt spid="92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224"/>
                                        </p:tgtEl>
                                        <p:attrNameLst>
                                          <p:attrName>style.visibility</p:attrName>
                                        </p:attrNameLst>
                                      </p:cBhvr>
                                      <p:to>
                                        <p:strVal val="visible"/>
                                      </p:to>
                                    </p:set>
                                    <p:animEffect>
                                      <p:cBhvr>
                                        <p:cTn id="12" dur="500"/>
                                        <p:tgtEl>
                                          <p:spTgt spid="92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225"/>
                                        </p:tgtEl>
                                        <p:attrNameLst>
                                          <p:attrName>style.visibility</p:attrName>
                                        </p:attrNameLst>
                                      </p:cBhvr>
                                      <p:to>
                                        <p:strVal val="visible"/>
                                      </p:to>
                                    </p:set>
                                    <p:animEffect>
                                      <p:cBhvr>
                                        <p:cTn id="15" dur="500"/>
                                        <p:tgtEl>
                                          <p:spTgt spid="922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228"/>
                                        </p:tgtEl>
                                        <p:attrNameLst>
                                          <p:attrName>style.visibility</p:attrName>
                                        </p:attrNameLst>
                                      </p:cBhvr>
                                      <p:to>
                                        <p:strVal val="visible"/>
                                      </p:to>
                                    </p:set>
                                    <p:animEffect>
                                      <p:cBhvr>
                                        <p:cTn id="20" dur="500"/>
                                        <p:tgtEl>
                                          <p:spTgt spid="922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29"/>
                                        </p:tgtEl>
                                        <p:attrNameLst>
                                          <p:attrName>style.visibility</p:attrName>
                                        </p:attrNameLst>
                                      </p:cBhvr>
                                      <p:to>
                                        <p:strVal val="visible"/>
                                      </p:to>
                                    </p:set>
                                    <p:animEffect>
                                      <p:cBhvr>
                                        <p:cTn id="25" dur="500"/>
                                        <p:tgtEl>
                                          <p:spTgt spid="9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animBg="1"/>
      <p:bldP spid="9225" grpId="0" bldLvl="0" autoUpdateAnimBg="0"/>
      <p:bldP spid="9228" grpId="0" bldLvl="0" animBg="1" autoUpdateAnimBg="0"/>
      <p:bldP spid="9229" grpId="0" bldLvl="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8567" y="1658939"/>
            <a:ext cx="3979598" cy="5157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243"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14534" t="13898" r="21091" b="32741"/>
          <a:stretch>
            <a:fillRect/>
          </a:stretch>
        </p:blipFill>
        <p:spPr bwMode="auto">
          <a:xfrm>
            <a:off x="1599406" y="4292601"/>
            <a:ext cx="3872971"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42830" t="18445" r="35146" b="60045"/>
          <a:stretch>
            <a:fillRect/>
          </a:stretch>
        </p:blipFill>
        <p:spPr bwMode="auto">
          <a:xfrm>
            <a:off x="194338" y="765176"/>
            <a:ext cx="4681273" cy="331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45" name="直線矢印コネクタ 5"/>
          <p:cNvCxnSpPr>
            <a:cxnSpLocks noChangeShapeType="1"/>
          </p:cNvCxnSpPr>
          <p:nvPr/>
        </p:nvCxnSpPr>
        <p:spPr bwMode="auto">
          <a:xfrm flipH="1">
            <a:off x="5109502" y="2924176"/>
            <a:ext cx="3276203" cy="1800225"/>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0246" name="正方形/長方形 6"/>
          <p:cNvSpPr>
            <a:spLocks noChangeArrowheads="1"/>
          </p:cNvSpPr>
          <p:nvPr/>
        </p:nvSpPr>
        <p:spPr bwMode="auto">
          <a:xfrm>
            <a:off x="3236649" y="4508500"/>
            <a:ext cx="1482460" cy="865188"/>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cxnSp>
        <p:nvCxnSpPr>
          <p:cNvPr id="10247" name="直線矢印コネクタ 8"/>
          <p:cNvCxnSpPr>
            <a:cxnSpLocks noChangeShapeType="1"/>
          </p:cNvCxnSpPr>
          <p:nvPr/>
        </p:nvCxnSpPr>
        <p:spPr bwMode="auto">
          <a:xfrm flipH="1" flipV="1">
            <a:off x="3080147" y="1412876"/>
            <a:ext cx="1092067" cy="3311525"/>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10248" name="図 18"/>
          <p:cNvPicPr>
            <a:picLocks noChangeArrowheads="1"/>
          </p:cNvPicPr>
          <p:nvPr/>
        </p:nvPicPr>
        <p:blipFill>
          <a:blip r:embed="rId5" cstate="print">
            <a:extLst>
              <a:ext uri="{28A0092B-C50C-407E-A947-70E740481C1C}">
                <a14:useLocalDpi xmlns:a14="http://schemas.microsoft.com/office/drawing/2010/main" val="0"/>
              </a:ext>
            </a:extLst>
          </a:blip>
          <a:srcRect l="1816" t="7648" b="16631"/>
          <a:stretch>
            <a:fillRect/>
          </a:stretch>
        </p:blipFill>
        <p:spPr bwMode="auto">
          <a:xfrm>
            <a:off x="5350272" y="938214"/>
            <a:ext cx="4290880" cy="94773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0249" name="タイトル 1"/>
          <p:cNvSpPr>
            <a:spLocks noGrp="1" noChangeArrowheads="1"/>
          </p:cNvSpPr>
          <p:nvPr>
            <p:ph type="title" idx="4294967295"/>
          </p:nvPr>
        </p:nvSpPr>
        <p:spPr>
          <a:xfrm>
            <a:off x="37835" y="19050"/>
            <a:ext cx="9596438" cy="673100"/>
          </a:xfrm>
          <a:solidFill>
            <a:srgbClr val="FFFF00"/>
          </a:solidFill>
        </p:spPr>
        <p:txBody>
          <a:bodyPr/>
          <a:lstStyle/>
          <a:p>
            <a:pPr marL="0" indent="0" algn="l" eaLnBrk="1" hangingPunct="1"/>
            <a:r>
              <a:rPr lang="en-US" altLang="ja-JP" sz="1600" b="1" smtClean="0">
                <a:latin typeface="Times New Roman" pitchFamily="18" charset="0"/>
                <a:sym typeface="Times New Roman" pitchFamily="18" charset="0"/>
              </a:rPr>
              <a:t>Ibaraki BNCT Construction Site:  Ibaraki Neutron Medical Research Center, </a:t>
            </a:r>
            <a:r>
              <a:rPr lang="en-US" altLang="ja-JP" sz="1600" b="1" smtClean="0"/>
              <a:t> </a:t>
            </a:r>
            <a:r>
              <a:rPr lang="en-US" altLang="ja-JP" sz="1600" b="1" smtClean="0">
                <a:latin typeface="Times New Roman" pitchFamily="18" charset="0"/>
                <a:sym typeface="Times New Roman" pitchFamily="18" charset="0"/>
              </a:rPr>
              <a:t>adjacent to J-PARC site (but not J-PARC)</a:t>
            </a:r>
            <a:endParaRPr lang="ja-JP" altLang="en-US" sz="1600" b="1" smtClean="0"/>
          </a:p>
        </p:txBody>
      </p:sp>
      <p:cxnSp>
        <p:nvCxnSpPr>
          <p:cNvPr id="10250" name="直線矢印コネクタ 13"/>
          <p:cNvCxnSpPr>
            <a:cxnSpLocks noChangeShapeType="1"/>
          </p:cNvCxnSpPr>
          <p:nvPr/>
        </p:nvCxnSpPr>
        <p:spPr bwMode="auto">
          <a:xfrm flipV="1">
            <a:off x="3243527" y="1412875"/>
            <a:ext cx="2106745" cy="31750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21700387"/>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p:cBhvr>
                                        <p:cTn id="7" dur="500"/>
                                        <p:tgtEl>
                                          <p:spTgt spid="102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6"/>
                                        </p:tgtEl>
                                        <p:attrNameLst>
                                          <p:attrName>style.visibility</p:attrName>
                                        </p:attrNameLst>
                                      </p:cBhvr>
                                      <p:to>
                                        <p:strVal val="visible"/>
                                      </p:to>
                                    </p:set>
                                    <p:animEffect>
                                      <p:cBhvr>
                                        <p:cTn id="12" dur="500"/>
                                        <p:tgtEl>
                                          <p:spTgt spid="102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47"/>
                                        </p:tgtEl>
                                        <p:attrNameLst>
                                          <p:attrName>style.visibility</p:attrName>
                                        </p:attrNameLst>
                                      </p:cBhvr>
                                      <p:to>
                                        <p:strVal val="visible"/>
                                      </p:to>
                                    </p:set>
                                    <p:animEffect>
                                      <p:cBhvr>
                                        <p:cTn id="15" dur="500"/>
                                        <p:tgtEl>
                                          <p:spTgt spid="1024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250"/>
                                        </p:tgtEl>
                                        <p:attrNameLst>
                                          <p:attrName>style.visibility</p:attrName>
                                        </p:attrNameLst>
                                      </p:cBhvr>
                                      <p:to>
                                        <p:strVal val="visible"/>
                                      </p:to>
                                    </p:set>
                                    <p:animEffect>
                                      <p:cBhvr>
                                        <p:cTn id="20" dur="500"/>
                                        <p:tgtEl>
                                          <p:spTgt spid="10250"/>
                                        </p:tgtEl>
                                      </p:cBhvr>
                                    </p:animEffect>
                                  </p:childTnLst>
                                </p:cTn>
                              </p:par>
                              <p:par>
                                <p:cTn id="21" presetID="10" presetClass="entr" presetSubtype="0" fill="hold" nodeType="withEffect">
                                  <p:stCondLst>
                                    <p:cond delay="0"/>
                                  </p:stCondLst>
                                  <p:childTnLst>
                                    <p:set>
                                      <p:cBhvr>
                                        <p:cTn id="22" dur="1" fill="hold">
                                          <p:stCondLst>
                                            <p:cond delay="0"/>
                                          </p:stCondLst>
                                        </p:cTn>
                                        <p:tgtEl>
                                          <p:spTgt spid="10248"/>
                                        </p:tgtEl>
                                        <p:attrNameLst>
                                          <p:attrName>style.visibility</p:attrName>
                                        </p:attrNameLst>
                                      </p:cBhvr>
                                      <p:to>
                                        <p:strVal val="visible"/>
                                      </p:to>
                                    </p:set>
                                    <p:animEffect>
                                      <p:cBhvr>
                                        <p:cTn id="23" dur="5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animBg="1"/>
      <p:bldP spid="10246" grpId="0" bldLvl="0" animBg="1" autoUpdateAnimBg="0"/>
      <p:bldP spid="10247" grpId="0" animBg="1"/>
      <p:bldP spid="102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ー 5"/>
          <p:cNvSpPr>
            <a:spLocks noGrp="1"/>
          </p:cNvSpPr>
          <p:nvPr>
            <p:ph type="sldNum" sz="quarter" idx="12"/>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4862F18E-D54C-4FC4-8C16-2BE9D3BDBD3A}" type="slidenum">
              <a:rPr lang="ja-JP" altLang="en-US" sz="1200">
                <a:solidFill>
                  <a:srgbClr val="898989"/>
                </a:solidFill>
                <a:latin typeface="Arial" pitchFamily="34" charset="0"/>
              </a:rPr>
              <a:pPr/>
              <a:t>28</a:t>
            </a:fld>
            <a:endParaRPr lang="ja-JP" altLang="en-US" sz="1800">
              <a:latin typeface="Arial" pitchFamily="34" charset="0"/>
            </a:endParaRPr>
          </a:p>
        </p:txBody>
      </p:sp>
      <p:pic>
        <p:nvPicPr>
          <p:cNvPr id="1126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7" y="117476"/>
            <a:ext cx="3659717"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l="19591" t="15973" r="16739" b="14612"/>
          <a:stretch>
            <a:fillRect/>
          </a:stretch>
        </p:blipFill>
        <p:spPr bwMode="auto">
          <a:xfrm>
            <a:off x="116946" y="3429000"/>
            <a:ext cx="4526492" cy="317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269" name="正方形/長方形 89"/>
          <p:cNvSpPr>
            <a:spLocks noChangeArrowheads="1"/>
          </p:cNvSpPr>
          <p:nvPr/>
        </p:nvSpPr>
        <p:spPr bwMode="auto">
          <a:xfrm>
            <a:off x="2921927" y="3429000"/>
            <a:ext cx="1721511" cy="3175000"/>
          </a:xfrm>
          <a:prstGeom prst="rect">
            <a:avLst/>
          </a:prstGeom>
          <a:noFill/>
          <a:ln w="25400">
            <a:solidFill>
              <a:srgbClr val="395E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11270" name="正方形/長方形 90"/>
          <p:cNvSpPr>
            <a:spLocks noChangeArrowheads="1"/>
          </p:cNvSpPr>
          <p:nvPr/>
        </p:nvSpPr>
        <p:spPr bwMode="auto">
          <a:xfrm>
            <a:off x="116946" y="3429000"/>
            <a:ext cx="2263246" cy="3175000"/>
          </a:xfrm>
          <a:prstGeom prst="rect">
            <a:avLst/>
          </a:prstGeom>
          <a:noFill/>
          <a:ln w="25400">
            <a:solidFill>
              <a:srgbClr val="395E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pic>
        <p:nvPicPr>
          <p:cNvPr id="11271" name="図 91"/>
          <p:cNvPicPr>
            <a:picLocks/>
          </p:cNvPicPr>
          <p:nvPr/>
        </p:nvPicPr>
        <p:blipFill>
          <a:blip r:embed="rId4">
            <a:extLst>
              <a:ext uri="{28A0092B-C50C-407E-A947-70E740481C1C}">
                <a14:useLocalDpi xmlns:a14="http://schemas.microsoft.com/office/drawing/2010/main" val="0"/>
              </a:ext>
            </a:extLst>
          </a:blip>
          <a:srcRect l="10193" t="20810" r="16054" b="24712"/>
          <a:stretch>
            <a:fillRect/>
          </a:stretch>
        </p:blipFill>
        <p:spPr bwMode="auto">
          <a:xfrm>
            <a:off x="3635640" y="44451"/>
            <a:ext cx="6309916" cy="322897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cxnSp>
        <p:nvCxnSpPr>
          <p:cNvPr id="11272" name="直線矢印コネクタ 93"/>
          <p:cNvCxnSpPr>
            <a:cxnSpLocks noChangeShapeType="1"/>
          </p:cNvCxnSpPr>
          <p:nvPr/>
        </p:nvCxnSpPr>
        <p:spPr bwMode="auto">
          <a:xfrm>
            <a:off x="2921927" y="1844676"/>
            <a:ext cx="2264965" cy="288925"/>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1273" name="直線矢印コネクタ 95"/>
          <p:cNvCxnSpPr>
            <a:cxnSpLocks noChangeShapeType="1"/>
          </p:cNvCxnSpPr>
          <p:nvPr/>
        </p:nvCxnSpPr>
        <p:spPr bwMode="auto">
          <a:xfrm flipH="1">
            <a:off x="1248569" y="1844675"/>
            <a:ext cx="1673358" cy="230505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1274" name="直線矢印コネクタ 97"/>
          <p:cNvCxnSpPr>
            <a:cxnSpLocks noChangeShapeType="1"/>
          </p:cNvCxnSpPr>
          <p:nvPr/>
        </p:nvCxnSpPr>
        <p:spPr bwMode="auto">
          <a:xfrm flipV="1">
            <a:off x="4172215" y="2133601"/>
            <a:ext cx="2808420" cy="2303463"/>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11275" name="図 98"/>
          <p:cNvPicPr>
            <a:picLocks noChangeArrowheads="1"/>
          </p:cNvPicPr>
          <p:nvPr/>
        </p:nvPicPr>
        <p:blipFill>
          <a:blip r:embed="rId5" cstate="print">
            <a:extLst>
              <a:ext uri="{28A0092B-C50C-407E-A947-70E740481C1C}">
                <a14:useLocalDpi xmlns:a14="http://schemas.microsoft.com/office/drawing/2010/main" val="0"/>
              </a:ext>
            </a:extLst>
          </a:blip>
          <a:srcRect l="1816" t="7648" b="16631"/>
          <a:stretch>
            <a:fillRect/>
          </a:stretch>
        </p:blipFill>
        <p:spPr bwMode="auto">
          <a:xfrm>
            <a:off x="4811978" y="5518151"/>
            <a:ext cx="5094023" cy="1177925"/>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1276" name="テキスト ボックス 1"/>
          <p:cNvSpPr>
            <a:spLocks noChangeArrowheads="1"/>
          </p:cNvSpPr>
          <p:nvPr/>
        </p:nvSpPr>
        <p:spPr bwMode="auto">
          <a:xfrm>
            <a:off x="27517" y="117475"/>
            <a:ext cx="32918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1600" b="1">
                <a:solidFill>
                  <a:schemeClr val="bg1"/>
                </a:solidFill>
                <a:latin typeface="Times New Roman" pitchFamily="18" charset="0"/>
                <a:sym typeface="Times New Roman" pitchFamily="18" charset="0"/>
              </a:rPr>
              <a:t>Ibaraki Neutron Medical Research </a:t>
            </a:r>
            <a:endParaRPr lang="ja-JP" altLang="en-US" sz="1600" b="1">
              <a:solidFill>
                <a:schemeClr val="bg1"/>
              </a:solidFill>
              <a:latin typeface="Times New Roman" pitchFamily="18" charset="0"/>
              <a:sym typeface="Times New Roman" pitchFamily="18" charset="0"/>
            </a:endParaRPr>
          </a:p>
          <a:p>
            <a:pPr eaLnBrk="1" hangingPunct="1">
              <a:buFont typeface="Arial" pitchFamily="34" charset="0"/>
              <a:buNone/>
            </a:pPr>
            <a:r>
              <a:rPr lang="en-US" altLang="ja-JP" sz="1600" b="1">
                <a:solidFill>
                  <a:schemeClr val="bg1"/>
                </a:solidFill>
                <a:latin typeface="Times New Roman" pitchFamily="18" charset="0"/>
                <a:sym typeface="Times New Roman" pitchFamily="18" charset="0"/>
              </a:rPr>
              <a:t>Center</a:t>
            </a:r>
            <a:endParaRPr lang="ja-JP" altLang="en-US">
              <a:sym typeface="Calibri" pitchFamily="34" charset="0"/>
            </a:endParaRPr>
          </a:p>
        </p:txBody>
      </p:sp>
      <p:sp>
        <p:nvSpPr>
          <p:cNvPr id="11277" name="テキスト ボックス 3"/>
          <p:cNvSpPr>
            <a:spLocks noChangeArrowheads="1"/>
          </p:cNvSpPr>
          <p:nvPr/>
        </p:nvSpPr>
        <p:spPr bwMode="auto">
          <a:xfrm>
            <a:off x="1365515" y="2813050"/>
            <a:ext cx="1866858" cy="369332"/>
          </a:xfrm>
          <a:prstGeom prst="rect">
            <a:avLst/>
          </a:prstGeom>
          <a:solidFill>
            <a:srgbClr val="FFFFCC"/>
          </a:solidFill>
          <a:ln w="9525">
            <a:solidFill>
              <a:schemeClr val="accent1"/>
            </a:solidFill>
            <a:miter lim="800000"/>
            <a:headEnd/>
            <a:tailEnd/>
          </a:ln>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Irradiation room</a:t>
            </a:r>
            <a:endParaRPr lang="ja-JP" altLang="en-US">
              <a:sym typeface="Calibri" pitchFamily="34" charset="0"/>
            </a:endParaRPr>
          </a:p>
        </p:txBody>
      </p:sp>
      <p:sp>
        <p:nvSpPr>
          <p:cNvPr id="11278" name="テキスト ボックス 13"/>
          <p:cNvSpPr>
            <a:spLocks noChangeArrowheads="1"/>
          </p:cNvSpPr>
          <p:nvPr/>
        </p:nvSpPr>
        <p:spPr bwMode="auto">
          <a:xfrm>
            <a:off x="4679554" y="3284539"/>
            <a:ext cx="1913985" cy="369332"/>
          </a:xfrm>
          <a:prstGeom prst="rect">
            <a:avLst/>
          </a:prstGeom>
          <a:solidFill>
            <a:srgbClr val="FFFFCC"/>
          </a:solidFill>
          <a:ln w="9525">
            <a:solidFill>
              <a:schemeClr val="accent1"/>
            </a:solidFill>
            <a:miter lim="800000"/>
            <a:headEnd/>
            <a:tailEnd/>
          </a:ln>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Accelerator room</a:t>
            </a:r>
            <a:endParaRPr lang="ja-JP" altLang="en-US">
              <a:sym typeface="Calibri" pitchFamily="34" charset="0"/>
            </a:endParaRPr>
          </a:p>
        </p:txBody>
      </p:sp>
      <p:sp>
        <p:nvSpPr>
          <p:cNvPr id="11279" name="テキスト ボックス 14"/>
          <p:cNvSpPr>
            <a:spLocks noChangeArrowheads="1"/>
          </p:cNvSpPr>
          <p:nvPr/>
        </p:nvSpPr>
        <p:spPr bwMode="auto">
          <a:xfrm>
            <a:off x="6122458" y="44450"/>
            <a:ext cx="3262753" cy="369332"/>
          </a:xfrm>
          <a:prstGeom prst="rect">
            <a:avLst/>
          </a:prstGeom>
          <a:solidFill>
            <a:srgbClr val="FFFFCC"/>
          </a:solidFill>
          <a:ln w="9525">
            <a:solidFill>
              <a:schemeClr val="accent1"/>
            </a:solidFill>
            <a:miter lim="800000"/>
            <a:headEnd/>
            <a:tailEnd/>
          </a:ln>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Klystron &amp; power supply room</a:t>
            </a:r>
            <a:endParaRPr lang="ja-JP" altLang="en-US">
              <a:sym typeface="Calibri" pitchFamily="34" charset="0"/>
            </a:endParaRPr>
          </a:p>
        </p:txBody>
      </p:sp>
      <p:sp>
        <p:nvSpPr>
          <p:cNvPr id="11280" name="テキスト ボックス 15"/>
          <p:cNvSpPr>
            <a:spLocks noChangeArrowheads="1"/>
          </p:cNvSpPr>
          <p:nvPr/>
        </p:nvSpPr>
        <p:spPr bwMode="auto">
          <a:xfrm>
            <a:off x="3860933" y="4194176"/>
            <a:ext cx="5472780" cy="132343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000" b="1">
                <a:solidFill>
                  <a:srgbClr val="000000"/>
                </a:solidFill>
                <a:latin typeface="Times New Roman" pitchFamily="18" charset="0"/>
                <a:sym typeface="Times New Roman" pitchFamily="18" charset="0"/>
              </a:rPr>
              <a:t>Ibaraki prefectural building</a:t>
            </a:r>
            <a:endParaRPr lang="ja-JP" altLang="en-US" sz="2000" b="1">
              <a:solidFill>
                <a:srgbClr val="000000"/>
              </a:solidFill>
              <a:latin typeface="Times New Roman" pitchFamily="18" charset="0"/>
              <a:sym typeface="Times New Roman" pitchFamily="18" charset="0"/>
            </a:endParaRPr>
          </a:p>
          <a:p>
            <a:pPr eaLnBrk="1" hangingPunct="1">
              <a:buFont typeface="Arial" pitchFamily="34" charset="0"/>
              <a:buNone/>
            </a:pPr>
            <a:r>
              <a:rPr lang="en-US" altLang="ja-JP" b="1">
                <a:solidFill>
                  <a:srgbClr val="000000"/>
                </a:solidFill>
                <a:latin typeface="Times New Roman" pitchFamily="18" charset="0"/>
                <a:sym typeface="Times New Roman" pitchFamily="18" charset="0"/>
              </a:rPr>
              <a:t>Neutron Medical Research Center,</a:t>
            </a:r>
            <a:endParaRPr lang="ja-JP" altLang="en-US" b="1">
              <a:solidFill>
                <a:srgbClr val="000000"/>
              </a:solidFill>
              <a:latin typeface="Times New Roman" pitchFamily="18" charset="0"/>
              <a:sym typeface="Times New Roman" pitchFamily="18" charset="0"/>
            </a:endParaRPr>
          </a:p>
          <a:p>
            <a:pPr eaLnBrk="1" hangingPunct="1">
              <a:buFont typeface="Arial" pitchFamily="34" charset="0"/>
              <a:buNone/>
            </a:pPr>
            <a:r>
              <a:rPr lang="en-US" altLang="ja-JP" b="1">
                <a:solidFill>
                  <a:srgbClr val="000000"/>
                </a:solidFill>
                <a:latin typeface="Times New Roman" pitchFamily="18" charset="0"/>
                <a:sym typeface="Times New Roman" pitchFamily="18" charset="0"/>
              </a:rPr>
              <a:t>A remodeling building from tele-com. Company, NTT</a:t>
            </a:r>
            <a:endParaRPr lang="ja-JP" altLang="en-US" b="1">
              <a:solidFill>
                <a:srgbClr val="000000"/>
              </a:solidFill>
              <a:latin typeface="Times New Roman" pitchFamily="18" charset="0"/>
              <a:sym typeface="Times New Roman" pitchFamily="18" charset="0"/>
            </a:endParaRPr>
          </a:p>
          <a:p>
            <a:pPr eaLnBrk="1" hangingPunct="1">
              <a:buFont typeface="Arial" pitchFamily="34" charset="0"/>
              <a:buNone/>
            </a:pPr>
            <a:r>
              <a:rPr lang="en-US" altLang="ja-JP" sz="2400" b="1">
                <a:solidFill>
                  <a:srgbClr val="000000"/>
                </a:solidFill>
                <a:latin typeface="Times New Roman" pitchFamily="18" charset="0"/>
                <a:sym typeface="Times New Roman" pitchFamily="18" charset="0"/>
              </a:rPr>
              <a:t> </a:t>
            </a:r>
            <a:r>
              <a:rPr lang="ja-JP" altLang="en-US" sz="2400" b="1">
                <a:solidFill>
                  <a:schemeClr val="hlink"/>
                </a:solidFill>
                <a:latin typeface="Times New Roman" pitchFamily="18" charset="0"/>
                <a:sym typeface="Times New Roman" pitchFamily="18" charset="0"/>
              </a:rPr>
              <a:t>Building is</a:t>
            </a:r>
            <a:r>
              <a:rPr lang="ja-JP" altLang="en-US" sz="2400" b="1">
                <a:solidFill>
                  <a:srgbClr val="FF0000"/>
                </a:solidFill>
                <a:latin typeface="Times New Roman" pitchFamily="18" charset="0"/>
                <a:sym typeface="Times New Roman" pitchFamily="18" charset="0"/>
              </a:rPr>
              <a:t> </a:t>
            </a:r>
            <a:r>
              <a:rPr lang="en-US" altLang="ja-JP" sz="2400" b="1">
                <a:solidFill>
                  <a:srgbClr val="FF0000"/>
                </a:solidFill>
                <a:latin typeface="Times New Roman" pitchFamily="18" charset="0"/>
                <a:sym typeface="Times New Roman" pitchFamily="18" charset="0"/>
              </a:rPr>
              <a:t>Not </a:t>
            </a:r>
            <a:r>
              <a:rPr lang="en-US" altLang="ja-JP" sz="2400" b="1">
                <a:solidFill>
                  <a:schemeClr val="hlink"/>
                </a:solidFill>
                <a:latin typeface="Times New Roman" pitchFamily="18" charset="0"/>
                <a:sym typeface="Times New Roman" pitchFamily="18" charset="0"/>
              </a:rPr>
              <a:t>optimized for BNCT</a:t>
            </a:r>
          </a:p>
        </p:txBody>
      </p:sp>
    </p:spTree>
    <p:extLst>
      <p:ext uri="{BB962C8B-B14F-4D97-AF65-F5344CB8AC3E}">
        <p14:creationId xmlns:p14="http://schemas.microsoft.com/office/powerpoint/2010/main" val="3990611100"/>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t="10927" r="7634" b="5576"/>
          <a:stretch>
            <a:fillRect/>
          </a:stretch>
        </p:blipFill>
        <p:spPr bwMode="auto">
          <a:xfrm>
            <a:off x="1595967" y="1989138"/>
            <a:ext cx="8310033" cy="490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66002"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テキスト ボックス 4"/>
          <p:cNvSpPr>
            <a:spLocks noChangeArrowheads="1"/>
          </p:cNvSpPr>
          <p:nvPr/>
        </p:nvSpPr>
        <p:spPr bwMode="auto">
          <a:xfrm>
            <a:off x="5456899" y="58739"/>
            <a:ext cx="3852721" cy="2308324"/>
          </a:xfrm>
          <a:prstGeom prst="rect">
            <a:avLst/>
          </a:prstGeom>
          <a:solidFill>
            <a:srgbClr val="FFFF00"/>
          </a:solidFill>
          <a:ln w="9525">
            <a:solidFill>
              <a:schemeClr val="accent1"/>
            </a:solidFill>
            <a:miter lim="800000"/>
            <a:headEnd/>
            <a:tailEnd/>
          </a:ln>
        </p:spPr>
        <p:txBody>
          <a:bodyPr wrap="none">
            <a:spAutoFit/>
          </a:bodyPr>
          <a:lstStyle/>
          <a:p>
            <a:pPr marL="285750" indent="-285750" eaLnBrk="1" hangingPunct="1">
              <a:buFont typeface="Arial" pitchFamily="34" charset="0"/>
              <a:buNone/>
            </a:pPr>
            <a:r>
              <a:rPr lang="en-US" altLang="ja-JP" b="1">
                <a:solidFill>
                  <a:srgbClr val="000000"/>
                </a:solidFill>
                <a:latin typeface="Times New Roman" pitchFamily="18" charset="0"/>
                <a:sym typeface="Times New Roman" pitchFamily="18" charset="0"/>
              </a:rPr>
              <a:t>Main parameters of  </a:t>
            </a:r>
            <a:r>
              <a:rPr lang="en-US" altLang="ja-JP" b="1" i="1">
                <a:solidFill>
                  <a:srgbClr val="000000"/>
                </a:solidFill>
                <a:latin typeface="Times New Roman" pitchFamily="18" charset="0"/>
                <a:sym typeface="Times New Roman" pitchFamily="18" charset="0"/>
              </a:rPr>
              <a:t>i-BNCT</a:t>
            </a:r>
            <a:r>
              <a:rPr lang="en-US" altLang="ja-JP" b="1">
                <a:solidFill>
                  <a:srgbClr val="000000"/>
                </a:solidFill>
                <a:latin typeface="Times New Roman" pitchFamily="18" charset="0"/>
                <a:sym typeface="Times New Roman" pitchFamily="18" charset="0"/>
              </a:rPr>
              <a:t> linac;</a:t>
            </a:r>
            <a:endParaRPr lang="ja-JP" altLang="en-US" b="1">
              <a:solidFill>
                <a:srgbClr val="000000"/>
              </a:solidFill>
              <a:latin typeface="Times New Roman" pitchFamily="18" charset="0"/>
              <a:sym typeface="Times New Roman" pitchFamily="18" charset="0"/>
            </a:endParaRPr>
          </a:p>
          <a:p>
            <a:pPr marL="285750" indent="-285750" eaLnBrk="1" hangingPunct="1">
              <a:buFont typeface="Arial" pitchFamily="34" charset="0"/>
              <a:buNone/>
            </a:pPr>
            <a:r>
              <a:rPr lang="en-US" altLang="ja-JP" b="1">
                <a:solidFill>
                  <a:srgbClr val="000000"/>
                </a:solidFill>
                <a:latin typeface="Times New Roman" pitchFamily="18" charset="0"/>
                <a:sym typeface="Times New Roman" pitchFamily="18" charset="0"/>
              </a:rPr>
              <a:t>8MeV, 80kW High duty proton Linac</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Peak current: 	  50mA</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Pulse width: 	  1ms</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Repetition rate:</a:t>
            </a:r>
            <a:r>
              <a:rPr lang="ja-JP" altLang="en-US" b="1">
                <a:solidFill>
                  <a:srgbClr val="000000"/>
                </a:solidFill>
                <a:latin typeface="Times New Roman" pitchFamily="18" charset="0"/>
                <a:sym typeface="Times New Roman" pitchFamily="18" charset="0"/>
              </a:rPr>
              <a:t>  </a:t>
            </a:r>
            <a:r>
              <a:rPr lang="en-US" altLang="ja-JP" b="1">
                <a:solidFill>
                  <a:srgbClr val="000000"/>
                </a:solidFill>
                <a:latin typeface="Times New Roman" pitchFamily="18" charset="0"/>
                <a:sym typeface="Times New Roman" pitchFamily="18" charset="0"/>
              </a:rPr>
              <a:t>200Hz</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Duty factor:	   20%</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RF frequency:	   324MHz</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RFQ + DTL + 1.2MW klystron</a:t>
            </a:r>
            <a:endParaRPr lang="ja-JP" altLang="en-US">
              <a:sym typeface="Calibri" pitchFamily="34" charset="0"/>
            </a:endParaRPr>
          </a:p>
        </p:txBody>
      </p:sp>
      <p:cxnSp>
        <p:nvCxnSpPr>
          <p:cNvPr id="12293" name="直線矢印コネクタ 6"/>
          <p:cNvCxnSpPr>
            <a:cxnSpLocks noChangeShapeType="1"/>
          </p:cNvCxnSpPr>
          <p:nvPr/>
        </p:nvCxnSpPr>
        <p:spPr bwMode="auto">
          <a:xfrm>
            <a:off x="6203289" y="2366963"/>
            <a:ext cx="0" cy="2070100"/>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294" name="直線矢印コネクタ 11"/>
          <p:cNvCxnSpPr>
            <a:cxnSpLocks noChangeShapeType="1"/>
          </p:cNvCxnSpPr>
          <p:nvPr/>
        </p:nvCxnSpPr>
        <p:spPr bwMode="auto">
          <a:xfrm>
            <a:off x="6746743" y="2276476"/>
            <a:ext cx="467783" cy="2809875"/>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295" name="直線矢印コネクタ 13"/>
          <p:cNvCxnSpPr>
            <a:cxnSpLocks noChangeShapeType="1"/>
          </p:cNvCxnSpPr>
          <p:nvPr/>
        </p:nvCxnSpPr>
        <p:spPr bwMode="auto">
          <a:xfrm>
            <a:off x="7995313" y="2276475"/>
            <a:ext cx="937286" cy="958850"/>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296" name="テキスト ボックス 16"/>
          <p:cNvSpPr>
            <a:spLocks noChangeArrowheads="1"/>
          </p:cNvSpPr>
          <p:nvPr/>
        </p:nvSpPr>
        <p:spPr bwMode="auto">
          <a:xfrm>
            <a:off x="194337" y="3140076"/>
            <a:ext cx="2499402" cy="147732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Beam size expansion</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Beryllium target</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Moderator</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Collimator</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Radiation shielding</a:t>
            </a:r>
            <a:endParaRPr lang="ja-JP" altLang="en-US">
              <a:sym typeface="Calibri" pitchFamily="34" charset="0"/>
            </a:endParaRPr>
          </a:p>
        </p:txBody>
      </p:sp>
      <p:cxnSp>
        <p:nvCxnSpPr>
          <p:cNvPr id="12297" name="直線矢印コネクタ 18"/>
          <p:cNvCxnSpPr>
            <a:cxnSpLocks noChangeShapeType="1"/>
          </p:cNvCxnSpPr>
          <p:nvPr/>
        </p:nvCxnSpPr>
        <p:spPr bwMode="auto">
          <a:xfrm flipV="1">
            <a:off x="2667398" y="1989139"/>
            <a:ext cx="1116144" cy="1246187"/>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298" name="直線矢印コネクタ 19"/>
          <p:cNvCxnSpPr>
            <a:cxnSpLocks noChangeShapeType="1"/>
          </p:cNvCxnSpPr>
          <p:nvPr/>
        </p:nvCxnSpPr>
        <p:spPr bwMode="auto">
          <a:xfrm flipH="1" flipV="1">
            <a:off x="1468702" y="2276475"/>
            <a:ext cx="779066" cy="132873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299" name="直線矢印コネクタ 21"/>
          <p:cNvCxnSpPr>
            <a:cxnSpLocks noChangeShapeType="1"/>
          </p:cNvCxnSpPr>
          <p:nvPr/>
        </p:nvCxnSpPr>
        <p:spPr bwMode="auto">
          <a:xfrm flipH="1" flipV="1">
            <a:off x="1209015" y="2276476"/>
            <a:ext cx="517657" cy="1584325"/>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300" name="直線矢印コネクタ 23"/>
          <p:cNvCxnSpPr>
            <a:cxnSpLocks noChangeShapeType="1"/>
          </p:cNvCxnSpPr>
          <p:nvPr/>
        </p:nvCxnSpPr>
        <p:spPr bwMode="auto">
          <a:xfrm flipH="1" flipV="1">
            <a:off x="975123" y="2492375"/>
            <a:ext cx="727471" cy="1657350"/>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301" name="直線矢印コネクタ 25"/>
          <p:cNvCxnSpPr>
            <a:cxnSpLocks noChangeShapeType="1"/>
          </p:cNvCxnSpPr>
          <p:nvPr/>
        </p:nvCxnSpPr>
        <p:spPr bwMode="auto">
          <a:xfrm flipH="1" flipV="1">
            <a:off x="1910689" y="1484313"/>
            <a:ext cx="624284" cy="2952750"/>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25553254"/>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p:cBhvr>
                                        <p:cTn id="7" dur="500"/>
                                        <p:tgtEl>
                                          <p:spTgt spid="122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4"/>
                                        </p:tgtEl>
                                        <p:attrNameLst>
                                          <p:attrName>style.visibility</p:attrName>
                                        </p:attrNameLst>
                                      </p:cBhvr>
                                      <p:to>
                                        <p:strVal val="visible"/>
                                      </p:to>
                                    </p:set>
                                    <p:animEffect>
                                      <p:cBhvr>
                                        <p:cTn id="12" dur="500"/>
                                        <p:tgtEl>
                                          <p:spTgt spid="122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5"/>
                                        </p:tgtEl>
                                        <p:attrNameLst>
                                          <p:attrName>style.visibility</p:attrName>
                                        </p:attrNameLst>
                                      </p:cBhvr>
                                      <p:to>
                                        <p:strVal val="visible"/>
                                      </p:to>
                                    </p:set>
                                    <p:animEffect>
                                      <p:cBhvr>
                                        <p:cTn id="17" dur="500"/>
                                        <p:tgtEl>
                                          <p:spTgt spid="122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7"/>
                                        </p:tgtEl>
                                        <p:attrNameLst>
                                          <p:attrName>style.visibility</p:attrName>
                                        </p:attrNameLst>
                                      </p:cBhvr>
                                      <p:to>
                                        <p:strVal val="visible"/>
                                      </p:to>
                                    </p:set>
                                    <p:animEffect>
                                      <p:cBhvr>
                                        <p:cTn id="22" dur="500"/>
                                        <p:tgtEl>
                                          <p:spTgt spid="1229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298"/>
                                        </p:tgtEl>
                                        <p:attrNameLst>
                                          <p:attrName>style.visibility</p:attrName>
                                        </p:attrNameLst>
                                      </p:cBhvr>
                                      <p:to>
                                        <p:strVal val="visible"/>
                                      </p:to>
                                    </p:set>
                                    <p:animEffect>
                                      <p:cBhvr>
                                        <p:cTn id="27" dur="500"/>
                                        <p:tgtEl>
                                          <p:spTgt spid="1229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299"/>
                                        </p:tgtEl>
                                        <p:attrNameLst>
                                          <p:attrName>style.visibility</p:attrName>
                                        </p:attrNameLst>
                                      </p:cBhvr>
                                      <p:to>
                                        <p:strVal val="visible"/>
                                      </p:to>
                                    </p:set>
                                    <p:animEffect>
                                      <p:cBhvr>
                                        <p:cTn id="32" dur="500"/>
                                        <p:tgtEl>
                                          <p:spTgt spid="1229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300"/>
                                        </p:tgtEl>
                                        <p:attrNameLst>
                                          <p:attrName>style.visibility</p:attrName>
                                        </p:attrNameLst>
                                      </p:cBhvr>
                                      <p:to>
                                        <p:strVal val="visible"/>
                                      </p:to>
                                    </p:set>
                                    <p:animEffect>
                                      <p:cBhvr>
                                        <p:cTn id="37" dur="500"/>
                                        <p:tgtEl>
                                          <p:spTgt spid="1230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301"/>
                                        </p:tgtEl>
                                        <p:attrNameLst>
                                          <p:attrName>style.visibility</p:attrName>
                                        </p:attrNameLst>
                                      </p:cBhvr>
                                      <p:to>
                                        <p:strVal val="visible"/>
                                      </p:to>
                                    </p:set>
                                    <p:animEffect>
                                      <p:cBhvr>
                                        <p:cTn id="42" dur="500"/>
                                        <p:tgtEl>
                                          <p:spTgt spid="12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animBg="1"/>
      <p:bldP spid="12294" grpId="0" animBg="1"/>
      <p:bldP spid="12295" grpId="0" animBg="1"/>
      <p:bldP spid="12297" grpId="0" animBg="1"/>
      <p:bldP spid="12298" grpId="0" animBg="1"/>
      <p:bldP spid="12299" grpId="0" animBg="1"/>
      <p:bldP spid="12300" grpId="0" animBg="1"/>
      <p:bldP spid="1230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E10CEA39-9776-4326-BA2F-DD48B4BE2DDF}"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13315" name="Rectangle 2"/>
          <p:cNvSpPr>
            <a:spLocks noGrp="1" noChangeArrowheads="1"/>
          </p:cNvSpPr>
          <p:nvPr>
            <p:ph type="title"/>
          </p:nvPr>
        </p:nvSpPr>
        <p:spPr/>
        <p:txBody>
          <a:bodyPr/>
          <a:lstStyle/>
          <a:p>
            <a:pPr eaLnBrk="1" hangingPunct="1"/>
            <a:endParaRPr lang="ja-JP" altLang="ja-JP" smtClean="0"/>
          </a:p>
        </p:txBody>
      </p:sp>
      <p:sp>
        <p:nvSpPr>
          <p:cNvPr id="14340" name="Rectangle 3"/>
          <p:cNvSpPr>
            <a:spLocks noGrp="1" noChangeArrowheads="1"/>
          </p:cNvSpPr>
          <p:nvPr>
            <p:ph type="body" idx="1"/>
          </p:nvPr>
        </p:nvSpPr>
        <p:spPr/>
        <p:txBody>
          <a:bodyPr/>
          <a:lstStyle/>
          <a:p>
            <a:pPr marL="0" indent="0" eaLnBrk="1" hangingPunct="1">
              <a:buFont typeface="Arial" pitchFamily="34" charset="0"/>
              <a:buNone/>
              <a:defRPr/>
            </a:pPr>
            <a:r>
              <a:rPr lang="ja-JP" altLang="en-US"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Aiming "hospital friendly BNCT" </a:t>
            </a:r>
            <a:endParaRPr lang="en-US" altLang="ja-JP"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endParaRPr>
          </a:p>
          <a:p>
            <a:pPr marL="0" indent="0" eaLnBrk="1" hangingPunct="1">
              <a:buFont typeface="Arial" pitchFamily="34" charset="0"/>
              <a:buNone/>
              <a:defRPr/>
            </a:pPr>
            <a:r>
              <a:rPr lang="ja-JP" altLang="en-US"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  </a:t>
            </a:r>
            <a:r>
              <a:rPr lang="en-US" altLang="ja-JP"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a:t>
            </a:r>
            <a:r>
              <a:rPr lang="ja-JP" altLang="en-US"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very low residual radioactivity</a:t>
            </a:r>
            <a:endParaRPr lang="ja-JP" altLang="ja-JP"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766371"/>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89050"/>
            <a:ext cx="4032912"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
          <p:cNvPicPr>
            <a:picLocks noChangeAspect="1" noChangeArrowheads="1"/>
          </p:cNvPicPr>
          <p:nvPr/>
        </p:nvPicPr>
        <p:blipFill>
          <a:blip r:embed="rId3">
            <a:extLst>
              <a:ext uri="{28A0092B-C50C-407E-A947-70E740481C1C}">
                <a14:useLocalDpi xmlns:a14="http://schemas.microsoft.com/office/drawing/2010/main" val="0"/>
              </a:ext>
            </a:extLst>
          </a:blip>
          <a:srcRect b="78618"/>
          <a:stretch>
            <a:fillRect/>
          </a:stretch>
        </p:blipFill>
        <p:spPr bwMode="auto">
          <a:xfrm>
            <a:off x="20637" y="109539"/>
            <a:ext cx="3205692"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テキスト ボックス 7"/>
          <p:cNvSpPr>
            <a:spLocks noChangeArrowheads="1"/>
          </p:cNvSpPr>
          <p:nvPr/>
        </p:nvSpPr>
        <p:spPr bwMode="auto">
          <a:xfrm>
            <a:off x="4058709" y="2235201"/>
            <a:ext cx="4867679" cy="92333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marL="285750" indent="-285750" eaLnBrk="1" hangingPunct="1">
              <a:buFont typeface="Arial" pitchFamily="34" charset="0"/>
              <a:buNone/>
            </a:pPr>
            <a:r>
              <a:rPr lang="en-US" altLang="ja-JP" b="1">
                <a:solidFill>
                  <a:srgbClr val="000000"/>
                </a:solidFill>
                <a:latin typeface="Times New Roman" pitchFamily="18" charset="0"/>
                <a:sym typeface="Times New Roman" pitchFamily="18" charset="0"/>
              </a:rPr>
              <a:t>In case of</a:t>
            </a:r>
            <a:r>
              <a:rPr lang="en-US" altLang="ja-JP" b="1" i="1">
                <a:solidFill>
                  <a:srgbClr val="000000"/>
                </a:solidFill>
                <a:latin typeface="Times New Roman" pitchFamily="18" charset="0"/>
                <a:sym typeface="Times New Roman" pitchFamily="18" charset="0"/>
              </a:rPr>
              <a:t> Li</a:t>
            </a:r>
            <a:r>
              <a:rPr lang="en-US" altLang="ja-JP" b="1">
                <a:solidFill>
                  <a:srgbClr val="000000"/>
                </a:solidFill>
                <a:latin typeface="Times New Roman" pitchFamily="18" charset="0"/>
                <a:sym typeface="Times New Roman" pitchFamily="18" charset="0"/>
              </a:rPr>
              <a:t>, the cross section</a:t>
            </a:r>
            <a:r>
              <a:rPr lang="ja-JP" altLang="en-US" b="1">
                <a:solidFill>
                  <a:srgbClr val="000000"/>
                </a:solidFill>
                <a:latin typeface="Times New Roman" pitchFamily="18" charset="0"/>
                <a:sym typeface="Times New Roman" pitchFamily="18" charset="0"/>
              </a:rPr>
              <a:t> </a:t>
            </a:r>
            <a:r>
              <a:rPr lang="en-US" altLang="ja-JP" b="1">
                <a:solidFill>
                  <a:srgbClr val="000000"/>
                </a:solidFill>
                <a:latin typeface="Times New Roman" pitchFamily="18" charset="0"/>
                <a:sym typeface="Times New Roman" pitchFamily="18" charset="0"/>
              </a:rPr>
              <a:t>is very attractive,</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u"/>
            </a:pPr>
            <a:r>
              <a:rPr lang="en-US" altLang="ja-JP" b="1">
                <a:solidFill>
                  <a:srgbClr val="000000"/>
                </a:solidFill>
                <a:latin typeface="Times New Roman" pitchFamily="18" charset="0"/>
                <a:sym typeface="Times New Roman" pitchFamily="18" charset="0"/>
              </a:rPr>
              <a:t>Sharp rise below 2.5MeV</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u"/>
            </a:pPr>
            <a:r>
              <a:rPr lang="en-US" altLang="ja-JP" b="1">
                <a:solidFill>
                  <a:srgbClr val="000000"/>
                </a:solidFill>
                <a:latin typeface="Times New Roman" pitchFamily="18" charset="0"/>
                <a:sym typeface="Times New Roman" pitchFamily="18" charset="0"/>
              </a:rPr>
              <a:t>Neutron energy spectrum is fine (&lt; 300keV)</a:t>
            </a:r>
            <a:endParaRPr lang="ja-JP" altLang="en-US">
              <a:sym typeface="Calibri" pitchFamily="34" charset="0"/>
            </a:endParaRPr>
          </a:p>
        </p:txBody>
      </p:sp>
      <p:sp>
        <p:nvSpPr>
          <p:cNvPr id="14341" name="テキスト ボックス 1"/>
          <p:cNvSpPr>
            <a:spLocks noChangeArrowheads="1"/>
          </p:cNvSpPr>
          <p:nvPr/>
        </p:nvSpPr>
        <p:spPr bwMode="auto">
          <a:xfrm>
            <a:off x="4328716" y="549275"/>
            <a:ext cx="3667927" cy="52322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800" b="1">
                <a:solidFill>
                  <a:srgbClr val="000000"/>
                </a:solidFill>
                <a:latin typeface="Times New Roman" pitchFamily="18" charset="0"/>
                <a:sym typeface="Times New Roman" pitchFamily="18" charset="0"/>
              </a:rPr>
              <a:t>Beryllium or Lithium?</a:t>
            </a:r>
            <a:endParaRPr lang="en-US" altLang="ja-JP">
              <a:sym typeface="Calibri" pitchFamily="34" charset="0"/>
            </a:endParaRPr>
          </a:p>
        </p:txBody>
      </p:sp>
    </p:spTree>
    <p:extLst>
      <p:ext uri="{BB962C8B-B14F-4D97-AF65-F5344CB8AC3E}">
        <p14:creationId xmlns:p14="http://schemas.microsoft.com/office/powerpoint/2010/main" val="772905093"/>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C11CEF4C-E586-4275-B63B-EF30AF0B2014}"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2" name="Rectangle 2"/>
          <p:cNvSpPr>
            <a:spLocks noGrp="1" noChangeArrowheads="1"/>
          </p:cNvSpPr>
          <p:nvPr>
            <p:ph type="title"/>
          </p:nvPr>
        </p:nvSpPr>
        <p:spPr/>
        <p:txBody>
          <a:bodyPr/>
          <a:lstStyle/>
          <a:p>
            <a:pPr eaLnBrk="1" hangingPunct="1">
              <a:defRPr/>
            </a:pPr>
            <a:r>
              <a:rPr lang="ja-JP" altLang="en-US" sz="4000" b="1" dirty="0" smtClean="0">
                <a:effectLst>
                  <a:outerShdw blurRad="38100" dist="38100" dir="2700000" algn="tl">
                    <a:srgbClr val="C0C0C0"/>
                  </a:outerShdw>
                </a:effectLst>
                <a:latin typeface="Times New Roman" panose="02020603050405020304" pitchFamily="18" charset="0"/>
              </a:rPr>
              <a:t>target material: </a:t>
            </a:r>
            <a:br>
              <a:rPr lang="ja-JP" altLang="en-US" sz="4000" b="1" dirty="0" smtClean="0">
                <a:effectLst>
                  <a:outerShdw blurRad="38100" dist="38100" dir="2700000" algn="tl">
                    <a:srgbClr val="C0C0C0"/>
                  </a:outerShdw>
                </a:effectLst>
                <a:latin typeface="Times New Roman" panose="02020603050405020304" pitchFamily="18" charset="0"/>
              </a:rPr>
            </a:br>
            <a:r>
              <a:rPr lang="ja-JP" altLang="en-US" sz="4000" b="1" dirty="0" smtClean="0">
                <a:effectLst>
                  <a:outerShdw blurRad="38100" dist="38100" dir="2700000" algn="tl">
                    <a:srgbClr val="C0C0C0"/>
                  </a:outerShdw>
                </a:effectLst>
                <a:latin typeface="Times New Roman" panose="02020603050405020304" pitchFamily="18" charset="0"/>
              </a:rPr>
              <a:t>priority: hospital friendly</a:t>
            </a:r>
          </a:p>
        </p:txBody>
      </p:sp>
      <p:sp>
        <p:nvSpPr>
          <p:cNvPr id="16387" name="Text Box 3"/>
          <p:cNvSpPr txBox="1">
            <a:spLocks noChangeArrowheads="1"/>
          </p:cNvSpPr>
          <p:nvPr/>
        </p:nvSpPr>
        <p:spPr bwMode="auto">
          <a:xfrm>
            <a:off x="206375" y="1876425"/>
            <a:ext cx="6627712" cy="107721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3200" b="1" dirty="0">
                <a:effectLst>
                  <a:outerShdw blurRad="38100" dist="38100" dir="2700000" algn="tl">
                    <a:srgbClr val="FFFFFF"/>
                  </a:outerShdw>
                </a:effectLst>
                <a:latin typeface="Times New Roman" panose="02020603050405020304" pitchFamily="18" charset="0"/>
              </a:rPr>
              <a:t>Beryllium: No re</a:t>
            </a:r>
            <a:r>
              <a:rPr lang="en-US" altLang="ja-JP" sz="3200" b="1" dirty="0">
                <a:effectLst>
                  <a:outerShdw blurRad="38100" dist="38100" dir="2700000" algn="tl">
                    <a:srgbClr val="FFFFFF"/>
                  </a:outerShdw>
                </a:effectLst>
                <a:latin typeface="Times New Roman" panose="02020603050405020304" pitchFamily="18" charset="0"/>
              </a:rPr>
              <a:t>s</a:t>
            </a:r>
            <a:r>
              <a:rPr lang="ja-JP" altLang="en-US" sz="3200" b="1" dirty="0">
                <a:effectLst>
                  <a:outerShdw blurRad="38100" dist="38100" dir="2700000" algn="tl">
                    <a:srgbClr val="FFFFFF"/>
                  </a:outerShdw>
                </a:effectLst>
                <a:latin typeface="Times New Roman" panose="02020603050405020304" pitchFamily="18" charset="0"/>
              </a:rPr>
              <a:t>idual radioactivity </a:t>
            </a:r>
          </a:p>
          <a:p>
            <a:pPr eaLnBrk="1" hangingPunct="1">
              <a:buFont typeface="Arial" panose="020B0604020202020204" pitchFamily="34" charset="0"/>
              <a:buNone/>
              <a:defRPr/>
            </a:pPr>
            <a:r>
              <a:rPr lang="ja-JP" altLang="en-US" sz="3200" b="1" dirty="0">
                <a:effectLst>
                  <a:outerShdw blurRad="38100" dist="38100" dir="2700000" algn="tl">
                    <a:srgbClr val="FFFFFF"/>
                  </a:outerShdw>
                </a:effectLst>
                <a:latin typeface="Times New Roman" panose="02020603050405020304" pitchFamily="18" charset="0"/>
              </a:rPr>
              <a:t>                   for 8 MeV proton</a:t>
            </a:r>
          </a:p>
        </p:txBody>
      </p:sp>
      <p:sp>
        <p:nvSpPr>
          <p:cNvPr id="16388" name="Text Box 4"/>
          <p:cNvSpPr txBox="1">
            <a:spLocks noChangeArrowheads="1"/>
          </p:cNvSpPr>
          <p:nvPr/>
        </p:nvSpPr>
        <p:spPr bwMode="auto">
          <a:xfrm>
            <a:off x="237331" y="3170239"/>
            <a:ext cx="6356227" cy="58477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3200" b="1" dirty="0">
                <a:effectLst>
                  <a:outerShdw blurRad="38100" dist="38100" dir="2700000" algn="tl">
                    <a:srgbClr val="FFFFFF"/>
                  </a:outerShdw>
                </a:effectLst>
                <a:latin typeface="Times New Roman" panose="02020603050405020304" pitchFamily="18" charset="0"/>
              </a:rPr>
              <a:t>Lithium : </a:t>
            </a:r>
            <a:r>
              <a:rPr lang="ja-JP" altLang="en-US" sz="3200" b="1" baseline="30000" dirty="0">
                <a:effectLst>
                  <a:outerShdw blurRad="38100" dist="38100" dir="2700000" algn="tl">
                    <a:srgbClr val="FFFFFF"/>
                  </a:outerShdw>
                </a:effectLst>
                <a:latin typeface="Times New Roman" panose="02020603050405020304" pitchFamily="18" charset="0"/>
              </a:rPr>
              <a:t>7</a:t>
            </a:r>
            <a:r>
              <a:rPr lang="ja-JP" altLang="en-US" sz="3200" b="1" dirty="0">
                <a:effectLst>
                  <a:outerShdw blurRad="38100" dist="38100" dir="2700000" algn="tl">
                    <a:srgbClr val="FFFFFF"/>
                  </a:outerShdw>
                </a:effectLst>
                <a:latin typeface="Times New Roman" panose="02020603050405020304" pitchFamily="18" charset="0"/>
              </a:rPr>
              <a:t>Li(</a:t>
            </a:r>
            <a:r>
              <a:rPr lang="ja-JP" altLang="en-US" sz="3200" b="1" dirty="0" err="1">
                <a:effectLst>
                  <a:outerShdw blurRad="38100" dist="38100" dir="2700000" algn="tl">
                    <a:srgbClr val="FFFFFF"/>
                  </a:outerShdw>
                </a:effectLst>
                <a:latin typeface="Times New Roman" panose="02020603050405020304" pitchFamily="18" charset="0"/>
              </a:rPr>
              <a:t>p</a:t>
            </a:r>
            <a:r>
              <a:rPr lang="ja-JP" altLang="en-US" sz="3200" b="1" dirty="0">
                <a:effectLst>
                  <a:outerShdw blurRad="38100" dist="38100" dir="2700000" algn="tl">
                    <a:srgbClr val="FFFFFF"/>
                  </a:outerShdw>
                </a:effectLst>
                <a:latin typeface="Times New Roman" panose="02020603050405020304" pitchFamily="18" charset="0"/>
              </a:rPr>
              <a:t>,n)</a:t>
            </a:r>
            <a:r>
              <a:rPr lang="ja-JP" altLang="en-US" sz="3200" b="1" baseline="30000" dirty="0">
                <a:solidFill>
                  <a:srgbClr val="FF0000"/>
                </a:solidFill>
                <a:effectLst>
                  <a:outerShdw blurRad="38100" dist="38100" dir="2700000" algn="tl">
                    <a:srgbClr val="000000"/>
                  </a:outerShdw>
                </a:effectLst>
                <a:latin typeface="Times New Roman" panose="02020603050405020304" pitchFamily="18" charset="0"/>
              </a:rPr>
              <a:t>7</a:t>
            </a:r>
            <a:r>
              <a:rPr lang="ja-JP" altLang="en-US" sz="3200" b="1" dirty="0">
                <a:solidFill>
                  <a:srgbClr val="FF0000"/>
                </a:solidFill>
                <a:effectLst>
                  <a:outerShdw blurRad="38100" dist="38100" dir="2700000" algn="tl">
                    <a:srgbClr val="000000"/>
                  </a:outerShdw>
                </a:effectLst>
                <a:latin typeface="Times New Roman" panose="02020603050405020304" pitchFamily="18" charset="0"/>
              </a:rPr>
              <a:t>Be</a:t>
            </a:r>
            <a:r>
              <a:rPr lang="ja-JP" altLang="en-US" sz="3200" b="1" dirty="0">
                <a:effectLst>
                  <a:outerShdw blurRad="38100" dist="38100" dir="2700000" algn="tl">
                    <a:srgbClr val="FFFFFF"/>
                  </a:outerShdw>
                </a:effectLst>
                <a:latin typeface="Times New Roman" panose="02020603050405020304" pitchFamily="18" charset="0"/>
              </a:rPr>
              <a:t> &amp; </a:t>
            </a:r>
            <a:r>
              <a:rPr lang="ja-JP" altLang="en-US" sz="3200" b="1" baseline="30000" dirty="0">
                <a:effectLst>
                  <a:outerShdw blurRad="38100" dist="38100" dir="2700000" algn="tl">
                    <a:srgbClr val="FFFFFF"/>
                  </a:outerShdw>
                </a:effectLst>
                <a:latin typeface="Times New Roman" panose="02020603050405020304" pitchFamily="18" charset="0"/>
              </a:rPr>
              <a:t>6</a:t>
            </a:r>
            <a:r>
              <a:rPr lang="ja-JP" altLang="en-US" sz="3200" b="1" dirty="0">
                <a:effectLst>
                  <a:outerShdw blurRad="38100" dist="38100" dir="2700000" algn="tl">
                    <a:srgbClr val="FFFFFF"/>
                  </a:outerShdw>
                </a:effectLst>
                <a:latin typeface="Times New Roman" panose="02020603050405020304" pitchFamily="18" charset="0"/>
              </a:rPr>
              <a:t>Li(n,</a:t>
            </a:r>
            <a:r>
              <a:rPr lang="ja-JP" altLang="en-US" sz="3200" b="1" dirty="0">
                <a:solidFill>
                  <a:srgbClr val="FF0000"/>
                </a:solidFill>
                <a:effectLst>
                  <a:outerShdw blurRad="38100" dist="38100" dir="2700000" algn="tl">
                    <a:srgbClr val="000000"/>
                  </a:outerShdw>
                </a:effectLst>
                <a:latin typeface="Times New Roman" panose="02020603050405020304" pitchFamily="18" charset="0"/>
              </a:rPr>
              <a:t>t</a:t>
            </a:r>
            <a:r>
              <a:rPr lang="ja-JP" altLang="en-US" sz="3200" b="1" dirty="0">
                <a:effectLst>
                  <a:outerShdw blurRad="38100" dist="38100" dir="2700000" algn="tl">
                    <a:srgbClr val="FFFFFF"/>
                  </a:outerShdw>
                </a:effectLst>
                <a:latin typeface="Times New Roman" panose="02020603050405020304" pitchFamily="18" charset="0"/>
              </a:rPr>
              <a:t>)</a:t>
            </a:r>
            <a:r>
              <a:rPr lang="ja-JP" altLang="en-US" sz="3200" b="1" baseline="30000" dirty="0">
                <a:effectLst>
                  <a:outerShdw blurRad="38100" dist="38100" dir="2700000" algn="tl">
                    <a:srgbClr val="FFFFFF"/>
                  </a:outerShdw>
                </a:effectLst>
                <a:latin typeface="Times New Roman" panose="02020603050405020304" pitchFamily="18" charset="0"/>
              </a:rPr>
              <a:t>4</a:t>
            </a:r>
            <a:r>
              <a:rPr lang="ja-JP" altLang="en-US" sz="3200" b="1" dirty="0">
                <a:effectLst>
                  <a:outerShdw blurRad="38100" dist="38100" dir="2700000" algn="tl">
                    <a:srgbClr val="FFFFFF"/>
                  </a:outerShdw>
                </a:effectLst>
                <a:latin typeface="Times New Roman" panose="02020603050405020304" pitchFamily="18" charset="0"/>
              </a:rPr>
              <a:t>He</a:t>
            </a:r>
          </a:p>
        </p:txBody>
      </p:sp>
      <p:sp>
        <p:nvSpPr>
          <p:cNvPr id="15366" name="Text Box 5"/>
          <p:cNvSpPr txBox="1">
            <a:spLocks noChangeArrowheads="1"/>
          </p:cNvSpPr>
          <p:nvPr/>
        </p:nvSpPr>
        <p:spPr bwMode="auto">
          <a:xfrm>
            <a:off x="698236" y="3802064"/>
            <a:ext cx="804156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pPr eaLnBrk="1" hangingPunct="1">
              <a:buFont typeface="Wingdings" pitchFamily="2" charset="2"/>
              <a:buChar char="Ø"/>
            </a:pPr>
            <a:r>
              <a:rPr lang="ja-JP" altLang="en-US" b="1" baseline="30000">
                <a:latin typeface="Times New Roman" pitchFamily="18" charset="0"/>
              </a:rPr>
              <a:t>7</a:t>
            </a:r>
            <a:r>
              <a:rPr lang="ja-JP" altLang="en-US" b="1">
                <a:latin typeface="Times New Roman" pitchFamily="18" charset="0"/>
              </a:rPr>
              <a:t>Be has 53 days T</a:t>
            </a:r>
            <a:r>
              <a:rPr lang="ja-JP" altLang="en-US" b="1" baseline="-25000">
                <a:latin typeface="Times New Roman" pitchFamily="18" charset="0"/>
              </a:rPr>
              <a:t>1/2</a:t>
            </a:r>
            <a:r>
              <a:rPr lang="ja-JP" altLang="en-US" b="1">
                <a:latin typeface="Times New Roman" pitchFamily="18" charset="0"/>
              </a:rPr>
              <a:t> and high radioactivity</a:t>
            </a:r>
          </a:p>
          <a:p>
            <a:pPr eaLnBrk="1" hangingPunct="1">
              <a:buFont typeface="Wingdings" pitchFamily="2" charset="2"/>
              <a:buChar char="Ø"/>
            </a:pPr>
            <a:r>
              <a:rPr lang="ja-JP" altLang="en-US" b="1">
                <a:latin typeface="Times New Roman" pitchFamily="18" charset="0"/>
              </a:rPr>
              <a:t>Tritium shoul</a:t>
            </a:r>
            <a:r>
              <a:rPr lang="en-US" altLang="ja-JP" b="1">
                <a:latin typeface="Times New Roman" pitchFamily="18" charset="0"/>
              </a:rPr>
              <a:t>d</a:t>
            </a:r>
            <a:r>
              <a:rPr lang="ja-JP" altLang="en-US" b="1">
                <a:latin typeface="Times New Roman" pitchFamily="18" charset="0"/>
              </a:rPr>
              <a:t> be avoided for hospital use</a:t>
            </a:r>
            <a:endParaRPr lang="en-US" altLang="ja-JP" b="1">
              <a:latin typeface="Times New Roman" pitchFamily="18" charset="0"/>
            </a:endParaRPr>
          </a:p>
          <a:p>
            <a:pPr eaLnBrk="1" hangingPunct="1">
              <a:buFont typeface="Wingdings" pitchFamily="2" charset="2"/>
              <a:buChar char="Ø"/>
            </a:pPr>
            <a:r>
              <a:rPr lang="en-US" altLang="ja-JP" b="1">
                <a:solidFill>
                  <a:srgbClr val="000000"/>
                </a:solidFill>
                <a:latin typeface="Times New Roman" pitchFamily="18" charset="0"/>
                <a:sym typeface="Times New Roman" pitchFamily="18" charset="0"/>
              </a:rPr>
              <a:t>Melting temperature is only 180 </a:t>
            </a:r>
            <a:r>
              <a:rPr lang="ja-JP" altLang="en-US" b="1">
                <a:solidFill>
                  <a:srgbClr val="000000"/>
                </a:solidFill>
                <a:latin typeface="Times New Roman" pitchFamily="18" charset="0"/>
                <a:sym typeface="Times New Roman" pitchFamily="18" charset="0"/>
              </a:rPr>
              <a:t>℃</a:t>
            </a:r>
            <a:endParaRPr lang="en-US" altLang="ja-JP" b="1">
              <a:solidFill>
                <a:srgbClr val="000000"/>
              </a:solidFill>
              <a:latin typeface="Times New Roman" pitchFamily="18" charset="0"/>
              <a:sym typeface="Times New Roman" pitchFamily="18" charset="0"/>
            </a:endParaRPr>
          </a:p>
          <a:p>
            <a:pPr eaLnBrk="1" hangingPunct="1">
              <a:buFont typeface="Wingdings" pitchFamily="2" charset="2"/>
              <a:buChar char="Ø"/>
            </a:pPr>
            <a:r>
              <a:rPr lang="en-US" altLang="ja-JP" b="1">
                <a:solidFill>
                  <a:srgbClr val="000000"/>
                </a:solidFill>
                <a:latin typeface="Times New Roman" pitchFamily="18" charset="0"/>
                <a:sym typeface="Times New Roman" pitchFamily="18" charset="0"/>
              </a:rPr>
              <a:t>Chemically very active </a:t>
            </a:r>
            <a:endParaRPr lang="ja-JP" altLang="en-US" b="1">
              <a:solidFill>
                <a:srgbClr val="000000"/>
              </a:solidFill>
              <a:latin typeface="Times New Roman" pitchFamily="18" charset="0"/>
              <a:sym typeface="Times New Roman" pitchFamily="18" charset="0"/>
            </a:endParaRPr>
          </a:p>
        </p:txBody>
      </p:sp>
      <p:sp>
        <p:nvSpPr>
          <p:cNvPr id="3" name="Text Box 6"/>
          <p:cNvSpPr txBox="1">
            <a:spLocks noChangeArrowheads="1"/>
          </p:cNvSpPr>
          <p:nvPr/>
        </p:nvSpPr>
        <p:spPr bwMode="auto">
          <a:xfrm>
            <a:off x="-30956" y="5942013"/>
            <a:ext cx="8271944" cy="5847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3200" b="1" dirty="0">
                <a:effectLst>
                  <a:outerShdw blurRad="38100" dist="38100" dir="2700000" algn="tl">
                    <a:srgbClr val="FFFFFF"/>
                  </a:outerShdw>
                </a:effectLst>
                <a:latin typeface="Times New Roman" panose="02020603050405020304" pitchFamily="18" charset="0"/>
              </a:rPr>
              <a:t>our </a:t>
            </a:r>
            <a:r>
              <a:rPr lang="en-US" altLang="ja-JP" sz="3200" b="1" dirty="0">
                <a:effectLst>
                  <a:outerShdw blurRad="38100" dist="38100" dir="2700000" algn="tl">
                    <a:srgbClr val="FFFFFF"/>
                  </a:outerShdw>
                </a:effectLst>
                <a:latin typeface="Times New Roman" panose="02020603050405020304" pitchFamily="18" charset="0"/>
              </a:rPr>
              <a:t>decision</a:t>
            </a:r>
            <a:r>
              <a:rPr lang="ja-JP" altLang="en-US" sz="3200" b="1" dirty="0">
                <a:effectLst>
                  <a:outerShdw blurRad="38100" dist="38100" dir="2700000" algn="tl">
                    <a:srgbClr val="FFFFFF"/>
                  </a:outerShdw>
                </a:effectLst>
                <a:latin typeface="Times New Roman" panose="02020603050405020304" pitchFamily="18" charset="0"/>
              </a:rPr>
              <a:t>: Beryllium target +</a:t>
            </a:r>
            <a:r>
              <a:rPr lang="en-US" altLang="ja-JP" sz="3200" b="1" dirty="0">
                <a:effectLst>
                  <a:outerShdw blurRad="38100" dist="38100" dir="2700000" algn="tl">
                    <a:srgbClr val="FFFFFF"/>
                  </a:outerShdw>
                </a:effectLst>
                <a:latin typeface="Times New Roman" panose="02020603050405020304" pitchFamily="18" charset="0"/>
              </a:rPr>
              <a:t>8-MeV </a:t>
            </a:r>
            <a:r>
              <a:rPr lang="ja-JP" altLang="en-US" sz="3200" b="1" dirty="0">
                <a:effectLst>
                  <a:outerShdw blurRad="38100" dist="38100" dir="2700000" algn="tl">
                    <a:srgbClr val="FFFFFF"/>
                  </a:outerShdw>
                </a:effectLst>
                <a:latin typeface="Times New Roman" panose="02020603050405020304" pitchFamily="18" charset="0"/>
              </a:rPr>
              <a:t>proton</a:t>
            </a:r>
          </a:p>
        </p:txBody>
      </p:sp>
    </p:spTree>
    <p:extLst>
      <p:ext uri="{BB962C8B-B14F-4D97-AF65-F5344CB8AC3E}">
        <p14:creationId xmlns:p14="http://schemas.microsoft.com/office/powerpoint/2010/main" val="3879748342"/>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kumimoji="1" lang="en-US" altLang="ja-JP" sz="4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Energy selection</a:t>
            </a:r>
            <a:endParaRPr kumimoji="1" lang="ja-JP" altLang="en-US" sz="4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411" name="コンテンツ プレースホルダー 2"/>
          <p:cNvSpPr>
            <a:spLocks noGrp="1"/>
          </p:cNvSpPr>
          <p:nvPr>
            <p:ph idx="1"/>
          </p:nvPr>
        </p:nvSpPr>
        <p:spPr/>
        <p:txBody>
          <a:bodyPr/>
          <a:lstStyle/>
          <a:p>
            <a:pPr marL="0" indent="0">
              <a:buFont typeface="Arial" pitchFamily="34" charset="0"/>
              <a:buNone/>
              <a:defRPr/>
            </a:pPr>
            <a:r>
              <a:rPr kumimoji="1" lang="en-US" altLang="ja-JP" b="1" dirty="0" smtClean="0">
                <a:solidFill>
                  <a:srgbClr val="0070C0"/>
                </a:solidFill>
                <a:effectLst>
                  <a:outerShdw blurRad="38100" dist="38100" dir="2700000" algn="tl">
                    <a:srgbClr val="000000">
                      <a:alpha val="43137"/>
                    </a:srgbClr>
                  </a:outerShdw>
                </a:effectLst>
              </a:rPr>
              <a:t>How we decide the beam energy</a:t>
            </a:r>
            <a:endParaRPr kumimoji="1" lang="ja-JP" altLang="en-US" b="1" dirty="0" smtClean="0">
              <a:solidFill>
                <a:srgbClr val="0070C0"/>
              </a:solidFill>
              <a:effectLst>
                <a:outerShdw blurRad="38100" dist="38100" dir="2700000" algn="tl">
                  <a:srgbClr val="000000">
                    <a:alpha val="43137"/>
                  </a:srgbClr>
                </a:outerShdw>
              </a:effectLst>
            </a:endParaRPr>
          </a:p>
        </p:txBody>
      </p:sp>
      <p:sp>
        <p:nvSpPr>
          <p:cNvPr id="16388"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857AE888-2F89-4192-A935-76B9E4675912}"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Tree>
    <p:extLst>
      <p:ext uri="{BB962C8B-B14F-4D97-AF65-F5344CB8AC3E}">
        <p14:creationId xmlns:p14="http://schemas.microsoft.com/office/powerpoint/2010/main" val="574083323"/>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タイトル 1"/>
          <p:cNvSpPr>
            <a:spLocks noGrp="1" noChangeArrowheads="1"/>
          </p:cNvSpPr>
          <p:nvPr>
            <p:ph type="title" idx="4294967295"/>
          </p:nvPr>
        </p:nvSpPr>
        <p:spPr>
          <a:xfrm>
            <a:off x="483262" y="130175"/>
            <a:ext cx="8915400" cy="920750"/>
          </a:xfrm>
          <a:solidFill>
            <a:srgbClr val="FFFF99"/>
          </a:solidFill>
          <a:ln>
            <a:solidFill>
              <a:srgbClr val="FF3300"/>
            </a:solidFill>
            <a:miter lim="800000"/>
            <a:headEnd/>
            <a:tailEnd/>
          </a:ln>
        </p:spPr>
        <p:txBody>
          <a:bodyPr/>
          <a:lstStyle/>
          <a:p>
            <a:pPr marL="0" indent="0" eaLnBrk="1" hangingPunct="1"/>
            <a:r>
              <a:rPr lang="en-US" altLang="ja-JP" sz="3600" b="1" smtClean="0">
                <a:solidFill>
                  <a:schemeClr val="hlink"/>
                </a:solidFill>
                <a:latin typeface="Arial Black" pitchFamily="34" charset="0"/>
              </a:rPr>
              <a:t>IAEA GUIDELINE</a:t>
            </a:r>
          </a:p>
        </p:txBody>
      </p:sp>
      <p:sp>
        <p:nvSpPr>
          <p:cNvPr id="17411" name="コンテンツ プレースホルダ 2"/>
          <p:cNvSpPr>
            <a:spLocks noGrp="1" noChangeArrowheads="1"/>
          </p:cNvSpPr>
          <p:nvPr>
            <p:ph idx="1"/>
          </p:nvPr>
        </p:nvSpPr>
        <p:spPr>
          <a:xfrm>
            <a:off x="509058" y="1343026"/>
            <a:ext cx="9080500" cy="5459413"/>
          </a:xfrm>
          <a:ln>
            <a:solidFill>
              <a:srgbClr val="FFFF00"/>
            </a:solidFill>
            <a:miter lim="800000"/>
            <a:headEnd/>
            <a:tailEnd/>
          </a:ln>
        </p:spPr>
        <p:txBody>
          <a:bodyPr/>
          <a:lstStyle/>
          <a:p>
            <a:pPr marL="342900" indent="-342900" algn="l" eaLnBrk="1" hangingPunct="1"/>
            <a:r>
              <a:rPr lang="en-US" altLang="ja-JP" sz="2800" b="1" smtClean="0">
                <a:latin typeface="Arial Black" pitchFamily="34" charset="0"/>
              </a:rPr>
              <a:t>Epithermal</a:t>
            </a:r>
            <a:r>
              <a:rPr lang="ja-JP" altLang="en-US" sz="2800" b="1" smtClean="0">
                <a:latin typeface="Arial Black" pitchFamily="34" charset="0"/>
              </a:rPr>
              <a:t>　</a:t>
            </a:r>
            <a:r>
              <a:rPr lang="en-US" altLang="ja-JP" sz="2800" b="1" smtClean="0">
                <a:latin typeface="Arial Black" pitchFamily="34" charset="0"/>
              </a:rPr>
              <a:t>(0.5eV-10keV): 10</a:t>
            </a:r>
            <a:r>
              <a:rPr lang="en-US" altLang="ja-JP" sz="2800" b="1" baseline="30000" smtClean="0">
                <a:latin typeface="Arial Black" pitchFamily="34" charset="0"/>
              </a:rPr>
              <a:t>9</a:t>
            </a:r>
            <a:r>
              <a:rPr lang="en-US" altLang="ja-JP" sz="2800" b="1" smtClean="0">
                <a:latin typeface="Arial Black" pitchFamily="34" charset="0"/>
              </a:rPr>
              <a:t>n/(s</a:t>
            </a:r>
            <a:r>
              <a:rPr lang="ja-JP" altLang="en-US" sz="2800" b="1" smtClean="0">
                <a:latin typeface="Arial Black" pitchFamily="34" charset="0"/>
              </a:rPr>
              <a:t>・</a:t>
            </a:r>
            <a:r>
              <a:rPr lang="en-US" altLang="ja-JP" sz="2800" b="1" smtClean="0">
                <a:latin typeface="Arial Black" pitchFamily="34" charset="0"/>
              </a:rPr>
              <a:t>cm</a:t>
            </a:r>
            <a:r>
              <a:rPr lang="en-US" altLang="ja-JP" sz="2800" b="1" baseline="30000" smtClean="0">
                <a:latin typeface="Arial Black" pitchFamily="34" charset="0"/>
              </a:rPr>
              <a:t>2</a:t>
            </a:r>
            <a:r>
              <a:rPr lang="en-US" altLang="ja-JP" sz="2800" b="1" smtClean="0">
                <a:latin typeface="Arial Black" pitchFamily="34" charset="0"/>
              </a:rPr>
              <a:t>)</a:t>
            </a:r>
            <a:endParaRPr lang="ja-JP" altLang="en-US" sz="2800" b="1" smtClean="0">
              <a:latin typeface="Arial Black" pitchFamily="34" charset="0"/>
            </a:endParaRPr>
          </a:p>
          <a:p>
            <a:pPr marL="342900" indent="-342900" algn="l" eaLnBrk="1" hangingPunct="1"/>
            <a:r>
              <a:rPr lang="en-US" altLang="ja-JP" sz="2800" b="1" smtClean="0">
                <a:latin typeface="Arial Black" pitchFamily="34" charset="0"/>
              </a:rPr>
              <a:t>         </a:t>
            </a:r>
            <a:r>
              <a:rPr lang="ja-JP" altLang="en-US" sz="2800" b="1" smtClean="0">
                <a:latin typeface="Arial Black" pitchFamily="34" charset="0"/>
              </a:rPr>
              <a:t>  </a:t>
            </a:r>
            <a:r>
              <a:rPr lang="en-US" altLang="ja-JP" sz="2800" b="1" smtClean="0">
                <a:latin typeface="Arial Black" pitchFamily="34" charset="0"/>
              </a:rPr>
              <a:t>to get moderate irradiation time. </a:t>
            </a:r>
            <a:endParaRPr lang="ja-JP" altLang="en-US" sz="2800" b="1" smtClean="0">
              <a:latin typeface="Arial Black" pitchFamily="34" charset="0"/>
            </a:endParaRPr>
          </a:p>
          <a:p>
            <a:pPr marL="342900" indent="-342900" algn="l" eaLnBrk="1" hangingPunct="1"/>
            <a:endParaRPr lang="en-US" altLang="ja-JP" b="1" smtClean="0">
              <a:solidFill>
                <a:srgbClr val="0070C0"/>
              </a:solidFill>
              <a:latin typeface="Arial Black" pitchFamily="34" charset="0"/>
            </a:endParaRPr>
          </a:p>
          <a:p>
            <a:pPr marL="342900" indent="-342900" algn="l" eaLnBrk="1" hangingPunct="1"/>
            <a:r>
              <a:rPr lang="en-US" altLang="ja-JP" b="1" smtClean="0">
                <a:solidFill>
                  <a:srgbClr val="0070C0"/>
                </a:solidFill>
                <a:latin typeface="Arial Black" pitchFamily="34" charset="0"/>
              </a:rPr>
              <a:t>need to reduce following accompanying beam: </a:t>
            </a:r>
          </a:p>
          <a:p>
            <a:pPr marL="342900" indent="-342900" algn="l" eaLnBrk="1" hangingPunct="1"/>
            <a:r>
              <a:rPr lang="en-US" altLang="ja-JP" b="1" smtClean="0">
                <a:solidFill>
                  <a:srgbClr val="0070C0"/>
                </a:solidFill>
              </a:rPr>
              <a:t>        </a:t>
            </a:r>
            <a:r>
              <a:rPr lang="ja-JP" altLang="en-US" b="1" smtClean="0">
                <a:solidFill>
                  <a:srgbClr val="0070C0"/>
                </a:solidFill>
              </a:rPr>
              <a:t>       </a:t>
            </a:r>
            <a:r>
              <a:rPr lang="en-US" altLang="ja-JP" b="1" smtClean="0">
                <a:solidFill>
                  <a:srgbClr val="0070C0"/>
                </a:solidFill>
              </a:rPr>
              <a:t> </a:t>
            </a:r>
            <a:r>
              <a:rPr lang="en-US" altLang="ja-JP" sz="2000" b="1" smtClean="0">
                <a:solidFill>
                  <a:srgbClr val="FF3300"/>
                </a:solidFill>
                <a:latin typeface="Arial Black" pitchFamily="34" charset="0"/>
              </a:rPr>
              <a:t>IAEA-TECDOC-1223</a:t>
            </a:r>
          </a:p>
          <a:p>
            <a:pPr marL="342900" indent="-342900" algn="l" eaLnBrk="1" hangingPunct="1">
              <a:buFont typeface="Wingdings" pitchFamily="2" charset="2"/>
              <a:buChar char="n"/>
            </a:pPr>
            <a:r>
              <a:rPr lang="en-US" altLang="ja-JP" sz="2000" b="1" smtClean="0">
                <a:latin typeface="Arial Black" pitchFamily="34" charset="0"/>
              </a:rPr>
              <a:t>Fast neutron &gt;10 keV</a:t>
            </a:r>
            <a:endParaRPr lang="ja-JP" altLang="en-US" sz="2000" b="1" smtClean="0">
              <a:latin typeface="Arial Black" pitchFamily="34" charset="0"/>
            </a:endParaRPr>
          </a:p>
          <a:p>
            <a:pPr marL="342900" indent="-342900" algn="l" eaLnBrk="1" hangingPunct="1"/>
            <a:r>
              <a:rPr lang="en-US" altLang="ja-JP" sz="2000" b="1" smtClean="0">
                <a:latin typeface="Arial Black" pitchFamily="34" charset="0"/>
              </a:rPr>
              <a:t>          2x10</a:t>
            </a:r>
            <a:r>
              <a:rPr lang="en-US" altLang="ja-JP" sz="2000" b="1" baseline="30000" smtClean="0">
                <a:latin typeface="Arial Black" pitchFamily="34" charset="0"/>
              </a:rPr>
              <a:t>-13</a:t>
            </a:r>
            <a:r>
              <a:rPr lang="en-US" altLang="ja-JP" sz="2000" b="1" smtClean="0">
                <a:latin typeface="Arial Black" pitchFamily="34" charset="0"/>
              </a:rPr>
              <a:t> Gy cm</a:t>
            </a:r>
            <a:r>
              <a:rPr lang="en-US" altLang="ja-JP" sz="2000" b="1" baseline="30000" smtClean="0">
                <a:latin typeface="Arial Black" pitchFamily="34" charset="0"/>
              </a:rPr>
              <a:t>2</a:t>
            </a:r>
            <a:r>
              <a:rPr lang="en-US" altLang="ja-JP" sz="2000" b="1" smtClean="0">
                <a:latin typeface="Arial Black" pitchFamily="34" charset="0"/>
              </a:rPr>
              <a:t> per epithermal neutron</a:t>
            </a:r>
            <a:endParaRPr lang="ja-JP" altLang="en-US" sz="2000" b="1" smtClean="0">
              <a:latin typeface="Arial Black" pitchFamily="34" charset="0"/>
            </a:endParaRPr>
          </a:p>
          <a:p>
            <a:pPr marL="342900" indent="-342900" algn="l" eaLnBrk="1" hangingPunct="1">
              <a:buFont typeface="Wingdings" pitchFamily="2" charset="2"/>
              <a:buChar char="n"/>
            </a:pPr>
            <a:r>
              <a:rPr lang="en-US" altLang="ja-JP" sz="2000" b="1" smtClean="0">
                <a:latin typeface="Arial Black" pitchFamily="34" charset="0"/>
              </a:rPr>
              <a:t>Gamma rey</a:t>
            </a:r>
            <a:endParaRPr lang="ja-JP" altLang="en-US" sz="2000" b="1" smtClean="0">
              <a:latin typeface="Arial Black" pitchFamily="34" charset="0"/>
            </a:endParaRPr>
          </a:p>
          <a:p>
            <a:pPr marL="342900" indent="-342900" algn="l" eaLnBrk="1" hangingPunct="1"/>
            <a:r>
              <a:rPr lang="en-US" altLang="ja-JP" sz="2000" b="1" smtClean="0">
                <a:latin typeface="Arial Black" pitchFamily="34" charset="0"/>
              </a:rPr>
              <a:t>         2x10</a:t>
            </a:r>
            <a:r>
              <a:rPr lang="en-US" altLang="ja-JP" sz="2000" b="1" baseline="30000" smtClean="0">
                <a:latin typeface="Arial Black" pitchFamily="34" charset="0"/>
              </a:rPr>
              <a:t>-13</a:t>
            </a:r>
            <a:r>
              <a:rPr lang="en-US" altLang="ja-JP" sz="2000" b="1" smtClean="0">
                <a:latin typeface="Arial Black" pitchFamily="34" charset="0"/>
              </a:rPr>
              <a:t> Gy cm</a:t>
            </a:r>
            <a:r>
              <a:rPr lang="en-US" altLang="ja-JP" sz="2000" b="1" baseline="30000" smtClean="0">
                <a:latin typeface="Arial Black" pitchFamily="34" charset="0"/>
              </a:rPr>
              <a:t>2</a:t>
            </a:r>
            <a:r>
              <a:rPr lang="en-US" altLang="ja-JP" sz="2000" b="1" smtClean="0">
                <a:latin typeface="Arial Black" pitchFamily="34" charset="0"/>
              </a:rPr>
              <a:t> per epithermal neutron</a:t>
            </a:r>
            <a:endParaRPr lang="ja-JP" altLang="en-US" sz="2000" b="1" smtClean="0">
              <a:latin typeface="Arial Black" pitchFamily="34" charset="0"/>
            </a:endParaRPr>
          </a:p>
          <a:p>
            <a:pPr marL="342900" indent="-342900" algn="l" eaLnBrk="1" hangingPunct="1">
              <a:buFont typeface="Wingdings" pitchFamily="2" charset="2"/>
              <a:buChar char="n"/>
            </a:pPr>
            <a:r>
              <a:rPr lang="en-US" altLang="ja-JP" sz="2000" b="1" smtClean="0">
                <a:latin typeface="Arial Black" pitchFamily="34" charset="0"/>
              </a:rPr>
              <a:t>Ratio between thermal flux and epithermal flux</a:t>
            </a:r>
            <a:endParaRPr lang="ja-JP" altLang="en-US" sz="2000" b="1" smtClean="0">
              <a:latin typeface="Arial Black" pitchFamily="34" charset="0"/>
            </a:endParaRPr>
          </a:p>
          <a:p>
            <a:pPr marL="342900" indent="-342900" algn="l" eaLnBrk="1" hangingPunct="1"/>
            <a:r>
              <a:rPr lang="en-US" altLang="ja-JP" sz="2000" b="1" smtClean="0">
                <a:latin typeface="Arial Black" pitchFamily="34" charset="0"/>
              </a:rPr>
              <a:t>           0.05</a:t>
            </a:r>
            <a:endParaRPr lang="ja-JP" altLang="en-US" sz="2000" b="1" smtClean="0">
              <a:latin typeface="Arial Black" pitchFamily="34" charset="0"/>
            </a:endParaRPr>
          </a:p>
          <a:p>
            <a:pPr marL="342900" indent="-342900" algn="l" eaLnBrk="1" hangingPunct="1"/>
            <a:endParaRPr lang="ja-JP" altLang="en-US" sz="2000" b="1" smtClean="0">
              <a:latin typeface="Arial Black" pitchFamily="34" charset="0"/>
            </a:endParaRPr>
          </a:p>
        </p:txBody>
      </p:sp>
      <p:cxnSp>
        <p:nvCxnSpPr>
          <p:cNvPr id="17412" name="直線矢印コネクタ 4"/>
          <p:cNvCxnSpPr>
            <a:cxnSpLocks noChangeShapeType="1"/>
          </p:cNvCxnSpPr>
          <p:nvPr/>
        </p:nvCxnSpPr>
        <p:spPr bwMode="auto">
          <a:xfrm>
            <a:off x="1344878" y="2136775"/>
            <a:ext cx="390393" cy="1588"/>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cxnSp>
        <p:nvCxnSpPr>
          <p:cNvPr id="17413" name="直線矢印コネクタ 6"/>
          <p:cNvCxnSpPr>
            <a:cxnSpLocks noChangeShapeType="1"/>
          </p:cNvCxnSpPr>
          <p:nvPr/>
        </p:nvCxnSpPr>
        <p:spPr bwMode="auto">
          <a:xfrm>
            <a:off x="858177" y="4241800"/>
            <a:ext cx="390392" cy="0"/>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cxnSp>
        <p:nvCxnSpPr>
          <p:cNvPr id="17414" name="直線矢印コネクタ 7"/>
          <p:cNvCxnSpPr>
            <a:cxnSpLocks noChangeShapeType="1"/>
          </p:cNvCxnSpPr>
          <p:nvPr/>
        </p:nvCxnSpPr>
        <p:spPr bwMode="auto">
          <a:xfrm>
            <a:off x="854737" y="4970464"/>
            <a:ext cx="390392" cy="1587"/>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cxnSp>
        <p:nvCxnSpPr>
          <p:cNvPr id="17415" name="直線矢印コネクタ 8"/>
          <p:cNvCxnSpPr>
            <a:cxnSpLocks noChangeShapeType="1"/>
          </p:cNvCxnSpPr>
          <p:nvPr/>
        </p:nvCxnSpPr>
        <p:spPr bwMode="auto">
          <a:xfrm>
            <a:off x="847858" y="5692775"/>
            <a:ext cx="390392" cy="1588"/>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37834335"/>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A97D2175-68D1-4F6E-82BD-2DC4C2C24172}"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2" name="Rectangle 2"/>
          <p:cNvSpPr>
            <a:spLocks noGrp="1" noChangeArrowheads="1"/>
          </p:cNvSpPr>
          <p:nvPr>
            <p:ph type="title"/>
          </p:nvPr>
        </p:nvSpPr>
        <p:spPr>
          <a:xfrm>
            <a:off x="495300" y="274639"/>
            <a:ext cx="8915400" cy="1042987"/>
          </a:xfrm>
        </p:spPr>
        <p:txBody>
          <a:bodyPr/>
          <a:lstStyle/>
          <a:p>
            <a:pPr eaLnBrk="1" hangingPunct="1">
              <a:defRPr/>
            </a:pPr>
            <a:r>
              <a:rPr lang="ja-JP" altLang="en-US" b="1" dirty="0" smtClean="0">
                <a:effectLst>
                  <a:outerShdw blurRad="38100" dist="38100" dir="2700000" algn="tl">
                    <a:srgbClr val="C0C0C0"/>
                  </a:outerShdw>
                </a:effectLst>
                <a:latin typeface="Times New Roman" panose="02020603050405020304" pitchFamily="18" charset="0"/>
              </a:rPr>
              <a:t>Energy and neutron production</a:t>
            </a:r>
          </a:p>
        </p:txBody>
      </p:sp>
      <p:sp>
        <p:nvSpPr>
          <p:cNvPr id="18435" name="Text Box 3"/>
          <p:cNvSpPr txBox="1">
            <a:spLocks noChangeArrowheads="1"/>
          </p:cNvSpPr>
          <p:nvPr/>
        </p:nvSpPr>
        <p:spPr bwMode="auto">
          <a:xfrm>
            <a:off x="1150541" y="2093913"/>
            <a:ext cx="77787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3200" b="1" dirty="0">
                <a:effectLst>
                  <a:outerShdw blurRad="38100" dist="38100" dir="2700000" algn="tl">
                    <a:srgbClr val="C0C0C0"/>
                  </a:outerShdw>
                </a:effectLst>
                <a:latin typeface="Times New Roman" panose="02020603050405020304" pitchFamily="18" charset="0"/>
              </a:rPr>
              <a:t>higher energy: produce higher neutron flux</a:t>
            </a:r>
          </a:p>
          <a:p>
            <a:pPr eaLnBrk="1" hangingPunct="1">
              <a:buFont typeface="Arial" panose="020B0604020202020204" pitchFamily="34" charset="0"/>
              <a:buNone/>
              <a:defRPr/>
            </a:pPr>
            <a:r>
              <a:rPr lang="ja-JP" altLang="en-US" sz="3200" b="1" dirty="0">
                <a:effectLst>
                  <a:outerShdw blurRad="38100" dist="38100" dir="2700000" algn="tl">
                    <a:srgbClr val="C0C0C0"/>
                  </a:outerShdw>
                </a:effectLst>
                <a:latin typeface="Times New Roman" panose="02020603050405020304" pitchFamily="18" charset="0"/>
              </a:rPr>
              <a:t>lower energy: </a:t>
            </a:r>
            <a:r>
              <a:rPr lang="en-US" altLang="ja-JP" sz="3200" b="1" dirty="0">
                <a:effectLst>
                  <a:outerShdw blurRad="38100" dist="38100" dir="2700000" algn="tl">
                    <a:srgbClr val="C0C0C0"/>
                  </a:outerShdw>
                </a:effectLst>
                <a:latin typeface="Times New Roman" panose="02020603050405020304" pitchFamily="18" charset="0"/>
              </a:rPr>
              <a:t>better</a:t>
            </a:r>
            <a:r>
              <a:rPr lang="ja-JP" altLang="en-US" sz="3200" b="1" dirty="0">
                <a:effectLst>
                  <a:outerShdw blurRad="38100" dist="38100" dir="2700000" algn="tl">
                    <a:srgbClr val="C0C0C0"/>
                  </a:outerShdw>
                </a:effectLst>
                <a:latin typeface="Times New Roman" panose="02020603050405020304" pitchFamily="18" charset="0"/>
              </a:rPr>
              <a:t> </a:t>
            </a:r>
            <a:r>
              <a:rPr lang="en-US" altLang="ja-JP" sz="3200" b="1" dirty="0" err="1">
                <a:effectLst>
                  <a:outerShdw blurRad="38100" dist="38100" dir="2700000" algn="tl">
                    <a:srgbClr val="C0C0C0"/>
                  </a:outerShdw>
                </a:effectLst>
                <a:latin typeface="Times New Roman" panose="02020603050405020304" pitchFamily="18" charset="0"/>
              </a:rPr>
              <a:t>epi</a:t>
            </a:r>
            <a:r>
              <a:rPr lang="en-US" altLang="ja-JP" sz="3200" b="1" dirty="0">
                <a:effectLst>
                  <a:outerShdw blurRad="38100" dist="38100" dir="2700000" algn="tl">
                    <a:srgbClr val="C0C0C0"/>
                  </a:outerShdw>
                </a:effectLst>
                <a:latin typeface="Times New Roman" panose="02020603050405020304" pitchFamily="18" charset="0"/>
              </a:rPr>
              <a:t>-thermal efficiency</a:t>
            </a:r>
            <a:endParaRPr lang="ja-JP" altLang="en-US" sz="3200" b="1" dirty="0">
              <a:effectLst>
                <a:outerShdw blurRad="38100" dist="38100" dir="2700000" algn="tl">
                  <a:srgbClr val="C0C0C0"/>
                </a:outerShdw>
              </a:effectLst>
              <a:latin typeface="Times New Roman" panose="02020603050405020304" pitchFamily="18" charset="0"/>
            </a:endParaRPr>
          </a:p>
        </p:txBody>
      </p:sp>
      <p:sp>
        <p:nvSpPr>
          <p:cNvPr id="18436" name="Text Box 4"/>
          <p:cNvSpPr txBox="1">
            <a:spLocks noChangeArrowheads="1"/>
          </p:cNvSpPr>
          <p:nvPr/>
        </p:nvSpPr>
        <p:spPr bwMode="auto">
          <a:xfrm>
            <a:off x="447146" y="1317625"/>
            <a:ext cx="32618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4400" b="1" dirty="0">
                <a:effectLst>
                  <a:outerShdw blurRad="38100" dist="38100" dir="2700000" algn="tl">
                    <a:srgbClr val="C0C0C0"/>
                  </a:outerShdw>
                </a:effectLst>
                <a:latin typeface="Times New Roman" panose="02020603050405020304" pitchFamily="18" charset="0"/>
              </a:rPr>
              <a:t>Neutron flux</a:t>
            </a:r>
          </a:p>
        </p:txBody>
      </p:sp>
      <p:pic>
        <p:nvPicPr>
          <p:cNvPr id="18438" name="図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2439" y="3194051"/>
            <a:ext cx="3879850"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コンテンツ プレースホルダー 2"/>
          <p:cNvSpPr>
            <a:spLocks noGrp="1"/>
          </p:cNvSpPr>
          <p:nvPr>
            <p:ph idx="1"/>
          </p:nvPr>
        </p:nvSpPr>
        <p:spPr/>
        <p:txBody>
          <a:bodyPr/>
          <a:lstStyle/>
          <a:p>
            <a:endParaRPr kumimoji="1" lang="ja-JP" altLang="en-US" smtClean="0"/>
          </a:p>
        </p:txBody>
      </p:sp>
      <p:pic>
        <p:nvPicPr>
          <p:cNvPr id="18440" name="Picture 2" descr="\\133.87.123.118\hashimoto\BNCT関係\画像\taikei_ucans4.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7677" y="3141664"/>
            <a:ext cx="3047471" cy="304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テキスト ボックス 2"/>
          <p:cNvSpPr txBox="1">
            <a:spLocks noChangeArrowheads="1"/>
          </p:cNvSpPr>
          <p:nvPr/>
        </p:nvSpPr>
        <p:spPr bwMode="auto">
          <a:xfrm>
            <a:off x="5493015" y="6435725"/>
            <a:ext cx="3869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50" charset="-128"/>
              </a:defRPr>
            </a:lvl1pPr>
            <a:lvl2pPr marL="742950" indent="-285750">
              <a:defRPr>
                <a:solidFill>
                  <a:schemeClr val="tx1"/>
                </a:solidFill>
                <a:latin typeface="Arial" pitchFamily="34" charset="0"/>
                <a:ea typeface="ＭＳ Ｐゴシック" pitchFamily="50" charset="-128"/>
              </a:defRPr>
            </a:lvl2pPr>
            <a:lvl3pPr marL="1143000" indent="-228600">
              <a:defRPr>
                <a:solidFill>
                  <a:schemeClr val="tx1"/>
                </a:solidFill>
                <a:latin typeface="Arial" pitchFamily="34" charset="0"/>
                <a:ea typeface="ＭＳ Ｐゴシック" pitchFamily="50" charset="-128"/>
              </a:defRPr>
            </a:lvl3pPr>
            <a:lvl4pPr marL="1600200" indent="-228600">
              <a:defRPr>
                <a:solidFill>
                  <a:schemeClr val="tx1"/>
                </a:solidFill>
                <a:latin typeface="Arial" pitchFamily="34" charset="0"/>
                <a:ea typeface="ＭＳ Ｐゴシック" pitchFamily="50" charset="-128"/>
              </a:defRPr>
            </a:lvl4pPr>
            <a:lvl5pPr marL="2057400" indent="-228600">
              <a:defRPr>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50" charset="-128"/>
              </a:defRPr>
            </a:lvl9pPr>
          </a:lstStyle>
          <a:p>
            <a:r>
              <a:rPr kumimoji="1" lang="en-US" altLang="ja-JP" b="1"/>
              <a:t> by Y. Hashimoto,  Hokkaido Univ.</a:t>
            </a:r>
            <a:endParaRPr kumimoji="1" lang="ja-JP" altLang="en-US" b="1"/>
          </a:p>
        </p:txBody>
      </p:sp>
    </p:spTree>
    <p:extLst>
      <p:ext uri="{BB962C8B-B14F-4D97-AF65-F5344CB8AC3E}">
        <p14:creationId xmlns:p14="http://schemas.microsoft.com/office/powerpoint/2010/main" val="91909691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29237" y="5508626"/>
            <a:ext cx="6707188" cy="13319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4" name="タイトル 2"/>
          <p:cNvSpPr>
            <a:spLocks noGrp="1"/>
          </p:cNvSpPr>
          <p:nvPr>
            <p:ph type="title"/>
          </p:nvPr>
        </p:nvSpPr>
        <p:spPr>
          <a:xfrm>
            <a:off x="495300" y="274639"/>
            <a:ext cx="8915400" cy="706437"/>
          </a:xfrm>
        </p:spPr>
        <p:txBody>
          <a:bodyPr>
            <a:normAutofit/>
          </a:bodyPr>
          <a:lstStyle/>
          <a:p>
            <a:pPr>
              <a:defRPr/>
            </a:pPr>
            <a:r>
              <a:rPr kumimoji="1" lang="en-US" altLang="ja-JP" sz="3200" b="1" dirty="0" smtClean="0">
                <a:effectLst>
                  <a:outerShdw blurRad="38100" dist="38100" dir="2700000" algn="tl">
                    <a:srgbClr val="000000">
                      <a:alpha val="43137"/>
                    </a:srgbClr>
                  </a:outerShdw>
                </a:effectLst>
              </a:rPr>
              <a:t>Residual Radioactivity vs Proton Energy</a:t>
            </a:r>
            <a:endParaRPr kumimoji="1" lang="ja-JP" altLang="en-US" sz="3200" b="1" dirty="0">
              <a:effectLst>
                <a:outerShdw blurRad="38100" dist="38100" dir="2700000" algn="tl">
                  <a:srgbClr val="000000">
                    <a:alpha val="43137"/>
                  </a:srgbClr>
                </a:outerShdw>
              </a:effectLst>
            </a:endParaRPr>
          </a:p>
        </p:txBody>
      </p:sp>
      <p:graphicFrame>
        <p:nvGraphicFramePr>
          <p:cNvPr id="5" name="グラフ 4"/>
          <p:cNvGraphicFramePr/>
          <p:nvPr/>
        </p:nvGraphicFramePr>
        <p:xfrm>
          <a:off x="1052567" y="1124744"/>
          <a:ext cx="8112901" cy="5733256"/>
        </p:xfrm>
        <a:graphic>
          <a:graphicData uri="http://schemas.openxmlformats.org/drawingml/2006/chart">
            <c:chart xmlns:c="http://schemas.openxmlformats.org/drawingml/2006/chart" xmlns:r="http://schemas.openxmlformats.org/officeDocument/2006/relationships" r:id="rId2"/>
          </a:graphicData>
        </a:graphic>
      </p:graphicFrame>
      <p:sp>
        <p:nvSpPr>
          <p:cNvPr id="19461" name="テキスト ボックス 6"/>
          <p:cNvSpPr txBox="1">
            <a:spLocks noChangeArrowheads="1"/>
          </p:cNvSpPr>
          <p:nvPr/>
        </p:nvSpPr>
        <p:spPr bwMode="auto">
          <a:xfrm>
            <a:off x="3938323" y="908051"/>
            <a:ext cx="280842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r>
              <a:rPr kumimoji="1" lang="en-US" altLang="ja-JP" sz="2400" b="1">
                <a:solidFill>
                  <a:srgbClr val="002060"/>
                </a:solidFill>
                <a:latin typeface="Arial" pitchFamily="34" charset="0"/>
              </a:rPr>
              <a:t>Copper case</a:t>
            </a:r>
            <a:endParaRPr kumimoji="1" lang="ja-JP" altLang="en-US" sz="2400" b="1">
              <a:solidFill>
                <a:srgbClr val="002060"/>
              </a:solidFill>
              <a:latin typeface="Arial" pitchFamily="34" charset="0"/>
            </a:endParaRPr>
          </a:p>
        </p:txBody>
      </p:sp>
      <p:grpSp>
        <p:nvGrpSpPr>
          <p:cNvPr id="16" name="グループ化 15"/>
          <p:cNvGrpSpPr>
            <a:grpSpLocks/>
          </p:cNvGrpSpPr>
          <p:nvPr/>
        </p:nvGrpSpPr>
        <p:grpSpPr bwMode="auto">
          <a:xfrm>
            <a:off x="2846256" y="1484313"/>
            <a:ext cx="6865408" cy="2952750"/>
            <a:chOff x="2627784" y="1484784"/>
            <a:chExt cx="6336704" cy="2952328"/>
          </a:xfrm>
        </p:grpSpPr>
        <p:sp>
          <p:nvSpPr>
            <p:cNvPr id="13" name="四角形吹き出し 12"/>
            <p:cNvSpPr/>
            <p:nvPr/>
          </p:nvSpPr>
          <p:spPr>
            <a:xfrm>
              <a:off x="7812071" y="2997455"/>
              <a:ext cx="1152417" cy="647607"/>
            </a:xfrm>
            <a:prstGeom prst="wedgeRectCallout">
              <a:avLst>
                <a:gd name="adj1" fmla="val -72642"/>
                <a:gd name="adj2" fmla="val 44863"/>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en-US" altLang="ja-JP" dirty="0">
                  <a:solidFill>
                    <a:schemeClr val="tx1"/>
                  </a:solidFill>
                </a:rPr>
                <a:t>60Co</a:t>
              </a:r>
              <a:endParaRPr kumimoji="1" lang="ja-JP" altLang="en-US" dirty="0">
                <a:solidFill>
                  <a:schemeClr val="tx1"/>
                </a:solidFill>
              </a:endParaRPr>
            </a:p>
          </p:txBody>
        </p:sp>
        <p:sp>
          <p:nvSpPr>
            <p:cNvPr id="14" name="四角形吹き出し 13"/>
            <p:cNvSpPr/>
            <p:nvPr/>
          </p:nvSpPr>
          <p:spPr>
            <a:xfrm>
              <a:off x="2627784" y="3789505"/>
              <a:ext cx="1152417" cy="647607"/>
            </a:xfrm>
            <a:prstGeom prst="wedgeRectCallout">
              <a:avLst>
                <a:gd name="adj1" fmla="val 29873"/>
                <a:gd name="adj2" fmla="val -92313"/>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en-US" altLang="ja-JP" dirty="0">
                  <a:solidFill>
                    <a:schemeClr val="tx1"/>
                  </a:solidFill>
                </a:rPr>
                <a:t>64Cu</a:t>
              </a:r>
              <a:endParaRPr kumimoji="1" lang="ja-JP" altLang="en-US" dirty="0">
                <a:solidFill>
                  <a:schemeClr val="tx1"/>
                </a:solidFill>
              </a:endParaRPr>
            </a:p>
          </p:txBody>
        </p:sp>
        <p:sp>
          <p:nvSpPr>
            <p:cNvPr id="15" name="四角形吹き出し 14"/>
            <p:cNvSpPr/>
            <p:nvPr/>
          </p:nvSpPr>
          <p:spPr>
            <a:xfrm>
              <a:off x="3707182" y="1484784"/>
              <a:ext cx="1152417" cy="647607"/>
            </a:xfrm>
            <a:prstGeom prst="wedgeRectCallout">
              <a:avLst>
                <a:gd name="adj1" fmla="val -68232"/>
                <a:gd name="adj2" fmla="val 44863"/>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en-US" altLang="ja-JP" dirty="0">
                  <a:solidFill>
                    <a:schemeClr val="tx1"/>
                  </a:solidFill>
                </a:rPr>
                <a:t>62Cu</a:t>
              </a:r>
              <a:endParaRPr kumimoji="1" lang="ja-JP" altLang="en-US" dirty="0">
                <a:solidFill>
                  <a:schemeClr val="tx1"/>
                </a:solidFill>
              </a:endParaRPr>
            </a:p>
          </p:txBody>
        </p:sp>
      </p:grpSp>
    </p:spTree>
    <p:extLst>
      <p:ext uri="{BB962C8B-B14F-4D97-AF65-F5344CB8AC3E}">
        <p14:creationId xmlns:p14="http://schemas.microsoft.com/office/powerpoint/2010/main" val="748058551"/>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正方形/長方形 1"/>
          <p:cNvSpPr>
            <a:spLocks noChangeArrowheads="1"/>
          </p:cNvSpPr>
          <p:nvPr/>
        </p:nvSpPr>
        <p:spPr bwMode="auto">
          <a:xfrm>
            <a:off x="211535" y="4962526"/>
            <a:ext cx="6170613" cy="1368425"/>
          </a:xfrm>
          <a:prstGeom prst="rect">
            <a:avLst/>
          </a:prstGeom>
          <a:solidFill>
            <a:schemeClr val="accent1"/>
          </a:solidFill>
          <a:ln w="25400">
            <a:solidFill>
              <a:srgbClr val="395E8A"/>
            </a:solidFill>
            <a:miter lim="800000"/>
            <a:headEnd/>
            <a:tailEnd/>
          </a:ln>
        </p:spPr>
        <p:txBody>
          <a:bodyPr anchor="ctr"/>
          <a:lstStyle/>
          <a:p>
            <a:pPr marL="285750" indent="-285750" algn="ctr" eaLnBrk="1" hangingPunct="1">
              <a:buFont typeface="Arial" pitchFamily="34" charset="0"/>
              <a:buNone/>
            </a:pPr>
            <a:r>
              <a:rPr lang="en-US" altLang="ja-JP" sz="2400" b="1">
                <a:solidFill>
                  <a:srgbClr val="FFFFFF"/>
                </a:solidFill>
                <a:latin typeface="Times New Roman" pitchFamily="18" charset="0"/>
                <a:sym typeface="Times New Roman" pitchFamily="18" charset="0"/>
              </a:rPr>
              <a:t>8MeV proton  neutron energy &lt; 6MeV </a:t>
            </a:r>
            <a:endParaRPr lang="ja-JP" altLang="en-US" sz="2400" b="1">
              <a:solidFill>
                <a:srgbClr val="FFFFFF"/>
              </a:solidFill>
              <a:latin typeface="Times New Roman" pitchFamily="18" charset="0"/>
              <a:sym typeface="Times New Roman" pitchFamily="18" charset="0"/>
            </a:endParaRPr>
          </a:p>
          <a:p>
            <a:pPr marL="285750" indent="-285750" algn="ctr" eaLnBrk="1" hangingPunct="1">
              <a:buFont typeface="Wingdings" pitchFamily="2" charset="2"/>
              <a:buChar char="è"/>
            </a:pPr>
            <a:r>
              <a:rPr lang="en-US" altLang="ja-JP" sz="2400" b="1">
                <a:solidFill>
                  <a:srgbClr val="FFFFFF"/>
                </a:solidFill>
                <a:latin typeface="Times New Roman" pitchFamily="18" charset="0"/>
                <a:sym typeface="Times New Roman" pitchFamily="18" charset="0"/>
              </a:rPr>
              <a:t>We can avoid many nuclear reaction channels</a:t>
            </a:r>
            <a:endParaRPr lang="ja-JP" altLang="en-US" sz="2400" b="1">
              <a:solidFill>
                <a:srgbClr val="FFFFFF"/>
              </a:solidFill>
              <a:latin typeface="Times New Roman" pitchFamily="18" charset="0"/>
              <a:sym typeface="Times New Roman" pitchFamily="18" charset="0"/>
            </a:endParaRPr>
          </a:p>
          <a:p>
            <a:pPr marL="285750" indent="-285750" algn="ctr" eaLnBrk="1" hangingPunct="1">
              <a:buFont typeface="Wingdings" pitchFamily="2" charset="2"/>
              <a:buChar char="è"/>
            </a:pPr>
            <a:r>
              <a:rPr lang="en-US" altLang="ja-JP" sz="2400" b="1">
                <a:solidFill>
                  <a:srgbClr val="FFFFFF"/>
                </a:solidFill>
                <a:latin typeface="Times New Roman" pitchFamily="18" charset="0"/>
                <a:sym typeface="Times New Roman" pitchFamily="18" charset="0"/>
              </a:rPr>
              <a:t>Low residual radiation</a:t>
            </a:r>
            <a:endParaRPr lang="en-US" altLang="ja-JP">
              <a:sym typeface="Calibri" pitchFamily="34" charset="0"/>
            </a:endParaRPr>
          </a:p>
        </p:txBody>
      </p:sp>
      <p:pic>
        <p:nvPicPr>
          <p:cNvPr id="2048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2340" y="1"/>
            <a:ext cx="3437864"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図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6" y="-34925"/>
            <a:ext cx="6462977" cy="44735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048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2148" y="3581401"/>
            <a:ext cx="3484298"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円/楕円 5"/>
          <p:cNvSpPr>
            <a:spLocks noChangeArrowheads="1"/>
          </p:cNvSpPr>
          <p:nvPr/>
        </p:nvSpPr>
        <p:spPr bwMode="auto">
          <a:xfrm>
            <a:off x="6746744" y="2420939"/>
            <a:ext cx="3119702" cy="719137"/>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0487" name="円/楕円 13"/>
          <p:cNvSpPr>
            <a:spLocks noChangeArrowheads="1"/>
          </p:cNvSpPr>
          <p:nvPr/>
        </p:nvSpPr>
        <p:spPr bwMode="auto">
          <a:xfrm>
            <a:off x="6669353" y="5734050"/>
            <a:ext cx="3119702" cy="719138"/>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cxnSp>
        <p:nvCxnSpPr>
          <p:cNvPr id="20488" name="直線矢印コネクタ 7"/>
          <p:cNvCxnSpPr>
            <a:cxnSpLocks noChangeShapeType="1"/>
            <a:stCxn id="20482" idx="3"/>
            <a:endCxn id="20486" idx="3"/>
          </p:cNvCxnSpPr>
          <p:nvPr/>
        </p:nvCxnSpPr>
        <p:spPr bwMode="auto">
          <a:xfrm flipV="1">
            <a:off x="6382148" y="3035300"/>
            <a:ext cx="822060" cy="260985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0489" name="直線矢印コネクタ 9"/>
          <p:cNvCxnSpPr>
            <a:cxnSpLocks noChangeShapeType="1"/>
          </p:cNvCxnSpPr>
          <p:nvPr/>
        </p:nvCxnSpPr>
        <p:spPr bwMode="auto">
          <a:xfrm>
            <a:off x="6382147" y="5645150"/>
            <a:ext cx="411030" cy="34290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20490" name="テキスト ボックス 3"/>
          <p:cNvSpPr>
            <a:spLocks noChangeArrowheads="1"/>
          </p:cNvSpPr>
          <p:nvPr/>
        </p:nvSpPr>
        <p:spPr bwMode="auto">
          <a:xfrm>
            <a:off x="8989352" y="836613"/>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steel</a:t>
            </a:r>
            <a:endParaRPr lang="ja-JP" altLang="en-US">
              <a:sym typeface="Calibri" pitchFamily="34" charset="0"/>
            </a:endParaRPr>
          </a:p>
        </p:txBody>
      </p:sp>
      <p:sp>
        <p:nvSpPr>
          <p:cNvPr id="20491" name="テキスト ボックス 10"/>
          <p:cNvSpPr>
            <a:spLocks noChangeArrowheads="1"/>
          </p:cNvSpPr>
          <p:nvPr/>
        </p:nvSpPr>
        <p:spPr bwMode="auto">
          <a:xfrm>
            <a:off x="8813933" y="3968750"/>
            <a:ext cx="595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lead</a:t>
            </a:r>
            <a:endParaRPr lang="ja-JP" altLang="en-US">
              <a:sym typeface="Calibri" pitchFamily="34" charset="0"/>
            </a:endParaRPr>
          </a:p>
        </p:txBody>
      </p:sp>
    </p:spTree>
    <p:extLst>
      <p:ext uri="{BB962C8B-B14F-4D97-AF65-F5344CB8AC3E}">
        <p14:creationId xmlns:p14="http://schemas.microsoft.com/office/powerpoint/2010/main" val="2964845011"/>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6"/>
                                        </p:tgtEl>
                                        <p:attrNameLst>
                                          <p:attrName>style.visibility</p:attrName>
                                        </p:attrNameLst>
                                      </p:cBhvr>
                                      <p:to>
                                        <p:strVal val="visible"/>
                                      </p:to>
                                    </p:set>
                                    <p:animEffect>
                                      <p:cBhvr>
                                        <p:cTn id="7" dur="500"/>
                                        <p:tgtEl>
                                          <p:spTgt spid="204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87"/>
                                        </p:tgtEl>
                                        <p:attrNameLst>
                                          <p:attrName>style.visibility</p:attrName>
                                        </p:attrNameLst>
                                      </p:cBhvr>
                                      <p:to>
                                        <p:strVal val="visible"/>
                                      </p:to>
                                    </p:set>
                                    <p:animEffect>
                                      <p:cBhvr>
                                        <p:cTn id="10" dur="500"/>
                                        <p:tgtEl>
                                          <p:spTgt spid="2048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489"/>
                                        </p:tgtEl>
                                        <p:attrNameLst>
                                          <p:attrName>style.visibility</p:attrName>
                                        </p:attrNameLst>
                                      </p:cBhvr>
                                      <p:to>
                                        <p:strVal val="visible"/>
                                      </p:to>
                                    </p:set>
                                    <p:animEffect>
                                      <p:cBhvr>
                                        <p:cTn id="15" dur="500"/>
                                        <p:tgtEl>
                                          <p:spTgt spid="20489"/>
                                        </p:tgtEl>
                                      </p:cBhvr>
                                    </p:animEffect>
                                  </p:childTnLst>
                                </p:cTn>
                              </p:par>
                              <p:par>
                                <p:cTn id="16" presetID="10" presetClass="entr" presetSubtype="0" fill="hold" nodeType="withEffect">
                                  <p:stCondLst>
                                    <p:cond delay="0"/>
                                  </p:stCondLst>
                                  <p:childTnLst>
                                    <p:set>
                                      <p:cBhvr>
                                        <p:cTn id="17" dur="1" fill="hold">
                                          <p:stCondLst>
                                            <p:cond delay="0"/>
                                          </p:stCondLst>
                                        </p:cTn>
                                        <p:tgtEl>
                                          <p:spTgt spid="20488"/>
                                        </p:tgtEl>
                                        <p:attrNameLst>
                                          <p:attrName>style.visibility</p:attrName>
                                        </p:attrNameLst>
                                      </p:cBhvr>
                                      <p:to>
                                        <p:strVal val="visible"/>
                                      </p:to>
                                    </p:set>
                                    <p:animEffect>
                                      <p:cBhvr>
                                        <p:cTn id="18" dur="5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bldLvl="0" animBg="1" autoUpdateAnimBg="0"/>
      <p:bldP spid="20487" grpId="0" bldLvl="0" animBg="1" autoUpdateAnimBg="0"/>
      <p:bldP spid="2048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kumimoji="1" lang="en-US" altLang="ja-JP" sz="4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Energy selection</a:t>
            </a:r>
            <a:endParaRPr kumimoji="1" lang="ja-JP" altLang="en-US" sz="4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コンテンツ プレースホルダー 2"/>
          <p:cNvSpPr>
            <a:spLocks noGrp="1"/>
          </p:cNvSpPr>
          <p:nvPr>
            <p:ph idx="1"/>
          </p:nvPr>
        </p:nvSpPr>
        <p:spPr/>
        <p:txBody>
          <a:bodyPr/>
          <a:lstStyle/>
          <a:p>
            <a:pPr marL="0" indent="0">
              <a:buFont typeface="Arial" pitchFamily="34" charset="0"/>
              <a:buNone/>
              <a:defRPr/>
            </a:pPr>
            <a:r>
              <a:rPr kumimoji="1" lang="en-US" altLang="ja-JP" sz="4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8 MeV was chosen</a:t>
            </a:r>
            <a:endParaRPr kumimoji="1" lang="ja-JP" altLang="en-US" sz="4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1508"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BFA189EC-B781-4B33-9BB6-5B8749AEAA8D}"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Tree>
    <p:extLst>
      <p:ext uri="{BB962C8B-B14F-4D97-AF65-F5344CB8AC3E}">
        <p14:creationId xmlns:p14="http://schemas.microsoft.com/office/powerpoint/2010/main" val="3526998194"/>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番号プレースホルダー 5"/>
          <p:cNvSpPr>
            <a:spLocks noGrp="1"/>
          </p:cNvSpPr>
          <p:nvPr>
            <p:ph type="sldNum" sz="quarter" idx="12"/>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03457088-F7D9-4C61-A7F5-B6DB9EC717E1}" type="slidenum">
              <a:rPr lang="ja-JP" altLang="en-US" sz="1200">
                <a:solidFill>
                  <a:srgbClr val="898989"/>
                </a:solidFill>
                <a:latin typeface="Arial" pitchFamily="34" charset="0"/>
              </a:rPr>
              <a:pPr/>
              <a:t>39</a:t>
            </a:fld>
            <a:endParaRPr lang="ja-JP" altLang="en-US" sz="1800">
              <a:latin typeface="Arial" pitchFamily="34" charset="0"/>
            </a:endParaRPr>
          </a:p>
        </p:txBody>
      </p:sp>
      <p:sp>
        <p:nvSpPr>
          <p:cNvPr id="24578" name="タイトル 1"/>
          <p:cNvSpPr>
            <a:spLocks noGrp="1" noChangeArrowheads="1"/>
          </p:cNvSpPr>
          <p:nvPr>
            <p:ph type="title" idx="4294967295"/>
          </p:nvPr>
        </p:nvSpPr>
        <p:spPr>
          <a:xfrm>
            <a:off x="428229" y="0"/>
            <a:ext cx="8915400" cy="692150"/>
          </a:xfrm>
        </p:spPr>
        <p:txBody>
          <a:bodyPr/>
          <a:lstStyle/>
          <a:p>
            <a:pPr marL="0" indent="0" eaLnBrk="1" hangingPunct="1">
              <a:defRPr/>
            </a:pPr>
            <a:r>
              <a:rPr lang="ja-JP" altLang="en-US" sz="3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residual radiation</a:t>
            </a:r>
          </a:p>
        </p:txBody>
      </p:sp>
      <p:sp>
        <p:nvSpPr>
          <p:cNvPr id="22532" name="直線コネクタ 4"/>
          <p:cNvSpPr>
            <a:spLocks noChangeShapeType="1"/>
          </p:cNvSpPr>
          <p:nvPr/>
        </p:nvSpPr>
        <p:spPr bwMode="auto">
          <a:xfrm>
            <a:off x="0" y="692150"/>
            <a:ext cx="8696987" cy="1588"/>
          </a:xfrm>
          <a:prstGeom prst="line">
            <a:avLst/>
          </a:prstGeom>
          <a:noFill/>
          <a:ln w="44450">
            <a:solidFill>
              <a:srgbClr val="76923C"/>
            </a:solidFill>
            <a:prstDash val="sys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2533" name="テキスト ボックス 5"/>
          <p:cNvSpPr>
            <a:spLocks noChangeArrowheads="1"/>
          </p:cNvSpPr>
          <p:nvPr/>
        </p:nvSpPr>
        <p:spPr bwMode="auto">
          <a:xfrm>
            <a:off x="584729" y="908051"/>
            <a:ext cx="16070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sz="2800">
                <a:solidFill>
                  <a:srgbClr val="000000"/>
                </a:solidFill>
                <a:latin typeface="Calibri" pitchFamily="34" charset="0"/>
                <a:sym typeface="ＭＳ Ｐゴシック" pitchFamily="50" charset="-128"/>
              </a:rPr>
              <a:t>operation</a:t>
            </a:r>
            <a:endParaRPr lang="ja-JP" altLang="en-US">
              <a:sym typeface="Calibri" pitchFamily="34" charset="0"/>
            </a:endParaRPr>
          </a:p>
        </p:txBody>
      </p:sp>
      <p:pic>
        <p:nvPicPr>
          <p:cNvPr id="225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3103" y="0"/>
            <a:ext cx="1172898"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テキスト ボックス 20"/>
          <p:cNvSpPr>
            <a:spLocks noChangeArrowheads="1"/>
          </p:cNvSpPr>
          <p:nvPr/>
        </p:nvSpPr>
        <p:spPr bwMode="auto">
          <a:xfrm>
            <a:off x="1052513" y="1628775"/>
            <a:ext cx="5334794"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sz="2000">
                <a:solidFill>
                  <a:srgbClr val="000000"/>
                </a:solidFill>
                <a:latin typeface="Calibri" pitchFamily="34" charset="0"/>
                <a:sym typeface="ＭＳ Ｐゴシック" pitchFamily="50" charset="-128"/>
              </a:rPr>
              <a:t>daily op.　：　</a:t>
            </a:r>
            <a:r>
              <a:rPr lang="en-US" altLang="ja-JP" sz="2000">
                <a:solidFill>
                  <a:srgbClr val="000000"/>
                </a:solidFill>
                <a:latin typeface="Calibri" pitchFamily="34" charset="0"/>
                <a:sym typeface="Calibri" pitchFamily="34" charset="0"/>
              </a:rPr>
              <a:t>2</a:t>
            </a:r>
            <a:r>
              <a:rPr lang="ja-JP" altLang="en-US" sz="2000">
                <a:solidFill>
                  <a:srgbClr val="000000"/>
                </a:solidFill>
                <a:latin typeface="Calibri" pitchFamily="34" charset="0"/>
                <a:sym typeface="ＭＳ Ｐゴシック" pitchFamily="50" charset="-128"/>
              </a:rPr>
              <a:t>hour（</a:t>
            </a:r>
            <a:r>
              <a:rPr lang="en-US" altLang="ja-JP" sz="2000">
                <a:solidFill>
                  <a:srgbClr val="000000"/>
                </a:solidFill>
                <a:latin typeface="Calibri" pitchFamily="34" charset="0"/>
                <a:sym typeface="Calibri" pitchFamily="34" charset="0"/>
              </a:rPr>
              <a:t>30min×2</a:t>
            </a:r>
            <a:r>
              <a:rPr lang="ja-JP" altLang="en-US" sz="2000">
                <a:solidFill>
                  <a:srgbClr val="000000"/>
                </a:solidFill>
                <a:latin typeface="Calibri" pitchFamily="34" charset="0"/>
                <a:sym typeface="ＭＳ Ｐゴシック" pitchFamily="50" charset="-128"/>
              </a:rPr>
              <a:t>、</a:t>
            </a:r>
            <a:r>
              <a:rPr lang="en-US" altLang="ja-JP" sz="2000">
                <a:solidFill>
                  <a:srgbClr val="000000"/>
                </a:solidFill>
                <a:latin typeface="Calibri" pitchFamily="34" charset="0"/>
                <a:sym typeface="Calibri" pitchFamily="34" charset="0"/>
              </a:rPr>
              <a:t>1hour×1</a:t>
            </a:r>
            <a:r>
              <a:rPr lang="ja-JP" altLang="en-US" sz="2000">
                <a:solidFill>
                  <a:srgbClr val="000000"/>
                </a:solidFill>
                <a:latin typeface="Calibri" pitchFamily="34" charset="0"/>
                <a:sym typeface="ＭＳ Ｐゴシック" pitchFamily="50" charset="-128"/>
              </a:rPr>
              <a:t>） </a:t>
            </a:r>
            <a:r>
              <a:rPr lang="en-US" altLang="ja-JP" sz="2000">
                <a:solidFill>
                  <a:srgbClr val="000000"/>
                </a:solidFill>
                <a:latin typeface="Calibri" pitchFamily="34" charset="0"/>
                <a:sym typeface="Calibri" pitchFamily="34" charset="0"/>
              </a:rPr>
              <a:t>/</a:t>
            </a:r>
            <a:r>
              <a:rPr lang="ja-JP" altLang="en-US" sz="2000">
                <a:solidFill>
                  <a:srgbClr val="000000"/>
                </a:solidFill>
                <a:latin typeface="Calibri" pitchFamily="34" charset="0"/>
                <a:sym typeface="ＭＳ Ｐゴシック" pitchFamily="50" charset="-128"/>
              </a:rPr>
              <a:t> day</a:t>
            </a:r>
          </a:p>
          <a:p>
            <a:pPr eaLnBrk="1" hangingPunct="1">
              <a:buFont typeface="Arial" pitchFamily="34" charset="0"/>
              <a:buNone/>
            </a:pPr>
            <a:r>
              <a:rPr lang="ja-JP" altLang="en-US" sz="2000">
                <a:solidFill>
                  <a:srgbClr val="000000"/>
                </a:solidFill>
                <a:latin typeface="Calibri" pitchFamily="34" charset="0"/>
                <a:sym typeface="ＭＳ Ｐゴシック" pitchFamily="50" charset="-128"/>
              </a:rPr>
              <a:t>week　：　</a:t>
            </a:r>
            <a:r>
              <a:rPr lang="en-US" altLang="ja-JP" sz="2000">
                <a:solidFill>
                  <a:srgbClr val="000000"/>
                </a:solidFill>
                <a:latin typeface="Calibri" pitchFamily="34" charset="0"/>
                <a:sym typeface="Calibri" pitchFamily="34" charset="0"/>
              </a:rPr>
              <a:t>5</a:t>
            </a:r>
            <a:r>
              <a:rPr lang="ja-JP" altLang="en-US" sz="2000">
                <a:solidFill>
                  <a:srgbClr val="000000"/>
                </a:solidFill>
                <a:latin typeface="Calibri" pitchFamily="34" charset="0"/>
                <a:sym typeface="ＭＳ Ｐゴシック" pitchFamily="50" charset="-128"/>
              </a:rPr>
              <a:t>days （except weekend）</a:t>
            </a:r>
            <a:r>
              <a:rPr lang="en-US" altLang="ja-JP" sz="2000">
                <a:solidFill>
                  <a:srgbClr val="000000"/>
                </a:solidFill>
                <a:latin typeface="Calibri" pitchFamily="34" charset="0"/>
                <a:sym typeface="Calibri" pitchFamily="34" charset="0"/>
              </a:rPr>
              <a:t>/</a:t>
            </a:r>
            <a:r>
              <a:rPr lang="ja-JP" altLang="en-US" sz="2000">
                <a:solidFill>
                  <a:srgbClr val="000000"/>
                </a:solidFill>
                <a:latin typeface="Calibri" pitchFamily="34" charset="0"/>
                <a:sym typeface="ＭＳ Ｐゴシック" pitchFamily="50" charset="-128"/>
              </a:rPr>
              <a:t> week</a:t>
            </a:r>
          </a:p>
          <a:p>
            <a:pPr eaLnBrk="1" hangingPunct="1">
              <a:buFont typeface="Arial" pitchFamily="34" charset="0"/>
              <a:buNone/>
            </a:pPr>
            <a:r>
              <a:rPr lang="ja-JP" altLang="en-US" sz="2000">
                <a:solidFill>
                  <a:srgbClr val="000000"/>
                </a:solidFill>
                <a:latin typeface="Calibri" pitchFamily="34" charset="0"/>
                <a:sym typeface="ＭＳ Ｐゴシック" pitchFamily="50" charset="-128"/>
              </a:rPr>
              <a:t>year　：　</a:t>
            </a:r>
            <a:r>
              <a:rPr lang="en-US" altLang="ja-JP" sz="2000">
                <a:solidFill>
                  <a:srgbClr val="000000"/>
                </a:solidFill>
                <a:latin typeface="Calibri" pitchFamily="34" charset="0"/>
                <a:sym typeface="Calibri" pitchFamily="34" charset="0"/>
              </a:rPr>
              <a:t>50</a:t>
            </a:r>
            <a:r>
              <a:rPr lang="ja-JP" altLang="en-US" sz="2000">
                <a:solidFill>
                  <a:srgbClr val="000000"/>
                </a:solidFill>
                <a:latin typeface="Calibri" pitchFamily="34" charset="0"/>
                <a:sym typeface="ＭＳ Ｐゴシック" pitchFamily="50" charset="-128"/>
              </a:rPr>
              <a:t>weeks（</a:t>
            </a:r>
            <a:r>
              <a:rPr lang="en-US" altLang="ja-JP" sz="2000">
                <a:solidFill>
                  <a:srgbClr val="000000"/>
                </a:solidFill>
                <a:latin typeface="Calibri" pitchFamily="34" charset="0"/>
                <a:sym typeface="Calibri" pitchFamily="34" charset="0"/>
              </a:rPr>
              <a:t>350</a:t>
            </a:r>
            <a:r>
              <a:rPr lang="ja-JP" altLang="en-US" sz="2000">
                <a:solidFill>
                  <a:srgbClr val="000000"/>
                </a:solidFill>
                <a:latin typeface="Calibri" pitchFamily="34" charset="0"/>
                <a:sym typeface="ＭＳ Ｐゴシック" pitchFamily="50" charset="-128"/>
              </a:rPr>
              <a:t>days）</a:t>
            </a:r>
            <a:endParaRPr lang="en-US" altLang="ja-JP">
              <a:sym typeface="Calibri" pitchFamily="34" charset="0"/>
            </a:endParaRPr>
          </a:p>
        </p:txBody>
      </p:sp>
      <p:sp>
        <p:nvSpPr>
          <p:cNvPr id="22536" name="左中かっこ 21"/>
          <p:cNvSpPr>
            <a:spLocks/>
          </p:cNvSpPr>
          <p:nvPr/>
        </p:nvSpPr>
        <p:spPr bwMode="auto">
          <a:xfrm>
            <a:off x="662120" y="1700213"/>
            <a:ext cx="390392" cy="842962"/>
          </a:xfrm>
          <a:prstGeom prst="leftBrace">
            <a:avLst>
              <a:gd name="adj1" fmla="val 7992"/>
              <a:gd name="adj2" fmla="val 50000"/>
            </a:avLst>
          </a:prstGeom>
          <a:noFill/>
          <a:ln w="317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buFont typeface="Arial" pitchFamily="34" charset="0"/>
              <a:buNone/>
            </a:pPr>
            <a:endParaRPr lang="ja-JP" altLang="ja-JP">
              <a:latin typeface="ＭＳ Ｐゴシック" pitchFamily="50" charset="-128"/>
              <a:sym typeface="ＭＳ Ｐゴシック" pitchFamily="50" charset="-128"/>
            </a:endParaRPr>
          </a:p>
        </p:txBody>
      </p:sp>
      <p:cxnSp>
        <p:nvCxnSpPr>
          <p:cNvPr id="22537" name="直線矢印コネクタ 24"/>
          <p:cNvCxnSpPr>
            <a:cxnSpLocks noChangeShapeType="1"/>
          </p:cNvCxnSpPr>
          <p:nvPr/>
        </p:nvCxnSpPr>
        <p:spPr bwMode="auto">
          <a:xfrm flipV="1">
            <a:off x="866775" y="2924175"/>
            <a:ext cx="0" cy="1670050"/>
          </a:xfrm>
          <a:prstGeom prst="straightConnector1">
            <a:avLst/>
          </a:prstGeom>
          <a:noFill/>
          <a:ln w="349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2538" name="直線矢印コネクタ 25"/>
          <p:cNvCxnSpPr>
            <a:cxnSpLocks noChangeShapeType="1"/>
          </p:cNvCxnSpPr>
          <p:nvPr/>
        </p:nvCxnSpPr>
        <p:spPr bwMode="auto">
          <a:xfrm flipV="1">
            <a:off x="866775" y="4581525"/>
            <a:ext cx="8454496" cy="12700"/>
          </a:xfrm>
          <a:prstGeom prst="straightConnector1">
            <a:avLst/>
          </a:prstGeom>
          <a:noFill/>
          <a:ln w="349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2539" name="正方形/長方形 28"/>
          <p:cNvSpPr>
            <a:spLocks noChangeArrowheads="1"/>
          </p:cNvSpPr>
          <p:nvPr/>
        </p:nvSpPr>
        <p:spPr bwMode="auto">
          <a:xfrm>
            <a:off x="866775" y="3527425"/>
            <a:ext cx="168540" cy="1066800"/>
          </a:xfrm>
          <a:prstGeom prst="rect">
            <a:avLst/>
          </a:prstGeom>
          <a:solidFill>
            <a:srgbClr val="FF0000"/>
          </a:solidFill>
          <a:ln w="25400">
            <a:solidFill>
              <a:schemeClr val="tx1"/>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40" name="正方形/長方形 30"/>
          <p:cNvSpPr>
            <a:spLocks noChangeArrowheads="1"/>
          </p:cNvSpPr>
          <p:nvPr/>
        </p:nvSpPr>
        <p:spPr bwMode="auto">
          <a:xfrm>
            <a:off x="1319081" y="3527425"/>
            <a:ext cx="168540" cy="1066800"/>
          </a:xfrm>
          <a:prstGeom prst="rect">
            <a:avLst/>
          </a:prstGeom>
          <a:solidFill>
            <a:srgbClr val="FF0000"/>
          </a:solidFill>
          <a:ln w="25400">
            <a:solidFill>
              <a:schemeClr val="tx1"/>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41" name="正方形/長方形 33"/>
          <p:cNvSpPr>
            <a:spLocks noChangeArrowheads="1"/>
          </p:cNvSpPr>
          <p:nvPr/>
        </p:nvSpPr>
        <p:spPr bwMode="auto">
          <a:xfrm>
            <a:off x="3238368" y="3527425"/>
            <a:ext cx="170259" cy="1066800"/>
          </a:xfrm>
          <a:prstGeom prst="rect">
            <a:avLst/>
          </a:prstGeom>
          <a:solidFill>
            <a:srgbClr val="FF0000"/>
          </a:solidFill>
          <a:ln w="25400">
            <a:solidFill>
              <a:schemeClr val="tx1"/>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42" name="正方形/長方形 41"/>
          <p:cNvSpPr>
            <a:spLocks noChangeArrowheads="1"/>
          </p:cNvSpPr>
          <p:nvPr/>
        </p:nvSpPr>
        <p:spPr bwMode="auto">
          <a:xfrm>
            <a:off x="1771386" y="3527425"/>
            <a:ext cx="168540" cy="1066800"/>
          </a:xfrm>
          <a:prstGeom prst="rect">
            <a:avLst/>
          </a:prstGeom>
          <a:solidFill>
            <a:srgbClr val="FF0000"/>
          </a:solidFill>
          <a:ln w="25400">
            <a:solidFill>
              <a:schemeClr val="tx1"/>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43" name="正方形/長方形 42"/>
          <p:cNvSpPr>
            <a:spLocks noChangeArrowheads="1"/>
          </p:cNvSpPr>
          <p:nvPr/>
        </p:nvSpPr>
        <p:spPr bwMode="auto">
          <a:xfrm>
            <a:off x="2786063" y="3527425"/>
            <a:ext cx="170260" cy="1066800"/>
          </a:xfrm>
          <a:prstGeom prst="rect">
            <a:avLst/>
          </a:prstGeom>
          <a:solidFill>
            <a:srgbClr val="FF0000"/>
          </a:solidFill>
          <a:ln w="25400">
            <a:solidFill>
              <a:schemeClr val="tx1"/>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44" name="フリーフォーム 43"/>
          <p:cNvSpPr>
            <a:spLocks noChangeArrowheads="1"/>
          </p:cNvSpPr>
          <p:nvPr/>
        </p:nvSpPr>
        <p:spPr bwMode="auto">
          <a:xfrm>
            <a:off x="2170377" y="4425951"/>
            <a:ext cx="151342" cy="301625"/>
          </a:xfrm>
          <a:custGeom>
            <a:avLst/>
            <a:gdLst/>
            <a:ahLst/>
            <a:cxnLst/>
            <a:rect l="0" t="0" r="0" b="0"/>
            <a:pathLst/>
          </a:custGeom>
          <a:noFill/>
          <a:ln w="34925" cap="flat" cmpd="sng">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ja-JP" altLang="en-US"/>
          </a:p>
        </p:txBody>
      </p:sp>
      <p:sp>
        <p:nvSpPr>
          <p:cNvPr id="22545" name="フリーフォーム 44"/>
          <p:cNvSpPr>
            <a:spLocks noChangeArrowheads="1"/>
          </p:cNvSpPr>
          <p:nvPr/>
        </p:nvSpPr>
        <p:spPr bwMode="auto">
          <a:xfrm>
            <a:off x="2278725" y="4408489"/>
            <a:ext cx="149621" cy="301625"/>
          </a:xfrm>
          <a:custGeom>
            <a:avLst/>
            <a:gdLst/>
            <a:ahLst/>
            <a:cxnLst/>
            <a:rect l="0" t="0" r="0" b="0"/>
            <a:pathLst/>
          </a:custGeom>
          <a:noFill/>
          <a:ln w="34925" cap="flat" cmpd="sng">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ja-JP" altLang="en-US"/>
          </a:p>
        </p:txBody>
      </p:sp>
      <p:sp>
        <p:nvSpPr>
          <p:cNvPr id="22546" name="テキスト ボックス 45"/>
          <p:cNvSpPr>
            <a:spLocks noChangeArrowheads="1"/>
          </p:cNvSpPr>
          <p:nvPr/>
        </p:nvSpPr>
        <p:spPr bwMode="auto">
          <a:xfrm>
            <a:off x="9166490" y="4652964"/>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a:solidFill>
                  <a:srgbClr val="000000"/>
                </a:solidFill>
                <a:latin typeface="Calibri" pitchFamily="34" charset="0"/>
                <a:sym typeface="Calibri" pitchFamily="34" charset="0"/>
              </a:rPr>
              <a:t>Time</a:t>
            </a:r>
            <a:endParaRPr lang="ja-JP" altLang="en-US">
              <a:sym typeface="Calibri" pitchFamily="34" charset="0"/>
            </a:endParaRPr>
          </a:p>
        </p:txBody>
      </p:sp>
      <p:sp>
        <p:nvSpPr>
          <p:cNvPr id="22547" name="テキスト ボックス 46"/>
          <p:cNvSpPr>
            <a:spLocks noChangeArrowheads="1"/>
          </p:cNvSpPr>
          <p:nvPr/>
        </p:nvSpPr>
        <p:spPr bwMode="auto">
          <a:xfrm rot="-5400000">
            <a:off x="-162784" y="3676927"/>
            <a:ext cx="1582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a:solidFill>
                  <a:srgbClr val="000000"/>
                </a:solidFill>
                <a:latin typeface="Calibri" pitchFamily="34" charset="0"/>
                <a:sym typeface="Calibri" pitchFamily="34" charset="0"/>
              </a:rPr>
              <a:t>Beam power</a:t>
            </a:r>
            <a:endParaRPr lang="ja-JP" altLang="en-US">
              <a:sym typeface="Calibri" pitchFamily="34" charset="0"/>
            </a:endParaRPr>
          </a:p>
        </p:txBody>
      </p:sp>
      <p:sp>
        <p:nvSpPr>
          <p:cNvPr id="22548" name="テキスト ボックス 47"/>
          <p:cNvSpPr>
            <a:spLocks noChangeArrowheads="1"/>
          </p:cNvSpPr>
          <p:nvPr/>
        </p:nvSpPr>
        <p:spPr bwMode="auto">
          <a:xfrm>
            <a:off x="2108465" y="3852864"/>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a:solidFill>
                  <a:srgbClr val="000000"/>
                </a:solidFill>
                <a:latin typeface="Calibri" pitchFamily="34" charset="0"/>
                <a:sym typeface="ＭＳ Ｐゴシック" pitchFamily="50" charset="-128"/>
              </a:rPr>
              <a:t>・・・・</a:t>
            </a:r>
            <a:endParaRPr lang="ja-JP" altLang="en-US">
              <a:sym typeface="Calibri" pitchFamily="34" charset="0"/>
            </a:endParaRPr>
          </a:p>
        </p:txBody>
      </p:sp>
      <p:sp>
        <p:nvSpPr>
          <p:cNvPr id="22549" name="上矢印 50"/>
          <p:cNvSpPr>
            <a:spLocks noChangeArrowheads="1"/>
          </p:cNvSpPr>
          <p:nvPr/>
        </p:nvSpPr>
        <p:spPr bwMode="auto">
          <a:xfrm>
            <a:off x="3002757" y="4652963"/>
            <a:ext cx="313002" cy="474662"/>
          </a:xfrm>
          <a:prstGeom prst="upArrow">
            <a:avLst>
              <a:gd name="adj1" fmla="val 50000"/>
              <a:gd name="adj2" fmla="val 49917"/>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50" name="上矢印 51"/>
          <p:cNvSpPr>
            <a:spLocks noChangeArrowheads="1"/>
          </p:cNvSpPr>
          <p:nvPr/>
        </p:nvSpPr>
        <p:spPr bwMode="auto">
          <a:xfrm>
            <a:off x="3315758" y="4652963"/>
            <a:ext cx="311283" cy="474662"/>
          </a:xfrm>
          <a:prstGeom prst="upArrow">
            <a:avLst>
              <a:gd name="adj1" fmla="val 50000"/>
              <a:gd name="adj2" fmla="val 50193"/>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51" name="上矢印 52"/>
          <p:cNvSpPr>
            <a:spLocks noChangeArrowheads="1"/>
          </p:cNvSpPr>
          <p:nvPr/>
        </p:nvSpPr>
        <p:spPr bwMode="auto">
          <a:xfrm>
            <a:off x="3627042" y="4652963"/>
            <a:ext cx="311282" cy="474662"/>
          </a:xfrm>
          <a:prstGeom prst="upArrow">
            <a:avLst>
              <a:gd name="adj1" fmla="val 50000"/>
              <a:gd name="adj2" fmla="val 50193"/>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52" name="上矢印 53"/>
          <p:cNvSpPr>
            <a:spLocks noChangeArrowheads="1"/>
          </p:cNvSpPr>
          <p:nvPr/>
        </p:nvSpPr>
        <p:spPr bwMode="auto">
          <a:xfrm>
            <a:off x="4094825" y="4652963"/>
            <a:ext cx="313002" cy="474662"/>
          </a:xfrm>
          <a:prstGeom prst="upArrow">
            <a:avLst>
              <a:gd name="adj1" fmla="val 50000"/>
              <a:gd name="adj2" fmla="val 49917"/>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53" name="上矢印 54"/>
          <p:cNvSpPr>
            <a:spLocks noChangeArrowheads="1"/>
          </p:cNvSpPr>
          <p:nvPr/>
        </p:nvSpPr>
        <p:spPr bwMode="auto">
          <a:xfrm>
            <a:off x="4719109" y="4652963"/>
            <a:ext cx="313002" cy="474662"/>
          </a:xfrm>
          <a:prstGeom prst="upArrow">
            <a:avLst>
              <a:gd name="adj1" fmla="val 50000"/>
              <a:gd name="adj2" fmla="val 49917"/>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54" name="上矢印 55"/>
          <p:cNvSpPr>
            <a:spLocks noChangeArrowheads="1"/>
          </p:cNvSpPr>
          <p:nvPr/>
        </p:nvSpPr>
        <p:spPr bwMode="auto">
          <a:xfrm>
            <a:off x="6669353" y="4652963"/>
            <a:ext cx="313002" cy="474662"/>
          </a:xfrm>
          <a:prstGeom prst="upArrow">
            <a:avLst>
              <a:gd name="adj1" fmla="val 50000"/>
              <a:gd name="adj2" fmla="val 49917"/>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
        <p:nvSpPr>
          <p:cNvPr id="22555" name="上矢印 56"/>
          <p:cNvSpPr>
            <a:spLocks noChangeArrowheads="1"/>
          </p:cNvSpPr>
          <p:nvPr/>
        </p:nvSpPr>
        <p:spPr bwMode="auto">
          <a:xfrm>
            <a:off x="8776098" y="4652963"/>
            <a:ext cx="311282" cy="474662"/>
          </a:xfrm>
          <a:prstGeom prst="upArrow">
            <a:avLst>
              <a:gd name="adj1" fmla="val 50000"/>
              <a:gd name="adj2" fmla="val 50193"/>
            </a:avLst>
          </a:prstGeom>
          <a:solidFill>
            <a:srgbClr val="92D050"/>
          </a:solidFill>
          <a:ln w="25400">
            <a:solidFill>
              <a:srgbClr val="395E8A"/>
            </a:solidFill>
            <a:miter lim="800000"/>
            <a:headEnd/>
            <a:tailEnd/>
          </a:ln>
        </p:spPr>
        <p:txBody>
          <a:bodyPr anchor="ctr"/>
          <a:lstStyle/>
          <a:p>
            <a:pPr algn="ctr" eaLnBrk="1" hangingPunct="1">
              <a:buFont typeface="Arial" pitchFamily="34" charset="0"/>
              <a:buNone/>
            </a:pPr>
            <a:endParaRPr lang="ja-JP" altLang="ja-JP">
              <a:solidFill>
                <a:srgbClr val="FFFFFF"/>
              </a:solidFill>
              <a:latin typeface="ＭＳ Ｐゴシック" pitchFamily="50" charset="-128"/>
              <a:sym typeface="ＭＳ Ｐゴシック" pitchFamily="50" charset="-128"/>
            </a:endParaRPr>
          </a:p>
        </p:txBody>
      </p:sp>
    </p:spTree>
    <p:extLst>
      <p:ext uri="{BB962C8B-B14F-4D97-AF65-F5344CB8AC3E}">
        <p14:creationId xmlns:p14="http://schemas.microsoft.com/office/powerpoint/2010/main" val="2729489128"/>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ー 5"/>
          <p:cNvSpPr>
            <a:spLocks noGrp="1"/>
          </p:cNvSpPr>
          <p:nvPr>
            <p:ph type="sldNum" sz="quarter" idx="12"/>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DBD5978E-C8FB-4008-8A48-7FCB27AE4863}" type="slidenum">
              <a:rPr lang="ja-JP" altLang="en-US" sz="1200">
                <a:solidFill>
                  <a:srgbClr val="898989"/>
                </a:solidFill>
                <a:latin typeface="Arial" pitchFamily="34" charset="0"/>
              </a:rPr>
              <a:pPr/>
              <a:t>40</a:t>
            </a:fld>
            <a:endParaRPr lang="ja-JP" altLang="en-US" sz="1800">
              <a:latin typeface="Arial" pitchFamily="34" charset="0"/>
            </a:endParaRPr>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727" y="1654175"/>
            <a:ext cx="6163733"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3103" y="0"/>
            <a:ext cx="1172898"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タイトル 1"/>
          <p:cNvSpPr>
            <a:spLocks noChangeArrowheads="1"/>
          </p:cNvSpPr>
          <p:nvPr/>
        </p:nvSpPr>
        <p:spPr bwMode="auto">
          <a:xfrm>
            <a:off x="428229" y="0"/>
            <a:ext cx="89154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50" charset="-128"/>
              </a:defRPr>
            </a:lvl1pPr>
            <a:lvl2pPr>
              <a:defRPr>
                <a:solidFill>
                  <a:schemeClr val="tx1"/>
                </a:solidFill>
                <a:latin typeface="Arial" panose="020B0604020202020204" pitchFamily="34" charset="0"/>
                <a:ea typeface="ＭＳ Ｐゴシック" panose="020B0600070205080204" pitchFamily="50" charset="-128"/>
              </a:defRPr>
            </a:lvl2pPr>
            <a:lvl3pPr>
              <a:defRPr>
                <a:solidFill>
                  <a:schemeClr val="tx1"/>
                </a:solidFill>
                <a:latin typeface="Arial" panose="020B0604020202020204" pitchFamily="34" charset="0"/>
                <a:ea typeface="ＭＳ Ｐゴシック" panose="020B0600070205080204" pitchFamily="50" charset="-128"/>
              </a:defRPr>
            </a:lvl3pPr>
            <a:lvl4pPr>
              <a:defRPr>
                <a:solidFill>
                  <a:schemeClr val="tx1"/>
                </a:solidFill>
                <a:latin typeface="Arial" panose="020B0604020202020204" pitchFamily="34" charset="0"/>
                <a:ea typeface="ＭＳ Ｐゴシック" panose="020B0600070205080204" pitchFamily="50" charset="-128"/>
              </a:defRPr>
            </a:lvl4pPr>
            <a:lvl5pPr>
              <a:defRPr>
                <a:solidFill>
                  <a:schemeClr val="tx1"/>
                </a:solidFill>
                <a:latin typeface="Arial" panose="020B0604020202020204" pitchFamily="34" charset="0"/>
                <a:ea typeface="ＭＳ Ｐゴシック" panose="020B0600070205080204" pitchFamily="50" charset="-128"/>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Arial" panose="020B0604020202020204" pitchFamily="34" charset="0"/>
              <a:buNone/>
              <a:defRPr/>
            </a:pPr>
            <a:r>
              <a:rPr lang="ja-JP" altLang="en-US" sz="3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ＭＳ Ｐゴシック" panose="020B0600070205080204" pitchFamily="50" charset="-128"/>
              </a:rPr>
              <a:t>residual radiation</a:t>
            </a:r>
            <a:endParaRPr lang="ja-JP" alt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3558" name="直線コネクタ 6"/>
          <p:cNvSpPr>
            <a:spLocks noChangeShapeType="1"/>
          </p:cNvSpPr>
          <p:nvPr/>
        </p:nvSpPr>
        <p:spPr bwMode="auto">
          <a:xfrm>
            <a:off x="0" y="692150"/>
            <a:ext cx="8696987" cy="1588"/>
          </a:xfrm>
          <a:prstGeom prst="line">
            <a:avLst/>
          </a:prstGeom>
          <a:noFill/>
          <a:ln w="44450">
            <a:solidFill>
              <a:srgbClr val="76923C"/>
            </a:solidFill>
            <a:prstDash val="sys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559" name="テキスト ボックス 9"/>
          <p:cNvSpPr>
            <a:spLocks noChangeArrowheads="1"/>
          </p:cNvSpPr>
          <p:nvPr/>
        </p:nvSpPr>
        <p:spPr bwMode="auto">
          <a:xfrm>
            <a:off x="271728" y="836613"/>
            <a:ext cx="2282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3200" b="1" u="sng">
                <a:latin typeface="Times New Roman" pitchFamily="18" charset="0"/>
                <a:cs typeface="Times New Roman" pitchFamily="18" charset="0"/>
                <a:sym typeface="ＭＳ Ｐゴシック" pitchFamily="50" charset="-128"/>
              </a:rPr>
              <a:t>Patient</a:t>
            </a:r>
            <a:r>
              <a:rPr lang="ja-JP" altLang="en-US" sz="2400" b="1" u="sng">
                <a:latin typeface="Times New Roman" pitchFamily="18" charset="0"/>
                <a:cs typeface="Times New Roman" pitchFamily="18" charset="0"/>
                <a:sym typeface="ＭＳ Ｐゴシック" pitchFamily="50" charset="-128"/>
              </a:rPr>
              <a:t> </a:t>
            </a:r>
            <a:r>
              <a:rPr lang="ja-JP" altLang="en-US" sz="3600" b="1" u="sng">
                <a:latin typeface="Times New Roman" pitchFamily="18" charset="0"/>
                <a:cs typeface="Times New Roman" pitchFamily="18" charset="0"/>
                <a:sym typeface="ＭＳ Ｐゴシック" pitchFamily="50" charset="-128"/>
              </a:rPr>
              <a:t>side</a:t>
            </a:r>
            <a:endParaRPr lang="ja-JP" altLang="en-US" sz="3600" b="1">
              <a:latin typeface="Times New Roman" pitchFamily="18" charset="0"/>
              <a:cs typeface="Times New Roman" pitchFamily="18" charset="0"/>
              <a:sym typeface="Calibri" pitchFamily="34" charset="0"/>
            </a:endParaRPr>
          </a:p>
        </p:txBody>
      </p:sp>
      <p:sp>
        <p:nvSpPr>
          <p:cNvPr id="23560" name="正方形/長方形 10"/>
          <p:cNvSpPr>
            <a:spLocks noChangeArrowheads="1"/>
          </p:cNvSpPr>
          <p:nvPr/>
        </p:nvSpPr>
        <p:spPr bwMode="auto">
          <a:xfrm>
            <a:off x="1520296" y="1844675"/>
            <a:ext cx="1403350" cy="2808288"/>
          </a:xfrm>
          <a:prstGeom prst="rect">
            <a:avLst/>
          </a:prstGeom>
          <a:solidFill>
            <a:srgbClr val="FF0000">
              <a:alpha val="7059"/>
            </a:srgbClr>
          </a:solidFill>
          <a:ln w="25400">
            <a:solidFill>
              <a:srgbClr val="FF0000"/>
            </a:solidFill>
            <a:miter lim="800000"/>
            <a:headEnd/>
            <a:tailEnd/>
          </a:ln>
        </p:spPr>
        <p:txBody>
          <a:bodyPr anchor="ctr"/>
          <a:lstStyle/>
          <a:p>
            <a:pPr algn="ctr" eaLnBrk="1" hangingPunct="1">
              <a:buFont typeface="Arial" pitchFamily="34" charset="0"/>
              <a:buNone/>
            </a:pPr>
            <a:endParaRPr lang="ja-JP" altLang="en-US" b="1">
              <a:latin typeface="Calibri" pitchFamily="34" charset="0"/>
              <a:sym typeface="Calibri" pitchFamily="34" charset="0"/>
            </a:endParaRPr>
          </a:p>
          <a:p>
            <a:pPr algn="ctr" eaLnBrk="1" hangingPunct="1">
              <a:buFont typeface="Arial" pitchFamily="34" charset="0"/>
              <a:buNone/>
            </a:pPr>
            <a:endParaRPr lang="ja-JP" altLang="en-US" b="1">
              <a:latin typeface="Calibri" pitchFamily="34" charset="0"/>
              <a:sym typeface="Calibri" pitchFamily="34" charset="0"/>
            </a:endParaRPr>
          </a:p>
          <a:p>
            <a:pPr algn="ctr" eaLnBrk="1" hangingPunct="1">
              <a:buFont typeface="Arial" pitchFamily="34" charset="0"/>
              <a:buNone/>
            </a:pPr>
            <a:endParaRPr lang="ja-JP" altLang="en-US" b="1">
              <a:latin typeface="Calibri" pitchFamily="34" charset="0"/>
              <a:sym typeface="Calibri" pitchFamily="34" charset="0"/>
            </a:endParaRPr>
          </a:p>
          <a:p>
            <a:pPr algn="ctr" eaLnBrk="1" hangingPunct="1">
              <a:buFont typeface="Arial" pitchFamily="34" charset="0"/>
              <a:buNone/>
            </a:pPr>
            <a:r>
              <a:rPr lang="ja-JP" altLang="en-US">
                <a:sym typeface="Calibri" pitchFamily="34" charset="0"/>
              </a:rPr>
              <a:t>during operation</a:t>
            </a:r>
          </a:p>
        </p:txBody>
      </p:sp>
      <p:pic>
        <p:nvPicPr>
          <p:cNvPr id="23561" name="図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0241" y="2228851"/>
            <a:ext cx="3198813"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2" name="直線コネクタ 13"/>
          <p:cNvSpPr>
            <a:spLocks noChangeShapeType="1"/>
          </p:cNvSpPr>
          <p:nvPr/>
        </p:nvSpPr>
        <p:spPr bwMode="auto">
          <a:xfrm>
            <a:off x="1442906" y="2781300"/>
            <a:ext cx="4134379" cy="0"/>
          </a:xfrm>
          <a:prstGeom prst="line">
            <a:avLst/>
          </a:prstGeom>
          <a:noFill/>
          <a:ln w="53975">
            <a:solidFill>
              <a:srgbClr val="00B05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563" name="テキスト ボックス 14"/>
          <p:cNvSpPr>
            <a:spLocks noChangeArrowheads="1"/>
          </p:cNvSpPr>
          <p:nvPr/>
        </p:nvSpPr>
        <p:spPr bwMode="auto">
          <a:xfrm>
            <a:off x="3315759" y="2420939"/>
            <a:ext cx="1103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B050"/>
                </a:solidFill>
                <a:latin typeface="Calibri" pitchFamily="34" charset="0"/>
                <a:sym typeface="Calibri" pitchFamily="34" charset="0"/>
              </a:rPr>
              <a:t>100μSv/h</a:t>
            </a:r>
            <a:endParaRPr lang="ja-JP" altLang="en-US">
              <a:sym typeface="Calibri" pitchFamily="34" charset="0"/>
            </a:endParaRPr>
          </a:p>
        </p:txBody>
      </p:sp>
    </p:spTree>
    <p:extLst>
      <p:ext uri="{BB962C8B-B14F-4D97-AF65-F5344CB8AC3E}">
        <p14:creationId xmlns:p14="http://schemas.microsoft.com/office/powerpoint/2010/main" val="2510255182"/>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A47BE69C-5362-43DB-B39A-FA9578127BA2}"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24579" name="Rectangle 2"/>
          <p:cNvSpPr>
            <a:spLocks noGrp="1" noChangeArrowheads="1"/>
          </p:cNvSpPr>
          <p:nvPr>
            <p:ph type="title"/>
          </p:nvPr>
        </p:nvSpPr>
        <p:spPr/>
        <p:txBody>
          <a:bodyPr/>
          <a:lstStyle/>
          <a:p>
            <a:pPr eaLnBrk="1" hangingPunct="1"/>
            <a:r>
              <a:rPr lang="en-US" altLang="ja-JP" b="1" smtClean="0">
                <a:latin typeface="Times New Roman" pitchFamily="18" charset="0"/>
                <a:sym typeface="Times New Roman" pitchFamily="18" charset="0"/>
              </a:rPr>
              <a:t>Target development</a:t>
            </a:r>
          </a:p>
        </p:txBody>
      </p:sp>
      <p:sp>
        <p:nvSpPr>
          <p:cNvPr id="26627" name="Rectangle 3"/>
          <p:cNvSpPr>
            <a:spLocks noGrp="1" noChangeArrowheads="1"/>
          </p:cNvSpPr>
          <p:nvPr>
            <p:ph type="body" idx="1"/>
          </p:nvPr>
        </p:nvSpPr>
        <p:spPr/>
        <p:txBody>
          <a:bodyPr/>
          <a:lstStyle/>
          <a:p>
            <a:pPr eaLnBrk="1" hangingPunct="1">
              <a:buFont typeface="Arial" pitchFamily="34" charset="0"/>
              <a:buAutoNum type="arabicPeriod"/>
              <a:defRPr/>
            </a:pPr>
            <a:endParaRPr lang="en-US" altLang="ja-JP" b="1" dirty="0" smtClean="0">
              <a:latin typeface="Times New Roman" panose="02020603050405020304" pitchFamily="18" charset="0"/>
              <a:sym typeface="Times New Roman" panose="02020603050405020304" pitchFamily="18" charset="0"/>
            </a:endParaRPr>
          </a:p>
          <a:p>
            <a:pPr marL="457200" lvl="1" indent="0" eaLnBrk="1" hangingPunct="1">
              <a:buSzPct val="100000"/>
              <a:buFont typeface="Arial" pitchFamily="34" charset="0"/>
              <a:buNone/>
              <a:defRPr/>
            </a:pP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C</a:t>
            </a:r>
            <a:r>
              <a:rPr lang="ja-JP" altLang="en-US"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rucial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items </a:t>
            </a:r>
            <a:r>
              <a:rPr lang="ja-JP" altLang="en-US"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for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8-MeV</a:t>
            </a:r>
            <a:r>
              <a:rPr lang="ja-JP" altLang="en-US"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 proton and Beryllium Target</a:t>
            </a:r>
          </a:p>
          <a:p>
            <a:pPr lvl="1" eaLnBrk="1" hangingPunct="1">
              <a:buSzPct val="100000"/>
              <a:buFont typeface="Wingdings" panose="05000000000000000000" pitchFamily="2" charset="2"/>
              <a:buChar char="Ø"/>
              <a:defRPr/>
            </a:pPr>
            <a:r>
              <a:rPr lang="ja-JP" altLang="en-US"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 blistering</a:t>
            </a:r>
          </a:p>
          <a:p>
            <a:pPr lvl="1" eaLnBrk="1" hangingPunct="1">
              <a:buSzPct val="100000"/>
              <a:buFont typeface="Wingdings" panose="05000000000000000000" pitchFamily="2" charset="2"/>
              <a:buChar char="Ø"/>
              <a:defRPr/>
            </a:pPr>
            <a:r>
              <a:rPr lang="ja-JP" altLang="en-US"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heat removal</a:t>
            </a:r>
            <a:endPar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defRPr/>
            </a:pPr>
            <a:endParaRPr lang="en-US" altLang="ja-JP" b="1" dirty="0" smtClean="0">
              <a:latin typeface="Times New Roman" panose="02020603050405020304" pitchFamily="18" charset="0"/>
              <a:sym typeface="Times New Roman" panose="02020603050405020304" pitchFamily="18" charset="0"/>
            </a:endParaRPr>
          </a:p>
        </p:txBody>
      </p:sp>
    </p:spTree>
    <p:extLst>
      <p:ext uri="{BB962C8B-B14F-4D97-AF65-F5344CB8AC3E}">
        <p14:creationId xmlns:p14="http://schemas.microsoft.com/office/powerpoint/2010/main" val="58298218"/>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854" y="765175"/>
            <a:ext cx="9615355"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正方形/長方形 2"/>
          <p:cNvSpPr>
            <a:spLocks noChangeArrowheads="1"/>
          </p:cNvSpPr>
          <p:nvPr/>
        </p:nvSpPr>
        <p:spPr bwMode="auto">
          <a:xfrm>
            <a:off x="3014795" y="836613"/>
            <a:ext cx="5178292" cy="425450"/>
          </a:xfrm>
          <a:prstGeom prst="rect">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b="1">
                <a:solidFill>
                  <a:srgbClr val="FFFFFF"/>
                </a:solidFill>
                <a:latin typeface="Times New Roman" pitchFamily="18" charset="0"/>
                <a:sym typeface="Times New Roman" pitchFamily="18" charset="0"/>
              </a:rPr>
              <a:t>Bragg peak depth for various proton energy</a:t>
            </a:r>
            <a:endParaRPr lang="ja-JP" altLang="en-US">
              <a:sym typeface="Calibri" pitchFamily="34" charset="0"/>
            </a:endParaRPr>
          </a:p>
        </p:txBody>
      </p:sp>
      <p:sp>
        <p:nvSpPr>
          <p:cNvPr id="25604" name="テキスト ボックス 3"/>
          <p:cNvSpPr>
            <a:spLocks noChangeArrowheads="1"/>
          </p:cNvSpPr>
          <p:nvPr/>
        </p:nvSpPr>
        <p:spPr bwMode="auto">
          <a:xfrm>
            <a:off x="7216246" y="3357564"/>
            <a:ext cx="902811"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30MeV</a:t>
            </a:r>
            <a:endParaRPr lang="ja-JP" altLang="en-US">
              <a:sym typeface="Calibri" pitchFamily="34" charset="0"/>
            </a:endParaRPr>
          </a:p>
        </p:txBody>
      </p:sp>
      <p:sp>
        <p:nvSpPr>
          <p:cNvPr id="25605" name="直線コネクタ 5"/>
          <p:cNvSpPr>
            <a:spLocks noChangeShapeType="1"/>
          </p:cNvSpPr>
          <p:nvPr/>
        </p:nvSpPr>
        <p:spPr bwMode="auto">
          <a:xfrm>
            <a:off x="2590006" y="2276476"/>
            <a:ext cx="0" cy="3946525"/>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606" name="テキスト ボックス 6"/>
          <p:cNvSpPr>
            <a:spLocks noChangeArrowheads="1"/>
          </p:cNvSpPr>
          <p:nvPr/>
        </p:nvSpPr>
        <p:spPr bwMode="auto">
          <a:xfrm>
            <a:off x="5654675" y="2133600"/>
            <a:ext cx="3739165" cy="92333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marL="285750" indent="-285750" eaLnBrk="1" hangingPunct="1">
              <a:buFont typeface="Arial" pitchFamily="34" charset="0"/>
              <a:buNone/>
            </a:pPr>
            <a:r>
              <a:rPr lang="en-US" altLang="ja-JP" b="1">
                <a:solidFill>
                  <a:srgbClr val="000000"/>
                </a:solidFill>
                <a:latin typeface="Times New Roman" pitchFamily="18" charset="0"/>
                <a:sym typeface="Times New Roman" pitchFamily="18" charset="0"/>
              </a:rPr>
              <a:t>Target thickness of Kyoto: 5.5mm</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è"/>
            </a:pPr>
            <a:r>
              <a:rPr lang="en-US" altLang="ja-JP" b="1">
                <a:solidFill>
                  <a:srgbClr val="000000"/>
                </a:solidFill>
                <a:latin typeface="Times New Roman" pitchFamily="18" charset="0"/>
                <a:sym typeface="Times New Roman" pitchFamily="18" charset="0"/>
              </a:rPr>
              <a:t>Mechanical strength is enough as</a:t>
            </a:r>
            <a:endParaRPr lang="ja-JP" altLang="en-US" b="1">
              <a:solidFill>
                <a:srgbClr val="000000"/>
              </a:solidFill>
              <a:latin typeface="Times New Roman" pitchFamily="18" charset="0"/>
              <a:sym typeface="Times New Roman" pitchFamily="18" charset="0"/>
            </a:endParaRPr>
          </a:p>
          <a:p>
            <a:pPr marL="285750" indent="-285750" eaLnBrk="1" hangingPunct="1">
              <a:buFont typeface="Arial" pitchFamily="34" charset="0"/>
              <a:buNone/>
            </a:pPr>
            <a:r>
              <a:rPr lang="en-US" altLang="ja-JP" b="1">
                <a:solidFill>
                  <a:srgbClr val="000000"/>
                </a:solidFill>
                <a:latin typeface="Times New Roman" pitchFamily="18" charset="0"/>
                <a:sym typeface="Times New Roman" pitchFamily="18" charset="0"/>
              </a:rPr>
              <a:t>     a beam window</a:t>
            </a:r>
            <a:endParaRPr lang="ja-JP" altLang="en-US">
              <a:sym typeface="Calibri" pitchFamily="34" charset="0"/>
            </a:endParaRPr>
          </a:p>
        </p:txBody>
      </p:sp>
      <p:sp>
        <p:nvSpPr>
          <p:cNvPr id="25607" name="テキスト ボックス 7"/>
          <p:cNvSpPr>
            <a:spLocks noChangeArrowheads="1"/>
          </p:cNvSpPr>
          <p:nvPr/>
        </p:nvSpPr>
        <p:spPr bwMode="auto">
          <a:xfrm>
            <a:off x="1441185" y="984250"/>
            <a:ext cx="787395"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8MeV</a:t>
            </a:r>
            <a:endParaRPr lang="ja-JP" altLang="en-US">
              <a:sym typeface="Calibri" pitchFamily="34" charset="0"/>
            </a:endParaRPr>
          </a:p>
        </p:txBody>
      </p:sp>
      <p:sp>
        <p:nvSpPr>
          <p:cNvPr id="25608" name="直線コネクタ 8"/>
          <p:cNvSpPr>
            <a:spLocks noChangeShapeType="1"/>
          </p:cNvSpPr>
          <p:nvPr/>
        </p:nvSpPr>
        <p:spPr bwMode="auto">
          <a:xfrm>
            <a:off x="1365515" y="984250"/>
            <a:ext cx="77391" cy="5253038"/>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609" name="テキスト ボックス 10"/>
          <p:cNvSpPr>
            <a:spLocks noChangeArrowheads="1"/>
          </p:cNvSpPr>
          <p:nvPr/>
        </p:nvSpPr>
        <p:spPr bwMode="auto">
          <a:xfrm>
            <a:off x="73952" y="188914"/>
            <a:ext cx="8969443"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Target thickness of </a:t>
            </a:r>
            <a:r>
              <a:rPr lang="en-US" altLang="ja-JP" b="1" i="1">
                <a:solidFill>
                  <a:srgbClr val="000000"/>
                </a:solidFill>
                <a:latin typeface="Times New Roman" pitchFamily="18" charset="0"/>
                <a:sym typeface="Times New Roman" pitchFamily="18" charset="0"/>
              </a:rPr>
              <a:t>i-BNCT</a:t>
            </a:r>
            <a:r>
              <a:rPr lang="en-US" altLang="ja-JP" b="1">
                <a:solidFill>
                  <a:srgbClr val="000000"/>
                </a:solidFill>
                <a:latin typeface="Times New Roman" pitchFamily="18" charset="0"/>
                <a:sym typeface="Times New Roman" pitchFamily="18" charset="0"/>
              </a:rPr>
              <a:t>: 0.5mm  not enough mechanical strength as a beam window</a:t>
            </a:r>
            <a:endParaRPr lang="ja-JP" altLang="en-US">
              <a:sym typeface="Calibri" pitchFamily="34" charset="0"/>
            </a:endParaRPr>
          </a:p>
        </p:txBody>
      </p:sp>
      <p:sp>
        <p:nvSpPr>
          <p:cNvPr id="25610" name="直線コネクタ 5"/>
          <p:cNvSpPr>
            <a:spLocks noChangeShapeType="1"/>
          </p:cNvSpPr>
          <p:nvPr/>
        </p:nvSpPr>
        <p:spPr bwMode="auto">
          <a:xfrm>
            <a:off x="7145736" y="3292476"/>
            <a:ext cx="1719" cy="2930525"/>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611" name="テキスト ボックス 7"/>
          <p:cNvSpPr>
            <a:spLocks noChangeArrowheads="1"/>
          </p:cNvSpPr>
          <p:nvPr/>
        </p:nvSpPr>
        <p:spPr bwMode="auto">
          <a:xfrm>
            <a:off x="2590006" y="1766889"/>
            <a:ext cx="902811"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13MeV</a:t>
            </a:r>
            <a:endParaRPr lang="ja-JP" altLang="en-US">
              <a:sym typeface="Calibri" pitchFamily="34" charset="0"/>
            </a:endParaRPr>
          </a:p>
        </p:txBody>
      </p:sp>
    </p:spTree>
    <p:extLst>
      <p:ext uri="{BB962C8B-B14F-4D97-AF65-F5344CB8AC3E}">
        <p14:creationId xmlns:p14="http://schemas.microsoft.com/office/powerpoint/2010/main" val="2808832836"/>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8" y="1565275"/>
            <a:ext cx="9763257"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正方形/長方形 2"/>
          <p:cNvSpPr>
            <a:spLocks noChangeArrowheads="1"/>
          </p:cNvSpPr>
          <p:nvPr/>
        </p:nvSpPr>
        <p:spPr bwMode="auto">
          <a:xfrm>
            <a:off x="2534974" y="4868863"/>
            <a:ext cx="780785" cy="1655762"/>
          </a:xfrm>
          <a:prstGeom prst="rect">
            <a:avLst/>
          </a:prstGeom>
          <a:solidFill>
            <a:srgbClr val="00B050"/>
          </a:solidFill>
          <a:ln w="25400">
            <a:solidFill>
              <a:srgbClr val="395E8A"/>
            </a:solidFill>
            <a:miter lim="800000"/>
            <a:headEnd/>
            <a:tailEnd/>
          </a:ln>
        </p:spPr>
        <p:txBody>
          <a:bodyPr anchor="ctr"/>
          <a:lstStyle/>
          <a:p>
            <a:pPr algn="ctr" eaLnBrk="1" hangingPunct="1">
              <a:buFont typeface="Arial" pitchFamily="34" charset="0"/>
              <a:buNone/>
            </a:pPr>
            <a:r>
              <a:rPr lang="en-US" altLang="ja-JP" b="1">
                <a:solidFill>
                  <a:srgbClr val="FFFFFF"/>
                </a:solidFill>
                <a:latin typeface="Times New Roman" pitchFamily="18" charset="0"/>
                <a:sym typeface="Times New Roman" pitchFamily="18" charset="0"/>
              </a:rPr>
              <a:t>Be</a:t>
            </a:r>
            <a:endParaRPr lang="ja-JP" altLang="en-US" b="1">
              <a:solidFill>
                <a:srgbClr val="FFFFFF"/>
              </a:solidFill>
              <a:latin typeface="Times New Roman" pitchFamily="18" charset="0"/>
              <a:sym typeface="Times New Roman" pitchFamily="18" charset="0"/>
            </a:endParaRPr>
          </a:p>
          <a:p>
            <a:pPr algn="ctr" eaLnBrk="1" hangingPunct="1">
              <a:buFont typeface="Arial" pitchFamily="34" charset="0"/>
              <a:buNone/>
            </a:pPr>
            <a:r>
              <a:rPr lang="en-US" altLang="ja-JP" sz="1400" b="1">
                <a:solidFill>
                  <a:srgbClr val="FFFFFF"/>
                </a:solidFill>
                <a:latin typeface="Times New Roman" pitchFamily="18" charset="0"/>
                <a:sym typeface="Times New Roman" pitchFamily="18" charset="0"/>
              </a:rPr>
              <a:t>5.5mm</a:t>
            </a: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p:txBody>
      </p:sp>
      <p:sp>
        <p:nvSpPr>
          <p:cNvPr id="26628" name="正方形/長方形 3"/>
          <p:cNvSpPr>
            <a:spLocks noChangeArrowheads="1"/>
          </p:cNvSpPr>
          <p:nvPr/>
        </p:nvSpPr>
        <p:spPr bwMode="auto">
          <a:xfrm>
            <a:off x="3315759" y="4868863"/>
            <a:ext cx="856456" cy="1655762"/>
          </a:xfrm>
          <a:prstGeom prst="rect">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sz="1400" b="1">
                <a:solidFill>
                  <a:srgbClr val="FFFFFF"/>
                </a:solidFill>
                <a:latin typeface="Times New Roman" pitchFamily="18" charset="0"/>
                <a:sym typeface="Times New Roman" pitchFamily="18" charset="0"/>
              </a:rPr>
              <a:t>Cooling</a:t>
            </a: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r>
              <a:rPr lang="en-US" altLang="ja-JP" sz="1400" b="1">
                <a:solidFill>
                  <a:srgbClr val="FFFFFF"/>
                </a:solidFill>
                <a:latin typeface="Times New Roman" pitchFamily="18" charset="0"/>
                <a:sym typeface="Times New Roman" pitchFamily="18" charset="0"/>
              </a:rPr>
              <a:t>Water</a:t>
            </a: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a:p>
            <a:pPr algn="ctr" eaLnBrk="1" hangingPunct="1">
              <a:buFont typeface="Arial" pitchFamily="34" charset="0"/>
              <a:buNone/>
            </a:pPr>
            <a:endParaRPr lang="ja-JP" altLang="en-US" sz="1400" b="1">
              <a:solidFill>
                <a:srgbClr val="FFFFFF"/>
              </a:solidFill>
              <a:latin typeface="Times New Roman" pitchFamily="18" charset="0"/>
              <a:sym typeface="Times New Roman" pitchFamily="18" charset="0"/>
            </a:endParaRPr>
          </a:p>
        </p:txBody>
      </p:sp>
      <p:cxnSp>
        <p:nvCxnSpPr>
          <p:cNvPr id="26629" name="直線矢印コネクタ 5"/>
          <p:cNvCxnSpPr>
            <a:cxnSpLocks noChangeShapeType="1"/>
          </p:cNvCxnSpPr>
          <p:nvPr/>
        </p:nvCxnSpPr>
        <p:spPr bwMode="auto">
          <a:xfrm>
            <a:off x="116946" y="5697538"/>
            <a:ext cx="3627041" cy="0"/>
          </a:xfrm>
          <a:prstGeom prst="straightConnector1">
            <a:avLst/>
          </a:prstGeom>
          <a:noFill/>
          <a:ln w="762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630" name="テキスト ボックス 8"/>
          <p:cNvSpPr>
            <a:spLocks noChangeArrowheads="1"/>
          </p:cNvSpPr>
          <p:nvPr/>
        </p:nvSpPr>
        <p:spPr bwMode="auto">
          <a:xfrm>
            <a:off x="407592" y="5270500"/>
            <a:ext cx="1456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Proton beam</a:t>
            </a:r>
            <a:endParaRPr lang="ja-JP" altLang="en-US">
              <a:sym typeface="Calibri" pitchFamily="34" charset="0"/>
            </a:endParaRPr>
          </a:p>
        </p:txBody>
      </p:sp>
      <p:sp>
        <p:nvSpPr>
          <p:cNvPr id="26631" name="テキスト ボックス 9"/>
          <p:cNvSpPr>
            <a:spLocks noChangeArrowheads="1"/>
          </p:cNvSpPr>
          <p:nvPr/>
        </p:nvSpPr>
        <p:spPr bwMode="auto">
          <a:xfrm>
            <a:off x="4172215" y="5051426"/>
            <a:ext cx="5184111" cy="64633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Be target strength is enough for a beam window</a:t>
            </a:r>
            <a:endParaRPr lang="ja-JP" altLang="en-US" b="1">
              <a:solidFill>
                <a:srgbClr val="000000"/>
              </a:solidFill>
              <a:latin typeface="Times New Roman" pitchFamily="18" charset="0"/>
              <a:sym typeface="Times New Roman" pitchFamily="18" charset="0"/>
            </a:endParaRPr>
          </a:p>
          <a:p>
            <a:pPr marL="285750" indent="-285750" eaLnBrk="1" hangingPunct="1">
              <a:buFont typeface="Wingdings" pitchFamily="2" charset="2"/>
              <a:buChar char="Ø"/>
            </a:pPr>
            <a:r>
              <a:rPr lang="en-US" altLang="ja-JP" b="1">
                <a:solidFill>
                  <a:srgbClr val="000000"/>
                </a:solidFill>
                <a:latin typeface="Times New Roman" pitchFamily="18" charset="0"/>
                <a:sym typeface="Times New Roman" pitchFamily="18" charset="0"/>
              </a:rPr>
              <a:t>Beam stops in cooling water, blistering free!!</a:t>
            </a:r>
            <a:endParaRPr lang="ja-JP" altLang="en-US">
              <a:sym typeface="Calibri" pitchFamily="34" charset="0"/>
            </a:endParaRPr>
          </a:p>
        </p:txBody>
      </p:sp>
      <p:pic>
        <p:nvPicPr>
          <p:cNvPr id="266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9852" y="44450"/>
            <a:ext cx="3002756"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テキスト ボックス 10"/>
          <p:cNvSpPr>
            <a:spLocks noChangeArrowheads="1"/>
          </p:cNvSpPr>
          <p:nvPr/>
        </p:nvSpPr>
        <p:spPr bwMode="auto">
          <a:xfrm>
            <a:off x="2275285" y="1557339"/>
            <a:ext cx="1450782" cy="3693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chemeClr val="bg1"/>
                </a:solidFill>
                <a:latin typeface="Calibri" pitchFamily="34" charset="0"/>
                <a:sym typeface="Calibri" pitchFamily="34" charset="0"/>
              </a:rPr>
              <a:t>Kyoto system</a:t>
            </a:r>
            <a:endParaRPr lang="ja-JP" altLang="en-US">
              <a:sym typeface="Calibri" pitchFamily="34" charset="0"/>
            </a:endParaRPr>
          </a:p>
        </p:txBody>
      </p:sp>
      <p:sp>
        <p:nvSpPr>
          <p:cNvPr id="28682" name="Text Box 10"/>
          <p:cNvSpPr txBox="1">
            <a:spLocks noChangeArrowheads="1"/>
          </p:cNvSpPr>
          <p:nvPr/>
        </p:nvSpPr>
        <p:spPr bwMode="auto">
          <a:xfrm>
            <a:off x="5181734" y="296864"/>
            <a:ext cx="3190297" cy="5847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3200" b="1">
                <a:effectLst>
                  <a:outerShdw blurRad="38100" dist="38100" dir="2700000" algn="tl">
                    <a:srgbClr val="FFFFFF"/>
                  </a:outerShdw>
                </a:effectLst>
                <a:latin typeface="Times New Roman" panose="02020603050405020304" pitchFamily="18" charset="0"/>
              </a:rPr>
              <a:t>Kyoto-Sumitomo</a:t>
            </a:r>
          </a:p>
        </p:txBody>
      </p:sp>
      <p:sp>
        <p:nvSpPr>
          <p:cNvPr id="28683" name="Text Box 11"/>
          <p:cNvSpPr txBox="1">
            <a:spLocks noChangeArrowheads="1"/>
          </p:cNvSpPr>
          <p:nvPr/>
        </p:nvSpPr>
        <p:spPr bwMode="auto">
          <a:xfrm>
            <a:off x="4172214" y="6124576"/>
            <a:ext cx="53222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2800" b="1">
                <a:solidFill>
                  <a:srgbClr val="FF0000"/>
                </a:solidFill>
                <a:effectLst>
                  <a:outerShdw blurRad="38100" dist="38100" dir="2700000" algn="tl">
                    <a:srgbClr val="C0C0C0"/>
                  </a:outerShdw>
                </a:effectLst>
                <a:latin typeface="Times New Roman" panose="02020603050405020304" pitchFamily="18" charset="0"/>
              </a:rPr>
              <a:t>Easy fabrication &amp; blistering free</a:t>
            </a:r>
          </a:p>
        </p:txBody>
      </p:sp>
    </p:spTree>
    <p:extLst>
      <p:ext uri="{BB962C8B-B14F-4D97-AF65-F5344CB8AC3E}">
        <p14:creationId xmlns:p14="http://schemas.microsoft.com/office/powerpoint/2010/main" val="1924237103"/>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86" y="4616450"/>
            <a:ext cx="2915047"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図 2"/>
          <p:cNvPicPr>
            <a:picLocks noChangeAspect="1" noChangeArrowheads="1"/>
          </p:cNvPicPr>
          <p:nvPr/>
        </p:nvPicPr>
        <p:blipFill>
          <a:blip r:embed="rId3" cstate="print">
            <a:extLst>
              <a:ext uri="{28A0092B-C50C-407E-A947-70E740481C1C}">
                <a14:useLocalDpi xmlns:a14="http://schemas.microsoft.com/office/drawing/2010/main" val="0"/>
              </a:ext>
            </a:extLst>
          </a:blip>
          <a:srcRect l="8527" t="8867"/>
          <a:stretch>
            <a:fillRect/>
          </a:stretch>
        </p:blipFill>
        <p:spPr bwMode="auto">
          <a:xfrm>
            <a:off x="128985" y="3216276"/>
            <a:ext cx="5604801"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図 3"/>
          <p:cNvPicPr>
            <a:picLocks noChangeAspect="1" noChangeArrowheads="1"/>
          </p:cNvPicPr>
          <p:nvPr/>
        </p:nvPicPr>
        <p:blipFill>
          <a:blip r:embed="rId3">
            <a:extLst>
              <a:ext uri="{28A0092B-C50C-407E-A947-70E740481C1C}">
                <a14:useLocalDpi xmlns:a14="http://schemas.microsoft.com/office/drawing/2010/main" val="0"/>
              </a:ext>
            </a:extLst>
          </a:blip>
          <a:srcRect l="77579" t="25365" r="3571" b="48186"/>
          <a:stretch>
            <a:fillRect/>
          </a:stretch>
        </p:blipFill>
        <p:spPr bwMode="auto">
          <a:xfrm>
            <a:off x="6122458" y="1336675"/>
            <a:ext cx="3936604"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テキスト ボックス 1"/>
          <p:cNvSpPr>
            <a:spLocks noChangeArrowheads="1"/>
          </p:cNvSpPr>
          <p:nvPr/>
        </p:nvSpPr>
        <p:spPr bwMode="auto">
          <a:xfrm>
            <a:off x="139304" y="177800"/>
            <a:ext cx="6247159" cy="1384995"/>
          </a:xfrm>
          <a:prstGeom prst="rect">
            <a:avLst/>
          </a:prstGeom>
          <a:solidFill>
            <a:srgbClr val="99FF66"/>
          </a:solidFill>
          <a:ln>
            <a:noFill/>
          </a:ln>
        </p:spPr>
        <p:txBody>
          <a:bodyPr wrap="none">
            <a:spAutoFit/>
          </a:bodyPr>
          <a:lstStyle/>
          <a:p>
            <a:pPr eaLnBrk="1" hangingPunct="1">
              <a:buFont typeface="Arial" panose="020B0604020202020204" pitchFamily="34" charset="0"/>
              <a:buNone/>
              <a:defRPr/>
            </a:pPr>
            <a:r>
              <a:rPr lang="en-US" altLang="ja-JP" sz="2800" b="1" dirty="0">
                <a:solidFill>
                  <a:srgbClr val="000000"/>
                </a:solidFill>
                <a:effectLst>
                  <a:outerShdw blurRad="38100" dist="38100" dir="2700000" algn="tl">
                    <a:srgbClr val="000000">
                      <a:alpha val="43137"/>
                    </a:srgbClr>
                  </a:outerShdw>
                </a:effectLst>
                <a:latin typeface="Times New Roman" panose="02020603050405020304" pitchFamily="18" charset="0"/>
                <a:sym typeface="Times New Roman" panose="02020603050405020304" pitchFamily="18" charset="0"/>
              </a:rPr>
              <a:t>Ibaraki target (separated function)</a:t>
            </a:r>
            <a:endParaRPr lang="ja-JP" altLang="en-US" sz="2800" b="1" dirty="0">
              <a:solidFill>
                <a:srgbClr val="000000"/>
              </a:solidFill>
              <a:effectLst>
                <a:outerShdw blurRad="38100" dist="38100" dir="2700000" algn="tl">
                  <a:srgbClr val="000000">
                    <a:alpha val="43137"/>
                  </a:srgbClr>
                </a:outerShdw>
              </a:effectLst>
              <a:latin typeface="Times New Roman" panose="02020603050405020304" pitchFamily="18" charset="0"/>
              <a:sym typeface="Times New Roman" panose="02020603050405020304" pitchFamily="18" charset="0"/>
            </a:endParaRPr>
          </a:p>
          <a:p>
            <a:pPr eaLnBrk="1" hangingPunct="1">
              <a:buFont typeface="Arial" panose="020B0604020202020204" pitchFamily="34" charset="0"/>
              <a:buNone/>
              <a:defRPr/>
            </a:pPr>
            <a:r>
              <a:rPr lang="en-US" altLang="ja-JP" sz="2800" b="1" dirty="0">
                <a:solidFill>
                  <a:srgbClr val="000000"/>
                </a:solidFill>
                <a:effectLst>
                  <a:outerShdw blurRad="38100" dist="38100" dir="2700000" algn="tl">
                    <a:srgbClr val="000000">
                      <a:alpha val="43137"/>
                    </a:srgbClr>
                  </a:outerShdw>
                </a:effectLst>
                <a:latin typeface="Times New Roman" panose="02020603050405020304" pitchFamily="18" charset="0"/>
                <a:sym typeface="Times New Roman" panose="02020603050405020304" pitchFamily="18" charset="0"/>
              </a:rPr>
              <a:t>Target thickness is 0.5mm </a:t>
            </a:r>
            <a:endParaRPr lang="ja-JP" altLang="en-US" sz="2800" b="1" dirty="0">
              <a:solidFill>
                <a:srgbClr val="000000"/>
              </a:solidFill>
              <a:effectLst>
                <a:outerShdw blurRad="38100" dist="38100" dir="2700000" algn="tl">
                  <a:srgbClr val="000000">
                    <a:alpha val="43137"/>
                  </a:srgbClr>
                </a:outerShdw>
              </a:effectLst>
              <a:latin typeface="Times New Roman" panose="02020603050405020304" pitchFamily="18" charset="0"/>
              <a:sym typeface="Times New Roman" panose="02020603050405020304" pitchFamily="18" charset="0"/>
            </a:endParaRPr>
          </a:p>
          <a:p>
            <a:pPr eaLnBrk="1" hangingPunct="1">
              <a:buFont typeface="Arial" panose="020B0604020202020204" pitchFamily="34" charset="0"/>
              <a:buNone/>
              <a:defRPr/>
            </a:pPr>
            <a:r>
              <a:rPr lang="en-US" altLang="ja-JP" sz="2800" b="1" dirty="0">
                <a:solidFill>
                  <a:srgbClr val="000000"/>
                </a:solidFill>
                <a:effectLst>
                  <a:outerShdw blurRad="38100" dist="38100" dir="2700000" algn="tl">
                    <a:srgbClr val="000000">
                      <a:alpha val="43137"/>
                    </a:srgbClr>
                  </a:outerShdw>
                </a:effectLst>
                <a:latin typeface="Times New Roman" panose="02020603050405020304" pitchFamily="18" charset="0"/>
                <a:sym typeface="Times New Roman" panose="02020603050405020304" pitchFamily="18" charset="0"/>
              </a:rPr>
              <a:t> needs backup plate for beam window</a:t>
            </a:r>
            <a:endParaRPr lang="ja-JP" altLang="en-US" sz="2800" b="1" dirty="0">
              <a:effectLst>
                <a:outerShdw blurRad="38100" dist="38100" dir="2700000" algn="tl">
                  <a:srgbClr val="000000">
                    <a:alpha val="43137"/>
                  </a:srgbClr>
                </a:outerShdw>
              </a:effectLst>
            </a:endParaRPr>
          </a:p>
        </p:txBody>
      </p:sp>
      <p:sp>
        <p:nvSpPr>
          <p:cNvPr id="27654" name="テキスト ボックス 4"/>
          <p:cNvSpPr>
            <a:spLocks noChangeArrowheads="1"/>
          </p:cNvSpPr>
          <p:nvPr/>
        </p:nvSpPr>
        <p:spPr bwMode="auto">
          <a:xfrm>
            <a:off x="5733786" y="3468689"/>
            <a:ext cx="441146" cy="369332"/>
          </a:xfrm>
          <a:prstGeom prst="rect">
            <a:avLst/>
          </a:prstGeom>
          <a:solidFill>
            <a:srgbClr val="FFFF00"/>
          </a:solidFill>
          <a:ln w="9525">
            <a:solidFill>
              <a:srgbClr val="FF0000"/>
            </a:solidFill>
            <a:miter lim="800000"/>
            <a:headEnd/>
            <a:tailEnd/>
          </a:ln>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Be</a:t>
            </a:r>
            <a:endParaRPr lang="ja-JP" altLang="en-US">
              <a:sym typeface="Calibri" pitchFamily="34" charset="0"/>
            </a:endParaRPr>
          </a:p>
        </p:txBody>
      </p:sp>
      <p:sp>
        <p:nvSpPr>
          <p:cNvPr id="27655" name="テキスト ボックス 6"/>
          <p:cNvSpPr>
            <a:spLocks noChangeArrowheads="1"/>
          </p:cNvSpPr>
          <p:nvPr/>
        </p:nvSpPr>
        <p:spPr bwMode="auto">
          <a:xfrm>
            <a:off x="6130497" y="3970338"/>
            <a:ext cx="1806905" cy="646331"/>
          </a:xfrm>
          <a:prstGeom prst="rect">
            <a:avLst/>
          </a:prstGeom>
          <a:solidFill>
            <a:srgbClr val="FFFF00"/>
          </a:solidFill>
          <a:ln w="9525">
            <a:solidFill>
              <a:srgbClr val="FF0000"/>
            </a:solidFill>
            <a:miter lim="800000"/>
            <a:headEnd/>
            <a:tailEnd/>
          </a:ln>
        </p:spPr>
        <p:txBody>
          <a:bodyPr wrap="none">
            <a:spAutoFit/>
          </a:bodyPr>
          <a:lstStyle/>
          <a:p>
            <a:pPr algn="ctr" eaLnBrk="1" hangingPunct="1">
              <a:buFont typeface="Arial" pitchFamily="34" charset="0"/>
              <a:buNone/>
            </a:pPr>
            <a:r>
              <a:rPr lang="en-US" altLang="ja-JP" b="1">
                <a:solidFill>
                  <a:srgbClr val="000000"/>
                </a:solidFill>
                <a:latin typeface="Times New Roman" pitchFamily="18" charset="0"/>
                <a:sym typeface="Times New Roman" pitchFamily="18" charset="0"/>
              </a:rPr>
              <a:t>Blistering </a:t>
            </a:r>
            <a:endParaRPr lang="ja-JP" altLang="en-US" b="1">
              <a:solidFill>
                <a:srgbClr val="000000"/>
              </a:solidFill>
              <a:latin typeface="Times New Roman" pitchFamily="18" charset="0"/>
              <a:sym typeface="Times New Roman" pitchFamily="18" charset="0"/>
            </a:endParaRPr>
          </a:p>
          <a:p>
            <a:pPr algn="ctr" eaLnBrk="1" hangingPunct="1">
              <a:buFont typeface="Arial" pitchFamily="34" charset="0"/>
              <a:buNone/>
            </a:pPr>
            <a:r>
              <a:rPr lang="en-US" altLang="ja-JP" b="1">
                <a:solidFill>
                  <a:srgbClr val="000000"/>
                </a:solidFill>
                <a:latin typeface="Times New Roman" pitchFamily="18" charset="0"/>
                <a:sym typeface="Times New Roman" pitchFamily="18" charset="0"/>
              </a:rPr>
              <a:t>mitigation metal</a:t>
            </a:r>
            <a:endParaRPr lang="ja-JP" altLang="en-US">
              <a:sym typeface="Calibri" pitchFamily="34" charset="0"/>
            </a:endParaRPr>
          </a:p>
        </p:txBody>
      </p:sp>
      <p:cxnSp>
        <p:nvCxnSpPr>
          <p:cNvPr id="27656" name="直線矢印コネクタ 7"/>
          <p:cNvCxnSpPr>
            <a:cxnSpLocks noChangeShapeType="1"/>
          </p:cNvCxnSpPr>
          <p:nvPr/>
        </p:nvCxnSpPr>
        <p:spPr bwMode="auto">
          <a:xfrm>
            <a:off x="3743988" y="2921000"/>
            <a:ext cx="3627040" cy="0"/>
          </a:xfrm>
          <a:prstGeom prst="straightConnector1">
            <a:avLst/>
          </a:prstGeom>
          <a:noFill/>
          <a:ln w="762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27657" name="テキスト ボックス 8"/>
          <p:cNvSpPr>
            <a:spLocks noChangeArrowheads="1"/>
          </p:cNvSpPr>
          <p:nvPr/>
        </p:nvSpPr>
        <p:spPr bwMode="auto">
          <a:xfrm>
            <a:off x="4213490" y="2492375"/>
            <a:ext cx="1456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Proton beam</a:t>
            </a:r>
            <a:endParaRPr lang="ja-JP" altLang="en-US">
              <a:sym typeface="Calibri" pitchFamily="34" charset="0"/>
            </a:endParaRPr>
          </a:p>
        </p:txBody>
      </p:sp>
      <p:sp>
        <p:nvSpPr>
          <p:cNvPr id="27658" name="テキスト ボックス 5"/>
          <p:cNvSpPr>
            <a:spLocks noChangeArrowheads="1"/>
          </p:cNvSpPr>
          <p:nvPr/>
        </p:nvSpPr>
        <p:spPr bwMode="auto">
          <a:xfrm>
            <a:off x="7487966" y="2505076"/>
            <a:ext cx="157190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en-US" altLang="ja-JP" b="1">
                <a:solidFill>
                  <a:srgbClr val="000000"/>
                </a:solidFill>
                <a:latin typeface="Times New Roman" pitchFamily="18" charset="0"/>
                <a:sym typeface="Times New Roman" pitchFamily="18" charset="0"/>
              </a:rPr>
              <a:t>Heat sink</a:t>
            </a:r>
            <a:endParaRPr lang="ja-JP" altLang="en-US" b="1">
              <a:solidFill>
                <a:srgbClr val="000000"/>
              </a:solidFill>
              <a:latin typeface="Times New Roman" pitchFamily="18" charset="0"/>
              <a:sym typeface="Times New Roman" pitchFamily="18" charset="0"/>
            </a:endParaRPr>
          </a:p>
          <a:p>
            <a:pPr algn="ctr" eaLnBrk="1" hangingPunct="1">
              <a:buFont typeface="Arial" pitchFamily="34" charset="0"/>
              <a:buNone/>
            </a:pPr>
            <a:r>
              <a:rPr lang="en-US" altLang="ja-JP" b="1">
                <a:solidFill>
                  <a:srgbClr val="000000"/>
                </a:solidFill>
                <a:latin typeface="Times New Roman" pitchFamily="18" charset="0"/>
                <a:sym typeface="Times New Roman" pitchFamily="18" charset="0"/>
              </a:rPr>
              <a:t>with cooling </a:t>
            </a:r>
            <a:endParaRPr lang="ja-JP" altLang="en-US" b="1">
              <a:solidFill>
                <a:srgbClr val="000000"/>
              </a:solidFill>
              <a:latin typeface="Times New Roman" pitchFamily="18" charset="0"/>
              <a:sym typeface="Times New Roman" pitchFamily="18" charset="0"/>
            </a:endParaRPr>
          </a:p>
          <a:p>
            <a:pPr algn="ctr" eaLnBrk="1" hangingPunct="1">
              <a:buFont typeface="Arial" pitchFamily="34" charset="0"/>
              <a:buNone/>
            </a:pPr>
            <a:r>
              <a:rPr lang="en-US" altLang="ja-JP" b="1">
                <a:solidFill>
                  <a:srgbClr val="000000"/>
                </a:solidFill>
                <a:latin typeface="Times New Roman" pitchFamily="18" charset="0"/>
                <a:sym typeface="Times New Roman" pitchFamily="18" charset="0"/>
              </a:rPr>
              <a:t>water channel</a:t>
            </a:r>
            <a:endParaRPr lang="ja-JP" altLang="en-US">
              <a:sym typeface="Calibri" pitchFamily="34" charset="0"/>
            </a:endParaRPr>
          </a:p>
        </p:txBody>
      </p:sp>
      <p:sp>
        <p:nvSpPr>
          <p:cNvPr id="27659" name="直線コネクタ 10"/>
          <p:cNvSpPr>
            <a:spLocks noChangeShapeType="1"/>
          </p:cNvSpPr>
          <p:nvPr/>
        </p:nvSpPr>
        <p:spPr bwMode="auto">
          <a:xfrm flipV="1">
            <a:off x="7059745" y="1111250"/>
            <a:ext cx="0" cy="8778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ja-JP" altLang="en-US"/>
          </a:p>
        </p:txBody>
      </p:sp>
      <p:cxnSp>
        <p:nvCxnSpPr>
          <p:cNvPr id="27660" name="直線矢印コネクタ 12"/>
          <p:cNvCxnSpPr>
            <a:cxnSpLocks noChangeShapeType="1"/>
          </p:cNvCxnSpPr>
          <p:nvPr/>
        </p:nvCxnSpPr>
        <p:spPr bwMode="auto">
          <a:xfrm>
            <a:off x="7059745" y="1336675"/>
            <a:ext cx="624284" cy="0"/>
          </a:xfrm>
          <a:prstGeom prst="straightConnector1">
            <a:avLst/>
          </a:prstGeom>
          <a:noFill/>
          <a:ln w="38100">
            <a:solidFill>
              <a:schemeClr val="accent1"/>
            </a:solidFill>
            <a:round/>
            <a:headEnd/>
            <a:tailEnd type="arrow" w="med" len="med"/>
          </a:ln>
          <a:extLst>
            <a:ext uri="{909E8E84-426E-40DD-AFC4-6F175D3DCCD1}">
              <a14:hiddenFill xmlns:a14="http://schemas.microsoft.com/office/drawing/2010/main">
                <a:noFill/>
              </a14:hiddenFill>
            </a:ext>
          </a:extLst>
        </p:spPr>
      </p:cxnSp>
      <p:sp>
        <p:nvSpPr>
          <p:cNvPr id="27661" name="テキスト ボックス 13"/>
          <p:cNvSpPr>
            <a:spLocks noChangeArrowheads="1"/>
          </p:cNvSpPr>
          <p:nvPr/>
        </p:nvSpPr>
        <p:spPr bwMode="auto">
          <a:xfrm>
            <a:off x="7651354" y="1166814"/>
            <a:ext cx="1499128" cy="36933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Backup layer</a:t>
            </a:r>
            <a:endParaRPr lang="ja-JP" altLang="en-US">
              <a:sym typeface="Calibri" pitchFamily="34" charset="0"/>
            </a:endParaRPr>
          </a:p>
        </p:txBody>
      </p:sp>
    </p:spTree>
    <p:extLst>
      <p:ext uri="{BB962C8B-B14F-4D97-AF65-F5344CB8AC3E}">
        <p14:creationId xmlns:p14="http://schemas.microsoft.com/office/powerpoint/2010/main" val="2519602370"/>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hangingPunct="1">
              <a:defRPr/>
            </a:pPr>
            <a:r>
              <a:rPr kumimoji="1"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8-MeV Target</a:t>
            </a:r>
            <a:endParaRPr kumimoji="1" lang="ja-JP" alt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675" name="コンテンツ プレースホルダー 2"/>
          <p:cNvSpPr>
            <a:spLocks noGrp="1"/>
          </p:cNvSpPr>
          <p:nvPr>
            <p:ph idx="1"/>
          </p:nvPr>
        </p:nvSpPr>
        <p:spPr>
          <a:xfrm>
            <a:off x="527977" y="1600200"/>
            <a:ext cx="8882723" cy="3124200"/>
          </a:xfrm>
        </p:spPr>
        <p:txBody>
          <a:bodyPr/>
          <a:lstStyle/>
          <a:p>
            <a:pPr eaLnBrk="1" hangingPunct="1"/>
            <a:endParaRPr kumimoji="1" lang="ja-JP" altLang="en-US" smtClean="0"/>
          </a:p>
        </p:txBody>
      </p:sp>
      <p:sp>
        <p:nvSpPr>
          <p:cNvPr id="28676" name="日付プレースホルダー 3"/>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E4C15406-4146-435D-AF92-037DCD02D012}"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28677" name="テキスト ボックス 15"/>
          <p:cNvSpPr>
            <a:spLocks noChangeArrowheads="1"/>
          </p:cNvSpPr>
          <p:nvPr/>
        </p:nvSpPr>
        <p:spPr bwMode="auto">
          <a:xfrm>
            <a:off x="527976" y="1600200"/>
            <a:ext cx="8748580" cy="2862263"/>
          </a:xfrm>
          <a:prstGeom prst="rect">
            <a:avLst/>
          </a:prstGeom>
          <a:solidFill>
            <a:srgbClr val="DAEEF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1" hangingPunct="1">
              <a:buFont typeface="Arial" pitchFamily="34" charset="0"/>
              <a:buNone/>
            </a:pPr>
            <a:r>
              <a:rPr lang="en-US" altLang="ja-JP" sz="3600" b="1">
                <a:solidFill>
                  <a:srgbClr val="000000"/>
                </a:solidFill>
                <a:latin typeface="Times New Roman" pitchFamily="18" charset="0"/>
                <a:cs typeface="Times New Roman" pitchFamily="18" charset="0"/>
                <a:sym typeface="Times New Roman" pitchFamily="18" charset="0"/>
              </a:rPr>
              <a:t>Separated function target</a:t>
            </a:r>
            <a:endParaRPr lang="ja-JP" altLang="en-US" sz="3600" b="1">
              <a:solidFill>
                <a:srgbClr val="000000"/>
              </a:solidFill>
              <a:latin typeface="Times New Roman" pitchFamily="18" charset="0"/>
              <a:cs typeface="Times New Roman" pitchFamily="18" charset="0"/>
              <a:sym typeface="Times New Roman" pitchFamily="18" charset="0"/>
            </a:endParaRPr>
          </a:p>
          <a:p>
            <a:pPr marL="285750" indent="-285750" eaLnBrk="1" hangingPunct="1">
              <a:buFont typeface="Wingdings" pitchFamily="2" charset="2"/>
              <a:buChar char="l"/>
            </a:pPr>
            <a:r>
              <a:rPr lang="en-US" altLang="ja-JP" sz="3600" b="1">
                <a:solidFill>
                  <a:srgbClr val="000000"/>
                </a:solidFill>
                <a:latin typeface="Times New Roman" pitchFamily="18" charset="0"/>
                <a:cs typeface="Times New Roman" pitchFamily="18" charset="0"/>
                <a:sym typeface="Times New Roman" pitchFamily="18" charset="0"/>
              </a:rPr>
              <a:t>top: neutron production</a:t>
            </a:r>
            <a:endParaRPr lang="ja-JP" altLang="en-US" sz="3600" b="1">
              <a:solidFill>
                <a:srgbClr val="000000"/>
              </a:solidFill>
              <a:latin typeface="Times New Roman" pitchFamily="18" charset="0"/>
              <a:cs typeface="Times New Roman" pitchFamily="18" charset="0"/>
              <a:sym typeface="Times New Roman" pitchFamily="18" charset="0"/>
            </a:endParaRPr>
          </a:p>
          <a:p>
            <a:pPr marL="285750" indent="-285750" eaLnBrk="1" hangingPunct="1">
              <a:buFont typeface="Wingdings" pitchFamily="2" charset="2"/>
              <a:buChar char="l"/>
            </a:pPr>
            <a:r>
              <a:rPr lang="en-US" altLang="ja-JP" sz="3600" b="1">
                <a:solidFill>
                  <a:srgbClr val="000000"/>
                </a:solidFill>
                <a:latin typeface="Times New Roman" pitchFamily="18" charset="0"/>
                <a:cs typeface="Times New Roman" pitchFamily="18" charset="0"/>
                <a:sym typeface="Times New Roman" pitchFamily="18" charset="0"/>
              </a:rPr>
              <a:t>middle: beam stop and blistering mitigation</a:t>
            </a:r>
            <a:endParaRPr lang="ja-JP" altLang="en-US" sz="3600" b="1">
              <a:solidFill>
                <a:srgbClr val="000000"/>
              </a:solidFill>
              <a:latin typeface="Times New Roman" pitchFamily="18" charset="0"/>
              <a:cs typeface="Times New Roman" pitchFamily="18" charset="0"/>
              <a:sym typeface="Times New Roman" pitchFamily="18" charset="0"/>
            </a:endParaRPr>
          </a:p>
          <a:p>
            <a:pPr marL="285750" indent="-285750" eaLnBrk="1" hangingPunct="1">
              <a:buFont typeface="Wingdings" pitchFamily="2" charset="2"/>
              <a:buChar char="l"/>
            </a:pPr>
            <a:r>
              <a:rPr lang="en-US" altLang="ja-JP" sz="3600" b="1">
                <a:solidFill>
                  <a:srgbClr val="000000"/>
                </a:solidFill>
                <a:latin typeface="Times New Roman" pitchFamily="18" charset="0"/>
                <a:cs typeface="Times New Roman" pitchFamily="18" charset="0"/>
                <a:sym typeface="Times New Roman" pitchFamily="18" charset="0"/>
              </a:rPr>
              <a:t>back: heat sink (water cooling)</a:t>
            </a:r>
            <a:endParaRPr lang="ja-JP" altLang="en-US" sz="3600">
              <a:latin typeface="Times New Roman" pitchFamily="18" charset="0"/>
              <a:cs typeface="Times New Roman" pitchFamily="18" charset="0"/>
              <a:sym typeface="Calibri" pitchFamily="34" charset="0"/>
            </a:endParaRPr>
          </a:p>
        </p:txBody>
      </p:sp>
      <p:sp>
        <p:nvSpPr>
          <p:cNvPr id="4" name="テキスト ボックス 3"/>
          <p:cNvSpPr txBox="1"/>
          <p:nvPr/>
        </p:nvSpPr>
        <p:spPr>
          <a:xfrm>
            <a:off x="2221971" y="5157789"/>
            <a:ext cx="4154342" cy="707886"/>
          </a:xfrm>
          <a:prstGeom prst="rect">
            <a:avLst/>
          </a:prstGeom>
          <a:solidFill>
            <a:srgbClr val="FFFF00"/>
          </a:solidFill>
        </p:spPr>
        <p:txBody>
          <a:bodyPr wrap="none">
            <a:spAutoFit/>
          </a:bodyPr>
          <a:lstStyle/>
          <a:p>
            <a:pPr>
              <a:defRPr/>
            </a:pPr>
            <a:r>
              <a:rPr kumimoji="1" lang="en-US" altLang="ja-JP" sz="4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Three layer target</a:t>
            </a:r>
            <a:endParaRPr kumimoji="1" lang="ja-JP" altLang="en-US" sz="4000"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531221"/>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図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8716" y="215900"/>
            <a:ext cx="5069946" cy="620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直線コネクタ 1"/>
          <p:cNvSpPr>
            <a:spLocks noChangeShapeType="1"/>
          </p:cNvSpPr>
          <p:nvPr/>
        </p:nvSpPr>
        <p:spPr bwMode="auto">
          <a:xfrm rot="5400000">
            <a:off x="7500872" y="5574308"/>
            <a:ext cx="0" cy="1325960"/>
          </a:xfrm>
          <a:prstGeom prst="line">
            <a:avLst/>
          </a:prstGeom>
          <a:noFill/>
          <a:ln w="38100">
            <a:solidFill>
              <a:srgbClr val="FF0000"/>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ja-JP" altLang="en-US"/>
          </a:p>
        </p:txBody>
      </p:sp>
      <p:sp>
        <p:nvSpPr>
          <p:cNvPr id="29700" name="テキスト ボックス 2"/>
          <p:cNvSpPr>
            <a:spLocks noChangeArrowheads="1"/>
          </p:cNvSpPr>
          <p:nvPr/>
        </p:nvSpPr>
        <p:spPr bwMode="auto">
          <a:xfrm>
            <a:off x="6963437" y="5630863"/>
            <a:ext cx="10005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400" b="1">
                <a:solidFill>
                  <a:schemeClr val="bg1"/>
                </a:solidFill>
                <a:latin typeface="Times New Roman" pitchFamily="18" charset="0"/>
                <a:sym typeface="Times New Roman" pitchFamily="18" charset="0"/>
              </a:rPr>
              <a:t>50 </a:t>
            </a:r>
            <a:r>
              <a:rPr lang="ja-JP" altLang="en-US" sz="2400" b="1">
                <a:solidFill>
                  <a:schemeClr val="bg1"/>
                </a:solidFill>
                <a:latin typeface="Times New Roman" pitchFamily="18" charset="0"/>
                <a:sym typeface="Times New Roman" pitchFamily="18" charset="0"/>
              </a:rPr>
              <a:t>μ</a:t>
            </a:r>
            <a:r>
              <a:rPr lang="en-US" altLang="ja-JP" sz="2400" b="1">
                <a:solidFill>
                  <a:schemeClr val="bg1"/>
                </a:solidFill>
                <a:latin typeface="Times New Roman" pitchFamily="18" charset="0"/>
                <a:sym typeface="Times New Roman" pitchFamily="18" charset="0"/>
              </a:rPr>
              <a:t>m</a:t>
            </a:r>
            <a:endParaRPr lang="ja-JP" altLang="en-US">
              <a:sym typeface="Calibri" pitchFamily="34" charset="0"/>
            </a:endParaRPr>
          </a:p>
        </p:txBody>
      </p:sp>
      <p:sp>
        <p:nvSpPr>
          <p:cNvPr id="29701" name="テキスト ボックス 3"/>
          <p:cNvSpPr>
            <a:spLocks noChangeArrowheads="1"/>
          </p:cNvSpPr>
          <p:nvPr/>
        </p:nvSpPr>
        <p:spPr bwMode="auto">
          <a:xfrm>
            <a:off x="4790005" y="276225"/>
            <a:ext cx="417832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en-US" altLang="ja-JP" sz="3200" b="1">
                <a:solidFill>
                  <a:schemeClr val="bg1"/>
                </a:solidFill>
                <a:latin typeface="Times New Roman" pitchFamily="18" charset="0"/>
                <a:sym typeface="Times New Roman" pitchFamily="18" charset="0"/>
              </a:rPr>
              <a:t>Close-up SEM picture </a:t>
            </a:r>
            <a:endParaRPr lang="ja-JP" altLang="en-US" sz="3200" b="1">
              <a:solidFill>
                <a:schemeClr val="bg1"/>
              </a:solidFill>
              <a:latin typeface="Times New Roman" pitchFamily="18" charset="0"/>
              <a:sym typeface="Times New Roman" pitchFamily="18" charset="0"/>
            </a:endParaRPr>
          </a:p>
          <a:p>
            <a:pPr algn="ctr" eaLnBrk="1" hangingPunct="1">
              <a:buFont typeface="Arial" pitchFamily="34" charset="0"/>
              <a:buNone/>
            </a:pPr>
            <a:r>
              <a:rPr lang="en-US" altLang="ja-JP" sz="3200" b="1">
                <a:solidFill>
                  <a:schemeClr val="bg1"/>
                </a:solidFill>
                <a:latin typeface="Times New Roman" pitchFamily="18" charset="0"/>
                <a:sym typeface="Times New Roman" pitchFamily="18" charset="0"/>
              </a:rPr>
              <a:t>of diffusion bonding</a:t>
            </a:r>
            <a:endParaRPr lang="ja-JP" altLang="en-US" sz="3200" b="1">
              <a:solidFill>
                <a:schemeClr val="bg1"/>
              </a:solidFill>
              <a:latin typeface="Times New Roman" pitchFamily="18" charset="0"/>
              <a:sym typeface="Times New Roman" pitchFamily="18" charset="0"/>
            </a:endParaRPr>
          </a:p>
          <a:p>
            <a:pPr algn="ctr" eaLnBrk="1" hangingPunct="1">
              <a:buFont typeface="Arial" pitchFamily="34" charset="0"/>
              <a:buNone/>
            </a:pPr>
            <a:r>
              <a:rPr lang="en-US" altLang="ja-JP" sz="3200" b="1">
                <a:solidFill>
                  <a:schemeClr val="bg1"/>
                </a:solidFill>
                <a:latin typeface="Times New Roman" pitchFamily="18" charset="0"/>
                <a:sym typeface="Times New Roman" pitchFamily="18" charset="0"/>
              </a:rPr>
              <a:t>layer boundary</a:t>
            </a:r>
            <a:endParaRPr lang="ja-JP" altLang="en-US">
              <a:sym typeface="Calibri" pitchFamily="34" charset="0"/>
            </a:endParaRPr>
          </a:p>
        </p:txBody>
      </p:sp>
      <p:sp>
        <p:nvSpPr>
          <p:cNvPr id="29702" name="直線コネクタ 4"/>
          <p:cNvSpPr>
            <a:spLocks noChangeShapeType="1"/>
          </p:cNvSpPr>
          <p:nvPr/>
        </p:nvSpPr>
        <p:spPr bwMode="auto">
          <a:xfrm>
            <a:off x="7861169" y="1989138"/>
            <a:ext cx="1719" cy="2951162"/>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9703" name="テキスト ボックス 5"/>
          <p:cNvSpPr>
            <a:spLocks noChangeArrowheads="1"/>
          </p:cNvSpPr>
          <p:nvPr/>
        </p:nvSpPr>
        <p:spPr bwMode="auto">
          <a:xfrm>
            <a:off x="5622000" y="2424113"/>
            <a:ext cx="323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400" b="1">
                <a:solidFill>
                  <a:schemeClr val="bg1"/>
                </a:solidFill>
                <a:latin typeface="Times New Roman" pitchFamily="18" charset="0"/>
                <a:sym typeface="Times New Roman" pitchFamily="18" charset="0"/>
              </a:rPr>
              <a:t>Very thin reaction zone</a:t>
            </a:r>
            <a:endParaRPr lang="ja-JP" altLang="en-US">
              <a:sym typeface="Calibri" pitchFamily="34" charset="0"/>
            </a:endParaRPr>
          </a:p>
        </p:txBody>
      </p:sp>
      <p:pic>
        <p:nvPicPr>
          <p:cNvPr id="29704" name="図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31" y="215900"/>
            <a:ext cx="2806700" cy="637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テキスト ボックス 8"/>
          <p:cNvSpPr>
            <a:spLocks noChangeArrowheads="1"/>
          </p:cNvSpPr>
          <p:nvPr/>
        </p:nvSpPr>
        <p:spPr bwMode="auto">
          <a:xfrm>
            <a:off x="1303603" y="2886076"/>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sz="2800" b="1">
                <a:solidFill>
                  <a:schemeClr val="bg1"/>
                </a:solidFill>
                <a:latin typeface="Calibri" pitchFamily="34" charset="0"/>
                <a:sym typeface="ＭＳ Ｐゴシック" pitchFamily="50" charset="-128"/>
              </a:rPr>
              <a:t>①</a:t>
            </a:r>
            <a:endParaRPr lang="ja-JP" altLang="en-US">
              <a:sym typeface="Calibri" pitchFamily="34" charset="0"/>
            </a:endParaRPr>
          </a:p>
        </p:txBody>
      </p:sp>
      <p:sp>
        <p:nvSpPr>
          <p:cNvPr id="29706" name="テキスト ボックス 9"/>
          <p:cNvSpPr>
            <a:spLocks noChangeArrowheads="1"/>
          </p:cNvSpPr>
          <p:nvPr/>
        </p:nvSpPr>
        <p:spPr bwMode="auto">
          <a:xfrm>
            <a:off x="2101586" y="2852739"/>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sz="2800" b="1">
                <a:solidFill>
                  <a:schemeClr val="bg1"/>
                </a:solidFill>
                <a:latin typeface="Calibri" pitchFamily="34" charset="0"/>
                <a:sym typeface="ＭＳ Ｐゴシック" pitchFamily="50" charset="-128"/>
              </a:rPr>
              <a:t>②</a:t>
            </a:r>
            <a:endParaRPr lang="ja-JP" altLang="en-US">
              <a:sym typeface="Calibri" pitchFamily="34" charset="0"/>
            </a:endParaRPr>
          </a:p>
        </p:txBody>
      </p:sp>
      <p:sp>
        <p:nvSpPr>
          <p:cNvPr id="29707" name="テキスト ボックス 10"/>
          <p:cNvSpPr>
            <a:spLocks noChangeArrowheads="1"/>
          </p:cNvSpPr>
          <p:nvPr/>
        </p:nvSpPr>
        <p:spPr bwMode="auto">
          <a:xfrm>
            <a:off x="2882371" y="2852739"/>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sz="2800" b="1">
                <a:solidFill>
                  <a:schemeClr val="bg1"/>
                </a:solidFill>
                <a:latin typeface="Calibri" pitchFamily="34" charset="0"/>
                <a:sym typeface="ＭＳ Ｐゴシック" pitchFamily="50" charset="-128"/>
              </a:rPr>
              <a:t>③</a:t>
            </a:r>
            <a:endParaRPr lang="ja-JP" altLang="en-US">
              <a:sym typeface="Calibri" pitchFamily="34" charset="0"/>
            </a:endParaRPr>
          </a:p>
        </p:txBody>
      </p:sp>
      <p:sp>
        <p:nvSpPr>
          <p:cNvPr id="29708" name="テキスト ボックス 11"/>
          <p:cNvSpPr>
            <a:spLocks noChangeArrowheads="1"/>
          </p:cNvSpPr>
          <p:nvPr/>
        </p:nvSpPr>
        <p:spPr bwMode="auto">
          <a:xfrm>
            <a:off x="394563" y="644525"/>
            <a:ext cx="36599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en-US" altLang="ja-JP" sz="3600" b="1">
                <a:solidFill>
                  <a:srgbClr val="FF0000"/>
                </a:solidFill>
                <a:latin typeface="Times New Roman" pitchFamily="18" charset="0"/>
                <a:sym typeface="Times New Roman" pitchFamily="18" charset="0"/>
              </a:rPr>
              <a:t>A kind of </a:t>
            </a:r>
            <a:endParaRPr lang="ja-JP" altLang="en-US" sz="3600" b="1">
              <a:solidFill>
                <a:srgbClr val="FF0000"/>
              </a:solidFill>
              <a:latin typeface="Times New Roman" pitchFamily="18" charset="0"/>
              <a:sym typeface="Times New Roman" pitchFamily="18" charset="0"/>
            </a:endParaRPr>
          </a:p>
          <a:p>
            <a:pPr algn="ctr" eaLnBrk="1" hangingPunct="1">
              <a:buFont typeface="Arial" pitchFamily="34" charset="0"/>
              <a:buNone/>
            </a:pPr>
            <a:r>
              <a:rPr lang="en-US" altLang="ja-JP" sz="3600" b="1">
                <a:solidFill>
                  <a:srgbClr val="FF0000"/>
                </a:solidFill>
                <a:latin typeface="Times New Roman" pitchFamily="18" charset="0"/>
                <a:sym typeface="Times New Roman" pitchFamily="18" charset="0"/>
              </a:rPr>
              <a:t>diffusion bonding</a:t>
            </a:r>
            <a:endParaRPr lang="ja-JP" altLang="en-US">
              <a:sym typeface="Calibri" pitchFamily="34" charset="0"/>
            </a:endParaRPr>
          </a:p>
        </p:txBody>
      </p:sp>
      <p:cxnSp>
        <p:nvCxnSpPr>
          <p:cNvPr id="29709" name="直線矢印コネクタ 13"/>
          <p:cNvCxnSpPr>
            <a:cxnSpLocks noChangeShapeType="1"/>
          </p:cNvCxnSpPr>
          <p:nvPr/>
        </p:nvCxnSpPr>
        <p:spPr bwMode="auto">
          <a:xfrm>
            <a:off x="242492" y="4076700"/>
            <a:ext cx="1982919" cy="1588"/>
          </a:xfrm>
          <a:prstGeom prst="straightConnector1">
            <a:avLst/>
          </a:prstGeom>
          <a:noFill/>
          <a:ln w="76200">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297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473" y="4783139"/>
            <a:ext cx="2748227"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1" name="テキスト ボックス 16"/>
          <p:cNvSpPr>
            <a:spLocks noChangeArrowheads="1"/>
          </p:cNvSpPr>
          <p:nvPr/>
        </p:nvSpPr>
        <p:spPr bwMode="auto">
          <a:xfrm>
            <a:off x="2182416" y="3879850"/>
            <a:ext cx="1941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FF0000"/>
                </a:solidFill>
                <a:latin typeface="Times New Roman" pitchFamily="18" charset="0"/>
                <a:sym typeface="Times New Roman" pitchFamily="18" charset="0"/>
              </a:rPr>
              <a:t>Bragg peak depth</a:t>
            </a:r>
            <a:endParaRPr lang="ja-JP" altLang="en-US">
              <a:sym typeface="Calibri" pitchFamily="34" charset="0"/>
            </a:endParaRPr>
          </a:p>
        </p:txBody>
      </p:sp>
    </p:spTree>
    <p:extLst>
      <p:ext uri="{BB962C8B-B14F-4D97-AF65-F5344CB8AC3E}">
        <p14:creationId xmlns:p14="http://schemas.microsoft.com/office/powerpoint/2010/main" val="789118471"/>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テキスト ボックス 7"/>
          <p:cNvSpPr>
            <a:spLocks noChangeArrowheads="1"/>
          </p:cNvSpPr>
          <p:nvPr/>
        </p:nvSpPr>
        <p:spPr bwMode="auto">
          <a:xfrm>
            <a:off x="584730" y="5476875"/>
            <a:ext cx="8278356" cy="1200329"/>
          </a:xfrm>
          <a:prstGeom prst="rect">
            <a:avLst/>
          </a:prstGeom>
          <a:solidFill>
            <a:srgbClr val="FFFFCC"/>
          </a:solidFill>
          <a:ln w="9525">
            <a:solidFill>
              <a:schemeClr val="accent1"/>
            </a:solidFill>
            <a:miter lim="800000"/>
            <a:headEnd/>
            <a:tailEnd/>
          </a:ln>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sym typeface="Calibri" panose="020F0502020204030204" pitchFamily="34" charset="0"/>
              </a:defRPr>
            </a:lvl9pPr>
          </a:lstStyle>
          <a:p>
            <a:pPr eaLnBrk="1" hangingPunct="1">
              <a:spcBef>
                <a:spcPct val="0"/>
              </a:spcBef>
              <a:buFont typeface="Arial" panose="020B0604020202020204" pitchFamily="34" charset="0"/>
              <a:buNone/>
              <a:defRPr/>
            </a:pPr>
            <a:r>
              <a:rPr lang="en-US" altLang="ja-JP" sz="2400" b="1" dirty="0" smtClean="0">
                <a:solidFill>
                  <a:srgbClr val="000000"/>
                </a:solidFill>
                <a:latin typeface="Times New Roman" panose="02020603050405020304" pitchFamily="18" charset="0"/>
                <a:sym typeface="Times New Roman" panose="02020603050405020304" pitchFamily="18" charset="0"/>
              </a:rPr>
              <a:t>Direct measurement of heat conductivity of three layer metals</a:t>
            </a:r>
            <a:endParaRPr lang="ja-JP" altLang="en-US" sz="2400" b="1" dirty="0" smtClean="0">
              <a:solidFill>
                <a:srgbClr val="000000"/>
              </a:solidFill>
              <a:latin typeface="Times New Roman" panose="02020603050405020304" pitchFamily="18" charset="0"/>
              <a:sym typeface="Times New Roman" panose="02020603050405020304" pitchFamily="18" charset="0"/>
            </a:endParaRPr>
          </a:p>
          <a:p>
            <a:pPr eaLnBrk="1" hangingPunct="1">
              <a:spcBef>
                <a:spcPct val="0"/>
              </a:spcBef>
              <a:buFont typeface="Arial" panose="020B0604020202020204" pitchFamily="34" charset="0"/>
              <a:buNone/>
              <a:defRPr/>
            </a:pPr>
            <a:r>
              <a:rPr lang="en-US" altLang="ja-JP" sz="2400" b="1" dirty="0" smtClean="0">
                <a:solidFill>
                  <a:srgbClr val="000000"/>
                </a:solidFill>
                <a:latin typeface="Times New Roman" panose="02020603050405020304" pitchFamily="18" charset="0"/>
                <a:sym typeface="Times New Roman" panose="02020603050405020304" pitchFamily="18" charset="0"/>
              </a:rPr>
              <a:t>with laser-flash method</a:t>
            </a:r>
            <a:endParaRPr lang="ja-JP" altLang="en-US" sz="2400" b="1" dirty="0" smtClean="0">
              <a:solidFill>
                <a:srgbClr val="000000"/>
              </a:solidFill>
              <a:latin typeface="Times New Roman" panose="02020603050405020304" pitchFamily="18" charset="0"/>
              <a:sym typeface="Times New Roman" panose="02020603050405020304" pitchFamily="18" charset="0"/>
            </a:endParaRPr>
          </a:p>
          <a:p>
            <a:pPr eaLnBrk="1" hangingPunct="1">
              <a:spcBef>
                <a:spcPct val="0"/>
              </a:spcBef>
              <a:buFont typeface="Wingdings" panose="05000000000000000000" pitchFamily="2" charset="2"/>
              <a:buChar char="è"/>
              <a:defRPr/>
            </a:pPr>
            <a:r>
              <a:rPr lang="en-US" altLang="ja-JP" sz="2400" b="1" dirty="0" smtClean="0">
                <a:solidFill>
                  <a:srgbClr val="000000"/>
                </a:solidFill>
                <a:effectLst>
                  <a:outerShdw blurRad="38100" dist="38100" dir="2700000" algn="tl">
                    <a:srgbClr val="000000">
                      <a:alpha val="43137"/>
                    </a:srgbClr>
                  </a:outerShdw>
                </a:effectLst>
                <a:latin typeface="Times New Roman" panose="02020603050405020304" pitchFamily="18" charset="0"/>
                <a:sym typeface="Times New Roman" panose="02020603050405020304" pitchFamily="18" charset="0"/>
              </a:rPr>
              <a:t>200 W/(m/K) </a:t>
            </a:r>
            <a:r>
              <a:rPr lang="en-US" altLang="ja-JP" sz="2400" b="1" dirty="0" smtClean="0">
                <a:solidFill>
                  <a:srgbClr val="000000"/>
                </a:solidFill>
                <a:latin typeface="Times New Roman" panose="02020603050405020304" pitchFamily="18" charset="0"/>
                <a:sym typeface="Times New Roman" panose="02020603050405020304" pitchFamily="18" charset="0"/>
              </a:rPr>
              <a:t> Good enough for the practical use</a:t>
            </a:r>
            <a:endParaRPr lang="ja-JP" altLang="en-US" sz="1800" dirty="0" smtClean="0">
              <a:latin typeface="Arial" panose="020B0604020202020204" pitchFamily="34" charset="0"/>
            </a:endParaRPr>
          </a:p>
        </p:txBody>
      </p:sp>
      <p:pic>
        <p:nvPicPr>
          <p:cNvPr id="30723" name="図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7583" y="1466851"/>
            <a:ext cx="1792023"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テキスト ボックス 9"/>
          <p:cNvSpPr>
            <a:spLocks noChangeArrowheads="1"/>
          </p:cNvSpPr>
          <p:nvPr/>
        </p:nvSpPr>
        <p:spPr bwMode="auto">
          <a:xfrm>
            <a:off x="276887" y="2087563"/>
            <a:ext cx="1905529"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sz="2000" b="1">
                <a:solidFill>
                  <a:schemeClr val="bg1"/>
                </a:solidFill>
                <a:latin typeface="Times New Roman" pitchFamily="18" charset="0"/>
                <a:sym typeface="Times New Roman" pitchFamily="18" charset="0"/>
              </a:rPr>
              <a:t>Laser pulse</a:t>
            </a:r>
            <a:endParaRPr lang="ja-JP" altLang="en-US">
              <a:sym typeface="Calibri" pitchFamily="34" charset="0"/>
            </a:endParaRPr>
          </a:p>
        </p:txBody>
      </p:sp>
      <p:sp>
        <p:nvSpPr>
          <p:cNvPr id="30725" name="正方形/長方形 11"/>
          <p:cNvSpPr>
            <a:spLocks noChangeArrowheads="1"/>
          </p:cNvSpPr>
          <p:nvPr/>
        </p:nvSpPr>
        <p:spPr bwMode="auto">
          <a:xfrm rot="-60000">
            <a:off x="4366552" y="1479550"/>
            <a:ext cx="1638961" cy="431800"/>
          </a:xfrm>
          <a:prstGeom prst="rect">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b="1">
                <a:solidFill>
                  <a:srgbClr val="FFFFFF"/>
                </a:solidFill>
                <a:latin typeface="Times New Roman" pitchFamily="18" charset="0"/>
                <a:sym typeface="Times New Roman" pitchFamily="18" charset="0"/>
              </a:rPr>
              <a:t>thermometer</a:t>
            </a:r>
            <a:endParaRPr lang="ja-JP" altLang="en-US">
              <a:sym typeface="Calibri" pitchFamily="34" charset="0"/>
            </a:endParaRPr>
          </a:p>
        </p:txBody>
      </p:sp>
      <p:pic>
        <p:nvPicPr>
          <p:cNvPr id="3072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710" y="1497013"/>
            <a:ext cx="4108583" cy="288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7" name="矢印 635"/>
          <p:cNvSpPr>
            <a:spLocks noChangeShapeType="1"/>
          </p:cNvSpPr>
          <p:nvPr/>
        </p:nvSpPr>
        <p:spPr bwMode="auto">
          <a:xfrm>
            <a:off x="1442906" y="2997200"/>
            <a:ext cx="858176"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 name="テキスト ボックス 1"/>
          <p:cNvSpPr txBox="1"/>
          <p:nvPr/>
        </p:nvSpPr>
        <p:spPr>
          <a:xfrm>
            <a:off x="1910689" y="703263"/>
            <a:ext cx="6444969" cy="584775"/>
          </a:xfrm>
          <a:prstGeom prst="rect">
            <a:avLst/>
          </a:prstGeom>
          <a:noFill/>
        </p:spPr>
        <p:txBody>
          <a:bodyPr wrap="none">
            <a:spAutoFit/>
          </a:bodyPr>
          <a:lstStyle/>
          <a:p>
            <a:pPr>
              <a:defRPr/>
            </a:pPr>
            <a:r>
              <a:rPr kumimoji="1"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Thermal conductivity measurement</a:t>
            </a:r>
            <a:endParaRPr kumimoji="1" lang="ja-JP" alt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0729" name="テキスト ボックス 2"/>
          <p:cNvSpPr txBox="1">
            <a:spLocks noChangeArrowheads="1"/>
          </p:cNvSpPr>
          <p:nvPr/>
        </p:nvSpPr>
        <p:spPr bwMode="auto">
          <a:xfrm>
            <a:off x="1951965" y="4657726"/>
            <a:ext cx="644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r>
              <a:rPr kumimoji="1" lang="en-US" altLang="ja-JP" sz="2800" b="1">
                <a:latin typeface="Arial" pitchFamily="34" charset="0"/>
              </a:rPr>
              <a:t>Be</a:t>
            </a:r>
            <a:endParaRPr kumimoji="1" lang="ja-JP" altLang="en-US" sz="2800" b="1">
              <a:latin typeface="Arial" pitchFamily="34" charset="0"/>
            </a:endParaRPr>
          </a:p>
        </p:txBody>
      </p:sp>
      <p:sp>
        <p:nvSpPr>
          <p:cNvPr id="30730" name="矢印 635"/>
          <p:cNvSpPr>
            <a:spLocks noChangeShapeType="1"/>
          </p:cNvSpPr>
          <p:nvPr/>
        </p:nvSpPr>
        <p:spPr bwMode="auto">
          <a:xfrm flipV="1">
            <a:off x="2526374" y="4125913"/>
            <a:ext cx="245930" cy="482600"/>
          </a:xfrm>
          <a:prstGeom prst="line">
            <a:avLst/>
          </a:prstGeom>
          <a:noFill/>
          <a:ln w="762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731" name="矢印 635"/>
          <p:cNvSpPr>
            <a:spLocks noChangeShapeType="1"/>
          </p:cNvSpPr>
          <p:nvPr/>
        </p:nvSpPr>
        <p:spPr bwMode="auto">
          <a:xfrm flipH="1" flipV="1">
            <a:off x="4206610" y="4005264"/>
            <a:ext cx="311283" cy="503237"/>
          </a:xfrm>
          <a:prstGeom prst="line">
            <a:avLst/>
          </a:prstGeom>
          <a:noFill/>
          <a:ln w="762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732" name="テキスト ボックス 3"/>
          <p:cNvSpPr txBox="1">
            <a:spLocks noChangeArrowheads="1"/>
          </p:cNvSpPr>
          <p:nvPr/>
        </p:nvSpPr>
        <p:spPr bwMode="auto">
          <a:xfrm>
            <a:off x="4385469" y="4730751"/>
            <a:ext cx="6639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r>
              <a:rPr kumimoji="1" lang="en-US" altLang="ja-JP" sz="2800" b="1">
                <a:latin typeface="Arial" pitchFamily="34" charset="0"/>
              </a:rPr>
              <a:t>Cu</a:t>
            </a:r>
            <a:endParaRPr kumimoji="1" lang="ja-JP" altLang="en-US" sz="2800" b="1">
              <a:latin typeface="Arial" pitchFamily="34" charset="0"/>
            </a:endParaRPr>
          </a:p>
        </p:txBody>
      </p:sp>
    </p:spTree>
    <p:extLst>
      <p:ext uri="{BB962C8B-B14F-4D97-AF65-F5344CB8AC3E}">
        <p14:creationId xmlns:p14="http://schemas.microsoft.com/office/powerpoint/2010/main" val="73343276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正方形/長方形 1"/>
          <p:cNvSpPr>
            <a:spLocks noChangeArrowheads="1"/>
          </p:cNvSpPr>
          <p:nvPr/>
        </p:nvSpPr>
        <p:spPr bwMode="auto">
          <a:xfrm>
            <a:off x="3759465" y="3740150"/>
            <a:ext cx="2653639" cy="1296988"/>
          </a:xfrm>
          <a:prstGeom prst="rect">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sz="2800" b="1">
                <a:solidFill>
                  <a:srgbClr val="FFFFFF"/>
                </a:solidFill>
                <a:latin typeface="Times New Roman" pitchFamily="18" charset="0"/>
                <a:sym typeface="Times New Roman" pitchFamily="18" charset="0"/>
              </a:rPr>
              <a:t>Heat sink</a:t>
            </a:r>
            <a:endParaRPr lang="ja-JP" altLang="en-US">
              <a:sym typeface="Calibri" pitchFamily="34" charset="0"/>
            </a:endParaRPr>
          </a:p>
        </p:txBody>
      </p:sp>
      <p:sp>
        <p:nvSpPr>
          <p:cNvPr id="35843" name="右矢印 2"/>
          <p:cNvSpPr>
            <a:spLocks noChangeArrowheads="1"/>
          </p:cNvSpPr>
          <p:nvPr/>
        </p:nvSpPr>
        <p:spPr bwMode="auto">
          <a:xfrm>
            <a:off x="956205" y="3729038"/>
            <a:ext cx="2541852" cy="1033462"/>
          </a:xfrm>
          <a:prstGeom prst="rightArrow">
            <a:avLst>
              <a:gd name="adj1" fmla="val 50000"/>
              <a:gd name="adj2" fmla="val 49979"/>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b="1">
                <a:solidFill>
                  <a:srgbClr val="FFFFFF"/>
                </a:solidFill>
                <a:latin typeface="Times New Roman" pitchFamily="18" charset="0"/>
                <a:sym typeface="Times New Roman" pitchFamily="18" charset="0"/>
              </a:rPr>
              <a:t>Cooling water</a:t>
            </a:r>
            <a:endParaRPr lang="ja-JP" altLang="en-US" b="1">
              <a:solidFill>
                <a:srgbClr val="FFFFFF"/>
              </a:solidFill>
              <a:latin typeface="Times New Roman" pitchFamily="18" charset="0"/>
              <a:sym typeface="Times New Roman" pitchFamily="18" charset="0"/>
            </a:endParaRPr>
          </a:p>
          <a:p>
            <a:pPr algn="ctr" eaLnBrk="1" hangingPunct="1">
              <a:buFont typeface="Arial" pitchFamily="34" charset="0"/>
              <a:buNone/>
            </a:pPr>
            <a:r>
              <a:rPr lang="ja-JP" altLang="en-US" b="1">
                <a:solidFill>
                  <a:srgbClr val="FFFFFF"/>
                </a:solidFill>
                <a:latin typeface="Times New Roman" pitchFamily="18" charset="0"/>
                <a:sym typeface="Times New Roman" pitchFamily="18" charset="0"/>
              </a:rPr>
              <a:t>150</a:t>
            </a:r>
            <a:r>
              <a:rPr lang="en-US" altLang="ja-JP" b="1">
                <a:solidFill>
                  <a:srgbClr val="FFFFFF"/>
                </a:solidFill>
                <a:latin typeface="Times New Roman" pitchFamily="18" charset="0"/>
                <a:sym typeface="Times New Roman" pitchFamily="18" charset="0"/>
              </a:rPr>
              <a:t> l/min., 30℃</a:t>
            </a:r>
            <a:endParaRPr lang="ja-JP" altLang="en-US">
              <a:sym typeface="Calibri" pitchFamily="34" charset="0"/>
            </a:endParaRPr>
          </a:p>
        </p:txBody>
      </p:sp>
      <p:sp>
        <p:nvSpPr>
          <p:cNvPr id="35844" name="右矢印 3"/>
          <p:cNvSpPr>
            <a:spLocks noChangeArrowheads="1"/>
          </p:cNvSpPr>
          <p:nvPr/>
        </p:nvSpPr>
        <p:spPr bwMode="auto">
          <a:xfrm>
            <a:off x="6487054" y="3729038"/>
            <a:ext cx="3400029" cy="1033462"/>
          </a:xfrm>
          <a:prstGeom prst="rightArrow">
            <a:avLst>
              <a:gd name="adj1" fmla="val 50000"/>
              <a:gd name="adj2" fmla="val 49968"/>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b="1">
                <a:solidFill>
                  <a:srgbClr val="FFFFFF"/>
                </a:solidFill>
                <a:latin typeface="Times New Roman" pitchFamily="18" charset="0"/>
                <a:sym typeface="Times New Roman" pitchFamily="18" charset="0"/>
              </a:rPr>
              <a:t>30℃+</a:t>
            </a:r>
            <a:r>
              <a:rPr lang="ja-JP" altLang="en-US" b="1">
                <a:solidFill>
                  <a:srgbClr val="FFFFFF"/>
                </a:solidFill>
                <a:latin typeface="Times New Roman" pitchFamily="18" charset="0"/>
                <a:sym typeface="Times New Roman" pitchFamily="18" charset="0"/>
              </a:rPr>
              <a:t>8℃</a:t>
            </a:r>
            <a:r>
              <a:rPr lang="en-US" altLang="ja-JP" b="1">
                <a:solidFill>
                  <a:srgbClr val="FFFFFF"/>
                </a:solidFill>
                <a:latin typeface="Times New Roman" pitchFamily="18" charset="0"/>
                <a:sym typeface="Times New Roman" pitchFamily="18" charset="0"/>
              </a:rPr>
              <a:t>=</a:t>
            </a:r>
            <a:r>
              <a:rPr lang="ja-JP" altLang="en-US" b="1">
                <a:solidFill>
                  <a:srgbClr val="FFFFFF"/>
                </a:solidFill>
                <a:latin typeface="Times New Roman" pitchFamily="18" charset="0"/>
                <a:sym typeface="Times New Roman" pitchFamily="18" charset="0"/>
              </a:rPr>
              <a:t>38℃</a:t>
            </a:r>
            <a:endParaRPr lang="ja-JP" altLang="en-US">
              <a:sym typeface="Calibri" pitchFamily="34" charset="0"/>
            </a:endParaRPr>
          </a:p>
        </p:txBody>
      </p:sp>
      <p:sp>
        <p:nvSpPr>
          <p:cNvPr id="31749" name="正方形/長方形 4"/>
          <p:cNvSpPr>
            <a:spLocks noChangeArrowheads="1"/>
          </p:cNvSpPr>
          <p:nvPr/>
        </p:nvSpPr>
        <p:spPr bwMode="auto">
          <a:xfrm>
            <a:off x="3759465" y="3597276"/>
            <a:ext cx="2653639" cy="142875"/>
          </a:xfrm>
          <a:prstGeom prst="rect">
            <a:avLst/>
          </a:prstGeom>
          <a:solidFill>
            <a:schemeClr val="accent2"/>
          </a:solidFill>
          <a:ln w="25400">
            <a:solidFill>
              <a:srgbClr val="395E8A"/>
            </a:solidFill>
            <a:miter lim="800000"/>
            <a:headEnd/>
            <a:tailEnd/>
          </a:ln>
        </p:spPr>
        <p:txBody>
          <a:bodyPr anchor="ctr"/>
          <a:lstStyle/>
          <a:p>
            <a:pPr algn="ctr" eaLnBrk="1" hangingPunct="1">
              <a:buFont typeface="Arial" pitchFamily="34" charset="0"/>
              <a:buNone/>
            </a:pPr>
            <a:endParaRPr lang="ja-JP" altLang="ja-JP" b="1">
              <a:solidFill>
                <a:srgbClr val="FFFFFF"/>
              </a:solidFill>
              <a:latin typeface="Times New Roman" pitchFamily="18" charset="0"/>
              <a:sym typeface="Times New Roman" pitchFamily="18" charset="0"/>
            </a:endParaRPr>
          </a:p>
        </p:txBody>
      </p:sp>
      <p:sp>
        <p:nvSpPr>
          <p:cNvPr id="31750" name="正方形/長方形 5"/>
          <p:cNvSpPr>
            <a:spLocks noChangeArrowheads="1"/>
          </p:cNvSpPr>
          <p:nvPr/>
        </p:nvSpPr>
        <p:spPr bwMode="auto">
          <a:xfrm>
            <a:off x="3759465" y="3448050"/>
            <a:ext cx="2653639" cy="142875"/>
          </a:xfrm>
          <a:prstGeom prst="rect">
            <a:avLst/>
          </a:prstGeom>
          <a:solidFill>
            <a:srgbClr val="FF0000"/>
          </a:solidFill>
          <a:ln w="25400">
            <a:solidFill>
              <a:srgbClr val="395E8A"/>
            </a:solidFill>
            <a:miter lim="800000"/>
            <a:headEnd/>
            <a:tailEnd/>
          </a:ln>
        </p:spPr>
        <p:txBody>
          <a:bodyPr anchor="ctr"/>
          <a:lstStyle/>
          <a:p>
            <a:pPr algn="ctr" eaLnBrk="1" hangingPunct="1">
              <a:buFont typeface="Arial" pitchFamily="34" charset="0"/>
              <a:buNone/>
            </a:pPr>
            <a:endParaRPr lang="ja-JP" altLang="ja-JP" b="1">
              <a:solidFill>
                <a:srgbClr val="FFFFFF"/>
              </a:solidFill>
              <a:latin typeface="Times New Roman" pitchFamily="18" charset="0"/>
              <a:sym typeface="Times New Roman" pitchFamily="18" charset="0"/>
            </a:endParaRPr>
          </a:p>
        </p:txBody>
      </p:sp>
      <p:sp>
        <p:nvSpPr>
          <p:cNvPr id="31751" name="テキスト ボックス 6"/>
          <p:cNvSpPr>
            <a:spLocks noChangeArrowheads="1"/>
          </p:cNvSpPr>
          <p:nvPr/>
        </p:nvSpPr>
        <p:spPr bwMode="auto">
          <a:xfrm>
            <a:off x="1260942" y="1004888"/>
            <a:ext cx="7650684" cy="830997"/>
          </a:xfrm>
          <a:prstGeom prst="rect">
            <a:avLst/>
          </a:prstGeom>
          <a:solidFill>
            <a:srgbClr val="FFFFCC"/>
          </a:solidFill>
          <a:ln w="9525">
            <a:solidFill>
              <a:schemeClr val="accent1"/>
            </a:solidFill>
            <a:miter lim="800000"/>
            <a:headEnd/>
            <a:tailEnd/>
          </a:ln>
        </p:spPr>
        <p:txBody>
          <a:bodyPr wrap="none">
            <a:spAutoFit/>
          </a:bodyPr>
          <a:lstStyle/>
          <a:p>
            <a:pPr algn="ctr" eaLnBrk="1" hangingPunct="1">
              <a:buFont typeface="Arial" pitchFamily="34" charset="0"/>
              <a:buNone/>
            </a:pPr>
            <a:r>
              <a:rPr lang="en-US" altLang="ja-JP" sz="2400" b="1">
                <a:solidFill>
                  <a:srgbClr val="000000"/>
                </a:solidFill>
                <a:latin typeface="Times New Roman" pitchFamily="18" charset="0"/>
                <a:sym typeface="Times New Roman" pitchFamily="18" charset="0"/>
              </a:rPr>
              <a:t>Surface temperature of the top layer is determined with</a:t>
            </a:r>
            <a:endParaRPr lang="ja-JP" altLang="en-US" sz="2400" b="1">
              <a:solidFill>
                <a:srgbClr val="000000"/>
              </a:solidFill>
              <a:latin typeface="Times New Roman" pitchFamily="18" charset="0"/>
              <a:sym typeface="Times New Roman" pitchFamily="18" charset="0"/>
            </a:endParaRPr>
          </a:p>
          <a:p>
            <a:pPr algn="ctr" eaLnBrk="1" hangingPunct="1">
              <a:buFont typeface="Arial" pitchFamily="34" charset="0"/>
              <a:buNone/>
            </a:pPr>
            <a:r>
              <a:rPr lang="en-US" altLang="ja-JP" sz="2400" b="1">
                <a:solidFill>
                  <a:srgbClr val="000000"/>
                </a:solidFill>
                <a:latin typeface="Times New Roman" pitchFamily="18" charset="0"/>
                <a:sym typeface="Times New Roman" pitchFamily="18" charset="0"/>
              </a:rPr>
              <a:t>steady state energy flow from the surface to the heat sink</a:t>
            </a:r>
            <a:endParaRPr lang="ja-JP" altLang="en-US">
              <a:sym typeface="Calibri" pitchFamily="34" charset="0"/>
            </a:endParaRPr>
          </a:p>
        </p:txBody>
      </p:sp>
      <p:sp>
        <p:nvSpPr>
          <p:cNvPr id="35848" name="下矢印 8"/>
          <p:cNvSpPr>
            <a:spLocks noChangeArrowheads="1"/>
          </p:cNvSpPr>
          <p:nvPr/>
        </p:nvSpPr>
        <p:spPr bwMode="auto">
          <a:xfrm>
            <a:off x="4670955" y="1952626"/>
            <a:ext cx="808302" cy="1476375"/>
          </a:xfrm>
          <a:prstGeom prst="downArrow">
            <a:avLst>
              <a:gd name="adj1" fmla="val 50000"/>
              <a:gd name="adj2" fmla="val 49954"/>
            </a:avLst>
          </a:prstGeom>
          <a:solidFill>
            <a:srgbClr val="FF0000"/>
          </a:solidFill>
          <a:ln w="25400">
            <a:solidFill>
              <a:srgbClr val="395E8A"/>
            </a:solidFill>
            <a:miter lim="800000"/>
            <a:headEnd/>
            <a:tailEnd/>
          </a:ln>
        </p:spPr>
        <p:txBody>
          <a:bodyPr anchor="ctr"/>
          <a:lstStyle/>
          <a:p>
            <a:pPr algn="ctr" eaLnBrk="1" hangingPunct="1">
              <a:buFont typeface="Arial" pitchFamily="34" charset="0"/>
              <a:buNone/>
            </a:pPr>
            <a:r>
              <a:rPr lang="ja-JP" altLang="en-US" b="1">
                <a:solidFill>
                  <a:srgbClr val="FFFFFF"/>
                </a:solidFill>
                <a:latin typeface="Times New Roman" pitchFamily="18" charset="0"/>
                <a:sym typeface="Times New Roman" pitchFamily="18" charset="0"/>
              </a:rPr>
              <a:t>8</a:t>
            </a:r>
            <a:r>
              <a:rPr lang="en-US" altLang="ja-JP" b="1">
                <a:solidFill>
                  <a:srgbClr val="FFFFFF"/>
                </a:solidFill>
                <a:latin typeface="Times New Roman" pitchFamily="18" charset="0"/>
                <a:sym typeface="Times New Roman" pitchFamily="18" charset="0"/>
              </a:rPr>
              <a:t>0kW</a:t>
            </a:r>
            <a:endParaRPr lang="ja-JP" altLang="en-US">
              <a:sym typeface="Calibri" pitchFamily="34" charset="0"/>
            </a:endParaRPr>
          </a:p>
        </p:txBody>
      </p:sp>
      <p:sp>
        <p:nvSpPr>
          <p:cNvPr id="35849" name="テキスト ボックス 9"/>
          <p:cNvSpPr>
            <a:spLocks noChangeArrowheads="1"/>
          </p:cNvSpPr>
          <p:nvPr/>
        </p:nvSpPr>
        <p:spPr bwMode="auto">
          <a:xfrm>
            <a:off x="1115747" y="5518150"/>
            <a:ext cx="7939353" cy="1200329"/>
          </a:xfrm>
          <a:prstGeom prst="rect">
            <a:avLst/>
          </a:prstGeom>
          <a:solidFill>
            <a:srgbClr val="FFFFCC"/>
          </a:solidFill>
          <a:ln w="9525">
            <a:solidFill>
              <a:schemeClr val="accent1"/>
            </a:solidFill>
            <a:miter lim="800000"/>
            <a:headEnd/>
            <a:tailEnd/>
          </a:ln>
        </p:spPr>
        <p:txBody>
          <a:bodyPr wrap="none">
            <a:spAutoFit/>
          </a:bodyPr>
          <a:lstStyle/>
          <a:p>
            <a:pPr algn="ctr" eaLnBrk="1" hangingPunct="1">
              <a:buFont typeface="Arial" pitchFamily="34" charset="0"/>
              <a:buNone/>
            </a:pPr>
            <a:r>
              <a:rPr lang="en-US" altLang="ja-JP" sz="2400" b="1">
                <a:solidFill>
                  <a:srgbClr val="000000"/>
                </a:solidFill>
                <a:latin typeface="Times New Roman" pitchFamily="18" charset="0"/>
                <a:sym typeface="Times New Roman" pitchFamily="18" charset="0"/>
              </a:rPr>
              <a:t> </a:t>
            </a:r>
            <a:r>
              <a:rPr lang="en-US" altLang="ja-JP" sz="3600" b="1">
                <a:solidFill>
                  <a:srgbClr val="000000"/>
                </a:solidFill>
                <a:latin typeface="Times New Roman" pitchFamily="18" charset="0"/>
                <a:sym typeface="Times New Roman" pitchFamily="18" charset="0"/>
              </a:rPr>
              <a:t>heat load    4.5MW/m</a:t>
            </a:r>
            <a:r>
              <a:rPr lang="en-US" altLang="ja-JP" sz="3600" b="1" baseline="30000">
                <a:solidFill>
                  <a:srgbClr val="000000"/>
                </a:solidFill>
                <a:latin typeface="Times New Roman" pitchFamily="18" charset="0"/>
                <a:sym typeface="Times New Roman" pitchFamily="18" charset="0"/>
              </a:rPr>
              <a:t>2</a:t>
            </a:r>
            <a:r>
              <a:rPr lang="en-US" altLang="ja-JP" sz="3600" b="1">
                <a:solidFill>
                  <a:srgbClr val="000000"/>
                </a:solidFill>
                <a:latin typeface="Times New Roman" pitchFamily="18" charset="0"/>
                <a:sym typeface="Times New Roman" pitchFamily="18" charset="0"/>
              </a:rPr>
              <a:t>,</a:t>
            </a:r>
            <a:endParaRPr lang="ja-JP" altLang="en-US" sz="3600" b="1">
              <a:solidFill>
                <a:srgbClr val="000000"/>
              </a:solidFill>
              <a:latin typeface="Times New Roman" pitchFamily="18" charset="0"/>
              <a:sym typeface="Times New Roman" pitchFamily="18" charset="0"/>
            </a:endParaRPr>
          </a:p>
          <a:p>
            <a:pPr algn="ctr" eaLnBrk="1" hangingPunct="1">
              <a:buFont typeface="Arial" pitchFamily="34" charset="0"/>
              <a:buNone/>
            </a:pPr>
            <a:r>
              <a:rPr lang="en-US" altLang="ja-JP" sz="3600" b="1">
                <a:solidFill>
                  <a:srgbClr val="000000"/>
                </a:solidFill>
                <a:latin typeface="Times New Roman" pitchFamily="18" charset="0"/>
                <a:sym typeface="Times New Roman" pitchFamily="18" charset="0"/>
              </a:rPr>
              <a:t>heat transfer in nucleate boiling region.</a:t>
            </a:r>
            <a:endParaRPr lang="ja-JP" altLang="en-US" sz="3600" b="1">
              <a:solidFill>
                <a:srgbClr val="000000"/>
              </a:solidFill>
              <a:latin typeface="Times New Roman" pitchFamily="18" charset="0"/>
              <a:sym typeface="Times New Roman" pitchFamily="18" charset="0"/>
            </a:endParaRPr>
          </a:p>
        </p:txBody>
      </p:sp>
      <p:sp>
        <p:nvSpPr>
          <p:cNvPr id="31754" name="テキスト ボックス 7"/>
          <p:cNvSpPr>
            <a:spLocks noChangeArrowheads="1"/>
          </p:cNvSpPr>
          <p:nvPr/>
        </p:nvSpPr>
        <p:spPr bwMode="auto">
          <a:xfrm>
            <a:off x="333640" y="192089"/>
            <a:ext cx="8772851" cy="707886"/>
          </a:xfrm>
          <a:prstGeom prst="rect">
            <a:avLst/>
          </a:prstGeom>
          <a:gradFill rotWithShape="1">
            <a:gsLst>
              <a:gs pos="0">
                <a:srgbClr val="2D5D97"/>
              </a:gs>
              <a:gs pos="79999">
                <a:srgbClr val="3C7AC5"/>
              </a:gs>
              <a:gs pos="100000">
                <a:srgbClr val="397BC9"/>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4000" b="1">
                <a:solidFill>
                  <a:srgbClr val="FFFFFF"/>
                </a:solidFill>
                <a:latin typeface="Times New Roman" pitchFamily="18" charset="0"/>
                <a:sym typeface="Times New Roman" pitchFamily="18" charset="0"/>
              </a:rPr>
              <a:t>Water cooling of high-density heat load</a:t>
            </a:r>
            <a:endParaRPr lang="ja-JP" altLang="en-US">
              <a:sym typeface="Calibri" pitchFamily="34" charset="0"/>
            </a:endParaRPr>
          </a:p>
        </p:txBody>
      </p:sp>
    </p:spTree>
    <p:extLst>
      <p:ext uri="{BB962C8B-B14F-4D97-AF65-F5344CB8AC3E}">
        <p14:creationId xmlns:p14="http://schemas.microsoft.com/office/powerpoint/2010/main" val="1401348391"/>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8"/>
                                        </p:tgtEl>
                                        <p:attrNameLst>
                                          <p:attrName>style.visibility</p:attrName>
                                        </p:attrNameLst>
                                      </p:cBhvr>
                                      <p:to>
                                        <p:strVal val="visible"/>
                                      </p:to>
                                    </p:set>
                                    <p:animEffect>
                                      <p:cBhvr>
                                        <p:cTn id="7" dur="500"/>
                                        <p:tgtEl>
                                          <p:spTgt spid="358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43"/>
                                        </p:tgtEl>
                                        <p:attrNameLst>
                                          <p:attrName>style.visibility</p:attrName>
                                        </p:attrNameLst>
                                      </p:cBhvr>
                                      <p:to>
                                        <p:strVal val="visible"/>
                                      </p:to>
                                    </p:set>
                                    <p:animEffect>
                                      <p:cBhvr>
                                        <p:cTn id="12" dur="500"/>
                                        <p:tgtEl>
                                          <p:spTgt spid="358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844"/>
                                        </p:tgtEl>
                                        <p:attrNameLst>
                                          <p:attrName>style.visibility</p:attrName>
                                        </p:attrNameLst>
                                      </p:cBhvr>
                                      <p:to>
                                        <p:strVal val="visible"/>
                                      </p:to>
                                    </p:set>
                                    <p:animEffect>
                                      <p:cBhvr>
                                        <p:cTn id="17" dur="500"/>
                                        <p:tgtEl>
                                          <p:spTgt spid="358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849"/>
                                        </p:tgtEl>
                                        <p:attrNameLst>
                                          <p:attrName>style.visibility</p:attrName>
                                        </p:attrNameLst>
                                      </p:cBhvr>
                                      <p:to>
                                        <p:strVal val="visible"/>
                                      </p:to>
                                    </p:set>
                                    <p:animEffect>
                                      <p:cBhvr>
                                        <p:cTn id="22" dur="500"/>
                                        <p:tgtEl>
                                          <p:spTgt spid="358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ldLvl="0" animBg="1" autoUpdateAnimBg="0"/>
      <p:bldP spid="35844" grpId="0" bldLvl="0" animBg="1" autoUpdateAnimBg="0"/>
      <p:bldP spid="35848" grpId="0" bldLvl="0" animBg="1" autoUpdateAnimBg="0"/>
      <p:bldP spid="35849" grpId="0" bldLvl="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Ohba Toshiyuki\Desktop\RFQ_meeting\ansys_ref\ex\Be_Pd_Cu_target-2\Ba_Pd_Cu_V2_00_report\images\imag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594" y="900113"/>
            <a:ext cx="5561806"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テキスト ボックス 3"/>
          <p:cNvSpPr>
            <a:spLocks noChangeArrowheads="1"/>
          </p:cNvSpPr>
          <p:nvPr/>
        </p:nvSpPr>
        <p:spPr bwMode="auto">
          <a:xfrm>
            <a:off x="5998634" y="4968875"/>
            <a:ext cx="3628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a:solidFill>
                  <a:srgbClr val="000000"/>
                </a:solidFill>
                <a:latin typeface="Calibri" pitchFamily="34" charset="0"/>
                <a:sym typeface="ＭＳ Ｐゴシック" pitchFamily="50" charset="-128"/>
              </a:rPr>
              <a:t>Temperature: surface to cooling pipe</a:t>
            </a:r>
            <a:endParaRPr lang="ja-JP" altLang="en-US">
              <a:solidFill>
                <a:srgbClr val="000000"/>
              </a:solidFill>
              <a:latin typeface="Calibri" pitchFamily="34" charset="0"/>
              <a:sym typeface="ＭＳ Ｐゴシック" pitchFamily="50" charset="-128"/>
            </a:endParaRPr>
          </a:p>
        </p:txBody>
      </p:sp>
      <p:sp>
        <p:nvSpPr>
          <p:cNvPr id="48133" name="テキスト ボックス 7"/>
          <p:cNvSpPr>
            <a:spLocks noChangeArrowheads="1"/>
          </p:cNvSpPr>
          <p:nvPr/>
        </p:nvSpPr>
        <p:spPr bwMode="auto">
          <a:xfrm>
            <a:off x="1547812" y="179388"/>
            <a:ext cx="59752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50" charset="-128"/>
              </a:defRPr>
            </a:lvl9pPr>
          </a:lstStyle>
          <a:p>
            <a:pPr eaLnBrk="1" hangingPunct="1">
              <a:defRPr/>
            </a:pPr>
            <a:r>
              <a:rPr lang="en-US" altLang="ja-JP" sz="3200" b="1"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ＭＳ Ｐゴシック" panose="020B0600070205080204" pitchFamily="50" charset="-128"/>
              </a:rPr>
              <a:t>Simulation</a:t>
            </a:r>
            <a:r>
              <a:rPr lang="ja-JP" altLang="en-US" sz="3200" b="1"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ＭＳ Ｐゴシック" panose="020B0600070205080204" pitchFamily="50" charset="-128"/>
              </a:rPr>
              <a:t> </a:t>
            </a:r>
            <a:r>
              <a:rPr lang="en-US" altLang="ja-JP" sz="3200" b="1"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ＭＳ Ｐゴシック" panose="020B0600070205080204" pitchFamily="50" charset="-128"/>
              </a:rPr>
              <a:t>of target temperature</a:t>
            </a:r>
            <a:endParaRPr lang="en-US" altLang="ja-JP" sz="3200" b="1"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Calibri" panose="020F0502020204030204" pitchFamily="34" charset="0"/>
            </a:endParaRPr>
          </a:p>
        </p:txBody>
      </p:sp>
      <p:graphicFrame>
        <p:nvGraphicFramePr>
          <p:cNvPr id="33797" name="オブジェクト 8"/>
          <p:cNvGraphicFramePr>
            <a:graphicFrameLocks noChangeAspect="1"/>
          </p:cNvGraphicFramePr>
          <p:nvPr/>
        </p:nvGraphicFramePr>
        <p:xfrm>
          <a:off x="5998633" y="1681164"/>
          <a:ext cx="3907367" cy="2759075"/>
        </p:xfrm>
        <a:graphic>
          <a:graphicData uri="http://schemas.openxmlformats.org/presentationml/2006/ole">
            <mc:AlternateContent xmlns:mc="http://schemas.openxmlformats.org/markup-compatibility/2006">
              <mc:Choice xmlns:v="urn:schemas-microsoft-com:vml" Requires="v">
                <p:oleObj spid="_x0000_s13320" r:id="rId4" imgW="33413700" imgH="23612475" progId="Origin50.Graph">
                  <p:embed/>
                </p:oleObj>
              </mc:Choice>
              <mc:Fallback>
                <p:oleObj r:id="rId4" imgW="33413700" imgH="23612475" progId="Origin50.Grap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8633" y="1681164"/>
                        <a:ext cx="3907367"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3798" name="直線矢印コネクタ 4"/>
          <p:cNvCxnSpPr>
            <a:cxnSpLocks noChangeShapeType="1"/>
          </p:cNvCxnSpPr>
          <p:nvPr/>
        </p:nvCxnSpPr>
        <p:spPr bwMode="auto">
          <a:xfrm>
            <a:off x="1398191" y="2395538"/>
            <a:ext cx="0" cy="538162"/>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cxnSp>
      <p:sp>
        <p:nvSpPr>
          <p:cNvPr id="33799" name="テキスト ボックス 5"/>
          <p:cNvSpPr>
            <a:spLocks noChangeArrowheads="1"/>
          </p:cNvSpPr>
          <p:nvPr/>
        </p:nvSpPr>
        <p:spPr bwMode="auto">
          <a:xfrm>
            <a:off x="1109267" y="2479675"/>
            <a:ext cx="276886"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a:solidFill>
                  <a:srgbClr val="000000"/>
                </a:solidFill>
                <a:latin typeface="Calibri" pitchFamily="34" charset="0"/>
                <a:sym typeface="Calibri" pitchFamily="34" charset="0"/>
              </a:rPr>
              <a:t>z</a:t>
            </a:r>
            <a:endParaRPr lang="ja-JP" altLang="en-US">
              <a:solidFill>
                <a:srgbClr val="000000"/>
              </a:solidFill>
              <a:latin typeface="Calibri" pitchFamily="34" charset="0"/>
              <a:sym typeface="ＭＳ Ｐゴシック" pitchFamily="50" charset="-128"/>
            </a:endParaRPr>
          </a:p>
        </p:txBody>
      </p:sp>
      <p:cxnSp>
        <p:nvCxnSpPr>
          <p:cNvPr id="33800" name="直線矢印コネクタ 11"/>
          <p:cNvCxnSpPr>
            <a:cxnSpLocks noChangeShapeType="1"/>
          </p:cNvCxnSpPr>
          <p:nvPr/>
        </p:nvCxnSpPr>
        <p:spPr bwMode="auto">
          <a:xfrm>
            <a:off x="1442906" y="2386014"/>
            <a:ext cx="4184253" cy="1587"/>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cxnSp>
      <p:sp>
        <p:nvSpPr>
          <p:cNvPr id="33801" name="テキスト ボックス 12"/>
          <p:cNvSpPr>
            <a:spLocks noChangeArrowheads="1"/>
          </p:cNvSpPr>
          <p:nvPr/>
        </p:nvSpPr>
        <p:spPr bwMode="auto">
          <a:xfrm>
            <a:off x="3332956" y="2070100"/>
            <a:ext cx="283766"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a:solidFill>
                  <a:srgbClr val="000000"/>
                </a:solidFill>
                <a:latin typeface="Calibri" pitchFamily="34" charset="0"/>
                <a:sym typeface="Calibri" pitchFamily="34" charset="0"/>
              </a:rPr>
              <a:t>x</a:t>
            </a:r>
            <a:endParaRPr lang="ja-JP" altLang="en-US">
              <a:solidFill>
                <a:srgbClr val="000000"/>
              </a:solidFill>
              <a:latin typeface="Calibri" pitchFamily="34" charset="0"/>
              <a:sym typeface="ＭＳ Ｐゴシック" pitchFamily="50" charset="-128"/>
            </a:endParaRPr>
          </a:p>
        </p:txBody>
      </p:sp>
      <p:sp>
        <p:nvSpPr>
          <p:cNvPr id="33802" name="テキスト ボックス 15"/>
          <p:cNvSpPr>
            <a:spLocks noChangeArrowheads="1"/>
          </p:cNvSpPr>
          <p:nvPr/>
        </p:nvSpPr>
        <p:spPr bwMode="auto">
          <a:xfrm>
            <a:off x="5582444" y="2205039"/>
            <a:ext cx="41619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a:solidFill>
                  <a:srgbClr val="000000"/>
                </a:solidFill>
                <a:latin typeface="Calibri" pitchFamily="34" charset="0"/>
                <a:sym typeface="ＭＳ Ｐゴシック" pitchFamily="50" charset="-128"/>
              </a:rPr>
              <a:t>②</a:t>
            </a:r>
          </a:p>
        </p:txBody>
      </p:sp>
      <p:sp>
        <p:nvSpPr>
          <p:cNvPr id="33803" name="テキスト ボックス 16"/>
          <p:cNvSpPr>
            <a:spLocks noChangeArrowheads="1"/>
          </p:cNvSpPr>
          <p:nvPr/>
        </p:nvSpPr>
        <p:spPr bwMode="auto">
          <a:xfrm>
            <a:off x="1128184" y="2889250"/>
            <a:ext cx="41447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ja-JP" altLang="en-US">
                <a:solidFill>
                  <a:srgbClr val="000000"/>
                </a:solidFill>
                <a:latin typeface="Calibri" pitchFamily="34" charset="0"/>
                <a:sym typeface="ＭＳ Ｐゴシック" pitchFamily="50" charset="-128"/>
              </a:rPr>
              <a:t>①</a:t>
            </a:r>
          </a:p>
        </p:txBody>
      </p:sp>
      <p:sp>
        <p:nvSpPr>
          <p:cNvPr id="33804" name="テキスト ボックス 1"/>
          <p:cNvSpPr txBox="1">
            <a:spLocks noChangeArrowheads="1"/>
          </p:cNvSpPr>
          <p:nvPr/>
        </p:nvSpPr>
        <p:spPr bwMode="auto">
          <a:xfrm>
            <a:off x="6619479" y="1497013"/>
            <a:ext cx="8531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r>
              <a:rPr kumimoji="1" lang="en-US" altLang="ja-JP" sz="1800">
                <a:latin typeface="Arial" pitchFamily="34" charset="0"/>
              </a:rPr>
              <a:t>316</a:t>
            </a:r>
            <a:r>
              <a:rPr lang="en-US" altLang="ja-JP" sz="1800">
                <a:solidFill>
                  <a:srgbClr val="000000"/>
                </a:solidFill>
              </a:rPr>
              <a:t> ℃</a:t>
            </a:r>
            <a:endParaRPr kumimoji="1" lang="ja-JP" altLang="en-US" sz="1800">
              <a:latin typeface="Arial" pitchFamily="34" charset="0"/>
            </a:endParaRPr>
          </a:p>
        </p:txBody>
      </p:sp>
    </p:spTree>
    <p:extLst>
      <p:ext uri="{BB962C8B-B14F-4D97-AF65-F5344CB8AC3E}">
        <p14:creationId xmlns:p14="http://schemas.microsoft.com/office/powerpoint/2010/main" val="2341206567"/>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日付プレースホルダー 4"/>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86886F59-9084-4541-885F-A1D91AE45EB4}"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sp>
        <p:nvSpPr>
          <p:cNvPr id="29700" name="Rectangle 3"/>
          <p:cNvSpPr>
            <a:spLocks noGrp="1" noChangeArrowheads="1"/>
          </p:cNvSpPr>
          <p:nvPr>
            <p:ph type="title"/>
          </p:nvPr>
        </p:nvSpPr>
        <p:spPr>
          <a:xfrm>
            <a:off x="990600" y="242888"/>
            <a:ext cx="8915400" cy="1143000"/>
          </a:xfrm>
        </p:spPr>
        <p:txBody>
          <a:bodyPr/>
          <a:lstStyle/>
          <a:p>
            <a:pPr eaLnBrk="1" hangingPunct="1">
              <a:defRPr/>
            </a:pPr>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Target manufacturing</a:t>
            </a:r>
            <a:endParaRPr lang="ja-JP"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4820" name="Picture 4"/>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1275" y="1438275"/>
            <a:ext cx="4915165" cy="4660900"/>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21" name="テキスト ボックス 1"/>
          <p:cNvSpPr txBox="1">
            <a:spLocks noChangeArrowheads="1"/>
          </p:cNvSpPr>
          <p:nvPr/>
        </p:nvSpPr>
        <p:spPr bwMode="auto">
          <a:xfrm>
            <a:off x="1129904" y="6278564"/>
            <a:ext cx="2121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pPr eaLnBrk="1" hangingPunct="1">
              <a:buFont typeface="Arial" pitchFamily="34" charset="0"/>
              <a:buNone/>
            </a:pPr>
            <a:r>
              <a:rPr kumimoji="1" lang="en-US" altLang="ja-JP" sz="1800" b="1">
                <a:latin typeface="Arial" pitchFamily="34" charset="0"/>
              </a:rPr>
              <a:t>Three layer target</a:t>
            </a:r>
            <a:endParaRPr kumimoji="1" lang="ja-JP" altLang="en-US" sz="1800" b="1">
              <a:latin typeface="Arial" pitchFamily="34" charset="0"/>
            </a:endParaRPr>
          </a:p>
        </p:txBody>
      </p:sp>
      <p:cxnSp>
        <p:nvCxnSpPr>
          <p:cNvPr id="34822" name="直線矢印コネクタ 3"/>
          <p:cNvCxnSpPr>
            <a:cxnSpLocks noChangeShapeType="1"/>
          </p:cNvCxnSpPr>
          <p:nvPr/>
        </p:nvCxnSpPr>
        <p:spPr bwMode="auto">
          <a:xfrm flipV="1">
            <a:off x="5210969" y="3694114"/>
            <a:ext cx="3460221" cy="20637"/>
          </a:xfrm>
          <a:prstGeom prst="straightConnector1">
            <a:avLst/>
          </a:prstGeom>
          <a:noFill/>
          <a:ln w="57150" algn="ctr">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テキスト ボックス 6"/>
          <p:cNvSpPr txBox="1"/>
          <p:nvPr/>
        </p:nvSpPr>
        <p:spPr>
          <a:xfrm>
            <a:off x="6265202" y="3141664"/>
            <a:ext cx="1247457" cy="461665"/>
          </a:xfrm>
          <a:prstGeom prst="rect">
            <a:avLst/>
          </a:prstGeom>
          <a:noFill/>
        </p:spPr>
        <p:txBody>
          <a:bodyPr wrap="none">
            <a:spAutoFit/>
          </a:bodyPr>
          <a:lstStyle/>
          <a:p>
            <a:pPr eaLnBrk="1" hangingPunct="1">
              <a:buFont typeface="Arial" panose="020B0604020202020204" pitchFamily="34" charset="0"/>
              <a:buNone/>
              <a:defRPr/>
            </a:pPr>
            <a:r>
              <a:rPr kumimoji="1" lang="en-US" altLang="ja-JP" sz="2400" b="1" dirty="0">
                <a:solidFill>
                  <a:srgbClr val="FF0000"/>
                </a:solidFill>
                <a:effectLst>
                  <a:outerShdw blurRad="38100" dist="38100" dir="2700000" algn="tl">
                    <a:srgbClr val="000000">
                      <a:alpha val="43137"/>
                    </a:srgbClr>
                  </a:outerShdw>
                </a:effectLst>
              </a:rPr>
              <a:t>180mm</a:t>
            </a:r>
            <a:endParaRPr kumimoji="1" lang="ja-JP" altLang="en-US" sz="2400" b="1" dirty="0">
              <a:solidFill>
                <a:srgbClr val="FF0000"/>
              </a:solidFill>
              <a:effectLst>
                <a:outerShdw blurRad="38100" dist="38100" dir="2700000" algn="tl">
                  <a:srgbClr val="000000">
                    <a:alpha val="43137"/>
                  </a:srgbClr>
                </a:outerShdw>
              </a:effectLst>
            </a:endParaRPr>
          </a:p>
        </p:txBody>
      </p:sp>
      <p:pic>
        <p:nvPicPr>
          <p:cNvPr id="34824"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40962" y="2032000"/>
            <a:ext cx="491172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テキスト ボックス 2"/>
          <p:cNvSpPr txBox="1">
            <a:spLocks noChangeArrowheads="1"/>
          </p:cNvSpPr>
          <p:nvPr/>
        </p:nvSpPr>
        <p:spPr bwMode="auto">
          <a:xfrm>
            <a:off x="5888567" y="6099175"/>
            <a:ext cx="2552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r>
              <a:rPr kumimoji="1" lang="en-US" altLang="ja-JP" sz="1800" b="1">
                <a:latin typeface="Arial" pitchFamily="34" charset="0"/>
              </a:rPr>
              <a:t>Target and moderator</a:t>
            </a:r>
            <a:endParaRPr kumimoji="1" lang="ja-JP" altLang="en-US" sz="1800" b="1">
              <a:latin typeface="Arial" pitchFamily="34" charset="0"/>
            </a:endParaRPr>
          </a:p>
        </p:txBody>
      </p:sp>
    </p:spTree>
    <p:extLst>
      <p:ext uri="{BB962C8B-B14F-4D97-AF65-F5344CB8AC3E}">
        <p14:creationId xmlns:p14="http://schemas.microsoft.com/office/powerpoint/2010/main" val="21414610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タイトル 1"/>
          <p:cNvSpPr>
            <a:spLocks noGrp="1" noChangeArrowheads="1"/>
          </p:cNvSpPr>
          <p:nvPr>
            <p:ph type="title" idx="4294967295"/>
          </p:nvPr>
        </p:nvSpPr>
        <p:spPr>
          <a:xfrm>
            <a:off x="483262" y="130175"/>
            <a:ext cx="8915400" cy="920750"/>
          </a:xfrm>
          <a:solidFill>
            <a:srgbClr val="FFFF99"/>
          </a:solidFill>
          <a:ln>
            <a:solidFill>
              <a:srgbClr val="FF3300"/>
            </a:solidFill>
            <a:miter lim="800000"/>
            <a:headEnd/>
            <a:tailEnd/>
          </a:ln>
        </p:spPr>
        <p:txBody>
          <a:bodyPr/>
          <a:lstStyle/>
          <a:p>
            <a:pPr marL="0" indent="0" eaLnBrk="1" hangingPunct="1"/>
            <a:r>
              <a:rPr lang="en-US" altLang="ja-JP" sz="3600" b="1" smtClean="0">
                <a:solidFill>
                  <a:schemeClr val="hlink"/>
                </a:solidFill>
                <a:latin typeface="Arial Black" pitchFamily="34" charset="0"/>
              </a:rPr>
              <a:t>IAEA GUIDELINE</a:t>
            </a:r>
          </a:p>
        </p:txBody>
      </p:sp>
      <p:sp>
        <p:nvSpPr>
          <p:cNvPr id="38915" name="コンテンツ プレースホルダ 2"/>
          <p:cNvSpPr>
            <a:spLocks noGrp="1" noChangeArrowheads="1"/>
          </p:cNvSpPr>
          <p:nvPr>
            <p:ph idx="1"/>
          </p:nvPr>
        </p:nvSpPr>
        <p:spPr>
          <a:xfrm>
            <a:off x="509058" y="1343026"/>
            <a:ext cx="9080500" cy="5459413"/>
          </a:xfrm>
          <a:ln>
            <a:solidFill>
              <a:srgbClr val="FFFF00"/>
            </a:solidFill>
            <a:miter lim="800000"/>
            <a:headEnd/>
            <a:tailEnd/>
          </a:ln>
        </p:spPr>
        <p:txBody>
          <a:bodyPr/>
          <a:lstStyle/>
          <a:p>
            <a:pPr marL="342900" indent="-342900" algn="l" eaLnBrk="1" hangingPunct="1"/>
            <a:r>
              <a:rPr lang="en-US" altLang="ja-JP" sz="2800" b="1" smtClean="0">
                <a:latin typeface="Arial Black" pitchFamily="34" charset="0"/>
              </a:rPr>
              <a:t>Epithermal</a:t>
            </a:r>
            <a:r>
              <a:rPr lang="ja-JP" altLang="en-US" sz="2800" b="1" smtClean="0">
                <a:latin typeface="Arial Black" pitchFamily="34" charset="0"/>
              </a:rPr>
              <a:t>　</a:t>
            </a:r>
            <a:r>
              <a:rPr lang="en-US" altLang="ja-JP" sz="2800" b="1" smtClean="0">
                <a:latin typeface="Arial Black" pitchFamily="34" charset="0"/>
              </a:rPr>
              <a:t>(0.5eV-10keV): 10</a:t>
            </a:r>
            <a:r>
              <a:rPr lang="en-US" altLang="ja-JP" sz="2800" b="1" baseline="30000" smtClean="0">
                <a:latin typeface="Arial Black" pitchFamily="34" charset="0"/>
              </a:rPr>
              <a:t>9</a:t>
            </a:r>
            <a:r>
              <a:rPr lang="en-US" altLang="ja-JP" sz="2800" b="1" smtClean="0">
                <a:latin typeface="Arial Black" pitchFamily="34" charset="0"/>
              </a:rPr>
              <a:t>n/(s</a:t>
            </a:r>
            <a:r>
              <a:rPr lang="ja-JP" altLang="en-US" sz="2800" b="1" smtClean="0">
                <a:latin typeface="Arial Black" pitchFamily="34" charset="0"/>
              </a:rPr>
              <a:t>・</a:t>
            </a:r>
            <a:r>
              <a:rPr lang="en-US" altLang="ja-JP" sz="2800" b="1" smtClean="0">
                <a:latin typeface="Arial Black" pitchFamily="34" charset="0"/>
              </a:rPr>
              <a:t>cm</a:t>
            </a:r>
            <a:r>
              <a:rPr lang="en-US" altLang="ja-JP" sz="2800" b="1" baseline="30000" smtClean="0">
                <a:latin typeface="Arial Black" pitchFamily="34" charset="0"/>
              </a:rPr>
              <a:t>2</a:t>
            </a:r>
            <a:r>
              <a:rPr lang="en-US" altLang="ja-JP" sz="2800" b="1" smtClean="0">
                <a:latin typeface="Arial Black" pitchFamily="34" charset="0"/>
              </a:rPr>
              <a:t>)</a:t>
            </a:r>
            <a:endParaRPr lang="ja-JP" altLang="en-US" sz="2800" b="1" smtClean="0">
              <a:latin typeface="Arial Black" pitchFamily="34" charset="0"/>
            </a:endParaRPr>
          </a:p>
          <a:p>
            <a:pPr marL="342900" indent="-342900" algn="l" eaLnBrk="1" hangingPunct="1"/>
            <a:r>
              <a:rPr lang="en-US" altLang="ja-JP" sz="2800" b="1" smtClean="0">
                <a:latin typeface="Arial Black" pitchFamily="34" charset="0"/>
              </a:rPr>
              <a:t>         </a:t>
            </a:r>
            <a:r>
              <a:rPr lang="ja-JP" altLang="en-US" sz="2800" b="1" smtClean="0">
                <a:latin typeface="Arial Black" pitchFamily="34" charset="0"/>
              </a:rPr>
              <a:t>  </a:t>
            </a:r>
            <a:r>
              <a:rPr lang="en-US" altLang="ja-JP" sz="2800" b="1" smtClean="0">
                <a:latin typeface="Arial Black" pitchFamily="34" charset="0"/>
              </a:rPr>
              <a:t>to get moderate irradiation time. </a:t>
            </a:r>
            <a:endParaRPr lang="ja-JP" altLang="en-US" sz="2800" b="1" smtClean="0">
              <a:latin typeface="Arial Black" pitchFamily="34" charset="0"/>
            </a:endParaRPr>
          </a:p>
          <a:p>
            <a:pPr marL="342900" indent="-342900" algn="l" eaLnBrk="1" hangingPunct="1"/>
            <a:endParaRPr lang="en-US" altLang="ja-JP" b="1" smtClean="0">
              <a:solidFill>
                <a:srgbClr val="0070C0"/>
              </a:solidFill>
              <a:latin typeface="Arial Black" pitchFamily="34" charset="0"/>
            </a:endParaRPr>
          </a:p>
          <a:p>
            <a:pPr marL="342900" indent="-342900" algn="l" eaLnBrk="1" hangingPunct="1"/>
            <a:r>
              <a:rPr lang="en-US" altLang="ja-JP" b="1" smtClean="0">
                <a:solidFill>
                  <a:srgbClr val="0070C0"/>
                </a:solidFill>
                <a:latin typeface="Arial Black" pitchFamily="34" charset="0"/>
              </a:rPr>
              <a:t>need to reduce following accompanying beam: </a:t>
            </a:r>
          </a:p>
          <a:p>
            <a:pPr marL="342900" indent="-342900" algn="l" eaLnBrk="1" hangingPunct="1"/>
            <a:r>
              <a:rPr lang="en-US" altLang="ja-JP" b="1" smtClean="0">
                <a:solidFill>
                  <a:srgbClr val="0070C0"/>
                </a:solidFill>
              </a:rPr>
              <a:t>        </a:t>
            </a:r>
            <a:r>
              <a:rPr lang="ja-JP" altLang="en-US" b="1" smtClean="0">
                <a:solidFill>
                  <a:srgbClr val="0070C0"/>
                </a:solidFill>
              </a:rPr>
              <a:t>       </a:t>
            </a:r>
            <a:r>
              <a:rPr lang="en-US" altLang="ja-JP" b="1" smtClean="0">
                <a:solidFill>
                  <a:srgbClr val="0070C0"/>
                </a:solidFill>
              </a:rPr>
              <a:t> </a:t>
            </a:r>
            <a:r>
              <a:rPr lang="en-US" altLang="ja-JP" sz="2000" b="1" smtClean="0">
                <a:solidFill>
                  <a:srgbClr val="FF3300"/>
                </a:solidFill>
                <a:latin typeface="Arial Black" pitchFamily="34" charset="0"/>
              </a:rPr>
              <a:t>IAEA-TECDOC-1223</a:t>
            </a:r>
          </a:p>
          <a:p>
            <a:pPr marL="342900" indent="-342900" algn="l" eaLnBrk="1" hangingPunct="1">
              <a:buFont typeface="Wingdings" pitchFamily="2" charset="2"/>
              <a:buChar char="n"/>
            </a:pPr>
            <a:r>
              <a:rPr lang="en-US" altLang="ja-JP" sz="2000" b="1" smtClean="0">
                <a:latin typeface="Arial Black" pitchFamily="34" charset="0"/>
              </a:rPr>
              <a:t>Fast neutron &gt;10 keV</a:t>
            </a:r>
            <a:endParaRPr lang="ja-JP" altLang="en-US" sz="2000" b="1" smtClean="0">
              <a:latin typeface="Arial Black" pitchFamily="34" charset="0"/>
            </a:endParaRPr>
          </a:p>
          <a:p>
            <a:pPr marL="342900" indent="-342900" algn="l" eaLnBrk="1" hangingPunct="1"/>
            <a:r>
              <a:rPr lang="en-US" altLang="ja-JP" sz="2000" b="1" smtClean="0">
                <a:latin typeface="Arial Black" pitchFamily="34" charset="0"/>
              </a:rPr>
              <a:t>          2x10</a:t>
            </a:r>
            <a:r>
              <a:rPr lang="en-US" altLang="ja-JP" sz="2000" b="1" baseline="30000" smtClean="0">
                <a:latin typeface="Arial Black" pitchFamily="34" charset="0"/>
              </a:rPr>
              <a:t>-13</a:t>
            </a:r>
            <a:r>
              <a:rPr lang="en-US" altLang="ja-JP" sz="2000" b="1" smtClean="0">
                <a:latin typeface="Arial Black" pitchFamily="34" charset="0"/>
              </a:rPr>
              <a:t> Gy cm</a:t>
            </a:r>
            <a:r>
              <a:rPr lang="en-US" altLang="ja-JP" sz="2000" b="1" baseline="30000" smtClean="0">
                <a:latin typeface="Arial Black" pitchFamily="34" charset="0"/>
              </a:rPr>
              <a:t>2</a:t>
            </a:r>
            <a:r>
              <a:rPr lang="en-US" altLang="ja-JP" sz="2000" b="1" smtClean="0">
                <a:latin typeface="Arial Black" pitchFamily="34" charset="0"/>
              </a:rPr>
              <a:t> per epithermal neutron</a:t>
            </a:r>
            <a:endParaRPr lang="ja-JP" altLang="en-US" sz="2000" b="1" smtClean="0">
              <a:latin typeface="Arial Black" pitchFamily="34" charset="0"/>
            </a:endParaRPr>
          </a:p>
          <a:p>
            <a:pPr marL="342900" indent="-342900" algn="l" eaLnBrk="1" hangingPunct="1">
              <a:buFont typeface="Wingdings" pitchFamily="2" charset="2"/>
              <a:buChar char="n"/>
            </a:pPr>
            <a:r>
              <a:rPr lang="en-US" altLang="ja-JP" sz="2000" b="1" smtClean="0">
                <a:latin typeface="Arial Black" pitchFamily="34" charset="0"/>
              </a:rPr>
              <a:t>Gamma rey</a:t>
            </a:r>
            <a:endParaRPr lang="ja-JP" altLang="en-US" sz="2000" b="1" smtClean="0">
              <a:latin typeface="Arial Black" pitchFamily="34" charset="0"/>
            </a:endParaRPr>
          </a:p>
          <a:p>
            <a:pPr marL="342900" indent="-342900" algn="l" eaLnBrk="1" hangingPunct="1"/>
            <a:r>
              <a:rPr lang="en-US" altLang="ja-JP" sz="2000" b="1" smtClean="0">
                <a:latin typeface="Arial Black" pitchFamily="34" charset="0"/>
              </a:rPr>
              <a:t>         2x10</a:t>
            </a:r>
            <a:r>
              <a:rPr lang="en-US" altLang="ja-JP" sz="2000" b="1" baseline="30000" smtClean="0">
                <a:latin typeface="Arial Black" pitchFamily="34" charset="0"/>
              </a:rPr>
              <a:t>-13</a:t>
            </a:r>
            <a:r>
              <a:rPr lang="en-US" altLang="ja-JP" sz="2000" b="1" smtClean="0">
                <a:latin typeface="Arial Black" pitchFamily="34" charset="0"/>
              </a:rPr>
              <a:t> Gy cm</a:t>
            </a:r>
            <a:r>
              <a:rPr lang="en-US" altLang="ja-JP" sz="2000" b="1" baseline="30000" smtClean="0">
                <a:latin typeface="Arial Black" pitchFamily="34" charset="0"/>
              </a:rPr>
              <a:t>2</a:t>
            </a:r>
            <a:r>
              <a:rPr lang="en-US" altLang="ja-JP" sz="2000" b="1" smtClean="0">
                <a:latin typeface="Arial Black" pitchFamily="34" charset="0"/>
              </a:rPr>
              <a:t> per epithermal neutron</a:t>
            </a:r>
            <a:endParaRPr lang="ja-JP" altLang="en-US" sz="2000" b="1" smtClean="0">
              <a:latin typeface="Arial Black" pitchFamily="34" charset="0"/>
            </a:endParaRPr>
          </a:p>
          <a:p>
            <a:pPr marL="342900" indent="-342900" algn="l" eaLnBrk="1" hangingPunct="1">
              <a:buFont typeface="Wingdings" pitchFamily="2" charset="2"/>
              <a:buChar char="n"/>
            </a:pPr>
            <a:r>
              <a:rPr lang="en-US" altLang="ja-JP" sz="2000" b="1" smtClean="0">
                <a:latin typeface="Arial Black" pitchFamily="34" charset="0"/>
              </a:rPr>
              <a:t>Ratio between thermal flux and epithermal flux</a:t>
            </a:r>
            <a:endParaRPr lang="ja-JP" altLang="en-US" sz="2000" b="1" smtClean="0">
              <a:latin typeface="Arial Black" pitchFamily="34" charset="0"/>
            </a:endParaRPr>
          </a:p>
          <a:p>
            <a:pPr marL="342900" indent="-342900" algn="l" eaLnBrk="1" hangingPunct="1"/>
            <a:r>
              <a:rPr lang="en-US" altLang="ja-JP" sz="2000" b="1" smtClean="0">
                <a:latin typeface="Arial Black" pitchFamily="34" charset="0"/>
              </a:rPr>
              <a:t>           0.05</a:t>
            </a:r>
            <a:endParaRPr lang="ja-JP" altLang="en-US" sz="2000" b="1" smtClean="0">
              <a:latin typeface="Arial Black" pitchFamily="34" charset="0"/>
            </a:endParaRPr>
          </a:p>
          <a:p>
            <a:pPr marL="342900" indent="-342900" algn="l" eaLnBrk="1" hangingPunct="1"/>
            <a:endParaRPr lang="ja-JP" altLang="en-US" sz="2000" b="1" smtClean="0">
              <a:latin typeface="Arial Black" pitchFamily="34" charset="0"/>
            </a:endParaRPr>
          </a:p>
        </p:txBody>
      </p:sp>
      <p:cxnSp>
        <p:nvCxnSpPr>
          <p:cNvPr id="38916" name="直線矢印コネクタ 4"/>
          <p:cNvCxnSpPr>
            <a:cxnSpLocks noChangeShapeType="1"/>
          </p:cNvCxnSpPr>
          <p:nvPr/>
        </p:nvCxnSpPr>
        <p:spPr bwMode="auto">
          <a:xfrm>
            <a:off x="1344878" y="2136775"/>
            <a:ext cx="390393" cy="1588"/>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cxnSp>
        <p:nvCxnSpPr>
          <p:cNvPr id="38917" name="直線矢印コネクタ 6"/>
          <p:cNvCxnSpPr>
            <a:cxnSpLocks noChangeShapeType="1"/>
          </p:cNvCxnSpPr>
          <p:nvPr/>
        </p:nvCxnSpPr>
        <p:spPr bwMode="auto">
          <a:xfrm>
            <a:off x="858177" y="4241800"/>
            <a:ext cx="390392" cy="0"/>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cxnSp>
        <p:nvCxnSpPr>
          <p:cNvPr id="38918" name="直線矢印コネクタ 7"/>
          <p:cNvCxnSpPr>
            <a:cxnSpLocks noChangeShapeType="1"/>
          </p:cNvCxnSpPr>
          <p:nvPr/>
        </p:nvCxnSpPr>
        <p:spPr bwMode="auto">
          <a:xfrm>
            <a:off x="854737" y="4970464"/>
            <a:ext cx="390392" cy="1587"/>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cxnSp>
        <p:nvCxnSpPr>
          <p:cNvPr id="38919" name="直線矢印コネクタ 8"/>
          <p:cNvCxnSpPr>
            <a:cxnSpLocks noChangeShapeType="1"/>
          </p:cNvCxnSpPr>
          <p:nvPr/>
        </p:nvCxnSpPr>
        <p:spPr bwMode="auto">
          <a:xfrm>
            <a:off x="847858" y="5692775"/>
            <a:ext cx="390392" cy="1588"/>
          </a:xfrm>
          <a:prstGeom prst="straightConnector1">
            <a:avLst/>
          </a:prstGeom>
          <a:noFill/>
          <a:ln w="57150">
            <a:solidFill>
              <a:schemeClr val="accent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27278763"/>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図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1304" y="476250"/>
            <a:ext cx="6483615"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テキスト ボックス 2"/>
          <p:cNvSpPr>
            <a:spLocks noChangeArrowheads="1"/>
          </p:cNvSpPr>
          <p:nvPr/>
        </p:nvSpPr>
        <p:spPr bwMode="auto">
          <a:xfrm>
            <a:off x="6669352" y="1628775"/>
            <a:ext cx="1407758"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Symbol" pitchFamily="18" charset="2"/>
                <a:sym typeface="Times New Roman" pitchFamily="18" charset="0"/>
              </a:rPr>
              <a:t>g</a:t>
            </a:r>
            <a:r>
              <a:rPr lang="en-US" altLang="ja-JP" b="1">
                <a:solidFill>
                  <a:srgbClr val="000000"/>
                </a:solidFill>
                <a:latin typeface="Times New Roman" pitchFamily="18" charset="0"/>
                <a:sym typeface="Times New Roman" pitchFamily="18" charset="0"/>
              </a:rPr>
              <a:t>,n absorber</a:t>
            </a:r>
            <a:endParaRPr lang="ja-JP" altLang="en-US">
              <a:sym typeface="Calibri" pitchFamily="34" charset="0"/>
            </a:endParaRPr>
          </a:p>
        </p:txBody>
      </p:sp>
      <p:sp>
        <p:nvSpPr>
          <p:cNvPr id="39940" name="正方形/長方形 3"/>
          <p:cNvSpPr>
            <a:spLocks noChangeArrowheads="1"/>
          </p:cNvSpPr>
          <p:nvPr/>
        </p:nvSpPr>
        <p:spPr bwMode="auto">
          <a:xfrm>
            <a:off x="4428465" y="1628776"/>
            <a:ext cx="992319" cy="504825"/>
          </a:xfrm>
          <a:prstGeom prst="rect">
            <a:avLst/>
          </a:prstGeom>
          <a:solidFill>
            <a:schemeClr val="accent1"/>
          </a:solidFill>
          <a:ln w="25400">
            <a:solidFill>
              <a:srgbClr val="395E8A"/>
            </a:solidFill>
            <a:miter lim="800000"/>
            <a:headEnd/>
            <a:tailEnd/>
          </a:ln>
        </p:spPr>
        <p:txBody>
          <a:bodyPr anchor="ctr"/>
          <a:lstStyle/>
          <a:p>
            <a:pPr algn="ctr" eaLnBrk="1" hangingPunct="1">
              <a:buFont typeface="Arial" pitchFamily="34" charset="0"/>
              <a:buNone/>
            </a:pPr>
            <a:r>
              <a:rPr lang="en-US" altLang="ja-JP" sz="1200" b="1">
                <a:solidFill>
                  <a:srgbClr val="FFFFFF"/>
                </a:solidFill>
                <a:latin typeface="Times New Roman" pitchFamily="18" charset="0"/>
                <a:sym typeface="Times New Roman" pitchFamily="18" charset="0"/>
              </a:rPr>
              <a:t>moderator</a:t>
            </a:r>
            <a:endParaRPr lang="ja-JP" altLang="en-US">
              <a:sym typeface="Calibri" pitchFamily="34" charset="0"/>
            </a:endParaRPr>
          </a:p>
        </p:txBody>
      </p:sp>
      <p:sp>
        <p:nvSpPr>
          <p:cNvPr id="39941" name="テキスト ボックス 4"/>
          <p:cNvSpPr>
            <a:spLocks noChangeArrowheads="1"/>
          </p:cNvSpPr>
          <p:nvPr/>
        </p:nvSpPr>
        <p:spPr bwMode="auto">
          <a:xfrm>
            <a:off x="6435461" y="2111375"/>
            <a:ext cx="1781704" cy="36988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heavy-metal</a:t>
            </a:r>
            <a:endParaRPr lang="ja-JP" altLang="en-US">
              <a:sym typeface="Calibri" pitchFamily="34" charset="0"/>
            </a:endParaRPr>
          </a:p>
        </p:txBody>
      </p:sp>
      <p:sp>
        <p:nvSpPr>
          <p:cNvPr id="39942" name="テキスト ボックス 5"/>
          <p:cNvSpPr>
            <a:spLocks noChangeArrowheads="1"/>
          </p:cNvSpPr>
          <p:nvPr/>
        </p:nvSpPr>
        <p:spPr bwMode="auto">
          <a:xfrm>
            <a:off x="6045068" y="2574925"/>
            <a:ext cx="1559851" cy="36830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sz="1600" b="1">
                <a:solidFill>
                  <a:srgbClr val="000000"/>
                </a:solidFill>
                <a:latin typeface="Times New Roman" pitchFamily="18" charset="0"/>
                <a:sym typeface="Times New Roman" pitchFamily="18" charset="0"/>
              </a:rPr>
              <a:t>Heavy</a:t>
            </a:r>
            <a:r>
              <a:rPr lang="en-US" altLang="ja-JP" b="1">
                <a:solidFill>
                  <a:srgbClr val="000000"/>
                </a:solidFill>
                <a:latin typeface="Times New Roman" pitchFamily="18" charset="0"/>
                <a:sym typeface="Times New Roman" pitchFamily="18" charset="0"/>
              </a:rPr>
              <a:t>-metal</a:t>
            </a:r>
            <a:endParaRPr lang="ja-JP" altLang="en-US">
              <a:sym typeface="Calibri" pitchFamily="34" charset="0"/>
            </a:endParaRPr>
          </a:p>
        </p:txBody>
      </p:sp>
      <p:sp>
        <p:nvSpPr>
          <p:cNvPr id="39943" name="テキスト ボックス 7"/>
          <p:cNvSpPr>
            <a:spLocks noChangeArrowheads="1"/>
          </p:cNvSpPr>
          <p:nvPr/>
        </p:nvSpPr>
        <p:spPr bwMode="auto">
          <a:xfrm>
            <a:off x="3549650" y="1812926"/>
            <a:ext cx="749372" cy="2769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1200" b="1">
                <a:solidFill>
                  <a:srgbClr val="000000"/>
                </a:solidFill>
                <a:latin typeface="Times New Roman" pitchFamily="18" charset="0"/>
                <a:sym typeface="Times New Roman" pitchFamily="18" charset="0"/>
              </a:rPr>
              <a:t>reflector</a:t>
            </a:r>
            <a:endParaRPr lang="ja-JP" altLang="en-US">
              <a:sym typeface="Calibri" pitchFamily="34" charset="0"/>
            </a:endParaRPr>
          </a:p>
        </p:txBody>
      </p:sp>
      <p:sp>
        <p:nvSpPr>
          <p:cNvPr id="39944" name="テキスト ボックス 8"/>
          <p:cNvSpPr>
            <a:spLocks noChangeArrowheads="1"/>
          </p:cNvSpPr>
          <p:nvPr/>
        </p:nvSpPr>
        <p:spPr bwMode="auto">
          <a:xfrm>
            <a:off x="5986596" y="4365626"/>
            <a:ext cx="1248569" cy="6461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Radiation shield</a:t>
            </a:r>
            <a:endParaRPr lang="ja-JP" altLang="en-US">
              <a:sym typeface="Calibri" pitchFamily="34" charset="0"/>
            </a:endParaRPr>
          </a:p>
        </p:txBody>
      </p:sp>
      <p:sp>
        <p:nvSpPr>
          <p:cNvPr id="39945" name="テキスト ボックス 9"/>
          <p:cNvSpPr>
            <a:spLocks noChangeArrowheads="1"/>
          </p:cNvSpPr>
          <p:nvPr/>
        </p:nvSpPr>
        <p:spPr bwMode="auto">
          <a:xfrm>
            <a:off x="1129904" y="3500439"/>
            <a:ext cx="2184135" cy="95408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sz="2800" b="1">
                <a:solidFill>
                  <a:srgbClr val="000000"/>
                </a:solidFill>
                <a:latin typeface="Times New Roman" pitchFamily="18" charset="0"/>
                <a:sym typeface="Times New Roman" pitchFamily="18" charset="0"/>
              </a:rPr>
              <a:t>Radiation shield</a:t>
            </a:r>
            <a:endParaRPr lang="ja-JP" altLang="en-US">
              <a:sym typeface="Calibri" pitchFamily="34" charset="0"/>
            </a:endParaRPr>
          </a:p>
        </p:txBody>
      </p:sp>
      <p:sp>
        <p:nvSpPr>
          <p:cNvPr id="39946" name="テキスト ボックス 10"/>
          <p:cNvSpPr>
            <a:spLocks noChangeArrowheads="1"/>
          </p:cNvSpPr>
          <p:nvPr/>
        </p:nvSpPr>
        <p:spPr bwMode="auto">
          <a:xfrm>
            <a:off x="1676798" y="1123950"/>
            <a:ext cx="1248569" cy="64770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Radiation shield</a:t>
            </a:r>
            <a:endParaRPr lang="ja-JP" altLang="en-US">
              <a:sym typeface="Calibri" pitchFamily="34" charset="0"/>
            </a:endParaRPr>
          </a:p>
        </p:txBody>
      </p:sp>
      <p:sp>
        <p:nvSpPr>
          <p:cNvPr id="39947" name="正方形/長方形 11"/>
          <p:cNvSpPr>
            <a:spLocks noChangeArrowheads="1"/>
          </p:cNvSpPr>
          <p:nvPr/>
        </p:nvSpPr>
        <p:spPr bwMode="auto">
          <a:xfrm>
            <a:off x="3315759" y="5805489"/>
            <a:ext cx="3119702" cy="935037"/>
          </a:xfrm>
          <a:prstGeom prst="rect">
            <a:avLst/>
          </a:prstGeom>
          <a:solidFill>
            <a:schemeClr val="bg1"/>
          </a:solidFill>
          <a:ln w="25400">
            <a:solidFill>
              <a:srgbClr val="395E8A"/>
            </a:solidFill>
            <a:miter lim="800000"/>
            <a:headEnd/>
            <a:tailEnd/>
          </a:ln>
        </p:spPr>
        <p:txBody>
          <a:bodyPr anchor="ctr"/>
          <a:lstStyle/>
          <a:p>
            <a:pPr algn="ctr" eaLnBrk="1" hangingPunct="1">
              <a:buFont typeface="Arial" pitchFamily="34" charset="0"/>
              <a:buNone/>
            </a:pPr>
            <a:r>
              <a:rPr lang="en-US" altLang="ja-JP" sz="2400" b="1">
                <a:latin typeface="Times New Roman" pitchFamily="18" charset="0"/>
                <a:sym typeface="Times New Roman" pitchFamily="18" charset="0"/>
              </a:rPr>
              <a:t>Moderator design (Plan view)</a:t>
            </a:r>
            <a:endParaRPr lang="ja-JP" altLang="en-US">
              <a:sym typeface="Calibri" pitchFamily="34" charset="0"/>
            </a:endParaRPr>
          </a:p>
        </p:txBody>
      </p:sp>
      <p:sp>
        <p:nvSpPr>
          <p:cNvPr id="39948" name="テキスト ボックス 12"/>
          <p:cNvSpPr>
            <a:spLocks noChangeArrowheads="1"/>
          </p:cNvSpPr>
          <p:nvPr/>
        </p:nvSpPr>
        <p:spPr bwMode="auto">
          <a:xfrm>
            <a:off x="5420783" y="5313364"/>
            <a:ext cx="1522016" cy="30777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sz="1400" b="1">
                <a:solidFill>
                  <a:srgbClr val="000000"/>
                </a:solidFill>
                <a:latin typeface="Times New Roman" pitchFamily="18" charset="0"/>
                <a:sym typeface="Times New Roman" pitchFamily="18" charset="0"/>
              </a:rPr>
              <a:t>Radiation shield</a:t>
            </a:r>
            <a:endParaRPr lang="ja-JP" altLang="en-US">
              <a:sym typeface="Calibri" pitchFamily="34" charset="0"/>
            </a:endParaRPr>
          </a:p>
        </p:txBody>
      </p:sp>
      <p:sp>
        <p:nvSpPr>
          <p:cNvPr id="39949" name="テキスト ボックス 13"/>
          <p:cNvSpPr>
            <a:spLocks noChangeArrowheads="1"/>
          </p:cNvSpPr>
          <p:nvPr/>
        </p:nvSpPr>
        <p:spPr bwMode="auto">
          <a:xfrm>
            <a:off x="6806936" y="723900"/>
            <a:ext cx="466794"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b="1">
                <a:solidFill>
                  <a:srgbClr val="000000"/>
                </a:solidFill>
                <a:latin typeface="Times New Roman" pitchFamily="18" charset="0"/>
                <a:sym typeface="Times New Roman" pitchFamily="18" charset="0"/>
              </a:rPr>
              <a:t>air</a:t>
            </a:r>
            <a:endParaRPr lang="ja-JP" altLang="en-US">
              <a:sym typeface="Calibri" pitchFamily="34" charset="0"/>
            </a:endParaRPr>
          </a:p>
        </p:txBody>
      </p:sp>
      <p:sp>
        <p:nvSpPr>
          <p:cNvPr id="39950" name="テキスト ボックス 14"/>
          <p:cNvSpPr>
            <a:spLocks noChangeArrowheads="1"/>
          </p:cNvSpPr>
          <p:nvPr/>
        </p:nvSpPr>
        <p:spPr bwMode="auto">
          <a:xfrm>
            <a:off x="1442906" y="5497514"/>
            <a:ext cx="1522015" cy="30777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sz="1400" b="1">
                <a:solidFill>
                  <a:srgbClr val="000000"/>
                </a:solidFill>
                <a:latin typeface="Times New Roman" pitchFamily="18" charset="0"/>
                <a:sym typeface="Times New Roman" pitchFamily="18" charset="0"/>
              </a:rPr>
              <a:t>Radiation shield</a:t>
            </a:r>
            <a:endParaRPr lang="ja-JP" altLang="en-US">
              <a:sym typeface="Calibri" pitchFamily="34" charset="0"/>
            </a:endParaRPr>
          </a:p>
        </p:txBody>
      </p:sp>
      <p:sp>
        <p:nvSpPr>
          <p:cNvPr id="39951" name="テキスト ボックス 15"/>
          <p:cNvSpPr>
            <a:spLocks noChangeArrowheads="1"/>
          </p:cNvSpPr>
          <p:nvPr/>
        </p:nvSpPr>
        <p:spPr bwMode="auto">
          <a:xfrm>
            <a:off x="6590242" y="3368675"/>
            <a:ext cx="1194558"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000" b="1">
                <a:solidFill>
                  <a:srgbClr val="000000"/>
                </a:solidFill>
                <a:latin typeface="Times New Roman" pitchFamily="18" charset="0"/>
                <a:sym typeface="Times New Roman" pitchFamily="18" charset="0"/>
              </a:rPr>
              <a:t>Reflector</a:t>
            </a:r>
            <a:endParaRPr lang="ja-JP" altLang="en-US">
              <a:sym typeface="Calibri" pitchFamily="34" charset="0"/>
            </a:endParaRPr>
          </a:p>
        </p:txBody>
      </p:sp>
      <p:cxnSp>
        <p:nvCxnSpPr>
          <p:cNvPr id="22544" name="直線矢印コネクタ 16"/>
          <p:cNvCxnSpPr>
            <a:cxnSpLocks noChangeShapeType="1"/>
          </p:cNvCxnSpPr>
          <p:nvPr/>
        </p:nvCxnSpPr>
        <p:spPr bwMode="auto">
          <a:xfrm flipV="1">
            <a:off x="4908285" y="2486026"/>
            <a:ext cx="0" cy="2879725"/>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726718314"/>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44"/>
                                        </p:tgtEl>
                                        <p:attrNameLst>
                                          <p:attrName>style.visibility</p:attrName>
                                        </p:attrNameLst>
                                      </p:cBhvr>
                                      <p:to>
                                        <p:strVal val="visible"/>
                                      </p:to>
                                    </p:set>
                                    <p:animEffect>
                                      <p:cBhvr>
                                        <p:cTn id="7" dur="500"/>
                                        <p:tgtEl>
                                          <p:spTgt spid="22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8065" y="169864"/>
            <a:ext cx="7008152" cy="651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テキスト ボックス 1"/>
          <p:cNvSpPr>
            <a:spLocks noChangeArrowheads="1"/>
          </p:cNvSpPr>
          <p:nvPr/>
        </p:nvSpPr>
        <p:spPr bwMode="auto">
          <a:xfrm>
            <a:off x="3203973" y="682625"/>
            <a:ext cx="5883407" cy="36988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itchFamily="34" charset="0"/>
              <a:buNone/>
            </a:pPr>
            <a:r>
              <a:rPr lang="en-US" altLang="ja-JP" b="1" i="1">
                <a:solidFill>
                  <a:srgbClr val="000000"/>
                </a:solidFill>
                <a:latin typeface="Times New Roman" pitchFamily="18" charset="0"/>
                <a:sym typeface="Times New Roman" pitchFamily="18" charset="0"/>
              </a:rPr>
              <a:t>i-BNCT, much better than JRR-4 (more than 4-times)</a:t>
            </a:r>
            <a:endParaRPr lang="ja-JP" altLang="en-US">
              <a:sym typeface="Calibri" pitchFamily="34" charset="0"/>
            </a:endParaRPr>
          </a:p>
        </p:txBody>
      </p:sp>
      <p:sp>
        <p:nvSpPr>
          <p:cNvPr id="40964" name="テキスト ボックス 2"/>
          <p:cNvSpPr>
            <a:spLocks noChangeArrowheads="1"/>
          </p:cNvSpPr>
          <p:nvPr/>
        </p:nvSpPr>
        <p:spPr bwMode="auto">
          <a:xfrm>
            <a:off x="6590242" y="1917700"/>
            <a:ext cx="28600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800" b="1">
                <a:solidFill>
                  <a:srgbClr val="FF0000"/>
                </a:solidFill>
                <a:latin typeface="Times New Roman" pitchFamily="18" charset="0"/>
                <a:sym typeface="Times New Roman" pitchFamily="18" charset="0"/>
              </a:rPr>
              <a:t>Simulation:</a:t>
            </a:r>
            <a:endParaRPr lang="ja-JP" altLang="en-US" sz="2800" b="1">
              <a:solidFill>
                <a:srgbClr val="FF0000"/>
              </a:solidFill>
              <a:latin typeface="Times New Roman" pitchFamily="18" charset="0"/>
              <a:sym typeface="Times New Roman" pitchFamily="18" charset="0"/>
            </a:endParaRPr>
          </a:p>
          <a:p>
            <a:pPr eaLnBrk="1" hangingPunct="1">
              <a:buFont typeface="Arial" pitchFamily="34" charset="0"/>
              <a:buNone/>
            </a:pPr>
            <a:r>
              <a:rPr lang="en-US" altLang="ja-JP" sz="2800" b="1">
                <a:solidFill>
                  <a:srgbClr val="FF0000"/>
                </a:solidFill>
                <a:latin typeface="Times New Roman" pitchFamily="18" charset="0"/>
                <a:sym typeface="Times New Roman" pitchFamily="18" charset="0"/>
              </a:rPr>
              <a:t>4.66×10</a:t>
            </a:r>
            <a:r>
              <a:rPr lang="en-US" altLang="ja-JP" sz="2800" b="1" baseline="30000">
                <a:solidFill>
                  <a:srgbClr val="FF0000"/>
                </a:solidFill>
                <a:latin typeface="Times New Roman" pitchFamily="18" charset="0"/>
                <a:sym typeface="Times New Roman" pitchFamily="18" charset="0"/>
              </a:rPr>
              <a:t>9</a:t>
            </a:r>
            <a:r>
              <a:rPr lang="en-US" altLang="ja-JP" sz="2800" b="1">
                <a:solidFill>
                  <a:srgbClr val="FF0000"/>
                </a:solidFill>
                <a:latin typeface="Times New Roman" pitchFamily="18" charset="0"/>
                <a:sym typeface="Times New Roman" pitchFamily="18" charset="0"/>
              </a:rPr>
              <a:t> n/s/cm</a:t>
            </a:r>
            <a:r>
              <a:rPr lang="en-US" altLang="ja-JP" sz="2800" b="1" baseline="30000">
                <a:solidFill>
                  <a:srgbClr val="FF0000"/>
                </a:solidFill>
                <a:latin typeface="Times New Roman" pitchFamily="18" charset="0"/>
                <a:sym typeface="Times New Roman" pitchFamily="18" charset="0"/>
              </a:rPr>
              <a:t>2</a:t>
            </a:r>
            <a:endParaRPr lang="ja-JP" altLang="en-US">
              <a:sym typeface="Calibri" pitchFamily="34" charset="0"/>
            </a:endParaRPr>
          </a:p>
        </p:txBody>
      </p:sp>
      <p:sp>
        <p:nvSpPr>
          <p:cNvPr id="40965" name="テキスト ボックス 3"/>
          <p:cNvSpPr>
            <a:spLocks noChangeArrowheads="1"/>
          </p:cNvSpPr>
          <p:nvPr/>
        </p:nvSpPr>
        <p:spPr bwMode="auto">
          <a:xfrm>
            <a:off x="4485217" y="5127626"/>
            <a:ext cx="14414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ja-JP" sz="2400" b="1">
                <a:solidFill>
                  <a:srgbClr val="000000"/>
                </a:solidFill>
                <a:latin typeface="Times New Roman" pitchFamily="18" charset="0"/>
                <a:sym typeface="Times New Roman" pitchFamily="18" charset="0"/>
              </a:rPr>
              <a:t>Real data</a:t>
            </a:r>
            <a:endParaRPr lang="ja-JP" altLang="en-US">
              <a:sym typeface="Calibri" pitchFamily="34" charset="0"/>
            </a:endParaRPr>
          </a:p>
        </p:txBody>
      </p:sp>
    </p:spTree>
    <p:extLst>
      <p:ext uri="{BB962C8B-B14F-4D97-AF65-F5344CB8AC3E}">
        <p14:creationId xmlns:p14="http://schemas.microsoft.com/office/powerpoint/2010/main" val="2997798128"/>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図 4"/>
          <p:cNvPicPr>
            <a:picLocks noChangeAspect="1" noChangeArrowheads="1"/>
          </p:cNvPicPr>
          <p:nvPr/>
        </p:nvPicPr>
        <p:blipFill>
          <a:blip r:embed="rId2">
            <a:extLst>
              <a:ext uri="{28A0092B-C50C-407E-A947-70E740481C1C}">
                <a14:useLocalDpi xmlns:a14="http://schemas.microsoft.com/office/drawing/2010/main" val="0"/>
              </a:ext>
            </a:extLst>
          </a:blip>
          <a:srcRect t="7480" b="8531"/>
          <a:stretch>
            <a:fillRect/>
          </a:stretch>
        </p:blipFill>
        <p:spPr bwMode="auto">
          <a:xfrm>
            <a:off x="0" y="25401"/>
            <a:ext cx="5579004" cy="354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図 5"/>
          <p:cNvPicPr>
            <a:picLocks noChangeAspect="1" noChangeArrowheads="1"/>
          </p:cNvPicPr>
          <p:nvPr/>
        </p:nvPicPr>
        <p:blipFill>
          <a:blip r:embed="rId3">
            <a:extLst>
              <a:ext uri="{28A0092B-C50C-407E-A947-70E740481C1C}">
                <a14:useLocalDpi xmlns:a14="http://schemas.microsoft.com/office/drawing/2010/main" val="0"/>
              </a:ext>
            </a:extLst>
          </a:blip>
          <a:srcRect t="8014"/>
          <a:stretch>
            <a:fillRect/>
          </a:stretch>
        </p:blipFill>
        <p:spPr bwMode="auto">
          <a:xfrm>
            <a:off x="4799940" y="3417889"/>
            <a:ext cx="5112940"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テキスト ボックス 1"/>
          <p:cNvSpPr>
            <a:spLocks noChangeArrowheads="1"/>
          </p:cNvSpPr>
          <p:nvPr/>
        </p:nvSpPr>
        <p:spPr bwMode="auto">
          <a:xfrm>
            <a:off x="5811177" y="260351"/>
            <a:ext cx="3575209" cy="24622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eaLnBrk="1" hangingPunct="1">
              <a:buFont typeface="Arial" pitchFamily="34" charset="0"/>
              <a:buNone/>
            </a:pPr>
            <a:r>
              <a:rPr lang="en-US" altLang="ja-JP" sz="2000" b="1">
                <a:solidFill>
                  <a:srgbClr val="000000"/>
                </a:solidFill>
                <a:latin typeface="Times New Roman" pitchFamily="18" charset="0"/>
                <a:sym typeface="Times New Roman" pitchFamily="18" charset="0"/>
              </a:rPr>
              <a:t>Characteristics of BNCT linac:</a:t>
            </a:r>
            <a:endParaRPr lang="ja-JP" altLang="en-US" sz="2000" b="1">
              <a:solidFill>
                <a:srgbClr val="000000"/>
              </a:solidFill>
              <a:latin typeface="Times New Roman" pitchFamily="18" charset="0"/>
              <a:sym typeface="Times New Roman" pitchFamily="18" charset="0"/>
            </a:endParaRPr>
          </a:p>
          <a:p>
            <a:pPr marL="457200" indent="-457200" eaLnBrk="1" hangingPunct="1">
              <a:buFont typeface="Arial" pitchFamily="34" charset="0"/>
              <a:buNone/>
            </a:pPr>
            <a:endParaRPr lang="ja-JP" altLang="en-US" sz="800" b="1">
              <a:solidFill>
                <a:srgbClr val="000000"/>
              </a:solidFill>
              <a:latin typeface="Times New Roman" pitchFamily="18" charset="0"/>
              <a:sym typeface="Times New Roman" pitchFamily="18" charset="0"/>
            </a:endParaRPr>
          </a:p>
          <a:p>
            <a:pPr marL="457200" indent="-457200" eaLnBrk="1" hangingPunct="1">
              <a:buFont typeface="Wingdings" pitchFamily="2" charset="2"/>
              <a:buChar char="l"/>
            </a:pPr>
            <a:r>
              <a:rPr lang="en-US" altLang="ja-JP" sz="2000" b="1">
                <a:solidFill>
                  <a:srgbClr val="000000"/>
                </a:solidFill>
                <a:latin typeface="Times New Roman" pitchFamily="18" charset="0"/>
                <a:sym typeface="Times New Roman" pitchFamily="18" charset="0"/>
              </a:rPr>
              <a:t>High duty linac</a:t>
            </a:r>
            <a:endParaRPr lang="ja-JP" altLang="en-US" sz="2000" b="1">
              <a:solidFill>
                <a:srgbClr val="000000"/>
              </a:solidFill>
              <a:latin typeface="Times New Roman" pitchFamily="18" charset="0"/>
              <a:sym typeface="Times New Roman" pitchFamily="18" charset="0"/>
            </a:endParaRPr>
          </a:p>
          <a:p>
            <a:pPr marL="457200" indent="-457200" eaLnBrk="1" hangingPunct="1">
              <a:buFont typeface="Wingdings" pitchFamily="2" charset="2"/>
              <a:buChar char="Ø"/>
            </a:pPr>
            <a:r>
              <a:rPr lang="en-US" altLang="ja-JP" sz="2000" b="1">
                <a:solidFill>
                  <a:srgbClr val="000000"/>
                </a:solidFill>
                <a:latin typeface="Times New Roman" pitchFamily="18" charset="0"/>
                <a:sym typeface="Times New Roman" pitchFamily="18" charset="0"/>
              </a:rPr>
              <a:t>J-PARC: </a:t>
            </a:r>
            <a:r>
              <a:rPr lang="en-US" altLang="ja-JP" sz="2000" b="1">
                <a:solidFill>
                  <a:srgbClr val="FF0000"/>
                </a:solidFill>
                <a:latin typeface="Times New Roman" pitchFamily="18" charset="0"/>
                <a:sym typeface="Times New Roman" pitchFamily="18" charset="0"/>
              </a:rPr>
              <a:t>2.5%</a:t>
            </a:r>
            <a:endParaRPr lang="ja-JP" altLang="en-US" sz="2000" b="1">
              <a:solidFill>
                <a:srgbClr val="FF0000"/>
              </a:solidFill>
              <a:latin typeface="Times New Roman" pitchFamily="18" charset="0"/>
              <a:sym typeface="Times New Roman" pitchFamily="18" charset="0"/>
            </a:endParaRPr>
          </a:p>
          <a:p>
            <a:pPr marL="457200" indent="-457200" eaLnBrk="1" hangingPunct="1">
              <a:buFont typeface="Wingdings" pitchFamily="2" charset="2"/>
              <a:buChar char="Ø"/>
            </a:pPr>
            <a:r>
              <a:rPr lang="en-US" altLang="ja-JP" sz="2000" b="1">
                <a:solidFill>
                  <a:srgbClr val="000000"/>
                </a:solidFill>
                <a:latin typeface="Times New Roman" pitchFamily="18" charset="0"/>
                <a:sym typeface="Times New Roman" pitchFamily="18" charset="0"/>
              </a:rPr>
              <a:t>BNCT: </a:t>
            </a:r>
            <a:r>
              <a:rPr lang="en-US" altLang="ja-JP" sz="2000" b="1">
                <a:solidFill>
                  <a:srgbClr val="FF0000"/>
                </a:solidFill>
                <a:latin typeface="Times New Roman" pitchFamily="18" charset="0"/>
                <a:sym typeface="Times New Roman" pitchFamily="18" charset="0"/>
              </a:rPr>
              <a:t>20%</a:t>
            </a:r>
          </a:p>
          <a:p>
            <a:pPr marL="457200" indent="-457200" eaLnBrk="1" hangingPunct="1">
              <a:buFont typeface="Wingdings" pitchFamily="2" charset="2"/>
              <a:buChar char="Ø"/>
            </a:pPr>
            <a:endParaRPr lang="ja-JP" altLang="en-US" sz="600" b="1">
              <a:solidFill>
                <a:srgbClr val="000000"/>
              </a:solidFill>
              <a:latin typeface="Times New Roman" pitchFamily="18" charset="0"/>
              <a:sym typeface="Times New Roman" pitchFamily="18" charset="0"/>
            </a:endParaRPr>
          </a:p>
          <a:p>
            <a:pPr marL="457200" indent="-457200" eaLnBrk="1" hangingPunct="1">
              <a:buFont typeface="Wingdings" pitchFamily="2" charset="2"/>
              <a:buChar char="l"/>
            </a:pPr>
            <a:r>
              <a:rPr lang="en-US" altLang="ja-JP" sz="2000" b="1">
                <a:solidFill>
                  <a:srgbClr val="000000"/>
                </a:solidFill>
                <a:latin typeface="Times New Roman" pitchFamily="18" charset="0"/>
                <a:sym typeface="Times New Roman" pitchFamily="18" charset="0"/>
              </a:rPr>
              <a:t>High current linac</a:t>
            </a:r>
            <a:endParaRPr lang="ja-JP" altLang="en-US" sz="2000" b="1">
              <a:solidFill>
                <a:srgbClr val="000000"/>
              </a:solidFill>
              <a:latin typeface="Times New Roman" pitchFamily="18" charset="0"/>
              <a:sym typeface="Times New Roman" pitchFamily="18" charset="0"/>
            </a:endParaRPr>
          </a:p>
          <a:p>
            <a:pPr marL="457200" indent="-457200" eaLnBrk="1" hangingPunct="1">
              <a:buFont typeface="Wingdings" pitchFamily="2" charset="2"/>
              <a:buChar char="Ø"/>
            </a:pPr>
            <a:r>
              <a:rPr lang="en-US" altLang="ja-JP" sz="2000" b="1">
                <a:solidFill>
                  <a:srgbClr val="000000"/>
                </a:solidFill>
                <a:latin typeface="Times New Roman" pitchFamily="18" charset="0"/>
                <a:sym typeface="Times New Roman" pitchFamily="18" charset="0"/>
              </a:rPr>
              <a:t>50mA peak</a:t>
            </a:r>
            <a:endParaRPr lang="ja-JP" altLang="en-US" sz="2000" b="1">
              <a:solidFill>
                <a:srgbClr val="000000"/>
              </a:solidFill>
              <a:latin typeface="Times New Roman" pitchFamily="18" charset="0"/>
              <a:sym typeface="Times New Roman" pitchFamily="18" charset="0"/>
            </a:endParaRPr>
          </a:p>
          <a:p>
            <a:pPr marL="457200" indent="-457200" eaLnBrk="1" hangingPunct="1">
              <a:buFont typeface="Wingdings" pitchFamily="2" charset="2"/>
              <a:buChar char="Ø"/>
            </a:pPr>
            <a:r>
              <a:rPr lang="en-US" altLang="ja-JP" sz="2000" b="1">
                <a:solidFill>
                  <a:srgbClr val="000000"/>
                </a:solidFill>
                <a:latin typeface="Times New Roman" pitchFamily="18" charset="0"/>
                <a:sym typeface="Times New Roman" pitchFamily="18" charset="0"/>
              </a:rPr>
              <a:t>10mA average</a:t>
            </a:r>
            <a:endParaRPr lang="ja-JP" altLang="en-US">
              <a:sym typeface="Calibri" pitchFamily="34" charset="0"/>
            </a:endParaRPr>
          </a:p>
        </p:txBody>
      </p:sp>
      <p:sp>
        <p:nvSpPr>
          <p:cNvPr id="13317" name="Text Box 5"/>
          <p:cNvSpPr txBox="1">
            <a:spLocks noChangeArrowheads="1"/>
          </p:cNvSpPr>
          <p:nvPr/>
        </p:nvSpPr>
        <p:spPr bwMode="auto">
          <a:xfrm>
            <a:off x="0" y="3657600"/>
            <a:ext cx="3588483" cy="46166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2400" b="1">
                <a:effectLst>
                  <a:outerShdw blurRad="38100" dist="38100" dir="2700000" algn="tl">
                    <a:srgbClr val="FFFFFF"/>
                  </a:outerShdw>
                </a:effectLst>
                <a:latin typeface="Times New Roman" panose="02020603050405020304" pitchFamily="18" charset="0"/>
              </a:rPr>
              <a:t>Construction started 2011</a:t>
            </a:r>
          </a:p>
        </p:txBody>
      </p:sp>
      <p:pic>
        <p:nvPicPr>
          <p:cNvPr id="419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229" y="4221163"/>
            <a:ext cx="3594365" cy="248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8475485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日付プレースホルダー 4"/>
          <p:cNvSpPr>
            <a:spLocks noGrp="1"/>
          </p:cNvSpPr>
          <p:nvPr>
            <p:ph type="dt" sz="quarter" idx="10"/>
          </p:nvPr>
        </p:nvSpPr>
        <p:spPr>
          <a:noFill/>
        </p:spPr>
        <p:txBody>
          <a:bodyPr/>
          <a:lstStyle>
            <a:lvl1pPr>
              <a:defRPr sz="3200">
                <a:solidFill>
                  <a:schemeClr val="tx1"/>
                </a:solidFill>
                <a:latin typeface="Calibri" pitchFamily="34" charset="0"/>
                <a:ea typeface="ＭＳ Ｐゴシック" pitchFamily="50" charset="-128"/>
                <a:sym typeface="Calibri" pitchFamily="34" charset="0"/>
              </a:defRPr>
            </a:lvl1pPr>
            <a:lvl2pPr>
              <a:defRPr sz="2800">
                <a:solidFill>
                  <a:schemeClr val="tx1"/>
                </a:solidFill>
                <a:latin typeface="Calibri" pitchFamily="34" charset="0"/>
                <a:ea typeface="ＭＳ Ｐゴシック" pitchFamily="50" charset="-128"/>
                <a:sym typeface="Calibri" pitchFamily="34" charset="0"/>
              </a:defRPr>
            </a:lvl2pPr>
            <a:lvl3pPr>
              <a:defRPr sz="2400">
                <a:solidFill>
                  <a:schemeClr val="tx1"/>
                </a:solidFill>
                <a:latin typeface="Calibri" pitchFamily="34" charset="0"/>
                <a:ea typeface="ＭＳ Ｐゴシック" pitchFamily="50" charset="-128"/>
                <a:sym typeface="Calibri" pitchFamily="34" charset="0"/>
              </a:defRPr>
            </a:lvl3pPr>
            <a:lvl4pPr>
              <a:defRPr sz="2000">
                <a:solidFill>
                  <a:schemeClr val="tx1"/>
                </a:solidFill>
                <a:latin typeface="Calibri" pitchFamily="34" charset="0"/>
                <a:ea typeface="ＭＳ Ｐゴシック" pitchFamily="50" charset="-128"/>
                <a:sym typeface="Calibri" pitchFamily="34" charset="0"/>
              </a:defRPr>
            </a:lvl4pPr>
            <a:lvl5pPr>
              <a:defRPr sz="2000">
                <a:solidFill>
                  <a:schemeClr val="tx1"/>
                </a:solidFill>
                <a:latin typeface="Calibri" pitchFamily="34" charset="0"/>
                <a:ea typeface="ＭＳ Ｐゴシック" pitchFamily="50" charset="-128"/>
                <a:sym typeface="Calibri" pitchFamily="34" charset="0"/>
              </a:defRPr>
            </a:lvl5pPr>
            <a:lvl6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6pPr>
            <a:lvl7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7pPr>
            <a:lvl8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8pPr>
            <a:lvl9pPr eaLnBrk="0" fontAlgn="base" hangingPunct="0">
              <a:spcBef>
                <a:spcPct val="20000"/>
              </a:spcBef>
              <a:spcAft>
                <a:spcPct val="0"/>
              </a:spcAft>
              <a:buChar char="»"/>
              <a:defRPr sz="2000">
                <a:solidFill>
                  <a:schemeClr val="tx1"/>
                </a:solidFill>
                <a:latin typeface="Calibri" pitchFamily="34" charset="0"/>
                <a:ea typeface="ＭＳ Ｐゴシック" pitchFamily="50" charset="-128"/>
                <a:sym typeface="Calibri" pitchFamily="34" charset="0"/>
              </a:defRPr>
            </a:lvl9pPr>
          </a:lstStyle>
          <a:p>
            <a:fld id="{19C7B942-02CE-48A3-83A6-6413A88C9133}" type="datetime1">
              <a:rPr lang="ja-JP" altLang="en-US" sz="1200" smtClean="0">
                <a:solidFill>
                  <a:srgbClr val="898989"/>
                </a:solidFill>
                <a:latin typeface="Arial" pitchFamily="34" charset="0"/>
              </a:rPr>
              <a:pPr/>
              <a:t>2014/6/23</a:t>
            </a:fld>
            <a:endParaRPr lang="ja-JP" altLang="en-US" sz="1800" smtClean="0">
              <a:latin typeface="Arial" pitchFamily="34" charset="0"/>
            </a:endParaRPr>
          </a:p>
        </p:txBody>
      </p:sp>
      <p:pic>
        <p:nvPicPr>
          <p:cNvPr id="43011"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8733" y="2263776"/>
            <a:ext cx="5425942" cy="3540125"/>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2" name="Rectangle 3"/>
          <p:cNvSpPr>
            <a:spLocks noGrp="1" noChangeArrowheads="1"/>
          </p:cNvSpPr>
          <p:nvPr>
            <p:ph type="title"/>
          </p:nvPr>
        </p:nvSpPr>
        <p:spPr/>
        <p:txBody>
          <a:bodyPr/>
          <a:lstStyle/>
          <a:p>
            <a:pPr eaLnBrk="1" hangingPunct="1"/>
            <a:r>
              <a:rPr lang="ja-JP" altLang="en-US" b="1" smtClean="0">
                <a:latin typeface="Times New Roman" pitchFamily="18" charset="0"/>
              </a:rPr>
              <a:t>Accelerator status</a:t>
            </a:r>
          </a:p>
        </p:txBody>
      </p:sp>
      <p:pic>
        <p:nvPicPr>
          <p:cNvPr id="43013"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79256" y="2486026"/>
            <a:ext cx="4155017" cy="3698875"/>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1" name="Text Box 5"/>
          <p:cNvSpPr txBox="1">
            <a:spLocks noChangeArrowheads="1"/>
          </p:cNvSpPr>
          <p:nvPr/>
        </p:nvSpPr>
        <p:spPr bwMode="auto">
          <a:xfrm>
            <a:off x="4251325" y="6184901"/>
            <a:ext cx="4648965" cy="52322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2800" b="1">
                <a:effectLst>
                  <a:outerShdw blurRad="38100" dist="38100" dir="2700000" algn="tl">
                    <a:srgbClr val="FFFFFF"/>
                  </a:outerShdw>
                </a:effectLst>
                <a:latin typeface="Times New Roman" panose="02020603050405020304" pitchFamily="18" charset="0"/>
              </a:rPr>
              <a:t>Ion source tuning has started</a:t>
            </a:r>
          </a:p>
        </p:txBody>
      </p:sp>
      <p:sp>
        <p:nvSpPr>
          <p:cNvPr id="14342" name="Text Box 6"/>
          <p:cNvSpPr txBox="1">
            <a:spLocks noChangeArrowheads="1"/>
          </p:cNvSpPr>
          <p:nvPr/>
        </p:nvSpPr>
        <p:spPr bwMode="auto">
          <a:xfrm>
            <a:off x="619126" y="1620839"/>
            <a:ext cx="4528804" cy="52322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ja-JP" altLang="en-US" sz="2800" b="1">
                <a:effectLst>
                  <a:outerShdw blurRad="38100" dist="38100" dir="2700000" algn="tl">
                    <a:srgbClr val="FFFFFF"/>
                  </a:outerShdw>
                </a:effectLst>
                <a:latin typeface="Times New Roman" panose="02020603050405020304" pitchFamily="18" charset="0"/>
              </a:rPr>
              <a:t>Installation has just finished</a:t>
            </a:r>
          </a:p>
        </p:txBody>
      </p:sp>
    </p:spTree>
    <p:extLst>
      <p:ext uri="{BB962C8B-B14F-4D97-AF65-F5344CB8AC3E}">
        <p14:creationId xmlns:p14="http://schemas.microsoft.com/office/powerpoint/2010/main" val="161174911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タイトル 1"/>
          <p:cNvSpPr>
            <a:spLocks noGrp="1"/>
          </p:cNvSpPr>
          <p:nvPr>
            <p:ph type="title"/>
          </p:nvPr>
        </p:nvSpPr>
        <p:spPr/>
        <p:txBody>
          <a:bodyPr/>
          <a:lstStyle/>
          <a:p>
            <a:r>
              <a:rPr kumimoji="1" lang="en-US" altLang="ja-JP" b="1" smtClean="0"/>
              <a:t>Irradiation room</a:t>
            </a:r>
            <a:endParaRPr kumimoji="1" lang="ja-JP" altLang="en-US" b="1" smtClean="0"/>
          </a:p>
        </p:txBody>
      </p:sp>
      <p:pic>
        <p:nvPicPr>
          <p:cNvPr id="44035" name="コンテンツ プレースホルダー 6"/>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1871133" y="2076450"/>
            <a:ext cx="6328833" cy="4203700"/>
          </a:xfrm>
        </p:spPr>
      </p:pic>
      <p:sp>
        <p:nvSpPr>
          <p:cNvPr id="44036" name="コンテンツ プレースホルダー 3"/>
          <p:cNvSpPr>
            <a:spLocks noGrp="1"/>
          </p:cNvSpPr>
          <p:nvPr>
            <p:ph sz="half" idx="2"/>
          </p:nvPr>
        </p:nvSpPr>
        <p:spPr/>
        <p:txBody>
          <a:bodyPr/>
          <a:lstStyle/>
          <a:p>
            <a:endParaRPr kumimoji="1" lang="ja-JP" altLang="en-US" smtClean="0"/>
          </a:p>
        </p:txBody>
      </p:sp>
      <p:sp>
        <p:nvSpPr>
          <p:cNvPr id="44037" name="日付プレースホルダー 4"/>
          <p:cNvSpPr>
            <a:spLocks noGrp="1"/>
          </p:cNvSpPr>
          <p:nvPr>
            <p:ph type="dt" sz="quarter" idx="10"/>
          </p:nvPr>
        </p:nvSpPr>
        <p:spPr>
          <a:noFill/>
        </p:spPr>
        <p:txBody>
          <a:bodyPr/>
          <a:lstStyle>
            <a:lvl1pPr>
              <a:defRPr>
                <a:solidFill>
                  <a:schemeClr val="tx1"/>
                </a:solidFill>
                <a:latin typeface="Arial" pitchFamily="34" charset="0"/>
                <a:ea typeface="ＭＳ Ｐゴシック" pitchFamily="50" charset="-128"/>
              </a:defRPr>
            </a:lvl1pPr>
            <a:lvl2pPr marL="742950" indent="-285750">
              <a:defRPr>
                <a:solidFill>
                  <a:schemeClr val="tx1"/>
                </a:solidFill>
                <a:latin typeface="Arial" pitchFamily="34" charset="0"/>
                <a:ea typeface="ＭＳ Ｐゴシック" pitchFamily="50" charset="-128"/>
              </a:defRPr>
            </a:lvl2pPr>
            <a:lvl3pPr marL="1143000" indent="-228600">
              <a:defRPr>
                <a:solidFill>
                  <a:schemeClr val="tx1"/>
                </a:solidFill>
                <a:latin typeface="Arial" pitchFamily="34" charset="0"/>
                <a:ea typeface="ＭＳ Ｐゴシック" pitchFamily="50" charset="-128"/>
              </a:defRPr>
            </a:lvl3pPr>
            <a:lvl4pPr marL="1600200" indent="-228600">
              <a:defRPr>
                <a:solidFill>
                  <a:schemeClr val="tx1"/>
                </a:solidFill>
                <a:latin typeface="Arial" pitchFamily="34" charset="0"/>
                <a:ea typeface="ＭＳ Ｐゴシック" pitchFamily="50" charset="-128"/>
              </a:defRPr>
            </a:lvl4pPr>
            <a:lvl5pPr marL="2057400" indent="-228600">
              <a:defRPr>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50" charset="-128"/>
              </a:defRPr>
            </a:lvl9pPr>
          </a:lstStyle>
          <a:p>
            <a:fld id="{73B9F54A-0ED7-4BBD-A467-2AA43FE67B6E}" type="datetime1">
              <a:rPr lang="ja-JP" altLang="en-US" smtClean="0">
                <a:solidFill>
                  <a:srgbClr val="898989"/>
                </a:solidFill>
              </a:rPr>
              <a:pPr/>
              <a:t>2014/6/23</a:t>
            </a:fld>
            <a:endParaRPr lang="ja-JP" altLang="en-US" sz="1800" smtClean="0"/>
          </a:p>
        </p:txBody>
      </p:sp>
    </p:spTree>
    <p:extLst>
      <p:ext uri="{BB962C8B-B14F-4D97-AF65-F5344CB8AC3E}">
        <p14:creationId xmlns:p14="http://schemas.microsoft.com/office/powerpoint/2010/main" val="1602224328"/>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927" r="7634" b="5577"/>
          <a:stretch/>
        </p:blipFill>
        <p:spPr bwMode="auto">
          <a:xfrm>
            <a:off x="1596176" y="1988841"/>
            <a:ext cx="8309825" cy="489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
            <a:ext cx="5265036" cy="3434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p:nvPr/>
        </p:nvSpPr>
        <p:spPr>
          <a:xfrm>
            <a:off x="5456988" y="58483"/>
            <a:ext cx="3852721" cy="2308324"/>
          </a:xfrm>
          <a:prstGeom prst="rect">
            <a:avLst/>
          </a:prstGeom>
          <a:solidFill>
            <a:srgbClr val="FFFF00"/>
          </a:solidFill>
          <a:ln>
            <a:solidFill>
              <a:schemeClr val="accent1"/>
            </a:solidFill>
          </a:ln>
        </p:spPr>
        <p:txBody>
          <a:bodyPr wrap="none" rtlCol="0">
            <a:spAutoFit/>
          </a:bodyPr>
          <a:lstStyle/>
          <a:p>
            <a:r>
              <a:rPr kumimoji="1" lang="en-US" altLang="ja-JP" b="1" dirty="0" smtClean="0">
                <a:latin typeface="Times New Roman" panose="02020603050405020304" pitchFamily="18" charset="0"/>
                <a:cs typeface="Times New Roman" panose="02020603050405020304" pitchFamily="18" charset="0"/>
              </a:rPr>
              <a:t>Main parameters of  </a:t>
            </a:r>
            <a:r>
              <a:rPr kumimoji="1" lang="en-US" altLang="ja-JP" b="1" i="1" dirty="0" err="1" smtClean="0">
                <a:latin typeface="Times New Roman" panose="02020603050405020304" pitchFamily="18" charset="0"/>
                <a:cs typeface="Times New Roman" panose="02020603050405020304" pitchFamily="18" charset="0"/>
              </a:rPr>
              <a:t>i</a:t>
            </a:r>
            <a:r>
              <a:rPr kumimoji="1" lang="en-US" altLang="ja-JP" b="1" i="1" dirty="0" smtClean="0">
                <a:latin typeface="Times New Roman" panose="02020603050405020304" pitchFamily="18" charset="0"/>
                <a:cs typeface="Times New Roman" panose="02020603050405020304" pitchFamily="18" charset="0"/>
              </a:rPr>
              <a:t>-BNCT</a:t>
            </a:r>
            <a:r>
              <a:rPr kumimoji="1" lang="en-US" altLang="ja-JP" b="1" dirty="0" smtClean="0">
                <a:latin typeface="Times New Roman" panose="02020603050405020304" pitchFamily="18" charset="0"/>
                <a:cs typeface="Times New Roman" panose="02020603050405020304" pitchFamily="18" charset="0"/>
              </a:rPr>
              <a:t> </a:t>
            </a:r>
            <a:r>
              <a:rPr kumimoji="1" lang="en-US" altLang="ja-JP" b="1" dirty="0" err="1" smtClean="0">
                <a:latin typeface="Times New Roman" panose="02020603050405020304" pitchFamily="18" charset="0"/>
                <a:cs typeface="Times New Roman" panose="02020603050405020304" pitchFamily="18" charset="0"/>
              </a:rPr>
              <a:t>linac</a:t>
            </a:r>
            <a:r>
              <a:rPr kumimoji="1" lang="en-US" altLang="ja-JP" b="1" dirty="0" smtClean="0">
                <a:latin typeface="Times New Roman" panose="02020603050405020304" pitchFamily="18" charset="0"/>
                <a:cs typeface="Times New Roman" panose="02020603050405020304" pitchFamily="18" charset="0"/>
              </a:rPr>
              <a:t>;</a:t>
            </a:r>
          </a:p>
          <a:p>
            <a:r>
              <a:rPr kumimoji="1" lang="en-US" altLang="ja-JP" b="1" dirty="0" smtClean="0">
                <a:latin typeface="Times New Roman" panose="02020603050405020304" pitchFamily="18" charset="0"/>
                <a:cs typeface="Times New Roman" panose="02020603050405020304" pitchFamily="18" charset="0"/>
              </a:rPr>
              <a:t>8MeV, 80kW High duty </a:t>
            </a:r>
            <a:r>
              <a:rPr lang="en-US" altLang="ja-JP" b="1" dirty="0">
                <a:latin typeface="Times New Roman" panose="02020603050405020304" pitchFamily="18" charset="0"/>
                <a:cs typeface="Times New Roman" panose="02020603050405020304" pitchFamily="18" charset="0"/>
              </a:rPr>
              <a:t>p</a:t>
            </a:r>
            <a:r>
              <a:rPr kumimoji="1" lang="en-US" altLang="ja-JP" b="1" dirty="0" smtClean="0">
                <a:latin typeface="Times New Roman" panose="02020603050405020304" pitchFamily="18" charset="0"/>
                <a:cs typeface="Times New Roman" panose="02020603050405020304" pitchFamily="18" charset="0"/>
              </a:rPr>
              <a:t>roton </a:t>
            </a:r>
            <a:r>
              <a:rPr kumimoji="1" lang="en-US" altLang="ja-JP" b="1" dirty="0" err="1" smtClean="0">
                <a:latin typeface="Times New Roman" panose="02020603050405020304" pitchFamily="18" charset="0"/>
                <a:cs typeface="Times New Roman" panose="02020603050405020304" pitchFamily="18" charset="0"/>
              </a:rPr>
              <a:t>Linac</a:t>
            </a:r>
            <a:endParaRPr kumimoji="1" lang="en-US" altLang="ja-JP" b="1"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Peak current: 	  50mA</a:t>
            </a:r>
          </a:p>
          <a:p>
            <a:pPr marL="285750" indent="-285750">
              <a:buFont typeface="Wingdings" panose="05000000000000000000" pitchFamily="2" charset="2"/>
              <a:buChar char="Ø"/>
            </a:pPr>
            <a:r>
              <a:rPr lang="en-US" altLang="ja-JP" b="1" dirty="0" smtClean="0">
                <a:latin typeface="Times New Roman" panose="02020603050405020304" pitchFamily="18" charset="0"/>
                <a:cs typeface="Times New Roman" panose="02020603050405020304" pitchFamily="18" charset="0"/>
              </a:rPr>
              <a:t>Pulse width: 	  </a:t>
            </a:r>
            <a:r>
              <a:rPr kumimoji="1" lang="en-US" altLang="ja-JP" b="1" dirty="0" smtClean="0">
                <a:latin typeface="Times New Roman" panose="02020603050405020304" pitchFamily="18" charset="0"/>
                <a:cs typeface="Times New Roman" panose="02020603050405020304" pitchFamily="18" charset="0"/>
              </a:rPr>
              <a:t>1ms</a:t>
            </a: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Repetition rate:</a:t>
            </a:r>
            <a:r>
              <a:rPr lang="ja-JP" altLang="en-US" b="1" dirty="0">
                <a:latin typeface="Times New Roman" panose="02020603050405020304" pitchFamily="18" charset="0"/>
                <a:cs typeface="Times New Roman" panose="02020603050405020304" pitchFamily="18" charset="0"/>
              </a:rPr>
              <a:t> </a:t>
            </a:r>
            <a:r>
              <a:rPr lang="ja-JP" altLang="en-US" b="1" dirty="0" smtClean="0">
                <a:latin typeface="Times New Roman" panose="02020603050405020304" pitchFamily="18" charset="0"/>
                <a:cs typeface="Times New Roman" panose="02020603050405020304" pitchFamily="18" charset="0"/>
              </a:rPr>
              <a:t> </a:t>
            </a:r>
            <a:r>
              <a:rPr lang="en-US" altLang="ja-JP" b="1" dirty="0" smtClean="0">
                <a:latin typeface="Times New Roman" panose="02020603050405020304" pitchFamily="18" charset="0"/>
                <a:cs typeface="Times New Roman" panose="02020603050405020304" pitchFamily="18" charset="0"/>
              </a:rPr>
              <a:t>200Hz</a:t>
            </a: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Duty factor:	   20%</a:t>
            </a:r>
          </a:p>
          <a:p>
            <a:pPr marL="285750" indent="-285750">
              <a:buFont typeface="Wingdings" panose="05000000000000000000" pitchFamily="2" charset="2"/>
              <a:buChar char="Ø"/>
            </a:pPr>
            <a:r>
              <a:rPr lang="en-US" altLang="ja-JP" b="1" dirty="0" smtClean="0">
                <a:latin typeface="Times New Roman" panose="02020603050405020304" pitchFamily="18" charset="0"/>
                <a:cs typeface="Times New Roman" panose="02020603050405020304" pitchFamily="18" charset="0"/>
              </a:rPr>
              <a:t>RF frequency:	   324MHz</a:t>
            </a: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RFQ + DTL + 1.2MW klystron</a:t>
            </a:r>
          </a:p>
        </p:txBody>
      </p:sp>
      <p:cxnSp>
        <p:nvCxnSpPr>
          <p:cNvPr id="7" name="直線矢印コネクタ 6"/>
          <p:cNvCxnSpPr/>
          <p:nvPr/>
        </p:nvCxnSpPr>
        <p:spPr>
          <a:xfrm>
            <a:off x="6202867" y="2366808"/>
            <a:ext cx="0" cy="207030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a:off x="6747199" y="2276872"/>
            <a:ext cx="468052" cy="280831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7995338" y="2276872"/>
            <a:ext cx="936104" cy="95762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194471" y="3140967"/>
            <a:ext cx="2499402" cy="1477328"/>
          </a:xfrm>
          <a:prstGeom prst="rect">
            <a:avLst/>
          </a:prstGeom>
          <a:solidFill>
            <a:srgbClr val="FFFF00"/>
          </a:solidFill>
        </p:spPr>
        <p:txBody>
          <a:bodyPr wrap="none" rtlCol="0">
            <a:spAutoFit/>
          </a:bodyPr>
          <a:lstStyle/>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Beam size expansion</a:t>
            </a: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Beryllium target</a:t>
            </a: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Moderator</a:t>
            </a:r>
          </a:p>
          <a:p>
            <a:pPr marL="285750" indent="-285750">
              <a:buFont typeface="Wingdings" panose="05000000000000000000" pitchFamily="2" charset="2"/>
              <a:buChar char="Ø"/>
            </a:pPr>
            <a:r>
              <a:rPr lang="en-US" altLang="ja-JP" b="1" dirty="0" smtClean="0">
                <a:latin typeface="Times New Roman" panose="02020603050405020304" pitchFamily="18" charset="0"/>
                <a:cs typeface="Times New Roman" panose="02020603050405020304" pitchFamily="18" charset="0"/>
              </a:rPr>
              <a:t>Collimator</a:t>
            </a:r>
          </a:p>
          <a:p>
            <a:pPr marL="285750" indent="-285750">
              <a:buFont typeface="Wingdings" panose="05000000000000000000" pitchFamily="2" charset="2"/>
              <a:buChar char="Ø"/>
            </a:pPr>
            <a:r>
              <a:rPr kumimoji="1" lang="en-US" altLang="ja-JP" b="1" dirty="0" smtClean="0">
                <a:latin typeface="Times New Roman" panose="02020603050405020304" pitchFamily="18" charset="0"/>
                <a:cs typeface="Times New Roman" panose="02020603050405020304" pitchFamily="18" charset="0"/>
              </a:rPr>
              <a:t>Radiation shielding</a:t>
            </a:r>
            <a:endParaRPr kumimoji="1" lang="ja-JP" altLang="en-US" b="1" dirty="0">
              <a:latin typeface="Times New Roman" panose="02020603050405020304" pitchFamily="18" charset="0"/>
              <a:cs typeface="Times New Roman" panose="02020603050405020304" pitchFamily="18" charset="0"/>
            </a:endParaRPr>
          </a:p>
        </p:txBody>
      </p:sp>
      <p:cxnSp>
        <p:nvCxnSpPr>
          <p:cNvPr id="19" name="直線矢印コネクタ 18"/>
          <p:cNvCxnSpPr/>
          <p:nvPr/>
        </p:nvCxnSpPr>
        <p:spPr>
          <a:xfrm flipV="1">
            <a:off x="2668018" y="1988840"/>
            <a:ext cx="1114852" cy="124566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flipH="1" flipV="1">
            <a:off x="1467767" y="2276872"/>
            <a:ext cx="780087" cy="132843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flipH="1" flipV="1">
            <a:off x="1208585" y="2276872"/>
            <a:ext cx="518367" cy="15841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flipH="1" flipV="1">
            <a:off x="974558" y="2492896"/>
            <a:ext cx="727237" cy="165618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flipH="1" flipV="1">
            <a:off x="1910662" y="1484784"/>
            <a:ext cx="624069" cy="295232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6139" y="1940808"/>
            <a:ext cx="3103068" cy="2148278"/>
          </a:xfrm>
          <a:prstGeom prst="rect">
            <a:avLst/>
          </a:prstGeom>
        </p:spPr>
      </p:pic>
      <p:pic>
        <p:nvPicPr>
          <p:cNvPr id="16" name="図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9320" y="4348726"/>
            <a:ext cx="3219450" cy="2228850"/>
          </a:xfrm>
          <a:prstGeom prst="rect">
            <a:avLst/>
          </a:prstGeom>
        </p:spPr>
      </p:pic>
      <p:pic>
        <p:nvPicPr>
          <p:cNvPr id="21" name="図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477" y="87882"/>
            <a:ext cx="3438908" cy="2380783"/>
          </a:xfrm>
          <a:prstGeom prst="rect">
            <a:avLst/>
          </a:prstGeom>
        </p:spPr>
      </p:pic>
    </p:spTree>
    <p:extLst>
      <p:ext uri="{BB962C8B-B14F-4D97-AF65-F5344CB8AC3E}">
        <p14:creationId xmlns:p14="http://schemas.microsoft.com/office/powerpoint/2010/main" val="2937459493"/>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018" y="116632"/>
            <a:ext cx="6569164" cy="923330"/>
          </a:xfrm>
          <a:prstGeom prst="rect">
            <a:avLst/>
          </a:prstGeom>
          <a:solidFill>
            <a:srgbClr val="FFFFCC"/>
          </a:solidFill>
          <a:ln>
            <a:solidFill>
              <a:schemeClr val="accent1"/>
            </a:solidFill>
          </a:ln>
        </p:spPr>
        <p:txBody>
          <a:bodyPr wrap="square" rtlCol="0">
            <a:spAutoFit/>
          </a:bodyPr>
          <a:lstStyle/>
          <a:p>
            <a:r>
              <a:rPr kumimoji="1" lang="en-US" altLang="ja-JP" b="1" dirty="0" smtClean="0">
                <a:latin typeface="Times New Roman" panose="02020603050405020304" pitchFamily="18" charset="0"/>
                <a:cs typeface="Times New Roman" panose="02020603050405020304" pitchFamily="18" charset="0"/>
              </a:rPr>
              <a:t>Klystron modulator by </a:t>
            </a:r>
            <a:r>
              <a:rPr kumimoji="1" lang="en-US" altLang="ja-JP" b="1" dirty="0" err="1" smtClean="0">
                <a:latin typeface="Times New Roman" panose="02020603050405020304" pitchFamily="18" charset="0"/>
                <a:cs typeface="Times New Roman" panose="02020603050405020304" pitchFamily="18" charset="0"/>
              </a:rPr>
              <a:t>DAWONSYS</a:t>
            </a:r>
            <a:r>
              <a:rPr kumimoji="1" lang="en-US" altLang="ja-JP" b="1" dirty="0" smtClean="0">
                <a:latin typeface="Times New Roman" panose="02020603050405020304" pitchFamily="18" charset="0"/>
                <a:cs typeface="Times New Roman" panose="02020603050405020304" pitchFamily="18" charset="0"/>
              </a:rPr>
              <a:t> in Korea</a:t>
            </a:r>
          </a:p>
          <a:p>
            <a:pPr marL="285750" indent="-285750">
              <a:buFont typeface="Wingdings" panose="05000000000000000000" pitchFamily="2" charset="2"/>
              <a:buChar char="l"/>
            </a:pPr>
            <a:r>
              <a:rPr lang="en-US" altLang="ja-JP" b="1" dirty="0" smtClean="0">
                <a:latin typeface="Times New Roman" panose="02020603050405020304" pitchFamily="18" charset="0"/>
                <a:cs typeface="Times New Roman" panose="02020603050405020304" pitchFamily="18" charset="0"/>
              </a:rPr>
              <a:t>High repetition rate (200Hz)</a:t>
            </a:r>
          </a:p>
          <a:p>
            <a:pPr marL="285750" indent="-285750">
              <a:buFont typeface="Wingdings" panose="05000000000000000000" pitchFamily="2" charset="2"/>
              <a:buChar char="l"/>
            </a:pPr>
            <a:r>
              <a:rPr kumimoji="1" lang="en-US" altLang="ja-JP" b="1" dirty="0" smtClean="0">
                <a:latin typeface="Times New Roman" panose="02020603050405020304" pitchFamily="18" charset="0"/>
                <a:cs typeface="Times New Roman" panose="02020603050405020304" pitchFamily="18" charset="0"/>
              </a:rPr>
              <a:t>Long flat pulse with droop compensation circuit (</a:t>
            </a:r>
            <a:r>
              <a:rPr kumimoji="1" lang="en-US" altLang="ja-JP" b="1" dirty="0" err="1" smtClean="0">
                <a:latin typeface="Times New Roman" panose="02020603050405020304" pitchFamily="18" charset="0"/>
                <a:cs typeface="Times New Roman" panose="02020603050405020304" pitchFamily="18" charset="0"/>
              </a:rPr>
              <a:t>1ms</a:t>
            </a:r>
            <a:r>
              <a:rPr kumimoji="1" lang="en-US" altLang="ja-JP" b="1" dirty="0" smtClean="0">
                <a:latin typeface="Times New Roman" panose="02020603050405020304" pitchFamily="18" charset="0"/>
                <a:cs typeface="Times New Roman" panose="02020603050405020304" pitchFamily="18" charset="0"/>
              </a:rPr>
              <a:t>)</a:t>
            </a:r>
            <a:endParaRPr kumimoji="1" lang="ja-JP" altLang="en-US" b="1" dirty="0">
              <a:latin typeface="Times New Roman" panose="02020603050405020304" pitchFamily="18" charset="0"/>
              <a:cs typeface="Times New Roman" panose="02020603050405020304" pitchFamily="18" charset="0"/>
            </a:endParaRPr>
          </a:p>
        </p:txBody>
      </p:sp>
      <p:pic>
        <p:nvPicPr>
          <p:cNvPr id="5" name="図 4"/>
          <p:cNvPicPr>
            <a:picLocks noChangeAspect="1"/>
          </p:cNvPicPr>
          <p:nvPr/>
        </p:nvPicPr>
        <p:blipFill>
          <a:blip r:embed="rId2"/>
          <a:stretch>
            <a:fillRect/>
          </a:stretch>
        </p:blipFill>
        <p:spPr>
          <a:xfrm>
            <a:off x="22017" y="1268760"/>
            <a:ext cx="5309627" cy="2865126"/>
          </a:xfrm>
          <a:prstGeom prst="rect">
            <a:avLst/>
          </a:prstGeom>
        </p:spPr>
      </p:pic>
      <p:pic>
        <p:nvPicPr>
          <p:cNvPr id="6" name="図 5"/>
          <p:cNvPicPr>
            <a:picLocks noChangeAspect="1"/>
          </p:cNvPicPr>
          <p:nvPr/>
        </p:nvPicPr>
        <p:blipFill rotWithShape="1">
          <a:blip r:embed="rId3"/>
          <a:srcRect l="-833" t="5033" r="833" b="1678"/>
          <a:stretch/>
        </p:blipFill>
        <p:spPr>
          <a:xfrm>
            <a:off x="4596977" y="2852936"/>
            <a:ext cx="5281972" cy="4005064"/>
          </a:xfrm>
          <a:prstGeom prst="rect">
            <a:avLst/>
          </a:prstGeom>
        </p:spPr>
      </p:pic>
      <p:pic>
        <p:nvPicPr>
          <p:cNvPr id="7" name="図 6"/>
          <p:cNvPicPr>
            <a:picLocks noChangeAspect="1"/>
          </p:cNvPicPr>
          <p:nvPr/>
        </p:nvPicPr>
        <p:blipFill>
          <a:blip r:embed="rId4"/>
          <a:stretch>
            <a:fillRect/>
          </a:stretch>
        </p:blipFill>
        <p:spPr>
          <a:xfrm>
            <a:off x="22017" y="4653136"/>
            <a:ext cx="4869660" cy="2025948"/>
          </a:xfrm>
          <a:prstGeom prst="rect">
            <a:avLst/>
          </a:prstGeom>
        </p:spPr>
      </p:pic>
    </p:spTree>
    <p:extLst>
      <p:ext uri="{BB962C8B-B14F-4D97-AF65-F5344CB8AC3E}">
        <p14:creationId xmlns:p14="http://schemas.microsoft.com/office/powerpoint/2010/main" val="1575769340"/>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0"/>
          <p:cNvSpPr txBox="1">
            <a:spLocks noChangeArrowheads="1"/>
          </p:cNvSpPr>
          <p:nvPr/>
        </p:nvSpPr>
        <p:spPr bwMode="auto">
          <a:xfrm>
            <a:off x="1497013" y="0"/>
            <a:ext cx="7058025" cy="692150"/>
          </a:xfrm>
          <a:prstGeom prst="rect">
            <a:avLst/>
          </a:prstGeom>
          <a:gradFill rotWithShape="0">
            <a:gsLst>
              <a:gs pos="0">
                <a:srgbClr val="4D4D4D"/>
              </a:gs>
              <a:gs pos="50000">
                <a:srgbClr val="FFFFFF"/>
              </a:gs>
              <a:gs pos="100000">
                <a:srgbClr val="4D4D4D"/>
              </a:gs>
            </a:gsLst>
            <a:lin ang="5400000" scaled="1"/>
          </a:gradFill>
          <a:ln w="9525">
            <a:noFill/>
            <a:miter lim="800000"/>
            <a:headEnd/>
            <a:tailEnd/>
          </a:ln>
          <a:effectLst/>
        </p:spPr>
        <p:txBody>
          <a:bodyPr lIns="180000" tIns="118800" rIns="18000" bIns="118800" anchor="ctr"/>
          <a:lstStyle/>
          <a:p>
            <a:pPr algn="ctr">
              <a:defRPr/>
            </a:pPr>
            <a:r>
              <a:rPr lang="en-US" altLang="ja-JP" sz="4400" b="1" dirty="0">
                <a:effectLst>
                  <a:outerShdw blurRad="38100" dist="38100" dir="2700000" algn="tl">
                    <a:srgbClr val="C0C0C0"/>
                  </a:outerShdw>
                </a:effectLst>
                <a:latin typeface="Old English Text MT" pitchFamily="66" charset="0"/>
              </a:rPr>
              <a:t>Conclusions</a:t>
            </a:r>
          </a:p>
        </p:txBody>
      </p:sp>
      <p:sp>
        <p:nvSpPr>
          <p:cNvPr id="8" name="テキスト ボックス 10"/>
          <p:cNvSpPr txBox="1">
            <a:spLocks noChangeArrowheads="1"/>
          </p:cNvSpPr>
          <p:nvPr/>
        </p:nvSpPr>
        <p:spPr bwMode="auto">
          <a:xfrm>
            <a:off x="251491" y="1052736"/>
            <a:ext cx="9632950" cy="536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just"/>
            <a:r>
              <a:rPr lang="ja-JP" altLang="en-US" sz="2400" b="1" dirty="0" smtClean="0">
                <a:solidFill>
                  <a:schemeClr val="bg1"/>
                </a:solidFill>
                <a:latin typeface="Century" panose="02040604050505020304" pitchFamily="18" charset="0"/>
              </a:rPr>
              <a:t>● </a:t>
            </a:r>
            <a:r>
              <a:rPr lang="en-US" altLang="ja-JP" sz="2400" b="1" dirty="0" err="1" smtClean="0">
                <a:solidFill>
                  <a:schemeClr val="bg1"/>
                </a:solidFill>
                <a:latin typeface="Century" panose="02040604050505020304" pitchFamily="18" charset="0"/>
                <a:cs typeface="Arial" panose="020B0604020202020204" pitchFamily="34" charset="0"/>
              </a:rPr>
              <a:t>iBNCT</a:t>
            </a:r>
            <a:r>
              <a:rPr lang="en-US" altLang="ja-JP" sz="2400" b="1" dirty="0" smtClean="0">
                <a:solidFill>
                  <a:schemeClr val="bg1"/>
                </a:solidFill>
                <a:latin typeface="Century" panose="02040604050505020304" pitchFamily="18" charset="0"/>
                <a:cs typeface="Arial" panose="020B0604020202020204" pitchFamily="34" charset="0"/>
              </a:rPr>
              <a:t> </a:t>
            </a:r>
            <a:r>
              <a:rPr lang="en-US" altLang="ja-JP" sz="2400" b="1" dirty="0">
                <a:solidFill>
                  <a:schemeClr val="bg1"/>
                </a:solidFill>
                <a:latin typeface="Century" panose="02040604050505020304" pitchFamily="18" charset="0"/>
                <a:cs typeface="Arial" panose="020B0604020202020204" pitchFamily="34" charset="0"/>
              </a:rPr>
              <a:t>project team headed by Tsukuba university </a:t>
            </a:r>
            <a:r>
              <a:rPr lang="en-US" altLang="ja-JP" sz="2400" b="1" dirty="0" smtClean="0">
                <a:solidFill>
                  <a:schemeClr val="bg1"/>
                </a:solidFill>
                <a:latin typeface="Century" panose="02040604050505020304" pitchFamily="18" charset="0"/>
                <a:cs typeface="Arial" panose="020B0604020202020204" pitchFamily="34" charset="0"/>
              </a:rPr>
              <a:t>is</a:t>
            </a:r>
          </a:p>
          <a:p>
            <a:pPr algn="just"/>
            <a:r>
              <a:rPr lang="en-US" altLang="ja-JP" sz="2400" b="1" dirty="0" smtClean="0">
                <a:solidFill>
                  <a:schemeClr val="bg1"/>
                </a:solidFill>
                <a:latin typeface="Century" panose="02040604050505020304" pitchFamily="18" charset="0"/>
                <a:cs typeface="Arial" panose="020B0604020202020204" pitchFamily="34" charset="0"/>
              </a:rPr>
              <a:t>    developing a </a:t>
            </a:r>
            <a:r>
              <a:rPr lang="en-US" altLang="ja-JP" sz="2400" b="1" dirty="0">
                <a:solidFill>
                  <a:schemeClr val="bg1"/>
                </a:solidFill>
                <a:latin typeface="Century" panose="02040604050505020304" pitchFamily="18" charset="0"/>
                <a:cs typeface="Arial" panose="020B0604020202020204" pitchFamily="34" charset="0"/>
              </a:rPr>
              <a:t>new accelerator based BNCT device together with </a:t>
            </a:r>
            <a:endParaRPr lang="en-US" altLang="ja-JP" sz="2400" b="1" dirty="0" smtClean="0">
              <a:solidFill>
                <a:schemeClr val="bg1"/>
              </a:solidFill>
              <a:latin typeface="Century" panose="02040604050505020304" pitchFamily="18" charset="0"/>
              <a:cs typeface="Arial" panose="020B0604020202020204" pitchFamily="34" charset="0"/>
            </a:endParaRPr>
          </a:p>
          <a:p>
            <a:pPr algn="just"/>
            <a:r>
              <a:rPr lang="en-US" altLang="ja-JP" sz="2400" b="1" dirty="0">
                <a:solidFill>
                  <a:schemeClr val="bg1"/>
                </a:solidFill>
                <a:latin typeface="Century" panose="02040604050505020304" pitchFamily="18" charset="0"/>
                <a:cs typeface="Arial" panose="020B0604020202020204" pitchFamily="34" charset="0"/>
              </a:rPr>
              <a:t> </a:t>
            </a:r>
            <a:r>
              <a:rPr lang="en-US" altLang="ja-JP" sz="2400" b="1" dirty="0" smtClean="0">
                <a:solidFill>
                  <a:schemeClr val="bg1"/>
                </a:solidFill>
                <a:latin typeface="Century" panose="02040604050505020304" pitchFamily="18" charset="0"/>
                <a:cs typeface="Arial" panose="020B0604020202020204" pitchFamily="34" charset="0"/>
              </a:rPr>
              <a:t>   several organizations and </a:t>
            </a:r>
            <a:r>
              <a:rPr lang="en-US" altLang="ja-JP" sz="2400" b="1" dirty="0" err="1" smtClean="0">
                <a:solidFill>
                  <a:schemeClr val="bg1"/>
                </a:solidFill>
                <a:latin typeface="Century" panose="02040604050505020304" pitchFamily="18" charset="0"/>
                <a:cs typeface="Arial" panose="020B0604020202020204" pitchFamily="34" charset="0"/>
              </a:rPr>
              <a:t>Mitsubashi</a:t>
            </a:r>
            <a:r>
              <a:rPr lang="en-US" altLang="ja-JP" sz="2400" b="1" dirty="0" smtClean="0">
                <a:solidFill>
                  <a:schemeClr val="bg1"/>
                </a:solidFill>
                <a:latin typeface="Century" panose="02040604050505020304" pitchFamily="18" charset="0"/>
                <a:cs typeface="Arial" panose="020B0604020202020204" pitchFamily="34" charset="0"/>
              </a:rPr>
              <a:t> Heavy Industry Co.  </a:t>
            </a:r>
            <a:endParaRPr lang="en-US" altLang="ja-JP" sz="2400" b="1" dirty="0">
              <a:solidFill>
                <a:schemeClr val="bg1"/>
              </a:solidFill>
              <a:latin typeface="Century" panose="02040604050505020304" pitchFamily="18" charset="0"/>
              <a:cs typeface="Arial" panose="020B0604020202020204" pitchFamily="34" charset="0"/>
            </a:endParaRPr>
          </a:p>
          <a:p>
            <a:pPr algn="just" eaLnBrk="1" hangingPunct="1"/>
            <a:r>
              <a:rPr lang="ja-JP" altLang="en-US" sz="2600" b="1" dirty="0" smtClean="0">
                <a:solidFill>
                  <a:schemeClr val="bg1"/>
                </a:solidFill>
                <a:latin typeface="Century" panose="02040604050505020304" pitchFamily="18" charset="0"/>
              </a:rPr>
              <a:t>● </a:t>
            </a:r>
            <a:r>
              <a:rPr lang="en-US" altLang="ja-JP" sz="2600" b="1" dirty="0" smtClean="0">
                <a:solidFill>
                  <a:schemeClr val="bg1"/>
                </a:solidFill>
                <a:latin typeface="Century" panose="02040604050505020304" pitchFamily="18" charset="0"/>
              </a:rPr>
              <a:t>The device allows to installed in a hospital and to generate</a:t>
            </a:r>
          </a:p>
          <a:p>
            <a:pPr algn="just" eaLnBrk="1" hangingPunct="1"/>
            <a:r>
              <a:rPr lang="en-US" altLang="ja-JP" sz="2600" b="1" dirty="0">
                <a:solidFill>
                  <a:schemeClr val="bg1"/>
                </a:solidFill>
                <a:latin typeface="Century" panose="02040604050505020304" pitchFamily="18" charset="0"/>
              </a:rPr>
              <a:t> </a:t>
            </a:r>
            <a:r>
              <a:rPr lang="en-US" altLang="ja-JP" sz="2600" b="1" dirty="0" smtClean="0">
                <a:solidFill>
                  <a:schemeClr val="bg1"/>
                </a:solidFill>
                <a:latin typeface="Century" panose="02040604050505020304" pitchFamily="18" charset="0"/>
              </a:rPr>
              <a:t>   enough neutrons for BNCT.</a:t>
            </a:r>
          </a:p>
          <a:p>
            <a:pPr algn="just" eaLnBrk="1" hangingPunct="1"/>
            <a:r>
              <a:rPr lang="en-US" altLang="ja-JP" sz="2600" b="1" dirty="0" smtClean="0">
                <a:solidFill>
                  <a:schemeClr val="bg1"/>
                </a:solidFill>
                <a:latin typeface="Century" panose="02040604050505020304" pitchFamily="18" charset="0"/>
              </a:rPr>
              <a:t> </a:t>
            </a:r>
            <a:r>
              <a:rPr lang="ja-JP" altLang="en-US" sz="2600" b="1" dirty="0" smtClean="0">
                <a:solidFill>
                  <a:schemeClr val="bg1"/>
                </a:solidFill>
                <a:latin typeface="Century" panose="02040604050505020304" pitchFamily="18" charset="0"/>
              </a:rPr>
              <a:t>● </a:t>
            </a:r>
            <a:r>
              <a:rPr lang="en-US" altLang="ja-JP" sz="2600" b="1" dirty="0" smtClean="0">
                <a:solidFill>
                  <a:schemeClr val="bg1"/>
                </a:solidFill>
                <a:latin typeface="Century" panose="02040604050505020304" pitchFamily="18" charset="0"/>
              </a:rPr>
              <a:t>We will begin to conduct BNCT using the device </a:t>
            </a:r>
          </a:p>
          <a:p>
            <a:pPr algn="just" eaLnBrk="1" hangingPunct="1"/>
            <a:r>
              <a:rPr lang="en-US" altLang="ja-JP" sz="2600" b="1" dirty="0">
                <a:solidFill>
                  <a:schemeClr val="bg1"/>
                </a:solidFill>
                <a:latin typeface="Century" panose="02040604050505020304" pitchFamily="18" charset="0"/>
              </a:rPr>
              <a:t> </a:t>
            </a:r>
            <a:r>
              <a:rPr lang="en-US" altLang="ja-JP" sz="2600" b="1" dirty="0" smtClean="0">
                <a:solidFill>
                  <a:schemeClr val="bg1"/>
                </a:solidFill>
                <a:latin typeface="Century" panose="02040604050505020304" pitchFamily="18" charset="0"/>
              </a:rPr>
              <a:t>   as advanced medical care in the near future. </a:t>
            </a:r>
          </a:p>
          <a:p>
            <a:pPr algn="just" eaLnBrk="1" hangingPunct="1"/>
            <a:endParaRPr lang="en-US" altLang="ja-JP" dirty="0">
              <a:solidFill>
                <a:schemeClr val="bg1"/>
              </a:solidFill>
              <a:latin typeface="Century" panose="02040604050505020304" pitchFamily="18" charset="0"/>
            </a:endParaRPr>
          </a:p>
          <a:p>
            <a:pPr eaLnBrk="1" hangingPunct="1">
              <a:lnSpc>
                <a:spcPts val="2800"/>
              </a:lnSpc>
            </a:pPr>
            <a:r>
              <a:rPr lang="en-US" altLang="ja-JP" sz="2600" b="1" dirty="0" smtClean="0">
                <a:solidFill>
                  <a:schemeClr val="bg1"/>
                </a:solidFill>
                <a:latin typeface="Century" panose="02040604050505020304" pitchFamily="18" charset="0"/>
                <a:ea typeface="HG丸ｺﾞｼｯｸM-PRO" panose="020F0600000000000000" pitchFamily="50" charset="-128"/>
              </a:rPr>
              <a:t>Schedule</a:t>
            </a:r>
            <a:r>
              <a:rPr lang="en-US" altLang="ja-JP" sz="2600" b="1" dirty="0">
                <a:solidFill>
                  <a:schemeClr val="bg1"/>
                </a:solidFill>
                <a:latin typeface="Century" panose="02040604050505020304" pitchFamily="18" charset="0"/>
                <a:ea typeface="HG丸ｺﾞｼｯｸM-PRO" panose="020F0600000000000000" pitchFamily="50" charset="-128"/>
              </a:rPr>
              <a:t>:</a:t>
            </a:r>
          </a:p>
          <a:p>
            <a:pPr eaLnBrk="1" hangingPunct="1">
              <a:lnSpc>
                <a:spcPts val="3000"/>
              </a:lnSpc>
            </a:pPr>
            <a:r>
              <a:rPr lang="en-US" altLang="ja-JP" sz="2600" b="1" dirty="0" smtClean="0">
                <a:solidFill>
                  <a:schemeClr val="bg1"/>
                </a:solidFill>
                <a:latin typeface="Century" panose="02040604050505020304" pitchFamily="18" charset="0"/>
                <a:ea typeface="HG丸ｺﾞｼｯｸM-PRO" panose="020F0600000000000000" pitchFamily="50" charset="-128"/>
              </a:rPr>
              <a:t>  2014 Spring    	:  Assembling  </a:t>
            </a:r>
            <a:r>
              <a:rPr lang="en-US" altLang="ja-JP" sz="2600" b="1" dirty="0">
                <a:solidFill>
                  <a:schemeClr val="bg1"/>
                </a:solidFill>
                <a:latin typeface="Century" panose="02040604050505020304" pitchFamily="18" charset="0"/>
                <a:ea typeface="HG丸ｺﾞｼｯｸM-PRO" panose="020F0600000000000000" pitchFamily="50" charset="-128"/>
              </a:rPr>
              <a:t>the </a:t>
            </a:r>
            <a:r>
              <a:rPr lang="en-US" altLang="ja-JP" sz="2600" b="1" dirty="0" smtClean="0">
                <a:solidFill>
                  <a:schemeClr val="bg1"/>
                </a:solidFill>
                <a:latin typeface="Century" panose="02040604050505020304" pitchFamily="18" charset="0"/>
                <a:ea typeface="HG丸ｺﾞｼｯｸM-PRO" panose="020F0600000000000000" pitchFamily="50" charset="-128"/>
              </a:rPr>
              <a:t>accelerator</a:t>
            </a:r>
            <a:endParaRPr lang="en-US" altLang="ja-JP" sz="2600" b="1" dirty="0">
              <a:solidFill>
                <a:schemeClr val="bg1"/>
              </a:solidFill>
              <a:latin typeface="Century" panose="02040604050505020304" pitchFamily="18" charset="0"/>
              <a:ea typeface="HG丸ｺﾞｼｯｸM-PRO" panose="020F0600000000000000" pitchFamily="50" charset="-128"/>
            </a:endParaRPr>
          </a:p>
          <a:p>
            <a:pPr eaLnBrk="1" hangingPunct="1">
              <a:lnSpc>
                <a:spcPts val="3000"/>
              </a:lnSpc>
            </a:pPr>
            <a:r>
              <a:rPr lang="en-US" altLang="ja-JP" sz="2600" b="1" dirty="0" smtClean="0">
                <a:solidFill>
                  <a:schemeClr val="bg1"/>
                </a:solidFill>
                <a:latin typeface="Century" panose="02040604050505020304" pitchFamily="18" charset="0"/>
                <a:ea typeface="HG丸ｺﾞｼｯｸM-PRO" panose="020F0600000000000000" pitchFamily="50" charset="-128"/>
              </a:rPr>
              <a:t>  2014 Autumn	:  Commissioning of the accelerator</a:t>
            </a:r>
          </a:p>
          <a:p>
            <a:pPr eaLnBrk="1" hangingPunct="1">
              <a:lnSpc>
                <a:spcPts val="3000"/>
              </a:lnSpc>
            </a:pPr>
            <a:r>
              <a:rPr lang="en-US" altLang="ja-JP" sz="2600" b="1" dirty="0" smtClean="0">
                <a:solidFill>
                  <a:schemeClr val="bg1"/>
                </a:solidFill>
                <a:latin typeface="Century" panose="02040604050505020304" pitchFamily="18" charset="0"/>
                <a:ea typeface="HG丸ｺﾞｼｯｸM-PRO" panose="020F0600000000000000" pitchFamily="50" charset="-128"/>
              </a:rPr>
              <a:t>  2015 Spring  	:  Generating neutrons</a:t>
            </a:r>
          </a:p>
          <a:p>
            <a:pPr eaLnBrk="1" hangingPunct="1">
              <a:lnSpc>
                <a:spcPts val="3000"/>
              </a:lnSpc>
            </a:pPr>
            <a:r>
              <a:rPr lang="en-US" altLang="ja-JP" sz="2600" b="1" dirty="0">
                <a:solidFill>
                  <a:schemeClr val="bg1"/>
                </a:solidFill>
                <a:latin typeface="Century" panose="02040604050505020304" pitchFamily="18" charset="0"/>
                <a:ea typeface="HG丸ｺﾞｼｯｸM-PRO" panose="020F0600000000000000" pitchFamily="50" charset="-128"/>
              </a:rPr>
              <a:t> </a:t>
            </a:r>
            <a:r>
              <a:rPr lang="en-US" altLang="ja-JP" sz="2600" b="1" dirty="0" smtClean="0">
                <a:solidFill>
                  <a:schemeClr val="bg1"/>
                </a:solidFill>
                <a:latin typeface="Century" panose="02040604050505020304" pitchFamily="18" charset="0"/>
                <a:ea typeface="HG丸ｺﾞｼｯｸM-PRO" panose="020F0600000000000000" pitchFamily="50" charset="-128"/>
              </a:rPr>
              <a:t> 2015 Autumn    	:  Cell and animal irradiation</a:t>
            </a:r>
          </a:p>
          <a:p>
            <a:pPr eaLnBrk="1" hangingPunct="1">
              <a:lnSpc>
                <a:spcPts val="3000"/>
              </a:lnSpc>
            </a:pPr>
            <a:r>
              <a:rPr lang="en-US" altLang="ja-JP" sz="2600" b="1" dirty="0" smtClean="0">
                <a:solidFill>
                  <a:schemeClr val="bg1"/>
                </a:solidFill>
                <a:latin typeface="Century" panose="02040604050505020304" pitchFamily="18" charset="0"/>
                <a:ea typeface="HG丸ｺﾞｼｯｸM-PRO" panose="020F0600000000000000" pitchFamily="50" charset="-128"/>
              </a:rPr>
              <a:t>  2016  Spring     	:  Clinical trials of BNCT</a:t>
            </a:r>
            <a:endParaRPr lang="en-US" altLang="ja-JP" sz="2600" b="1" dirty="0">
              <a:solidFill>
                <a:schemeClr val="bg1"/>
              </a:solidFill>
              <a:latin typeface="Century" panose="02040604050505020304" pitchFamily="18" charset="0"/>
              <a:ea typeface="HG丸ｺﾞｼｯｸM-PRO" panose="020F0600000000000000" pitchFamily="50" charset="-128"/>
            </a:endParaRPr>
          </a:p>
        </p:txBody>
      </p:sp>
      <p:sp>
        <p:nvSpPr>
          <p:cNvPr id="3" name="テキスト ボックス 2"/>
          <p:cNvSpPr txBox="1"/>
          <p:nvPr/>
        </p:nvSpPr>
        <p:spPr>
          <a:xfrm rot="21050122">
            <a:off x="1091183" y="2996952"/>
            <a:ext cx="8186857" cy="1261884"/>
          </a:xfrm>
          <a:prstGeom prst="rect">
            <a:avLst/>
          </a:prstGeom>
          <a:solidFill>
            <a:schemeClr val="bg1">
              <a:alpha val="85000"/>
            </a:schemeClr>
          </a:solidFill>
        </p:spPr>
        <p:txBody>
          <a:bodyPr wrap="none" rtlCol="0">
            <a:spAutoFit/>
          </a:bodyPr>
          <a:lstStyle/>
          <a:p>
            <a:pPr algn="ctr"/>
            <a:r>
              <a:rPr lang="ja-JP" altLang="en-US" sz="4800" dirty="0" smtClean="0">
                <a:latin typeface="HGS行書体" panose="03000600000000000000" pitchFamily="66" charset="-128"/>
                <a:ea typeface="HGS行書体" panose="03000600000000000000" pitchFamily="66" charset="-128"/>
              </a:rPr>
              <a:t>ご清聴有難うございました</a:t>
            </a:r>
            <a:r>
              <a:rPr lang="ja-JP" altLang="en-US" sz="4800" dirty="0">
                <a:latin typeface="HGS行書体" panose="03000600000000000000" pitchFamily="66" charset="-128"/>
                <a:ea typeface="HGS行書体" panose="03000600000000000000" pitchFamily="66" charset="-128"/>
              </a:rPr>
              <a:t>。</a:t>
            </a:r>
            <a:endParaRPr kumimoji="1" lang="en-US" altLang="ja-JP" sz="4800" dirty="0" smtClean="0">
              <a:latin typeface="HGS行書体" panose="03000600000000000000" pitchFamily="66" charset="-128"/>
              <a:ea typeface="HGS行書体" panose="03000600000000000000" pitchFamily="66" charset="-128"/>
            </a:endParaRPr>
          </a:p>
          <a:p>
            <a:pPr algn="ctr"/>
            <a:r>
              <a:rPr kumimoji="1" lang="en-US" altLang="ja-JP" sz="2800" dirty="0" smtClean="0">
                <a:latin typeface="Elephant" panose="02020904090505020303" pitchFamily="18" charset="0"/>
              </a:rPr>
              <a:t>Thank you for your attentions!!</a:t>
            </a:r>
            <a:endParaRPr kumimoji="1" lang="ja-JP" altLang="en-US" sz="3600" dirty="0">
              <a:latin typeface="Elephant" panose="02020904090505020303" pitchFamily="18" charset="0"/>
            </a:endParaRPr>
          </a:p>
        </p:txBody>
      </p:sp>
    </p:spTree>
    <p:extLst>
      <p:ext uri="{BB962C8B-B14F-4D97-AF65-F5344CB8AC3E}">
        <p14:creationId xmlns:p14="http://schemas.microsoft.com/office/powerpoint/2010/main" val="193347558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5875">
          <a:solidFill>
            <a:schemeClr val="tx1"/>
          </a:solidFill>
        </a:ln>
        <a:effectLst>
          <a:outerShdw blurRad="50800" dist="38100" dir="2700000" algn="tl" rotWithShape="0">
            <a:prstClr val="black">
              <a:alpha val="40000"/>
            </a:prstClr>
          </a:outerShdw>
        </a:effectLst>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テーマ">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3506</TotalTime>
  <Words>5520</Words>
  <Application>Microsoft Office PowerPoint</Application>
  <PresentationFormat>A4 210 x 297 mm</PresentationFormat>
  <Paragraphs>983</Paragraphs>
  <Slides>59</Slides>
  <Notes>25</Notes>
  <HiddenSlides>1</HiddenSlides>
  <MMClips>0</MMClips>
  <ScaleCrop>false</ScaleCrop>
  <HeadingPairs>
    <vt:vector size="6" baseType="variant">
      <vt:variant>
        <vt:lpstr>テーマ</vt:lpstr>
      </vt:variant>
      <vt:variant>
        <vt:i4>1</vt:i4>
      </vt:variant>
      <vt:variant>
        <vt:lpstr>埋め込まれた OLE サーバー</vt:lpstr>
      </vt:variant>
      <vt:variant>
        <vt:i4>3</vt:i4>
      </vt:variant>
      <vt:variant>
        <vt:lpstr>スライド タイトル</vt:lpstr>
      </vt:variant>
      <vt:variant>
        <vt:i4>59</vt:i4>
      </vt:variant>
    </vt:vector>
  </HeadingPairs>
  <TitlesOfParts>
    <vt:vector size="63" baseType="lpstr">
      <vt:lpstr>Office テーマ</vt:lpstr>
      <vt:lpstr>Image</vt:lpstr>
      <vt:lpstr>Photo Editor Photo</vt:lpstr>
      <vt:lpstr>Origin50.Graph</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Ibaraki BNCT Construction Site:  Ibaraki Neutron Medical Research Center,  adjacent to J-PARC site (but not J-PARC)</vt:lpstr>
      <vt:lpstr>PowerPoint プレゼンテーション</vt:lpstr>
      <vt:lpstr>PowerPoint プレゼンテーション</vt:lpstr>
      <vt:lpstr>PowerPoint プレゼンテーション</vt:lpstr>
      <vt:lpstr>PowerPoint プレゼンテーション</vt:lpstr>
      <vt:lpstr>target material:  priority: hospital friendly</vt:lpstr>
      <vt:lpstr>Energy selection</vt:lpstr>
      <vt:lpstr>IAEA GUIDELINE</vt:lpstr>
      <vt:lpstr>Energy and neutron production</vt:lpstr>
      <vt:lpstr>Residual Radioactivity vs Proton Energy</vt:lpstr>
      <vt:lpstr>PowerPoint プレゼンテーション</vt:lpstr>
      <vt:lpstr>Energy selection</vt:lpstr>
      <vt:lpstr>residual radiation</vt:lpstr>
      <vt:lpstr>PowerPoint プレゼンテーション</vt:lpstr>
      <vt:lpstr>Target development</vt:lpstr>
      <vt:lpstr>PowerPoint プレゼンテーション</vt:lpstr>
      <vt:lpstr>PowerPoint プレゼンテーション</vt:lpstr>
      <vt:lpstr>PowerPoint プレゼンテーション</vt:lpstr>
      <vt:lpstr>8-MeV Target</vt:lpstr>
      <vt:lpstr>PowerPoint プレゼンテーション</vt:lpstr>
      <vt:lpstr>PowerPoint プレゼンテーション</vt:lpstr>
      <vt:lpstr>PowerPoint プレゼンテーション</vt:lpstr>
      <vt:lpstr>PowerPoint プレゼンテーション</vt:lpstr>
      <vt:lpstr>Target manufacturing</vt:lpstr>
      <vt:lpstr>IAEA GUIDELINE</vt:lpstr>
      <vt:lpstr>PowerPoint プレゼンテーション</vt:lpstr>
      <vt:lpstr>PowerPoint プレゼンテーション</vt:lpstr>
      <vt:lpstr>PowerPoint プレゼンテーション</vt:lpstr>
      <vt:lpstr>Accelerator status</vt:lpstr>
      <vt:lpstr>Irradiation room</vt:lpstr>
      <vt:lpstr>PowerPoint プレゼンテーション</vt:lpstr>
      <vt:lpstr>PowerPoint プレゼンテーション</vt:lpstr>
      <vt:lpstr>PowerPoint プレゼンテーション</vt:lpstr>
    </vt:vector>
  </TitlesOfParts>
  <Company>JAEA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Kumada</dc:creator>
  <cp:lastModifiedBy>Shinb-ichi Kurokawa</cp:lastModifiedBy>
  <cp:revision>206</cp:revision>
  <cp:lastPrinted>2014-06-06T11:14:02Z</cp:lastPrinted>
  <dcterms:created xsi:type="dcterms:W3CDTF">2009-01-16T00:57:32Z</dcterms:created>
  <dcterms:modified xsi:type="dcterms:W3CDTF">2014-06-23T15:05:15Z</dcterms:modified>
</cp:coreProperties>
</file>