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5"/>
  </p:notesMasterIdLst>
  <p:sldIdLst>
    <p:sldId id="256" r:id="rId2"/>
    <p:sldId id="257" r:id="rId3"/>
    <p:sldId id="296" r:id="rId4"/>
    <p:sldId id="297" r:id="rId5"/>
    <p:sldId id="298" r:id="rId6"/>
    <p:sldId id="299" r:id="rId7"/>
    <p:sldId id="258" r:id="rId8"/>
    <p:sldId id="259" r:id="rId9"/>
    <p:sldId id="261" r:id="rId10"/>
    <p:sldId id="262" r:id="rId11"/>
    <p:sldId id="264" r:id="rId12"/>
    <p:sldId id="267" r:id="rId13"/>
    <p:sldId id="301" r:id="rId14"/>
    <p:sldId id="302" r:id="rId15"/>
    <p:sldId id="303" r:id="rId16"/>
    <p:sldId id="305" r:id="rId17"/>
    <p:sldId id="304" r:id="rId18"/>
    <p:sldId id="306" r:id="rId19"/>
    <p:sldId id="268" r:id="rId20"/>
    <p:sldId id="270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7" r:id="rId36"/>
    <p:sldId id="288" r:id="rId37"/>
    <p:sldId id="289" r:id="rId38"/>
    <p:sldId id="290" r:id="rId39"/>
    <p:sldId id="291" r:id="rId40"/>
    <p:sldId id="293" r:id="rId41"/>
    <p:sldId id="294" r:id="rId42"/>
    <p:sldId id="295" r:id="rId43"/>
    <p:sldId id="300" r:id="rId4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2" autoAdjust="0"/>
    <p:restoredTop sz="94660"/>
  </p:normalViewPr>
  <p:slideViewPr>
    <p:cSldViewPr>
      <p:cViewPr varScale="1">
        <p:scale>
          <a:sx n="68" d="100"/>
          <a:sy n="68" d="100"/>
        </p:scale>
        <p:origin x="-12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ABA3E-21CF-43FC-A0C1-82A959418EEB}" type="datetimeFigureOut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fr-B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BCC6A-DB2C-493B-A4CD-E23FF1A389E0}" type="slidenum">
              <a:rPr lang="fr-BE" smtClean="0"/>
              <a:pPr/>
              <a:t>‹nº›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xmlns="" val="8462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BCC6A-DB2C-493B-A4CD-E23FF1A389E0}" type="slidenum">
              <a:rPr lang="fr-BE" smtClean="0"/>
              <a:pPr/>
              <a:t>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xmlns="" val="2186645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6D5D7EC-3C87-4C99-A2F2-586EFDE8EE7F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BE" dirty="0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5421B1-F000-4193-ABA2-0D14E139D080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2281CB4-8E3D-4D46-A3BF-5F1EE124DDF2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DA7156-0430-49AC-B3B6-43861B74D686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661B54-6D96-4D4C-A4C3-A778FFD477F6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75509-3C82-43C7-9500-89E81603F5EE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6E653A-9FB1-45D2-BC63-2482CDAA12F9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70ED647-0FFC-4049-89B0-A7A0BD92DA34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6696C8-A5D7-498C-922E-A948B6966E3B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BE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235745-45AC-4ACA-A90E-BC39478AA0ED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A55F24-F9A6-4699-8B01-A8CEC5AA5F85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854F970-C510-484A-ACED-4827522185CC}" type="datetime1">
              <a:rPr lang="fr-BE" smtClean="0"/>
              <a:pPr/>
              <a:t>24-07-15</a:t>
            </a:fld>
            <a:endParaRPr lang="fr-BE" dirty="0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BE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E6CD347-DFF3-4D70-8984-41B0FA02027D}" type="slidenum">
              <a:rPr lang="fr-BE" smtClean="0"/>
              <a:pPr/>
              <a:t>‹nº›</a:t>
            </a:fld>
            <a:endParaRPr lang="fr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fr-BE" dirty="0" smtClean="0"/>
              <a:t>Study of the heat transfer of superfluid helium through micro-channels</a:t>
            </a:r>
            <a:endParaRPr lang="fr-BE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2708920"/>
            <a:ext cx="7772400" cy="1199704"/>
          </a:xfrm>
        </p:spPr>
        <p:txBody>
          <a:bodyPr/>
          <a:lstStyle/>
          <a:p>
            <a:pPr algn="ctr"/>
            <a:r>
              <a:rPr lang="fr-BE" dirty="0" smtClean="0"/>
              <a:t>Carlos A. Vendramini</a:t>
            </a:r>
            <a:endParaRPr lang="fr-BE" dirty="0"/>
          </a:p>
        </p:txBody>
      </p:sp>
      <p:sp>
        <p:nvSpPr>
          <p:cNvPr id="4" name="CaixaDeTexto 3"/>
          <p:cNvSpPr txBox="1"/>
          <p:nvPr/>
        </p:nvSpPr>
        <p:spPr>
          <a:xfrm>
            <a:off x="899592" y="3861048"/>
            <a:ext cx="19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ENSTA tutor:</a:t>
            </a:r>
          </a:p>
          <a:p>
            <a:r>
              <a:rPr lang="fr-BE" dirty="0" smtClean="0"/>
              <a:t>Patrice Paricaud</a:t>
            </a:r>
            <a:endParaRPr lang="fr-BE" dirty="0"/>
          </a:p>
        </p:txBody>
      </p:sp>
      <p:sp>
        <p:nvSpPr>
          <p:cNvPr id="5" name="CaixaDeTexto 4"/>
          <p:cNvSpPr txBox="1"/>
          <p:nvPr/>
        </p:nvSpPr>
        <p:spPr>
          <a:xfrm>
            <a:off x="5724128" y="3861048"/>
            <a:ext cx="2165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CEA tutor:</a:t>
            </a:r>
          </a:p>
          <a:p>
            <a:r>
              <a:rPr lang="fr-BE" dirty="0" smtClean="0"/>
              <a:t>Bertrand Baudouy</a:t>
            </a:r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</a:p>
          <a:p>
            <a:endParaRPr lang="fr-BE" dirty="0" smtClean="0"/>
          </a:p>
          <a:p>
            <a:r>
              <a:rPr lang="fr-BE" dirty="0" smtClean="0"/>
              <a:t>Experiment</a:t>
            </a:r>
          </a:p>
          <a:p>
            <a:endParaRPr lang="fr-BE" dirty="0" smtClean="0"/>
          </a:p>
          <a:p>
            <a:r>
              <a:rPr lang="fr-BE" dirty="0" smtClean="0"/>
              <a:t>FreeFem++ simulations</a:t>
            </a:r>
          </a:p>
          <a:p>
            <a:endParaRPr lang="fr-BE" dirty="0" smtClean="0"/>
          </a:p>
          <a:p>
            <a:r>
              <a:rPr lang="fr-BE" dirty="0" smtClean="0"/>
              <a:t>Fluent’s simulations</a:t>
            </a:r>
          </a:p>
          <a:p>
            <a:endParaRPr lang="fr-BE" dirty="0" smtClean="0"/>
          </a:p>
          <a:p>
            <a:r>
              <a:rPr lang="fr-BE" dirty="0" smtClean="0"/>
              <a:t>Conclusion and Next steps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Planning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Helium is the only substance that behaves as a liquid at near zero temperatures;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Used as cooling for supraconducting magnets;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Behaves as a quantum fluid;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A model in which the helium is composed of a normal component and a superfluid component is used as a model;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Introduction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The normal component behaves as a normal </a:t>
            </a:r>
            <a:r>
              <a:rPr lang="fr-BE" dirty="0" err="1" smtClean="0"/>
              <a:t>fluid</a:t>
            </a:r>
            <a:r>
              <a:rPr lang="fr-BE" dirty="0" smtClean="0"/>
              <a:t>, </a:t>
            </a:r>
            <a:r>
              <a:rPr lang="fr-BE" dirty="0" err="1" smtClean="0"/>
              <a:t>it’s</a:t>
            </a:r>
            <a:r>
              <a:rPr lang="fr-BE" dirty="0" smtClean="0"/>
              <a:t> the component </a:t>
            </a:r>
            <a:r>
              <a:rPr lang="en-US" dirty="0" smtClean="0"/>
              <a:t>responsible</a:t>
            </a:r>
            <a:r>
              <a:rPr lang="fr-BE" dirty="0" smtClean="0"/>
              <a:t> for the </a:t>
            </a:r>
            <a:r>
              <a:rPr lang="fr-BE" dirty="0" err="1" smtClean="0"/>
              <a:t>heat</a:t>
            </a:r>
            <a:r>
              <a:rPr lang="fr-BE" dirty="0" smtClean="0"/>
              <a:t> </a:t>
            </a:r>
            <a:r>
              <a:rPr lang="fr-BE" dirty="0" err="1" smtClean="0"/>
              <a:t>transfer</a:t>
            </a:r>
            <a:r>
              <a:rPr lang="fr-BE" dirty="0" smtClean="0"/>
              <a:t>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The superfluid component has no entropy and no viscosity;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The interaction between these two fluids is different from normal two fluid interactions;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Introduction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4</a:t>
            </a:fld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2924944"/>
            <a:ext cx="2723717" cy="496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flow of this two components has two main regimes known, a laminar one called Landau’s regime and a turbulent one called </a:t>
            </a:r>
            <a:r>
              <a:rPr lang="en-US" dirty="0" err="1" smtClean="0"/>
              <a:t>Gorter-Mellink</a:t>
            </a:r>
            <a:r>
              <a:rPr lang="en-US" dirty="0" smtClean="0"/>
              <a:t> regime that takes place when velocities exceed a critical value;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Heat flows for each one of the </a:t>
            </a:r>
            <a:r>
              <a:rPr lang="fr-BE" dirty="0" err="1" smtClean="0"/>
              <a:t>regimes</a:t>
            </a:r>
            <a:r>
              <a:rPr lang="fr-BE" dirty="0" smtClean="0"/>
              <a:t> have already been studied for several geometries with great success;</a:t>
            </a:r>
          </a:p>
          <a:p>
            <a:pPr>
              <a:buNone/>
            </a:pP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Introduction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5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Heat flow through a channel, Landau’s model: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Heat flow, general case, </a:t>
            </a:r>
            <a:r>
              <a:rPr lang="fr-BE" dirty="0" err="1" smtClean="0"/>
              <a:t>Gorter-Mellink</a:t>
            </a:r>
            <a:r>
              <a:rPr lang="fr-BE" dirty="0" smtClean="0"/>
              <a:t>: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Introduction</a:t>
            </a:r>
            <a:endParaRPr lang="fr-BE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1" y="2204864"/>
            <a:ext cx="2483541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6</a:t>
            </a:fld>
            <a:endParaRPr lang="fr-B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509120"/>
            <a:ext cx="401444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concept</a:t>
            </a:r>
            <a:endParaRPr lang="fr-BE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1560" y="184482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Find the behavior of q to respect to the temperature:</a:t>
            </a:r>
            <a:endParaRPr lang="fr-BE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64905"/>
            <a:ext cx="2232248" cy="736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611560" y="3717032"/>
            <a:ext cx="78438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dirty="0" smtClean="0"/>
              <a:t>The conditions of the exeriment difficult mesure of</a:t>
            </a:r>
          </a:p>
          <a:p>
            <a:r>
              <a:rPr lang="fr-BE" sz="2400" dirty="0" smtClean="0"/>
              <a:t>temperature profiles, so there is an approximation:</a:t>
            </a:r>
            <a:endParaRPr lang="fr-BE" sz="24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653136"/>
            <a:ext cx="2499901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7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Experimental Scheme: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concept</a:t>
            </a:r>
            <a:endParaRPr lang="fr-B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276872"/>
            <a:ext cx="5400600" cy="309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8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Real micro-channels: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set up</a:t>
            </a:r>
            <a:endParaRPr lang="fr-BE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1560" y="3356992"/>
            <a:ext cx="27767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Pyrex plates are used,</a:t>
            </a:r>
          </a:p>
          <a:p>
            <a:r>
              <a:rPr lang="fr-BE" dirty="0" smtClean="0"/>
              <a:t>Because of low thermal</a:t>
            </a:r>
          </a:p>
          <a:p>
            <a:r>
              <a:rPr lang="fr-BE" dirty="0" smtClean="0"/>
              <a:t>Expansion coefficient.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9</a:t>
            </a:fld>
            <a:endParaRPr lang="fr-BE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97028" y="2051431"/>
            <a:ext cx="4562475" cy="4019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Invar support:</a:t>
            </a:r>
          </a:p>
          <a:p>
            <a:pPr>
              <a:buNone/>
            </a:pP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set up</a:t>
            </a:r>
            <a:endParaRPr lang="fr-BE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348880"/>
            <a:ext cx="4536504" cy="356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611560" y="2996952"/>
            <a:ext cx="28825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Invar is used because</a:t>
            </a:r>
          </a:p>
          <a:p>
            <a:r>
              <a:rPr lang="fr-BE" dirty="0" smtClean="0"/>
              <a:t>it’s thermal expansion</a:t>
            </a:r>
          </a:p>
          <a:p>
            <a:r>
              <a:rPr lang="fr-BE" dirty="0" smtClean="0"/>
              <a:t>is compatible with the</a:t>
            </a:r>
          </a:p>
          <a:p>
            <a:r>
              <a:rPr lang="fr-BE" dirty="0" smtClean="0"/>
              <a:t>Pyrex expansion, </a:t>
            </a:r>
          </a:p>
          <a:p>
            <a:r>
              <a:rPr lang="fr-BE" dirty="0"/>
              <a:t>a</a:t>
            </a:r>
            <a:r>
              <a:rPr lang="fr-BE" dirty="0" smtClean="0"/>
              <a:t>voiding cracking </a:t>
            </a:r>
          </a:p>
          <a:p>
            <a:r>
              <a:rPr lang="fr-BE" dirty="0"/>
              <a:t>b</a:t>
            </a:r>
            <a:r>
              <a:rPr lang="fr-BE" dirty="0" smtClean="0"/>
              <a:t>ecause of contraction. 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10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Vacuum can, upper lid: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set up</a:t>
            </a:r>
            <a:endParaRPr lang="fr-BE" dirty="0"/>
          </a:p>
        </p:txBody>
      </p:sp>
      <p:sp>
        <p:nvSpPr>
          <p:cNvPr id="6" name="CaixaDeTexto 5"/>
          <p:cNvSpPr txBox="1"/>
          <p:nvPr/>
        </p:nvSpPr>
        <p:spPr>
          <a:xfrm>
            <a:off x="683568" y="3356992"/>
            <a:ext cx="2403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Three connections,</a:t>
            </a:r>
          </a:p>
          <a:p>
            <a:r>
              <a:rPr lang="fr-BE" dirty="0"/>
              <a:t>p</a:t>
            </a:r>
            <a:r>
              <a:rPr lang="fr-BE" dirty="0" smtClean="0"/>
              <a:t>assage of helium,</a:t>
            </a:r>
          </a:p>
          <a:p>
            <a:r>
              <a:rPr lang="fr-BE" dirty="0"/>
              <a:t>p</a:t>
            </a:r>
            <a:r>
              <a:rPr lang="fr-BE" dirty="0" smtClean="0"/>
              <a:t>assage of wires,</a:t>
            </a:r>
          </a:p>
          <a:p>
            <a:r>
              <a:rPr lang="fr-BE" dirty="0"/>
              <a:t>v</a:t>
            </a:r>
            <a:r>
              <a:rPr lang="fr-BE" dirty="0" smtClean="0"/>
              <a:t>acuum generation.</a:t>
            </a:r>
            <a:endParaRPr lang="fr-BE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276872"/>
            <a:ext cx="4392488" cy="356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11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Insert: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set up</a:t>
            </a:r>
            <a:endParaRPr lang="fr-B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340768"/>
            <a:ext cx="3168352" cy="5287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611560" y="2636912"/>
            <a:ext cx="36295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Skeleton of the experiment,</a:t>
            </a:r>
          </a:p>
          <a:p>
            <a:r>
              <a:rPr lang="fr-BE" dirty="0"/>
              <a:t>a</a:t>
            </a:r>
            <a:r>
              <a:rPr lang="fr-BE" dirty="0" smtClean="0"/>
              <a:t>llows the connection between</a:t>
            </a:r>
          </a:p>
          <a:p>
            <a:r>
              <a:rPr lang="fr-BE" dirty="0"/>
              <a:t>t</a:t>
            </a:r>
            <a:r>
              <a:rPr lang="fr-BE" dirty="0" smtClean="0"/>
              <a:t>he exterior and the interior</a:t>
            </a:r>
          </a:p>
          <a:p>
            <a:r>
              <a:rPr lang="fr-BE" dirty="0"/>
              <a:t>o</a:t>
            </a:r>
            <a:r>
              <a:rPr lang="fr-BE" dirty="0" smtClean="0"/>
              <a:t>f the experiment.</a:t>
            </a:r>
            <a:endParaRPr lang="fr-BE" dirty="0"/>
          </a:p>
        </p:txBody>
      </p:sp>
      <p:sp>
        <p:nvSpPr>
          <p:cNvPr id="6" name="CaixaDeTexto 5"/>
          <p:cNvSpPr txBox="1"/>
          <p:nvPr/>
        </p:nvSpPr>
        <p:spPr>
          <a:xfrm>
            <a:off x="683568" y="4293096"/>
            <a:ext cx="36118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Lambda-plate separates the</a:t>
            </a:r>
          </a:p>
          <a:p>
            <a:r>
              <a:rPr lang="fr-BE" dirty="0"/>
              <a:t>s</a:t>
            </a:r>
            <a:r>
              <a:rPr lang="fr-BE" dirty="0" smtClean="0"/>
              <a:t>uperfluid helium from helium</a:t>
            </a:r>
          </a:p>
          <a:p>
            <a:r>
              <a:rPr lang="fr-BE" dirty="0"/>
              <a:t>a</a:t>
            </a:r>
            <a:r>
              <a:rPr lang="fr-BE" dirty="0" smtClean="0"/>
              <a:t>t 4.2 K.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12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13</a:t>
            </a:fld>
            <a:endParaRPr lang="fr-B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Exeriment, set up</a:t>
            </a:r>
            <a:endParaRPr lang="fr-BE" dirty="0"/>
          </a:p>
        </p:txBody>
      </p:sp>
      <p:pic>
        <p:nvPicPr>
          <p:cNvPr id="6" name="Imagem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268760"/>
            <a:ext cx="4392488" cy="479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395536" y="2492896"/>
            <a:ext cx="26340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Cryostat, isolated</a:t>
            </a:r>
          </a:p>
          <a:p>
            <a:r>
              <a:rPr lang="fr-BE" dirty="0" smtClean="0"/>
              <a:t> by radiation</a:t>
            </a:r>
          </a:p>
          <a:p>
            <a:r>
              <a:rPr lang="fr-BE" dirty="0" smtClean="0"/>
              <a:t> barriers and vacuum.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14</a:t>
            </a:fld>
            <a:endParaRPr lang="fr-B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Exeriment, set up</a:t>
            </a:r>
            <a:endParaRPr lang="fr-BE" dirty="0"/>
          </a:p>
        </p:txBody>
      </p:sp>
      <p:pic>
        <p:nvPicPr>
          <p:cNvPr id="5" name="Imagem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124744"/>
            <a:ext cx="4536504" cy="5097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539552" y="3068960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Insertion of the insert.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15</a:t>
            </a:fld>
            <a:endParaRPr lang="fr-B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Exeriment, set up</a:t>
            </a:r>
            <a:endParaRPr lang="fr-BE" dirty="0"/>
          </a:p>
        </p:txBody>
      </p:sp>
      <p:pic>
        <p:nvPicPr>
          <p:cNvPr id="5" name="Imagem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196752"/>
            <a:ext cx="4608512" cy="514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971600" y="3068960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Filling with</a:t>
            </a:r>
          </a:p>
          <a:p>
            <a:r>
              <a:rPr lang="fr-BE" dirty="0" smtClean="0"/>
              <a:t> liquid helium.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16</a:t>
            </a:fld>
            <a:endParaRPr lang="fr-B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Exeriment, set up</a:t>
            </a:r>
            <a:endParaRPr lang="fr-BE" dirty="0"/>
          </a:p>
        </p:txBody>
      </p:sp>
      <p:pic>
        <p:nvPicPr>
          <p:cNvPr id="5" name="Imagem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052736"/>
            <a:ext cx="562927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683568" y="2780928"/>
            <a:ext cx="20329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Activation of the</a:t>
            </a:r>
          </a:p>
          <a:p>
            <a:r>
              <a:rPr lang="fr-BE" dirty="0" smtClean="0"/>
              <a:t> pumpimg and</a:t>
            </a:r>
          </a:p>
          <a:p>
            <a:r>
              <a:rPr lang="fr-BE" dirty="0" smtClean="0"/>
              <a:t> of the valve.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17</a:t>
            </a:fld>
            <a:endParaRPr lang="fr-B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Exeriment, set up</a:t>
            </a:r>
            <a:endParaRPr lang="fr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124744"/>
            <a:ext cx="4176464" cy="5251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827584" y="2852936"/>
            <a:ext cx="2727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Aparition of superfluid</a:t>
            </a:r>
          </a:p>
          <a:p>
            <a:r>
              <a:rPr lang="fr-BE" dirty="0" smtClean="0"/>
              <a:t> helium.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18</a:t>
            </a:fld>
            <a:endParaRPr lang="fr-B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Exeriment, set up</a:t>
            </a:r>
            <a:endParaRPr lang="fr-BE" dirty="0"/>
          </a:p>
        </p:txBody>
      </p:sp>
      <p:pic>
        <p:nvPicPr>
          <p:cNvPr id="5" name="Imagem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340768"/>
            <a:ext cx="3781425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899592" y="2996952"/>
            <a:ext cx="2358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Cooling by contact.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schematics</a:t>
            </a:r>
            <a:endParaRPr lang="fr-BE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19</a:t>
            </a:fld>
            <a:endParaRPr lang="fr-B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1016" y="980728"/>
            <a:ext cx="8315325" cy="554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Calibration of the heat sensors.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preparation</a:t>
            </a:r>
            <a:endParaRPr lang="fr-BE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420888"/>
            <a:ext cx="5400600" cy="32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539552" y="3356992"/>
            <a:ext cx="25811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Calibration by curve</a:t>
            </a:r>
          </a:p>
          <a:p>
            <a:r>
              <a:rPr lang="fr-BE" dirty="0" smtClean="0"/>
              <a:t> that relies resistance</a:t>
            </a:r>
          </a:p>
          <a:p>
            <a:r>
              <a:rPr lang="fr-BE" dirty="0" smtClean="0"/>
              <a:t> to temperature.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20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Micro-channel used: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first results</a:t>
            </a:r>
            <a:endParaRPr lang="fr-BE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636912"/>
            <a:ext cx="5278574" cy="2780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539552" y="3356992"/>
            <a:ext cx="24400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Equivalent hydraulic</a:t>
            </a:r>
          </a:p>
          <a:p>
            <a:r>
              <a:rPr lang="fr-BE" dirty="0" smtClean="0"/>
              <a:t> dyammeter of 2.2</a:t>
            </a:r>
          </a:p>
          <a:p>
            <a:r>
              <a:rPr lang="fr-BE" dirty="0" smtClean="0"/>
              <a:t> micro meters.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21</a:t>
            </a:fld>
            <a:endParaRPr lang="fr-BE" dirty="0"/>
          </a:p>
        </p:txBody>
      </p:sp>
      <p:sp>
        <p:nvSpPr>
          <p:cNvPr id="7" name="CaixaDeTexto 6"/>
          <p:cNvSpPr txBox="1"/>
          <p:nvPr/>
        </p:nvSpPr>
        <p:spPr>
          <a:xfrm>
            <a:off x="611560" y="4653136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1666 channels.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Measured VS expected heat transfer, considering the flow through helium: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first results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22</a:t>
            </a:fld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361073"/>
            <a:ext cx="5905500" cy="362902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1850" y="3650517"/>
            <a:ext cx="1440160" cy="54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Expected heat transfer through the solid components VS measured heat transfer: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Experiment, first results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23</a:t>
            </a:fld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348880"/>
            <a:ext cx="5257800" cy="3324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Clear that the heat transfer measured is controled by the conduction through the solid parts;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Although the value of the heat transfer through the helium was not measured, several informations were acquired.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Experiments, first result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24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Total </a:t>
            </a:r>
            <a:r>
              <a:rPr lang="fr-BE" dirty="0" err="1" smtClean="0"/>
              <a:t>fluid</a:t>
            </a:r>
            <a:r>
              <a:rPr lang="fr-BE" dirty="0" smtClean="0"/>
              <a:t>  </a:t>
            </a:r>
            <a:r>
              <a:rPr lang="fr-BE" dirty="0" err="1" smtClean="0"/>
              <a:t>momentum</a:t>
            </a:r>
            <a:r>
              <a:rPr lang="fr-BE" dirty="0" smtClean="0"/>
              <a:t> </a:t>
            </a:r>
            <a:r>
              <a:rPr lang="fr-BE" dirty="0" err="1" smtClean="0"/>
              <a:t>equation</a:t>
            </a:r>
            <a:r>
              <a:rPr lang="fr-BE" dirty="0" smtClean="0"/>
              <a:t>: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/>
          </a:p>
          <a:p>
            <a:pPr>
              <a:buNone/>
            </a:pPr>
            <a:r>
              <a:rPr lang="fr-BE" dirty="0" smtClean="0"/>
              <a:t>Total </a:t>
            </a:r>
            <a:r>
              <a:rPr lang="fr-BE" dirty="0" err="1" smtClean="0"/>
              <a:t>fluid</a:t>
            </a:r>
            <a:r>
              <a:rPr lang="fr-BE" dirty="0" smtClean="0"/>
              <a:t> </a:t>
            </a:r>
            <a:r>
              <a:rPr lang="fr-BE" dirty="0" err="1" smtClean="0"/>
              <a:t>continuity</a:t>
            </a:r>
            <a:r>
              <a:rPr lang="fr-BE" dirty="0" smtClean="0"/>
              <a:t> </a:t>
            </a:r>
            <a:r>
              <a:rPr lang="fr-BE" dirty="0" err="1" smtClean="0"/>
              <a:t>equation</a:t>
            </a:r>
            <a:r>
              <a:rPr lang="fr-BE" dirty="0" smtClean="0"/>
              <a:t>: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FreeFem++,  model</a:t>
            </a:r>
            <a:endParaRPr lang="fr-BE" dirty="0"/>
          </a:p>
        </p:txBody>
      </p:sp>
      <p:sp>
        <p:nvSpPr>
          <p:cNvPr id="7" name="CaixaDeTexto 6"/>
          <p:cNvSpPr txBox="1"/>
          <p:nvPr/>
        </p:nvSpPr>
        <p:spPr>
          <a:xfrm>
            <a:off x="755576" y="4581128"/>
            <a:ext cx="76274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Variables with « n » are in respect to the normal component of the</a:t>
            </a:r>
          </a:p>
          <a:p>
            <a:r>
              <a:rPr lang="fr-BE" dirty="0"/>
              <a:t>t</a:t>
            </a:r>
            <a:r>
              <a:rPr lang="fr-BE" dirty="0" smtClean="0"/>
              <a:t>wo fluid model. The ones with « s » refer to the superfluid </a:t>
            </a:r>
          </a:p>
          <a:p>
            <a:r>
              <a:rPr lang="fr-BE" dirty="0"/>
              <a:t>c</a:t>
            </a:r>
            <a:r>
              <a:rPr lang="fr-BE" dirty="0" smtClean="0"/>
              <a:t>omponent.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25</a:t>
            </a:fld>
            <a:endParaRPr lang="fr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754369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573016"/>
            <a:ext cx="3816424" cy="71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err="1" smtClean="0"/>
              <a:t>Superfluid</a:t>
            </a:r>
            <a:r>
              <a:rPr lang="fr-BE" dirty="0" smtClean="0"/>
              <a:t> component </a:t>
            </a:r>
            <a:r>
              <a:rPr lang="en-US" dirty="0" smtClean="0"/>
              <a:t>momentum</a:t>
            </a:r>
            <a:r>
              <a:rPr lang="fr-BE" dirty="0" smtClean="0"/>
              <a:t> </a:t>
            </a:r>
            <a:r>
              <a:rPr lang="fr-BE" dirty="0" err="1" smtClean="0"/>
              <a:t>equation</a:t>
            </a:r>
            <a:r>
              <a:rPr lang="fr-BE" dirty="0" smtClean="0"/>
              <a:t>: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Normal component </a:t>
            </a:r>
            <a:r>
              <a:rPr lang="fr-BE" dirty="0" err="1" smtClean="0"/>
              <a:t>momentum</a:t>
            </a:r>
            <a:r>
              <a:rPr lang="fr-BE" dirty="0" smtClean="0"/>
              <a:t> </a:t>
            </a:r>
            <a:r>
              <a:rPr lang="fr-BE" dirty="0" err="1" smtClean="0"/>
              <a:t>equation</a:t>
            </a:r>
            <a:r>
              <a:rPr lang="fr-BE" dirty="0" smtClean="0"/>
              <a:t>: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err="1" smtClean="0"/>
              <a:t>Negliged</a:t>
            </a:r>
            <a:r>
              <a:rPr lang="fr-BE" dirty="0" smtClean="0"/>
              <a:t> term: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FreeFem++, model</a:t>
            </a:r>
            <a:endParaRPr lang="fr-BE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5517232"/>
            <a:ext cx="2016224" cy="65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26</a:t>
            </a:fld>
            <a:endParaRPr lang="fr-B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276872"/>
            <a:ext cx="78653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570" y="4032030"/>
            <a:ext cx="8196902" cy="68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Heat equation: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FreeFem++, model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27</a:t>
            </a:fld>
            <a:endParaRPr lang="fr-B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48880"/>
            <a:ext cx="8110035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Use of the « fixed-point » method, in which auxiliar variables are caracterized by an added « p » to them.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/>
          </a:p>
          <a:p>
            <a:pPr>
              <a:buNone/>
            </a:pPr>
            <a:r>
              <a:rPr lang="fr-BE" dirty="0" smtClean="0"/>
              <a:t>Use of Greens theorem: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 smtClean="0"/>
              <a:t>FreeFem++, variational formulation</a:t>
            </a:r>
            <a:endParaRPr lang="fr-BE" sz="3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28</a:t>
            </a:fld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924944"/>
            <a:ext cx="3352800" cy="685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4725144"/>
            <a:ext cx="5362128" cy="1252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Normal fluid equation: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 smtClean="0"/>
              <a:t>FreeFem++, variational formulation</a:t>
            </a:r>
            <a:endParaRPr lang="fr-BE" sz="3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29</a:t>
            </a:fld>
            <a:endParaRPr lang="fr-BE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8352928" cy="362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Heat equation: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 smtClean="0"/>
              <a:t>FreeFem++, variational formulation</a:t>
            </a:r>
            <a:endParaRPr lang="fr-BE" sz="3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30</a:t>
            </a:fld>
            <a:endParaRPr lang="fr-B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849819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FreeFem++, routine</a:t>
            </a:r>
            <a:endParaRPr lang="fr-BE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412776"/>
            <a:ext cx="4608512" cy="465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31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Fixed-point error: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Temporal error: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FreeFem++, error calculation</a:t>
            </a:r>
            <a:endParaRPr lang="fr-BE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988840"/>
            <a:ext cx="3816424" cy="1637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365104"/>
            <a:ext cx="3960440" cy="973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5373216"/>
            <a:ext cx="212423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32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Heat zone equation:</a:t>
            </a:r>
          </a:p>
          <a:p>
            <a:pPr>
              <a:buNone/>
            </a:pP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FreeFem++, simulation conditions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33</a:t>
            </a:fld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8845" y="1196752"/>
            <a:ext cx="8039100" cy="1800225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293096"/>
            <a:ext cx="7591701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Imposed temperature: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FreeFem++, results</a:t>
            </a:r>
            <a:endParaRPr lang="fr-BE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858557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34</a:t>
            </a:fld>
            <a:endParaRPr lang="fr-BE" dirty="0"/>
          </a:p>
        </p:txBody>
      </p:sp>
      <p:sp>
        <p:nvSpPr>
          <p:cNvPr id="5" name="ZoneTexte 4"/>
          <p:cNvSpPr txBox="1"/>
          <p:nvPr/>
        </p:nvSpPr>
        <p:spPr>
          <a:xfrm>
            <a:off x="899592" y="5637959"/>
            <a:ext cx="3259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 component velocity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4932040" y="5635609"/>
            <a:ext cx="358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Superfluid</a:t>
            </a:r>
            <a:r>
              <a:rPr lang="fr-FR" dirty="0" smtClean="0"/>
              <a:t> component </a:t>
            </a:r>
            <a:r>
              <a:rPr lang="fr-FR" dirty="0" err="1" smtClean="0"/>
              <a:t>velocity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FreeFem++, results</a:t>
            </a:r>
            <a:endParaRPr lang="fr-BE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3968" y="1124744"/>
            <a:ext cx="5216064" cy="4660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35</a:t>
            </a:fld>
            <a:endParaRPr lang="fr-BE" dirty="0"/>
          </a:p>
        </p:txBody>
      </p:sp>
      <p:sp>
        <p:nvSpPr>
          <p:cNvPr id="5" name="ZoneTexte 4"/>
          <p:cNvSpPr txBox="1"/>
          <p:nvPr/>
        </p:nvSpPr>
        <p:spPr>
          <a:xfrm>
            <a:off x="1475656" y="5803941"/>
            <a:ext cx="7053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Superfluid component velocity, temperature and heat source.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BE" dirty="0" smtClean="0"/>
              <a:t>Equations already present in Fluent: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Where: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Problems to determinate the coefficient.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Fluent, evaporation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36</a:t>
            </a:fld>
            <a:endParaRPr lang="fr-B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988839"/>
            <a:ext cx="4248472" cy="1023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717032"/>
            <a:ext cx="6264696" cy="1223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Temperature inside a cell in phase change is constant, exceeding heat received is used for evaporation.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Fluent, evaporation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37</a:t>
            </a:fld>
            <a:endParaRPr lang="fr-B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996952"/>
            <a:ext cx="395942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293096"/>
            <a:ext cx="3240360" cy="134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Using dynamic prevision to refine only when needed: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Fluent, grid refinning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38</a:t>
            </a:fld>
            <a:endParaRPr lang="fr-B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348880"/>
            <a:ext cx="5040560" cy="20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1" y="4653136"/>
            <a:ext cx="4637315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5373216"/>
            <a:ext cx="842582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Gas phase added;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Implementation of funtions to calculate fluid properties instead of reading documents to make the code faster;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Adaptation of the code for the new speed profiles present;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Implementation of a CFL condition.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Fluent, minor changes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39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Evaporation seems to work: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Fluent, results</a:t>
            </a:r>
            <a:endParaRPr lang="fr-BE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204864"/>
            <a:ext cx="7344816" cy="333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40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Variation given wall adhesion angles can be seem: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Fluent, results</a:t>
            </a:r>
            <a:endParaRPr lang="fr-BE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060848"/>
            <a:ext cx="3528392" cy="421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41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fr-BE" dirty="0" smtClean="0"/>
              <a:t>The experiment gave important information but can’t be used to validate or disprove the literature;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The enhancement of the code using the software Ansys Fluent seems to have worked, needing now a physical comparison  case;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The code using FreeFem++ also show promising results, although the calculation time is too big to give results of complex cases;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Conclusion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42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Multi processor coding will have to be implemented in FreeFem++ codes to allow the effective use of the code for validation of experiments;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en-US" dirty="0" smtClean="0"/>
              <a:t>Other</a:t>
            </a:r>
            <a:r>
              <a:rPr lang="fr-BE" dirty="0" smtClean="0"/>
              <a:t> experimental cases are being produced and will be realised.</a:t>
            </a:r>
            <a:endParaRPr lang="fr-BE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Conclusions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D347-DFF3-4D70-8984-41B0FA02027D}" type="slidenum">
              <a:rPr lang="fr-BE" smtClean="0"/>
              <a:pPr/>
              <a:t>43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1441</TotalTime>
  <Words>889</Words>
  <Application>Microsoft Office PowerPoint</Application>
  <PresentationFormat>Apresentação na tela (4:3)</PresentationFormat>
  <Paragraphs>245</Paragraphs>
  <Slides>43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4" baseType="lpstr">
      <vt:lpstr>Concurso</vt:lpstr>
      <vt:lpstr>Study of the heat transfer of superfluid helium through micro-channels</vt:lpstr>
      <vt:lpstr>Planning</vt:lpstr>
      <vt:lpstr>Introduction</vt:lpstr>
      <vt:lpstr>Introduction</vt:lpstr>
      <vt:lpstr>Introduction</vt:lpstr>
      <vt:lpstr>Introduction</vt:lpstr>
      <vt:lpstr>Experiment, concept</vt:lpstr>
      <vt:lpstr>Experiment, concept</vt:lpstr>
      <vt:lpstr>Experiment, set up</vt:lpstr>
      <vt:lpstr>Experiment, set up</vt:lpstr>
      <vt:lpstr>Experiment, set up</vt:lpstr>
      <vt:lpstr>Experiment, set up</vt:lpstr>
      <vt:lpstr>Exeriment, set up</vt:lpstr>
      <vt:lpstr>Exeriment, set up</vt:lpstr>
      <vt:lpstr>Exeriment, set up</vt:lpstr>
      <vt:lpstr>Exeriment, set up</vt:lpstr>
      <vt:lpstr>Exeriment, set up</vt:lpstr>
      <vt:lpstr>Exeriment, set up</vt:lpstr>
      <vt:lpstr>Experiment, schematics</vt:lpstr>
      <vt:lpstr>Experiment, preparation</vt:lpstr>
      <vt:lpstr>Experiment, first results</vt:lpstr>
      <vt:lpstr>Experiment, first results</vt:lpstr>
      <vt:lpstr>Experiment, first results</vt:lpstr>
      <vt:lpstr>Experiments, first result</vt:lpstr>
      <vt:lpstr>FreeFem++,  model</vt:lpstr>
      <vt:lpstr>FreeFem++, model</vt:lpstr>
      <vt:lpstr>FreeFem++, model</vt:lpstr>
      <vt:lpstr>FreeFem++, variational formulation</vt:lpstr>
      <vt:lpstr>FreeFem++, variational formulation</vt:lpstr>
      <vt:lpstr>FreeFem++, variational formulation</vt:lpstr>
      <vt:lpstr>FreeFem++, routine</vt:lpstr>
      <vt:lpstr>FreeFem++, error calculation</vt:lpstr>
      <vt:lpstr>FreeFem++, simulation conditions</vt:lpstr>
      <vt:lpstr>FreeFem++, results</vt:lpstr>
      <vt:lpstr>FreeFem++, results</vt:lpstr>
      <vt:lpstr>Fluent, evaporation</vt:lpstr>
      <vt:lpstr>Fluent, evaporation</vt:lpstr>
      <vt:lpstr>Fluent, grid refinning</vt:lpstr>
      <vt:lpstr>Fluent, minor changes</vt:lpstr>
      <vt:lpstr>Fluent, results</vt:lpstr>
      <vt:lpstr>Fluent, results</vt:lpstr>
      <vt:lpstr>Conclusion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of the heat transfer of superfluid helium through micro-channels</dc:title>
  <dc:creator>Carlos</dc:creator>
  <cp:lastModifiedBy>Carlos</cp:lastModifiedBy>
  <cp:revision>44</cp:revision>
  <dcterms:created xsi:type="dcterms:W3CDTF">2015-07-09T05:52:25Z</dcterms:created>
  <dcterms:modified xsi:type="dcterms:W3CDTF">2015-07-24T15:50:42Z</dcterms:modified>
</cp:coreProperties>
</file>