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320" r:id="rId4"/>
    <p:sldId id="280" r:id="rId5"/>
    <p:sldId id="326" r:id="rId6"/>
    <p:sldId id="327" r:id="rId7"/>
    <p:sldId id="328" r:id="rId8"/>
    <p:sldId id="367" r:id="rId9"/>
    <p:sldId id="322" r:id="rId10"/>
    <p:sldId id="341" r:id="rId11"/>
    <p:sldId id="350" r:id="rId12"/>
    <p:sldId id="331" r:id="rId13"/>
    <p:sldId id="330" r:id="rId14"/>
    <p:sldId id="345" r:id="rId15"/>
    <p:sldId id="332" r:id="rId16"/>
    <p:sldId id="333" r:id="rId17"/>
    <p:sldId id="347" r:id="rId18"/>
    <p:sldId id="335" r:id="rId19"/>
    <p:sldId id="318" r:id="rId20"/>
    <p:sldId id="325" r:id="rId21"/>
    <p:sldId id="275" r:id="rId22"/>
    <p:sldId id="360" r:id="rId23"/>
    <p:sldId id="362" r:id="rId24"/>
    <p:sldId id="363" r:id="rId25"/>
    <p:sldId id="361" r:id="rId26"/>
    <p:sldId id="364" r:id="rId27"/>
    <p:sldId id="342" r:id="rId28"/>
    <p:sldId id="349" r:id="rId29"/>
    <p:sldId id="351" r:id="rId30"/>
    <p:sldId id="352" r:id="rId31"/>
    <p:sldId id="353" r:id="rId32"/>
    <p:sldId id="354" r:id="rId33"/>
    <p:sldId id="355" r:id="rId34"/>
    <p:sldId id="356" r:id="rId35"/>
    <p:sldId id="365" r:id="rId36"/>
    <p:sldId id="368" r:id="rId37"/>
    <p:sldId id="369" r:id="rId3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02E8"/>
    <a:srgbClr val="993F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50" autoAdjust="0"/>
    <p:restoredTop sz="80292" autoAdjust="0"/>
  </p:normalViewPr>
  <p:slideViewPr>
    <p:cSldViewPr>
      <p:cViewPr varScale="1">
        <p:scale>
          <a:sx n="63" d="100"/>
          <a:sy n="63" d="100"/>
        </p:scale>
        <p:origin x="-153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1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C3CA15-E8EE-4A19-82C0-3700A7025004}" type="datetimeFigureOut">
              <a:rPr lang="fr-FR" smtClean="0"/>
              <a:pPr/>
              <a:t>16/09/2014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dirty="0" smtClean="0"/>
              <a:t>Simulation de la propagation de </a:t>
            </a:r>
            <a:r>
              <a:rPr lang="fr-FR" dirty="0" err="1" smtClean="0"/>
              <a:t>quench</a:t>
            </a:r>
            <a:r>
              <a:rPr lang="fr-FR" dirty="0" smtClean="0"/>
              <a:t> dans un aimant supraconducteur HTS et comparaison avec des résultats expérimentaux.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5F76C-FB75-4B0F-B55A-F9B38BA144F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453264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CD727F-15EB-4BFA-A964-13A362150DBE}" type="datetimeFigureOut">
              <a:rPr lang="fr-FR" smtClean="0"/>
              <a:pPr/>
              <a:t>16/09/2014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dirty="0" smtClean="0"/>
              <a:t>Simulation de la propagation de </a:t>
            </a:r>
            <a:r>
              <a:rPr lang="fr-FR" dirty="0" err="1" smtClean="0"/>
              <a:t>quench</a:t>
            </a:r>
            <a:r>
              <a:rPr lang="fr-FR" dirty="0" smtClean="0"/>
              <a:t> dans un aimant supraconducteur HTS et comparaison avec des résultats expérimentaux.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0CE22-7018-48FE-AECE-45713515C7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526316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Simulation de la propagation de </a:t>
            </a:r>
            <a:r>
              <a:rPr lang="fr-FR" dirty="0" err="1" smtClean="0"/>
              <a:t>quench</a:t>
            </a:r>
            <a:r>
              <a:rPr lang="fr-FR" dirty="0" smtClean="0"/>
              <a:t> dans un aimant supraconducteur HTS et comparaison avec des résultats expérimentaux.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E0CE22-7018-48FE-AECE-45713515C7D0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032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0CE22-7018-48FE-AECE-45713515C7D0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Simulation de la propagation de </a:t>
            </a:r>
            <a:r>
              <a:rPr lang="fr-FR" dirty="0" err="1" smtClean="0"/>
              <a:t>quench</a:t>
            </a:r>
            <a:r>
              <a:rPr lang="fr-FR" dirty="0" smtClean="0"/>
              <a:t> dans un aimant supraconducteur HTS et comparaison avec des résultats expérimentaux.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0173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Figure:</a:t>
            </a:r>
            <a:r>
              <a:rPr lang="fr-FR" baseline="0" dirty="0" smtClean="0"/>
              <a:t> où il y a principalement les couches de stabilisation (en sous et en bas), la couche supraconductrice, les couches intermédiaire qui servent à déposer le HTS et finalement un </a:t>
            </a:r>
            <a:r>
              <a:rPr lang="fr-FR" baseline="0" dirty="0" err="1" smtClean="0"/>
              <a:t>sustrate</a:t>
            </a:r>
            <a:r>
              <a:rPr lang="fr-FR" baseline="0" dirty="0" smtClean="0"/>
              <a:t> non-magnétique pour tenir mécaniquement le ruban.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Simulation de la propagation de </a:t>
            </a:r>
            <a:r>
              <a:rPr lang="fr-FR" dirty="0" err="1" smtClean="0"/>
              <a:t>quench</a:t>
            </a:r>
            <a:r>
              <a:rPr lang="fr-FR" dirty="0" smtClean="0"/>
              <a:t> dans un aimant supraconducteur HTS et comparaison avec des résultats expérimentaux.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E0CE22-7018-48FE-AECE-45713515C7D0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6669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Simulation de la propagation de </a:t>
            </a:r>
            <a:r>
              <a:rPr lang="fr-FR" dirty="0" err="1" smtClean="0"/>
              <a:t>quench</a:t>
            </a:r>
            <a:r>
              <a:rPr lang="fr-FR" dirty="0" smtClean="0"/>
              <a:t> dans un aimant supraconducteur HTS et comparaison avec des résultats expérimentaux.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E0CE22-7018-48FE-AECE-45713515C7D0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6669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À</a:t>
            </a:r>
            <a:r>
              <a:rPr lang="fr-FR" baseline="0" dirty="0" smtClean="0"/>
              <a:t> travers de un morceau d’aluminium on chauffe un échantillon de cuivre pure solide (de la même structure de que le mandrin) avec le ruban HTS.</a:t>
            </a:r>
          </a:p>
          <a:p>
            <a:r>
              <a:rPr lang="fr-FR" baseline="0" dirty="0" smtClean="0"/>
              <a:t>Avec ce procédure on n’as pas eu des dessoudures du ruban avec le racetrack!!!!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Simulation de la propagation de </a:t>
            </a:r>
            <a:r>
              <a:rPr lang="fr-FR" dirty="0" err="1" smtClean="0"/>
              <a:t>quench</a:t>
            </a:r>
            <a:r>
              <a:rPr lang="fr-FR" dirty="0" smtClean="0"/>
              <a:t> dans un aimant supraconducteur HTS et comparaison avec des résultats expérimentaux.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E0CE22-7018-48FE-AECE-45713515C7D0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1030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Des</a:t>
            </a:r>
            <a:r>
              <a:rPr lang="fr-FR" baseline="0" dirty="0" smtClean="0"/>
              <a:t> images de la fin du procédure de bobinage…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Simulation de la propagation de quench dans un aimant supraconducteur HTS et comparaison avec des résultats expérimentaux.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E0CE22-7018-48FE-AECE-45713515C7D0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974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Nous mettons notre</a:t>
            </a:r>
            <a:r>
              <a:rPr lang="fr-FR" baseline="0" dirty="0" smtClean="0"/>
              <a:t> bobine à l’intérieur de un milieu cryogénique (entre 4,2K et 10K??). Cette </a:t>
            </a:r>
            <a:r>
              <a:rPr lang="fr-FR" baseline="0" dirty="0" err="1" smtClean="0"/>
              <a:t>bobi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La</a:t>
            </a:r>
            <a:r>
              <a:rPr lang="fr-FR" baseline="0" dirty="0" smtClean="0"/>
              <a:t> bobine a une certaine inclination par rapport au champ magnétique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0CE22-7018-48FE-AECE-45713515C7D0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Simulation de la propagation de </a:t>
            </a:r>
            <a:r>
              <a:rPr lang="fr-FR" dirty="0" err="1" smtClean="0"/>
              <a:t>quench</a:t>
            </a:r>
            <a:r>
              <a:rPr lang="fr-FR" dirty="0" smtClean="0"/>
              <a:t> dans un aimant supraconducteur HTS et comparaison avec des résultats expérimentaux.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0173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Avec</a:t>
            </a:r>
            <a:r>
              <a:rPr lang="fr-FR" baseline="0" dirty="0" smtClean="0"/>
              <a:t> le système cryogénique on peut travailler à différents température de 4,2K jusqu’à 40K.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Simulation de la propagation de </a:t>
            </a:r>
            <a:r>
              <a:rPr lang="fr-FR" dirty="0" err="1" smtClean="0"/>
              <a:t>quench</a:t>
            </a:r>
            <a:r>
              <a:rPr lang="fr-FR" dirty="0" smtClean="0"/>
              <a:t> dans un aimant supraconducteur HTS et comparaison avec des résultats expérimentaux.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E0CE22-7018-48FE-AECE-45713515C7D0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6669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1:</a:t>
            </a:r>
            <a:r>
              <a:rPr lang="fr-FR" baseline="0" dirty="0" smtClean="0"/>
              <a:t> Montage ou mise en place des circuits électriques et des contrôle </a:t>
            </a:r>
          </a:p>
          <a:p>
            <a:r>
              <a:rPr lang="fr-FR" baseline="0" dirty="0" smtClean="0"/>
              <a:t>2: Premier expérience </a:t>
            </a:r>
            <a:r>
              <a:rPr lang="fr-FR" baseline="0" dirty="0" smtClean="0">
                <a:sym typeface="Wingdings" panose="05000000000000000000" pitchFamily="2" charset="2"/>
              </a:rPr>
              <a:t> à cause des forts de Laplace (champ + courant) les câbles du courant sont court-circuités</a:t>
            </a:r>
          </a:p>
          <a:p>
            <a:r>
              <a:rPr lang="fr-FR" baseline="0" dirty="0" smtClean="0">
                <a:sym typeface="Wingdings" panose="05000000000000000000" pitchFamily="2" charset="2"/>
              </a:rPr>
              <a:t>3: Il a était requit de « momifié » l’insert comme se montre dans l’image et bien évidement de renforcer les amène du courant.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Simulation de la propagation de quench dans un aimant supraconducteur HTS et comparaison avec des résultats expérimentaux.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E0CE22-7018-48FE-AECE-45713515C7D0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6597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Simulation de la propagation de quench dans un aimant supraconducteur HTS et comparaison avec des résultats expérimentaux.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E0CE22-7018-48FE-AECE-45713515C7D0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6108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Tensions</a:t>
            </a:r>
            <a:r>
              <a:rPr lang="fr-FR" baseline="0" dirty="0" smtClean="0"/>
              <a:t> de la bobine pour deux essais différents: En vert le supraconducteur arrive à se stabiliser. Par contre en rouge la bibine n’a pas arrivé à se stabiliser, cela conduit à l’ignition d’un Quench.</a:t>
            </a:r>
          </a:p>
          <a:p>
            <a:r>
              <a:rPr lang="fr-FR" baseline="0" dirty="0" smtClean="0"/>
              <a:t>On voit que pendant le pulse de courant les deux courbes réagissent à peu près de la même façon au pulse.</a:t>
            </a:r>
          </a:p>
          <a:p>
            <a:r>
              <a:rPr lang="fr-FR" baseline="0" dirty="0" smtClean="0"/>
              <a:t>Juste après du coup d’énergie injectée, les deux courbe semblent se stabiliser. Par contre pour la courbe verte la chaleur injectée à la bobine est telle que l'écart de son état d’équilibre.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Simulation de la propagation de quench dans un aimant supraconducteur HTS et comparaison avec des résultats expérimentaux.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E0CE22-7018-48FE-AECE-45713515C7D0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22711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Les résistances</a:t>
            </a:r>
            <a:r>
              <a:rPr lang="fr-FR" baseline="0" dirty="0" smtClean="0"/>
              <a:t> sont produit du faible isolation (par rapport aux autres expériences) entre couches de la bobine.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Simulation de la propagation de </a:t>
            </a:r>
            <a:r>
              <a:rPr lang="fr-FR" dirty="0" err="1" smtClean="0"/>
              <a:t>quench</a:t>
            </a:r>
            <a:r>
              <a:rPr lang="fr-FR" dirty="0" smtClean="0"/>
              <a:t> dans un aimant supraconducteur HTS et comparaison avec des résultats expérimentaux.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E0CE22-7018-48FE-AECE-45713515C7D0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4385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Ce</a:t>
            </a:r>
            <a:r>
              <a:rPr lang="fr-FR" baseline="0" dirty="0" smtClean="0"/>
              <a:t> travail n’est pas fini, les calculs sont très lents. Il manque aussi ajouter au modèle la dépendance du bobine vis-à-vis à l’angle d’inclinaison de la bobine. Donc le travail en encore en cours.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Simulation de la propagation de quench dans un aimant supraconducteur HTS et comparaison avec des résultats expérimentaux.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E0CE22-7018-48FE-AECE-45713515C7D0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714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Simulation de la propagation de </a:t>
            </a:r>
            <a:r>
              <a:rPr lang="fr-FR" dirty="0" err="1" smtClean="0"/>
              <a:t>quench</a:t>
            </a:r>
            <a:r>
              <a:rPr lang="fr-FR" dirty="0" smtClean="0"/>
              <a:t> dans un aimant supraconducteur HTS et comparaison avec des résultats expérimentaux.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E0CE22-7018-48FE-AECE-45713515C7D0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Simulation de la propagation de </a:t>
            </a:r>
            <a:r>
              <a:rPr lang="fr-FR" dirty="0" err="1" smtClean="0"/>
              <a:t>quench</a:t>
            </a:r>
            <a:r>
              <a:rPr lang="fr-FR" dirty="0" smtClean="0"/>
              <a:t> dans un aimant supraconducteur HTS et comparaison avec des résultats expérimentaux.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E0CE22-7018-48FE-AECE-45713515C7D0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Encadrement</a:t>
            </a:r>
            <a:r>
              <a:rPr lang="fr-FR" baseline="0" dirty="0" smtClean="0"/>
              <a:t> de la MQE!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Simulation de la propagation de quench dans un aimant supraconducteur HTS et comparaison avec des résultats expérimentaux.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E0CE22-7018-48FE-AECE-45713515C7D0}" type="slidenum">
              <a:rPr lang="fr-FR" smtClean="0"/>
              <a:pPr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188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5AA3A-186C-479B-AD0A-CA8C0ACE2D9C}" type="datetime1">
              <a:rPr lang="fr-FR" smtClean="0"/>
              <a:t>16/09/2014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DDC-24C8-492C-B83E-CEB4A290D3DA}" type="datetime1">
              <a:rPr lang="fr-FR" smtClean="0"/>
              <a:t>16/09/2014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68846-954C-4CA6-AB56-2200AEBBA6CD}" type="datetime1">
              <a:rPr lang="fr-FR" smtClean="0"/>
              <a:t>16/09/2014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812FF-E282-4C70-851F-888C929CE0C9}" type="datetime1">
              <a:rPr lang="fr-FR" smtClean="0"/>
              <a:t>16/09/2014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227A-9842-4B02-945E-DC078740D520}" type="datetime1">
              <a:rPr lang="fr-FR" smtClean="0"/>
              <a:t>16/09/2014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3FD77-1D40-4EDB-8E3E-273AE3433ACD}" type="datetime1">
              <a:rPr lang="fr-FR" smtClean="0"/>
              <a:t>16/09/2014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7456D-30D1-4353-A58A-C23BAB022CAD}" type="datetime1">
              <a:rPr lang="fr-FR" smtClean="0"/>
              <a:t>16/09/2014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3D543-98AD-41C4-B798-C19FE42D662D}" type="datetime1">
              <a:rPr lang="fr-FR" smtClean="0"/>
              <a:t>16/09/2014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25C8A-1525-45BC-8AD8-A134E15550A2}" type="datetime1">
              <a:rPr lang="fr-FR" smtClean="0"/>
              <a:t>16/09/2014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8FC04-77DB-4266-8E95-7E1193DA310C}" type="datetime1">
              <a:rPr lang="fr-FR" smtClean="0"/>
              <a:t>16/09/2014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A30B-2295-4892-A638-70BB0F77726C}" type="datetime1">
              <a:rPr lang="fr-FR" smtClean="0"/>
              <a:t>16/09/2014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E052744-84EF-4FC7-AD75-C231DAEA690A}" type="datetime1">
              <a:rPr lang="fr-FR" smtClean="0"/>
              <a:t>16/09/2014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991C3B5D-F812-4F5E-A4C7-944EB458A05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48072" y="1772816"/>
            <a:ext cx="8460432" cy="1152128"/>
          </a:xfrm>
        </p:spPr>
        <p:txBody>
          <a:bodyPr/>
          <a:lstStyle/>
          <a:p>
            <a:pPr algn="ctr"/>
            <a:r>
              <a:rPr lang="fr-FR" sz="3600" cap="none" dirty="0">
                <a:solidFill>
                  <a:srgbClr val="1202E8"/>
                </a:solidFill>
              </a:rPr>
              <a:t>É</a:t>
            </a:r>
            <a:r>
              <a:rPr lang="fr-FR" sz="3600" cap="none" dirty="0" smtClean="0">
                <a:solidFill>
                  <a:srgbClr val="1202E8"/>
                </a:solidFill>
              </a:rPr>
              <a:t>tude de la propagation de quench dans un aimant supraconducteur HTS</a:t>
            </a:r>
            <a:endParaRPr lang="fr-FR" sz="3600" cap="none" dirty="0">
              <a:solidFill>
                <a:srgbClr val="1202E8"/>
              </a:solidFill>
            </a:endParaRP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9512" y="4797152"/>
            <a:ext cx="9001000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100" dirty="0" smtClean="0"/>
              <a:t>Encadré par:	Philippe FAZILLEAU (Ingénieur CEA-Saclay)</a:t>
            </a:r>
          </a:p>
          <a:p>
            <a:endParaRPr lang="fr-FR" sz="2100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>
          <a:xfrm>
            <a:off x="179512" y="3861048"/>
            <a:ext cx="9001000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100" dirty="0" smtClean="0"/>
              <a:t>Présenté par:	Mauricio CUEVAS SALVATIERRA (PTF)</a:t>
            </a:r>
            <a:endParaRPr lang="fr-FR" sz="2000" dirty="0"/>
          </a:p>
          <a:p>
            <a:endParaRPr lang="fr-FR" sz="2100" dirty="0" smtClean="0"/>
          </a:p>
          <a:p>
            <a:endParaRPr lang="fr-FR" sz="1800" dirty="0"/>
          </a:p>
        </p:txBody>
      </p:sp>
      <p:pic>
        <p:nvPicPr>
          <p:cNvPr id="9" name="Imag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535" y="0"/>
            <a:ext cx="3466465" cy="101028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" y="1"/>
            <a:ext cx="1467046" cy="119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75656" y="4133"/>
            <a:ext cx="4201879" cy="9584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1907704" y="5685266"/>
            <a:ext cx="4867068" cy="984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dirty="0" smtClean="0">
                <a:solidFill>
                  <a:srgbClr val="1202E8"/>
                </a:solidFill>
              </a:rPr>
              <a:t>CEA/IRFU/SACM/LEAS</a:t>
            </a:r>
          </a:p>
          <a:p>
            <a:pPr algn="ctr"/>
            <a:r>
              <a:rPr lang="fr-FR" sz="1600" dirty="0" smtClean="0">
                <a:solidFill>
                  <a:srgbClr val="1202E8"/>
                </a:solidFill>
              </a:rPr>
              <a:t>Mardi 16 Septembre 2014 à 14h00</a:t>
            </a:r>
          </a:p>
          <a:p>
            <a:pPr algn="ctr"/>
            <a:r>
              <a:rPr lang="fr-FR" sz="1600" dirty="0" smtClean="0">
                <a:solidFill>
                  <a:srgbClr val="1202E8"/>
                </a:solidFill>
              </a:rPr>
              <a:t>Salle B3, INSTN, Cadarache</a:t>
            </a:r>
          </a:p>
          <a:p>
            <a:endParaRPr lang="fr-FR" sz="2100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001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1600200"/>
            <a:ext cx="8258204" cy="47091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 smtClean="0"/>
              <a:t>1.- Objectifs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2.- Mise en œuvre du bobinage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3.- Tests au LNCMI Grenoble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4</a:t>
            </a:r>
            <a:r>
              <a:rPr lang="fr-FR" dirty="0" smtClean="0"/>
              <a:t>.- Simulations numériques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5</a:t>
            </a:r>
            <a:r>
              <a:rPr lang="fr-FR" dirty="0" smtClean="0"/>
              <a:t>.- Conclusions générales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/>
              <a:t>6</a:t>
            </a:r>
            <a:r>
              <a:rPr lang="fr-FR" dirty="0" smtClean="0"/>
              <a:t>.- Perspectives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2</a:t>
            </a:fld>
            <a:endParaRPr lang="fr-FR"/>
          </a:p>
        </p:txBody>
      </p:sp>
      <p:grpSp>
        <p:nvGrpSpPr>
          <p:cNvPr id="7" name="Groupe 6"/>
          <p:cNvGrpSpPr/>
          <p:nvPr/>
        </p:nvGrpSpPr>
        <p:grpSpPr>
          <a:xfrm>
            <a:off x="7268469" y="512409"/>
            <a:ext cx="2134839" cy="1174274"/>
            <a:chOff x="5249842" y="572163"/>
            <a:chExt cx="2907526" cy="1263039"/>
          </a:xfrm>
        </p:grpSpPr>
        <p:grpSp>
          <p:nvGrpSpPr>
            <p:cNvPr id="10" name="Groupe 9"/>
            <p:cNvGrpSpPr/>
            <p:nvPr/>
          </p:nvGrpSpPr>
          <p:grpSpPr>
            <a:xfrm>
              <a:off x="5249842" y="572163"/>
              <a:ext cx="2907526" cy="1231303"/>
              <a:chOff x="5249842" y="572163"/>
              <a:chExt cx="2907526" cy="1231303"/>
            </a:xfrm>
          </p:grpSpPr>
          <p:grpSp>
            <p:nvGrpSpPr>
              <p:cNvPr id="13" name="Groupe 12"/>
              <p:cNvGrpSpPr/>
              <p:nvPr/>
            </p:nvGrpSpPr>
            <p:grpSpPr>
              <a:xfrm>
                <a:off x="5249842" y="572163"/>
                <a:ext cx="2907526" cy="1231303"/>
                <a:chOff x="4788024" y="4091423"/>
                <a:chExt cx="2907526" cy="1231303"/>
              </a:xfrm>
            </p:grpSpPr>
            <p:grpSp>
              <p:nvGrpSpPr>
                <p:cNvPr id="15" name="Groupe 14"/>
                <p:cNvGrpSpPr/>
                <p:nvPr/>
              </p:nvGrpSpPr>
              <p:grpSpPr>
                <a:xfrm>
                  <a:off x="4788024" y="4091423"/>
                  <a:ext cx="1440160" cy="1072133"/>
                  <a:chOff x="5031265" y="3905010"/>
                  <a:chExt cx="1440160" cy="1072133"/>
                </a:xfrm>
              </p:grpSpPr>
              <p:sp>
                <p:nvSpPr>
                  <p:cNvPr id="17" name="Ellipse 16"/>
                  <p:cNvSpPr/>
                  <p:nvPr/>
                </p:nvSpPr>
                <p:spPr>
                  <a:xfrm rot="2295142">
                    <a:off x="5319297" y="3905010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8" name="Ellipse 17"/>
                  <p:cNvSpPr/>
                  <p:nvPr/>
                </p:nvSpPr>
                <p:spPr>
                  <a:xfrm rot="2295142">
                    <a:off x="5278511" y="3941735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9" name="Ellipse 18"/>
                  <p:cNvSpPr/>
                  <p:nvPr/>
                </p:nvSpPr>
                <p:spPr>
                  <a:xfrm rot="2295142">
                    <a:off x="5247289" y="3996385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" name="Ellipse 19"/>
                  <p:cNvSpPr/>
                  <p:nvPr/>
                </p:nvSpPr>
                <p:spPr>
                  <a:xfrm rot="2295142">
                    <a:off x="5192855" y="4041039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1" name="Ellipse 20"/>
                  <p:cNvSpPr/>
                  <p:nvPr/>
                </p:nvSpPr>
                <p:spPr>
                  <a:xfrm rot="2295142">
                    <a:off x="5165559" y="4099399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2" name="Ellipse 21"/>
                  <p:cNvSpPr/>
                  <p:nvPr/>
                </p:nvSpPr>
                <p:spPr>
                  <a:xfrm rot="2295142">
                    <a:off x="5107199" y="4157759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3" name="Ellipse 22"/>
                  <p:cNvSpPr/>
                  <p:nvPr/>
                </p:nvSpPr>
                <p:spPr>
                  <a:xfrm rot="2295142">
                    <a:off x="5075977" y="4212409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4" name="Ellipse 23"/>
                  <p:cNvSpPr/>
                  <p:nvPr/>
                </p:nvSpPr>
                <p:spPr>
                  <a:xfrm rot="2295142">
                    <a:off x="5031265" y="4257063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16" name="Arc 15"/>
                <p:cNvSpPr/>
                <p:nvPr/>
              </p:nvSpPr>
              <p:spPr>
                <a:xfrm rot="10963578">
                  <a:off x="4913896" y="4564929"/>
                  <a:ext cx="2781654" cy="757797"/>
                </a:xfrm>
                <a:prstGeom prst="arc">
                  <a:avLst>
                    <a:gd name="adj1" fmla="val 12377739"/>
                    <a:gd name="adj2" fmla="val 20699289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4" name="Forme libre 13"/>
              <p:cNvSpPr/>
              <p:nvPr/>
            </p:nvSpPr>
            <p:spPr>
              <a:xfrm>
                <a:off x="6376490" y="621340"/>
                <a:ext cx="1155700" cy="444500"/>
              </a:xfrm>
              <a:custGeom>
                <a:avLst/>
                <a:gdLst>
                  <a:gd name="connsiteX0" fmla="*/ 0 w 1155700"/>
                  <a:gd name="connsiteY0" fmla="*/ 0 h 444500"/>
                  <a:gd name="connsiteX1" fmla="*/ 431800 w 1155700"/>
                  <a:gd name="connsiteY1" fmla="*/ 304800 h 444500"/>
                  <a:gd name="connsiteX2" fmla="*/ 1155700 w 1155700"/>
                  <a:gd name="connsiteY2" fmla="*/ 44450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55700" h="444500">
                    <a:moveTo>
                      <a:pt x="0" y="0"/>
                    </a:moveTo>
                    <a:cubicBezTo>
                      <a:pt x="119591" y="115358"/>
                      <a:pt x="239183" y="230717"/>
                      <a:pt x="431800" y="304800"/>
                    </a:cubicBezTo>
                    <a:cubicBezTo>
                      <a:pt x="624417" y="378883"/>
                      <a:pt x="1007533" y="431800"/>
                      <a:pt x="1155700" y="44450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" name="Ellipse 10"/>
            <p:cNvSpPr/>
            <p:nvPr/>
          </p:nvSpPr>
          <p:spPr>
            <a:xfrm>
              <a:off x="7501328" y="1016118"/>
              <a:ext cx="186700" cy="1458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2" name="Ellipse 11"/>
            <p:cNvSpPr/>
            <p:nvPr/>
          </p:nvSpPr>
          <p:spPr>
            <a:xfrm>
              <a:off x="7494339" y="1694830"/>
              <a:ext cx="194296" cy="14037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62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1" name="Espace réservé du contenu 2"/>
          <p:cNvSpPr txBox="1">
            <a:spLocks/>
          </p:cNvSpPr>
          <p:nvPr/>
        </p:nvSpPr>
        <p:spPr>
          <a:xfrm>
            <a:off x="332036" y="1340768"/>
            <a:ext cx="8632452" cy="201622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dirty="0" smtClean="0"/>
              <a:t>Étude du </a:t>
            </a:r>
            <a:r>
              <a:rPr lang="fr-FR" dirty="0"/>
              <a:t>comportement électrique et thermique </a:t>
            </a:r>
            <a:r>
              <a:rPr lang="fr-FR" dirty="0" smtClean="0"/>
              <a:t>d’une </a:t>
            </a:r>
            <a:r>
              <a:rPr lang="fr-FR" dirty="0"/>
              <a:t>bobine </a:t>
            </a:r>
            <a:r>
              <a:rPr lang="fr-FR" dirty="0" smtClean="0"/>
              <a:t>supraconductrice haute température (HTS).</a:t>
            </a:r>
          </a:p>
          <a:p>
            <a:pPr algn="just"/>
            <a:r>
              <a:rPr lang="fr-FR" dirty="0" smtClean="0">
                <a:solidFill>
                  <a:srgbClr val="1202E8"/>
                </a:solidFill>
              </a:rPr>
              <a:t>Étudier la protection de la bobine sans isolation électrique.</a:t>
            </a:r>
          </a:p>
          <a:p>
            <a:pPr algn="just"/>
            <a:r>
              <a:rPr lang="fr-FR" dirty="0" smtClean="0"/>
              <a:t>Contribuer à l’étude de l’anisotropie du ruban </a:t>
            </a:r>
            <a:r>
              <a:rPr lang="fr-FR" i="1" dirty="0" err="1" smtClean="0"/>
              <a:t>YBaCuO</a:t>
            </a:r>
            <a:r>
              <a:rPr lang="fr-FR" dirty="0" smtClean="0"/>
              <a:t> du coréen SuNAM </a:t>
            </a:r>
            <a:r>
              <a:rPr lang="fr-FR" dirty="0" err="1" smtClean="0"/>
              <a:t>inc.</a:t>
            </a:r>
            <a:endParaRPr lang="fr-FR" dirty="0"/>
          </a:p>
        </p:txBody>
      </p:sp>
      <p:sp>
        <p:nvSpPr>
          <p:cNvPr id="53" name="Titre 1"/>
          <p:cNvSpPr txBox="1">
            <a:spLocks/>
          </p:cNvSpPr>
          <p:nvPr/>
        </p:nvSpPr>
        <p:spPr>
          <a:xfrm>
            <a:off x="251520" y="437456"/>
            <a:ext cx="8229600" cy="759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500" dirty="0" smtClean="0"/>
              <a:t>1.- Objectifs</a:t>
            </a:r>
            <a:endParaRPr lang="fr-FR" sz="3500" dirty="0"/>
          </a:p>
        </p:txBody>
      </p:sp>
      <p:grpSp>
        <p:nvGrpSpPr>
          <p:cNvPr id="2" name="Groupe 1"/>
          <p:cNvGrpSpPr/>
          <p:nvPr/>
        </p:nvGrpSpPr>
        <p:grpSpPr>
          <a:xfrm>
            <a:off x="-72008" y="3493668"/>
            <a:ext cx="9180512" cy="2671636"/>
            <a:chOff x="-117526" y="3493668"/>
            <a:chExt cx="9298038" cy="2677072"/>
          </a:xfrm>
        </p:grpSpPr>
        <p:grpSp>
          <p:nvGrpSpPr>
            <p:cNvPr id="5" name="Groupe 4"/>
            <p:cNvGrpSpPr/>
            <p:nvPr/>
          </p:nvGrpSpPr>
          <p:grpSpPr>
            <a:xfrm>
              <a:off x="-117526" y="3493668"/>
              <a:ext cx="9288622" cy="2671636"/>
              <a:chOff x="-129101" y="3493668"/>
              <a:chExt cx="9288622" cy="2671636"/>
            </a:xfrm>
          </p:grpSpPr>
          <p:grpSp>
            <p:nvGrpSpPr>
              <p:cNvPr id="9" name="Groupe 8"/>
              <p:cNvGrpSpPr/>
              <p:nvPr/>
            </p:nvGrpSpPr>
            <p:grpSpPr>
              <a:xfrm>
                <a:off x="81057" y="3493668"/>
                <a:ext cx="9078464" cy="2671636"/>
                <a:chOff x="11607" y="3493668"/>
                <a:chExt cx="9078464" cy="2671636"/>
              </a:xfrm>
            </p:grpSpPr>
            <p:pic>
              <p:nvPicPr>
                <p:cNvPr id="3076" name="Picture 4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07" y="3493668"/>
                  <a:ext cx="9078464" cy="267163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" name="Connecteur droit avec flèche 2"/>
                <p:cNvCxnSpPr/>
                <p:nvPr/>
              </p:nvCxnSpPr>
              <p:spPr>
                <a:xfrm>
                  <a:off x="7281710" y="4941168"/>
                  <a:ext cx="602658" cy="511673"/>
                </a:xfrm>
                <a:prstGeom prst="straightConnector1">
                  <a:avLst/>
                </a:prstGeom>
                <a:ln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" name="ZoneTexte 7"/>
                <p:cNvSpPr txBox="1"/>
                <p:nvPr/>
              </p:nvSpPr>
              <p:spPr>
                <a:xfrm>
                  <a:off x="7562428" y="4991184"/>
                  <a:ext cx="99141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 smtClean="0">
                      <a:solidFill>
                        <a:schemeClr val="accent1"/>
                      </a:solidFill>
                    </a:rPr>
                    <a:t>12mm</a:t>
                  </a:r>
                  <a:endParaRPr lang="fr-FR" dirty="0">
                    <a:solidFill>
                      <a:schemeClr val="accent1"/>
                    </a:solidFill>
                  </a:endParaRPr>
                </a:p>
              </p:txBody>
            </p:sp>
          </p:grpSp>
          <p:cxnSp>
            <p:nvCxnSpPr>
              <p:cNvPr id="11" name="Connecteur droit avec flèche 10"/>
              <p:cNvCxnSpPr/>
              <p:nvPr/>
            </p:nvCxnSpPr>
            <p:spPr>
              <a:xfrm>
                <a:off x="654485" y="4725144"/>
                <a:ext cx="0" cy="936104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ZoneTexte 11"/>
              <p:cNvSpPr txBox="1"/>
              <p:nvPr/>
            </p:nvSpPr>
            <p:spPr>
              <a:xfrm>
                <a:off x="-129101" y="5122467"/>
                <a:ext cx="99141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>
                    <a:solidFill>
                      <a:schemeClr val="accent1"/>
                    </a:solidFill>
                  </a:rPr>
                  <a:t>200µm</a:t>
                </a:r>
                <a:endParaRPr lang="fr-FR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4" name="Espace réservé du contenu 2"/>
            <p:cNvSpPr txBox="1">
              <a:spLocks/>
            </p:cNvSpPr>
            <p:nvPr/>
          </p:nvSpPr>
          <p:spPr>
            <a:xfrm>
              <a:off x="7124668" y="5822221"/>
              <a:ext cx="2055844" cy="34851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85000" lnSpcReduction="10000"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buNone/>
              </a:pPr>
              <a:r>
                <a:rPr lang="fr-FR" sz="1800" i="1" dirty="0" smtClean="0"/>
                <a:t>Réf. </a:t>
              </a:r>
              <a:r>
                <a:rPr lang="fr-FR" sz="1800" dirty="0" smtClean="0"/>
                <a:t>www.sunam.com</a:t>
              </a:r>
            </a:p>
            <a:p>
              <a:pPr algn="just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51878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3208" y="447080"/>
            <a:ext cx="8229600" cy="936104"/>
          </a:xfrm>
        </p:spPr>
        <p:txBody>
          <a:bodyPr>
            <a:normAutofit/>
          </a:bodyPr>
          <a:lstStyle/>
          <a:p>
            <a:r>
              <a:rPr lang="fr-FR" sz="3500" dirty="0"/>
              <a:t>2</a:t>
            </a:r>
            <a:r>
              <a:rPr lang="fr-FR" sz="3500" dirty="0" smtClean="0"/>
              <a:t>.- Mise en œuvre du bobinage (1)</a:t>
            </a:r>
            <a:endParaRPr lang="fr-FR" sz="3500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39" name="Espace réservé du contenu 2"/>
          <p:cNvSpPr txBox="1">
            <a:spLocks/>
          </p:cNvSpPr>
          <p:nvPr/>
        </p:nvSpPr>
        <p:spPr>
          <a:xfrm>
            <a:off x="35496" y="1628800"/>
            <a:ext cx="4752528" cy="5203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accent1"/>
                </a:solidFill>
              </a:rPr>
              <a:t>Description de la bobine</a:t>
            </a:r>
            <a:r>
              <a:rPr lang="fr-FR" dirty="0" smtClean="0"/>
              <a:t>:</a:t>
            </a:r>
          </a:p>
          <a:p>
            <a:pPr lvl="1" algn="just"/>
            <a:r>
              <a:rPr lang="fr-FR" dirty="0" smtClean="0">
                <a:solidFill>
                  <a:srgbClr val="1202E8"/>
                </a:solidFill>
              </a:rPr>
              <a:t>Matériel: YBa</a:t>
            </a:r>
            <a:r>
              <a:rPr lang="fr-FR" sz="1200" dirty="0" smtClean="0">
                <a:solidFill>
                  <a:srgbClr val="1202E8"/>
                </a:solidFill>
              </a:rPr>
              <a:t>2</a:t>
            </a:r>
            <a:r>
              <a:rPr lang="fr-FR" dirty="0" smtClean="0">
                <a:solidFill>
                  <a:srgbClr val="1202E8"/>
                </a:solidFill>
              </a:rPr>
              <a:t>Cu</a:t>
            </a:r>
            <a:r>
              <a:rPr lang="fr-FR" sz="1200" dirty="0" smtClean="0">
                <a:solidFill>
                  <a:srgbClr val="1202E8"/>
                </a:solidFill>
              </a:rPr>
              <a:t>3</a:t>
            </a:r>
            <a:r>
              <a:rPr lang="fr-FR" dirty="0" smtClean="0">
                <a:solidFill>
                  <a:srgbClr val="1202E8"/>
                </a:solidFill>
              </a:rPr>
              <a:t>O</a:t>
            </a:r>
            <a:r>
              <a:rPr lang="fr-FR" sz="1200" dirty="0" smtClean="0">
                <a:solidFill>
                  <a:srgbClr val="1202E8"/>
                </a:solidFill>
              </a:rPr>
              <a:t>7-δ</a:t>
            </a:r>
            <a:r>
              <a:rPr lang="fr-FR" dirty="0" smtClean="0">
                <a:solidFill>
                  <a:srgbClr val="1202E8"/>
                </a:solidFill>
              </a:rPr>
              <a:t> + racetrack et mandrin en cuivre.</a:t>
            </a:r>
          </a:p>
          <a:p>
            <a:pPr lvl="1" algn="just"/>
            <a:endParaRPr lang="fr-FR" dirty="0" smtClean="0"/>
          </a:p>
          <a:p>
            <a:pPr lvl="1" algn="just"/>
            <a:r>
              <a:rPr lang="fr-FR" dirty="0" smtClean="0"/>
              <a:t>Tours: 17 à une seule couche (9m x 12mm), sans kapton entre couche ni stabilisateur supplémentaire.</a:t>
            </a:r>
          </a:p>
          <a:p>
            <a:pPr lvl="1" algn="just"/>
            <a:endParaRPr lang="fr-FR" dirty="0" smtClean="0"/>
          </a:p>
          <a:p>
            <a:pPr lvl="1" algn="just"/>
            <a:r>
              <a:rPr lang="fr-FR" dirty="0" smtClean="0">
                <a:solidFill>
                  <a:srgbClr val="1202E8"/>
                </a:solidFill>
              </a:rPr>
              <a:t>10 prises de potentiel (   ).</a:t>
            </a:r>
          </a:p>
          <a:p>
            <a:pPr lvl="1" algn="just"/>
            <a:endParaRPr lang="fr-FR" dirty="0" smtClean="0"/>
          </a:p>
          <a:p>
            <a:pPr lvl="1" algn="just"/>
            <a:r>
              <a:rPr lang="fr-FR" dirty="0" smtClean="0"/>
              <a:t>Chaufferette réalisée à partir d’une feuille de Hastelloy avec 4 prises de potentiel: A1, A2, A3 et A4).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890" y="1196752"/>
            <a:ext cx="4487646" cy="566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Étoile à 5 branches 5"/>
          <p:cNvSpPr/>
          <p:nvPr/>
        </p:nvSpPr>
        <p:spPr>
          <a:xfrm>
            <a:off x="3146354" y="4498961"/>
            <a:ext cx="251358" cy="255211"/>
          </a:xfrm>
          <a:prstGeom prst="star5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96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6080" y="452120"/>
            <a:ext cx="8229600" cy="990600"/>
          </a:xfrm>
        </p:spPr>
        <p:txBody>
          <a:bodyPr>
            <a:normAutofit/>
          </a:bodyPr>
          <a:lstStyle/>
          <a:p>
            <a:r>
              <a:rPr lang="fr-FR" sz="3500" dirty="0" smtClean="0"/>
              <a:t>2.- </a:t>
            </a:r>
            <a:r>
              <a:rPr lang="fr-FR" sz="3500" dirty="0"/>
              <a:t>Mise en œuvre du </a:t>
            </a:r>
            <a:r>
              <a:rPr lang="fr-FR" sz="3500" dirty="0" smtClean="0"/>
              <a:t>bobinage (2)</a:t>
            </a:r>
            <a:endParaRPr lang="fr-FR" sz="35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318057" y="1338040"/>
            <a:ext cx="4757998" cy="1442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200" dirty="0" smtClean="0"/>
              <a:t>Essai de soudure contrôlé par la température au travers d’un block d’aluminium pour éviter que se décolle le ruban avec le racetrack</a:t>
            </a:r>
            <a:r>
              <a:rPr lang="fr-FR" sz="2200" dirty="0"/>
              <a:t>.</a:t>
            </a:r>
            <a:endParaRPr lang="fr-FR" sz="22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1316530"/>
            <a:ext cx="4104457" cy="4344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Connecteur droit avec flèche 15"/>
          <p:cNvCxnSpPr>
            <a:stCxn id="17" idx="2"/>
          </p:cNvCxnSpPr>
          <p:nvPr/>
        </p:nvCxnSpPr>
        <p:spPr>
          <a:xfrm>
            <a:off x="5815142" y="1960973"/>
            <a:ext cx="1480099" cy="151390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5076056" y="1314642"/>
            <a:ext cx="147817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Contrôle de Température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7113254" y="5746030"/>
            <a:ext cx="170844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Doigts de chauffage pour la  soudure</a:t>
            </a:r>
            <a:endParaRPr lang="fr-FR" dirty="0"/>
          </a:p>
        </p:txBody>
      </p:sp>
      <p:cxnSp>
        <p:nvCxnSpPr>
          <p:cNvPr id="21" name="Connecteur droit avec flèche 20"/>
          <p:cNvCxnSpPr/>
          <p:nvPr/>
        </p:nvCxnSpPr>
        <p:spPr>
          <a:xfrm flipH="1" flipV="1">
            <a:off x="6588224" y="5107497"/>
            <a:ext cx="593812" cy="62575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7988980" y="1327635"/>
            <a:ext cx="1113736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Soudure utilisée: Indium</a:t>
            </a:r>
            <a:endParaRPr lang="fr-FR" dirty="0"/>
          </a:p>
        </p:txBody>
      </p:sp>
      <p:cxnSp>
        <p:nvCxnSpPr>
          <p:cNvPr id="26" name="Connecteur droit avec flèche 25"/>
          <p:cNvCxnSpPr>
            <a:stCxn id="22" idx="2"/>
          </p:cNvCxnSpPr>
          <p:nvPr/>
        </p:nvCxnSpPr>
        <p:spPr>
          <a:xfrm flipH="1">
            <a:off x="7740352" y="2250965"/>
            <a:ext cx="805496" cy="54097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lèche droite 10"/>
          <p:cNvSpPr/>
          <p:nvPr/>
        </p:nvSpPr>
        <p:spPr>
          <a:xfrm>
            <a:off x="4006297" y="2708920"/>
            <a:ext cx="1058183" cy="4727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60989" y="3985372"/>
            <a:ext cx="4173261" cy="2950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685" y="3972805"/>
            <a:ext cx="5071674" cy="2975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Espace réservé du contenu 2"/>
          <p:cNvSpPr txBox="1">
            <a:spLocks/>
          </p:cNvSpPr>
          <p:nvPr/>
        </p:nvSpPr>
        <p:spPr>
          <a:xfrm>
            <a:off x="318058" y="3089382"/>
            <a:ext cx="4757998" cy="866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200" dirty="0" smtClean="0">
                <a:solidFill>
                  <a:srgbClr val="1202E8"/>
                </a:solidFill>
              </a:rPr>
              <a:t>Prises de potentiels faites avec le fer à souder.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5654" y="3933056"/>
            <a:ext cx="5681883" cy="3003323"/>
            <a:chOff x="5654" y="2713698"/>
            <a:chExt cx="5990633" cy="4222681"/>
          </a:xfrm>
        </p:grpSpPr>
        <p:pic>
          <p:nvPicPr>
            <p:cNvPr id="24" name="Image 23"/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4" y="3435371"/>
              <a:ext cx="5990633" cy="35010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Virage 24"/>
            <p:cNvSpPr/>
            <p:nvPr/>
          </p:nvSpPr>
          <p:spPr>
            <a:xfrm rot="5400000">
              <a:off x="4281198" y="2954206"/>
              <a:ext cx="715703" cy="828158"/>
            </a:xfrm>
            <a:prstGeom prst="bentArrow">
              <a:avLst>
                <a:gd name="adj1" fmla="val 43191"/>
                <a:gd name="adj2" fmla="val 38643"/>
                <a:gd name="adj3" fmla="val 25000"/>
                <a:gd name="adj4" fmla="val 4375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5" name="Espace réservé du contenu 2"/>
            <p:cNvSpPr txBox="1">
              <a:spLocks/>
            </p:cNvSpPr>
            <p:nvPr/>
          </p:nvSpPr>
          <p:spPr>
            <a:xfrm>
              <a:off x="318057" y="2713698"/>
              <a:ext cx="3888432" cy="72167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fr-FR" dirty="0" smtClean="0"/>
                <a:t>Chaufferette de la bobine.</a:t>
              </a:r>
            </a:p>
          </p:txBody>
        </p:sp>
      </p:grpSp>
      <p:sp>
        <p:nvSpPr>
          <p:cNvPr id="20" name="Flèche droite 19"/>
          <p:cNvSpPr/>
          <p:nvPr/>
        </p:nvSpPr>
        <p:spPr>
          <a:xfrm rot="1603796">
            <a:off x="4489359" y="3658351"/>
            <a:ext cx="1058183" cy="4727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340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990600"/>
          </a:xfrm>
        </p:spPr>
        <p:txBody>
          <a:bodyPr>
            <a:normAutofit/>
          </a:bodyPr>
          <a:lstStyle/>
          <a:p>
            <a:r>
              <a:rPr lang="fr-FR" sz="3500" dirty="0"/>
              <a:t>2</a:t>
            </a:r>
            <a:r>
              <a:rPr lang="fr-FR" sz="3500" dirty="0" smtClean="0"/>
              <a:t>.- </a:t>
            </a:r>
            <a:r>
              <a:rPr lang="fr-FR" sz="3500" dirty="0"/>
              <a:t>Mise en œuvre du bobinage </a:t>
            </a:r>
            <a:r>
              <a:rPr lang="fr-FR" sz="3500" dirty="0" smtClean="0"/>
              <a:t>(3)</a:t>
            </a:r>
            <a:endParaRPr lang="fr-FR" sz="35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10096" y="1268760"/>
            <a:ext cx="1744069" cy="576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Système de Bobinage: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65" y="1169147"/>
            <a:ext cx="6869714" cy="5695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923928" y="1294080"/>
            <a:ext cx="3541992" cy="3431064"/>
            <a:chOff x="3923928" y="1294080"/>
            <a:chExt cx="3541992" cy="3431064"/>
          </a:xfrm>
        </p:grpSpPr>
        <p:sp>
          <p:nvSpPr>
            <p:cNvPr id="14" name="Espace réservé du contenu 2"/>
            <p:cNvSpPr txBox="1">
              <a:spLocks/>
            </p:cNvSpPr>
            <p:nvPr/>
          </p:nvSpPr>
          <p:spPr>
            <a:xfrm>
              <a:off x="4737076" y="2348880"/>
              <a:ext cx="1334029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91440" tIns="45720" rIns="91440" bIns="45720" rtlCol="0">
              <a:normAutofit fontScale="92500"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buNone/>
              </a:pPr>
              <a:r>
                <a:rPr lang="fr-FR" sz="2000" dirty="0" smtClean="0"/>
                <a:t>Bobineuse</a:t>
              </a:r>
              <a:r>
                <a:rPr lang="fr-FR" dirty="0" smtClean="0"/>
                <a:t> </a:t>
              </a:r>
            </a:p>
          </p:txBody>
        </p:sp>
        <p:grpSp>
          <p:nvGrpSpPr>
            <p:cNvPr id="16" name="Groupe 15"/>
            <p:cNvGrpSpPr/>
            <p:nvPr/>
          </p:nvGrpSpPr>
          <p:grpSpPr>
            <a:xfrm>
              <a:off x="3923928" y="1294080"/>
              <a:ext cx="3541992" cy="3431064"/>
              <a:chOff x="3923928" y="1294080"/>
              <a:chExt cx="3541992" cy="3431064"/>
            </a:xfrm>
          </p:grpSpPr>
          <p:cxnSp>
            <p:nvCxnSpPr>
              <p:cNvPr id="18" name="Connecteur droit avec flèche 17"/>
              <p:cNvCxnSpPr>
                <a:stCxn id="14" idx="2"/>
              </p:cNvCxnSpPr>
              <p:nvPr/>
            </p:nvCxnSpPr>
            <p:spPr>
              <a:xfrm>
                <a:off x="5404091" y="2924944"/>
                <a:ext cx="1400157" cy="1800200"/>
              </a:xfrm>
              <a:prstGeom prst="straightConnector1">
                <a:avLst/>
              </a:prstGeom>
              <a:ln w="571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avec flèche 18"/>
              <p:cNvCxnSpPr/>
              <p:nvPr/>
            </p:nvCxnSpPr>
            <p:spPr>
              <a:xfrm flipH="1">
                <a:off x="3923928" y="2636912"/>
                <a:ext cx="813148" cy="139638"/>
              </a:xfrm>
              <a:prstGeom prst="straightConnector1">
                <a:avLst/>
              </a:prstGeom>
              <a:ln w="571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Espace réservé du contenu 2"/>
              <p:cNvSpPr txBox="1">
                <a:spLocks/>
              </p:cNvSpPr>
              <p:nvPr/>
            </p:nvSpPr>
            <p:spPr>
              <a:xfrm>
                <a:off x="5577122" y="1294080"/>
                <a:ext cx="1888798" cy="71884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91440" tIns="45720" rIns="91440" bIns="45720" rtlCol="0">
                <a:normAutofit fontScale="77500" lnSpcReduction="20000"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fr-FR" sz="2000" dirty="0" smtClean="0"/>
                  <a:t>Extrémité qui applique la tension mécanique</a:t>
                </a:r>
                <a:r>
                  <a:rPr lang="fr-FR" dirty="0" smtClean="0"/>
                  <a:t> </a:t>
                </a:r>
              </a:p>
            </p:txBody>
          </p:sp>
          <p:cxnSp>
            <p:nvCxnSpPr>
              <p:cNvPr id="21" name="Connecteur droit avec flèche 20"/>
              <p:cNvCxnSpPr>
                <a:stCxn id="20" idx="2"/>
              </p:cNvCxnSpPr>
              <p:nvPr/>
            </p:nvCxnSpPr>
            <p:spPr>
              <a:xfrm>
                <a:off x="6521521" y="2012926"/>
                <a:ext cx="714775" cy="479970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3439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500" dirty="0"/>
              <a:t>2</a:t>
            </a:r>
            <a:r>
              <a:rPr lang="fr-FR" sz="3500" dirty="0" smtClean="0"/>
              <a:t>.- </a:t>
            </a:r>
            <a:r>
              <a:rPr lang="fr-FR" sz="3500" dirty="0"/>
              <a:t>Mise en œuvre du bobinage </a:t>
            </a:r>
            <a:r>
              <a:rPr lang="fr-FR" sz="3500" dirty="0" smtClean="0"/>
              <a:t>(4)</a:t>
            </a:r>
            <a:endParaRPr lang="fr-FR" sz="35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86" y="1332309"/>
            <a:ext cx="7805738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e 12"/>
          <p:cNvGrpSpPr/>
          <p:nvPr/>
        </p:nvGrpSpPr>
        <p:grpSpPr>
          <a:xfrm>
            <a:off x="771" y="1673299"/>
            <a:ext cx="8201025" cy="5212085"/>
            <a:chOff x="-2337" y="1662251"/>
            <a:chExt cx="8201025" cy="5212085"/>
          </a:xfrm>
        </p:grpSpPr>
        <p:pic>
          <p:nvPicPr>
            <p:cNvPr id="9" name="Picture 7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39552" y="1662251"/>
              <a:ext cx="5530565" cy="34598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2337" y="4825762"/>
              <a:ext cx="8201025" cy="2048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" name="Groupe 11"/>
          <p:cNvGrpSpPr/>
          <p:nvPr/>
        </p:nvGrpSpPr>
        <p:grpSpPr>
          <a:xfrm>
            <a:off x="128786" y="1280335"/>
            <a:ext cx="8187630" cy="5584032"/>
            <a:chOff x="582686" y="1316830"/>
            <a:chExt cx="8187630" cy="5584032"/>
          </a:xfrm>
        </p:grpSpPr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686" y="1316830"/>
              <a:ext cx="8187630" cy="55840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8" name="Connecteur droit avec flèche 7"/>
            <p:cNvCxnSpPr>
              <a:stCxn id="15" idx="2"/>
            </p:cNvCxnSpPr>
            <p:nvPr/>
          </p:nvCxnSpPr>
          <p:spPr>
            <a:xfrm>
              <a:off x="2314443" y="2745415"/>
              <a:ext cx="1609485" cy="755593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/>
            <p:cNvSpPr txBox="1"/>
            <p:nvPr/>
          </p:nvSpPr>
          <p:spPr>
            <a:xfrm>
              <a:off x="1245017" y="1545086"/>
              <a:ext cx="2138851" cy="12003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On a refait quelques pièces du maintien mécanique en G10 </a:t>
              </a:r>
              <a:endParaRPr lang="fr-FR" dirty="0"/>
            </a:p>
          </p:txBody>
        </p:sp>
      </p:grpSp>
      <p:cxnSp>
        <p:nvCxnSpPr>
          <p:cNvPr id="20" name="Connecteur droit avec flèche 19"/>
          <p:cNvCxnSpPr/>
          <p:nvPr/>
        </p:nvCxnSpPr>
        <p:spPr>
          <a:xfrm flipH="1" flipV="1">
            <a:off x="4644008" y="4005065"/>
            <a:ext cx="648072" cy="792087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e 20"/>
          <p:cNvGrpSpPr/>
          <p:nvPr/>
        </p:nvGrpSpPr>
        <p:grpSpPr>
          <a:xfrm>
            <a:off x="3131840" y="1702549"/>
            <a:ext cx="1997169" cy="1510427"/>
            <a:chOff x="3131840" y="1702549"/>
            <a:chExt cx="1997169" cy="1510427"/>
          </a:xfrm>
        </p:grpSpPr>
        <p:cxnSp>
          <p:nvCxnSpPr>
            <p:cNvPr id="16" name="Connecteur droit avec flèche 15"/>
            <p:cNvCxnSpPr/>
            <p:nvPr/>
          </p:nvCxnSpPr>
          <p:spPr>
            <a:xfrm>
              <a:off x="3131840" y="2348880"/>
              <a:ext cx="864096" cy="864096"/>
            </a:xfrm>
            <a:prstGeom prst="straightConnector1">
              <a:avLst/>
            </a:prstGeom>
            <a:ln w="762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/>
            <p:cNvSpPr txBox="1"/>
            <p:nvPr/>
          </p:nvSpPr>
          <p:spPr>
            <a:xfrm>
              <a:off x="3184793" y="1702549"/>
              <a:ext cx="1944216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Tient mécaniquement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42531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251520" y="424393"/>
            <a:ext cx="8229600" cy="759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500" dirty="0"/>
              <a:t>3.- Tests au LNCMI Grenoble </a:t>
            </a:r>
            <a:r>
              <a:rPr lang="fr-FR" sz="3500" dirty="0" smtClean="0"/>
              <a:t>(1)</a:t>
            </a:r>
            <a:endParaRPr lang="fr-FR" sz="3500" dirty="0"/>
          </a:p>
        </p:txBody>
      </p:sp>
      <p:sp>
        <p:nvSpPr>
          <p:cNvPr id="59" name="Rectangle 58"/>
          <p:cNvSpPr/>
          <p:nvPr/>
        </p:nvSpPr>
        <p:spPr>
          <a:xfrm>
            <a:off x="7035348" y="5185579"/>
            <a:ext cx="288032" cy="216053"/>
          </a:xfrm>
          <a:prstGeom prst="rect">
            <a:avLst/>
          </a:prstGeom>
          <a:solidFill>
            <a:srgbClr val="0070C0">
              <a:alpha val="4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ZoneTexte 59"/>
          <p:cNvSpPr txBox="1"/>
          <p:nvPr/>
        </p:nvSpPr>
        <p:spPr>
          <a:xfrm>
            <a:off x="7297120" y="5041563"/>
            <a:ext cx="1846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Milieu cryogénique: 4,2K</a:t>
            </a:r>
            <a:endParaRPr lang="fr-FR" sz="1600" dirty="0"/>
          </a:p>
        </p:txBody>
      </p:sp>
      <p:grpSp>
        <p:nvGrpSpPr>
          <p:cNvPr id="5" name="Groupe 4"/>
          <p:cNvGrpSpPr/>
          <p:nvPr/>
        </p:nvGrpSpPr>
        <p:grpSpPr>
          <a:xfrm>
            <a:off x="1115616" y="3240063"/>
            <a:ext cx="3528392" cy="2881620"/>
            <a:chOff x="1115616" y="3643724"/>
            <a:chExt cx="3528392" cy="2881620"/>
          </a:xfrm>
        </p:grpSpPr>
        <p:sp>
          <p:nvSpPr>
            <p:cNvPr id="55" name="ZoneTexte 54"/>
            <p:cNvSpPr txBox="1"/>
            <p:nvPr/>
          </p:nvSpPr>
          <p:spPr>
            <a:xfrm>
              <a:off x="1115616" y="3643724"/>
              <a:ext cx="13681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accent1"/>
                  </a:solidFill>
                </a:rPr>
                <a:t>B externe constant</a:t>
              </a:r>
              <a:endParaRPr lang="fr-FR" b="1" dirty="0">
                <a:solidFill>
                  <a:schemeClr val="accent1"/>
                </a:solidFill>
              </a:endParaRPr>
            </a:p>
          </p:txBody>
        </p:sp>
        <p:grpSp>
          <p:nvGrpSpPr>
            <p:cNvPr id="62" name="Groupe 61"/>
            <p:cNvGrpSpPr/>
            <p:nvPr/>
          </p:nvGrpSpPr>
          <p:grpSpPr>
            <a:xfrm>
              <a:off x="2481424" y="3816336"/>
              <a:ext cx="2162584" cy="2709008"/>
              <a:chOff x="2495072" y="4032360"/>
              <a:chExt cx="2162584" cy="2709008"/>
            </a:xfrm>
          </p:grpSpPr>
          <p:grpSp>
            <p:nvGrpSpPr>
              <p:cNvPr id="54" name="Groupe 53"/>
              <p:cNvGrpSpPr/>
              <p:nvPr/>
            </p:nvGrpSpPr>
            <p:grpSpPr>
              <a:xfrm>
                <a:off x="2495072" y="4032360"/>
                <a:ext cx="2162584" cy="2709008"/>
                <a:chOff x="2148680" y="4032360"/>
                <a:chExt cx="2162584" cy="2709008"/>
              </a:xfrm>
            </p:grpSpPr>
            <p:cxnSp>
              <p:nvCxnSpPr>
                <p:cNvPr id="4" name="Connecteur droit avec flèche 3"/>
                <p:cNvCxnSpPr/>
                <p:nvPr/>
              </p:nvCxnSpPr>
              <p:spPr>
                <a:xfrm flipV="1">
                  <a:off x="2148680" y="4040183"/>
                  <a:ext cx="0" cy="2701185"/>
                </a:xfrm>
                <a:prstGeom prst="straightConnector1">
                  <a:avLst/>
                </a:prstGeom>
                <a:ln w="38100">
                  <a:prstDash val="lg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Connecteur droit avec flèche 20"/>
                <p:cNvCxnSpPr/>
                <p:nvPr/>
              </p:nvCxnSpPr>
              <p:spPr>
                <a:xfrm flipV="1">
                  <a:off x="2752040" y="4040183"/>
                  <a:ext cx="0" cy="2701185"/>
                </a:xfrm>
                <a:prstGeom prst="straightConnector1">
                  <a:avLst/>
                </a:prstGeom>
                <a:ln w="38100">
                  <a:prstDash val="lg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Connecteur droit avec flèche 21"/>
                <p:cNvCxnSpPr/>
                <p:nvPr/>
              </p:nvCxnSpPr>
              <p:spPr>
                <a:xfrm flipV="1">
                  <a:off x="3731432" y="4036128"/>
                  <a:ext cx="0" cy="2701185"/>
                </a:xfrm>
                <a:prstGeom prst="straightConnector1">
                  <a:avLst/>
                </a:prstGeom>
                <a:ln w="38100">
                  <a:prstDash val="lg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Connecteur droit avec flèche 22"/>
                <p:cNvCxnSpPr/>
                <p:nvPr/>
              </p:nvCxnSpPr>
              <p:spPr>
                <a:xfrm flipV="1">
                  <a:off x="4311264" y="4032360"/>
                  <a:ext cx="0" cy="2701185"/>
                </a:xfrm>
                <a:prstGeom prst="straightConnector1">
                  <a:avLst/>
                </a:prstGeom>
                <a:ln w="38100">
                  <a:prstDash val="lg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1" name="Connecteur droit avec flèche 60"/>
              <p:cNvCxnSpPr/>
              <p:nvPr/>
            </p:nvCxnSpPr>
            <p:spPr>
              <a:xfrm flipV="1">
                <a:off x="3604832" y="4040183"/>
                <a:ext cx="0" cy="2701185"/>
              </a:xfrm>
              <a:prstGeom prst="straightConnector1">
                <a:avLst/>
              </a:prstGeom>
              <a:ln w="38100">
                <a:prstDash val="lg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3" name="Organigramme : Disque magnétique 62"/>
          <p:cNvSpPr/>
          <p:nvPr/>
        </p:nvSpPr>
        <p:spPr>
          <a:xfrm>
            <a:off x="2271512" y="3745419"/>
            <a:ext cx="2659357" cy="2492896"/>
          </a:xfrm>
          <a:prstGeom prst="flowChartMagneticDisk">
            <a:avLst/>
          </a:prstGeom>
          <a:solidFill>
            <a:srgbClr val="0070C0">
              <a:alpha val="37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5" name="Groupe 64"/>
          <p:cNvGrpSpPr/>
          <p:nvPr/>
        </p:nvGrpSpPr>
        <p:grpSpPr>
          <a:xfrm>
            <a:off x="2993035" y="2233251"/>
            <a:ext cx="3379165" cy="3669803"/>
            <a:chOff x="4788024" y="1734477"/>
            <a:chExt cx="3379165" cy="3669803"/>
          </a:xfrm>
        </p:grpSpPr>
        <p:grpSp>
          <p:nvGrpSpPr>
            <p:cNvPr id="71" name="Groupe 70"/>
            <p:cNvGrpSpPr/>
            <p:nvPr/>
          </p:nvGrpSpPr>
          <p:grpSpPr>
            <a:xfrm>
              <a:off x="4788024" y="4091423"/>
              <a:ext cx="1440160" cy="1072133"/>
              <a:chOff x="5031265" y="3905010"/>
              <a:chExt cx="1440160" cy="1072133"/>
            </a:xfrm>
          </p:grpSpPr>
          <p:sp>
            <p:nvSpPr>
              <p:cNvPr id="76" name="Ellipse 75"/>
              <p:cNvSpPr/>
              <p:nvPr/>
            </p:nvSpPr>
            <p:spPr>
              <a:xfrm rot="2295142">
                <a:off x="5319297" y="3905010"/>
                <a:ext cx="115212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7" name="Ellipse 76"/>
              <p:cNvSpPr/>
              <p:nvPr/>
            </p:nvSpPr>
            <p:spPr>
              <a:xfrm rot="2295142">
                <a:off x="5278511" y="3941735"/>
                <a:ext cx="115212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8" name="Ellipse 77"/>
              <p:cNvSpPr/>
              <p:nvPr/>
            </p:nvSpPr>
            <p:spPr>
              <a:xfrm rot="2295142">
                <a:off x="5247289" y="3996385"/>
                <a:ext cx="115212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9" name="Ellipse 78"/>
              <p:cNvSpPr/>
              <p:nvPr/>
            </p:nvSpPr>
            <p:spPr>
              <a:xfrm rot="2295142">
                <a:off x="5192855" y="4041039"/>
                <a:ext cx="115212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0" name="Ellipse 79"/>
              <p:cNvSpPr/>
              <p:nvPr/>
            </p:nvSpPr>
            <p:spPr>
              <a:xfrm rot="2295142">
                <a:off x="5165559" y="4099399"/>
                <a:ext cx="115212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1" name="Ellipse 80"/>
              <p:cNvSpPr/>
              <p:nvPr/>
            </p:nvSpPr>
            <p:spPr>
              <a:xfrm rot="2295142">
                <a:off x="5107199" y="4157759"/>
                <a:ext cx="115212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2" name="Ellipse 81"/>
              <p:cNvSpPr/>
              <p:nvPr/>
            </p:nvSpPr>
            <p:spPr>
              <a:xfrm rot="2295142">
                <a:off x="5075977" y="4212409"/>
                <a:ext cx="115212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3" name="Ellipse 82"/>
              <p:cNvSpPr/>
              <p:nvPr/>
            </p:nvSpPr>
            <p:spPr>
              <a:xfrm rot="2295142">
                <a:off x="5031265" y="4257063"/>
                <a:ext cx="115212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2" name="Arc 71"/>
            <p:cNvSpPr/>
            <p:nvPr/>
          </p:nvSpPr>
          <p:spPr>
            <a:xfrm rot="10963578">
              <a:off x="4948489" y="4605909"/>
              <a:ext cx="2781654" cy="757797"/>
            </a:xfrm>
            <a:prstGeom prst="arc">
              <a:avLst>
                <a:gd name="adj1" fmla="val 12377739"/>
                <a:gd name="adj2" fmla="val 20699289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" name="Arc 72"/>
            <p:cNvSpPr/>
            <p:nvPr/>
          </p:nvSpPr>
          <p:spPr>
            <a:xfrm rot="15001871">
              <a:off x="5374097" y="1819106"/>
              <a:ext cx="2877721" cy="2708463"/>
            </a:xfrm>
            <a:prstGeom prst="arc">
              <a:avLst>
                <a:gd name="adj1" fmla="val 11332657"/>
                <a:gd name="adj2" fmla="val 14552098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" name="Ellipse 73"/>
            <p:cNvSpPr/>
            <p:nvPr/>
          </p:nvSpPr>
          <p:spPr>
            <a:xfrm>
              <a:off x="7033920" y="4509120"/>
              <a:ext cx="144016" cy="1440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Ellipse 74"/>
            <p:cNvSpPr/>
            <p:nvPr/>
          </p:nvSpPr>
          <p:spPr>
            <a:xfrm>
              <a:off x="6991384" y="5260264"/>
              <a:ext cx="144016" cy="1440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5" name="Groupe 94"/>
          <p:cNvGrpSpPr/>
          <p:nvPr/>
        </p:nvGrpSpPr>
        <p:grpSpPr>
          <a:xfrm>
            <a:off x="2771800" y="2060848"/>
            <a:ext cx="2808315" cy="4177467"/>
            <a:chOff x="2771800" y="2680533"/>
            <a:chExt cx="2808315" cy="4177467"/>
          </a:xfrm>
        </p:grpSpPr>
        <p:cxnSp>
          <p:nvCxnSpPr>
            <p:cNvPr id="85" name="Connecteur droit 84"/>
            <p:cNvCxnSpPr/>
            <p:nvPr/>
          </p:nvCxnSpPr>
          <p:spPr>
            <a:xfrm flipV="1">
              <a:off x="3618480" y="2680533"/>
              <a:ext cx="0" cy="1339771"/>
            </a:xfrm>
            <a:prstGeom prst="line">
              <a:avLst/>
            </a:prstGeom>
            <a:ln w="28575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 flipH="1">
              <a:off x="2771800" y="3520683"/>
              <a:ext cx="2808315" cy="3337317"/>
            </a:xfrm>
            <a:prstGeom prst="line">
              <a:avLst/>
            </a:prstGeom>
            <a:ln w="28575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Arc 92"/>
            <p:cNvSpPr/>
            <p:nvPr/>
          </p:nvSpPr>
          <p:spPr>
            <a:xfrm>
              <a:off x="2974176" y="3212975"/>
              <a:ext cx="2024933" cy="1970303"/>
            </a:xfrm>
            <a:prstGeom prst="arc">
              <a:avLst>
                <a:gd name="adj1" fmla="val 14940872"/>
                <a:gd name="adj2" fmla="val 0"/>
              </a:avLst>
            </a:prstGeom>
            <a:ln w="28575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4" name="ZoneTexte 93"/>
            <p:cNvSpPr txBox="1"/>
            <p:nvPr/>
          </p:nvSpPr>
          <p:spPr>
            <a:xfrm>
              <a:off x="4222553" y="3284984"/>
              <a:ext cx="5654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3200" dirty="0" smtClean="0"/>
                <a:t>θ</a:t>
              </a:r>
              <a:endParaRPr lang="fr-FR" sz="3200" dirty="0"/>
            </a:p>
          </p:txBody>
        </p:sp>
      </p:grpSp>
      <p:sp>
        <p:nvSpPr>
          <p:cNvPr id="42" name="ZoneTexte 41"/>
          <p:cNvSpPr txBox="1"/>
          <p:nvPr/>
        </p:nvSpPr>
        <p:spPr>
          <a:xfrm>
            <a:off x="6988581" y="5632211"/>
            <a:ext cx="22118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/>
              <a:t>θ</a:t>
            </a:r>
            <a:r>
              <a:rPr lang="fr-FR" sz="1600" dirty="0" smtClean="0"/>
              <a:t>: l’angle de la bobine par rapport au champ</a:t>
            </a:r>
            <a:endParaRPr lang="fr-FR" sz="1600" dirty="0"/>
          </a:p>
        </p:txBody>
      </p:sp>
      <p:grpSp>
        <p:nvGrpSpPr>
          <p:cNvPr id="13" name="Groupe 12"/>
          <p:cNvGrpSpPr/>
          <p:nvPr/>
        </p:nvGrpSpPr>
        <p:grpSpPr>
          <a:xfrm>
            <a:off x="5333800" y="3957251"/>
            <a:ext cx="1727999" cy="1921531"/>
            <a:chOff x="5320939" y="4360912"/>
            <a:chExt cx="1727999" cy="1921531"/>
          </a:xfrm>
        </p:grpSpPr>
        <p:grpSp>
          <p:nvGrpSpPr>
            <p:cNvPr id="66" name="Groupe 65"/>
            <p:cNvGrpSpPr/>
            <p:nvPr/>
          </p:nvGrpSpPr>
          <p:grpSpPr>
            <a:xfrm>
              <a:off x="6156176" y="5497211"/>
              <a:ext cx="504056" cy="487293"/>
              <a:chOff x="7928458" y="4645852"/>
              <a:chExt cx="504056" cy="487293"/>
            </a:xfrm>
          </p:grpSpPr>
          <p:sp>
            <p:nvSpPr>
              <p:cNvPr id="69" name="Ellipse 68"/>
              <p:cNvSpPr/>
              <p:nvPr/>
            </p:nvSpPr>
            <p:spPr>
              <a:xfrm>
                <a:off x="7928458" y="4645852"/>
                <a:ext cx="504056" cy="48729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70" name="Connecteur droit 69"/>
              <p:cNvCxnSpPr>
                <a:stCxn id="69" idx="2"/>
                <a:endCxn id="69" idx="6"/>
              </p:cNvCxnSpPr>
              <p:nvPr/>
            </p:nvCxnSpPr>
            <p:spPr>
              <a:xfrm>
                <a:off x="7928458" y="4889499"/>
                <a:ext cx="504056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" name="Forme libre 66"/>
            <p:cNvSpPr/>
            <p:nvPr/>
          </p:nvSpPr>
          <p:spPr>
            <a:xfrm>
              <a:off x="5378523" y="5226565"/>
              <a:ext cx="1050878" cy="275166"/>
            </a:xfrm>
            <a:custGeom>
              <a:avLst/>
              <a:gdLst>
                <a:gd name="connsiteX0" fmla="*/ 1050878 w 1050878"/>
                <a:gd name="connsiteY0" fmla="*/ 275166 h 275166"/>
                <a:gd name="connsiteX1" fmla="*/ 655093 w 1050878"/>
                <a:gd name="connsiteY1" fmla="*/ 2210 h 275166"/>
                <a:gd name="connsiteX2" fmla="*/ 177421 w 1050878"/>
                <a:gd name="connsiteY2" fmla="*/ 152336 h 275166"/>
                <a:gd name="connsiteX3" fmla="*/ 0 w 1050878"/>
                <a:gd name="connsiteY3" fmla="*/ 261518 h 275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0878" h="275166">
                  <a:moveTo>
                    <a:pt x="1050878" y="275166"/>
                  </a:moveTo>
                  <a:cubicBezTo>
                    <a:pt x="925773" y="148924"/>
                    <a:pt x="800669" y="22682"/>
                    <a:pt x="655093" y="2210"/>
                  </a:cubicBezTo>
                  <a:cubicBezTo>
                    <a:pt x="509517" y="-18262"/>
                    <a:pt x="286603" y="109118"/>
                    <a:pt x="177421" y="152336"/>
                  </a:cubicBezTo>
                  <a:cubicBezTo>
                    <a:pt x="68239" y="195554"/>
                    <a:pt x="0" y="247870"/>
                    <a:pt x="0" y="26151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Forme libre 67"/>
            <p:cNvSpPr/>
            <p:nvPr/>
          </p:nvSpPr>
          <p:spPr>
            <a:xfrm>
              <a:off x="5320939" y="5985430"/>
              <a:ext cx="1175452" cy="297013"/>
            </a:xfrm>
            <a:custGeom>
              <a:avLst/>
              <a:gdLst>
                <a:gd name="connsiteX0" fmla="*/ 1091821 w 1122303"/>
                <a:gd name="connsiteY0" fmla="*/ 0 h 297013"/>
                <a:gd name="connsiteX1" fmla="*/ 1078173 w 1122303"/>
                <a:gd name="connsiteY1" fmla="*/ 191069 h 297013"/>
                <a:gd name="connsiteX2" fmla="*/ 668740 w 1122303"/>
                <a:gd name="connsiteY2" fmla="*/ 286603 h 297013"/>
                <a:gd name="connsiteX3" fmla="*/ 0 w 1122303"/>
                <a:gd name="connsiteY3" fmla="*/ 272956 h 29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2303" h="297013">
                  <a:moveTo>
                    <a:pt x="1091821" y="0"/>
                  </a:moveTo>
                  <a:cubicBezTo>
                    <a:pt x="1120253" y="71651"/>
                    <a:pt x="1148686" y="143302"/>
                    <a:pt x="1078173" y="191069"/>
                  </a:cubicBezTo>
                  <a:cubicBezTo>
                    <a:pt x="1007660" y="238836"/>
                    <a:pt x="848435" y="272955"/>
                    <a:pt x="668740" y="286603"/>
                  </a:cubicBezTo>
                  <a:cubicBezTo>
                    <a:pt x="489045" y="300251"/>
                    <a:pt x="9099" y="304801"/>
                    <a:pt x="0" y="27295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1" name="Groupe 10"/>
            <p:cNvGrpSpPr/>
            <p:nvPr/>
          </p:nvGrpSpPr>
          <p:grpSpPr>
            <a:xfrm>
              <a:off x="5593760" y="4360912"/>
              <a:ext cx="1455178" cy="796280"/>
              <a:chOff x="6012160" y="4504928"/>
              <a:chExt cx="1455178" cy="796280"/>
            </a:xfrm>
          </p:grpSpPr>
          <p:sp>
            <p:nvSpPr>
              <p:cNvPr id="43" name="Forme libre 42"/>
              <p:cNvSpPr/>
              <p:nvPr/>
            </p:nvSpPr>
            <p:spPr>
              <a:xfrm>
                <a:off x="6156175" y="5157192"/>
                <a:ext cx="411977" cy="80736"/>
              </a:xfrm>
              <a:custGeom>
                <a:avLst/>
                <a:gdLst>
                  <a:gd name="connsiteX0" fmla="*/ 1050878 w 1050878"/>
                  <a:gd name="connsiteY0" fmla="*/ 275166 h 275166"/>
                  <a:gd name="connsiteX1" fmla="*/ 655093 w 1050878"/>
                  <a:gd name="connsiteY1" fmla="*/ 2210 h 275166"/>
                  <a:gd name="connsiteX2" fmla="*/ 177421 w 1050878"/>
                  <a:gd name="connsiteY2" fmla="*/ 152336 h 275166"/>
                  <a:gd name="connsiteX3" fmla="*/ 0 w 1050878"/>
                  <a:gd name="connsiteY3" fmla="*/ 261518 h 27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0878" h="275166">
                    <a:moveTo>
                      <a:pt x="1050878" y="275166"/>
                    </a:moveTo>
                    <a:cubicBezTo>
                      <a:pt x="925773" y="148924"/>
                      <a:pt x="800669" y="22682"/>
                      <a:pt x="655093" y="2210"/>
                    </a:cubicBezTo>
                    <a:cubicBezTo>
                      <a:pt x="509517" y="-18262"/>
                      <a:pt x="286603" y="109118"/>
                      <a:pt x="177421" y="152336"/>
                    </a:cubicBezTo>
                    <a:cubicBezTo>
                      <a:pt x="68239" y="195554"/>
                      <a:pt x="0" y="247870"/>
                      <a:pt x="0" y="261518"/>
                    </a:cubicBez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7" name="Connecteur droit avec flèche 6"/>
              <p:cNvCxnSpPr/>
              <p:nvPr/>
            </p:nvCxnSpPr>
            <p:spPr>
              <a:xfrm flipH="1">
                <a:off x="6012160" y="5237928"/>
                <a:ext cx="144016" cy="63280"/>
              </a:xfrm>
              <a:prstGeom prst="straightConnector1">
                <a:avLst/>
              </a:prstGeom>
              <a:ln w="57150">
                <a:solidFill>
                  <a:schemeClr val="accent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ZoneTexte 7"/>
              <p:cNvSpPr txBox="1"/>
              <p:nvPr/>
            </p:nvSpPr>
            <p:spPr>
              <a:xfrm>
                <a:off x="6269711" y="4504928"/>
                <a:ext cx="119762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Courant continue</a:t>
                </a:r>
                <a:endParaRPr lang="en-US" dirty="0"/>
              </a:p>
            </p:txBody>
          </p:sp>
        </p:grpSp>
      </p:grpSp>
      <p:sp>
        <p:nvSpPr>
          <p:cNvPr id="50" name="ZoneTexte 49"/>
          <p:cNvSpPr txBox="1"/>
          <p:nvPr/>
        </p:nvSpPr>
        <p:spPr>
          <a:xfrm>
            <a:off x="395536" y="1268760"/>
            <a:ext cx="5184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fr-FR" sz="2800" b="1" dirty="0" smtClean="0">
                <a:solidFill>
                  <a:schemeClr val="accent1"/>
                </a:solidFill>
              </a:rPr>
              <a:t>Schéma de l’expérience</a:t>
            </a:r>
            <a:endParaRPr lang="fr-FR" sz="2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62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548680"/>
            <a:ext cx="8568952" cy="720080"/>
          </a:xfrm>
        </p:spPr>
        <p:txBody>
          <a:bodyPr>
            <a:normAutofit fontScale="90000"/>
          </a:bodyPr>
          <a:lstStyle/>
          <a:p>
            <a:r>
              <a:rPr lang="fr-FR" sz="3900" dirty="0"/>
              <a:t>3</a:t>
            </a:r>
            <a:r>
              <a:rPr lang="fr-FR" sz="3900" dirty="0" smtClean="0"/>
              <a:t>.- Tests au LNCMI Grenoble (2)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7620000" y="44624"/>
            <a:ext cx="1066800" cy="329184"/>
          </a:xfrm>
        </p:spPr>
        <p:txBody>
          <a:bodyPr/>
          <a:lstStyle/>
          <a:p>
            <a:fld id="{991C3B5D-F812-4F5E-A4C7-944EB458A05F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>
          <a:xfrm>
            <a:off x="35496" y="908720"/>
            <a:ext cx="4392488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dirty="0" smtClean="0"/>
              <a:t>Canne de mesure</a:t>
            </a:r>
          </a:p>
        </p:txBody>
      </p:sp>
      <p:pic>
        <p:nvPicPr>
          <p:cNvPr id="6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714" y="1494284"/>
            <a:ext cx="5904656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145" l="0" r="100000">
                        <a14:foregroundMark x1="50265" y1="34508" x2="50265" y2="34508"/>
                        <a14:foregroundMark x1="48677" y1="43043" x2="48677" y2="43043"/>
                        <a14:foregroundMark x1="48677" y1="51763" x2="48677" y2="51763"/>
                        <a14:foregroundMark x1="49206" y1="58627" x2="49206" y2="58627"/>
                        <a14:foregroundMark x1="37037" y1="86827" x2="37037" y2="86827"/>
                        <a14:backgroundMark x1="56614" y1="36178" x2="56614" y2="36178"/>
                        <a14:backgroundMark x1="62434" y1="14471" x2="62434" y2="14471"/>
                        <a14:backgroundMark x1="78836" y1="17254" x2="78836" y2="17254"/>
                        <a14:backgroundMark x1="88360" y1="11688" x2="88360" y2="116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82" y="1251139"/>
            <a:ext cx="2088232" cy="56560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sp>
        <p:nvSpPr>
          <p:cNvPr id="75" name="Accolade fermante 74"/>
          <p:cNvSpPr/>
          <p:nvPr/>
        </p:nvSpPr>
        <p:spPr>
          <a:xfrm rot="10800000">
            <a:off x="1180575" y="2901745"/>
            <a:ext cx="576064" cy="3158581"/>
          </a:xfrm>
          <a:prstGeom prst="rightBrace">
            <a:avLst>
              <a:gd name="adj1" fmla="val 53685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ZoneTexte 75"/>
          <p:cNvSpPr txBox="1"/>
          <p:nvPr/>
        </p:nvSpPr>
        <p:spPr>
          <a:xfrm>
            <a:off x="23921" y="4119336"/>
            <a:ext cx="1153192" cy="62792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1700" dirty="0" smtClean="0"/>
              <a:t>Isolation thermique</a:t>
            </a:r>
            <a:endParaRPr lang="fr-FR" sz="1700" dirty="0"/>
          </a:p>
        </p:txBody>
      </p:sp>
      <p:grpSp>
        <p:nvGrpSpPr>
          <p:cNvPr id="52" name="Groupe 51"/>
          <p:cNvGrpSpPr/>
          <p:nvPr/>
        </p:nvGrpSpPr>
        <p:grpSpPr>
          <a:xfrm>
            <a:off x="1629832" y="1816186"/>
            <a:ext cx="7272808" cy="5048878"/>
            <a:chOff x="1619672" y="1809122"/>
            <a:chExt cx="7272808" cy="5048878"/>
          </a:xfrm>
        </p:grpSpPr>
        <p:grpSp>
          <p:nvGrpSpPr>
            <p:cNvPr id="53" name="Groupe 52"/>
            <p:cNvGrpSpPr/>
            <p:nvPr/>
          </p:nvGrpSpPr>
          <p:grpSpPr>
            <a:xfrm>
              <a:off x="1619672" y="1809122"/>
              <a:ext cx="6396597" cy="5048878"/>
              <a:chOff x="1619672" y="1809122"/>
              <a:chExt cx="6396597" cy="5048878"/>
            </a:xfrm>
          </p:grpSpPr>
          <p:grpSp>
            <p:nvGrpSpPr>
              <p:cNvPr id="61" name="Groupe 60"/>
              <p:cNvGrpSpPr/>
              <p:nvPr/>
            </p:nvGrpSpPr>
            <p:grpSpPr>
              <a:xfrm>
                <a:off x="4155121" y="1809122"/>
                <a:ext cx="3861147" cy="3148816"/>
                <a:chOff x="2507050" y="2024256"/>
                <a:chExt cx="3284855" cy="2753360"/>
              </a:xfrm>
            </p:grpSpPr>
            <p:pic>
              <p:nvPicPr>
                <p:cNvPr id="65" name="Image 64"/>
                <p:cNvPicPr/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07050" y="2024256"/>
                  <a:ext cx="3284855" cy="27533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cxnSp>
              <p:nvCxnSpPr>
                <p:cNvPr id="66" name="Connecteur droit avec flèche 65"/>
                <p:cNvCxnSpPr>
                  <a:stCxn id="68" idx="0"/>
                </p:cNvCxnSpPr>
                <p:nvPr/>
              </p:nvCxnSpPr>
              <p:spPr>
                <a:xfrm flipV="1">
                  <a:off x="2878490" y="3400937"/>
                  <a:ext cx="469374" cy="50245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ZoneTexte 67"/>
                <p:cNvSpPr txBox="1"/>
                <p:nvPr/>
              </p:nvSpPr>
              <p:spPr>
                <a:xfrm>
                  <a:off x="2554454" y="3903387"/>
                  <a:ext cx="648072" cy="461665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 smtClean="0"/>
                    <a:t>Driver circuit</a:t>
                  </a:r>
                  <a:endParaRPr lang="fr-FR" sz="1200" b="1" dirty="0"/>
                </a:p>
              </p:txBody>
            </p:sp>
          </p:grpSp>
          <p:cxnSp>
            <p:nvCxnSpPr>
              <p:cNvPr id="62" name="Connecteur droit 61"/>
              <p:cNvCxnSpPr/>
              <p:nvPr/>
            </p:nvCxnSpPr>
            <p:spPr>
              <a:xfrm flipH="1">
                <a:off x="2627784" y="1809122"/>
                <a:ext cx="1527337" cy="425120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necteur droit 62"/>
              <p:cNvCxnSpPr/>
              <p:nvPr/>
            </p:nvCxnSpPr>
            <p:spPr>
              <a:xfrm flipH="1">
                <a:off x="2764569" y="4957938"/>
                <a:ext cx="5251700" cy="163941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Ellipse 63"/>
              <p:cNvSpPr/>
              <p:nvPr/>
            </p:nvSpPr>
            <p:spPr>
              <a:xfrm>
                <a:off x="1619672" y="5949280"/>
                <a:ext cx="1224136" cy="908720"/>
              </a:xfrm>
              <a:prstGeom prst="ellipse">
                <a:avLst/>
              </a:prstGeom>
              <a:solidFill>
                <a:srgbClr val="FF0000">
                  <a:alpha val="2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54" name="Groupe 53"/>
            <p:cNvGrpSpPr/>
            <p:nvPr/>
          </p:nvGrpSpPr>
          <p:grpSpPr>
            <a:xfrm>
              <a:off x="6929359" y="3308915"/>
              <a:ext cx="1963121" cy="1008112"/>
              <a:chOff x="6929359" y="3308915"/>
              <a:chExt cx="1963121" cy="1008112"/>
            </a:xfrm>
          </p:grpSpPr>
          <p:grpSp>
            <p:nvGrpSpPr>
              <p:cNvPr id="55" name="Groupe 54"/>
              <p:cNvGrpSpPr/>
              <p:nvPr/>
            </p:nvGrpSpPr>
            <p:grpSpPr>
              <a:xfrm>
                <a:off x="6929359" y="3308915"/>
                <a:ext cx="1963121" cy="1008112"/>
                <a:chOff x="6929359" y="3308915"/>
                <a:chExt cx="1963121" cy="1008112"/>
              </a:xfrm>
            </p:grpSpPr>
            <p:cxnSp>
              <p:nvCxnSpPr>
                <p:cNvPr id="57" name="Connecteur droit 56"/>
                <p:cNvCxnSpPr/>
                <p:nvPr/>
              </p:nvCxnSpPr>
              <p:spPr>
                <a:xfrm>
                  <a:off x="6929359" y="3691218"/>
                  <a:ext cx="1963121" cy="121753"/>
                </a:xfrm>
                <a:prstGeom prst="line">
                  <a:avLst/>
                </a:prstGeom>
                <a:ln w="3810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" name="Arc 57"/>
                <p:cNvSpPr/>
                <p:nvPr/>
              </p:nvSpPr>
              <p:spPr>
                <a:xfrm>
                  <a:off x="8109568" y="3308915"/>
                  <a:ext cx="566888" cy="1008112"/>
                </a:xfrm>
                <a:prstGeom prst="arc">
                  <a:avLst>
                    <a:gd name="adj1" fmla="val 6231345"/>
                    <a:gd name="adj2" fmla="val 2137328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59" name="Connecteur droit 58"/>
                <p:cNvCxnSpPr/>
                <p:nvPr/>
              </p:nvCxnSpPr>
              <p:spPr>
                <a:xfrm flipH="1" flipV="1">
                  <a:off x="8109568" y="4227212"/>
                  <a:ext cx="169587" cy="5244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onnecteur droit 59"/>
                <p:cNvCxnSpPr/>
                <p:nvPr/>
              </p:nvCxnSpPr>
              <p:spPr>
                <a:xfrm>
                  <a:off x="8244408" y="4104096"/>
                  <a:ext cx="31198" cy="17376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6" name="ZoneTexte 55"/>
              <p:cNvSpPr txBox="1"/>
              <p:nvPr/>
            </p:nvSpPr>
            <p:spPr>
              <a:xfrm>
                <a:off x="8260007" y="3383531"/>
                <a:ext cx="2834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dirty="0" smtClean="0"/>
                  <a:t>θ</a:t>
                </a:r>
                <a:endParaRPr lang="fr-FR" dirty="0"/>
              </a:p>
            </p:txBody>
          </p:sp>
        </p:grpSp>
      </p:grpSp>
      <p:grpSp>
        <p:nvGrpSpPr>
          <p:cNvPr id="5" name="Groupe 4"/>
          <p:cNvGrpSpPr/>
          <p:nvPr/>
        </p:nvGrpSpPr>
        <p:grpSpPr>
          <a:xfrm>
            <a:off x="3857578" y="4641836"/>
            <a:ext cx="3545884" cy="2990906"/>
            <a:chOff x="3857578" y="4641836"/>
            <a:chExt cx="3545884" cy="2990906"/>
          </a:xfrm>
        </p:grpSpPr>
        <p:sp>
          <p:nvSpPr>
            <p:cNvPr id="77" name="Arc 76"/>
            <p:cNvSpPr/>
            <p:nvPr/>
          </p:nvSpPr>
          <p:spPr>
            <a:xfrm>
              <a:off x="3857578" y="5310708"/>
              <a:ext cx="2592288" cy="965480"/>
            </a:xfrm>
            <a:prstGeom prst="arc">
              <a:avLst>
                <a:gd name="adj1" fmla="val 18781205"/>
                <a:gd name="adj2" fmla="val 13605595"/>
              </a:avLst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06" name="Groupe 105"/>
            <p:cNvGrpSpPr/>
            <p:nvPr/>
          </p:nvGrpSpPr>
          <p:grpSpPr>
            <a:xfrm>
              <a:off x="4065898" y="4830484"/>
              <a:ext cx="2147624" cy="2802258"/>
              <a:chOff x="6516216" y="538520"/>
              <a:chExt cx="2147624" cy="2466052"/>
            </a:xfrm>
          </p:grpSpPr>
          <p:grpSp>
            <p:nvGrpSpPr>
              <p:cNvPr id="95" name="Groupe 94"/>
              <p:cNvGrpSpPr/>
              <p:nvPr/>
            </p:nvGrpSpPr>
            <p:grpSpPr>
              <a:xfrm>
                <a:off x="6516216" y="673670"/>
                <a:ext cx="874256" cy="2330902"/>
                <a:chOff x="6516216" y="673670"/>
                <a:chExt cx="874256" cy="2330902"/>
              </a:xfrm>
            </p:grpSpPr>
            <p:sp>
              <p:nvSpPr>
                <p:cNvPr id="85" name="Arc 84"/>
                <p:cNvSpPr/>
                <p:nvPr/>
              </p:nvSpPr>
              <p:spPr>
                <a:xfrm>
                  <a:off x="6516216" y="700316"/>
                  <a:ext cx="874256" cy="2304256"/>
                </a:xfrm>
                <a:prstGeom prst="arc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81" name="Connecteur droit 80"/>
                <p:cNvCxnSpPr>
                  <a:stCxn id="85" idx="0"/>
                </p:cNvCxnSpPr>
                <p:nvPr/>
              </p:nvCxnSpPr>
              <p:spPr>
                <a:xfrm>
                  <a:off x="6953344" y="700316"/>
                  <a:ext cx="33464" cy="6438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Connecteur droit 91"/>
                <p:cNvCxnSpPr>
                  <a:stCxn id="85" idx="0"/>
                </p:cNvCxnSpPr>
                <p:nvPr/>
              </p:nvCxnSpPr>
              <p:spPr>
                <a:xfrm flipV="1">
                  <a:off x="6953344" y="673670"/>
                  <a:ext cx="66928" cy="2664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5" name="Groupe 104"/>
              <p:cNvGrpSpPr/>
              <p:nvPr/>
            </p:nvGrpSpPr>
            <p:grpSpPr>
              <a:xfrm>
                <a:off x="7789584" y="673670"/>
                <a:ext cx="874256" cy="2330292"/>
                <a:chOff x="7789584" y="673670"/>
                <a:chExt cx="874256" cy="2330292"/>
              </a:xfrm>
            </p:grpSpPr>
            <p:sp>
              <p:nvSpPr>
                <p:cNvPr id="88" name="Arc 87"/>
                <p:cNvSpPr/>
                <p:nvPr/>
              </p:nvSpPr>
              <p:spPr>
                <a:xfrm>
                  <a:off x="7789584" y="699706"/>
                  <a:ext cx="874256" cy="2304256"/>
                </a:xfrm>
                <a:prstGeom prst="arc">
                  <a:avLst>
                    <a:gd name="adj1" fmla="val 10991550"/>
                    <a:gd name="adj2" fmla="val 16170056"/>
                  </a:avLst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98" name="Connecteur droit 97"/>
                <p:cNvCxnSpPr/>
                <p:nvPr/>
              </p:nvCxnSpPr>
              <p:spPr>
                <a:xfrm flipH="1" flipV="1">
                  <a:off x="8167320" y="673670"/>
                  <a:ext cx="51265" cy="26341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Connecteur droit 100"/>
                <p:cNvCxnSpPr/>
                <p:nvPr/>
              </p:nvCxnSpPr>
              <p:spPr>
                <a:xfrm flipV="1">
                  <a:off x="8192634" y="700010"/>
                  <a:ext cx="22140" cy="64694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8" name="Groupe 107"/>
              <p:cNvGrpSpPr/>
              <p:nvPr/>
            </p:nvGrpSpPr>
            <p:grpSpPr>
              <a:xfrm>
                <a:off x="6583144" y="615608"/>
                <a:ext cx="874256" cy="2330902"/>
                <a:chOff x="6516216" y="673670"/>
                <a:chExt cx="874256" cy="2330902"/>
              </a:xfrm>
            </p:grpSpPr>
            <p:sp>
              <p:nvSpPr>
                <p:cNvPr id="109" name="Arc 108"/>
                <p:cNvSpPr/>
                <p:nvPr/>
              </p:nvSpPr>
              <p:spPr>
                <a:xfrm>
                  <a:off x="6516216" y="700316"/>
                  <a:ext cx="874256" cy="2304256"/>
                </a:xfrm>
                <a:prstGeom prst="arc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10" name="Connecteur droit 109"/>
                <p:cNvCxnSpPr>
                  <a:stCxn id="109" idx="0"/>
                </p:cNvCxnSpPr>
                <p:nvPr/>
              </p:nvCxnSpPr>
              <p:spPr>
                <a:xfrm>
                  <a:off x="6953344" y="700316"/>
                  <a:ext cx="33464" cy="6438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Connecteur droit 110"/>
                <p:cNvCxnSpPr>
                  <a:stCxn id="109" idx="0"/>
                </p:cNvCxnSpPr>
                <p:nvPr/>
              </p:nvCxnSpPr>
              <p:spPr>
                <a:xfrm flipV="1">
                  <a:off x="6953344" y="673670"/>
                  <a:ext cx="66928" cy="2664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" name="Groupe 111"/>
              <p:cNvGrpSpPr/>
              <p:nvPr/>
            </p:nvGrpSpPr>
            <p:grpSpPr>
              <a:xfrm>
                <a:off x="6660232" y="548682"/>
                <a:ext cx="874256" cy="2330903"/>
                <a:chOff x="6516216" y="673672"/>
                <a:chExt cx="874256" cy="2330903"/>
              </a:xfrm>
            </p:grpSpPr>
            <p:sp>
              <p:nvSpPr>
                <p:cNvPr id="113" name="Arc 112"/>
                <p:cNvSpPr/>
                <p:nvPr/>
              </p:nvSpPr>
              <p:spPr>
                <a:xfrm>
                  <a:off x="6516216" y="700318"/>
                  <a:ext cx="874256" cy="2304257"/>
                </a:xfrm>
                <a:prstGeom prst="arc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14" name="Connecteur droit 113"/>
                <p:cNvCxnSpPr>
                  <a:stCxn id="113" idx="0"/>
                </p:cNvCxnSpPr>
                <p:nvPr/>
              </p:nvCxnSpPr>
              <p:spPr>
                <a:xfrm>
                  <a:off x="6953344" y="700316"/>
                  <a:ext cx="33464" cy="6438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Connecteur droit 114"/>
                <p:cNvCxnSpPr>
                  <a:stCxn id="113" idx="0"/>
                </p:cNvCxnSpPr>
                <p:nvPr/>
              </p:nvCxnSpPr>
              <p:spPr>
                <a:xfrm flipV="1">
                  <a:off x="6953344" y="673672"/>
                  <a:ext cx="66928" cy="2664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6" name="Groupe 115"/>
              <p:cNvGrpSpPr/>
              <p:nvPr/>
            </p:nvGrpSpPr>
            <p:grpSpPr>
              <a:xfrm>
                <a:off x="7730192" y="594652"/>
                <a:ext cx="874256" cy="2330293"/>
                <a:chOff x="7789584" y="673670"/>
                <a:chExt cx="874256" cy="2330293"/>
              </a:xfrm>
            </p:grpSpPr>
            <p:sp>
              <p:nvSpPr>
                <p:cNvPr id="117" name="Arc 116"/>
                <p:cNvSpPr/>
                <p:nvPr/>
              </p:nvSpPr>
              <p:spPr>
                <a:xfrm>
                  <a:off x="7789584" y="699708"/>
                  <a:ext cx="874256" cy="2304255"/>
                </a:xfrm>
                <a:prstGeom prst="arc">
                  <a:avLst>
                    <a:gd name="adj1" fmla="val 10991550"/>
                    <a:gd name="adj2" fmla="val 16170056"/>
                  </a:avLst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18" name="Connecteur droit 117"/>
                <p:cNvCxnSpPr/>
                <p:nvPr/>
              </p:nvCxnSpPr>
              <p:spPr>
                <a:xfrm flipH="1" flipV="1">
                  <a:off x="8167320" y="673670"/>
                  <a:ext cx="51265" cy="26341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Connecteur droit 118"/>
                <p:cNvCxnSpPr/>
                <p:nvPr/>
              </p:nvCxnSpPr>
              <p:spPr>
                <a:xfrm flipV="1">
                  <a:off x="8192634" y="700010"/>
                  <a:ext cx="22140" cy="64694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0" name="Groupe 119"/>
              <p:cNvGrpSpPr/>
              <p:nvPr/>
            </p:nvGrpSpPr>
            <p:grpSpPr>
              <a:xfrm>
                <a:off x="7658184" y="538520"/>
                <a:ext cx="874256" cy="2330292"/>
                <a:chOff x="7789584" y="673670"/>
                <a:chExt cx="874256" cy="2330292"/>
              </a:xfrm>
            </p:grpSpPr>
            <p:sp>
              <p:nvSpPr>
                <p:cNvPr id="121" name="Arc 120"/>
                <p:cNvSpPr/>
                <p:nvPr/>
              </p:nvSpPr>
              <p:spPr>
                <a:xfrm>
                  <a:off x="7789584" y="699706"/>
                  <a:ext cx="874256" cy="2304256"/>
                </a:xfrm>
                <a:prstGeom prst="arc">
                  <a:avLst>
                    <a:gd name="adj1" fmla="val 10991550"/>
                    <a:gd name="adj2" fmla="val 16170056"/>
                  </a:avLst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22" name="Connecteur droit 121"/>
                <p:cNvCxnSpPr/>
                <p:nvPr/>
              </p:nvCxnSpPr>
              <p:spPr>
                <a:xfrm flipH="1" flipV="1">
                  <a:off x="8167320" y="673670"/>
                  <a:ext cx="51265" cy="26341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Connecteur droit 122"/>
                <p:cNvCxnSpPr/>
                <p:nvPr/>
              </p:nvCxnSpPr>
              <p:spPr>
                <a:xfrm flipV="1">
                  <a:off x="8192634" y="700010"/>
                  <a:ext cx="22140" cy="64694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" name="ZoneTexte 2"/>
            <p:cNvSpPr txBox="1"/>
            <p:nvPr/>
          </p:nvSpPr>
          <p:spPr>
            <a:xfrm>
              <a:off x="5940152" y="4641836"/>
              <a:ext cx="146331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accent1"/>
                  </a:solidFill>
                </a:rPr>
                <a:t>Champ magnétique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35496" y="1628801"/>
            <a:ext cx="1224136" cy="1296143"/>
            <a:chOff x="35496" y="1628801"/>
            <a:chExt cx="1224136" cy="1296143"/>
          </a:xfrm>
        </p:grpSpPr>
        <p:sp>
          <p:nvSpPr>
            <p:cNvPr id="4" name="ZoneTexte 3"/>
            <p:cNvSpPr txBox="1"/>
            <p:nvPr/>
          </p:nvSpPr>
          <p:spPr>
            <a:xfrm>
              <a:off x="35496" y="2093947"/>
              <a:ext cx="1224136" cy="83099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sz="1600" dirty="0" smtClean="0"/>
                <a:t>Câbles du courant de la bobine</a:t>
              </a:r>
              <a:endParaRPr lang="fr-FR" sz="1600" dirty="0"/>
            </a:p>
          </p:txBody>
        </p:sp>
        <p:cxnSp>
          <p:nvCxnSpPr>
            <p:cNvPr id="6" name="Connecteur en angle 5"/>
            <p:cNvCxnSpPr>
              <a:stCxn id="4" idx="0"/>
            </p:cNvCxnSpPr>
            <p:nvPr/>
          </p:nvCxnSpPr>
          <p:spPr>
            <a:xfrm rot="5400000" flipH="1" flipV="1">
              <a:off x="679765" y="1596600"/>
              <a:ext cx="465147" cy="529549"/>
            </a:xfrm>
            <a:prstGeom prst="bentConnector2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31853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6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5 -0.30913 C -0.00348 -0.3126 0.00451 -0.31769 0.01423 -0.32 C 0.02118 -0.32393 0.02534 -0.32278 0.03263 -0.32 C 0.04201 -0.32093 0.05017 -0.32093 0.05833 -0.32648 C 0.06319 -0.32948 0.06857 -0.33249 0.07257 -0.33711 C 0.07725 -0.34266 0.0802 -0.34659 0.0868 -0.3496 C 0.10191 -0.3563 0.11805 -0.357 0.13368 -0.36162 C 0.14045 -0.3637 0.14566 -0.36856 0.15225 -0.37087 C 0.16614 -0.3815 0.18159 -0.38081 0.19791 -0.38174 C 0.21805 -0.38821 0.26059 -0.38058 0.28472 -0.37549 C 0.28975 -0.36971 0.29357 -0.3637 0.296 -0.35515 C 0.29687 -0.3526 0.29878 -0.34659 0.29878 -0.34613 C 0.29861 -0.33804 0.30312 -0.29665 0.29184 -0.28324 C 0.28784 -0.26983 0.28437 -0.25596 0.28159 -0.24208 C 0.28211 -0.22844 0.28211 -0.21549 0.28316 -0.20208 C 0.2835 -0.19746 0.28628 -0.1896 0.2875 -0.1859 C 0.28802 -0.18451 0.28888 -0.18127 0.28888 -0.18058 C 0.29166 -0.16231 0.29774 -0.14451 0.30034 -0.12532 C 0.29947 -0.11098 0.30121 -0.09318 0.29444 -0.07954 C 0.29548 -0.06104 0.29774 -0.04439 0.29878 -0.02636 C 0.30017 -0.00486 0.3 0.01757 0.30607 0.03838 C 0.30711 0.04925 0.30798 0.05456 0.31024 0.06428 C 0.31128 0.08231 0.3151 0.10335 0.30746 0.11954 C 0.30694 0.12254 0.30677 0.12601 0.30607 0.12902 C 0.3052 0.13225 0.30312 0.13803 0.30312 0.1385 C 0.30277 0.14289 0.3026 0.14728 0.30173 0.15191 C 0.30121 0.15491 0.29982 0.15815 0.29878 0.16115 C 0.29826 0.16231 0.29739 0.16578 0.29739 0.16624 C 0.29253 0.21618 0.30138 0.27584 0.31597 0.32509 C 0.31545 0.32809 0.31701 0.33248 0.31458 0.33456 C 0.31319 0.33641 0.31302 0.32809 0.31302 0.32855 " pathEditMode="relative" rAng="0" ptsTypes="ffffffffffffffffffffffffffffffA">
                                      <p:cBhvr>
                                        <p:cTn id="47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76" y="28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5" grpId="1" animBg="1"/>
      <p:bldP spid="76" grpId="0" animBg="1"/>
      <p:bldP spid="7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7645786" cy="807368"/>
          </a:xfrm>
        </p:spPr>
        <p:txBody>
          <a:bodyPr>
            <a:normAutofit/>
          </a:bodyPr>
          <a:lstStyle/>
          <a:p>
            <a:r>
              <a:rPr lang="fr-FR" sz="3500" dirty="0" smtClean="0"/>
              <a:t>3.- </a:t>
            </a:r>
            <a:r>
              <a:rPr lang="fr-FR" sz="3500" dirty="0"/>
              <a:t>Tests au </a:t>
            </a:r>
            <a:r>
              <a:rPr lang="fr-FR" sz="3500" dirty="0" smtClean="0"/>
              <a:t>LNCMI Grenoble (3)</a:t>
            </a:r>
            <a:endParaRPr lang="fr-FR" sz="35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122" name="Espace réservé du contenu 2"/>
          <p:cNvSpPr txBox="1">
            <a:spLocks/>
          </p:cNvSpPr>
          <p:nvPr/>
        </p:nvSpPr>
        <p:spPr>
          <a:xfrm>
            <a:off x="107504" y="1268760"/>
            <a:ext cx="2736304" cy="1599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dirty="0" smtClean="0">
                <a:solidFill>
                  <a:schemeClr val="accent1"/>
                </a:solidFill>
              </a:rPr>
              <a:t>Circuit électrique: Canne + Bobine + Chaufferette.</a:t>
            </a:r>
          </a:p>
          <a:p>
            <a:pPr marL="0" indent="0" algn="just">
              <a:buNone/>
            </a:pPr>
            <a:endParaRPr lang="fr-FR" dirty="0" smtClean="0">
              <a:solidFill>
                <a:schemeClr val="accent1"/>
              </a:solidFill>
            </a:endParaRPr>
          </a:p>
        </p:txBody>
      </p:sp>
      <p:cxnSp>
        <p:nvCxnSpPr>
          <p:cNvPr id="142" name="Connecteur droit avec flèche 141"/>
          <p:cNvCxnSpPr>
            <a:stCxn id="144" idx="0"/>
          </p:cNvCxnSpPr>
          <p:nvPr/>
        </p:nvCxnSpPr>
        <p:spPr>
          <a:xfrm flipV="1">
            <a:off x="6118687" y="4100441"/>
            <a:ext cx="657744" cy="62470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Espace réservé du contenu 2"/>
          <p:cNvSpPr txBox="1">
            <a:spLocks/>
          </p:cNvSpPr>
          <p:nvPr/>
        </p:nvSpPr>
        <p:spPr>
          <a:xfrm>
            <a:off x="5289110" y="4725144"/>
            <a:ext cx="1659154" cy="5172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1800" dirty="0" smtClean="0">
                <a:solidFill>
                  <a:schemeClr val="accent1"/>
                </a:solidFill>
              </a:rPr>
              <a:t>Énergie sous la forme de chaleur</a:t>
            </a:r>
          </a:p>
        </p:txBody>
      </p:sp>
      <p:grpSp>
        <p:nvGrpSpPr>
          <p:cNvPr id="18" name="Groupe 17"/>
          <p:cNvGrpSpPr/>
          <p:nvPr/>
        </p:nvGrpSpPr>
        <p:grpSpPr>
          <a:xfrm>
            <a:off x="1286355" y="705396"/>
            <a:ext cx="7750141" cy="6152355"/>
            <a:chOff x="1286355" y="705396"/>
            <a:chExt cx="7750141" cy="6152355"/>
          </a:xfrm>
        </p:grpSpPr>
        <p:grpSp>
          <p:nvGrpSpPr>
            <p:cNvPr id="14" name="Groupe 13"/>
            <p:cNvGrpSpPr/>
            <p:nvPr/>
          </p:nvGrpSpPr>
          <p:grpSpPr>
            <a:xfrm>
              <a:off x="1286355" y="705396"/>
              <a:ext cx="7750141" cy="6152355"/>
              <a:chOff x="1286355" y="705396"/>
              <a:chExt cx="7750141" cy="6152355"/>
            </a:xfrm>
          </p:grpSpPr>
          <p:grpSp>
            <p:nvGrpSpPr>
              <p:cNvPr id="3" name="Groupe 2"/>
              <p:cNvGrpSpPr/>
              <p:nvPr/>
            </p:nvGrpSpPr>
            <p:grpSpPr>
              <a:xfrm>
                <a:off x="1286355" y="1340768"/>
                <a:ext cx="7462108" cy="5516983"/>
                <a:chOff x="1286356" y="1340768"/>
                <a:chExt cx="7462108" cy="5516983"/>
              </a:xfrm>
            </p:grpSpPr>
            <p:grpSp>
              <p:nvGrpSpPr>
                <p:cNvPr id="121" name="Groupe 120"/>
                <p:cNvGrpSpPr/>
                <p:nvPr/>
              </p:nvGrpSpPr>
              <p:grpSpPr>
                <a:xfrm>
                  <a:off x="1286356" y="1340768"/>
                  <a:ext cx="7462108" cy="5516983"/>
                  <a:chOff x="170635" y="1419256"/>
                  <a:chExt cx="7137668" cy="5300959"/>
                </a:xfrm>
              </p:grpSpPr>
              <p:grpSp>
                <p:nvGrpSpPr>
                  <p:cNvPr id="118" name="Groupe 117"/>
                  <p:cNvGrpSpPr/>
                  <p:nvPr/>
                </p:nvGrpSpPr>
                <p:grpSpPr>
                  <a:xfrm>
                    <a:off x="170635" y="1434425"/>
                    <a:ext cx="7137668" cy="5189278"/>
                    <a:chOff x="170635" y="1434425"/>
                    <a:chExt cx="7137668" cy="5189278"/>
                  </a:xfrm>
                </p:grpSpPr>
                <p:grpSp>
                  <p:nvGrpSpPr>
                    <p:cNvPr id="5" name="Groupe 4"/>
                    <p:cNvGrpSpPr/>
                    <p:nvPr/>
                  </p:nvGrpSpPr>
                  <p:grpSpPr>
                    <a:xfrm>
                      <a:off x="170635" y="1434425"/>
                      <a:ext cx="7137668" cy="5189278"/>
                      <a:chOff x="1121587" y="1376581"/>
                      <a:chExt cx="5721995" cy="4632515"/>
                    </a:xfrm>
                  </p:grpSpPr>
                  <p:grpSp>
                    <p:nvGrpSpPr>
                      <p:cNvPr id="6" name="Groupe 5"/>
                      <p:cNvGrpSpPr/>
                      <p:nvPr/>
                    </p:nvGrpSpPr>
                    <p:grpSpPr>
                      <a:xfrm>
                        <a:off x="1121587" y="1376581"/>
                        <a:ext cx="5721995" cy="4632515"/>
                        <a:chOff x="1553635" y="1376581"/>
                        <a:chExt cx="5721995" cy="4632515"/>
                      </a:xfrm>
                    </p:grpSpPr>
                    <p:sp>
                      <p:nvSpPr>
                        <p:cNvPr id="8" name="ZoneTexte 7"/>
                        <p:cNvSpPr txBox="1"/>
                        <p:nvPr/>
                      </p:nvSpPr>
                      <p:spPr>
                        <a:xfrm>
                          <a:off x="5087701" y="1576354"/>
                          <a:ext cx="774559" cy="554393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r"/>
                          <a:r>
                            <a:rPr lang="fr-FR" b="1" dirty="0" smtClean="0">
                              <a:solidFill>
                                <a:schemeClr val="accent1"/>
                              </a:solidFill>
                            </a:rPr>
                            <a:t>Bobine HTS</a:t>
                          </a:r>
                          <a:endParaRPr lang="fr-FR" b="1" dirty="0">
                            <a:solidFill>
                              <a:schemeClr val="accent1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9" name="Groupe 8"/>
                        <p:cNvGrpSpPr/>
                        <p:nvPr/>
                      </p:nvGrpSpPr>
                      <p:grpSpPr>
                        <a:xfrm>
                          <a:off x="1553635" y="1376581"/>
                          <a:ext cx="5721995" cy="4632515"/>
                          <a:chOff x="1514301" y="1376581"/>
                          <a:chExt cx="5721995" cy="4632515"/>
                        </a:xfrm>
                      </p:grpSpPr>
                      <p:grpSp>
                        <p:nvGrpSpPr>
                          <p:cNvPr id="10" name="Groupe 9"/>
                          <p:cNvGrpSpPr/>
                          <p:nvPr/>
                        </p:nvGrpSpPr>
                        <p:grpSpPr>
                          <a:xfrm>
                            <a:off x="1514301" y="1376581"/>
                            <a:ext cx="5225048" cy="4632515"/>
                            <a:chOff x="1514301" y="1376581"/>
                            <a:chExt cx="5225048" cy="4632515"/>
                          </a:xfrm>
                        </p:grpSpPr>
                        <p:grpSp>
                          <p:nvGrpSpPr>
                            <p:cNvPr id="38" name="Groupe 37"/>
                            <p:cNvGrpSpPr/>
                            <p:nvPr/>
                          </p:nvGrpSpPr>
                          <p:grpSpPr>
                            <a:xfrm>
                              <a:off x="1514301" y="1376581"/>
                              <a:ext cx="5225048" cy="4632515"/>
                              <a:chOff x="1514301" y="1376581"/>
                              <a:chExt cx="5225048" cy="4632515"/>
                            </a:xfrm>
                          </p:grpSpPr>
                          <p:grpSp>
                            <p:nvGrpSpPr>
                              <p:cNvPr id="42" name="Groupe 41"/>
                              <p:cNvGrpSpPr/>
                              <p:nvPr/>
                            </p:nvGrpSpPr>
                            <p:grpSpPr>
                              <a:xfrm>
                                <a:off x="4456428" y="2792804"/>
                                <a:ext cx="1051676" cy="916608"/>
                                <a:chOff x="4240843" y="3217845"/>
                                <a:chExt cx="1153892" cy="1095912"/>
                              </a:xfrm>
                            </p:grpSpPr>
                            <p:pic>
                              <p:nvPicPr>
                                <p:cNvPr id="111" name="Picture 3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2" cstate="print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 rot="16200000">
                                  <a:off x="5063384" y="3454770"/>
                                  <a:ext cx="568275" cy="94426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chemeClr val="accent1"/>
                                      </a:solidFill>
                                    </a14:hiddenFill>
                                  </a:ext>
                                  <a:ext uri="{91240B29-F687-4F45-9708-019B960494DF}">
                                    <a14:hiddenLine xmlns:a14="http://schemas.microsoft.com/office/drawing/2010/main" w="9525">
                                      <a:solidFill>
                                        <a:schemeClr val="tx1"/>
                                      </a:solidFill>
                                      <a:miter lim="800000"/>
                                      <a:headEnd/>
                                      <a:tailEnd/>
                                    </a14:hiddenLine>
                                  </a:ext>
                                </a:extLst>
                              </p:spPr>
                            </p:pic>
                            <p:pic>
                              <p:nvPicPr>
                                <p:cNvPr id="112" name="Picture 3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2" cstate="print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 rot="16200000">
                                  <a:off x="5060395" y="3982405"/>
                                  <a:ext cx="568276" cy="94426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chemeClr val="accent1"/>
                                      </a:solidFill>
                                    </a14:hiddenFill>
                                  </a:ext>
                                  <a:ext uri="{91240B29-F687-4F45-9708-019B960494DF}">
                                    <a14:hiddenLine xmlns:a14="http://schemas.microsoft.com/office/drawing/2010/main" w="9525">
                                      <a:solidFill>
                                        <a:schemeClr val="tx1"/>
                                      </a:solidFill>
                                      <a:miter lim="800000"/>
                                      <a:headEnd/>
                                      <a:tailEnd/>
                                    </a14:hiddenLine>
                                  </a:ext>
                                </a:extLst>
                              </p:spPr>
                            </p:pic>
                            <p:sp>
                              <p:nvSpPr>
                                <p:cNvPr id="113" name="Ellipse 112"/>
                                <p:cNvSpPr/>
                                <p:nvPr/>
                              </p:nvSpPr>
                              <p:spPr>
                                <a:xfrm>
                                  <a:off x="4240843" y="3453511"/>
                                  <a:ext cx="297715" cy="291970"/>
                                </a:xfrm>
                                <a:prstGeom prst="ellipse">
                                  <a:avLst/>
                                </a:prstGeom>
                                <a:noFill/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lang="fr-FR"/>
                                </a:p>
                              </p:txBody>
                            </p:sp>
                            <p:cxnSp>
                              <p:nvCxnSpPr>
                                <p:cNvPr id="114" name="Connecteur en angle 113"/>
                                <p:cNvCxnSpPr>
                                  <a:stCxn id="113" idx="0"/>
                                </p:cNvCxnSpPr>
                                <p:nvPr/>
                              </p:nvCxnSpPr>
                              <p:spPr>
                                <a:xfrm rot="5400000" flipH="1" flipV="1">
                                  <a:off x="4772480" y="2835066"/>
                                  <a:ext cx="235666" cy="1001224"/>
                                </a:xfrm>
                                <a:prstGeom prst="bentConnector2">
                                  <a:avLst/>
                                </a:prstGeom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cxnSp>
                              <p:nvCxnSpPr>
                                <p:cNvPr id="115" name="Connecteur en angle 114"/>
                                <p:cNvCxnSpPr>
                                  <a:stCxn id="113" idx="4"/>
                                </p:cNvCxnSpPr>
                                <p:nvPr/>
                              </p:nvCxnSpPr>
                              <p:spPr>
                                <a:xfrm rot="16200000" flipH="1">
                                  <a:off x="4606176" y="3529006"/>
                                  <a:ext cx="568277" cy="1001226"/>
                                </a:xfrm>
                                <a:prstGeom prst="bentConnector2">
                                  <a:avLst/>
                                </a:prstGeom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</p:grpSp>
                          <p:grpSp>
                            <p:nvGrpSpPr>
                              <p:cNvPr id="43" name="Groupe 42"/>
                              <p:cNvGrpSpPr/>
                              <p:nvPr/>
                            </p:nvGrpSpPr>
                            <p:grpSpPr>
                              <a:xfrm>
                                <a:off x="1514301" y="1376581"/>
                                <a:ext cx="5225048" cy="4632515"/>
                                <a:chOff x="1514301" y="1376581"/>
                                <a:chExt cx="5225048" cy="4632515"/>
                              </a:xfrm>
                            </p:grpSpPr>
                            <p:sp>
                              <p:nvSpPr>
                                <p:cNvPr id="44" name="ZoneTexte 43"/>
                                <p:cNvSpPr txBox="1"/>
                                <p:nvPr/>
                              </p:nvSpPr>
                              <p:spPr>
                                <a:xfrm>
                                  <a:off x="3702458" y="2856360"/>
                                  <a:ext cx="808164" cy="791990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fr-FR" dirty="0" smtClean="0"/>
                                    <a:t>Courant de pulse</a:t>
                                  </a:r>
                                  <a:endParaRPr lang="fr-FR" dirty="0"/>
                                </a:p>
                              </p:txBody>
                            </p:sp>
                            <p:grpSp>
                              <p:nvGrpSpPr>
                                <p:cNvPr id="45" name="Groupe 44"/>
                                <p:cNvGrpSpPr/>
                                <p:nvPr/>
                              </p:nvGrpSpPr>
                              <p:grpSpPr>
                                <a:xfrm>
                                  <a:off x="1514301" y="1376581"/>
                                  <a:ext cx="5225048" cy="4632515"/>
                                  <a:chOff x="1514301" y="1376581"/>
                                  <a:chExt cx="5225048" cy="4632515"/>
                                </a:xfrm>
                              </p:grpSpPr>
                              <p:grpSp>
                                <p:nvGrpSpPr>
                                  <p:cNvPr id="47" name="Groupe 46"/>
                                  <p:cNvGrpSpPr/>
                                  <p:nvPr/>
                                </p:nvGrpSpPr>
                                <p:grpSpPr>
                                  <a:xfrm>
                                    <a:off x="2606576" y="1376581"/>
                                    <a:ext cx="4132773" cy="4632515"/>
                                    <a:chOff x="2606576" y="1376581"/>
                                    <a:chExt cx="4132773" cy="4632515"/>
                                  </a:xfrm>
                                </p:grpSpPr>
                                <p:grpSp>
                                  <p:nvGrpSpPr>
                                    <p:cNvPr id="49" name="Groupe 48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2606576" y="1376581"/>
                                      <a:ext cx="4132773" cy="4632515"/>
                                      <a:chOff x="2606576" y="1376581"/>
                                      <a:chExt cx="4132773" cy="4632515"/>
                                    </a:xfrm>
                                  </p:grpSpPr>
                                  <p:grpSp>
                                    <p:nvGrpSpPr>
                                      <p:cNvPr id="52" name="Groupe 51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2606576" y="1376581"/>
                                        <a:ext cx="4132773" cy="4632515"/>
                                        <a:chOff x="2606576" y="1376581"/>
                                        <a:chExt cx="4132773" cy="4632515"/>
                                      </a:xfrm>
                                    </p:grpSpPr>
                                    <p:grpSp>
                                      <p:nvGrpSpPr>
                                        <p:cNvPr id="56" name="Groupe 55"/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2606576" y="1376581"/>
                                          <a:ext cx="3752542" cy="4632515"/>
                                          <a:chOff x="2606576" y="1376581"/>
                                          <a:chExt cx="3752542" cy="4632515"/>
                                        </a:xfrm>
                                      </p:grpSpPr>
                                      <p:grpSp>
                                        <p:nvGrpSpPr>
                                          <p:cNvPr id="77" name="Groupe 76"/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2606576" y="1376581"/>
                                            <a:ext cx="3549600" cy="4632515"/>
                                            <a:chOff x="1763688" y="1376581"/>
                                            <a:chExt cx="3549600" cy="4632515"/>
                                          </a:xfrm>
                                        </p:grpSpPr>
                                        <p:grpSp>
                                          <p:nvGrpSpPr>
                                            <p:cNvPr id="88" name="Groupe 87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1763688" y="3010070"/>
                                              <a:ext cx="504056" cy="487293"/>
                                              <a:chOff x="1475656" y="2797691"/>
                                              <a:chExt cx="504056" cy="487293"/>
                                            </a:xfrm>
                                          </p:grpSpPr>
                                          <p:sp>
                                            <p:nvSpPr>
                                              <p:cNvPr id="109" name="Ellipse 108"/>
                                              <p:cNvSpPr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1475656" y="2797691"/>
                                                <a:ext cx="504056" cy="487293"/>
                                              </a:xfrm>
                                              <a:prstGeom prst="ellipse">
                                                <a:avLst/>
                                              </a:prstGeom>
                                              <a:noFill/>
                                              <a:ln>
                                                <a:solidFill>
                                                  <a:schemeClr val="tx1"/>
                                                </a:solidFill>
                                              </a:ln>
                                            </p:spPr>
                                            <p:style>
                                              <a:lnRef idx="2">
                                                <a:schemeClr val="accent1">
                                                  <a:shade val="50000"/>
                                                </a:schemeClr>
                                              </a:lnRef>
                                              <a:fillRef idx="1">
                                                <a:schemeClr val="accent1"/>
                                              </a:fillRef>
                                              <a:effectRef idx="0">
                                                <a:schemeClr val="accent1"/>
                                              </a:effectRef>
                                              <a:fontRef idx="minor">
                                                <a:schemeClr val="lt1"/>
                                              </a:fontRef>
                                            </p:style>
                                            <p:txBody>
                                              <a:bodyPr rtlCol="0" anchor="ctr"/>
                                              <a:lstStyle/>
                                              <a:p>
                                                <a:pPr algn="ctr"/>
                                                <a:endParaRPr lang="fr-FR"/>
                                              </a:p>
                                            </p:txBody>
                                          </p:sp>
                                          <p:cxnSp>
                                            <p:nvCxnSpPr>
                                              <p:cNvPr id="110" name="Connecteur droit 109"/>
                                              <p:cNvCxnSpPr>
                                                <a:stCxn id="109" idx="2"/>
                                                <a:endCxn id="109" idx="6"/>
                                              </p:cNvCxnSpPr>
                                              <p:nvPr/>
                                            </p:nvCxnSpPr>
                                            <p:spPr>
                                              <a:xfrm>
                                                <a:off x="1475656" y="3041338"/>
                                                <a:ext cx="504056" cy="0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ln w="38100">
                                                <a:solidFill>
                                                  <a:schemeClr val="tx1"/>
                                                </a:solidFill>
                                              </a:ln>
                                            </p:spPr>
                                            <p:style>
                                              <a:lnRef idx="1">
                                                <a:schemeClr val="accent1"/>
                                              </a:lnRef>
                                              <a:fillRef idx="0">
                                                <a:schemeClr val="accent1"/>
                                              </a:fillRef>
                                              <a:effectRef idx="0">
                                                <a:schemeClr val="accent1"/>
                                              </a:effectRef>
                                              <a:fontRef idx="minor">
                                                <a:schemeClr val="tx1"/>
                                              </a:fontRef>
                                            </p:style>
                                          </p:cxnSp>
                                        </p:grpSp>
                                        <p:cxnSp>
                                          <p:nvCxnSpPr>
                                            <p:cNvPr id="89" name="Connecteur en angle 88"/>
                                            <p:cNvCxnSpPr>
                                              <a:stCxn id="109" idx="0"/>
                                            </p:cNvCxnSpPr>
                                            <p:nvPr/>
                                          </p:nvCxnSpPr>
                                          <p:spPr>
                                            <a:xfrm rot="5400000" flipH="1" flipV="1">
                                              <a:off x="1798738" y="1676968"/>
                                              <a:ext cx="1550081" cy="1116124"/>
                                            </a:xfrm>
                                            <a:prstGeom prst="bentConnector2">
                                              <a:avLst/>
                                            </a:prstGeom>
                                            <a:ln w="28575">
                                              <a:solidFill>
                                                <a:schemeClr val="tx1"/>
                                              </a:solidFill>
                                            </a:ln>
                                          </p:spPr>
                                          <p:style>
                                            <a:lnRef idx="1">
                                              <a:schemeClr val="accent1"/>
                                            </a:lnRef>
                                            <a:fillRef idx="0">
                                              <a:schemeClr val="accent1"/>
                                            </a:fillRef>
                                            <a:effectRef idx="0">
                                              <a:schemeClr val="accent1"/>
                                            </a:effectRef>
                                            <a:fontRef idx="minor">
                                              <a:schemeClr val="tx1"/>
                                            </a:fontRef>
                                          </p:style>
                                        </p:cxnSp>
                                        <p:pic>
                                          <p:nvPicPr>
                                            <p:cNvPr id="90" name="Picture 3"/>
                                            <p:cNvPicPr>
                                              <a:picLocks noChangeAspect="1" noChangeArrowheads="1"/>
                                            </p:cNvPicPr>
                                            <p:nvPr/>
                                          </p:nvPicPr>
                                          <p:blipFill>
                                            <a:blip r:embed="rId3" cstate="print">
                                              <a:extLst>
                                                <a:ext uri="{28A0092B-C50C-407E-A947-70E740481C1C}">
                                                  <a14:useLocalDpi xmlns:a14="http://schemas.microsoft.com/office/drawing/2010/main" val="0"/>
                                                </a:ext>
                                              </a:extLst>
                                            </a:blip>
                                            <a:srcRect/>
                                            <a:stretch>
                                              <a:fillRect/>
                                            </a:stretch>
                                          </p:blipFill>
                                          <p:spPr bwMode="auto">
                                            <a:xfrm>
                                              <a:off x="3129935" y="1376581"/>
                                              <a:ext cx="568275" cy="94426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  <a:ln>
                                              <a:noFill/>
                                            </a:ln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solidFill>
                                                    <a:schemeClr val="accent1"/>
                                                  </a:solidFill>
                                                </a14:hiddenFill>
                                              </a:ext>
                                              <a:ext uri="{91240B29-F687-4F45-9708-019B960494DF}">
                                                <a14:hiddenLine xmlns:a14="http://schemas.microsoft.com/office/drawing/2010/main" w="9525">
                                                  <a:solidFill>
                                                    <a:schemeClr val="tx1"/>
                                                  </a:solidFill>
                                                  <a:miter lim="800000"/>
                                                  <a:headEnd/>
                                                  <a:tailEnd/>
                                                </a14:hiddenLine>
                                              </a:ext>
                                            </a:extLst>
                                          </p:spPr>
                                        </p:pic>
                                        <p:grpSp>
                                          <p:nvGrpSpPr>
                                            <p:cNvPr id="91" name="Groupe 90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5202775" y="1813614"/>
                                              <a:ext cx="110513" cy="3800088"/>
                                              <a:chOff x="3815522" y="2169765"/>
                                              <a:chExt cx="110513" cy="3800088"/>
                                            </a:xfrm>
                                          </p:grpSpPr>
                                          <p:pic>
                                            <p:nvPicPr>
                                              <p:cNvPr id="97" name="Picture 2"/>
                                              <p:cNvPicPr>
                                                <a:picLocks noChangeAspect="1" noChangeArrowheads="1"/>
                                              </p:cNvPicPr>
                                              <p:nvPr/>
                                            </p:nvPicPr>
                                            <p:blipFill>
                                              <a:blip r:embed="rId4" cstate="print">
                                                <a:extLst>
                                                  <a:ext uri="{28A0092B-C50C-407E-A947-70E740481C1C}">
                                                    <a14:useLocalDpi xmlns:a14="http://schemas.microsoft.com/office/drawing/2010/main" val="0"/>
                                                  </a:ext>
                                                </a:extLst>
                                              </a:blip>
                                              <a:srcRect/>
                                              <a:stretch>
                                                <a:fillRect/>
                                              </a:stretch>
                                            </p:blipFill>
                                            <p:spPr bwMode="auto">
                                              <a:xfrm rot="5400000">
                                                <a:off x="3675050" y="2310237"/>
                                                <a:ext cx="345991" cy="65047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  <a:ln>
                                                <a:noFill/>
                                              </a:ln>
                                              <a:extLst>
                                                <a:ext uri="{909E8E84-426E-40DD-AFC4-6F175D3DCCD1}">
                                                  <a14:hiddenFill xmlns:a14="http://schemas.microsoft.com/office/drawing/2010/main">
                                                    <a:solidFill>
                                                      <a:schemeClr val="accent1"/>
                                                    </a:solidFill>
                                                  </a14:hiddenFill>
                                                </a:ext>
                                                <a:ext uri="{91240B29-F687-4F45-9708-019B960494DF}">
                                                  <a14:hiddenLine xmlns:a14="http://schemas.microsoft.com/office/drawing/2010/main" w="9525">
                                                    <a:solidFill>
                                                      <a:schemeClr val="tx1"/>
                                                    </a:solidFill>
                                                    <a:miter lim="800000"/>
                                                    <a:headEnd/>
                                                    <a:tailEnd/>
                                                  </a14:hiddenLine>
                                                </a:ext>
                                              </a:extLst>
                                            </p:spPr>
                                          </p:pic>
                                          <p:pic>
                                            <p:nvPicPr>
                                              <p:cNvPr id="98" name="Picture 2"/>
                                              <p:cNvPicPr>
                                                <a:picLocks noChangeAspect="1" noChangeArrowheads="1"/>
                                              </p:cNvPicPr>
                                              <p:nvPr/>
                                            </p:nvPicPr>
                                            <p:blipFill>
                                              <a:blip r:embed="rId4" cstate="print">
                                                <a:extLst>
                                                  <a:ext uri="{28A0092B-C50C-407E-A947-70E740481C1C}">
                                                    <a14:useLocalDpi xmlns:a14="http://schemas.microsoft.com/office/drawing/2010/main" val="0"/>
                                                  </a:ext>
                                                </a:extLst>
                                              </a:blip>
                                              <a:srcRect/>
                                              <a:stretch>
                                                <a:fillRect/>
                                              </a:stretch>
                                            </p:blipFill>
                                            <p:spPr bwMode="auto">
                                              <a:xfrm rot="5400000">
                                                <a:off x="3678175" y="2624557"/>
                                                <a:ext cx="345991" cy="65047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  <a:ln>
                                                <a:noFill/>
                                              </a:ln>
                                              <a:extLst>
                                                <a:ext uri="{909E8E84-426E-40DD-AFC4-6F175D3DCCD1}">
                                                  <a14:hiddenFill xmlns:a14="http://schemas.microsoft.com/office/drawing/2010/main">
                                                    <a:solidFill>
                                                      <a:schemeClr val="accent1"/>
                                                    </a:solidFill>
                                                  </a14:hiddenFill>
                                                </a:ext>
                                                <a:ext uri="{91240B29-F687-4F45-9708-019B960494DF}">
                                                  <a14:hiddenLine xmlns:a14="http://schemas.microsoft.com/office/drawing/2010/main" w="9525">
                                                    <a:solidFill>
                                                      <a:schemeClr val="tx1"/>
                                                    </a:solidFill>
                                                    <a:miter lim="800000"/>
                                                    <a:headEnd/>
                                                    <a:tailEnd/>
                                                  </a14:hiddenLine>
                                                </a:ext>
                                              </a:extLst>
                                            </p:spPr>
                                          </p:pic>
                                          <p:pic>
                                            <p:nvPicPr>
                                              <p:cNvPr id="99" name="Picture 2"/>
                                              <p:cNvPicPr>
                                                <a:picLocks noChangeAspect="1" noChangeArrowheads="1"/>
                                              </p:cNvPicPr>
                                              <p:nvPr/>
                                            </p:nvPicPr>
                                            <p:blipFill>
                                              <a:blip r:embed="rId4" cstate="print">
                                                <a:extLst>
                                                  <a:ext uri="{28A0092B-C50C-407E-A947-70E740481C1C}">
                                                    <a14:useLocalDpi xmlns:a14="http://schemas.microsoft.com/office/drawing/2010/main" val="0"/>
                                                  </a:ext>
                                                </a:extLst>
                                              </a:blip>
                                              <a:srcRect/>
                                              <a:stretch>
                                                <a:fillRect/>
                                              </a:stretch>
                                            </p:blipFill>
                                            <p:spPr bwMode="auto">
                                              <a:xfrm rot="5400000">
                                                <a:off x="3683255" y="2938163"/>
                                                <a:ext cx="345991" cy="65047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  <a:ln>
                                                <a:noFill/>
                                              </a:ln>
                                              <a:extLst>
                                                <a:ext uri="{909E8E84-426E-40DD-AFC4-6F175D3DCCD1}">
                                                  <a14:hiddenFill xmlns:a14="http://schemas.microsoft.com/office/drawing/2010/main">
                                                    <a:solidFill>
                                                      <a:schemeClr val="accent1"/>
                                                    </a:solidFill>
                                                  </a14:hiddenFill>
                                                </a:ext>
                                                <a:ext uri="{91240B29-F687-4F45-9708-019B960494DF}">
                                                  <a14:hiddenLine xmlns:a14="http://schemas.microsoft.com/office/drawing/2010/main" w="9525">
                                                    <a:solidFill>
                                                      <a:schemeClr val="tx1"/>
                                                    </a:solidFill>
                                                    <a:miter lim="800000"/>
                                                    <a:headEnd/>
                                                    <a:tailEnd/>
                                                  </a14:hiddenLine>
                                                </a:ext>
                                              </a:extLst>
                                            </p:spPr>
                                          </p:pic>
                                          <p:pic>
                                            <p:nvPicPr>
                                              <p:cNvPr id="100" name="Picture 2"/>
                                              <p:cNvPicPr>
                                                <a:picLocks noChangeAspect="1" noChangeArrowheads="1"/>
                                              </p:cNvPicPr>
                                              <p:nvPr/>
                                            </p:nvPicPr>
                                            <p:blipFill>
                                              <a:blip r:embed="rId4" cstate="print">
                                                <a:extLst>
                                                  <a:ext uri="{28A0092B-C50C-407E-A947-70E740481C1C}">
                                                    <a14:useLocalDpi xmlns:a14="http://schemas.microsoft.com/office/drawing/2010/main" val="0"/>
                                                  </a:ext>
                                                </a:extLst>
                                              </a:blip>
                                              <a:srcRect/>
                                              <a:stretch>
                                                <a:fillRect/>
                                              </a:stretch>
                                            </p:blipFill>
                                            <p:spPr bwMode="auto">
                                              <a:xfrm rot="5400000">
                                                <a:off x="3687343" y="3252865"/>
                                                <a:ext cx="345991" cy="65047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  <a:ln>
                                                <a:noFill/>
                                              </a:ln>
                                              <a:extLst>
                                                <a:ext uri="{909E8E84-426E-40DD-AFC4-6F175D3DCCD1}">
                                                  <a14:hiddenFill xmlns:a14="http://schemas.microsoft.com/office/drawing/2010/main">
                                                    <a:solidFill>
                                                      <a:schemeClr val="accent1"/>
                                                    </a:solidFill>
                                                  </a14:hiddenFill>
                                                </a:ext>
                                                <a:ext uri="{91240B29-F687-4F45-9708-019B960494DF}">
                                                  <a14:hiddenLine xmlns:a14="http://schemas.microsoft.com/office/drawing/2010/main" w="9525">
                                                    <a:solidFill>
                                                      <a:schemeClr val="tx1"/>
                                                    </a:solidFill>
                                                    <a:miter lim="800000"/>
                                                    <a:headEnd/>
                                                    <a:tailEnd/>
                                                  </a14:hiddenLine>
                                                </a:ext>
                                              </a:extLst>
                                            </p:spPr>
                                          </p:pic>
                                          <p:pic>
                                            <p:nvPicPr>
                                              <p:cNvPr id="101" name="Picture 2"/>
                                              <p:cNvPicPr>
                                                <a:picLocks noChangeAspect="1" noChangeArrowheads="1"/>
                                              </p:cNvPicPr>
                                              <p:nvPr/>
                                            </p:nvPicPr>
                                            <p:blipFill>
                                              <a:blip r:embed="rId4" cstate="print">
                                                <a:extLst>
                                                  <a:ext uri="{28A0092B-C50C-407E-A947-70E740481C1C}">
                                                    <a14:useLocalDpi xmlns:a14="http://schemas.microsoft.com/office/drawing/2010/main" val="0"/>
                                                  </a:ext>
                                                </a:extLst>
                                              </a:blip>
                                              <a:srcRect/>
                                              <a:stretch>
                                                <a:fillRect/>
                                              </a:stretch>
                                            </p:blipFill>
                                            <p:spPr bwMode="auto">
                                              <a:xfrm rot="5400000">
                                                <a:off x="3690468" y="3567185"/>
                                                <a:ext cx="345991" cy="65047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  <a:ln>
                                                <a:noFill/>
                                              </a:ln>
                                              <a:extLst>
                                                <a:ext uri="{909E8E84-426E-40DD-AFC4-6F175D3DCCD1}">
                                                  <a14:hiddenFill xmlns:a14="http://schemas.microsoft.com/office/drawing/2010/main">
                                                    <a:solidFill>
                                                      <a:schemeClr val="accent1"/>
                                                    </a:solidFill>
                                                  </a14:hiddenFill>
                                                </a:ext>
                                                <a:ext uri="{91240B29-F687-4F45-9708-019B960494DF}">
                                                  <a14:hiddenLine xmlns:a14="http://schemas.microsoft.com/office/drawing/2010/main" w="9525">
                                                    <a:solidFill>
                                                      <a:schemeClr val="tx1"/>
                                                    </a:solidFill>
                                                    <a:miter lim="800000"/>
                                                    <a:headEnd/>
                                                    <a:tailEnd/>
                                                  </a14:hiddenLine>
                                                </a:ext>
                                              </a:extLst>
                                            </p:spPr>
                                          </p:pic>
                                          <p:pic>
                                            <p:nvPicPr>
                                              <p:cNvPr id="102" name="Picture 2"/>
                                              <p:cNvPicPr>
                                                <a:picLocks noChangeAspect="1" noChangeArrowheads="1"/>
                                              </p:cNvPicPr>
                                              <p:nvPr/>
                                            </p:nvPicPr>
                                            <p:blipFill>
                                              <a:blip r:embed="rId4" cstate="print">
                                                <a:extLst>
                                                  <a:ext uri="{28A0092B-C50C-407E-A947-70E740481C1C}">
                                                    <a14:useLocalDpi xmlns:a14="http://schemas.microsoft.com/office/drawing/2010/main" val="0"/>
                                                  </a:ext>
                                                </a:extLst>
                                              </a:blip>
                                              <a:srcRect/>
                                              <a:stretch>
                                                <a:fillRect/>
                                              </a:stretch>
                                            </p:blipFill>
                                            <p:spPr bwMode="auto">
                                              <a:xfrm rot="5400000">
                                                <a:off x="3695548" y="3880791"/>
                                                <a:ext cx="345991" cy="65047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  <a:ln>
                                                <a:noFill/>
                                              </a:ln>
                                              <a:extLst>
                                                <a:ext uri="{909E8E84-426E-40DD-AFC4-6F175D3DCCD1}">
                                                  <a14:hiddenFill xmlns:a14="http://schemas.microsoft.com/office/drawing/2010/main">
                                                    <a:solidFill>
                                                      <a:schemeClr val="accent1"/>
                                                    </a:solidFill>
                                                  </a14:hiddenFill>
                                                </a:ext>
                                                <a:ext uri="{91240B29-F687-4F45-9708-019B960494DF}">
                                                  <a14:hiddenLine xmlns:a14="http://schemas.microsoft.com/office/drawing/2010/main" w="9525">
                                                    <a:solidFill>
                                                      <a:schemeClr val="tx1"/>
                                                    </a:solidFill>
                                                    <a:miter lim="800000"/>
                                                    <a:headEnd/>
                                                    <a:tailEnd/>
                                                  </a14:hiddenLine>
                                                </a:ext>
                                              </a:extLst>
                                            </p:spPr>
                                          </p:pic>
                                          <p:pic>
                                            <p:nvPicPr>
                                              <p:cNvPr id="103" name="Picture 2"/>
                                              <p:cNvPicPr>
                                                <a:picLocks noChangeAspect="1" noChangeArrowheads="1"/>
                                              </p:cNvPicPr>
                                              <p:nvPr/>
                                            </p:nvPicPr>
                                            <p:blipFill>
                                              <a:blip r:embed="rId4" cstate="print">
                                                <a:extLst>
                                                  <a:ext uri="{28A0092B-C50C-407E-A947-70E740481C1C}">
                                                    <a14:useLocalDpi xmlns:a14="http://schemas.microsoft.com/office/drawing/2010/main" val="0"/>
                                                  </a:ext>
                                                </a:extLst>
                                              </a:blip>
                                              <a:srcRect/>
                                              <a:stretch>
                                                <a:fillRect/>
                                              </a:stretch>
                                            </p:blipFill>
                                            <p:spPr bwMode="auto">
                                              <a:xfrm rot="5400000">
                                                <a:off x="3700018" y="4193780"/>
                                                <a:ext cx="345991" cy="65047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  <a:ln>
                                                <a:noFill/>
                                              </a:ln>
                                              <a:extLst>
                                                <a:ext uri="{909E8E84-426E-40DD-AFC4-6F175D3DCCD1}">
                                                  <a14:hiddenFill xmlns:a14="http://schemas.microsoft.com/office/drawing/2010/main">
                                                    <a:solidFill>
                                                      <a:schemeClr val="accent1"/>
                                                    </a:solidFill>
                                                  </a14:hiddenFill>
                                                </a:ext>
                                                <a:ext uri="{91240B29-F687-4F45-9708-019B960494DF}">
                                                  <a14:hiddenLine xmlns:a14="http://schemas.microsoft.com/office/drawing/2010/main" w="9525">
                                                    <a:solidFill>
                                                      <a:schemeClr val="tx1"/>
                                                    </a:solidFill>
                                                    <a:miter lim="800000"/>
                                                    <a:headEnd/>
                                                    <a:tailEnd/>
                                                  </a14:hiddenLine>
                                                </a:ext>
                                              </a:extLst>
                                            </p:spPr>
                                          </p:pic>
                                          <p:pic>
                                            <p:nvPicPr>
                                              <p:cNvPr id="104" name="Picture 2"/>
                                              <p:cNvPicPr>
                                                <a:picLocks noChangeAspect="1" noChangeArrowheads="1"/>
                                              </p:cNvPicPr>
                                              <p:nvPr/>
                                            </p:nvPicPr>
                                            <p:blipFill>
                                              <a:blip r:embed="rId4" cstate="print">
                                                <a:extLst>
                                                  <a:ext uri="{28A0092B-C50C-407E-A947-70E740481C1C}">
                                                    <a14:useLocalDpi xmlns:a14="http://schemas.microsoft.com/office/drawing/2010/main" val="0"/>
                                                  </a:ext>
                                                </a:extLst>
                                              </a:blip>
                                              <a:srcRect/>
                                              <a:stretch>
                                                <a:fillRect/>
                                              </a:stretch>
                                            </p:blipFill>
                                            <p:spPr bwMode="auto">
                                              <a:xfrm rot="5400000">
                                                <a:off x="3703143" y="4508100"/>
                                                <a:ext cx="345991" cy="65047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  <a:ln>
                                                <a:noFill/>
                                              </a:ln>
                                              <a:extLst>
                                                <a:ext uri="{909E8E84-426E-40DD-AFC4-6F175D3DCCD1}">
                                                  <a14:hiddenFill xmlns:a14="http://schemas.microsoft.com/office/drawing/2010/main">
                                                    <a:solidFill>
                                                      <a:schemeClr val="accent1"/>
                                                    </a:solidFill>
                                                  </a14:hiddenFill>
                                                </a:ext>
                                                <a:ext uri="{91240B29-F687-4F45-9708-019B960494DF}">
                                                  <a14:hiddenLine xmlns:a14="http://schemas.microsoft.com/office/drawing/2010/main" w="9525">
                                                    <a:solidFill>
                                                      <a:schemeClr val="tx1"/>
                                                    </a:solidFill>
                                                    <a:miter lim="800000"/>
                                                    <a:headEnd/>
                                                    <a:tailEnd/>
                                                  </a14:hiddenLine>
                                                </a:ext>
                                              </a:extLst>
                                            </p:spPr>
                                          </p:pic>
                                          <p:pic>
                                            <p:nvPicPr>
                                              <p:cNvPr id="105" name="Picture 2"/>
                                              <p:cNvPicPr>
                                                <a:picLocks noChangeAspect="1" noChangeArrowheads="1"/>
                                              </p:cNvPicPr>
                                              <p:nvPr/>
                                            </p:nvPicPr>
                                            <p:blipFill>
                                              <a:blip r:embed="rId4" cstate="print">
                                                <a:extLst>
                                                  <a:ext uri="{28A0092B-C50C-407E-A947-70E740481C1C}">
                                                    <a14:useLocalDpi xmlns:a14="http://schemas.microsoft.com/office/drawing/2010/main" val="0"/>
                                                  </a:ext>
                                                </a:extLst>
                                              </a:blip>
                                              <a:srcRect/>
                                              <a:stretch>
                                                <a:fillRect/>
                                              </a:stretch>
                                            </p:blipFill>
                                            <p:spPr bwMode="auto">
                                              <a:xfrm rot="5400000">
                                                <a:off x="3708223" y="4821706"/>
                                                <a:ext cx="345991" cy="65047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  <a:ln>
                                                <a:noFill/>
                                              </a:ln>
                                              <a:extLst>
                                                <a:ext uri="{909E8E84-426E-40DD-AFC4-6F175D3DCCD1}">
                                                  <a14:hiddenFill xmlns:a14="http://schemas.microsoft.com/office/drawing/2010/main">
                                                    <a:solidFill>
                                                      <a:schemeClr val="accent1"/>
                                                    </a:solidFill>
                                                  </a14:hiddenFill>
                                                </a:ext>
                                                <a:ext uri="{91240B29-F687-4F45-9708-019B960494DF}">
                                                  <a14:hiddenLine xmlns:a14="http://schemas.microsoft.com/office/drawing/2010/main" w="9525">
                                                    <a:solidFill>
                                                      <a:schemeClr val="tx1"/>
                                                    </a:solidFill>
                                                    <a:miter lim="800000"/>
                                                    <a:headEnd/>
                                                    <a:tailEnd/>
                                                  </a14:hiddenLine>
                                                </a:ext>
                                              </a:extLst>
                                            </p:spPr>
                                          </p:pic>
                                          <p:pic>
                                            <p:nvPicPr>
                                              <p:cNvPr id="106" name="Picture 2"/>
                                              <p:cNvPicPr>
                                                <a:picLocks noChangeAspect="1" noChangeArrowheads="1"/>
                                              </p:cNvPicPr>
                                              <p:nvPr/>
                                            </p:nvPicPr>
                                            <p:blipFill>
                                              <a:blip r:embed="rId4" cstate="print">
                                                <a:extLst>
                                                  <a:ext uri="{28A0092B-C50C-407E-A947-70E740481C1C}">
                                                    <a14:useLocalDpi xmlns:a14="http://schemas.microsoft.com/office/drawing/2010/main" val="0"/>
                                                  </a:ext>
                                                </a:extLst>
                                              </a:blip>
                                              <a:srcRect/>
                                              <a:stretch>
                                                <a:fillRect/>
                                              </a:stretch>
                                            </p:blipFill>
                                            <p:spPr bwMode="auto">
                                              <a:xfrm rot="5400000">
                                                <a:off x="3712311" y="5136408"/>
                                                <a:ext cx="345991" cy="65047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  <a:ln>
                                                <a:noFill/>
                                              </a:ln>
                                              <a:extLst>
                                                <a:ext uri="{909E8E84-426E-40DD-AFC4-6F175D3DCCD1}">
                                                  <a14:hiddenFill xmlns:a14="http://schemas.microsoft.com/office/drawing/2010/main">
                                                    <a:solidFill>
                                                      <a:schemeClr val="accent1"/>
                                                    </a:solidFill>
                                                  </a14:hiddenFill>
                                                </a:ext>
                                                <a:ext uri="{91240B29-F687-4F45-9708-019B960494DF}">
                                                  <a14:hiddenLine xmlns:a14="http://schemas.microsoft.com/office/drawing/2010/main" w="9525">
                                                    <a:solidFill>
                                                      <a:schemeClr val="tx1"/>
                                                    </a:solidFill>
                                                    <a:miter lim="800000"/>
                                                    <a:headEnd/>
                                                    <a:tailEnd/>
                                                  </a14:hiddenLine>
                                                </a:ext>
                                              </a:extLst>
                                            </p:spPr>
                                          </p:pic>
                                          <p:pic>
                                            <p:nvPicPr>
                                              <p:cNvPr id="107" name="Picture 2"/>
                                              <p:cNvPicPr>
                                                <a:picLocks noChangeAspect="1" noChangeArrowheads="1"/>
                                              </p:cNvPicPr>
                                              <p:nvPr/>
                                            </p:nvPicPr>
                                            <p:blipFill>
                                              <a:blip r:embed="rId4" cstate="print">
                                                <a:extLst>
                                                  <a:ext uri="{28A0092B-C50C-407E-A947-70E740481C1C}">
                                                    <a14:useLocalDpi xmlns:a14="http://schemas.microsoft.com/office/drawing/2010/main" val="0"/>
                                                  </a:ext>
                                                </a:extLst>
                                              </a:blip>
                                              <a:srcRect/>
                                              <a:stretch>
                                                <a:fillRect/>
                                              </a:stretch>
                                            </p:blipFill>
                                            <p:spPr bwMode="auto">
                                              <a:xfrm rot="5400000">
                                                <a:off x="3715436" y="5450728"/>
                                                <a:ext cx="345991" cy="65047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  <a:ln>
                                                <a:noFill/>
                                              </a:ln>
                                              <a:extLst>
                                                <a:ext uri="{909E8E84-426E-40DD-AFC4-6F175D3DCCD1}">
                                                  <a14:hiddenFill xmlns:a14="http://schemas.microsoft.com/office/drawing/2010/main">
                                                    <a:solidFill>
                                                      <a:schemeClr val="accent1"/>
                                                    </a:solidFill>
                                                  </a14:hiddenFill>
                                                </a:ext>
                                                <a:ext uri="{91240B29-F687-4F45-9708-019B960494DF}">
                                                  <a14:hiddenLine xmlns:a14="http://schemas.microsoft.com/office/drawing/2010/main" w="9525">
                                                    <a:solidFill>
                                                      <a:schemeClr val="tx1"/>
                                                    </a:solidFill>
                                                    <a:miter lim="800000"/>
                                                    <a:headEnd/>
                                                    <a:tailEnd/>
                                                  </a14:hiddenLine>
                                                </a:ext>
                                              </a:extLst>
                                            </p:spPr>
                                          </p:pic>
                                          <p:pic>
                                            <p:nvPicPr>
                                              <p:cNvPr id="108" name="Picture 2"/>
                                              <p:cNvPicPr>
                                                <a:picLocks noChangeAspect="1" noChangeArrowheads="1"/>
                                              </p:cNvPicPr>
                                              <p:nvPr/>
                                            </p:nvPicPr>
                                            <p:blipFill>
                                              <a:blip r:embed="rId4" cstate="print">
                                                <a:extLst>
                                                  <a:ext uri="{28A0092B-C50C-407E-A947-70E740481C1C}">
                                                    <a14:useLocalDpi xmlns:a14="http://schemas.microsoft.com/office/drawing/2010/main" val="0"/>
                                                  </a:ext>
                                                </a:extLst>
                                              </a:blip>
                                              <a:srcRect/>
                                              <a:stretch>
                                                <a:fillRect/>
                                              </a:stretch>
                                            </p:blipFill>
                                            <p:spPr bwMode="auto">
                                              <a:xfrm rot="5400000">
                                                <a:off x="3720516" y="5764334"/>
                                                <a:ext cx="345991" cy="65047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  <a:ln>
                                                <a:noFill/>
                                              </a:ln>
                                              <a:extLst>
                                                <a:ext uri="{909E8E84-426E-40DD-AFC4-6F175D3DCCD1}">
                                                  <a14:hiddenFill xmlns:a14="http://schemas.microsoft.com/office/drawing/2010/main">
                                                    <a:solidFill>
                                                      <a:schemeClr val="accent1"/>
                                                    </a:solidFill>
                                                  </a14:hiddenFill>
                                                </a:ext>
                                                <a:ext uri="{91240B29-F687-4F45-9708-019B960494DF}">
                                                  <a14:hiddenLine xmlns:a14="http://schemas.microsoft.com/office/drawing/2010/main" w="9525">
                                                    <a:solidFill>
                                                      <a:schemeClr val="tx1"/>
                                                    </a:solidFill>
                                                    <a:miter lim="800000"/>
                                                    <a:headEnd/>
                                                    <a:tailEnd/>
                                                  </a14:hiddenLine>
                                                </a:ext>
                                              </a:extLst>
                                            </p:spPr>
                                          </p:pic>
                                        </p:grpSp>
                                        <p:cxnSp>
                                          <p:nvCxnSpPr>
                                            <p:cNvPr id="92" name="Connecteur en angle 91"/>
                                            <p:cNvCxnSpPr/>
                                            <p:nvPr/>
                                          </p:nvCxnSpPr>
                                          <p:spPr>
                                            <a:xfrm>
                                              <a:off x="3695670" y="1461924"/>
                                              <a:ext cx="1515880" cy="361850"/>
                                            </a:xfrm>
                                            <a:prstGeom prst="bentConnector2">
                                              <a:avLst/>
                                            </a:prstGeom>
                                            <a:ln w="19050">
                                              <a:solidFill>
                                                <a:schemeClr val="tx1"/>
                                              </a:solidFill>
                                            </a:ln>
                                          </p:spPr>
                                          <p:style>
                                            <a:lnRef idx="1">
                                              <a:schemeClr val="accent1"/>
                                            </a:lnRef>
                                            <a:fillRef idx="0">
                                              <a:schemeClr val="accent1"/>
                                            </a:fillRef>
                                            <a:effectRef idx="0">
                                              <a:schemeClr val="accent1"/>
                                            </a:effectRef>
                                            <a:fontRef idx="minor">
                                              <a:schemeClr val="tx1"/>
                                            </a:fontRef>
                                          </p:style>
                                        </p:cxnSp>
                                        <p:pic>
                                          <p:nvPicPr>
                                            <p:cNvPr id="93" name="Picture 3"/>
                                            <p:cNvPicPr>
                                              <a:picLocks noChangeAspect="1" noChangeArrowheads="1"/>
                                            </p:cNvPicPr>
                                            <p:nvPr/>
                                          </p:nvPicPr>
                                          <p:blipFill>
                                            <a:blip r:embed="rId3" cstate="print">
                                              <a:extLst>
                                                <a:ext uri="{28A0092B-C50C-407E-A947-70E740481C1C}">
                                                  <a14:useLocalDpi xmlns:a14="http://schemas.microsoft.com/office/drawing/2010/main" val="0"/>
                                                </a:ext>
                                              </a:extLst>
                                            </a:blip>
                                            <a:srcRect/>
                                            <a:stretch>
                                              <a:fillRect/>
                                            </a:stretch>
                                          </p:blipFill>
                                          <p:spPr bwMode="auto">
                                            <a:xfrm rot="16200000">
                                              <a:off x="1690462" y="4418231"/>
                                              <a:ext cx="568275" cy="94426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  <a:ln>
                                              <a:noFill/>
                                            </a:ln>
                                            <a:extLst>
                                              <a:ext uri="{909E8E84-426E-40DD-AFC4-6F175D3DCCD1}">
                                                <a14:hiddenFill xmlns:a14="http://schemas.microsoft.com/office/drawing/2010/main">
                                                  <a:solidFill>
                                                    <a:schemeClr val="accent1"/>
                                                  </a:solidFill>
                                                </a14:hiddenFill>
                                              </a:ext>
                                              <a:ext uri="{91240B29-F687-4F45-9708-019B960494DF}">
                                                <a14:hiddenLine xmlns:a14="http://schemas.microsoft.com/office/drawing/2010/main" w="9525">
                                                  <a:solidFill>
                                                    <a:schemeClr val="tx1"/>
                                                  </a:solidFill>
                                                  <a:miter lim="800000"/>
                                                  <a:headEnd/>
                                                  <a:tailEnd/>
                                                </a14:hiddenLine>
                                              </a:ext>
                                            </a:extLst>
                                          </p:spPr>
                                        </p:pic>
                                        <p:cxnSp>
                                          <p:nvCxnSpPr>
                                            <p:cNvPr id="94" name="Connecteur droit 93"/>
                                            <p:cNvCxnSpPr>
                                              <a:stCxn id="109" idx="4"/>
                                            </p:cNvCxnSpPr>
                                            <p:nvPr/>
                                          </p:nvCxnSpPr>
                                          <p:spPr>
                                            <a:xfrm>
                                              <a:off x="2015716" y="3497363"/>
                                              <a:ext cx="1" cy="687109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ln w="28575">
                                              <a:solidFill>
                                                <a:schemeClr val="tx1"/>
                                              </a:solidFill>
                                            </a:ln>
                                          </p:spPr>
                                          <p:style>
                                            <a:lnRef idx="1">
                                              <a:schemeClr val="accent1"/>
                                            </a:lnRef>
                                            <a:fillRef idx="0">
                                              <a:schemeClr val="accent1"/>
                                            </a:fillRef>
                                            <a:effectRef idx="0">
                                              <a:schemeClr val="accent1"/>
                                            </a:effectRef>
                                            <a:fontRef idx="minor">
                                              <a:schemeClr val="tx1"/>
                                            </a:fontRef>
                                          </p:style>
                                        </p:cxnSp>
                                        <p:cxnSp>
                                          <p:nvCxnSpPr>
                                            <p:cNvPr id="95" name="Connecteur en angle 94"/>
                                            <p:cNvCxnSpPr/>
                                            <p:nvPr/>
                                          </p:nvCxnSpPr>
                                          <p:spPr>
                                            <a:xfrm>
                                              <a:off x="2012891" y="4737390"/>
                                              <a:ext cx="3274184" cy="1271706"/>
                                            </a:xfrm>
                                            <a:prstGeom prst="bentConnector3">
                                              <a:avLst>
                                                <a:gd name="adj1" fmla="val 79"/>
                                              </a:avLst>
                                            </a:prstGeom>
                                            <a:ln w="28575">
                                              <a:solidFill>
                                                <a:schemeClr val="tx1"/>
                                              </a:solidFill>
                                            </a:ln>
                                          </p:spPr>
                                          <p:style>
                                            <a:lnRef idx="1">
                                              <a:schemeClr val="accent1"/>
                                            </a:lnRef>
                                            <a:fillRef idx="0">
                                              <a:schemeClr val="accent1"/>
                                            </a:fillRef>
                                            <a:effectRef idx="0">
                                              <a:schemeClr val="accent1"/>
                                            </a:effectRef>
                                            <a:fontRef idx="minor">
                                              <a:schemeClr val="tx1"/>
                                            </a:fontRef>
                                          </p:style>
                                        </p:cxnSp>
                                        <p:cxnSp>
                                          <p:nvCxnSpPr>
                                            <p:cNvPr id="96" name="Connecteur droit 95"/>
                                            <p:cNvCxnSpPr/>
                                            <p:nvPr/>
                                          </p:nvCxnSpPr>
                                          <p:spPr>
                                            <a:xfrm>
                                              <a:off x="5267429" y="5609892"/>
                                              <a:ext cx="7556" cy="395394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ln w="28575">
                                              <a:solidFill>
                                                <a:schemeClr val="tx1"/>
                                              </a:solidFill>
                                            </a:ln>
                                          </p:spPr>
                                          <p:style>
                                            <a:lnRef idx="1">
                                              <a:schemeClr val="accent1"/>
                                            </a:lnRef>
                                            <a:fillRef idx="0">
                                              <a:schemeClr val="accent1"/>
                                            </a:fillRef>
                                            <a:effectRef idx="0">
                                              <a:schemeClr val="accent1"/>
                                            </a:effectRef>
                                            <a:fontRef idx="minor">
                                              <a:schemeClr val="tx1"/>
                                            </a:fontRef>
                                          </p:style>
                                        </p:cxnSp>
                                      </p:grpSp>
                                      <p:cxnSp>
                                        <p:nvCxnSpPr>
                                          <p:cNvPr id="78" name="Connecteur droit 77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6044545" y="1837204"/>
                                            <a:ext cx="255647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79" name="Connecteur droit 78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6052165" y="2143016"/>
                                            <a:ext cx="255647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80" name="Connecteur droit 79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6099408" y="5282951"/>
                                            <a:ext cx="255647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81" name="Connecteur droit 80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6067405" y="2773308"/>
                                            <a:ext cx="255647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82" name="Connecteur droit 81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6081628" y="3717032"/>
                                            <a:ext cx="255647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83" name="Connecteur droit 82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6084168" y="4025384"/>
                                            <a:ext cx="255647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84" name="Connecteur droit 83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6086073" y="4339704"/>
                                            <a:ext cx="255647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85" name="Connecteur droit 84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6089248" y="4655676"/>
                                            <a:ext cx="255647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86" name="Connecteur droit 85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6093693" y="4969996"/>
                                            <a:ext cx="255647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87" name="Connecteur droit 86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6103471" y="5604480"/>
                                            <a:ext cx="255647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</p:grpSp>
                                    <p:sp>
                                      <p:nvSpPr>
                                        <p:cNvPr id="58" name="ZoneTexte 57"/>
                                        <p:cNvSpPr txBox="1"/>
                                        <p:nvPr/>
                                      </p:nvSpPr>
                                      <p:spPr>
                                        <a:xfrm>
                                          <a:off x="6163285" y="1918926"/>
                                          <a:ext cx="576064" cy="224397"/>
                                        </a:xfrm>
                                        <a:prstGeom prst="rect">
                                          <a:avLst/>
                                        </a:prstGeom>
                                        <a:noFill/>
                                      </p:spPr>
                                      <p:txBody>
                                        <a:bodyPr wrap="square" rtlCol="0">
                                          <a:spAutoFit/>
                                        </a:bodyPr>
                                        <a:lstStyle/>
                                        <a:p>
                                          <a:r>
                                            <a:rPr lang="fr-FR" sz="1100" b="1" dirty="0" smtClean="0"/>
                                            <a:t>PP2</a:t>
                                          </a:r>
                                          <a:endParaRPr lang="fr-FR" sz="1100" b="1" dirty="0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67" name="Ellipse 66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6292572" y="2747909"/>
                                          <a:ext cx="45719" cy="45719"/>
                                        </a:xfrm>
                                        <a:prstGeom prst="ellipse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 w="3175"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fr-FR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68" name="Ellipse 67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6305272" y="3690744"/>
                                          <a:ext cx="45719" cy="45719"/>
                                        </a:xfrm>
                                        <a:prstGeom prst="ellipse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 w="3175"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fr-FR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69" name="Ellipse 68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6301081" y="3999984"/>
                                          <a:ext cx="45719" cy="45719"/>
                                        </a:xfrm>
                                        <a:prstGeom prst="ellipse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 w="3175"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fr-FR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70" name="Ellipse 69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6305272" y="4314305"/>
                                          <a:ext cx="45719" cy="45719"/>
                                        </a:xfrm>
                                        <a:prstGeom prst="ellipse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 w="3175"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fr-FR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71" name="Ellipse 70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6307812" y="4626848"/>
                                          <a:ext cx="45719" cy="45719"/>
                                        </a:xfrm>
                                        <a:prstGeom prst="ellipse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 w="3175"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fr-FR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72" name="Ellipse 71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6313781" y="4944597"/>
                                          <a:ext cx="45719" cy="45719"/>
                                        </a:xfrm>
                                        <a:prstGeom prst="ellipse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 w="3175"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fr-FR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73" name="Ellipse 72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6312892" y="5254600"/>
                                          <a:ext cx="45719" cy="45719"/>
                                        </a:xfrm>
                                        <a:prstGeom prst="ellipse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 w="3175"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fr-FR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74" name="Ellipse 73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6320512" y="5579080"/>
                                          <a:ext cx="45719" cy="45719"/>
                                        </a:xfrm>
                                        <a:prstGeom prst="ellipse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 w="3175"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fr-FR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75" name="Ellipse 74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6282412" y="2117617"/>
                                          <a:ext cx="45719" cy="45719"/>
                                        </a:xfrm>
                                        <a:prstGeom prst="ellipse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 w="3175"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fr-FR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76" name="Ellipse 75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6274793" y="1811805"/>
                                          <a:ext cx="45719" cy="45719"/>
                                        </a:xfrm>
                                        <a:prstGeom prst="ellipse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 w="3175"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fr-FR"/>
                                        </a:p>
                                      </p:txBody>
                                    </p:sp>
                                  </p:grpSp>
                                  <p:sp>
                                    <p:nvSpPr>
                                      <p:cNvPr id="53" name="ZoneTexte 52"/>
                                      <p:cNvSpPr txBox="1"/>
                                      <p:nvPr/>
                                    </p:nvSpPr>
                                    <p:spPr>
                                      <a:xfrm>
                                        <a:off x="2864701" y="4360772"/>
                                        <a:ext cx="576064" cy="263997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</p:spPr>
                                    <p:txBody>
                                      <a:bodyPr wrap="square" rtlCol="0">
                                        <a:spAutoFit/>
                                      </a:bodyPr>
                                      <a:lstStyle/>
                                      <a:p>
                                        <a:r>
                                          <a:rPr lang="fr-FR" sz="1400" dirty="0" smtClean="0"/>
                                          <a:t>R</a:t>
                                        </a:r>
                                        <a:r>
                                          <a:rPr lang="fr-FR" sz="1100" dirty="0" smtClean="0"/>
                                          <a:t>shunt</a:t>
                                        </a:r>
                                        <a:endParaRPr lang="fr-FR" sz="1200" dirty="0"/>
                                      </a:p>
                                    </p:txBody>
                                  </p:sp>
                                  <p:sp>
                                    <p:nvSpPr>
                                      <p:cNvPr id="54" name="ZoneTexte 53"/>
                                      <p:cNvSpPr txBox="1"/>
                                      <p:nvPr/>
                                    </p:nvSpPr>
                                    <p:spPr>
                                      <a:xfrm>
                                        <a:off x="3952966" y="1527433"/>
                                        <a:ext cx="576064" cy="290396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</p:spPr>
                                    <p:txBody>
                                      <a:bodyPr wrap="square" rtlCol="0">
                                        <a:spAutoFit/>
                                      </a:bodyPr>
                                      <a:lstStyle/>
                                      <a:p>
                                        <a:r>
                                          <a:rPr lang="fr-FR" sz="1600" dirty="0" smtClean="0"/>
                                          <a:t>R</a:t>
                                        </a:r>
                                        <a:r>
                                          <a:rPr lang="fr-FR" sz="1050" dirty="0" smtClean="0"/>
                                          <a:t>drive</a:t>
                                        </a:r>
                                        <a:endParaRPr lang="fr-FR" sz="1600" dirty="0"/>
                                      </a:p>
                                    </p:txBody>
                                  </p:sp>
                                  <p:sp>
                                    <p:nvSpPr>
                                      <p:cNvPr id="55" name="ZoneTexte 54"/>
                                      <p:cNvSpPr txBox="1"/>
                                      <p:nvPr/>
                                    </p:nvSpPr>
                                    <p:spPr>
                                      <a:xfrm>
                                        <a:off x="4088972" y="2281546"/>
                                        <a:ext cx="1231257" cy="316796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</p:spPr>
                                    <p:txBody>
                                      <a:bodyPr wrap="square" rtlCol="0">
                                        <a:spAutoFit/>
                                      </a:bodyPr>
                                      <a:lstStyle/>
                                      <a:p>
                                        <a:r>
                                          <a:rPr lang="fr-FR" b="1" dirty="0" smtClean="0">
                                            <a:solidFill>
                                              <a:schemeClr val="accent1"/>
                                            </a:solidFill>
                                          </a:rPr>
                                          <a:t>Chaufferette</a:t>
                                        </a:r>
                                        <a:endParaRPr lang="fr-FR" b="1" dirty="0">
                                          <a:solidFill>
                                            <a:schemeClr val="accent1"/>
                                          </a:solidFill>
                                        </a:endParaRPr>
                                      </a:p>
                                    </p:txBody>
                                  </p:sp>
                                </p:grpSp>
                                <p:sp>
                                  <p:nvSpPr>
                                    <p:cNvPr id="50" name="ZoneTexte 49"/>
                                    <p:cNvSpPr txBox="1"/>
                                    <p:nvPr/>
                                  </p:nvSpPr>
                                  <p:spPr>
                                    <a:xfrm>
                                      <a:off x="5347665" y="2604130"/>
                                      <a:ext cx="576064" cy="237597"/>
                                    </a:xfrm>
                                    <a:prstGeom prst="rect">
                                      <a:avLst/>
                                    </a:prstGeom>
                                    <a:noFill/>
                                  </p:spPr>
                                  <p:txBody>
                                    <a:bodyPr wrap="square" rtlCol="0">
                                      <a:spAutoFit/>
                                    </a:bodyPr>
                                    <a:lstStyle/>
                                    <a:p>
                                      <a:r>
                                        <a:rPr lang="fr-FR" sz="1200" dirty="0" smtClean="0"/>
                                        <a:t>A1</a:t>
                                      </a:r>
                                      <a:endParaRPr lang="fr-FR" sz="1200" dirty="0"/>
                                    </a:p>
                                  </p:txBody>
                                </p:sp>
                                <p:sp>
                                  <p:nvSpPr>
                                    <p:cNvPr id="51" name="ZoneTexte 50"/>
                                    <p:cNvSpPr txBox="1"/>
                                    <p:nvPr/>
                                  </p:nvSpPr>
                                  <p:spPr>
                                    <a:xfrm>
                                      <a:off x="5364088" y="3692648"/>
                                      <a:ext cx="576064" cy="237597"/>
                                    </a:xfrm>
                                    <a:prstGeom prst="rect">
                                      <a:avLst/>
                                    </a:prstGeom>
                                    <a:noFill/>
                                  </p:spPr>
                                  <p:txBody>
                                    <a:bodyPr wrap="square" rtlCol="0">
                                      <a:spAutoFit/>
                                    </a:bodyPr>
                                    <a:lstStyle/>
                                    <a:p>
                                      <a:r>
                                        <a:rPr lang="fr-FR" sz="1200" dirty="0" smtClean="0"/>
                                        <a:t>A4</a:t>
                                      </a:r>
                                      <a:endParaRPr lang="fr-FR" sz="900" dirty="0"/>
                                    </a:p>
                                  </p:txBody>
                                </p:sp>
                              </p:grpSp>
                              <p:sp>
                                <p:nvSpPr>
                                  <p:cNvPr id="48" name="ZoneTexte 47"/>
                                  <p:cNvSpPr txBox="1"/>
                                  <p:nvPr/>
                                </p:nvSpPr>
                                <p:spPr>
                                  <a:xfrm>
                                    <a:off x="1514301" y="2721873"/>
                                    <a:ext cx="1359914" cy="1029587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</p:spPr>
                                <p:txBody>
                                  <a:bodyPr wrap="square" rtlCol="0">
                                    <a:spAutoFit/>
                                  </a:bodyPr>
                                  <a:lstStyle/>
                                  <a:p>
                                    <a:r>
                                      <a:rPr lang="en-US" dirty="0" smtClean="0"/>
                                      <a:t>Alimentation du courant DC </a:t>
                                    </a:r>
                                    <a:r>
                                      <a:rPr lang="fr-FR" dirty="0" smtClean="0"/>
                                      <a:t>jusqu'à 3KA</a:t>
                                    </a:r>
                                    <a:endParaRPr lang="fr-FR" dirty="0"/>
                                  </a:p>
                                </p:txBody>
                              </p:sp>
                            </p:grpSp>
                            <p:cxnSp>
                              <p:nvCxnSpPr>
                                <p:cNvPr id="46" name="Connecteur droit 45"/>
                                <p:cNvCxnSpPr>
                                  <a:stCxn id="113" idx="2"/>
                                  <a:endCxn id="113" idx="6"/>
                                </p:cNvCxnSpPr>
                                <p:nvPr/>
                              </p:nvCxnSpPr>
                              <p:spPr>
                                <a:xfrm>
                                  <a:off x="4456428" y="3112012"/>
                                  <a:ext cx="271342" cy="0"/>
                                </a:xfrm>
                                <a:prstGeom prst="line">
                                  <a:avLst/>
                                </a:prstGeom>
                                <a:ln w="3810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</p:grpSp>
                        </p:grpSp>
                        <p:sp>
                          <p:nvSpPr>
                            <p:cNvPr id="39" name="Flèche droite 38"/>
                            <p:cNvSpPr/>
                            <p:nvPr/>
                          </p:nvSpPr>
                          <p:spPr>
                            <a:xfrm>
                              <a:off x="5580112" y="2909704"/>
                              <a:ext cx="288032" cy="112321"/>
                            </a:xfrm>
                            <a:prstGeom prst="rightArrow">
                              <a:avLst/>
                            </a:prstGeom>
                            <a:solidFill>
                              <a:srgbClr val="FF0000"/>
                            </a:solidFill>
                            <a:ln w="1270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fr-FR"/>
                            </a:p>
                          </p:txBody>
                        </p:sp>
                        <p:sp>
                          <p:nvSpPr>
                            <p:cNvPr id="40" name="Flèche droite 39"/>
                            <p:cNvSpPr/>
                            <p:nvPr/>
                          </p:nvSpPr>
                          <p:spPr>
                            <a:xfrm>
                              <a:off x="5580112" y="3192095"/>
                              <a:ext cx="288032" cy="112321"/>
                            </a:xfrm>
                            <a:prstGeom prst="rightArrow">
                              <a:avLst/>
                            </a:prstGeom>
                            <a:solidFill>
                              <a:srgbClr val="FF0000"/>
                            </a:solidFill>
                            <a:ln w="1270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fr-FR"/>
                            </a:p>
                          </p:txBody>
                        </p:sp>
                        <p:sp>
                          <p:nvSpPr>
                            <p:cNvPr id="41" name="Flèche droite 40"/>
                            <p:cNvSpPr/>
                            <p:nvPr/>
                          </p:nvSpPr>
                          <p:spPr>
                            <a:xfrm>
                              <a:off x="5580112" y="3509843"/>
                              <a:ext cx="288032" cy="112321"/>
                            </a:xfrm>
                            <a:prstGeom prst="rightArrow">
                              <a:avLst/>
                            </a:prstGeom>
                            <a:solidFill>
                              <a:srgbClr val="FF0000"/>
                            </a:solidFill>
                            <a:ln w="1270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fr-FR"/>
                            </a:p>
                          </p:txBody>
                        </p:sp>
                      </p:grpSp>
                      <p:cxnSp>
                        <p:nvCxnSpPr>
                          <p:cNvPr id="11" name="Connecteur droit avec flèche 10"/>
                          <p:cNvCxnSpPr/>
                          <p:nvPr/>
                        </p:nvCxnSpPr>
                        <p:spPr>
                          <a:xfrm flipV="1">
                            <a:off x="6660232" y="1831091"/>
                            <a:ext cx="0" cy="311806"/>
                          </a:xfrm>
                          <a:prstGeom prst="straightConnector1">
                            <a:avLst/>
                          </a:prstGeom>
                          <a:ln>
                            <a:tailEnd type="arrow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12" name="ZoneTexte 11"/>
                          <p:cNvSpPr txBox="1"/>
                          <p:nvPr/>
                        </p:nvSpPr>
                        <p:spPr>
                          <a:xfrm>
                            <a:off x="6660232" y="1844824"/>
                            <a:ext cx="576064" cy="224397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100" b="1" dirty="0" smtClean="0"/>
                              <a:t>V1</a:t>
                            </a:r>
                            <a:endParaRPr lang="fr-FR" sz="1100" b="1" dirty="0"/>
                          </a:p>
                        </p:txBody>
                      </p:sp>
                      <p:cxnSp>
                        <p:nvCxnSpPr>
                          <p:cNvPr id="13" name="Connecteur droit avec flèche 12"/>
                          <p:cNvCxnSpPr/>
                          <p:nvPr/>
                        </p:nvCxnSpPr>
                        <p:spPr>
                          <a:xfrm flipV="1">
                            <a:off x="6660232" y="2143016"/>
                            <a:ext cx="0" cy="636857"/>
                          </a:xfrm>
                          <a:prstGeom prst="straightConnector1">
                            <a:avLst/>
                          </a:prstGeom>
                          <a:ln>
                            <a:tailEnd type="arrow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5" name="Connecteur droit avec flèche 14"/>
                          <p:cNvCxnSpPr/>
                          <p:nvPr/>
                        </p:nvCxnSpPr>
                        <p:spPr>
                          <a:xfrm flipV="1">
                            <a:off x="6660232" y="2780929"/>
                            <a:ext cx="0" cy="932674"/>
                          </a:xfrm>
                          <a:prstGeom prst="straightConnector1">
                            <a:avLst/>
                          </a:prstGeom>
                          <a:ln>
                            <a:tailEnd type="arrow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7" name="Connecteur droit avec flèche 16"/>
                          <p:cNvCxnSpPr/>
                          <p:nvPr/>
                        </p:nvCxnSpPr>
                        <p:spPr>
                          <a:xfrm flipV="1">
                            <a:off x="6660232" y="3717032"/>
                            <a:ext cx="0" cy="368509"/>
                          </a:xfrm>
                          <a:prstGeom prst="straightConnector1">
                            <a:avLst/>
                          </a:prstGeom>
                          <a:ln>
                            <a:tailEnd type="arrow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9" name="Connecteur droit avec flèche 18"/>
                          <p:cNvCxnSpPr/>
                          <p:nvPr/>
                        </p:nvCxnSpPr>
                        <p:spPr>
                          <a:xfrm flipV="1">
                            <a:off x="6660232" y="4005064"/>
                            <a:ext cx="0" cy="368509"/>
                          </a:xfrm>
                          <a:prstGeom prst="straightConnector1">
                            <a:avLst/>
                          </a:prstGeom>
                          <a:ln>
                            <a:tailEnd type="arrow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1" name="Connecteur droit avec flèche 20"/>
                          <p:cNvCxnSpPr/>
                          <p:nvPr/>
                        </p:nvCxnSpPr>
                        <p:spPr>
                          <a:xfrm flipV="1">
                            <a:off x="6660232" y="4329316"/>
                            <a:ext cx="0" cy="332290"/>
                          </a:xfrm>
                          <a:prstGeom prst="straightConnector1">
                            <a:avLst/>
                          </a:prstGeom>
                          <a:ln>
                            <a:tailEnd type="arrow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3" name="Connecteur droit avec flèche 22"/>
                          <p:cNvCxnSpPr/>
                          <p:nvPr/>
                        </p:nvCxnSpPr>
                        <p:spPr>
                          <a:xfrm flipV="1">
                            <a:off x="6658994" y="4651953"/>
                            <a:ext cx="0" cy="313025"/>
                          </a:xfrm>
                          <a:prstGeom prst="straightConnector1">
                            <a:avLst/>
                          </a:prstGeom>
                          <a:ln>
                            <a:tailEnd type="arrow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5" name="Connecteur droit avec flèche 24"/>
                          <p:cNvCxnSpPr/>
                          <p:nvPr/>
                        </p:nvCxnSpPr>
                        <p:spPr>
                          <a:xfrm flipV="1">
                            <a:off x="6658629" y="4965480"/>
                            <a:ext cx="1603" cy="317471"/>
                          </a:xfrm>
                          <a:prstGeom prst="straightConnector1">
                            <a:avLst/>
                          </a:prstGeom>
                          <a:ln>
                            <a:tailEnd type="arrow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7" name="Connecteur droit avec flèche 26"/>
                          <p:cNvCxnSpPr/>
                          <p:nvPr/>
                        </p:nvCxnSpPr>
                        <p:spPr>
                          <a:xfrm flipV="1">
                            <a:off x="6660232" y="5281256"/>
                            <a:ext cx="0" cy="327034"/>
                          </a:xfrm>
                          <a:prstGeom prst="straightConnector1">
                            <a:avLst/>
                          </a:prstGeom>
                          <a:ln>
                            <a:tailEnd type="arrow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9" name="Connecteur droit 28"/>
                          <p:cNvCxnSpPr/>
                          <p:nvPr/>
                        </p:nvCxnSpPr>
                        <p:spPr>
                          <a:xfrm>
                            <a:off x="6610443" y="2147714"/>
                            <a:ext cx="104744" cy="0"/>
                          </a:xfrm>
                          <a:prstGeom prst="line">
                            <a:avLst/>
                          </a:prstGeom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0" name="Connecteur droit 29"/>
                          <p:cNvCxnSpPr/>
                          <p:nvPr/>
                        </p:nvCxnSpPr>
                        <p:spPr>
                          <a:xfrm>
                            <a:off x="6613624" y="2784103"/>
                            <a:ext cx="104744" cy="0"/>
                          </a:xfrm>
                          <a:prstGeom prst="line">
                            <a:avLst/>
                          </a:prstGeom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1" name="Connecteur droit 30"/>
                          <p:cNvCxnSpPr/>
                          <p:nvPr/>
                        </p:nvCxnSpPr>
                        <p:spPr>
                          <a:xfrm>
                            <a:off x="6613624" y="3717032"/>
                            <a:ext cx="104744" cy="0"/>
                          </a:xfrm>
                          <a:prstGeom prst="line">
                            <a:avLst/>
                          </a:prstGeom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2" name="Connecteur droit 31"/>
                          <p:cNvCxnSpPr/>
                          <p:nvPr/>
                        </p:nvCxnSpPr>
                        <p:spPr>
                          <a:xfrm>
                            <a:off x="6611621" y="4011414"/>
                            <a:ext cx="104744" cy="0"/>
                          </a:xfrm>
                          <a:prstGeom prst="line">
                            <a:avLst/>
                          </a:prstGeom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3" name="Connecteur droit 32"/>
                          <p:cNvCxnSpPr/>
                          <p:nvPr/>
                        </p:nvCxnSpPr>
                        <p:spPr>
                          <a:xfrm>
                            <a:off x="6611621" y="4337546"/>
                            <a:ext cx="104744" cy="0"/>
                          </a:xfrm>
                          <a:prstGeom prst="line">
                            <a:avLst/>
                          </a:prstGeom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4" name="Connecteur droit 33"/>
                          <p:cNvCxnSpPr/>
                          <p:nvPr/>
                        </p:nvCxnSpPr>
                        <p:spPr>
                          <a:xfrm>
                            <a:off x="6606257" y="4649961"/>
                            <a:ext cx="104744" cy="0"/>
                          </a:xfrm>
                          <a:prstGeom prst="line">
                            <a:avLst/>
                          </a:prstGeom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5" name="Connecteur droit 34"/>
                          <p:cNvCxnSpPr/>
                          <p:nvPr/>
                        </p:nvCxnSpPr>
                        <p:spPr>
                          <a:xfrm>
                            <a:off x="6614796" y="4963393"/>
                            <a:ext cx="104744" cy="0"/>
                          </a:xfrm>
                          <a:prstGeom prst="line">
                            <a:avLst/>
                          </a:prstGeom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6" name="Connecteur droit 35"/>
                          <p:cNvCxnSpPr/>
                          <p:nvPr/>
                        </p:nvCxnSpPr>
                        <p:spPr>
                          <a:xfrm>
                            <a:off x="6610449" y="5275808"/>
                            <a:ext cx="104744" cy="0"/>
                          </a:xfrm>
                          <a:prstGeom prst="line">
                            <a:avLst/>
                          </a:prstGeom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7" name="Connecteur droit 36"/>
                          <p:cNvCxnSpPr/>
                          <p:nvPr/>
                        </p:nvCxnSpPr>
                        <p:spPr>
                          <a:xfrm>
                            <a:off x="6608741" y="5611465"/>
                            <a:ext cx="104744" cy="0"/>
                          </a:xfrm>
                          <a:prstGeom prst="line">
                            <a:avLst/>
                          </a:prstGeom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</p:grpSp>
                  <p:cxnSp>
                    <p:nvCxnSpPr>
                      <p:cNvPr id="7" name="Connecteur droit 6"/>
                      <p:cNvCxnSpPr/>
                      <p:nvPr/>
                    </p:nvCxnSpPr>
                    <p:spPr>
                      <a:xfrm>
                        <a:off x="6213895" y="1829972"/>
                        <a:ext cx="104744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116" name="Ellipse 115"/>
                    <p:cNvSpPr/>
                    <p:nvPr/>
                  </p:nvSpPr>
                  <p:spPr>
                    <a:xfrm>
                      <a:off x="5116434" y="2992760"/>
                      <a:ext cx="57030" cy="5121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31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17" name="Ellipse 116"/>
                    <p:cNvSpPr/>
                    <p:nvPr/>
                  </p:nvSpPr>
                  <p:spPr>
                    <a:xfrm>
                      <a:off x="5126856" y="4013158"/>
                      <a:ext cx="57030" cy="5121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31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sp>
                <p:nvSpPr>
                  <p:cNvPr id="119" name="Ellipse 118"/>
                  <p:cNvSpPr/>
                  <p:nvPr/>
                </p:nvSpPr>
                <p:spPr>
                  <a:xfrm>
                    <a:off x="5706796" y="1419256"/>
                    <a:ext cx="254156" cy="221537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dirty="0">
                        <a:solidFill>
                          <a:schemeClr val="tx1"/>
                        </a:solidFill>
                      </a:rPr>
                      <a:t>A</a:t>
                    </a:r>
                  </a:p>
                </p:txBody>
              </p:sp>
              <p:sp>
                <p:nvSpPr>
                  <p:cNvPr id="120" name="Ellipse 119"/>
                  <p:cNvSpPr/>
                  <p:nvPr/>
                </p:nvSpPr>
                <p:spPr>
                  <a:xfrm>
                    <a:off x="5795432" y="6498678"/>
                    <a:ext cx="254156" cy="221537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dirty="0" smtClean="0">
                        <a:solidFill>
                          <a:schemeClr val="tx1"/>
                        </a:solidFill>
                      </a:rPr>
                      <a:t>B</a:t>
                    </a:r>
                    <a:endParaRPr lang="fr-FR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23" name="ZoneTexte 122"/>
                <p:cNvSpPr txBox="1"/>
                <p:nvPr/>
              </p:nvSpPr>
              <p:spPr>
                <a:xfrm>
                  <a:off x="7349142" y="1628800"/>
                  <a:ext cx="75125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/>
                    <a:t>PP1</a:t>
                  </a:r>
                  <a:endParaRPr lang="fr-FR" sz="1100" b="1" dirty="0"/>
                </a:p>
              </p:txBody>
            </p:sp>
            <p:sp>
              <p:nvSpPr>
                <p:cNvPr id="124" name="ZoneTexte 123"/>
                <p:cNvSpPr txBox="1"/>
                <p:nvPr/>
              </p:nvSpPr>
              <p:spPr>
                <a:xfrm>
                  <a:off x="7346404" y="2737495"/>
                  <a:ext cx="75125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/>
                    <a:t>PP3</a:t>
                  </a:r>
                  <a:endParaRPr lang="fr-FR" sz="1100" b="1" dirty="0"/>
                </a:p>
              </p:txBody>
            </p:sp>
            <p:sp>
              <p:nvSpPr>
                <p:cNvPr id="125" name="ZoneTexte 124"/>
                <p:cNvSpPr txBox="1"/>
                <p:nvPr/>
              </p:nvSpPr>
              <p:spPr>
                <a:xfrm>
                  <a:off x="7349142" y="3849370"/>
                  <a:ext cx="75125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/>
                    <a:t>PP4</a:t>
                  </a:r>
                  <a:endParaRPr lang="fr-FR" sz="1100" b="1" dirty="0"/>
                </a:p>
              </p:txBody>
            </p:sp>
            <p:sp>
              <p:nvSpPr>
                <p:cNvPr id="126" name="ZoneTexte 125"/>
                <p:cNvSpPr txBox="1"/>
                <p:nvPr/>
              </p:nvSpPr>
              <p:spPr>
                <a:xfrm>
                  <a:off x="7351737" y="4221088"/>
                  <a:ext cx="75125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/>
                    <a:t>PP5</a:t>
                  </a:r>
                  <a:endParaRPr lang="fr-FR" sz="1100" b="1" dirty="0"/>
                </a:p>
              </p:txBody>
            </p:sp>
            <p:sp>
              <p:nvSpPr>
                <p:cNvPr id="127" name="ZoneTexte 126"/>
                <p:cNvSpPr txBox="1"/>
                <p:nvPr/>
              </p:nvSpPr>
              <p:spPr>
                <a:xfrm>
                  <a:off x="7349142" y="4578975"/>
                  <a:ext cx="75125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/>
                    <a:t>PP6</a:t>
                  </a:r>
                  <a:endParaRPr lang="fr-FR" sz="1100" b="1" dirty="0"/>
                </a:p>
              </p:txBody>
            </p:sp>
            <p:sp>
              <p:nvSpPr>
                <p:cNvPr id="128" name="ZoneTexte 127"/>
                <p:cNvSpPr txBox="1"/>
                <p:nvPr/>
              </p:nvSpPr>
              <p:spPr>
                <a:xfrm>
                  <a:off x="7349142" y="4948540"/>
                  <a:ext cx="75125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/>
                    <a:t>PP7</a:t>
                  </a:r>
                  <a:endParaRPr lang="fr-FR" sz="1100" b="1" dirty="0"/>
                </a:p>
              </p:txBody>
            </p:sp>
            <p:sp>
              <p:nvSpPr>
                <p:cNvPr id="129" name="ZoneTexte 128"/>
                <p:cNvSpPr txBox="1"/>
                <p:nvPr/>
              </p:nvSpPr>
              <p:spPr>
                <a:xfrm>
                  <a:off x="7349142" y="5318105"/>
                  <a:ext cx="75125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/>
                    <a:t>PP8</a:t>
                  </a:r>
                  <a:endParaRPr lang="fr-FR" sz="1100" b="1" dirty="0"/>
                </a:p>
              </p:txBody>
            </p:sp>
            <p:sp>
              <p:nvSpPr>
                <p:cNvPr id="130" name="ZoneTexte 129"/>
                <p:cNvSpPr txBox="1"/>
                <p:nvPr/>
              </p:nvSpPr>
              <p:spPr>
                <a:xfrm>
                  <a:off x="7349142" y="5687670"/>
                  <a:ext cx="75125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/>
                    <a:t>PP9</a:t>
                  </a:r>
                  <a:endParaRPr lang="fr-FR" sz="1100" b="1" dirty="0"/>
                </a:p>
              </p:txBody>
            </p:sp>
            <p:sp>
              <p:nvSpPr>
                <p:cNvPr id="131" name="ZoneTexte 130"/>
                <p:cNvSpPr txBox="1"/>
                <p:nvPr/>
              </p:nvSpPr>
              <p:spPr>
                <a:xfrm>
                  <a:off x="7349142" y="6047710"/>
                  <a:ext cx="58881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/>
                    <a:t>PP10</a:t>
                  </a:r>
                  <a:endParaRPr lang="fr-FR" sz="1100" b="1" dirty="0"/>
                </a:p>
              </p:txBody>
            </p:sp>
            <p:sp>
              <p:nvSpPr>
                <p:cNvPr id="132" name="ZoneTexte 131"/>
                <p:cNvSpPr txBox="1"/>
                <p:nvPr/>
              </p:nvSpPr>
              <p:spPr>
                <a:xfrm>
                  <a:off x="7997214" y="2519318"/>
                  <a:ext cx="75125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/>
                    <a:t>V2</a:t>
                  </a:r>
                  <a:endParaRPr lang="fr-FR" sz="1100" b="1" dirty="0"/>
                </a:p>
              </p:txBody>
            </p:sp>
            <p:sp>
              <p:nvSpPr>
                <p:cNvPr id="133" name="ZoneTexte 132"/>
                <p:cNvSpPr txBox="1"/>
                <p:nvPr/>
              </p:nvSpPr>
              <p:spPr>
                <a:xfrm>
                  <a:off x="7997214" y="3383414"/>
                  <a:ext cx="75125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/>
                    <a:t>V3</a:t>
                  </a:r>
                  <a:endParaRPr lang="fr-FR" sz="1100" b="1" dirty="0"/>
                </a:p>
              </p:txBody>
            </p:sp>
            <p:sp>
              <p:nvSpPr>
                <p:cNvPr id="134" name="ZoneTexte 133"/>
                <p:cNvSpPr txBox="1"/>
                <p:nvPr/>
              </p:nvSpPr>
              <p:spPr>
                <a:xfrm>
                  <a:off x="7997214" y="4175502"/>
                  <a:ext cx="75125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/>
                    <a:t>V4</a:t>
                  </a:r>
                  <a:endParaRPr lang="fr-FR" sz="1100" b="1" dirty="0"/>
                </a:p>
              </p:txBody>
            </p:sp>
            <p:sp>
              <p:nvSpPr>
                <p:cNvPr id="135" name="ZoneTexte 134"/>
                <p:cNvSpPr txBox="1"/>
                <p:nvPr/>
              </p:nvSpPr>
              <p:spPr>
                <a:xfrm>
                  <a:off x="7990284" y="4506967"/>
                  <a:ext cx="75125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/>
                    <a:t>V5</a:t>
                  </a:r>
                  <a:endParaRPr lang="fr-FR" sz="1100" b="1" dirty="0"/>
                </a:p>
              </p:txBody>
            </p:sp>
            <p:sp>
              <p:nvSpPr>
                <p:cNvPr id="136" name="ZoneTexte 135"/>
                <p:cNvSpPr txBox="1"/>
                <p:nvPr/>
              </p:nvSpPr>
              <p:spPr>
                <a:xfrm>
                  <a:off x="7997214" y="4895582"/>
                  <a:ext cx="75125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/>
                    <a:t>V6</a:t>
                  </a:r>
                  <a:endParaRPr lang="fr-FR" sz="1100" b="1" dirty="0"/>
                </a:p>
              </p:txBody>
            </p:sp>
            <p:sp>
              <p:nvSpPr>
                <p:cNvPr id="137" name="ZoneTexte 136"/>
                <p:cNvSpPr txBox="1"/>
                <p:nvPr/>
              </p:nvSpPr>
              <p:spPr>
                <a:xfrm>
                  <a:off x="7997214" y="5236572"/>
                  <a:ext cx="75125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/>
                    <a:t>V7</a:t>
                  </a:r>
                  <a:endParaRPr lang="fr-FR" sz="1100" b="1" dirty="0"/>
                </a:p>
              </p:txBody>
            </p:sp>
            <p:sp>
              <p:nvSpPr>
                <p:cNvPr id="138" name="ZoneTexte 137"/>
                <p:cNvSpPr txBox="1"/>
                <p:nvPr/>
              </p:nvSpPr>
              <p:spPr>
                <a:xfrm>
                  <a:off x="7997214" y="5596612"/>
                  <a:ext cx="75125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/>
                    <a:t>V8</a:t>
                  </a:r>
                  <a:endParaRPr lang="fr-FR" sz="1100" b="1" dirty="0"/>
                </a:p>
              </p:txBody>
            </p:sp>
            <p:sp>
              <p:nvSpPr>
                <p:cNvPr id="139" name="ZoneTexte 138"/>
                <p:cNvSpPr txBox="1"/>
                <p:nvPr/>
              </p:nvSpPr>
              <p:spPr>
                <a:xfrm>
                  <a:off x="7997214" y="5975702"/>
                  <a:ext cx="75125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/>
                    <a:t>V9</a:t>
                  </a:r>
                  <a:endParaRPr lang="fr-FR" sz="1100" b="1" dirty="0"/>
                </a:p>
              </p:txBody>
            </p:sp>
          </p:grpSp>
          <p:sp>
            <p:nvSpPr>
              <p:cNvPr id="140" name="Accolade fermante 139"/>
              <p:cNvSpPr/>
              <p:nvPr/>
            </p:nvSpPr>
            <p:spPr>
              <a:xfrm rot="16200000">
                <a:off x="7702163" y="866765"/>
                <a:ext cx="400728" cy="815933"/>
              </a:xfrm>
              <a:prstGeom prst="rightBrace">
                <a:avLst>
                  <a:gd name="adj1" fmla="val 42881"/>
                  <a:gd name="adj2" fmla="val 48950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1" name="Espace réservé du contenu 2"/>
              <p:cNvSpPr txBox="1">
                <a:spLocks/>
              </p:cNvSpPr>
              <p:nvPr/>
            </p:nvSpPr>
            <p:spPr>
              <a:xfrm>
                <a:off x="7079580" y="705396"/>
                <a:ext cx="1956916" cy="34734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1800" dirty="0" smtClean="0"/>
                  <a:t>Points de tension</a:t>
                </a:r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4139952" y="2434193"/>
              <a:ext cx="2542573" cy="1872113"/>
            </a:xfrm>
            <a:prstGeom prst="rect">
              <a:avLst/>
            </a:prstGeom>
            <a:noFill/>
            <a:ln w="3175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2771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122" y="2761669"/>
            <a:ext cx="7091270" cy="4195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990600"/>
          </a:xfrm>
        </p:spPr>
        <p:txBody>
          <a:bodyPr>
            <a:normAutofit/>
          </a:bodyPr>
          <a:lstStyle/>
          <a:p>
            <a:r>
              <a:rPr lang="fr-FR" sz="3500" dirty="0"/>
              <a:t>3.- Tests au LNCMI </a:t>
            </a:r>
            <a:r>
              <a:rPr lang="fr-FR" sz="3500" dirty="0" smtClean="0"/>
              <a:t>Grenoble (4)</a:t>
            </a:r>
            <a:endParaRPr lang="fr-FR" sz="35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6816" y="1052736"/>
            <a:ext cx="7149480" cy="504056"/>
          </a:xfrm>
        </p:spPr>
        <p:txBody>
          <a:bodyPr/>
          <a:lstStyle/>
          <a:p>
            <a:r>
              <a:rPr lang="fr-FR" dirty="0"/>
              <a:t>E</a:t>
            </a:r>
            <a:r>
              <a:rPr lang="fr-FR" dirty="0" smtClean="0"/>
              <a:t>ssais </a:t>
            </a:r>
            <a:r>
              <a:rPr lang="fr-FR" dirty="0"/>
              <a:t>e</a:t>
            </a:r>
            <a:r>
              <a:rPr lang="fr-FR" dirty="0" smtClean="0"/>
              <a:t>ffectués au LNCMI (4 jours)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11</a:t>
            </a:fld>
            <a:endParaRPr lang="fr-FR"/>
          </a:p>
        </p:txBody>
      </p:sp>
      <p:grpSp>
        <p:nvGrpSpPr>
          <p:cNvPr id="6" name="Groupe 5"/>
          <p:cNvGrpSpPr/>
          <p:nvPr/>
        </p:nvGrpSpPr>
        <p:grpSpPr>
          <a:xfrm>
            <a:off x="323528" y="1598884"/>
            <a:ext cx="2592288" cy="1193092"/>
            <a:chOff x="323528" y="1598884"/>
            <a:chExt cx="2592288" cy="1193092"/>
          </a:xfrm>
        </p:grpSpPr>
        <p:sp>
          <p:nvSpPr>
            <p:cNvPr id="5" name="Rectangle à coins arrondis 4"/>
            <p:cNvSpPr/>
            <p:nvPr/>
          </p:nvSpPr>
          <p:spPr>
            <a:xfrm>
              <a:off x="395393" y="1639848"/>
              <a:ext cx="2342658" cy="115212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23528" y="1598884"/>
              <a:ext cx="259228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u="sng" dirty="0" smtClean="0"/>
                <a:t>Etat des Lieux</a:t>
              </a:r>
            </a:p>
            <a:p>
              <a:r>
                <a:rPr lang="fr-FR" sz="1400" dirty="0" smtClean="0"/>
                <a:t>- Mise en place de la bobine</a:t>
              </a:r>
            </a:p>
            <a:p>
              <a:r>
                <a:rPr lang="fr-FR" sz="1400" dirty="0" smtClean="0"/>
                <a:t>- Circuits électriques/contrôle</a:t>
              </a:r>
            </a:p>
            <a:p>
              <a:r>
                <a:rPr lang="fr-FR" sz="1400" dirty="0" smtClean="0"/>
                <a:t>- Cryogénie</a:t>
              </a:r>
              <a:endParaRPr lang="fr-FR" sz="1400" dirty="0"/>
            </a:p>
            <a:p>
              <a:r>
                <a:rPr lang="fr-FR" sz="1400" dirty="0" smtClean="0"/>
                <a:t>- Génération du champ</a:t>
              </a:r>
              <a:endParaRPr lang="fr-FR" sz="1400" dirty="0"/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2915816" y="1628800"/>
            <a:ext cx="2839710" cy="1152128"/>
            <a:chOff x="2915816" y="1628800"/>
            <a:chExt cx="2839710" cy="1152128"/>
          </a:xfrm>
        </p:grpSpPr>
        <p:cxnSp>
          <p:nvCxnSpPr>
            <p:cNvPr id="7" name="Connecteur droit avec flèche 6"/>
            <p:cNvCxnSpPr/>
            <p:nvPr/>
          </p:nvCxnSpPr>
          <p:spPr>
            <a:xfrm>
              <a:off x="2915816" y="2212687"/>
              <a:ext cx="410468" cy="3225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à coins arrondis 16"/>
            <p:cNvSpPr/>
            <p:nvPr/>
          </p:nvSpPr>
          <p:spPr>
            <a:xfrm>
              <a:off x="3330701" y="1628800"/>
              <a:ext cx="2342658" cy="1152128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3278932" y="1632590"/>
              <a:ext cx="247659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u="sng" dirty="0" smtClean="0"/>
                <a:t>Expérience 1: angle </a:t>
              </a:r>
              <a:r>
                <a:rPr lang="el-GR" sz="1400" u="sng" dirty="0" smtClean="0"/>
                <a:t>θ</a:t>
              </a:r>
              <a:r>
                <a:rPr lang="fr-FR" sz="1400" u="sng" dirty="0" smtClean="0"/>
                <a:t>=0</a:t>
              </a:r>
            </a:p>
            <a:p>
              <a:r>
                <a:rPr lang="fr-FR" sz="1400" dirty="0" smtClean="0"/>
                <a:t>- Température: 4,2K</a:t>
              </a:r>
            </a:p>
            <a:p>
              <a:r>
                <a:rPr lang="fr-FR" sz="1400" dirty="0" smtClean="0"/>
                <a:t>- Champ: 8T</a:t>
              </a:r>
            </a:p>
            <a:p>
              <a:r>
                <a:rPr lang="fr-FR" sz="1400" dirty="0" smtClean="0"/>
                <a:t>- Courant: 800A (DC)</a:t>
              </a:r>
              <a:endParaRPr lang="fr-FR" sz="1400" dirty="0"/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5677669" y="1628800"/>
            <a:ext cx="3025508" cy="1152128"/>
            <a:chOff x="5677669" y="1628800"/>
            <a:chExt cx="3025508" cy="1152128"/>
          </a:xfrm>
        </p:grpSpPr>
        <p:cxnSp>
          <p:nvCxnSpPr>
            <p:cNvPr id="18" name="Connecteur droit avec flèche 17"/>
            <p:cNvCxnSpPr/>
            <p:nvPr/>
          </p:nvCxnSpPr>
          <p:spPr>
            <a:xfrm>
              <a:off x="5677669" y="2204864"/>
              <a:ext cx="583923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e 18"/>
            <p:cNvGrpSpPr/>
            <p:nvPr/>
          </p:nvGrpSpPr>
          <p:grpSpPr>
            <a:xfrm>
              <a:off x="6226583" y="1628800"/>
              <a:ext cx="2476594" cy="1152128"/>
              <a:chOff x="-89088" y="2564904"/>
              <a:chExt cx="2476594" cy="1152128"/>
            </a:xfrm>
          </p:grpSpPr>
          <p:sp>
            <p:nvSpPr>
              <p:cNvPr id="22" name="Rectangle à coins arrondis 21"/>
              <p:cNvSpPr/>
              <p:nvPr/>
            </p:nvSpPr>
            <p:spPr>
              <a:xfrm>
                <a:off x="-37319" y="2564904"/>
                <a:ext cx="2342658" cy="1152128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1" name="ZoneTexte 20"/>
              <p:cNvSpPr txBox="1"/>
              <p:nvPr/>
            </p:nvSpPr>
            <p:spPr>
              <a:xfrm>
                <a:off x="-89088" y="2568694"/>
                <a:ext cx="247659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u="sng" dirty="0" smtClean="0"/>
                  <a:t>Expérience 2: </a:t>
                </a:r>
                <a:r>
                  <a:rPr lang="fr-FR" sz="1400" u="sng" dirty="0"/>
                  <a:t>angle </a:t>
                </a:r>
                <a:r>
                  <a:rPr lang="el-GR" sz="1400" u="sng" dirty="0" smtClean="0"/>
                  <a:t>θ</a:t>
                </a:r>
                <a:r>
                  <a:rPr lang="fr-FR" sz="1400" u="sng" dirty="0" smtClean="0"/>
                  <a:t> = 20°</a:t>
                </a:r>
              </a:p>
              <a:p>
                <a:r>
                  <a:rPr lang="fr-FR" sz="1400" dirty="0" smtClean="0"/>
                  <a:t>- Température: 4,2K</a:t>
                </a:r>
              </a:p>
              <a:p>
                <a:r>
                  <a:rPr lang="fr-FR" sz="1400" dirty="0" smtClean="0"/>
                  <a:t>- Champ: 8T</a:t>
                </a:r>
              </a:p>
              <a:p>
                <a:r>
                  <a:rPr lang="fr-FR" sz="1400" dirty="0" smtClean="0"/>
                  <a:t>- Courant: 600A (DC)</a:t>
                </a:r>
                <a:endParaRPr lang="fr-FR" sz="1400" dirty="0"/>
              </a:p>
            </p:txBody>
          </p:sp>
        </p:grpSp>
      </p:grpSp>
      <p:grpSp>
        <p:nvGrpSpPr>
          <p:cNvPr id="15" name="Groupe 14"/>
          <p:cNvGrpSpPr/>
          <p:nvPr/>
        </p:nvGrpSpPr>
        <p:grpSpPr>
          <a:xfrm>
            <a:off x="1807624" y="917026"/>
            <a:ext cx="5312725" cy="5984238"/>
            <a:chOff x="1829586" y="464043"/>
            <a:chExt cx="5312725" cy="5984238"/>
          </a:xfrm>
        </p:grpSpPr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9586" y="464043"/>
              <a:ext cx="5174820" cy="5984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Connecteur droit avec flèche 9"/>
            <p:cNvCxnSpPr>
              <a:stCxn id="23" idx="1"/>
            </p:cNvCxnSpPr>
            <p:nvPr/>
          </p:nvCxnSpPr>
          <p:spPr>
            <a:xfrm flipH="1" flipV="1">
              <a:off x="3995942" y="4280874"/>
              <a:ext cx="1314912" cy="188482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/>
            <p:cNvSpPr txBox="1"/>
            <p:nvPr/>
          </p:nvSpPr>
          <p:spPr>
            <a:xfrm>
              <a:off x="5310854" y="4007691"/>
              <a:ext cx="1831457" cy="9233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FF0000"/>
                  </a:solidFill>
                </a:rPr>
                <a:t>Des câbles endommagés et court-circuités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432" y="2852935"/>
            <a:ext cx="4781840" cy="4024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43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496" y="278160"/>
            <a:ext cx="8686800" cy="990600"/>
          </a:xfrm>
        </p:spPr>
        <p:txBody>
          <a:bodyPr>
            <a:normAutofit/>
          </a:bodyPr>
          <a:lstStyle/>
          <a:p>
            <a:r>
              <a:rPr lang="fr-FR" sz="3500" dirty="0" smtClean="0"/>
              <a:t>3.- </a:t>
            </a:r>
            <a:r>
              <a:rPr lang="fr-FR" sz="3500" dirty="0"/>
              <a:t>Tests au LNCMI </a:t>
            </a:r>
            <a:r>
              <a:rPr lang="fr-FR" sz="3500" dirty="0" smtClean="0"/>
              <a:t>Grenoble (5)</a:t>
            </a:r>
            <a:endParaRPr lang="fr-FR" sz="35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12</a:t>
            </a:fld>
            <a:endParaRPr lang="fr-FR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" y="1650969"/>
            <a:ext cx="9160631" cy="520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e 2"/>
          <p:cNvGrpSpPr/>
          <p:nvPr/>
        </p:nvGrpSpPr>
        <p:grpSpPr>
          <a:xfrm>
            <a:off x="-6032" y="4235015"/>
            <a:ext cx="9147938" cy="2630937"/>
            <a:chOff x="3829" y="4227553"/>
            <a:chExt cx="9147938" cy="2630937"/>
          </a:xfrm>
        </p:grpSpPr>
        <p:pic>
          <p:nvPicPr>
            <p:cNvPr id="15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9" y="4227553"/>
              <a:ext cx="9147938" cy="26309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Espace réservé du contenu 2"/>
            <p:cNvSpPr txBox="1">
              <a:spLocks/>
            </p:cNvSpPr>
            <p:nvPr/>
          </p:nvSpPr>
          <p:spPr>
            <a:xfrm>
              <a:off x="4577453" y="5515145"/>
              <a:ext cx="3880720" cy="70872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FR" dirty="0" smtClean="0">
                  <a:solidFill>
                    <a:srgbClr val="FF0000"/>
                  </a:solidFill>
                </a:rPr>
                <a:t>Énergie injectée: 2.85J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26" name="Groupe 225"/>
          <p:cNvGrpSpPr/>
          <p:nvPr/>
        </p:nvGrpSpPr>
        <p:grpSpPr>
          <a:xfrm>
            <a:off x="755576" y="1125632"/>
            <a:ext cx="7560840" cy="2194448"/>
            <a:chOff x="755576" y="1125632"/>
            <a:chExt cx="7560840" cy="2194448"/>
          </a:xfrm>
        </p:grpSpPr>
        <p:cxnSp>
          <p:nvCxnSpPr>
            <p:cNvPr id="27" name="Connecteur droit avec flèche 26"/>
            <p:cNvCxnSpPr/>
            <p:nvPr/>
          </p:nvCxnSpPr>
          <p:spPr>
            <a:xfrm flipV="1">
              <a:off x="755576" y="2132856"/>
              <a:ext cx="1944216" cy="738082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ZoneTexte 28"/>
            <p:cNvSpPr txBox="1"/>
            <p:nvPr/>
          </p:nvSpPr>
          <p:spPr>
            <a:xfrm>
              <a:off x="1681520" y="1415301"/>
              <a:ext cx="2313165" cy="5526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1"/>
                  </a:solidFill>
                </a:rPr>
                <a:t>Pendant la charge ce l’inductance qui domine</a:t>
              </a:r>
              <a:endParaRPr lang="fr-FR" sz="1600" dirty="0">
                <a:solidFill>
                  <a:schemeClr val="accent1"/>
                </a:solidFill>
              </a:endParaRPr>
            </a:p>
          </p:txBody>
        </p:sp>
        <p:cxnSp>
          <p:nvCxnSpPr>
            <p:cNvPr id="36" name="Connecteur droit avec flèche 35"/>
            <p:cNvCxnSpPr/>
            <p:nvPr/>
          </p:nvCxnSpPr>
          <p:spPr>
            <a:xfrm>
              <a:off x="3923928" y="2060849"/>
              <a:ext cx="3024336" cy="504055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ZoneTexte 36"/>
            <p:cNvSpPr txBox="1"/>
            <p:nvPr/>
          </p:nvSpPr>
          <p:spPr>
            <a:xfrm>
              <a:off x="5487784" y="1125632"/>
              <a:ext cx="2041032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rgbClr val="FFC000"/>
                  </a:solidFill>
                </a:rPr>
                <a:t>Phénomène de décharge pendant le plateau du courant</a:t>
              </a:r>
              <a:endParaRPr lang="fr-FR" sz="1600" dirty="0">
                <a:solidFill>
                  <a:srgbClr val="FFC000"/>
                </a:solidFill>
              </a:endParaRPr>
            </a:p>
          </p:txBody>
        </p:sp>
        <p:cxnSp>
          <p:nvCxnSpPr>
            <p:cNvPr id="41" name="Connecteur droit avec flèche 40"/>
            <p:cNvCxnSpPr/>
            <p:nvPr/>
          </p:nvCxnSpPr>
          <p:spPr>
            <a:xfrm>
              <a:off x="7236296" y="2708920"/>
              <a:ext cx="1080120" cy="61116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8" name="Groupe 237"/>
          <p:cNvGrpSpPr/>
          <p:nvPr/>
        </p:nvGrpSpPr>
        <p:grpSpPr>
          <a:xfrm>
            <a:off x="626800" y="2564905"/>
            <a:ext cx="7727716" cy="2029346"/>
            <a:chOff x="626800" y="2564905"/>
            <a:chExt cx="7727716" cy="2029346"/>
          </a:xfrm>
        </p:grpSpPr>
        <p:grpSp>
          <p:nvGrpSpPr>
            <p:cNvPr id="23" name="Groupe 22"/>
            <p:cNvGrpSpPr/>
            <p:nvPr/>
          </p:nvGrpSpPr>
          <p:grpSpPr>
            <a:xfrm>
              <a:off x="626800" y="2564905"/>
              <a:ext cx="7727716" cy="1163702"/>
              <a:chOff x="626800" y="2564905"/>
              <a:chExt cx="7727716" cy="1163702"/>
            </a:xfrm>
          </p:grpSpPr>
          <p:cxnSp>
            <p:nvCxnSpPr>
              <p:cNvPr id="20" name="Connecteur droit 19"/>
              <p:cNvCxnSpPr/>
              <p:nvPr/>
            </p:nvCxnSpPr>
            <p:spPr>
              <a:xfrm>
                <a:off x="626800" y="2564905"/>
                <a:ext cx="3168352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Connecteur droit 167"/>
              <p:cNvCxnSpPr/>
              <p:nvPr/>
            </p:nvCxnSpPr>
            <p:spPr>
              <a:xfrm>
                <a:off x="3860080" y="3133348"/>
                <a:ext cx="325069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necteur droit 168"/>
              <p:cNvCxnSpPr/>
              <p:nvPr/>
            </p:nvCxnSpPr>
            <p:spPr>
              <a:xfrm>
                <a:off x="7132980" y="3728607"/>
                <a:ext cx="1221536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8" name="Connecteur en arc 227"/>
            <p:cNvCxnSpPr>
              <a:stCxn id="231" idx="1"/>
            </p:cNvCxnSpPr>
            <p:nvPr/>
          </p:nvCxnSpPr>
          <p:spPr>
            <a:xfrm rot="10800000">
              <a:off x="5342826" y="3133348"/>
              <a:ext cx="440347" cy="1183904"/>
            </a:xfrm>
            <a:prstGeom prst="curved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ZoneTexte 230"/>
            <p:cNvSpPr txBox="1"/>
            <p:nvPr/>
          </p:nvSpPr>
          <p:spPr>
            <a:xfrm>
              <a:off x="5783172" y="4040253"/>
              <a:ext cx="2359660" cy="5539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sz="1500" dirty="0"/>
                <a:t>T</a:t>
              </a:r>
              <a:r>
                <a:rPr lang="fr-FR" sz="1500" dirty="0" smtClean="0"/>
                <a:t>ension théorique d’un composant inductive pure</a:t>
              </a:r>
              <a:endParaRPr lang="fr-FR" sz="1500" dirty="0"/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-10682" y="1021945"/>
            <a:ext cx="9210637" cy="5832648"/>
            <a:chOff x="-44261" y="1052736"/>
            <a:chExt cx="9210637" cy="5832648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683" y="1053958"/>
              <a:ext cx="7798749" cy="5831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6" name="Rectangle 155"/>
            <p:cNvSpPr/>
            <p:nvPr/>
          </p:nvSpPr>
          <p:spPr>
            <a:xfrm>
              <a:off x="8460432" y="1053958"/>
              <a:ext cx="705944" cy="58314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-44261" y="1052736"/>
              <a:ext cx="705944" cy="58314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8749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9696" y="332656"/>
            <a:ext cx="8686800" cy="990600"/>
          </a:xfrm>
        </p:spPr>
        <p:txBody>
          <a:bodyPr>
            <a:normAutofit/>
          </a:bodyPr>
          <a:lstStyle/>
          <a:p>
            <a:r>
              <a:rPr lang="fr-FR" sz="3500" dirty="0" smtClean="0"/>
              <a:t>3.- </a:t>
            </a:r>
            <a:r>
              <a:rPr lang="fr-FR" sz="3500" dirty="0"/>
              <a:t>Tests au LNCMI </a:t>
            </a:r>
            <a:r>
              <a:rPr lang="fr-FR" sz="3500" dirty="0" smtClean="0"/>
              <a:t>Grenoble (6)</a:t>
            </a:r>
            <a:endParaRPr lang="fr-FR" sz="35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13</a:t>
            </a:fld>
            <a:endParaRPr lang="fr-FR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65010"/>
            <a:ext cx="9144000" cy="5194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539552" y="1196752"/>
            <a:ext cx="4824536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Le quench s’est produit:</a:t>
            </a:r>
            <a:endParaRPr lang="fr-FR" dirty="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84" y="4275207"/>
            <a:ext cx="9153356" cy="258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Espace réservé du contenu 2"/>
          <p:cNvSpPr txBox="1">
            <a:spLocks/>
          </p:cNvSpPr>
          <p:nvPr/>
        </p:nvSpPr>
        <p:spPr>
          <a:xfrm>
            <a:off x="3851920" y="5373216"/>
            <a:ext cx="3880720" cy="7087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Énergie injectée: 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3.03J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5532403" y="2474988"/>
            <a:ext cx="1049601" cy="924004"/>
          </a:xfrm>
          <a:prstGeom prst="ellipse">
            <a:avLst/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82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e 48"/>
          <p:cNvGrpSpPr/>
          <p:nvPr/>
        </p:nvGrpSpPr>
        <p:grpSpPr>
          <a:xfrm>
            <a:off x="23239" y="1604236"/>
            <a:ext cx="9098134" cy="5195492"/>
            <a:chOff x="23239" y="1604236"/>
            <a:chExt cx="9098134" cy="5195492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39" y="1604236"/>
              <a:ext cx="9098134" cy="51954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7" name="ZoneTexte 56"/>
            <p:cNvSpPr txBox="1"/>
            <p:nvPr/>
          </p:nvSpPr>
          <p:spPr>
            <a:xfrm>
              <a:off x="6084168" y="5541265"/>
              <a:ext cx="2237464" cy="5830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La courbe verte arrive à se stabiliser </a:t>
              </a:r>
              <a:endParaRPr lang="fr-FR" dirty="0"/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2555776" y="2132856"/>
              <a:ext cx="1786472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Déclenchement de la protection</a:t>
              </a:r>
              <a:endParaRPr lang="fr-FR" dirty="0"/>
            </a:p>
          </p:txBody>
        </p:sp>
        <p:cxnSp>
          <p:nvCxnSpPr>
            <p:cNvPr id="48" name="Connecteur droit avec flèche 47"/>
            <p:cNvCxnSpPr>
              <a:stCxn id="58" idx="2"/>
            </p:cNvCxnSpPr>
            <p:nvPr/>
          </p:nvCxnSpPr>
          <p:spPr>
            <a:xfrm>
              <a:off x="3449012" y="2779187"/>
              <a:ext cx="978972" cy="505797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Ellipse 18"/>
          <p:cNvSpPr/>
          <p:nvPr/>
        </p:nvSpPr>
        <p:spPr>
          <a:xfrm>
            <a:off x="1835696" y="2998911"/>
            <a:ext cx="2811500" cy="1811414"/>
          </a:xfrm>
          <a:prstGeom prst="ellipse">
            <a:avLst/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990600"/>
          </a:xfrm>
        </p:spPr>
        <p:txBody>
          <a:bodyPr>
            <a:normAutofit/>
          </a:bodyPr>
          <a:lstStyle/>
          <a:p>
            <a:r>
              <a:rPr lang="fr-FR" sz="3500" dirty="0" smtClean="0"/>
              <a:t>3.- </a:t>
            </a:r>
            <a:r>
              <a:rPr lang="fr-FR" sz="3500" dirty="0"/>
              <a:t>Tests au LNCMI </a:t>
            </a:r>
            <a:r>
              <a:rPr lang="fr-FR" sz="3500" dirty="0" smtClean="0"/>
              <a:t>Grenoble (7)</a:t>
            </a:r>
            <a:endParaRPr lang="fr-FR" sz="35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361" y="908720"/>
            <a:ext cx="9275465" cy="769143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Tensions de la bobine pour deux essais différents(</a:t>
            </a:r>
            <a:r>
              <a:rPr lang="fr-FR" dirty="0" smtClean="0">
                <a:solidFill>
                  <a:srgbClr val="1202E8"/>
                </a:solidFill>
              </a:rPr>
              <a:t>bleu</a:t>
            </a:r>
            <a:r>
              <a:rPr lang="fr-FR" dirty="0" smtClean="0"/>
              <a:t> et </a:t>
            </a:r>
            <a:r>
              <a:rPr lang="fr-FR" dirty="0" smtClean="0">
                <a:solidFill>
                  <a:srgbClr val="00B050"/>
                </a:solidFill>
              </a:rPr>
              <a:t>vert</a:t>
            </a:r>
            <a:r>
              <a:rPr lang="fr-FR" dirty="0" smtClean="0"/>
              <a:t>), et courants de pulse (</a:t>
            </a:r>
            <a:r>
              <a:rPr lang="fr-FR" dirty="0" smtClean="0">
                <a:solidFill>
                  <a:srgbClr val="FF0000"/>
                </a:solidFill>
              </a:rPr>
              <a:t>rouge</a:t>
            </a:r>
            <a:r>
              <a:rPr lang="fr-FR" dirty="0" smtClean="0"/>
              <a:t>):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14</a:t>
            </a:fld>
            <a:endParaRPr lang="fr-FR"/>
          </a:p>
        </p:txBody>
      </p:sp>
      <p:grpSp>
        <p:nvGrpSpPr>
          <p:cNvPr id="29" name="Groupe 28"/>
          <p:cNvGrpSpPr/>
          <p:nvPr/>
        </p:nvGrpSpPr>
        <p:grpSpPr>
          <a:xfrm>
            <a:off x="48669" y="1604236"/>
            <a:ext cx="9017831" cy="5131250"/>
            <a:chOff x="63377" y="1637414"/>
            <a:chExt cx="9017831" cy="5131250"/>
          </a:xfrm>
        </p:grpSpPr>
        <p:grpSp>
          <p:nvGrpSpPr>
            <p:cNvPr id="23" name="Groupe 22"/>
            <p:cNvGrpSpPr/>
            <p:nvPr/>
          </p:nvGrpSpPr>
          <p:grpSpPr>
            <a:xfrm>
              <a:off x="63377" y="1637414"/>
              <a:ext cx="9017831" cy="5131250"/>
              <a:chOff x="63377" y="1637414"/>
              <a:chExt cx="9017831" cy="5131250"/>
            </a:xfrm>
          </p:grpSpPr>
          <p:pic>
            <p:nvPicPr>
              <p:cNvPr id="1032" name="Picture 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377" y="1637414"/>
                <a:ext cx="9017831" cy="5131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3" name="ZoneTexte 62"/>
              <p:cNvSpPr txBox="1"/>
              <p:nvPr/>
            </p:nvSpPr>
            <p:spPr>
              <a:xfrm>
                <a:off x="3419872" y="5517232"/>
                <a:ext cx="3672408" cy="6463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Énergie injectée en vert: 2.8547J</a:t>
                </a:r>
              </a:p>
              <a:p>
                <a:r>
                  <a:rPr lang="fr-FR" dirty="0"/>
                  <a:t>Énergie injectée en </a:t>
                </a:r>
                <a:r>
                  <a:rPr lang="fr-FR" dirty="0" smtClean="0"/>
                  <a:t>bleu: 3.0367J</a:t>
                </a:r>
                <a:endParaRPr lang="fr-FR" dirty="0"/>
              </a:p>
            </p:txBody>
          </p:sp>
          <p:sp>
            <p:nvSpPr>
              <p:cNvPr id="15" name="ZoneTexte 14"/>
              <p:cNvSpPr txBox="1"/>
              <p:nvPr/>
            </p:nvSpPr>
            <p:spPr>
              <a:xfrm>
                <a:off x="4456738" y="4221088"/>
                <a:ext cx="2550600" cy="88866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92D05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Récupération de l’état supra (stable) pour une énergie E - </a:t>
                </a:r>
                <a:r>
                  <a:rPr lang="el-GR" dirty="0" smtClean="0"/>
                  <a:t>Δ</a:t>
                </a:r>
                <a:r>
                  <a:rPr lang="fr-FR" dirty="0" smtClean="0"/>
                  <a:t>E</a:t>
                </a:r>
                <a:endParaRPr lang="fr-FR" dirty="0"/>
              </a:p>
            </p:txBody>
          </p:sp>
          <p:cxnSp>
            <p:nvCxnSpPr>
              <p:cNvPr id="6" name="Connecteur en arc 5"/>
              <p:cNvCxnSpPr>
                <a:stCxn id="15" idx="1"/>
              </p:cNvCxnSpPr>
              <p:nvPr/>
            </p:nvCxnSpPr>
            <p:spPr>
              <a:xfrm rot="10800000">
                <a:off x="3707904" y="3764506"/>
                <a:ext cx="748834" cy="900916"/>
              </a:xfrm>
              <a:prstGeom prst="curvedConnector2">
                <a:avLst/>
              </a:prstGeom>
              <a:ln w="28575">
                <a:solidFill>
                  <a:srgbClr val="92D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ZoneTexte 24"/>
              <p:cNvSpPr txBox="1"/>
              <p:nvPr/>
            </p:nvSpPr>
            <p:spPr>
              <a:xfrm>
                <a:off x="3449964" y="1809690"/>
                <a:ext cx="3752935" cy="6463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1202E8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Propagation de la zone résistive (↑tension) pour une énergie E +</a:t>
                </a:r>
                <a:r>
                  <a:rPr lang="el-GR" dirty="0" smtClean="0"/>
                  <a:t> </a:t>
                </a:r>
                <a:r>
                  <a:rPr lang="el-GR" dirty="0"/>
                  <a:t>Δ</a:t>
                </a:r>
                <a:r>
                  <a:rPr lang="fr-FR" dirty="0"/>
                  <a:t>E</a:t>
                </a:r>
              </a:p>
            </p:txBody>
          </p:sp>
          <p:cxnSp>
            <p:nvCxnSpPr>
              <p:cNvPr id="26" name="Connecteur en arc 25"/>
              <p:cNvCxnSpPr>
                <a:stCxn id="25" idx="1"/>
              </p:cNvCxnSpPr>
              <p:nvPr/>
            </p:nvCxnSpPr>
            <p:spPr>
              <a:xfrm rot="10800000" flipH="1" flipV="1">
                <a:off x="3449964" y="2132855"/>
                <a:ext cx="257940" cy="1008113"/>
              </a:xfrm>
              <a:prstGeom prst="curvedConnector4">
                <a:avLst>
                  <a:gd name="adj1" fmla="val -88625"/>
                  <a:gd name="adj2" fmla="val 66028"/>
                </a:avLst>
              </a:prstGeom>
              <a:ln w="28575">
                <a:solidFill>
                  <a:srgbClr val="1202E8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Flèche droite 23"/>
            <p:cNvSpPr/>
            <p:nvPr/>
          </p:nvSpPr>
          <p:spPr>
            <a:xfrm>
              <a:off x="2123728" y="3863471"/>
              <a:ext cx="1435225" cy="14871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Diffusion de la chaleur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4948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698" y="116632"/>
            <a:ext cx="8229600" cy="990600"/>
          </a:xfrm>
        </p:spPr>
        <p:txBody>
          <a:bodyPr>
            <a:normAutofit/>
          </a:bodyPr>
          <a:lstStyle/>
          <a:p>
            <a:r>
              <a:rPr lang="fr-FR" sz="3500" dirty="0"/>
              <a:t>4</a:t>
            </a:r>
            <a:r>
              <a:rPr lang="fr-FR" sz="3500" dirty="0" smtClean="0"/>
              <a:t>.- Simulations numériques (Modèle)</a:t>
            </a:r>
            <a:endParaRPr lang="fr-FR" sz="350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154530" y="1004516"/>
            <a:ext cx="6386024" cy="792088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Exemple: Circuit électrique d’une bobine de 3 tours.</a:t>
            </a:r>
            <a:endParaRPr lang="fr-FR" dirty="0"/>
          </a:p>
        </p:txBody>
      </p:sp>
      <p:grpSp>
        <p:nvGrpSpPr>
          <p:cNvPr id="34" name="Groupe 33"/>
          <p:cNvGrpSpPr/>
          <p:nvPr/>
        </p:nvGrpSpPr>
        <p:grpSpPr>
          <a:xfrm>
            <a:off x="6478213" y="916954"/>
            <a:ext cx="2584411" cy="1172343"/>
            <a:chOff x="6137323" y="638134"/>
            <a:chExt cx="2942119" cy="1272283"/>
          </a:xfrm>
        </p:grpSpPr>
        <p:grpSp>
          <p:nvGrpSpPr>
            <p:cNvPr id="30" name="Groupe 29"/>
            <p:cNvGrpSpPr/>
            <p:nvPr/>
          </p:nvGrpSpPr>
          <p:grpSpPr>
            <a:xfrm rot="10025590">
              <a:off x="6137323" y="638134"/>
              <a:ext cx="2942119" cy="1272283"/>
              <a:chOff x="5249842" y="572163"/>
              <a:chExt cx="2942119" cy="1272283"/>
            </a:xfrm>
          </p:grpSpPr>
          <p:grpSp>
            <p:nvGrpSpPr>
              <p:cNvPr id="108" name="Groupe 107"/>
              <p:cNvGrpSpPr/>
              <p:nvPr/>
            </p:nvGrpSpPr>
            <p:grpSpPr>
              <a:xfrm>
                <a:off x="5249842" y="572163"/>
                <a:ext cx="2942119" cy="1272283"/>
                <a:chOff x="4788024" y="4091423"/>
                <a:chExt cx="2942119" cy="1272283"/>
              </a:xfrm>
            </p:grpSpPr>
            <p:grpSp>
              <p:nvGrpSpPr>
                <p:cNvPr id="119" name="Groupe 118"/>
                <p:cNvGrpSpPr/>
                <p:nvPr/>
              </p:nvGrpSpPr>
              <p:grpSpPr>
                <a:xfrm>
                  <a:off x="4788024" y="4091423"/>
                  <a:ext cx="1440160" cy="1072133"/>
                  <a:chOff x="5031265" y="3905010"/>
                  <a:chExt cx="1440160" cy="1072133"/>
                </a:xfrm>
              </p:grpSpPr>
              <p:sp>
                <p:nvSpPr>
                  <p:cNvPr id="124" name="Ellipse 123"/>
                  <p:cNvSpPr/>
                  <p:nvPr/>
                </p:nvSpPr>
                <p:spPr>
                  <a:xfrm rot="2295142">
                    <a:off x="5319297" y="3905010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5" name="Ellipse 124"/>
                  <p:cNvSpPr/>
                  <p:nvPr/>
                </p:nvSpPr>
                <p:spPr>
                  <a:xfrm rot="2295142">
                    <a:off x="5278511" y="3941735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6" name="Ellipse 125"/>
                  <p:cNvSpPr/>
                  <p:nvPr/>
                </p:nvSpPr>
                <p:spPr>
                  <a:xfrm rot="2295142">
                    <a:off x="5247289" y="3996385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7" name="Ellipse 126"/>
                  <p:cNvSpPr/>
                  <p:nvPr/>
                </p:nvSpPr>
                <p:spPr>
                  <a:xfrm rot="2295142">
                    <a:off x="5192855" y="4041039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8" name="Ellipse 127"/>
                  <p:cNvSpPr/>
                  <p:nvPr/>
                </p:nvSpPr>
                <p:spPr>
                  <a:xfrm rot="2295142">
                    <a:off x="5165559" y="4099399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9" name="Ellipse 128"/>
                  <p:cNvSpPr/>
                  <p:nvPr/>
                </p:nvSpPr>
                <p:spPr>
                  <a:xfrm rot="2295142">
                    <a:off x="5107199" y="4157759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0" name="Ellipse 129"/>
                  <p:cNvSpPr/>
                  <p:nvPr/>
                </p:nvSpPr>
                <p:spPr>
                  <a:xfrm rot="2295142">
                    <a:off x="5075977" y="4212409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1" name="Ellipse 130"/>
                  <p:cNvSpPr/>
                  <p:nvPr/>
                </p:nvSpPr>
                <p:spPr>
                  <a:xfrm rot="2295142">
                    <a:off x="5031265" y="4257063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120" name="Arc 119"/>
                <p:cNvSpPr/>
                <p:nvPr/>
              </p:nvSpPr>
              <p:spPr>
                <a:xfrm rot="10963578">
                  <a:off x="4948489" y="4605909"/>
                  <a:ext cx="2781654" cy="757797"/>
                </a:xfrm>
                <a:prstGeom prst="arc">
                  <a:avLst>
                    <a:gd name="adj1" fmla="val 12377739"/>
                    <a:gd name="adj2" fmla="val 20699289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29" name="Forme libre 28"/>
              <p:cNvSpPr/>
              <p:nvPr/>
            </p:nvSpPr>
            <p:spPr>
              <a:xfrm>
                <a:off x="6324600" y="635000"/>
                <a:ext cx="1155700" cy="444500"/>
              </a:xfrm>
              <a:custGeom>
                <a:avLst/>
                <a:gdLst>
                  <a:gd name="connsiteX0" fmla="*/ 0 w 1155700"/>
                  <a:gd name="connsiteY0" fmla="*/ 0 h 444500"/>
                  <a:gd name="connsiteX1" fmla="*/ 431800 w 1155700"/>
                  <a:gd name="connsiteY1" fmla="*/ 304800 h 444500"/>
                  <a:gd name="connsiteX2" fmla="*/ 1155700 w 1155700"/>
                  <a:gd name="connsiteY2" fmla="*/ 44450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55700" h="444500">
                    <a:moveTo>
                      <a:pt x="0" y="0"/>
                    </a:moveTo>
                    <a:cubicBezTo>
                      <a:pt x="119591" y="115358"/>
                      <a:pt x="239183" y="230717"/>
                      <a:pt x="431800" y="304800"/>
                    </a:cubicBezTo>
                    <a:cubicBezTo>
                      <a:pt x="624417" y="378883"/>
                      <a:pt x="1007533" y="431800"/>
                      <a:pt x="1155700" y="44450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38" name="Ellipse 137"/>
            <p:cNvSpPr/>
            <p:nvPr/>
          </p:nvSpPr>
          <p:spPr>
            <a:xfrm>
              <a:off x="6666582" y="1472921"/>
              <a:ext cx="254156" cy="22153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B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39" name="Ellipse 138"/>
            <p:cNvSpPr/>
            <p:nvPr/>
          </p:nvSpPr>
          <p:spPr>
            <a:xfrm>
              <a:off x="6516216" y="759191"/>
              <a:ext cx="254156" cy="22153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A</a:t>
              </a:r>
            </a:p>
          </p:txBody>
        </p:sp>
      </p:grpSp>
      <p:sp>
        <p:nvSpPr>
          <p:cNvPr id="38" name="Virage 37"/>
          <p:cNvSpPr/>
          <p:nvPr/>
        </p:nvSpPr>
        <p:spPr>
          <a:xfrm rot="10800000">
            <a:off x="7184686" y="2188675"/>
            <a:ext cx="1275746" cy="1024301"/>
          </a:xfrm>
          <a:prstGeom prst="bentArrow">
            <a:avLst>
              <a:gd name="adj1" fmla="val 25000"/>
              <a:gd name="adj2" fmla="val 25000"/>
              <a:gd name="adj3" fmla="val 38638"/>
              <a:gd name="adj4" fmla="val 797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166" name="Connecteur droit 165"/>
          <p:cNvCxnSpPr>
            <a:stCxn id="181" idx="2"/>
          </p:cNvCxnSpPr>
          <p:nvPr/>
        </p:nvCxnSpPr>
        <p:spPr>
          <a:xfrm flipH="1">
            <a:off x="4132811" y="4040442"/>
            <a:ext cx="243783" cy="5047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e 3"/>
          <p:cNvGrpSpPr/>
          <p:nvPr/>
        </p:nvGrpSpPr>
        <p:grpSpPr>
          <a:xfrm>
            <a:off x="-36512" y="1855912"/>
            <a:ext cx="4699871" cy="4739699"/>
            <a:chOff x="-36512" y="1855912"/>
            <a:chExt cx="4699871" cy="4739699"/>
          </a:xfrm>
        </p:grpSpPr>
        <p:grpSp>
          <p:nvGrpSpPr>
            <p:cNvPr id="12" name="Groupe 11"/>
            <p:cNvGrpSpPr/>
            <p:nvPr/>
          </p:nvGrpSpPr>
          <p:grpSpPr>
            <a:xfrm>
              <a:off x="-36512" y="3800128"/>
              <a:ext cx="4414692" cy="2795483"/>
              <a:chOff x="-36512" y="3800128"/>
              <a:chExt cx="4414692" cy="2795483"/>
            </a:xfrm>
          </p:grpSpPr>
          <p:grpSp>
            <p:nvGrpSpPr>
              <p:cNvPr id="104" name="Groupe 103"/>
              <p:cNvGrpSpPr/>
              <p:nvPr/>
            </p:nvGrpSpPr>
            <p:grpSpPr>
              <a:xfrm>
                <a:off x="1518468" y="3800128"/>
                <a:ext cx="2768780" cy="920692"/>
                <a:chOff x="-1925525" y="4425616"/>
                <a:chExt cx="2768780" cy="920692"/>
              </a:xfrm>
            </p:grpSpPr>
            <p:grpSp>
              <p:nvGrpSpPr>
                <p:cNvPr id="114" name="Groupe 113"/>
                <p:cNvGrpSpPr/>
                <p:nvPr/>
              </p:nvGrpSpPr>
              <p:grpSpPr>
                <a:xfrm>
                  <a:off x="-1925525" y="4425616"/>
                  <a:ext cx="2768780" cy="358798"/>
                  <a:chOff x="2737876" y="4425616"/>
                  <a:chExt cx="2768780" cy="358798"/>
                </a:xfrm>
              </p:grpSpPr>
              <p:grpSp>
                <p:nvGrpSpPr>
                  <p:cNvPr id="118" name="Groupe 117"/>
                  <p:cNvGrpSpPr/>
                  <p:nvPr/>
                </p:nvGrpSpPr>
                <p:grpSpPr>
                  <a:xfrm>
                    <a:off x="4825507" y="4440856"/>
                    <a:ext cx="681149" cy="343558"/>
                    <a:chOff x="979220" y="3563270"/>
                    <a:chExt cx="681149" cy="343558"/>
                  </a:xfrm>
                </p:grpSpPr>
                <p:cxnSp>
                  <p:nvCxnSpPr>
                    <p:cNvPr id="146" name="Connecteur droit 145"/>
                    <p:cNvCxnSpPr/>
                    <p:nvPr/>
                  </p:nvCxnSpPr>
                  <p:spPr>
                    <a:xfrm>
                      <a:off x="1259632" y="3563270"/>
                      <a:ext cx="0" cy="333812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7" name="Connecteur droit 146"/>
                    <p:cNvCxnSpPr/>
                    <p:nvPr/>
                  </p:nvCxnSpPr>
                  <p:spPr>
                    <a:xfrm>
                      <a:off x="1412032" y="3573016"/>
                      <a:ext cx="0" cy="333812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" name="Connecteur droit 147"/>
                    <p:cNvCxnSpPr/>
                    <p:nvPr/>
                  </p:nvCxnSpPr>
                  <p:spPr>
                    <a:xfrm flipH="1" flipV="1">
                      <a:off x="1422347" y="3739892"/>
                      <a:ext cx="238022" cy="1302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9" name="Connecteur droit 148"/>
                    <p:cNvCxnSpPr/>
                    <p:nvPr/>
                  </p:nvCxnSpPr>
                  <p:spPr>
                    <a:xfrm flipH="1">
                      <a:off x="979220" y="3735700"/>
                      <a:ext cx="271264" cy="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21" name="Groupe 120"/>
                  <p:cNvGrpSpPr/>
                  <p:nvPr/>
                </p:nvGrpSpPr>
                <p:grpSpPr>
                  <a:xfrm>
                    <a:off x="2737876" y="4425616"/>
                    <a:ext cx="868466" cy="343558"/>
                    <a:chOff x="886332" y="3563270"/>
                    <a:chExt cx="868466" cy="343558"/>
                  </a:xfrm>
                </p:grpSpPr>
                <p:cxnSp>
                  <p:nvCxnSpPr>
                    <p:cNvPr id="142" name="Connecteur droit 141"/>
                    <p:cNvCxnSpPr/>
                    <p:nvPr/>
                  </p:nvCxnSpPr>
                  <p:spPr>
                    <a:xfrm>
                      <a:off x="1265982" y="3563270"/>
                      <a:ext cx="0" cy="333812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3" name="Connecteur droit 142"/>
                    <p:cNvCxnSpPr/>
                    <p:nvPr/>
                  </p:nvCxnSpPr>
                  <p:spPr>
                    <a:xfrm>
                      <a:off x="1418382" y="3573016"/>
                      <a:ext cx="0" cy="333812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4" name="Connecteur droit 143"/>
                    <p:cNvCxnSpPr/>
                    <p:nvPr/>
                  </p:nvCxnSpPr>
                  <p:spPr>
                    <a:xfrm flipH="1" flipV="1">
                      <a:off x="1417618" y="3739892"/>
                      <a:ext cx="337180" cy="1302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5" name="Connecteur droit 144"/>
                    <p:cNvCxnSpPr/>
                    <p:nvPr/>
                  </p:nvCxnSpPr>
                  <p:spPr>
                    <a:xfrm flipH="1">
                      <a:off x="886332" y="3735700"/>
                      <a:ext cx="368059" cy="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22" name="Groupe 121"/>
                  <p:cNvGrpSpPr/>
                  <p:nvPr/>
                </p:nvGrpSpPr>
                <p:grpSpPr>
                  <a:xfrm>
                    <a:off x="3761067" y="4434478"/>
                    <a:ext cx="897408" cy="343558"/>
                    <a:chOff x="878559" y="3563270"/>
                    <a:chExt cx="897408" cy="343558"/>
                  </a:xfrm>
                </p:grpSpPr>
                <p:cxnSp>
                  <p:nvCxnSpPr>
                    <p:cNvPr id="123" name="Connecteur droit 122"/>
                    <p:cNvCxnSpPr/>
                    <p:nvPr/>
                  </p:nvCxnSpPr>
                  <p:spPr>
                    <a:xfrm>
                      <a:off x="1259632" y="3563270"/>
                      <a:ext cx="0" cy="333812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2" name="Connecteur droit 131"/>
                    <p:cNvCxnSpPr/>
                    <p:nvPr/>
                  </p:nvCxnSpPr>
                  <p:spPr>
                    <a:xfrm>
                      <a:off x="1412032" y="3573016"/>
                      <a:ext cx="0" cy="333812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3" name="Connecteur droit 132"/>
                    <p:cNvCxnSpPr/>
                    <p:nvPr/>
                  </p:nvCxnSpPr>
                  <p:spPr>
                    <a:xfrm flipH="1" flipV="1">
                      <a:off x="1427233" y="3739892"/>
                      <a:ext cx="348734" cy="1302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1" name="Connecteur droit 140"/>
                    <p:cNvCxnSpPr/>
                    <p:nvPr/>
                  </p:nvCxnSpPr>
                  <p:spPr>
                    <a:xfrm flipH="1">
                      <a:off x="878559" y="3735700"/>
                      <a:ext cx="368059" cy="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15" name="ZoneTexte 114"/>
                <p:cNvSpPr txBox="1"/>
                <p:nvPr/>
              </p:nvSpPr>
              <p:spPr>
                <a:xfrm>
                  <a:off x="-1701204" y="4699977"/>
                  <a:ext cx="47746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 smtClean="0"/>
                    <a:t>C1</a:t>
                  </a:r>
                  <a:endParaRPr lang="fr-FR" dirty="0"/>
                </a:p>
              </p:txBody>
            </p:sp>
            <p:sp>
              <p:nvSpPr>
                <p:cNvPr id="116" name="ZoneTexte 115"/>
                <p:cNvSpPr txBox="1"/>
                <p:nvPr/>
              </p:nvSpPr>
              <p:spPr>
                <a:xfrm>
                  <a:off x="-671317" y="4699744"/>
                  <a:ext cx="47746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 smtClean="0"/>
                    <a:t>C2</a:t>
                  </a:r>
                  <a:endParaRPr lang="fr-FR" dirty="0"/>
                </a:p>
              </p:txBody>
            </p:sp>
            <p:sp>
              <p:nvSpPr>
                <p:cNvPr id="117" name="ZoneTexte 116"/>
                <p:cNvSpPr txBox="1"/>
                <p:nvPr/>
              </p:nvSpPr>
              <p:spPr>
                <a:xfrm>
                  <a:off x="281624" y="4709269"/>
                  <a:ext cx="47746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 smtClean="0"/>
                    <a:t>C3</a:t>
                  </a:r>
                  <a:endParaRPr lang="fr-FR" dirty="0"/>
                </a:p>
              </p:txBody>
            </p:sp>
          </p:grpSp>
          <p:sp>
            <p:nvSpPr>
              <p:cNvPr id="199" name="ZoneTexte 198"/>
              <p:cNvSpPr txBox="1"/>
              <p:nvPr/>
            </p:nvSpPr>
            <p:spPr>
              <a:xfrm>
                <a:off x="-36512" y="5949280"/>
                <a:ext cx="44146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itchFamily="49" charset="0"/>
                  <a:buChar char="o"/>
                </a:pPr>
                <a:r>
                  <a:rPr lang="fr-FR" dirty="0" smtClean="0"/>
                  <a:t>R-C: Des effets capacitifs et résistives pour une isolation nulle entre couches.</a:t>
                </a:r>
                <a:endParaRPr lang="fr-FR" dirty="0"/>
              </a:p>
            </p:txBody>
          </p:sp>
        </p:grpSp>
        <p:grpSp>
          <p:nvGrpSpPr>
            <p:cNvPr id="150" name="Groupe 149"/>
            <p:cNvGrpSpPr/>
            <p:nvPr/>
          </p:nvGrpSpPr>
          <p:grpSpPr>
            <a:xfrm>
              <a:off x="2881678" y="1855912"/>
              <a:ext cx="1781681" cy="2118694"/>
              <a:chOff x="4082110" y="2497578"/>
              <a:chExt cx="1781681" cy="2118694"/>
            </a:xfrm>
          </p:grpSpPr>
          <p:grpSp>
            <p:nvGrpSpPr>
              <p:cNvPr id="151" name="Groupe 150"/>
              <p:cNvGrpSpPr/>
              <p:nvPr/>
            </p:nvGrpSpPr>
            <p:grpSpPr>
              <a:xfrm rot="2795488">
                <a:off x="4906191" y="4115424"/>
                <a:ext cx="827384" cy="174311"/>
                <a:chOff x="2795615" y="3655499"/>
                <a:chExt cx="1162217" cy="174311"/>
              </a:xfrm>
            </p:grpSpPr>
            <p:pic>
              <p:nvPicPr>
                <p:cNvPr id="163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76573" y="3655499"/>
                  <a:ext cx="603655" cy="1743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164" name="Connecteur droit 163"/>
                <p:cNvCxnSpPr/>
                <p:nvPr/>
              </p:nvCxnSpPr>
              <p:spPr>
                <a:xfrm flipH="1">
                  <a:off x="2795615" y="3818181"/>
                  <a:ext cx="30477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Connecteur droit 164"/>
                <p:cNvCxnSpPr/>
                <p:nvPr/>
              </p:nvCxnSpPr>
              <p:spPr>
                <a:xfrm flipH="1">
                  <a:off x="3653059" y="3818181"/>
                  <a:ext cx="30477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2" name="Groupe 151"/>
              <p:cNvGrpSpPr/>
              <p:nvPr/>
            </p:nvGrpSpPr>
            <p:grpSpPr>
              <a:xfrm rot="2795488">
                <a:off x="4366163" y="3591032"/>
                <a:ext cx="914367" cy="174311"/>
                <a:chOff x="2795615" y="3655499"/>
                <a:chExt cx="1162217" cy="174311"/>
              </a:xfrm>
            </p:grpSpPr>
            <p:pic>
              <p:nvPicPr>
                <p:cNvPr id="160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76573" y="3655499"/>
                  <a:ext cx="603655" cy="1743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161" name="Connecteur droit 160"/>
                <p:cNvCxnSpPr/>
                <p:nvPr/>
              </p:nvCxnSpPr>
              <p:spPr>
                <a:xfrm flipH="1">
                  <a:off x="2795615" y="3818181"/>
                  <a:ext cx="30477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Connecteur droit 161"/>
                <p:cNvCxnSpPr/>
                <p:nvPr/>
              </p:nvCxnSpPr>
              <p:spPr>
                <a:xfrm flipH="1">
                  <a:off x="3653059" y="3818181"/>
                  <a:ext cx="30477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3" name="Groupe 152"/>
              <p:cNvGrpSpPr/>
              <p:nvPr/>
            </p:nvGrpSpPr>
            <p:grpSpPr>
              <a:xfrm rot="2795488">
                <a:off x="3676398" y="2903290"/>
                <a:ext cx="985736" cy="174311"/>
                <a:chOff x="2795615" y="3655499"/>
                <a:chExt cx="1162217" cy="174311"/>
              </a:xfrm>
            </p:grpSpPr>
            <p:pic>
              <p:nvPicPr>
                <p:cNvPr id="157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76573" y="3655499"/>
                  <a:ext cx="603655" cy="1743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158" name="Connecteur droit 157"/>
                <p:cNvCxnSpPr/>
                <p:nvPr/>
              </p:nvCxnSpPr>
              <p:spPr>
                <a:xfrm flipH="1">
                  <a:off x="2795615" y="3818181"/>
                  <a:ext cx="30477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Connecteur droit 158"/>
                <p:cNvCxnSpPr/>
                <p:nvPr/>
              </p:nvCxnSpPr>
              <p:spPr>
                <a:xfrm flipH="1">
                  <a:off x="3653059" y="3818181"/>
                  <a:ext cx="30477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4" name="ZoneTexte 153"/>
              <p:cNvSpPr txBox="1"/>
              <p:nvPr/>
            </p:nvSpPr>
            <p:spPr>
              <a:xfrm>
                <a:off x="4265503" y="2923226"/>
                <a:ext cx="477460" cy="3814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R</a:t>
                </a:r>
                <a:r>
                  <a:rPr lang="fr-FR" dirty="0" smtClean="0"/>
                  <a:t>1</a:t>
                </a:r>
                <a:endParaRPr lang="fr-FR" dirty="0"/>
              </a:p>
            </p:txBody>
          </p:sp>
          <p:sp>
            <p:nvSpPr>
              <p:cNvPr id="155" name="ZoneTexte 154"/>
              <p:cNvSpPr txBox="1"/>
              <p:nvPr/>
            </p:nvSpPr>
            <p:spPr>
              <a:xfrm>
                <a:off x="4921571" y="3588002"/>
                <a:ext cx="477460" cy="3814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R</a:t>
                </a:r>
                <a:r>
                  <a:rPr lang="fr-FR" dirty="0"/>
                  <a:t>2</a:t>
                </a:r>
              </a:p>
            </p:txBody>
          </p:sp>
          <p:sp>
            <p:nvSpPr>
              <p:cNvPr id="156" name="ZoneTexte 155"/>
              <p:cNvSpPr txBox="1"/>
              <p:nvPr/>
            </p:nvSpPr>
            <p:spPr>
              <a:xfrm>
                <a:off x="5386331" y="4145016"/>
                <a:ext cx="477460" cy="3814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R</a:t>
                </a:r>
                <a:r>
                  <a:rPr lang="fr-FR" dirty="0"/>
                  <a:t>3</a:t>
                </a:r>
              </a:p>
            </p:txBody>
          </p:sp>
        </p:grpSp>
      </p:grpSp>
      <p:grpSp>
        <p:nvGrpSpPr>
          <p:cNvPr id="3" name="Groupe 2"/>
          <p:cNvGrpSpPr/>
          <p:nvPr/>
        </p:nvGrpSpPr>
        <p:grpSpPr>
          <a:xfrm>
            <a:off x="-81226" y="1605980"/>
            <a:ext cx="6977875" cy="4680520"/>
            <a:chOff x="-81226" y="1605980"/>
            <a:chExt cx="6977875" cy="4680520"/>
          </a:xfrm>
        </p:grpSpPr>
        <p:grpSp>
          <p:nvGrpSpPr>
            <p:cNvPr id="167" name="Groupe 166"/>
            <p:cNvGrpSpPr/>
            <p:nvPr/>
          </p:nvGrpSpPr>
          <p:grpSpPr>
            <a:xfrm>
              <a:off x="1371076" y="1605980"/>
              <a:ext cx="5525573" cy="4680520"/>
              <a:chOff x="2597069" y="2230264"/>
              <a:chExt cx="5525573" cy="4680520"/>
            </a:xfrm>
          </p:grpSpPr>
          <p:grpSp>
            <p:nvGrpSpPr>
              <p:cNvPr id="169" name="Groupe 168"/>
              <p:cNvGrpSpPr/>
              <p:nvPr/>
            </p:nvGrpSpPr>
            <p:grpSpPr>
              <a:xfrm>
                <a:off x="2597069" y="2230264"/>
                <a:ext cx="5525573" cy="4680520"/>
                <a:chOff x="2597069" y="2234896"/>
                <a:chExt cx="5525573" cy="4680520"/>
              </a:xfrm>
            </p:grpSpPr>
            <p:grpSp>
              <p:nvGrpSpPr>
                <p:cNvPr id="170" name="Groupe 169"/>
                <p:cNvGrpSpPr/>
                <p:nvPr/>
              </p:nvGrpSpPr>
              <p:grpSpPr>
                <a:xfrm>
                  <a:off x="2650031" y="2234896"/>
                  <a:ext cx="5472611" cy="4680520"/>
                  <a:chOff x="2487368" y="2204864"/>
                  <a:chExt cx="4172864" cy="4176464"/>
                </a:xfrm>
              </p:grpSpPr>
              <p:grpSp>
                <p:nvGrpSpPr>
                  <p:cNvPr id="179" name="Groupe 178"/>
                  <p:cNvGrpSpPr/>
                  <p:nvPr/>
                </p:nvGrpSpPr>
                <p:grpSpPr>
                  <a:xfrm>
                    <a:off x="2487368" y="2204864"/>
                    <a:ext cx="4172864" cy="4176464"/>
                    <a:chOff x="2487368" y="2204864"/>
                    <a:chExt cx="4172864" cy="4176464"/>
                  </a:xfrm>
                </p:grpSpPr>
                <p:sp>
                  <p:nvSpPr>
                    <p:cNvPr id="182" name="Arc 181"/>
                    <p:cNvSpPr/>
                    <p:nvPr/>
                  </p:nvSpPr>
                  <p:spPr>
                    <a:xfrm>
                      <a:off x="2487368" y="2204864"/>
                      <a:ext cx="4172864" cy="4176464"/>
                    </a:xfrm>
                    <a:prstGeom prst="arc">
                      <a:avLst>
                        <a:gd name="adj1" fmla="val 10848328"/>
                        <a:gd name="adj2" fmla="val 0"/>
                      </a:avLst>
                    </a:prstGeom>
                    <a:ln w="38100"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83" name="Arc 182"/>
                    <p:cNvSpPr/>
                    <p:nvPr/>
                  </p:nvSpPr>
                  <p:spPr>
                    <a:xfrm rot="10800000">
                      <a:off x="3275856" y="2659487"/>
                      <a:ext cx="3384376" cy="3278460"/>
                    </a:xfrm>
                    <a:prstGeom prst="arc">
                      <a:avLst>
                        <a:gd name="adj1" fmla="val 10776000"/>
                        <a:gd name="adj2" fmla="val 0"/>
                      </a:avLst>
                    </a:prstGeom>
                    <a:ln w="38100"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84" name="Arc 183"/>
                    <p:cNvSpPr/>
                    <p:nvPr/>
                  </p:nvSpPr>
                  <p:spPr>
                    <a:xfrm>
                      <a:off x="3275856" y="3038234"/>
                      <a:ext cx="2560785" cy="2525067"/>
                    </a:xfrm>
                    <a:prstGeom prst="arc">
                      <a:avLst>
                        <a:gd name="adj1" fmla="val 10776000"/>
                        <a:gd name="adj2" fmla="val 47422"/>
                      </a:avLst>
                    </a:prstGeom>
                    <a:ln w="38100"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85" name="Arc 184"/>
                    <p:cNvSpPr/>
                    <p:nvPr/>
                  </p:nvSpPr>
                  <p:spPr>
                    <a:xfrm rot="10800000">
                      <a:off x="4079646" y="3418854"/>
                      <a:ext cx="1757955" cy="1779508"/>
                    </a:xfrm>
                    <a:prstGeom prst="arc">
                      <a:avLst>
                        <a:gd name="adj1" fmla="val 10801834"/>
                        <a:gd name="adj2" fmla="val 0"/>
                      </a:avLst>
                    </a:prstGeom>
                    <a:ln w="38100"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sp>
                <p:nvSpPr>
                  <p:cNvPr id="180" name="Arc 179"/>
                  <p:cNvSpPr/>
                  <p:nvPr/>
                </p:nvSpPr>
                <p:spPr>
                  <a:xfrm>
                    <a:off x="4075014" y="3703087"/>
                    <a:ext cx="1200942" cy="1363838"/>
                  </a:xfrm>
                  <a:prstGeom prst="arc">
                    <a:avLst>
                      <a:gd name="adj1" fmla="val 10776000"/>
                      <a:gd name="adj2" fmla="val 0"/>
                    </a:avLst>
                  </a:prstGeom>
                  <a:ln w="38100"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81" name="Arc 180"/>
                  <p:cNvSpPr/>
                  <p:nvPr/>
                </p:nvSpPr>
                <p:spPr>
                  <a:xfrm rot="10800000">
                    <a:off x="4738514" y="3882248"/>
                    <a:ext cx="537445" cy="955154"/>
                  </a:xfrm>
                  <a:prstGeom prst="arc">
                    <a:avLst>
                      <a:gd name="adj1" fmla="val 10776000"/>
                      <a:gd name="adj2" fmla="val 21410635"/>
                    </a:avLst>
                  </a:prstGeom>
                  <a:ln w="38100"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171" name="Ellipse 170"/>
                <p:cNvSpPr/>
                <p:nvPr/>
              </p:nvSpPr>
              <p:spPr>
                <a:xfrm>
                  <a:off x="5530347" y="4539152"/>
                  <a:ext cx="144016" cy="144016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2" name="Ellipse 171"/>
                <p:cNvSpPr/>
                <p:nvPr/>
              </p:nvSpPr>
              <p:spPr>
                <a:xfrm>
                  <a:off x="4673871" y="4523912"/>
                  <a:ext cx="144016" cy="144016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3" name="Ellipse 172"/>
                <p:cNvSpPr/>
                <p:nvPr/>
              </p:nvSpPr>
              <p:spPr>
                <a:xfrm>
                  <a:off x="3617881" y="4539152"/>
                  <a:ext cx="144016" cy="144016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4" name="Ellipse 173"/>
                <p:cNvSpPr/>
                <p:nvPr/>
              </p:nvSpPr>
              <p:spPr>
                <a:xfrm>
                  <a:off x="2597069" y="4524294"/>
                  <a:ext cx="144016" cy="144016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68" name="Forme libre 167"/>
              <p:cNvSpPr/>
              <p:nvPr/>
            </p:nvSpPr>
            <p:spPr>
              <a:xfrm>
                <a:off x="3606342" y="5140246"/>
                <a:ext cx="1770107" cy="321182"/>
              </a:xfrm>
              <a:custGeom>
                <a:avLst/>
                <a:gdLst>
                  <a:gd name="connsiteX0" fmla="*/ 0 w 1543050"/>
                  <a:gd name="connsiteY0" fmla="*/ 866726 h 866726"/>
                  <a:gd name="connsiteX1" fmla="*/ 466725 w 1543050"/>
                  <a:gd name="connsiteY1" fmla="*/ 76151 h 866726"/>
                  <a:gd name="connsiteX2" fmla="*/ 1543050 w 1543050"/>
                  <a:gd name="connsiteY2" fmla="*/ 57101 h 866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43050" h="866726">
                    <a:moveTo>
                      <a:pt x="0" y="866726"/>
                    </a:moveTo>
                    <a:cubicBezTo>
                      <a:pt x="104775" y="538907"/>
                      <a:pt x="209550" y="211088"/>
                      <a:pt x="466725" y="76151"/>
                    </a:cubicBezTo>
                    <a:cubicBezTo>
                      <a:pt x="723900" y="-58786"/>
                      <a:pt x="1416050" y="19001"/>
                      <a:pt x="1543050" y="57101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8" name="Arc 97"/>
            <p:cNvSpPr/>
            <p:nvPr/>
          </p:nvSpPr>
          <p:spPr>
            <a:xfrm rot="21234494">
              <a:off x="-81226" y="3982348"/>
              <a:ext cx="1764585" cy="426874"/>
            </a:xfrm>
            <a:prstGeom prst="arc">
              <a:avLst>
                <a:gd name="adj1" fmla="val 12377739"/>
                <a:gd name="adj2" fmla="val 20699289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9" name="Ellipse 98"/>
            <p:cNvSpPr/>
            <p:nvPr/>
          </p:nvSpPr>
          <p:spPr>
            <a:xfrm>
              <a:off x="285396" y="3933056"/>
              <a:ext cx="254156" cy="22153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A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00" name="Forme libre 99"/>
            <p:cNvSpPr/>
            <p:nvPr/>
          </p:nvSpPr>
          <p:spPr>
            <a:xfrm rot="9450286">
              <a:off x="678164" y="4709716"/>
              <a:ext cx="1693226" cy="468090"/>
            </a:xfrm>
            <a:custGeom>
              <a:avLst/>
              <a:gdLst>
                <a:gd name="connsiteX0" fmla="*/ 0 w 1155700"/>
                <a:gd name="connsiteY0" fmla="*/ 0 h 444500"/>
                <a:gd name="connsiteX1" fmla="*/ 431800 w 1155700"/>
                <a:gd name="connsiteY1" fmla="*/ 304800 h 444500"/>
                <a:gd name="connsiteX2" fmla="*/ 1155700 w 1155700"/>
                <a:gd name="connsiteY2" fmla="*/ 444500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5700" h="444500">
                  <a:moveTo>
                    <a:pt x="0" y="0"/>
                  </a:moveTo>
                  <a:cubicBezTo>
                    <a:pt x="119591" y="115358"/>
                    <a:pt x="239183" y="230717"/>
                    <a:pt x="431800" y="304800"/>
                  </a:cubicBezTo>
                  <a:cubicBezTo>
                    <a:pt x="624417" y="378883"/>
                    <a:pt x="1007533" y="431800"/>
                    <a:pt x="1155700" y="44450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1" name="Ellipse 100"/>
            <p:cNvSpPr/>
            <p:nvPr/>
          </p:nvSpPr>
          <p:spPr>
            <a:xfrm>
              <a:off x="447647" y="4945280"/>
              <a:ext cx="254156" cy="22153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B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-30458" y="1428056"/>
            <a:ext cx="9138962" cy="5601344"/>
            <a:chOff x="-30458" y="1428056"/>
            <a:chExt cx="9138962" cy="5601344"/>
          </a:xfrm>
        </p:grpSpPr>
        <p:sp>
          <p:nvSpPr>
            <p:cNvPr id="137" name="ZoneTexte 136"/>
            <p:cNvSpPr txBox="1"/>
            <p:nvPr/>
          </p:nvSpPr>
          <p:spPr>
            <a:xfrm>
              <a:off x="7046832" y="6106070"/>
              <a:ext cx="20616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(  ) Mutuelles entre inductances. </a:t>
              </a:r>
              <a:endParaRPr lang="fr-FR" dirty="0"/>
            </a:p>
          </p:txBody>
        </p:sp>
        <p:sp>
          <p:nvSpPr>
            <p:cNvPr id="140" name="Ellipse 139"/>
            <p:cNvSpPr/>
            <p:nvPr/>
          </p:nvSpPr>
          <p:spPr>
            <a:xfrm>
              <a:off x="7228288" y="6197612"/>
              <a:ext cx="115899" cy="11178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05" name="Groupe 104"/>
            <p:cNvGrpSpPr/>
            <p:nvPr/>
          </p:nvGrpSpPr>
          <p:grpSpPr>
            <a:xfrm>
              <a:off x="-30458" y="1428056"/>
              <a:ext cx="5802795" cy="4602524"/>
              <a:chOff x="-30458" y="1428056"/>
              <a:chExt cx="5802795" cy="4602524"/>
            </a:xfrm>
          </p:grpSpPr>
          <p:grpSp>
            <p:nvGrpSpPr>
              <p:cNvPr id="106" name="Groupe 105"/>
              <p:cNvGrpSpPr/>
              <p:nvPr/>
            </p:nvGrpSpPr>
            <p:grpSpPr>
              <a:xfrm>
                <a:off x="4260903" y="1428056"/>
                <a:ext cx="1511434" cy="2935751"/>
                <a:chOff x="5482704" y="2044741"/>
                <a:chExt cx="1511434" cy="2935751"/>
              </a:xfrm>
            </p:grpSpPr>
            <p:grpSp>
              <p:nvGrpSpPr>
                <p:cNvPr id="109" name="Groupe 108"/>
                <p:cNvGrpSpPr/>
                <p:nvPr/>
              </p:nvGrpSpPr>
              <p:grpSpPr>
                <a:xfrm>
                  <a:off x="5482704" y="2134546"/>
                  <a:ext cx="1511434" cy="2845946"/>
                  <a:chOff x="5459073" y="2134546"/>
                  <a:chExt cx="1511434" cy="2845946"/>
                </a:xfrm>
              </p:grpSpPr>
              <p:pic>
                <p:nvPicPr>
                  <p:cNvPr id="134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715572">
                    <a:off x="5459073" y="2137803"/>
                    <a:ext cx="1153067" cy="2413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469097">
                    <a:off x="5549291" y="3214367"/>
                    <a:ext cx="1153067" cy="2413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3350796">
                    <a:off x="5433672" y="4217054"/>
                    <a:ext cx="1153067" cy="2413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01" name="ZoneTexte 200"/>
                  <p:cNvSpPr txBox="1"/>
                  <p:nvPr/>
                </p:nvSpPr>
                <p:spPr>
                  <a:xfrm>
                    <a:off x="6430447" y="2134546"/>
                    <a:ext cx="46805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dirty="0" smtClean="0"/>
                      <a:t>L1</a:t>
                    </a:r>
                    <a:endParaRPr lang="fr-FR" dirty="0"/>
                  </a:p>
                </p:txBody>
              </p:sp>
              <p:sp>
                <p:nvSpPr>
                  <p:cNvPr id="202" name="ZoneTexte 201"/>
                  <p:cNvSpPr txBox="1"/>
                  <p:nvPr/>
                </p:nvSpPr>
                <p:spPr>
                  <a:xfrm>
                    <a:off x="6502455" y="3293024"/>
                    <a:ext cx="46805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dirty="0" smtClean="0"/>
                      <a:t>L2</a:t>
                    </a:r>
                    <a:endParaRPr lang="fr-FR" dirty="0"/>
                  </a:p>
                </p:txBody>
              </p:sp>
              <p:sp>
                <p:nvSpPr>
                  <p:cNvPr id="203" name="ZoneTexte 202"/>
                  <p:cNvSpPr txBox="1"/>
                  <p:nvPr/>
                </p:nvSpPr>
                <p:spPr>
                  <a:xfrm>
                    <a:off x="6233473" y="4611160"/>
                    <a:ext cx="46805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dirty="0" smtClean="0"/>
                      <a:t>L3</a:t>
                    </a:r>
                    <a:endParaRPr lang="fr-FR" dirty="0"/>
                  </a:p>
                </p:txBody>
              </p:sp>
            </p:grpSp>
            <p:pic>
              <p:nvPicPr>
                <p:cNvPr id="110" name="Picture 2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3415443">
                  <a:off x="5904700" y="4079892"/>
                  <a:ext cx="650232" cy="26193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11" name="Ellipse 110"/>
                <p:cNvSpPr/>
                <p:nvPr/>
              </p:nvSpPr>
              <p:spPr>
                <a:xfrm>
                  <a:off x="5513993" y="2044741"/>
                  <a:ext cx="85988" cy="89805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2" name="Ellipse 111"/>
                <p:cNvSpPr/>
                <p:nvPr/>
              </p:nvSpPr>
              <p:spPr>
                <a:xfrm>
                  <a:off x="5607125" y="3024275"/>
                  <a:ext cx="85988" cy="89805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3" name="Ellipse 112"/>
                <p:cNvSpPr/>
                <p:nvPr/>
              </p:nvSpPr>
              <p:spPr>
                <a:xfrm>
                  <a:off x="5718109" y="3824071"/>
                  <a:ext cx="85988" cy="89805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07" name="ZoneTexte 106"/>
              <p:cNvSpPr txBox="1"/>
              <p:nvPr/>
            </p:nvSpPr>
            <p:spPr>
              <a:xfrm>
                <a:off x="-30458" y="5661248"/>
                <a:ext cx="4501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itchFamily="49" charset="0"/>
                  <a:buChar char="o"/>
                </a:pPr>
                <a:r>
                  <a:rPr lang="fr-FR" dirty="0" smtClean="0"/>
                  <a:t>L: L’inductance propre et mutuelles.</a:t>
                </a:r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56847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990600"/>
          </a:xfrm>
        </p:spPr>
        <p:txBody>
          <a:bodyPr>
            <a:normAutofit/>
          </a:bodyPr>
          <a:lstStyle/>
          <a:p>
            <a:r>
              <a:rPr lang="fr-FR" sz="3500" dirty="0"/>
              <a:t>4.- Simulations </a:t>
            </a:r>
            <a:r>
              <a:rPr lang="fr-FR" sz="3500" dirty="0" smtClean="0"/>
              <a:t>numériques (</a:t>
            </a:r>
            <a:r>
              <a:rPr lang="fr-FR" sz="3500" dirty="0"/>
              <a:t>2</a:t>
            </a:r>
            <a:r>
              <a:rPr lang="fr-FR" sz="3500" dirty="0" smtClean="0"/>
              <a:t>)</a:t>
            </a:r>
            <a:endParaRPr lang="fr-FR" sz="35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7709" y="1093376"/>
            <a:ext cx="7287210" cy="964704"/>
          </a:xfrm>
        </p:spPr>
        <p:txBody>
          <a:bodyPr/>
          <a:lstStyle/>
          <a:p>
            <a:r>
              <a:rPr lang="fr-FR" dirty="0" smtClean="0"/>
              <a:t>Circuit équivalent de la bobine avec 6 inductances: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16</a:t>
            </a:fld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37127"/>
            <a:ext cx="7488832" cy="527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space réservé du contenu 2"/>
          <p:cNvSpPr txBox="1">
            <a:spLocks/>
          </p:cNvSpPr>
          <p:nvPr/>
        </p:nvSpPr>
        <p:spPr>
          <a:xfrm>
            <a:off x="4792493" y="6572449"/>
            <a:ext cx="4318622" cy="31604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 smtClean="0"/>
              <a:t>(*) Circuit sur logiciel </a:t>
            </a:r>
            <a:r>
              <a:rPr lang="fr-FR" sz="1200" dirty="0" err="1" smtClean="0"/>
              <a:t>Simplorer</a:t>
            </a:r>
            <a:r>
              <a:rPr lang="fr-FR" sz="1200" dirty="0" smtClean="0"/>
              <a:t>: Limitation de 30 composants max.</a:t>
            </a:r>
            <a:endParaRPr lang="fr-FR" sz="1600" dirty="0"/>
          </a:p>
        </p:txBody>
      </p:sp>
      <p:grpSp>
        <p:nvGrpSpPr>
          <p:cNvPr id="7" name="Groupe 6"/>
          <p:cNvGrpSpPr/>
          <p:nvPr/>
        </p:nvGrpSpPr>
        <p:grpSpPr>
          <a:xfrm>
            <a:off x="4355976" y="4365104"/>
            <a:ext cx="4844856" cy="2376264"/>
            <a:chOff x="4355976" y="4365104"/>
            <a:chExt cx="4844856" cy="2376264"/>
          </a:xfrm>
        </p:grpSpPr>
        <p:sp>
          <p:nvSpPr>
            <p:cNvPr id="5" name="Accolade fermante 4"/>
            <p:cNvSpPr/>
            <p:nvPr/>
          </p:nvSpPr>
          <p:spPr>
            <a:xfrm>
              <a:off x="4355976" y="4365104"/>
              <a:ext cx="576064" cy="2376264"/>
            </a:xfrm>
            <a:prstGeom prst="rightBrace">
              <a:avLst>
                <a:gd name="adj1" fmla="val 8333"/>
                <a:gd name="adj2" fmla="val 1194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Espace réservé du contenu 2"/>
            <p:cNvSpPr txBox="1">
              <a:spLocks/>
            </p:cNvSpPr>
            <p:nvPr/>
          </p:nvSpPr>
          <p:spPr>
            <a:xfrm>
              <a:off x="4932040" y="4426952"/>
              <a:ext cx="3505058" cy="50405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FR" sz="1800" dirty="0" smtClean="0"/>
                <a:t>Des inductances mutuelles</a:t>
              </a:r>
              <a:endParaRPr lang="fr-FR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Espace réservé du contenu 2"/>
                <p:cNvSpPr txBox="1">
                  <a:spLocks/>
                </p:cNvSpPr>
                <p:nvPr/>
              </p:nvSpPr>
              <p:spPr>
                <a:xfrm>
                  <a:off x="4959712" y="4851504"/>
                  <a:ext cx="4241120" cy="172405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rmAutofit lnSpcReduction="10000"/>
                </a:bodyPr>
                <a:lstStyle>
                  <a:lvl1pPr marL="1828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73152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90000"/>
                    <a:buFont typeface="Arial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58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188720" indent="-13716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3716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3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5544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3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73736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3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9202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3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fr-FR" sz="1800" dirty="0" smtClean="0"/>
                    <a:t>Hypothèses:</a:t>
                  </a:r>
                </a:p>
                <a:p>
                  <a:r>
                    <a:rPr lang="fr-FR" sz="1800" dirty="0" smtClean="0"/>
                    <a:t>Calcul des inductances par Cast3m.</a:t>
                  </a:r>
                </a:p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𝑐𝑜𝑢𝑐h𝑒</m:t>
                          </m:r>
                        </m:sub>
                      </m:sSub>
                    </m:oMath>
                  </a14:m>
                  <a:r>
                    <a:rPr lang="fr-FR" dirty="0"/>
                    <a:t> </a:t>
                  </a:r>
                  <a14:m>
                    <m:oMath xmlns:m="http://schemas.openxmlformats.org/officeDocument/2006/math">
                      <m:r>
                        <a:rPr lang="fr-FR" i="1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fr-FR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fr-FR" i="1">
                              <a:latin typeface="Cambria Math"/>
                            </a:rPr>
                            <m:t>𝑑</m:t>
                          </m:r>
                        </m:den>
                      </m:f>
                    </m:oMath>
                  </a14:m>
                  <a:endParaRPr lang="fr-FR" dirty="0" smtClean="0"/>
                </a:p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𝑀𝑢𝑡𝑢𝑒𝑙𝑙𝑒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𝑖𝑗</m:t>
                          </m:r>
                        </m:sub>
                      </m:sSub>
                    </m:oMath>
                  </a14:m>
                  <a:r>
                    <a:rPr lang="fr-FR" dirty="0"/>
                    <a:t> </a:t>
                  </a:r>
                  <a14:m>
                    <m:oMath xmlns:m="http://schemas.openxmlformats.org/officeDocument/2006/math">
                      <m:r>
                        <a:rPr lang="fr-FR" i="1">
                          <a:latin typeface="Cambria Math"/>
                        </a:rPr>
                        <m:t>=</m:t>
                      </m:r>
                      <m:r>
                        <a:rPr lang="fr-FR" b="0" i="1" smtClean="0">
                          <a:latin typeface="Cambria Math"/>
                        </a:rPr>
                        <m:t>𝐾</m:t>
                      </m:r>
                      <m:r>
                        <a:rPr lang="fr-FR" b="0" i="1" smtClean="0">
                          <a:latin typeface="Cambria Math"/>
                          <a:ea typeface="Cambria Math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fr-FR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rad>
                    </m:oMath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9" name="Espace réservé du contenu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9712" y="4851504"/>
                  <a:ext cx="4241120" cy="1724058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1295" t="-318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5849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" y="898700"/>
            <a:ext cx="9137558" cy="59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374848" y="260648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500" dirty="0" smtClean="0"/>
              <a:t>4.- Simulations numériques (3)</a:t>
            </a:r>
            <a:endParaRPr lang="fr-FR" sz="3500" dirty="0"/>
          </a:p>
        </p:txBody>
      </p:sp>
      <p:sp>
        <p:nvSpPr>
          <p:cNvPr id="13" name="ZoneTexte 12"/>
          <p:cNvSpPr txBox="1"/>
          <p:nvPr/>
        </p:nvSpPr>
        <p:spPr>
          <a:xfrm>
            <a:off x="539552" y="1340768"/>
            <a:ext cx="1650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 =  8,333</a:t>
            </a:r>
            <a:r>
              <a:rPr lang="el-GR" dirty="0" smtClean="0">
                <a:solidFill>
                  <a:schemeClr val="bg1"/>
                </a:solidFill>
              </a:rPr>
              <a:t>μ</a:t>
            </a:r>
            <a:r>
              <a:rPr lang="es-CL" dirty="0" smtClean="0">
                <a:solidFill>
                  <a:schemeClr val="bg1"/>
                </a:solidFill>
              </a:rPr>
              <a:t>H</a:t>
            </a:r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R = 2</a:t>
            </a:r>
            <a:r>
              <a:rPr lang="el-GR" dirty="0" smtClean="0">
                <a:solidFill>
                  <a:schemeClr val="bg1"/>
                </a:solidFill>
              </a:rPr>
              <a:t>μΩ</a:t>
            </a:r>
            <a:endParaRPr lang="es-CL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C = 0,115n</a:t>
            </a:r>
            <a:r>
              <a:rPr lang="es-CL" dirty="0" smtClean="0">
                <a:solidFill>
                  <a:schemeClr val="bg1"/>
                </a:solidFill>
              </a:rPr>
              <a:t>F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748596" y="2068542"/>
            <a:ext cx="104187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1202E8"/>
                </a:solidFill>
              </a:rPr>
              <a:t>Tension de la bobine</a:t>
            </a:r>
            <a:endParaRPr lang="fr-FR" sz="1400" dirty="0">
              <a:solidFill>
                <a:srgbClr val="1202E8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013460" y="2511750"/>
            <a:ext cx="1335182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B050"/>
                </a:solidFill>
              </a:rPr>
              <a:t>Courant de la bobine (divisé par mille)</a:t>
            </a:r>
            <a:endParaRPr lang="fr-FR" sz="1400" dirty="0">
              <a:solidFill>
                <a:srgbClr val="00B050"/>
              </a:solidFill>
            </a:endParaRPr>
          </a:p>
        </p:txBody>
      </p:sp>
      <p:cxnSp>
        <p:nvCxnSpPr>
          <p:cNvPr id="18" name="Connecteur en arc 17"/>
          <p:cNvCxnSpPr>
            <a:stCxn id="16" idx="3"/>
          </p:cNvCxnSpPr>
          <p:nvPr/>
        </p:nvCxnSpPr>
        <p:spPr>
          <a:xfrm flipV="1">
            <a:off x="3790473" y="1802434"/>
            <a:ext cx="594414" cy="527718"/>
          </a:xfrm>
          <a:prstGeom prst="curvedConnector3">
            <a:avLst>
              <a:gd name="adj1" fmla="val 50000"/>
            </a:avLst>
          </a:prstGeom>
          <a:ln w="28575">
            <a:solidFill>
              <a:srgbClr val="1202E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en arc 19"/>
          <p:cNvCxnSpPr>
            <a:stCxn id="17" idx="1"/>
          </p:cNvCxnSpPr>
          <p:nvPr/>
        </p:nvCxnSpPr>
        <p:spPr>
          <a:xfrm rot="10800000" flipV="1">
            <a:off x="3538112" y="2881082"/>
            <a:ext cx="475348" cy="566772"/>
          </a:xfrm>
          <a:prstGeom prst="curvedConnector2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e 2"/>
          <p:cNvGrpSpPr/>
          <p:nvPr/>
        </p:nvGrpSpPr>
        <p:grpSpPr>
          <a:xfrm>
            <a:off x="441054" y="1299240"/>
            <a:ext cx="7443314" cy="5586144"/>
            <a:chOff x="453180" y="1299240"/>
            <a:chExt cx="7443314" cy="5586144"/>
          </a:xfrm>
        </p:grpSpPr>
        <p:grpSp>
          <p:nvGrpSpPr>
            <p:cNvPr id="6" name="Groupe 5"/>
            <p:cNvGrpSpPr/>
            <p:nvPr/>
          </p:nvGrpSpPr>
          <p:grpSpPr>
            <a:xfrm>
              <a:off x="3328719" y="1299240"/>
              <a:ext cx="4342022" cy="2504062"/>
              <a:chOff x="4070781" y="1803051"/>
              <a:chExt cx="4342022" cy="2504062"/>
            </a:xfrm>
          </p:grpSpPr>
          <p:cxnSp>
            <p:nvCxnSpPr>
              <p:cNvPr id="8" name="Connecteur droit avec flèche 7"/>
              <p:cNvCxnSpPr/>
              <p:nvPr/>
            </p:nvCxnSpPr>
            <p:spPr>
              <a:xfrm>
                <a:off x="8410406" y="1856112"/>
                <a:ext cx="0" cy="2451001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/>
              <p:cNvCxnSpPr/>
              <p:nvPr/>
            </p:nvCxnSpPr>
            <p:spPr>
              <a:xfrm>
                <a:off x="4070781" y="1803051"/>
                <a:ext cx="4339625" cy="3048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ZoneTexte 10"/>
              <p:cNvSpPr txBox="1"/>
              <p:nvPr/>
            </p:nvSpPr>
            <p:spPr>
              <a:xfrm>
                <a:off x="7042254" y="1916587"/>
                <a:ext cx="137054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dirty="0">
                    <a:solidFill>
                      <a:schemeClr val="bg1"/>
                    </a:solidFill>
                  </a:rPr>
                  <a:t>3</a:t>
                </a:r>
                <a:r>
                  <a:rPr lang="fr-FR" sz="1400" dirty="0" smtClean="0">
                    <a:solidFill>
                      <a:schemeClr val="bg1"/>
                    </a:solidFill>
                  </a:rPr>
                  <a:t>0% supérieur aux  résultats expérimentaux</a:t>
                </a:r>
                <a:endParaRPr lang="fr-FR" sz="14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180" y="4226087"/>
              <a:ext cx="7443314" cy="2659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0391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28" y="1442255"/>
            <a:ext cx="8104419" cy="5454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221" y="1442255"/>
            <a:ext cx="7054850" cy="572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509" y="1478279"/>
            <a:ext cx="7159446" cy="541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990600"/>
          </a:xfrm>
        </p:spPr>
        <p:txBody>
          <a:bodyPr>
            <a:normAutofit/>
          </a:bodyPr>
          <a:lstStyle/>
          <a:p>
            <a:r>
              <a:rPr lang="fr-FR" sz="3500" dirty="0"/>
              <a:t>4.- Simulations </a:t>
            </a:r>
            <a:r>
              <a:rPr lang="fr-FR" sz="3500" dirty="0" smtClean="0"/>
              <a:t>numériques (4)</a:t>
            </a:r>
            <a:endParaRPr lang="fr-FR" sz="35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052736"/>
            <a:ext cx="6480720" cy="576064"/>
          </a:xfrm>
        </p:spPr>
        <p:txBody>
          <a:bodyPr/>
          <a:lstStyle/>
          <a:p>
            <a:r>
              <a:rPr lang="fr-FR" dirty="0" smtClean="0"/>
              <a:t>Simulation par des éléments finis (Cast3m)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18</a:t>
            </a:fld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5697" y="1484784"/>
            <a:ext cx="48543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Bleu: Ruban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Rouge: </a:t>
            </a:r>
            <a:r>
              <a:rPr lang="fr-FR" dirty="0">
                <a:solidFill>
                  <a:schemeClr val="bg1"/>
                </a:solidFill>
              </a:rPr>
              <a:t>D</a:t>
            </a:r>
            <a:r>
              <a:rPr lang="fr-FR" dirty="0" smtClean="0">
                <a:solidFill>
                  <a:schemeClr val="bg1"/>
                </a:solidFill>
              </a:rPr>
              <a:t>iélectrique entre couches (Hélium)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Vert: Chaufferette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" y="1442255"/>
            <a:ext cx="9148858" cy="5978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" y="1428365"/>
            <a:ext cx="9158478" cy="597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1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500" dirty="0"/>
              <a:t>5</a:t>
            </a:r>
            <a:r>
              <a:rPr lang="fr-FR" sz="3500" dirty="0" smtClean="0"/>
              <a:t>.- Conclusions générales</a:t>
            </a:r>
            <a:endParaRPr lang="fr-FR" sz="35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556792"/>
            <a:ext cx="8750206" cy="5301208"/>
          </a:xfrm>
        </p:spPr>
        <p:txBody>
          <a:bodyPr>
            <a:normAutofit/>
          </a:bodyPr>
          <a:lstStyle/>
          <a:p>
            <a:pPr algn="just"/>
            <a:r>
              <a:rPr lang="fr-FR" dirty="0" smtClean="0"/>
              <a:t>Adaptation effective de la mise en œuvre du bobinage HTS de 17 tours sans isolation électrique et soudure à basse température (de l’indium).</a:t>
            </a:r>
          </a:p>
          <a:p>
            <a:pPr algn="just"/>
            <a:r>
              <a:rPr lang="fr-FR" dirty="0" smtClean="0">
                <a:solidFill>
                  <a:srgbClr val="1202E8"/>
                </a:solidFill>
              </a:rPr>
              <a:t>Encadrement expérimental de la MQE: (2.85J ; 3.03J</a:t>
            </a:r>
            <a:r>
              <a:rPr lang="fr-FR" dirty="0">
                <a:solidFill>
                  <a:srgbClr val="1202E8"/>
                </a:solidFill>
              </a:rPr>
              <a:t>]</a:t>
            </a:r>
            <a:r>
              <a:rPr lang="fr-FR" dirty="0" smtClean="0">
                <a:solidFill>
                  <a:srgbClr val="1202E8"/>
                </a:solidFill>
              </a:rPr>
              <a:t> pour une inclinaison de 20°.</a:t>
            </a:r>
          </a:p>
          <a:p>
            <a:pPr algn="just"/>
            <a:r>
              <a:rPr lang="fr-FR" dirty="0" smtClean="0"/>
              <a:t>Validation d’un circuit équivalent de la bobine qui prend en compte les principales caractéristiques électriques de la bobine.</a:t>
            </a:r>
          </a:p>
          <a:p>
            <a:pPr algn="just"/>
            <a:r>
              <a:rPr lang="fr-FR" dirty="0" smtClean="0">
                <a:solidFill>
                  <a:srgbClr val="1202E8"/>
                </a:solidFill>
              </a:rPr>
              <a:t>Evidence du phénomène de décharge à courant constant à cause de la faible isolation électrique entre les couches.</a:t>
            </a:r>
          </a:p>
          <a:p>
            <a:pPr algn="just"/>
            <a:r>
              <a:rPr lang="fr-FR" dirty="0" smtClean="0"/>
              <a:t>Une première base de données a été créée pour étudier la dépendance de l’inclinaison de la bobine par rapport au champ magnétique.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034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500" dirty="0"/>
              <a:t>6</a:t>
            </a:r>
            <a:r>
              <a:rPr lang="fr-FR" sz="3500" dirty="0" smtClean="0"/>
              <a:t>.- Perspectives</a:t>
            </a:r>
            <a:endParaRPr lang="fr-FR" sz="35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768156"/>
            <a:ext cx="8750206" cy="4829196"/>
          </a:xfrm>
        </p:spPr>
        <p:txBody>
          <a:bodyPr>
            <a:normAutofit/>
          </a:bodyPr>
          <a:lstStyle/>
          <a:p>
            <a:pPr algn="just"/>
            <a:r>
              <a:rPr lang="fr-FR" dirty="0" smtClean="0"/>
              <a:t>Adaptation du circuit équivalent qui considérerait la totalité des couches et les phénomènes thermiques du HTS (changement de la résistivité), par exemple, avec le logiciel Pspice en tenant 17 inductances.</a:t>
            </a:r>
          </a:p>
          <a:p>
            <a:pPr algn="just"/>
            <a:endParaRPr lang="fr-FR" dirty="0" smtClean="0"/>
          </a:p>
          <a:p>
            <a:pPr algn="just"/>
            <a:r>
              <a:rPr lang="fr-FR" dirty="0" smtClean="0">
                <a:solidFill>
                  <a:srgbClr val="1202E8"/>
                </a:solidFill>
              </a:rPr>
              <a:t>Conception </a:t>
            </a:r>
            <a:r>
              <a:rPr lang="fr-FR" dirty="0">
                <a:solidFill>
                  <a:srgbClr val="1202E8"/>
                </a:solidFill>
              </a:rPr>
              <a:t>d’un modèle numérique des éléments </a:t>
            </a:r>
            <a:r>
              <a:rPr lang="fr-FR" dirty="0" smtClean="0">
                <a:solidFill>
                  <a:srgbClr val="1202E8"/>
                </a:solidFill>
              </a:rPr>
              <a:t>finis </a:t>
            </a:r>
            <a:r>
              <a:rPr lang="fr-FR" dirty="0">
                <a:solidFill>
                  <a:srgbClr val="1202E8"/>
                </a:solidFill>
              </a:rPr>
              <a:t>qui </a:t>
            </a:r>
            <a:r>
              <a:rPr lang="fr-FR" dirty="0" smtClean="0">
                <a:solidFill>
                  <a:srgbClr val="1202E8"/>
                </a:solidFill>
              </a:rPr>
              <a:t>considérerait les caractéristiques </a:t>
            </a:r>
            <a:r>
              <a:rPr lang="fr-FR" dirty="0">
                <a:solidFill>
                  <a:srgbClr val="1202E8"/>
                </a:solidFill>
              </a:rPr>
              <a:t>réels </a:t>
            </a:r>
            <a:r>
              <a:rPr lang="fr-FR" dirty="0" smtClean="0">
                <a:solidFill>
                  <a:srgbClr val="1202E8"/>
                </a:solidFill>
              </a:rPr>
              <a:t>(thermiques et électriques) du </a:t>
            </a:r>
            <a:r>
              <a:rPr lang="fr-FR" dirty="0">
                <a:solidFill>
                  <a:srgbClr val="1202E8"/>
                </a:solidFill>
              </a:rPr>
              <a:t>ruban SuNAM pour le calcul de la MQE</a:t>
            </a:r>
            <a:r>
              <a:rPr lang="fr-FR" dirty="0" smtClean="0">
                <a:solidFill>
                  <a:srgbClr val="1202E8"/>
                </a:solidFill>
              </a:rPr>
              <a:t>.</a:t>
            </a:r>
          </a:p>
          <a:p>
            <a:pPr algn="just"/>
            <a:endParaRPr lang="fr-FR" dirty="0" smtClean="0">
              <a:solidFill>
                <a:srgbClr val="1202E8"/>
              </a:solidFill>
            </a:endParaRPr>
          </a:p>
          <a:p>
            <a:pPr algn="just"/>
            <a:r>
              <a:rPr lang="fr-FR" dirty="0" smtClean="0"/>
              <a:t>Continuer les essais pour différents angles d’inclinaison (</a:t>
            </a:r>
            <a:r>
              <a:rPr lang="el-GR" dirty="0" smtClean="0"/>
              <a:t>θ</a:t>
            </a:r>
            <a:r>
              <a:rPr lang="fr-FR" dirty="0" smtClean="0"/>
              <a:t>) de la bobine, par exemple de 30° jusqu’à 50°, pour représenter sa dépendance</a:t>
            </a:r>
            <a:r>
              <a:rPr lang="fr-FR" dirty="0"/>
              <a:t> </a:t>
            </a:r>
            <a:r>
              <a:rPr lang="fr-FR" dirty="0" smtClean="0"/>
              <a:t>par rapport à </a:t>
            </a:r>
            <a:r>
              <a:rPr lang="el-GR" dirty="0" smtClean="0"/>
              <a:t>θ</a:t>
            </a:r>
            <a:r>
              <a:rPr lang="fr-FR" dirty="0" smtClean="0"/>
              <a:t>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307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21</a:t>
            </a:fld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835696" y="1268760"/>
            <a:ext cx="4752528" cy="2304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7000" dirty="0" smtClean="0"/>
              <a:t>Merci de votre attention</a:t>
            </a:r>
            <a:endParaRPr lang="fr-FR" sz="7000" dirty="0"/>
          </a:p>
        </p:txBody>
      </p:sp>
      <p:grpSp>
        <p:nvGrpSpPr>
          <p:cNvPr id="8" name="Groupe 7"/>
          <p:cNvGrpSpPr/>
          <p:nvPr/>
        </p:nvGrpSpPr>
        <p:grpSpPr>
          <a:xfrm>
            <a:off x="3445273" y="4581128"/>
            <a:ext cx="2134839" cy="1174274"/>
            <a:chOff x="5249842" y="572163"/>
            <a:chExt cx="2907526" cy="1263039"/>
          </a:xfrm>
        </p:grpSpPr>
        <p:grpSp>
          <p:nvGrpSpPr>
            <p:cNvPr id="9" name="Groupe 8"/>
            <p:cNvGrpSpPr/>
            <p:nvPr/>
          </p:nvGrpSpPr>
          <p:grpSpPr>
            <a:xfrm>
              <a:off x="5249842" y="572163"/>
              <a:ext cx="2907526" cy="1231303"/>
              <a:chOff x="5249842" y="572163"/>
              <a:chExt cx="2907526" cy="1231303"/>
            </a:xfrm>
          </p:grpSpPr>
          <p:grpSp>
            <p:nvGrpSpPr>
              <p:cNvPr id="12" name="Groupe 11"/>
              <p:cNvGrpSpPr/>
              <p:nvPr/>
            </p:nvGrpSpPr>
            <p:grpSpPr>
              <a:xfrm>
                <a:off x="5249842" y="572163"/>
                <a:ext cx="2907526" cy="1231303"/>
                <a:chOff x="4788024" y="4091423"/>
                <a:chExt cx="2907526" cy="1231303"/>
              </a:xfrm>
            </p:grpSpPr>
            <p:grpSp>
              <p:nvGrpSpPr>
                <p:cNvPr id="14" name="Groupe 13"/>
                <p:cNvGrpSpPr/>
                <p:nvPr/>
              </p:nvGrpSpPr>
              <p:grpSpPr>
                <a:xfrm>
                  <a:off x="4788024" y="4091423"/>
                  <a:ext cx="1440160" cy="1072133"/>
                  <a:chOff x="5031265" y="3905010"/>
                  <a:chExt cx="1440160" cy="1072133"/>
                </a:xfrm>
              </p:grpSpPr>
              <p:sp>
                <p:nvSpPr>
                  <p:cNvPr id="16" name="Ellipse 15"/>
                  <p:cNvSpPr/>
                  <p:nvPr/>
                </p:nvSpPr>
                <p:spPr>
                  <a:xfrm rot="2295142">
                    <a:off x="5319297" y="3905010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7" name="Ellipse 16"/>
                  <p:cNvSpPr/>
                  <p:nvPr/>
                </p:nvSpPr>
                <p:spPr>
                  <a:xfrm rot="2295142">
                    <a:off x="5278511" y="3941735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8" name="Ellipse 17"/>
                  <p:cNvSpPr/>
                  <p:nvPr/>
                </p:nvSpPr>
                <p:spPr>
                  <a:xfrm rot="2295142">
                    <a:off x="5247289" y="3996385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9" name="Ellipse 18"/>
                  <p:cNvSpPr/>
                  <p:nvPr/>
                </p:nvSpPr>
                <p:spPr>
                  <a:xfrm rot="2295142">
                    <a:off x="5192855" y="4041039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" name="Ellipse 19"/>
                  <p:cNvSpPr/>
                  <p:nvPr/>
                </p:nvSpPr>
                <p:spPr>
                  <a:xfrm rot="2295142">
                    <a:off x="5165559" y="4099399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1" name="Ellipse 20"/>
                  <p:cNvSpPr/>
                  <p:nvPr/>
                </p:nvSpPr>
                <p:spPr>
                  <a:xfrm rot="2295142">
                    <a:off x="5107199" y="4157759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2" name="Ellipse 21"/>
                  <p:cNvSpPr/>
                  <p:nvPr/>
                </p:nvSpPr>
                <p:spPr>
                  <a:xfrm rot="2295142">
                    <a:off x="5075977" y="4212409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3" name="Ellipse 22"/>
                  <p:cNvSpPr/>
                  <p:nvPr/>
                </p:nvSpPr>
                <p:spPr>
                  <a:xfrm rot="2295142">
                    <a:off x="5031265" y="4257063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15" name="Arc 14"/>
                <p:cNvSpPr/>
                <p:nvPr/>
              </p:nvSpPr>
              <p:spPr>
                <a:xfrm rot="10963578">
                  <a:off x="4913896" y="4564929"/>
                  <a:ext cx="2781654" cy="757797"/>
                </a:xfrm>
                <a:prstGeom prst="arc">
                  <a:avLst>
                    <a:gd name="adj1" fmla="val 12377739"/>
                    <a:gd name="adj2" fmla="val 20699289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3" name="Forme libre 12"/>
              <p:cNvSpPr/>
              <p:nvPr/>
            </p:nvSpPr>
            <p:spPr>
              <a:xfrm>
                <a:off x="6376490" y="635000"/>
                <a:ext cx="1155700" cy="444500"/>
              </a:xfrm>
              <a:custGeom>
                <a:avLst/>
                <a:gdLst>
                  <a:gd name="connsiteX0" fmla="*/ 0 w 1155700"/>
                  <a:gd name="connsiteY0" fmla="*/ 0 h 444500"/>
                  <a:gd name="connsiteX1" fmla="*/ 431800 w 1155700"/>
                  <a:gd name="connsiteY1" fmla="*/ 304800 h 444500"/>
                  <a:gd name="connsiteX2" fmla="*/ 1155700 w 1155700"/>
                  <a:gd name="connsiteY2" fmla="*/ 44450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55700" h="444500">
                    <a:moveTo>
                      <a:pt x="0" y="0"/>
                    </a:moveTo>
                    <a:cubicBezTo>
                      <a:pt x="119591" y="115358"/>
                      <a:pt x="239183" y="230717"/>
                      <a:pt x="431800" y="304800"/>
                    </a:cubicBezTo>
                    <a:cubicBezTo>
                      <a:pt x="624417" y="378883"/>
                      <a:pt x="1007533" y="431800"/>
                      <a:pt x="1155700" y="44450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Ellipse 9"/>
            <p:cNvSpPr/>
            <p:nvPr/>
          </p:nvSpPr>
          <p:spPr>
            <a:xfrm>
              <a:off x="7501328" y="1016118"/>
              <a:ext cx="186700" cy="1458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1" name="Ellipse 10"/>
            <p:cNvSpPr/>
            <p:nvPr/>
          </p:nvSpPr>
          <p:spPr>
            <a:xfrm>
              <a:off x="7494339" y="1694830"/>
              <a:ext cx="194296" cy="14037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465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79172"/>
            <a:ext cx="8229600" cy="900545"/>
          </a:xfrm>
        </p:spPr>
        <p:txBody>
          <a:bodyPr>
            <a:normAutofit/>
          </a:bodyPr>
          <a:lstStyle/>
          <a:p>
            <a:r>
              <a:rPr lang="fr-FR" sz="3500" dirty="0"/>
              <a:t>4.- Simulations </a:t>
            </a:r>
            <a:r>
              <a:rPr lang="fr-FR" sz="3500" dirty="0" smtClean="0"/>
              <a:t>numériques (4)</a:t>
            </a:r>
            <a:endParaRPr lang="fr-FR" sz="35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22</a:t>
            </a:fld>
            <a:endParaRPr lang="fr-FR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141634"/>
            <a:ext cx="9180512" cy="570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1835696" y="5589240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L=1.3</a:t>
            </a:r>
            <a:r>
              <a:rPr lang="el-GR" dirty="0" smtClean="0">
                <a:solidFill>
                  <a:schemeClr val="bg1"/>
                </a:solidFill>
              </a:rPr>
              <a:t>μ</a:t>
            </a:r>
            <a:r>
              <a:rPr lang="es-CL" dirty="0" smtClean="0">
                <a:solidFill>
                  <a:schemeClr val="bg1"/>
                </a:solidFill>
              </a:rPr>
              <a:t>H</a:t>
            </a:r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R= 2</a:t>
            </a:r>
            <a:r>
              <a:rPr lang="el-GR" dirty="0" smtClean="0">
                <a:solidFill>
                  <a:schemeClr val="bg1"/>
                </a:solidFill>
              </a:rPr>
              <a:t>μΩ</a:t>
            </a:r>
            <a:endParaRPr lang="es-CL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C=0,23n</a:t>
            </a:r>
            <a:r>
              <a:rPr lang="es-CL" dirty="0" smtClean="0">
                <a:solidFill>
                  <a:schemeClr val="bg1"/>
                </a:solidFill>
              </a:rPr>
              <a:t>F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7678504" y="1675945"/>
            <a:ext cx="0" cy="2990689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3292523" y="1650185"/>
            <a:ext cx="4519837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6390123" y="1875024"/>
            <a:ext cx="13705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5% supérieur aux  résultats expérimentaux</a:t>
            </a:r>
            <a:endParaRPr lang="fr-F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35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Circuit équivalent avec 17 tours (Pspice)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Modèle avec 17 éléments: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23</a:t>
            </a:fld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-46812" y="2564904"/>
            <a:ext cx="9218130" cy="2946581"/>
            <a:chOff x="-46812" y="2564904"/>
            <a:chExt cx="9218130" cy="2946581"/>
          </a:xfrm>
        </p:grpSpPr>
        <p:pic>
          <p:nvPicPr>
            <p:cNvPr id="1229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6812" y="2564904"/>
              <a:ext cx="9218130" cy="29465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Ellipse 10"/>
            <p:cNvSpPr/>
            <p:nvPr/>
          </p:nvSpPr>
          <p:spPr>
            <a:xfrm>
              <a:off x="2543076" y="3483211"/>
              <a:ext cx="85988" cy="8980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/>
            <p:cNvSpPr/>
            <p:nvPr/>
          </p:nvSpPr>
          <p:spPr>
            <a:xfrm>
              <a:off x="4524838" y="3495911"/>
              <a:ext cx="85988" cy="8980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/>
            <p:cNvSpPr/>
            <p:nvPr/>
          </p:nvSpPr>
          <p:spPr>
            <a:xfrm>
              <a:off x="7509622" y="3493952"/>
              <a:ext cx="85988" cy="8980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326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Résultats circuit équivalent de 17 tours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24</a:t>
            </a:fld>
            <a:endParaRPr lang="fr-F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59" y="1556792"/>
            <a:ext cx="9293985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2267744" y="4686492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L=1.3</a:t>
            </a:r>
            <a:r>
              <a:rPr lang="el-GR" dirty="0" smtClean="0">
                <a:solidFill>
                  <a:schemeClr val="bg1"/>
                </a:solidFill>
              </a:rPr>
              <a:t>μ</a:t>
            </a:r>
            <a:r>
              <a:rPr lang="es-CL" dirty="0" smtClean="0">
                <a:solidFill>
                  <a:schemeClr val="bg1"/>
                </a:solidFill>
              </a:rPr>
              <a:t>H</a:t>
            </a:r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R= 2</a:t>
            </a:r>
            <a:r>
              <a:rPr lang="el-GR" dirty="0" smtClean="0">
                <a:solidFill>
                  <a:schemeClr val="bg1"/>
                </a:solidFill>
              </a:rPr>
              <a:t>μΩ</a:t>
            </a:r>
            <a:endParaRPr lang="es-CL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C=1</a:t>
            </a:r>
            <a:r>
              <a:rPr lang="el-GR" dirty="0" smtClean="0">
                <a:solidFill>
                  <a:schemeClr val="bg1"/>
                </a:solidFill>
              </a:rPr>
              <a:t>μ</a:t>
            </a:r>
            <a:r>
              <a:rPr lang="es-CL" dirty="0" smtClean="0">
                <a:solidFill>
                  <a:schemeClr val="bg1"/>
                </a:solidFill>
              </a:rPr>
              <a:t>F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14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500" dirty="0"/>
              <a:t>4.- Simulations </a:t>
            </a:r>
            <a:r>
              <a:rPr lang="fr-FR" sz="3500" dirty="0" smtClean="0"/>
              <a:t/>
            </a:r>
            <a:br>
              <a:rPr lang="fr-FR" sz="3500" dirty="0" smtClean="0"/>
            </a:br>
            <a:r>
              <a:rPr lang="fr-FR" sz="3500" dirty="0" smtClean="0"/>
              <a:t>numériques (5)</a:t>
            </a:r>
            <a:endParaRPr lang="fr-FR" sz="35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4114800" cy="1036712"/>
          </a:xfrm>
        </p:spPr>
        <p:txBody>
          <a:bodyPr/>
          <a:lstStyle/>
          <a:p>
            <a:r>
              <a:rPr lang="fr-FR" dirty="0" smtClean="0"/>
              <a:t>Procédure du calcul de la MQE.</a:t>
            </a:r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25</a:t>
            </a:fld>
            <a:endParaRPr lang="fr-FR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29" y="4199"/>
            <a:ext cx="4454176" cy="6848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444394" y="2909850"/>
            <a:ext cx="8608793" cy="3952384"/>
            <a:chOff x="467544" y="2909850"/>
            <a:chExt cx="8608793" cy="3952384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812" y="3957109"/>
              <a:ext cx="8391525" cy="290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Espace réservé du contenu 2"/>
            <p:cNvSpPr txBox="1">
              <a:spLocks/>
            </p:cNvSpPr>
            <p:nvPr/>
          </p:nvSpPr>
          <p:spPr>
            <a:xfrm>
              <a:off x="467544" y="2909850"/>
              <a:ext cx="4114800" cy="103671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/>
                <a:t>Mécanisme de propagation de la zone normale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608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990600"/>
          </a:xfrm>
        </p:spPr>
        <p:txBody>
          <a:bodyPr>
            <a:normAutofit/>
          </a:bodyPr>
          <a:lstStyle/>
          <a:p>
            <a:r>
              <a:rPr lang="fr-FR" sz="3500" dirty="0" smtClean="0"/>
              <a:t>Stabilité de l’état supraconducteur</a:t>
            </a:r>
            <a:endParaRPr lang="fr-FR" sz="35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26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8943975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985846" y="6330190"/>
            <a:ext cx="2122658" cy="483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Réf.: Protection et stabilité du Ph. </a:t>
            </a:r>
            <a:r>
              <a:rPr lang="fr-FR" sz="1400" dirty="0" err="1" smtClean="0"/>
              <a:t>Fazilleau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99076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27</a:t>
            </a:fld>
            <a:endParaRPr lang="fr-FR"/>
          </a:p>
        </p:txBody>
      </p:sp>
      <p:grpSp>
        <p:nvGrpSpPr>
          <p:cNvPr id="16" name="Groupe 15"/>
          <p:cNvGrpSpPr/>
          <p:nvPr/>
        </p:nvGrpSpPr>
        <p:grpSpPr>
          <a:xfrm>
            <a:off x="1043608" y="616662"/>
            <a:ext cx="7856745" cy="5782828"/>
            <a:chOff x="903430" y="886532"/>
            <a:chExt cx="7856745" cy="5782828"/>
          </a:xfrm>
        </p:grpSpPr>
        <p:grpSp>
          <p:nvGrpSpPr>
            <p:cNvPr id="3" name="Groupe 2"/>
            <p:cNvGrpSpPr/>
            <p:nvPr/>
          </p:nvGrpSpPr>
          <p:grpSpPr>
            <a:xfrm>
              <a:off x="903430" y="886532"/>
              <a:ext cx="7856745" cy="5782828"/>
              <a:chOff x="903430" y="886532"/>
              <a:chExt cx="7856745" cy="5782828"/>
            </a:xfrm>
          </p:grpSpPr>
          <p:grpSp>
            <p:nvGrpSpPr>
              <p:cNvPr id="2" name="Groupe 1"/>
              <p:cNvGrpSpPr/>
              <p:nvPr/>
            </p:nvGrpSpPr>
            <p:grpSpPr>
              <a:xfrm>
                <a:off x="903430" y="886532"/>
                <a:ext cx="7856745" cy="5782828"/>
                <a:chOff x="903430" y="886532"/>
                <a:chExt cx="7856745" cy="5782828"/>
              </a:xfrm>
            </p:grpSpPr>
            <p:grpSp>
              <p:nvGrpSpPr>
                <p:cNvPr id="159" name="Groupe 158"/>
                <p:cNvGrpSpPr/>
                <p:nvPr/>
              </p:nvGrpSpPr>
              <p:grpSpPr>
                <a:xfrm>
                  <a:off x="903430" y="886532"/>
                  <a:ext cx="7856745" cy="5782828"/>
                  <a:chOff x="903430" y="886532"/>
                  <a:chExt cx="7856745" cy="5782828"/>
                </a:xfrm>
              </p:grpSpPr>
              <p:grpSp>
                <p:nvGrpSpPr>
                  <p:cNvPr id="158" name="Groupe 157"/>
                  <p:cNvGrpSpPr/>
                  <p:nvPr/>
                </p:nvGrpSpPr>
                <p:grpSpPr>
                  <a:xfrm>
                    <a:off x="903430" y="886532"/>
                    <a:ext cx="7856745" cy="5782828"/>
                    <a:chOff x="903430" y="886532"/>
                    <a:chExt cx="7856745" cy="5782828"/>
                  </a:xfrm>
                </p:grpSpPr>
                <p:cxnSp>
                  <p:nvCxnSpPr>
                    <p:cNvPr id="140" name="Connecteur droit 139"/>
                    <p:cNvCxnSpPr/>
                    <p:nvPr/>
                  </p:nvCxnSpPr>
                  <p:spPr>
                    <a:xfrm>
                      <a:off x="7018114" y="5830664"/>
                      <a:ext cx="835418" cy="0"/>
                    </a:xfrm>
                    <a:prstGeom prst="line">
                      <a:avLst/>
                    </a:prstGeom>
                    <a:ln w="28575">
                      <a:solidFill>
                        <a:srgbClr val="1202E8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57" name="Groupe 156"/>
                    <p:cNvGrpSpPr/>
                    <p:nvPr/>
                  </p:nvGrpSpPr>
                  <p:grpSpPr>
                    <a:xfrm>
                      <a:off x="903430" y="886532"/>
                      <a:ext cx="7856745" cy="5782828"/>
                      <a:chOff x="903430" y="886532"/>
                      <a:chExt cx="7856745" cy="5782828"/>
                    </a:xfrm>
                  </p:grpSpPr>
                  <p:cxnSp>
                    <p:nvCxnSpPr>
                      <p:cNvPr id="123" name="Connecteur droit avec flèche 122"/>
                      <p:cNvCxnSpPr/>
                      <p:nvPr/>
                    </p:nvCxnSpPr>
                    <p:spPr>
                      <a:xfrm flipV="1">
                        <a:off x="8028384" y="1466870"/>
                        <a:ext cx="0" cy="4366725"/>
                      </a:xfrm>
                      <a:prstGeom prst="straightConnector1">
                        <a:avLst/>
                      </a:prstGeom>
                      <a:ln w="57150">
                        <a:solidFill>
                          <a:srgbClr val="1202E8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5" name="Connecteur droit 124"/>
                      <p:cNvCxnSpPr/>
                      <p:nvPr/>
                    </p:nvCxnSpPr>
                    <p:spPr>
                      <a:xfrm>
                        <a:off x="6948264" y="1443256"/>
                        <a:ext cx="835418" cy="0"/>
                      </a:xfrm>
                      <a:prstGeom prst="line">
                        <a:avLst/>
                      </a:prstGeom>
                      <a:ln w="28575">
                        <a:solidFill>
                          <a:srgbClr val="1202E8"/>
                        </a:solidFill>
                        <a:prstDash val="dash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6" name="ZoneTexte 125"/>
                      <p:cNvSpPr txBox="1"/>
                      <p:nvPr/>
                    </p:nvSpPr>
                    <p:spPr>
                      <a:xfrm>
                        <a:off x="8039959" y="3140968"/>
                        <a:ext cx="720216" cy="60016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100" b="1" dirty="0" smtClean="0">
                            <a:solidFill>
                              <a:srgbClr val="1202E8"/>
                            </a:solidFill>
                          </a:rPr>
                          <a:t>Overall coil voltage</a:t>
                        </a:r>
                        <a:endParaRPr lang="en-US" sz="1100" b="1" dirty="0">
                          <a:solidFill>
                            <a:srgbClr val="1202E8"/>
                          </a:solidFill>
                        </a:endParaRPr>
                      </a:p>
                    </p:txBody>
                  </p:sp>
                  <p:grpSp>
                    <p:nvGrpSpPr>
                      <p:cNvPr id="149" name="Groupe 148"/>
                      <p:cNvGrpSpPr/>
                      <p:nvPr/>
                    </p:nvGrpSpPr>
                    <p:grpSpPr>
                      <a:xfrm>
                        <a:off x="903430" y="886532"/>
                        <a:ext cx="7212545" cy="5782828"/>
                        <a:chOff x="903430" y="886532"/>
                        <a:chExt cx="7212545" cy="5782828"/>
                      </a:xfrm>
                    </p:grpSpPr>
                    <p:grpSp>
                      <p:nvGrpSpPr>
                        <p:cNvPr id="5" name="Groupe 4"/>
                        <p:cNvGrpSpPr/>
                        <p:nvPr/>
                      </p:nvGrpSpPr>
                      <p:grpSpPr>
                        <a:xfrm>
                          <a:off x="903430" y="886532"/>
                          <a:ext cx="7212545" cy="5516983"/>
                          <a:chOff x="1520468" y="1340768"/>
                          <a:chExt cx="7212545" cy="5516983"/>
                        </a:xfrm>
                      </p:grpSpPr>
                      <p:grpSp>
                        <p:nvGrpSpPr>
                          <p:cNvPr id="6" name="Groupe 5"/>
                          <p:cNvGrpSpPr/>
                          <p:nvPr/>
                        </p:nvGrpSpPr>
                        <p:grpSpPr>
                          <a:xfrm>
                            <a:off x="1520468" y="1340768"/>
                            <a:ext cx="6579923" cy="5516983"/>
                            <a:chOff x="394568" y="1419256"/>
                            <a:chExt cx="6293840" cy="5300959"/>
                          </a:xfrm>
                        </p:grpSpPr>
                        <p:grpSp>
                          <p:nvGrpSpPr>
                            <p:cNvPr id="24" name="Groupe 23"/>
                            <p:cNvGrpSpPr/>
                            <p:nvPr/>
                          </p:nvGrpSpPr>
                          <p:grpSpPr>
                            <a:xfrm>
                              <a:off x="394568" y="1434425"/>
                              <a:ext cx="6293840" cy="5189278"/>
                              <a:chOff x="394568" y="1434425"/>
                              <a:chExt cx="6293840" cy="5189278"/>
                            </a:xfrm>
                          </p:grpSpPr>
                          <p:grpSp>
                            <p:nvGrpSpPr>
                              <p:cNvPr id="30" name="Groupe 29"/>
                              <p:cNvGrpSpPr/>
                              <p:nvPr/>
                            </p:nvGrpSpPr>
                            <p:grpSpPr>
                              <a:xfrm>
                                <a:off x="394568" y="1434425"/>
                                <a:ext cx="6293840" cy="5189278"/>
                                <a:chOff x="1733153" y="1376581"/>
                                <a:chExt cx="5045530" cy="4632515"/>
                              </a:xfrm>
                            </p:grpSpPr>
                            <p:sp>
                              <p:nvSpPr>
                                <p:cNvPr id="32" name="ZoneTexte 31"/>
                                <p:cNvSpPr txBox="1"/>
                                <p:nvPr/>
                              </p:nvSpPr>
                              <p:spPr>
                                <a:xfrm>
                                  <a:off x="5087701" y="1576354"/>
                                  <a:ext cx="774559" cy="554393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en-US" b="1" dirty="0" smtClean="0">
                                      <a:solidFill>
                                        <a:schemeClr val="accent1"/>
                                      </a:solidFill>
                                    </a:rPr>
                                    <a:t>Coil</a:t>
                                  </a:r>
                                  <a:r>
                                    <a:rPr lang="fr-FR" b="1" dirty="0" smtClean="0">
                                      <a:solidFill>
                                        <a:schemeClr val="accent1"/>
                                      </a:solidFill>
                                    </a:rPr>
                                    <a:t> HTS</a:t>
                                  </a:r>
                                  <a:endParaRPr lang="fr-FR" b="1" dirty="0">
                                    <a:solidFill>
                                      <a:schemeClr val="accent1"/>
                                    </a:solidFill>
                                  </a:endParaRPr>
                                </a:p>
                              </p:txBody>
                            </p:sp>
                            <p:grpSp>
                              <p:nvGrpSpPr>
                                <p:cNvPr id="33" name="Groupe 32"/>
                                <p:cNvGrpSpPr/>
                                <p:nvPr/>
                              </p:nvGrpSpPr>
                              <p:grpSpPr>
                                <a:xfrm>
                                  <a:off x="1733153" y="1376581"/>
                                  <a:ext cx="5045530" cy="4632515"/>
                                  <a:chOff x="1693819" y="1376581"/>
                                  <a:chExt cx="5045530" cy="4632515"/>
                                </a:xfrm>
                              </p:grpSpPr>
                              <p:grpSp>
                                <p:nvGrpSpPr>
                                  <p:cNvPr id="34" name="Groupe 33"/>
                                  <p:cNvGrpSpPr/>
                                  <p:nvPr/>
                                </p:nvGrpSpPr>
                                <p:grpSpPr>
                                  <a:xfrm>
                                    <a:off x="1693819" y="1376581"/>
                                    <a:ext cx="5045530" cy="4632515"/>
                                    <a:chOff x="1693819" y="1376581"/>
                                    <a:chExt cx="5045530" cy="4632515"/>
                                  </a:xfrm>
                                </p:grpSpPr>
                                <p:grpSp>
                                  <p:nvGrpSpPr>
                                    <p:cNvPr id="54" name="Groupe 53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1693819" y="1376581"/>
                                      <a:ext cx="5045530" cy="4632515"/>
                                      <a:chOff x="1693819" y="1376581"/>
                                      <a:chExt cx="5045530" cy="4632515"/>
                                    </a:xfrm>
                                  </p:grpSpPr>
                                  <p:grpSp>
                                    <p:nvGrpSpPr>
                                      <p:cNvPr id="58" name="Groupe 57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4456428" y="2792804"/>
                                        <a:ext cx="1051676" cy="916608"/>
                                        <a:chOff x="4240843" y="3217845"/>
                                        <a:chExt cx="1153892" cy="1095912"/>
                                      </a:xfrm>
                                    </p:grpSpPr>
                                    <p:pic>
                                      <p:nvPicPr>
                                        <p:cNvPr id="118" name="Picture 3"/>
                                        <p:cNvPicPr>
                                          <a:picLocks noChangeAspect="1" noChangeArrowheads="1"/>
                                        </p:cNvPicPr>
                                        <p:nvPr/>
                                      </p:nvPicPr>
                                      <p:blipFill>
                                        <a:blip r:embed="rId2" cstate="print">
                                          <a:extLst>
                                            <a:ext uri="{28A0092B-C50C-407E-A947-70E740481C1C}">
                                              <a14:useLocalDpi xmlns:a14="http://schemas.microsoft.com/office/drawing/2010/main" val="0"/>
                                            </a:ext>
                                          </a:extLst>
                                        </a:blip>
                                        <a:srcRect/>
                                        <a:stretch>
                                          <a:fillRect/>
                                        </a:stretch>
                                      </p:blipFill>
                                      <p:spPr bwMode="auto">
                                        <a:xfrm rot="16200000">
                                          <a:off x="5063384" y="3454770"/>
                                          <a:ext cx="568275" cy="94426"/>
                                        </a:xfrm>
                                        <a:prstGeom prst="rect">
                                          <a:avLst/>
                                        </a:prstGeom>
                                        <a:noFill/>
                                        <a:ln>
                                          <a:noFill/>
                                        </a:ln>
                                        <a:extLst>
                                          <a:ext uri="{909E8E84-426E-40DD-AFC4-6F175D3DCCD1}">
                                            <a14:hiddenFill xmlns:a14="http://schemas.microsoft.com/office/drawing/2010/main">
                                              <a:solidFill>
                                                <a:schemeClr val="accent1"/>
                                              </a:solidFill>
                                            </a14:hiddenFill>
                                          </a:ext>
                                          <a:ext uri="{91240B29-F687-4F45-9708-019B960494DF}">
                                            <a14:hiddenLine xmlns:a14="http://schemas.microsoft.com/office/drawing/2010/main" w="9525">
                                              <a:solidFill>
                                                <a:schemeClr val="tx1"/>
                                              </a:solidFill>
                                              <a:miter lim="800000"/>
                                              <a:headEnd/>
                                              <a:tailEnd/>
                                            </a14:hiddenLine>
                                          </a:ext>
                                        </a:extLst>
                                      </p:spPr>
                                    </p:pic>
                                    <p:pic>
                                      <p:nvPicPr>
                                        <p:cNvPr id="119" name="Picture 3"/>
                                        <p:cNvPicPr>
                                          <a:picLocks noChangeAspect="1" noChangeArrowheads="1"/>
                                        </p:cNvPicPr>
                                        <p:nvPr/>
                                      </p:nvPicPr>
                                      <p:blipFill>
                                        <a:blip r:embed="rId2" cstate="print">
                                          <a:extLst>
                                            <a:ext uri="{28A0092B-C50C-407E-A947-70E740481C1C}">
                                              <a14:useLocalDpi xmlns:a14="http://schemas.microsoft.com/office/drawing/2010/main" val="0"/>
                                            </a:ext>
                                          </a:extLst>
                                        </a:blip>
                                        <a:srcRect/>
                                        <a:stretch>
                                          <a:fillRect/>
                                        </a:stretch>
                                      </p:blipFill>
                                      <p:spPr bwMode="auto">
                                        <a:xfrm rot="16200000">
                                          <a:off x="5060395" y="3982405"/>
                                          <a:ext cx="568276" cy="94426"/>
                                        </a:xfrm>
                                        <a:prstGeom prst="rect">
                                          <a:avLst/>
                                        </a:prstGeom>
                                        <a:noFill/>
                                        <a:ln>
                                          <a:noFill/>
                                        </a:ln>
                                        <a:extLst>
                                          <a:ext uri="{909E8E84-426E-40DD-AFC4-6F175D3DCCD1}">
                                            <a14:hiddenFill xmlns:a14="http://schemas.microsoft.com/office/drawing/2010/main">
                                              <a:solidFill>
                                                <a:schemeClr val="accent1"/>
                                              </a:solidFill>
                                            </a14:hiddenFill>
                                          </a:ext>
                                          <a:ext uri="{91240B29-F687-4F45-9708-019B960494DF}">
                                            <a14:hiddenLine xmlns:a14="http://schemas.microsoft.com/office/drawing/2010/main" w="9525">
                                              <a:solidFill>
                                                <a:schemeClr val="tx1"/>
                                              </a:solidFill>
                                              <a:miter lim="800000"/>
                                              <a:headEnd/>
                                              <a:tailEnd/>
                                            </a14:hiddenLine>
                                          </a:ext>
                                        </a:extLst>
                                      </p:spPr>
                                    </p:pic>
                                    <p:sp>
                                      <p:nvSpPr>
                                        <p:cNvPr id="120" name="Ellipse 119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4240843" y="3453511"/>
                                          <a:ext cx="297715" cy="291970"/>
                                        </a:xfrm>
                                        <a:prstGeom prst="ellipse">
                                          <a:avLst/>
                                        </a:prstGeom>
                                        <a:noFill/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fr-FR"/>
                                        </a:p>
                                      </p:txBody>
                                    </p:sp>
                                    <p:cxnSp>
                                      <p:nvCxnSpPr>
                                        <p:cNvPr id="121" name="Connecteur en angle 120"/>
                                        <p:cNvCxnSpPr>
                                          <a:stCxn id="120" idx="0"/>
                                        </p:cNvCxnSpPr>
                                        <p:nvPr/>
                                      </p:nvCxnSpPr>
                                      <p:spPr>
                                        <a:xfrm rot="5400000" flipH="1" flipV="1">
                                          <a:off x="4772480" y="2835066"/>
                                          <a:ext cx="235666" cy="1001224"/>
                                        </a:xfrm>
                                        <a:prstGeom prst="bentConnector2">
                                          <a:avLst/>
                                        </a:prstGeom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  <p:cxnSp>
                                      <p:nvCxnSpPr>
                                        <p:cNvPr id="122" name="Connecteur en angle 121"/>
                                        <p:cNvCxnSpPr>
                                          <a:stCxn id="120" idx="4"/>
                                        </p:cNvCxnSpPr>
                                        <p:nvPr/>
                                      </p:nvCxnSpPr>
                                      <p:spPr>
                                        <a:xfrm rot="16200000" flipH="1">
                                          <a:off x="4606176" y="3529006"/>
                                          <a:ext cx="568277" cy="1001226"/>
                                        </a:xfrm>
                                        <a:prstGeom prst="bentConnector2">
                                          <a:avLst/>
                                        </a:prstGeom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</p:grpSp>
                                  <p:grpSp>
                                    <p:nvGrpSpPr>
                                      <p:cNvPr id="59" name="Groupe 58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1693819" y="1376581"/>
                                        <a:ext cx="5045530" cy="4632515"/>
                                        <a:chOff x="1693819" y="1376581"/>
                                        <a:chExt cx="5045530" cy="4632515"/>
                                      </a:xfrm>
                                    </p:grpSpPr>
                                    <p:sp>
                                      <p:nvSpPr>
                                        <p:cNvPr id="60" name="ZoneTexte 59"/>
                                        <p:cNvSpPr txBox="1"/>
                                        <p:nvPr/>
                                      </p:nvSpPr>
                                      <p:spPr>
                                        <a:xfrm>
                                          <a:off x="3979657" y="2726461"/>
                                          <a:ext cx="667905" cy="316796"/>
                                        </a:xfrm>
                                        <a:prstGeom prst="rect">
                                          <a:avLst/>
                                        </a:prstGeom>
                                        <a:noFill/>
                                      </p:spPr>
                                      <p:txBody>
                                        <a:bodyPr wrap="square" rtlCol="0">
                                          <a:spAutoFit/>
                                        </a:bodyPr>
                                        <a:lstStyle/>
                                        <a:p>
                                          <a:r>
                                            <a:rPr lang="fr-FR" dirty="0" smtClean="0">
                                              <a:solidFill>
                                                <a:srgbClr val="FF0000"/>
                                              </a:solidFill>
                                            </a:rPr>
                                            <a:t>Pulse</a:t>
                                          </a:r>
                                          <a:endParaRPr lang="fr-FR" dirty="0">
                                            <a:solidFill>
                                              <a:srgbClr val="FF0000"/>
                                            </a:solidFill>
                                          </a:endParaRPr>
                                        </a:p>
                                      </p:txBody>
                                    </p:sp>
                                    <p:grpSp>
                                      <p:nvGrpSpPr>
                                        <p:cNvPr id="61" name="Groupe 60"/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1693819" y="1376581"/>
                                          <a:ext cx="5045530" cy="4632515"/>
                                          <a:chOff x="1693819" y="1376581"/>
                                          <a:chExt cx="5045530" cy="4632515"/>
                                        </a:xfrm>
                                      </p:grpSpPr>
                                      <p:grpSp>
                                        <p:nvGrpSpPr>
                                          <p:cNvPr id="63" name="Groupe 62"/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2606576" y="1376581"/>
                                            <a:ext cx="4132773" cy="4632515"/>
                                            <a:chOff x="2606576" y="1376581"/>
                                            <a:chExt cx="4132773" cy="4632515"/>
                                          </a:xfrm>
                                        </p:grpSpPr>
                                        <p:grpSp>
                                          <p:nvGrpSpPr>
                                            <p:cNvPr id="65" name="Groupe 64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2606576" y="1376581"/>
                                              <a:ext cx="4132773" cy="4632515"/>
                                              <a:chOff x="2606576" y="1376581"/>
                                              <a:chExt cx="4132773" cy="4632515"/>
                                            </a:xfrm>
                                          </p:grpSpPr>
                                          <p:grpSp>
                                            <p:nvGrpSpPr>
                                              <p:cNvPr id="68" name="Groupe 67"/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2606576" y="1376581"/>
                                                <a:ext cx="4132773" cy="4632515"/>
                                                <a:chOff x="2606576" y="1376581"/>
                                                <a:chExt cx="4132773" cy="4632515"/>
                                              </a:xfrm>
                                            </p:grpSpPr>
                                            <p:grpSp>
                                              <p:nvGrpSpPr>
                                                <p:cNvPr id="72" name="Groupe 71"/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2606576" y="1376581"/>
                                                  <a:ext cx="3752542" cy="4632515"/>
                                                  <a:chOff x="2606576" y="1376581"/>
                                                  <a:chExt cx="3752542" cy="4632515"/>
                                                </a:xfrm>
                                              </p:grpSpPr>
                                              <p:grpSp>
                                                <p:nvGrpSpPr>
                                                  <p:cNvPr id="84" name="Groupe 83"/>
                                                  <p:cNvGrpSpPr/>
                                                  <p:nvPr/>
                                                </p:nvGrpSpPr>
                                                <p:grpSpPr>
                                                  <a:xfrm>
                                                    <a:off x="2606576" y="1376581"/>
                                                    <a:ext cx="3549600" cy="4632515"/>
                                                    <a:chOff x="1763688" y="1376581"/>
                                                    <a:chExt cx="3549600" cy="4632515"/>
                                                  </a:xfrm>
                                                </p:grpSpPr>
                                                <p:grpSp>
                                                  <p:nvGrpSpPr>
                                                    <p:cNvPr id="95" name="Groupe 94"/>
                                                    <p:cNvGrpSpPr/>
                                                    <p:nvPr/>
                                                  </p:nvGrpSpPr>
                                                  <p:grpSpPr>
                                                    <a:xfrm>
                                                      <a:off x="1763688" y="3010070"/>
                                                      <a:ext cx="504056" cy="487293"/>
                                                      <a:chOff x="1475656" y="2797691"/>
                                                      <a:chExt cx="504056" cy="487293"/>
                                                    </a:xfrm>
                                                  </p:grpSpPr>
                                                  <p:sp>
                                                    <p:nvSpPr>
                                                      <p:cNvPr id="116" name="Ellipse 115"/>
                                                      <p:cNvSpPr/>
                                                      <p:nvPr/>
                                                    </p:nvSpPr>
                                                    <p:spPr>
                                                      <a:xfrm>
                                                        <a:off x="1475656" y="2797691"/>
                                                        <a:ext cx="504056" cy="487293"/>
                                                      </a:xfrm>
                                                      <a:prstGeom prst="ellipse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</a:ln>
                                                    </p:spPr>
                                                    <p:style>
                                                      <a:lnRef idx="2">
                                                        <a:schemeClr val="accent1">
                                                          <a:shade val="50000"/>
                                                        </a:schemeClr>
                                                      </a:lnRef>
                                                      <a:fillRef idx="1">
                                                        <a:schemeClr val="accent1"/>
                                                      </a:fillRef>
                                                      <a:effectRef idx="0">
                                                        <a:schemeClr val="accent1"/>
                                                      </a:effectRef>
                                                      <a:fontRef idx="minor">
                                                        <a:schemeClr val="lt1"/>
                                                      </a:fontRef>
                                                    </p:style>
                                                    <p:txBody>
                                                      <a:bodyPr rtlCol="0" anchor="ctr"/>
                                                      <a:lstStyle/>
                                                      <a:p>
                                                        <a:pPr algn="ctr"/>
                                                        <a:endParaRPr lang="fr-FR"/>
                                                      </a:p>
                                                    </p:txBody>
                                                  </p:sp>
                                                  <p:cxnSp>
                                                    <p:nvCxnSpPr>
                                                      <p:cNvPr id="117" name="Connecteur droit 116"/>
                                                      <p:cNvCxnSpPr>
                                                        <a:stCxn id="116" idx="2"/>
                                                        <a:endCxn id="116" idx="6"/>
                                                      </p:cNvCxnSpPr>
                                                      <p:nvPr/>
                                                    </p:nvCxnSpPr>
                                                    <p:spPr>
                                                      <a:xfrm>
                                                        <a:off x="1475656" y="3041338"/>
                                                        <a:ext cx="504056" cy="0"/>
                                                      </a:xfrm>
                                                      <a:prstGeom prst="line">
                                                        <a:avLst/>
                                                      </a:prstGeom>
                                                      <a:ln w="381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</a:ln>
                                                    </p:spPr>
                                                    <p:style>
                                                      <a:lnRef idx="1">
                                                        <a:schemeClr val="accent1"/>
                                                      </a:lnRef>
                                                      <a:fillRef idx="0">
                                                        <a:schemeClr val="accent1"/>
                                                      </a:fillRef>
                                                      <a:effectRef idx="0">
                                                        <a:schemeClr val="accent1"/>
                                                      </a:effectRef>
                                                      <a:fontRef idx="minor">
                                                        <a:schemeClr val="tx1"/>
                                                      </a:fontRef>
                                                    </p:style>
                                                  </p:cxnSp>
                                                </p:grpSp>
                                                <p:cxnSp>
                                                  <p:nvCxnSpPr>
                                                    <p:cNvPr id="96" name="Connecteur en angle 95"/>
                                                    <p:cNvCxnSpPr>
                                                      <a:stCxn id="116" idx="0"/>
                                                    </p:cNvCxnSpPr>
                                                    <p:nvPr/>
                                                  </p:nvCxnSpPr>
                                                  <p:spPr>
                                                    <a:xfrm rot="5400000" flipH="1" flipV="1">
                                                      <a:off x="1798738" y="1676968"/>
                                                      <a:ext cx="1550081" cy="1116124"/>
                                                    </a:xfrm>
                                                    <a:prstGeom prst="bentConnector2">
                                                      <a:avLst/>
                                                    </a:prstGeom>
                                                    <a:ln w="28575">
                                                      <a:solidFill>
                                                        <a:schemeClr val="tx1"/>
                                                      </a:solidFill>
                                                    </a:ln>
                                                  </p:spPr>
                                                  <p:style>
                                                    <a:lnRef idx="1">
                                                      <a:schemeClr val="accent1"/>
                                                    </a:lnRef>
                                                    <a:fillRef idx="0">
                                                      <a:schemeClr val="accent1"/>
                                                    </a:fillRef>
                                                    <a:effectRef idx="0">
                                                      <a:schemeClr val="accent1"/>
                                                    </a:effectRef>
                                                    <a:fontRef idx="minor">
                                                      <a:schemeClr val="tx1"/>
                                                    </a:fontRef>
                                                  </p:style>
                                                </p:cxnSp>
                                                <p:pic>
                                                  <p:nvPicPr>
                                                    <p:cNvPr id="97" name="Picture 3"/>
                                                    <p:cNvPicPr>
                                                      <a:picLocks noChangeAspect="1" noChangeArrowheads="1"/>
                                                    </p:cNvPicPr>
                                                    <p:nvPr/>
                                                  </p:nvPicPr>
                                                  <p:blipFill>
                                                    <a:blip r:embed="rId3" cstate="print">
                                                      <a:extLst>
                                                        <a:ext uri="{28A0092B-C50C-407E-A947-70E740481C1C}">
                                                          <a14:useLocalDpi xmlns:a14="http://schemas.microsoft.com/office/drawing/2010/main" val="0"/>
                                                        </a:ext>
                                                      </a:extLst>
                                                    </a:blip>
                                                    <a:srcRect/>
                                                    <a:stretch>
                                                      <a:fillRect/>
                                                    </a:stretch>
                                                  </p:blipFill>
                                                  <p:spPr bwMode="auto">
                                                    <a:xfrm>
                                                      <a:off x="3129935" y="1376581"/>
                                                      <a:ext cx="568275" cy="94426"/>
                                                    </a:xfrm>
                                                    <a:prstGeom prst="rect">
                                                      <a:avLst/>
                                                    </a:prstGeom>
                                                    <a:noFill/>
                                                    <a:ln>
                                                      <a:noFill/>
                                                    </a:ln>
                                                    <a:extLst>
                                                      <a:ext uri="{909E8E84-426E-40DD-AFC4-6F175D3DCCD1}">
                                                        <a14:hiddenFill xmlns:a14="http://schemas.microsoft.com/office/drawing/2010/main">
                                                          <a:solidFill>
                                                            <a:schemeClr val="accent1"/>
                                                          </a:solidFill>
                                                        </a14:hiddenFill>
                                                      </a:ext>
                                                      <a:ext uri="{91240B29-F687-4F45-9708-019B960494DF}">
                                                        <a14:hiddenLine xmlns:a14="http://schemas.microsoft.com/office/drawing/2010/main" w="9525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miter lim="800000"/>
                                                          <a:headEnd/>
                                                          <a:tailEnd/>
                                                        </a14:hiddenLine>
                                                      </a:ext>
                                                    </a:extLst>
                                                  </p:spPr>
                                                </p:pic>
                                                <p:grpSp>
                                                  <p:nvGrpSpPr>
                                                    <p:cNvPr id="98" name="Groupe 97"/>
                                                    <p:cNvGrpSpPr/>
                                                    <p:nvPr/>
                                                  </p:nvGrpSpPr>
                                                  <p:grpSpPr>
                                                    <a:xfrm>
                                                      <a:off x="5202775" y="1813614"/>
                                                      <a:ext cx="110513" cy="3800088"/>
                                                      <a:chOff x="3815522" y="2169765"/>
                                                      <a:chExt cx="110513" cy="3800088"/>
                                                    </a:xfrm>
                                                  </p:grpSpPr>
                                                  <p:pic>
                                                    <p:nvPicPr>
                                                      <p:cNvPr id="104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675050" y="2310237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105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678175" y="2624557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106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683255" y="2938163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107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687343" y="3252865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108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690468" y="3567185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109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695548" y="3880791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110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700018" y="4193780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111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703143" y="4508100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112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708223" y="4821706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113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712311" y="5136408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114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715436" y="5450728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115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720516" y="5764334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</p:grpSp>
                                                <p:cxnSp>
                                                  <p:nvCxnSpPr>
                                                    <p:cNvPr id="99" name="Connecteur en angle 98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>
                                                      <a:off x="3695670" y="1461924"/>
                                                      <a:ext cx="1515880" cy="361850"/>
                                                    </a:xfrm>
                                                    <a:prstGeom prst="bentConnector2">
                                                      <a:avLst/>
                                                    </a:prstGeom>
                                                    <a:ln w="19050">
                                                      <a:solidFill>
                                                        <a:schemeClr val="tx1"/>
                                                      </a:solidFill>
                                                    </a:ln>
                                                  </p:spPr>
                                                  <p:style>
                                                    <a:lnRef idx="1">
                                                      <a:schemeClr val="accent1"/>
                                                    </a:lnRef>
                                                    <a:fillRef idx="0">
                                                      <a:schemeClr val="accent1"/>
                                                    </a:fillRef>
                                                    <a:effectRef idx="0">
                                                      <a:schemeClr val="accent1"/>
                                                    </a:effectRef>
                                                    <a:fontRef idx="minor">
                                                      <a:schemeClr val="tx1"/>
                                                    </a:fontRef>
                                                  </p:style>
                                                </p:cxnSp>
                                                <p:pic>
                                                  <p:nvPicPr>
                                                    <p:cNvPr id="100" name="Picture 3"/>
                                                    <p:cNvPicPr>
                                                      <a:picLocks noChangeAspect="1" noChangeArrowheads="1"/>
                                                    </p:cNvPicPr>
                                                    <p:nvPr/>
                                                  </p:nvPicPr>
                                                  <p:blipFill>
                                                    <a:blip r:embed="rId3" cstate="print">
                                                      <a:extLst>
                                                        <a:ext uri="{28A0092B-C50C-407E-A947-70E740481C1C}">
                                                          <a14:useLocalDpi xmlns:a14="http://schemas.microsoft.com/office/drawing/2010/main" val="0"/>
                                                        </a:ext>
                                                      </a:extLst>
                                                    </a:blip>
                                                    <a:srcRect/>
                                                    <a:stretch>
                                                      <a:fillRect/>
                                                    </a:stretch>
                                                  </p:blipFill>
                                                  <p:spPr bwMode="auto">
                                                    <a:xfrm rot="16200000">
                                                      <a:off x="1690462" y="4418231"/>
                                                      <a:ext cx="568275" cy="94426"/>
                                                    </a:xfrm>
                                                    <a:prstGeom prst="rect">
                                                      <a:avLst/>
                                                    </a:prstGeom>
                                                    <a:noFill/>
                                                    <a:ln>
                                                      <a:noFill/>
                                                    </a:ln>
                                                    <a:extLst>
                                                      <a:ext uri="{909E8E84-426E-40DD-AFC4-6F175D3DCCD1}">
                                                        <a14:hiddenFill xmlns:a14="http://schemas.microsoft.com/office/drawing/2010/main">
                                                          <a:solidFill>
                                                            <a:schemeClr val="accent1"/>
                                                          </a:solidFill>
                                                        </a14:hiddenFill>
                                                      </a:ext>
                                                      <a:ext uri="{91240B29-F687-4F45-9708-019B960494DF}">
                                                        <a14:hiddenLine xmlns:a14="http://schemas.microsoft.com/office/drawing/2010/main" w="9525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miter lim="800000"/>
                                                          <a:headEnd/>
                                                          <a:tailEnd/>
                                                        </a14:hiddenLine>
                                                      </a:ext>
                                                    </a:extLst>
                                                  </p:spPr>
                                                </p:pic>
                                                <p:cxnSp>
                                                  <p:nvCxnSpPr>
                                                    <p:cNvPr id="101" name="Connecteur droit 100"/>
                                                    <p:cNvCxnSpPr>
                                                      <a:stCxn id="116" idx="4"/>
                                                    </p:cNvCxnSpPr>
                                                    <p:nvPr/>
                                                  </p:nvCxnSpPr>
                                                  <p:spPr>
                                                    <a:xfrm>
                                                      <a:off x="2015716" y="3497363"/>
                                                      <a:ext cx="1" cy="687109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ln w="28575">
                                                      <a:solidFill>
                                                        <a:schemeClr val="tx1"/>
                                                      </a:solidFill>
                                                    </a:ln>
                                                  </p:spPr>
                                                  <p:style>
                                                    <a:lnRef idx="1">
                                                      <a:schemeClr val="accent1"/>
                                                    </a:lnRef>
                                                    <a:fillRef idx="0">
                                                      <a:schemeClr val="accent1"/>
                                                    </a:fillRef>
                                                    <a:effectRef idx="0">
                                                      <a:schemeClr val="accent1"/>
                                                    </a:effectRef>
                                                    <a:fontRef idx="minor">
                                                      <a:schemeClr val="tx1"/>
                                                    </a:fontRef>
                                                  </p:style>
                                                </p:cxnSp>
                                                <p:cxnSp>
                                                  <p:nvCxnSpPr>
                                                    <p:cNvPr id="102" name="Connecteur en angle 101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>
                                                      <a:off x="2012891" y="4737390"/>
                                                      <a:ext cx="3274184" cy="1271706"/>
                                                    </a:xfrm>
                                                    <a:prstGeom prst="bentConnector3">
                                                      <a:avLst>
                                                        <a:gd name="adj1" fmla="val 79"/>
                                                      </a:avLst>
                                                    </a:prstGeom>
                                                    <a:ln w="28575">
                                                      <a:solidFill>
                                                        <a:schemeClr val="tx1"/>
                                                      </a:solidFill>
                                                    </a:ln>
                                                  </p:spPr>
                                                  <p:style>
                                                    <a:lnRef idx="1">
                                                      <a:schemeClr val="accent1"/>
                                                    </a:lnRef>
                                                    <a:fillRef idx="0">
                                                      <a:schemeClr val="accent1"/>
                                                    </a:fillRef>
                                                    <a:effectRef idx="0">
                                                      <a:schemeClr val="accent1"/>
                                                    </a:effectRef>
                                                    <a:fontRef idx="minor">
                                                      <a:schemeClr val="tx1"/>
                                                    </a:fontRef>
                                                  </p:style>
                                                </p:cxnSp>
                                                <p:cxnSp>
                                                  <p:nvCxnSpPr>
                                                    <p:cNvPr id="103" name="Connecteur droit 102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>
                                                      <a:off x="5267429" y="5609892"/>
                                                      <a:ext cx="7556" cy="395394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ln w="28575">
                                                      <a:solidFill>
                                                        <a:schemeClr val="tx1"/>
                                                      </a:solidFill>
                                                    </a:ln>
                                                  </p:spPr>
                                                  <p:style>
                                                    <a:lnRef idx="1">
                                                      <a:schemeClr val="accent1"/>
                                                    </a:lnRef>
                                                    <a:fillRef idx="0">
                                                      <a:schemeClr val="accent1"/>
                                                    </a:fillRef>
                                                    <a:effectRef idx="0">
                                                      <a:schemeClr val="accent1"/>
                                                    </a:effectRef>
                                                    <a:fontRef idx="minor">
                                                      <a:schemeClr val="tx1"/>
                                                    </a:fontRef>
                                                  </p:style>
                                                </p:cxnSp>
                                              </p:grpSp>
                                              <p:cxnSp>
                                                <p:nvCxnSpPr>
                                                  <p:cNvPr id="85" name="Connecteur droit 84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44545" y="1837204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86" name="Connecteur droit 85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52165" y="2143016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87" name="Connecteur droit 86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99408" y="5282951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88" name="Connecteur droit 87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67405" y="2773308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89" name="Connecteur droit 88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81628" y="3717032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90" name="Connecteur droit 89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84168" y="4025384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91" name="Connecteur droit 90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86073" y="4339704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92" name="Connecteur droit 91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89248" y="4655676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93" name="Connecteur droit 92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93693" y="4969996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94" name="Connecteur droit 93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103471" y="5604480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</p:grpSp>
                                            <p:sp>
                                              <p:nvSpPr>
                                                <p:cNvPr id="73" name="ZoneTexte 72"/>
                                                <p:cNvSpPr txBox="1"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163285" y="1918926"/>
                                                  <a:ext cx="576064" cy="224397"/>
                                                </a:xfrm>
                                                <a:prstGeom prst="rect">
                                                  <a:avLst/>
                                                </a:prstGeom>
                                                <a:noFill/>
                                                <a:effectLst>
                                                  <a:glow rad="127000">
                                                    <a:schemeClr val="accent1"/>
                                                  </a:glow>
                                                  <a:softEdge rad="0"/>
                                                </a:effectLst>
                                              </p:spPr>
                                              <p:txBody>
                                                <a:bodyPr wrap="square" rtlCol="0">
                                                  <a:spAutoFit/>
                                                </a:bodyPr>
                                                <a:lstStyle/>
                                                <a:p>
                                                  <a:r>
                                                    <a:rPr lang="fr-FR" sz="1100" b="1" dirty="0" smtClean="0">
                                                      <a:solidFill>
                                                        <a:schemeClr val="bg1">
                                                          <a:lumMod val="75000"/>
                                                        </a:schemeClr>
                                                      </a:solidFill>
                                                    </a:rPr>
                                                    <a:t>PP2</a:t>
                                                  </a:r>
                                                  <a:endParaRPr lang="fr-FR" sz="1100" b="1" dirty="0">
                                                    <a:solidFill>
                                                      <a:schemeClr val="bg1">
                                                        <a:lumMod val="75000"/>
                                                      </a:schemeClr>
                                                    </a:solidFill>
                                                  </a:endParaRPr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74" name="Ellipse 73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292572" y="2747909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75" name="Ellipse 74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305272" y="3690744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76" name="Ellipse 75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301081" y="3999984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77" name="Ellipse 76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305272" y="4314305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78" name="Ellipse 77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307812" y="4626848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79" name="Ellipse 78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313781" y="4944597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80" name="Ellipse 79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312892" y="5254600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81" name="Ellipse 80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320512" y="5579080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82" name="Ellipse 81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282412" y="2117617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83" name="Ellipse 82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274793" y="1811805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</p:grpSp>
                                          <p:sp>
                                            <p:nvSpPr>
                                              <p:cNvPr id="69" name="ZoneTexte 68"/>
                                              <p:cNvSpPr txBox="1"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2864701" y="4360772"/>
                                                <a:ext cx="576064" cy="263997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</p:spPr>
                                            <p:txBody>
                                              <a:bodyPr wrap="square" rtlCol="0">
                                                <a:spAutoFit/>
                                              </a:bodyPr>
                                              <a:lstStyle/>
                                              <a:p>
                                                <a:r>
                                                  <a:rPr lang="fr-FR" sz="1400" dirty="0" smtClean="0"/>
                                                  <a:t>R</a:t>
                                                </a:r>
                                                <a:r>
                                                  <a:rPr lang="fr-FR" sz="1100" dirty="0" smtClean="0"/>
                                                  <a:t>shunt</a:t>
                                                </a:r>
                                                <a:endParaRPr lang="fr-FR" sz="1200" dirty="0"/>
                                              </a:p>
                                            </p:txBody>
                                          </p:sp>
                                          <p:sp>
                                            <p:nvSpPr>
                                              <p:cNvPr id="70" name="ZoneTexte 69"/>
                                              <p:cNvSpPr txBox="1"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3952966" y="1527433"/>
                                                <a:ext cx="576064" cy="290396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</p:spPr>
                                            <p:txBody>
                                              <a:bodyPr wrap="square" rtlCol="0">
                                                <a:spAutoFit/>
                                              </a:bodyPr>
                                              <a:lstStyle/>
                                              <a:p>
                                                <a:r>
                                                  <a:rPr lang="fr-FR" sz="1600" dirty="0" smtClean="0"/>
                                                  <a:t>R</a:t>
                                                </a:r>
                                                <a:r>
                                                  <a:rPr lang="fr-FR" sz="1050" dirty="0" smtClean="0"/>
                                                  <a:t>drive</a:t>
                                                </a:r>
                                                <a:endParaRPr lang="fr-FR" sz="1600" dirty="0"/>
                                              </a:p>
                                            </p:txBody>
                                          </p:sp>
                                          <p:sp>
                                            <p:nvSpPr>
                                              <p:cNvPr id="71" name="ZoneTexte 70"/>
                                              <p:cNvSpPr txBox="1"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4492871" y="2227752"/>
                                                <a:ext cx="1231257" cy="316796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</p:spPr>
                                            <p:txBody>
                                              <a:bodyPr wrap="square" rtlCol="0">
                                                <a:spAutoFit/>
                                              </a:bodyPr>
                                              <a:lstStyle/>
                                              <a:p>
                                                <a:r>
                                                  <a:rPr lang="fr-FR" b="1" dirty="0" smtClean="0">
                                                    <a:solidFill>
                                                      <a:schemeClr val="accent1"/>
                                                    </a:solidFill>
                                                  </a:rPr>
                                                  <a:t>Heater</a:t>
                                                </a:r>
                                                <a:endParaRPr lang="fr-FR" b="1" dirty="0">
                                                  <a:solidFill>
                                                    <a:schemeClr val="accent1"/>
                                                  </a:solidFill>
                                                </a:endParaRPr>
                                              </a:p>
                                            </p:txBody>
                                          </p:sp>
                                        </p:grpSp>
                                        <p:sp>
                                          <p:nvSpPr>
                                            <p:cNvPr id="66" name="ZoneTexte 65"/>
                                            <p:cNvSpPr txBox="1"/>
                                            <p:nvPr/>
                                          </p:nvSpPr>
                                          <p:spPr>
                                            <a:xfrm>
                                              <a:off x="5347665" y="2604130"/>
                                              <a:ext cx="576064" cy="237597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</p:spPr>
                                          <p:txBody>
                                            <a:bodyPr wrap="square" rtlCol="0">
                                              <a:spAutoFit/>
                                            </a:bodyPr>
                                            <a:lstStyle/>
                                            <a:p>
                                              <a:r>
                                                <a:rPr lang="fr-FR" sz="1200" dirty="0" smtClean="0"/>
                                                <a:t>A1</a:t>
                                              </a:r>
                                              <a:endParaRPr lang="fr-FR" sz="1200" dirty="0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67" name="ZoneTexte 66"/>
                                            <p:cNvSpPr txBox="1"/>
                                            <p:nvPr/>
                                          </p:nvSpPr>
                                          <p:spPr>
                                            <a:xfrm>
                                              <a:off x="5364088" y="3692648"/>
                                              <a:ext cx="576064" cy="237597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</p:spPr>
                                          <p:txBody>
                                            <a:bodyPr wrap="square" rtlCol="0">
                                              <a:spAutoFit/>
                                            </a:bodyPr>
                                            <a:lstStyle/>
                                            <a:p>
                                              <a:r>
                                                <a:rPr lang="fr-FR" sz="1200" dirty="0" smtClean="0"/>
                                                <a:t>A4</a:t>
                                              </a:r>
                                              <a:endParaRPr lang="fr-FR" sz="900" dirty="0"/>
                                            </a:p>
                                          </p:txBody>
                                        </p:sp>
                                      </p:grpSp>
                                      <p:sp>
                                        <p:nvSpPr>
                                          <p:cNvPr id="64" name="ZoneTexte 63"/>
                                          <p:cNvSpPr txBox="1"/>
                                          <p:nvPr/>
                                        </p:nvSpPr>
                                        <p:spPr>
                                          <a:xfrm>
                                            <a:off x="1693819" y="2819042"/>
                                            <a:ext cx="1042261" cy="554393"/>
                                          </a:xfrm>
                                          <a:prstGeom prst="rect">
                                            <a:avLst/>
                                          </a:prstGeom>
                                          <a:noFill/>
                                        </p:spPr>
                                        <p:txBody>
                                          <a:bodyPr wrap="square" rtlCol="0">
                                            <a:spAutoFit/>
                                          </a:bodyPr>
                                          <a:lstStyle/>
                                          <a:p>
                                            <a:r>
                                              <a:rPr lang="en-US" dirty="0" smtClean="0"/>
                                              <a:t>Current supply</a:t>
                                            </a:r>
                                            <a:r>
                                              <a:rPr lang="en-US" dirty="0"/>
                                              <a:t> </a:t>
                                            </a:r>
                                            <a:r>
                                              <a:rPr lang="fr-FR" dirty="0" smtClean="0"/>
                                              <a:t>DC</a:t>
                                            </a:r>
                                            <a:endParaRPr lang="fr-FR" dirty="0"/>
                                          </a:p>
                                        </p:txBody>
                                      </p:sp>
                                    </p:grpSp>
                                    <p:cxnSp>
                                      <p:nvCxnSpPr>
                                        <p:cNvPr id="62" name="Connecteur droit 61"/>
                                        <p:cNvCxnSpPr>
                                          <a:stCxn id="120" idx="2"/>
                                          <a:endCxn id="120" idx="6"/>
                                        </p:cNvCxnSpPr>
                                        <p:nvPr/>
                                      </p:nvCxnSpPr>
                                      <p:spPr>
                                        <a:xfrm>
                                          <a:off x="4456428" y="3112012"/>
                                          <a:ext cx="271342" cy="0"/>
                                        </a:xfrm>
                                        <a:prstGeom prst="line">
                                          <a:avLst/>
                                        </a:prstGeom>
                                        <a:ln w="38100"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</p:grpSp>
                                </p:grpSp>
                                <p:sp>
                                  <p:nvSpPr>
                                    <p:cNvPr id="55" name="Flèche droite 54"/>
                                    <p:cNvSpPr/>
                                    <p:nvPr/>
                                  </p:nvSpPr>
                                  <p:spPr>
                                    <a:xfrm>
                                      <a:off x="5580112" y="2909704"/>
                                      <a:ext cx="288032" cy="112321"/>
                                    </a:xfrm>
                                    <a:prstGeom prst="rightArrow">
                                      <a:avLst/>
                                    </a:prstGeom>
                                    <a:solidFill>
                                      <a:srgbClr val="FF0000"/>
                                    </a:solidFill>
                                    <a:ln w="12700"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2">
                                      <a:schemeClr val="accent1">
                                        <a:shade val="50000"/>
                                      </a:schemeClr>
                                    </a:lnRef>
                                    <a:fillRef idx="1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rtlCol="0" anchor="ctr"/>
                                    <a:lstStyle/>
                                    <a:p>
                                      <a:pPr algn="ctr"/>
                                      <a:endParaRPr lang="fr-FR"/>
                                    </a:p>
                                  </p:txBody>
                                </p:sp>
                                <p:sp>
                                  <p:nvSpPr>
                                    <p:cNvPr id="56" name="Flèche droite 55"/>
                                    <p:cNvSpPr/>
                                    <p:nvPr/>
                                  </p:nvSpPr>
                                  <p:spPr>
                                    <a:xfrm>
                                      <a:off x="5580112" y="3192095"/>
                                      <a:ext cx="288032" cy="112321"/>
                                    </a:xfrm>
                                    <a:prstGeom prst="rightArrow">
                                      <a:avLst/>
                                    </a:prstGeom>
                                    <a:solidFill>
                                      <a:srgbClr val="FF0000"/>
                                    </a:solidFill>
                                    <a:ln w="12700"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2">
                                      <a:schemeClr val="accent1">
                                        <a:shade val="50000"/>
                                      </a:schemeClr>
                                    </a:lnRef>
                                    <a:fillRef idx="1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rtlCol="0" anchor="ctr"/>
                                    <a:lstStyle/>
                                    <a:p>
                                      <a:pPr algn="ctr"/>
                                      <a:endParaRPr lang="fr-FR"/>
                                    </a:p>
                                  </p:txBody>
                                </p:sp>
                                <p:sp>
                                  <p:nvSpPr>
                                    <p:cNvPr id="57" name="Flèche droite 56"/>
                                    <p:cNvSpPr/>
                                    <p:nvPr/>
                                  </p:nvSpPr>
                                  <p:spPr>
                                    <a:xfrm>
                                      <a:off x="5580112" y="3509843"/>
                                      <a:ext cx="288032" cy="112321"/>
                                    </a:xfrm>
                                    <a:prstGeom prst="rightArrow">
                                      <a:avLst/>
                                    </a:prstGeom>
                                    <a:solidFill>
                                      <a:srgbClr val="FF0000"/>
                                    </a:solidFill>
                                    <a:ln w="12700"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2">
                                      <a:schemeClr val="accent1">
                                        <a:shade val="50000"/>
                                      </a:schemeClr>
                                    </a:lnRef>
                                    <a:fillRef idx="1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rtlCol="0" anchor="ctr"/>
                                    <a:lstStyle/>
                                    <a:p>
                                      <a:pPr algn="ctr"/>
                                      <a:endParaRPr lang="fr-FR"/>
                                    </a:p>
                                  </p:txBody>
                                </p:sp>
                              </p:grpSp>
                              <p:cxnSp>
                                <p:nvCxnSpPr>
                                  <p:cNvPr id="44" name="Connecteur droit avec flèche 43"/>
                                  <p:cNvCxnSpPr/>
                                  <p:nvPr/>
                                </p:nvCxnSpPr>
                                <p:spPr>
                                  <a:xfrm flipV="1">
                                    <a:off x="6564512" y="5281256"/>
                                    <a:ext cx="0" cy="327034"/>
                                  </a:xfrm>
                                  <a:prstGeom prst="straightConnector1">
                                    <a:avLst/>
                                  </a:prstGeom>
                                  <a:ln w="38100">
                                    <a:solidFill>
                                      <a:srgbClr val="00B050"/>
                                    </a:solidFill>
                                    <a:tailEnd type="arrow"/>
                                  </a:ln>
                                </p:spPr>
                                <p:style>
                                  <a:lnRef idx="1">
                                    <a:schemeClr val="accent1"/>
                                  </a:lnRef>
                                  <a:fillRef idx="0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tx1"/>
                                  </a:fontRef>
                                </p:style>
                              </p:cxnSp>
                              <p:cxnSp>
                                <p:nvCxnSpPr>
                                  <p:cNvPr id="52" name="Connecteur droit 51"/>
                                  <p:cNvCxnSpPr/>
                                  <p:nvPr/>
                                </p:nvCxnSpPr>
                                <p:spPr>
                                  <a:xfrm>
                                    <a:off x="6384255" y="5281255"/>
                                    <a:ext cx="328732" cy="0"/>
                                  </a:xfrm>
                                  <a:prstGeom prst="line">
                                    <a:avLst/>
                                  </a:prstGeom>
                                  <a:ln w="28575">
                                    <a:solidFill>
                                      <a:srgbClr val="00B050"/>
                                    </a:solidFill>
                                    <a:prstDash val="dash"/>
                                  </a:ln>
                                </p:spPr>
                                <p:style>
                                  <a:lnRef idx="1">
                                    <a:schemeClr val="accent1"/>
                                  </a:lnRef>
                                  <a:fillRef idx="0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tx1"/>
                                  </a:fontRef>
                                </p:style>
                              </p:cxnSp>
                            </p:grpSp>
                          </p:grpSp>
                          <p:sp>
                            <p:nvSpPr>
                              <p:cNvPr id="28" name="Ellipse 27"/>
                              <p:cNvSpPr/>
                              <p:nvPr/>
                            </p:nvSpPr>
                            <p:spPr>
                              <a:xfrm>
                                <a:off x="5116434" y="2992760"/>
                                <a:ext cx="57030" cy="51214"/>
                              </a:xfrm>
                              <a:prstGeom prst="ellipse">
                                <a:avLst/>
                              </a:prstGeom>
                              <a:solidFill>
                                <a:schemeClr val="bg1"/>
                              </a:solidFill>
                              <a:ln w="3175">
                                <a:solidFill>
                                  <a:schemeClr val="tx1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fr-FR"/>
                              </a:p>
                            </p:txBody>
                          </p:sp>
                          <p:sp>
                            <p:nvSpPr>
                              <p:cNvPr id="29" name="Ellipse 28"/>
                              <p:cNvSpPr/>
                              <p:nvPr/>
                            </p:nvSpPr>
                            <p:spPr>
                              <a:xfrm>
                                <a:off x="5126856" y="4013158"/>
                                <a:ext cx="57030" cy="51214"/>
                              </a:xfrm>
                              <a:prstGeom prst="ellipse">
                                <a:avLst/>
                              </a:prstGeom>
                              <a:solidFill>
                                <a:schemeClr val="bg1"/>
                              </a:solidFill>
                              <a:ln w="3175">
                                <a:solidFill>
                                  <a:schemeClr val="tx1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fr-FR"/>
                              </a:p>
                            </p:txBody>
                          </p:sp>
                        </p:grpSp>
                        <p:sp>
                          <p:nvSpPr>
                            <p:cNvPr id="25" name="Ellipse 24"/>
                            <p:cNvSpPr/>
                            <p:nvPr/>
                          </p:nvSpPr>
                          <p:spPr>
                            <a:xfrm>
                              <a:off x="5706796" y="1419256"/>
                              <a:ext cx="254156" cy="221537"/>
                            </a:xfrm>
                            <a:prstGeom prst="ellipse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fr-FR" dirty="0">
                                  <a:solidFill>
                                    <a:schemeClr val="tx1"/>
                                  </a:solidFill>
                                </a:rPr>
                                <a:t>A</a:t>
                              </a:r>
                            </a:p>
                          </p:txBody>
                        </p:sp>
                        <p:sp>
                          <p:nvSpPr>
                            <p:cNvPr id="26" name="Ellipse 25"/>
                            <p:cNvSpPr/>
                            <p:nvPr/>
                          </p:nvSpPr>
                          <p:spPr>
                            <a:xfrm>
                              <a:off x="5795432" y="6498678"/>
                              <a:ext cx="254156" cy="221537"/>
                            </a:xfrm>
                            <a:prstGeom prst="ellipse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fr-FR" dirty="0" smtClean="0">
                                  <a:solidFill>
                                    <a:schemeClr val="tx1"/>
                                  </a:solidFill>
                                </a:rPr>
                                <a:t>B</a:t>
                              </a:r>
                              <a:endParaRPr lang="fr-FR" dirty="0">
                                <a:solidFill>
                                  <a:schemeClr val="tx1"/>
                                </a:solidFill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7" name="ZoneTexte 6"/>
                          <p:cNvSpPr txBox="1"/>
                          <p:nvPr/>
                        </p:nvSpPr>
                        <p:spPr>
                          <a:xfrm>
                            <a:off x="7349142" y="1628800"/>
                            <a:ext cx="751250" cy="26161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100" b="1" dirty="0" smtClean="0"/>
                              <a:t>PP1</a:t>
                            </a:r>
                            <a:endParaRPr lang="fr-FR" sz="1100" b="1" dirty="0"/>
                          </a:p>
                        </p:txBody>
                      </p:sp>
                      <p:sp>
                        <p:nvSpPr>
                          <p:cNvPr id="8" name="ZoneTexte 7"/>
                          <p:cNvSpPr txBox="1"/>
                          <p:nvPr/>
                        </p:nvSpPr>
                        <p:spPr>
                          <a:xfrm>
                            <a:off x="7346404" y="2737495"/>
                            <a:ext cx="751250" cy="261610"/>
                          </a:xfrm>
                          <a:prstGeom prst="rect">
                            <a:avLst/>
                          </a:prstGeom>
                          <a:noFill/>
                          <a:effectLst>
                            <a:glow rad="127000">
                              <a:schemeClr val="accent1"/>
                            </a:glow>
                            <a:softEdge rad="0"/>
                          </a:effectLst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100" b="1" dirty="0" smtClean="0"/>
                              <a:t>PP3</a:t>
                            </a:r>
                            <a:endParaRPr lang="fr-FR" sz="1100" b="1" dirty="0"/>
                          </a:p>
                        </p:txBody>
                      </p:sp>
                      <p:sp>
                        <p:nvSpPr>
                          <p:cNvPr id="9" name="ZoneTexte 8"/>
                          <p:cNvSpPr txBox="1"/>
                          <p:nvPr/>
                        </p:nvSpPr>
                        <p:spPr>
                          <a:xfrm>
                            <a:off x="7349142" y="3849370"/>
                            <a:ext cx="751250" cy="261610"/>
                          </a:xfrm>
                          <a:prstGeom prst="rect">
                            <a:avLst/>
                          </a:prstGeom>
                          <a:noFill/>
                          <a:effectLst>
                            <a:glow rad="127000">
                              <a:schemeClr val="accent1"/>
                            </a:glow>
                            <a:softEdge rad="0"/>
                          </a:effectLst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100" b="1" dirty="0" smtClean="0"/>
                              <a:t>PP4</a:t>
                            </a:r>
                            <a:endParaRPr lang="fr-FR" sz="1100" b="1" dirty="0"/>
                          </a:p>
                        </p:txBody>
                      </p:sp>
                      <p:sp>
                        <p:nvSpPr>
                          <p:cNvPr id="10" name="ZoneTexte 9"/>
                          <p:cNvSpPr txBox="1"/>
                          <p:nvPr/>
                        </p:nvSpPr>
                        <p:spPr>
                          <a:xfrm>
                            <a:off x="7351737" y="4221088"/>
                            <a:ext cx="598646" cy="261610"/>
                          </a:xfrm>
                          <a:prstGeom prst="rect">
                            <a:avLst/>
                          </a:prstGeom>
                          <a:noFill/>
                          <a:effectLst>
                            <a:glow rad="127000">
                              <a:schemeClr val="accent1"/>
                            </a:glow>
                            <a:softEdge rad="0"/>
                          </a:effectLst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100" b="1" dirty="0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</a:rPr>
                              <a:t>PP5</a:t>
                            </a:r>
                            <a:endParaRPr lang="fr-FR" sz="1100" b="1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" name="ZoneTexte 11"/>
                          <p:cNvSpPr txBox="1"/>
                          <p:nvPr/>
                        </p:nvSpPr>
                        <p:spPr>
                          <a:xfrm>
                            <a:off x="7349142" y="4948540"/>
                            <a:ext cx="504192" cy="261610"/>
                          </a:xfrm>
                          <a:prstGeom prst="rect">
                            <a:avLst/>
                          </a:prstGeom>
                          <a:noFill/>
                          <a:effectLst>
                            <a:glow rad="127000">
                              <a:schemeClr val="accent1"/>
                            </a:glow>
                            <a:softEdge rad="0"/>
                          </a:effectLst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100" b="1" dirty="0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</a:rPr>
                              <a:t>PP7</a:t>
                            </a:r>
                            <a:endParaRPr lang="fr-FR" sz="1100" b="1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3" name="ZoneTexte 12"/>
                          <p:cNvSpPr txBox="1"/>
                          <p:nvPr/>
                        </p:nvSpPr>
                        <p:spPr>
                          <a:xfrm>
                            <a:off x="7349142" y="5318105"/>
                            <a:ext cx="588819" cy="261610"/>
                          </a:xfrm>
                          <a:prstGeom prst="rect">
                            <a:avLst/>
                          </a:prstGeom>
                          <a:noFill/>
                          <a:effectLst>
                            <a:glow rad="127000">
                              <a:schemeClr val="accent1"/>
                            </a:glow>
                            <a:softEdge rad="0"/>
                          </a:effectLst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100" b="1" dirty="0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</a:rPr>
                              <a:t>PP8</a:t>
                            </a:r>
                            <a:endParaRPr lang="fr-FR" sz="1100" b="1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4" name="ZoneTexte 13"/>
                          <p:cNvSpPr txBox="1"/>
                          <p:nvPr/>
                        </p:nvSpPr>
                        <p:spPr>
                          <a:xfrm>
                            <a:off x="7349142" y="5687670"/>
                            <a:ext cx="504192" cy="261610"/>
                          </a:xfrm>
                          <a:prstGeom prst="rect">
                            <a:avLst/>
                          </a:prstGeom>
                          <a:noFill/>
                          <a:effectLst>
                            <a:glow rad="127000">
                              <a:schemeClr val="accent1"/>
                            </a:glow>
                            <a:softEdge rad="0"/>
                          </a:effectLst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100" b="1" dirty="0" smtClean="0"/>
                              <a:t>PP9</a:t>
                            </a:r>
                            <a:endParaRPr lang="fr-FR" sz="1100" b="1" dirty="0"/>
                          </a:p>
                        </p:txBody>
                      </p:sp>
                      <p:sp>
                        <p:nvSpPr>
                          <p:cNvPr id="15" name="ZoneTexte 14"/>
                          <p:cNvSpPr txBox="1"/>
                          <p:nvPr/>
                        </p:nvSpPr>
                        <p:spPr>
                          <a:xfrm>
                            <a:off x="7330091" y="6038185"/>
                            <a:ext cx="588819" cy="261610"/>
                          </a:xfrm>
                          <a:prstGeom prst="rect">
                            <a:avLst/>
                          </a:prstGeom>
                          <a:noFill/>
                          <a:effectLst>
                            <a:glow rad="127000">
                              <a:schemeClr val="accent1"/>
                            </a:glow>
                            <a:softEdge rad="0"/>
                          </a:effectLst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100" b="1" dirty="0" smtClean="0"/>
                              <a:t>PP10</a:t>
                            </a:r>
                            <a:endParaRPr lang="fr-FR" sz="1100" b="1" dirty="0"/>
                          </a:p>
                        </p:txBody>
                      </p:sp>
                      <p:sp>
                        <p:nvSpPr>
                          <p:cNvPr id="23" name="ZoneTexte 22"/>
                          <p:cNvSpPr txBox="1"/>
                          <p:nvPr/>
                        </p:nvSpPr>
                        <p:spPr>
                          <a:xfrm>
                            <a:off x="8012797" y="5719486"/>
                            <a:ext cx="720216" cy="60016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100" b="1" dirty="0" smtClean="0">
                                <a:solidFill>
                                  <a:srgbClr val="00B050"/>
                                </a:solidFill>
                              </a:rPr>
                              <a:t>Middle coil voltage</a:t>
                            </a:r>
                            <a:endParaRPr lang="en-US" sz="1100" b="1" dirty="0">
                              <a:solidFill>
                                <a:srgbClr val="00B050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38" name="Groupe 137"/>
                        <p:cNvGrpSpPr/>
                        <p:nvPr/>
                      </p:nvGrpSpPr>
                      <p:grpSpPr>
                        <a:xfrm>
                          <a:off x="4025587" y="2845389"/>
                          <a:ext cx="377970" cy="454680"/>
                          <a:chOff x="3677314" y="3371893"/>
                          <a:chExt cx="377970" cy="454680"/>
                        </a:xfrm>
                      </p:grpSpPr>
                      <p:sp>
                        <p:nvSpPr>
                          <p:cNvPr id="127" name="Forme libre 126"/>
                          <p:cNvSpPr/>
                          <p:nvPr/>
                        </p:nvSpPr>
                        <p:spPr>
                          <a:xfrm>
                            <a:off x="3757189" y="3371893"/>
                            <a:ext cx="135452" cy="454133"/>
                          </a:xfrm>
                          <a:custGeom>
                            <a:avLst/>
                            <a:gdLst>
                              <a:gd name="connsiteX0" fmla="*/ 0 w 650240"/>
                              <a:gd name="connsiteY0" fmla="*/ 873760 h 873760"/>
                              <a:gd name="connsiteX1" fmla="*/ 30480 w 650240"/>
                              <a:gd name="connsiteY1" fmla="*/ 568960 h 873760"/>
                              <a:gd name="connsiteX2" fmla="*/ 162560 w 650240"/>
                              <a:gd name="connsiteY2" fmla="*/ 325120 h 873760"/>
                              <a:gd name="connsiteX3" fmla="*/ 396240 w 650240"/>
                              <a:gd name="connsiteY3" fmla="*/ 111760 h 873760"/>
                              <a:gd name="connsiteX4" fmla="*/ 650240 w 650240"/>
                              <a:gd name="connsiteY4" fmla="*/ 0 h 87376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650240" h="873760">
                                <a:moveTo>
                                  <a:pt x="0" y="873760"/>
                                </a:moveTo>
                                <a:cubicBezTo>
                                  <a:pt x="1693" y="767080"/>
                                  <a:pt x="3387" y="660400"/>
                                  <a:pt x="30480" y="568960"/>
                                </a:cubicBezTo>
                                <a:cubicBezTo>
                                  <a:pt x="57573" y="477520"/>
                                  <a:pt x="101600" y="401320"/>
                                  <a:pt x="162560" y="325120"/>
                                </a:cubicBezTo>
                                <a:cubicBezTo>
                                  <a:pt x="223520" y="248920"/>
                                  <a:pt x="314960" y="165947"/>
                                  <a:pt x="396240" y="111760"/>
                                </a:cubicBezTo>
                                <a:cubicBezTo>
                                  <a:pt x="477520" y="57573"/>
                                  <a:pt x="597747" y="23707"/>
                                  <a:pt x="650240" y="0"/>
                                </a:cubicBezTo>
                              </a:path>
                            </a:pathLst>
                          </a:custGeom>
                          <a:noFill/>
                          <a:ln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128" name="Forme libre 127"/>
                          <p:cNvSpPr/>
                          <p:nvPr/>
                        </p:nvSpPr>
                        <p:spPr>
                          <a:xfrm>
                            <a:off x="3888807" y="3375553"/>
                            <a:ext cx="89449" cy="446553"/>
                          </a:xfrm>
                          <a:custGeom>
                            <a:avLst/>
                            <a:gdLst>
                              <a:gd name="connsiteX0" fmla="*/ 739 w 559539"/>
                              <a:gd name="connsiteY0" fmla="*/ 0 h 1148080"/>
                              <a:gd name="connsiteX1" fmla="*/ 31219 w 559539"/>
                              <a:gd name="connsiteY1" fmla="*/ 375920 h 1148080"/>
                              <a:gd name="connsiteX2" fmla="*/ 203939 w 559539"/>
                              <a:gd name="connsiteY2" fmla="*/ 741680 h 1148080"/>
                              <a:gd name="connsiteX3" fmla="*/ 559539 w 559539"/>
                              <a:gd name="connsiteY3" fmla="*/ 1148080 h 114808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559539" h="1148080">
                                <a:moveTo>
                                  <a:pt x="739" y="0"/>
                                </a:moveTo>
                                <a:cubicBezTo>
                                  <a:pt x="-955" y="126153"/>
                                  <a:pt x="-2648" y="252307"/>
                                  <a:pt x="31219" y="375920"/>
                                </a:cubicBezTo>
                                <a:cubicBezTo>
                                  <a:pt x="65086" y="499533"/>
                                  <a:pt x="115886" y="612987"/>
                                  <a:pt x="203939" y="741680"/>
                                </a:cubicBezTo>
                                <a:cubicBezTo>
                                  <a:pt x="291992" y="870373"/>
                                  <a:pt x="452859" y="1124373"/>
                                  <a:pt x="559539" y="1148080"/>
                                </a:cubicBezTo>
                              </a:path>
                            </a:pathLst>
                          </a:custGeom>
                          <a:noFill/>
                          <a:ln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cxnSp>
                        <p:nvCxnSpPr>
                          <p:cNvPr id="129" name="Connecteur droit 128"/>
                          <p:cNvCxnSpPr/>
                          <p:nvPr/>
                        </p:nvCxnSpPr>
                        <p:spPr>
                          <a:xfrm flipH="1">
                            <a:off x="3677314" y="3826573"/>
                            <a:ext cx="79875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30" name="Connecteur droit 129"/>
                          <p:cNvCxnSpPr/>
                          <p:nvPr/>
                        </p:nvCxnSpPr>
                        <p:spPr>
                          <a:xfrm flipH="1">
                            <a:off x="3975409" y="3821467"/>
                            <a:ext cx="79875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139" name="Groupe 138"/>
                        <p:cNvGrpSpPr/>
                        <p:nvPr/>
                      </p:nvGrpSpPr>
                      <p:grpSpPr>
                        <a:xfrm>
                          <a:off x="1187624" y="3498326"/>
                          <a:ext cx="727500" cy="502988"/>
                          <a:chOff x="3528547" y="2767416"/>
                          <a:chExt cx="727500" cy="502988"/>
                        </a:xfrm>
                      </p:grpSpPr>
                      <p:cxnSp>
                        <p:nvCxnSpPr>
                          <p:cNvPr id="131" name="Connecteur droit 130"/>
                          <p:cNvCxnSpPr/>
                          <p:nvPr/>
                        </p:nvCxnSpPr>
                        <p:spPr>
                          <a:xfrm flipV="1">
                            <a:off x="3660720" y="2940244"/>
                            <a:ext cx="117370" cy="32741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32" name="Connecteur droit 131"/>
                          <p:cNvCxnSpPr/>
                          <p:nvPr/>
                        </p:nvCxnSpPr>
                        <p:spPr>
                          <a:xfrm flipH="1" flipV="1">
                            <a:off x="3778090" y="2939898"/>
                            <a:ext cx="296094" cy="346"/>
                          </a:xfrm>
                          <a:prstGeom prst="line">
                            <a:avLst/>
                          </a:prstGeom>
                          <a:ln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33" name="Connecteur droit 132"/>
                          <p:cNvCxnSpPr/>
                          <p:nvPr/>
                        </p:nvCxnSpPr>
                        <p:spPr>
                          <a:xfrm>
                            <a:off x="4074184" y="2939898"/>
                            <a:ext cx="78556" cy="327756"/>
                          </a:xfrm>
                          <a:prstGeom prst="line">
                            <a:avLst/>
                          </a:prstGeom>
                          <a:ln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34" name="Connecteur droit 133"/>
                          <p:cNvCxnSpPr/>
                          <p:nvPr/>
                        </p:nvCxnSpPr>
                        <p:spPr>
                          <a:xfrm>
                            <a:off x="3778090" y="2940244"/>
                            <a:ext cx="0" cy="328681"/>
                          </a:xfrm>
                          <a:prstGeom prst="line">
                            <a:avLst/>
                          </a:prstGeom>
                          <a:ln>
                            <a:solidFill>
                              <a:srgbClr val="993FAB"/>
                            </a:solidFill>
                            <a:prstDash val="lgDashDot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35" name="Connecteur droit 134"/>
                          <p:cNvCxnSpPr/>
                          <p:nvPr/>
                        </p:nvCxnSpPr>
                        <p:spPr>
                          <a:xfrm>
                            <a:off x="4074184" y="2940244"/>
                            <a:ext cx="0" cy="327713"/>
                          </a:xfrm>
                          <a:prstGeom prst="line">
                            <a:avLst/>
                          </a:prstGeom>
                          <a:ln>
                            <a:solidFill>
                              <a:srgbClr val="993FAB"/>
                            </a:solidFill>
                            <a:prstDash val="lgDashDot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36" name="Connecteur droit avec flèche 135"/>
                          <p:cNvCxnSpPr/>
                          <p:nvPr/>
                        </p:nvCxnSpPr>
                        <p:spPr>
                          <a:xfrm flipV="1">
                            <a:off x="3534865" y="2767416"/>
                            <a:ext cx="0" cy="502988"/>
                          </a:xfrm>
                          <a:prstGeom prst="straightConnector1">
                            <a:avLst/>
                          </a:prstGeom>
                          <a:ln w="12700">
                            <a:solidFill>
                              <a:schemeClr val="tx1"/>
                            </a:solidFill>
                            <a:tailEnd type="arrow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37" name="Connecteur droit avec flèche 136"/>
                          <p:cNvCxnSpPr/>
                          <p:nvPr/>
                        </p:nvCxnSpPr>
                        <p:spPr>
                          <a:xfrm>
                            <a:off x="3528547" y="3270404"/>
                            <a:ext cx="727500" cy="0"/>
                          </a:xfrm>
                          <a:prstGeom prst="straightConnector1">
                            <a:avLst/>
                          </a:prstGeom>
                          <a:ln w="12700">
                            <a:solidFill>
                              <a:schemeClr val="tx1"/>
                            </a:solidFill>
                            <a:tailEnd type="arrow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148" name="Groupe 147"/>
                        <p:cNvGrpSpPr/>
                        <p:nvPr/>
                      </p:nvGrpSpPr>
                      <p:grpSpPr>
                        <a:xfrm>
                          <a:off x="4228426" y="6306693"/>
                          <a:ext cx="631606" cy="362667"/>
                          <a:chOff x="3744713" y="4991499"/>
                          <a:chExt cx="631606" cy="362667"/>
                        </a:xfrm>
                      </p:grpSpPr>
                      <p:cxnSp>
                        <p:nvCxnSpPr>
                          <p:cNvPr id="142" name="Connecteur droit 141"/>
                          <p:cNvCxnSpPr/>
                          <p:nvPr/>
                        </p:nvCxnSpPr>
                        <p:spPr>
                          <a:xfrm>
                            <a:off x="3744713" y="5233434"/>
                            <a:ext cx="631606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43" name="Connecteur droit 142"/>
                          <p:cNvCxnSpPr/>
                          <p:nvPr/>
                        </p:nvCxnSpPr>
                        <p:spPr>
                          <a:xfrm>
                            <a:off x="3917311" y="5291683"/>
                            <a:ext cx="294649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44" name="Connecteur droit 143"/>
                          <p:cNvCxnSpPr/>
                          <p:nvPr/>
                        </p:nvCxnSpPr>
                        <p:spPr>
                          <a:xfrm>
                            <a:off x="3995936" y="5354166"/>
                            <a:ext cx="137457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45" name="Connecteur droit 144"/>
                          <p:cNvCxnSpPr/>
                          <p:nvPr/>
                        </p:nvCxnSpPr>
                        <p:spPr>
                          <a:xfrm>
                            <a:off x="4055244" y="4991499"/>
                            <a:ext cx="0" cy="23876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</p:grpSp>
                </p:grpSp>
              </p:grpSp>
              <p:sp>
                <p:nvSpPr>
                  <p:cNvPr id="154" name="ZoneTexte 153"/>
                  <p:cNvSpPr txBox="1"/>
                  <p:nvPr/>
                </p:nvSpPr>
                <p:spPr>
                  <a:xfrm>
                    <a:off x="4629083" y="5229654"/>
                    <a:ext cx="1673537" cy="806557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 smtClean="0"/>
                      <a:t>There’s 8 over 17 turs represented at this differential voltage tap</a:t>
                    </a:r>
                  </a:p>
                  <a:p>
                    <a:r>
                      <a:rPr lang="en-US" sz="1200" dirty="0" smtClean="0"/>
                      <a:t>(not to scale)</a:t>
                    </a:r>
                    <a:endParaRPr lang="en-US" sz="1200" dirty="0"/>
                  </a:p>
                </p:txBody>
              </p:sp>
              <p:cxnSp>
                <p:nvCxnSpPr>
                  <p:cNvPr id="156" name="Connecteur droit avec flèche 155"/>
                  <p:cNvCxnSpPr>
                    <a:stCxn id="154" idx="3"/>
                    <a:endCxn id="115" idx="2"/>
                  </p:cNvCxnSpPr>
                  <p:nvPr/>
                </p:nvCxnSpPr>
                <p:spPr>
                  <a:xfrm>
                    <a:off x="6302620" y="5632933"/>
                    <a:ext cx="335383" cy="7489"/>
                  </a:xfrm>
                  <a:prstGeom prst="straightConnector1">
                    <a:avLst/>
                  </a:prstGeom>
                  <a:ln w="19050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4" name="ZoneTexte 123"/>
                <p:cNvSpPr txBox="1"/>
                <p:nvPr/>
              </p:nvSpPr>
              <p:spPr>
                <a:xfrm>
                  <a:off x="6741765" y="4113019"/>
                  <a:ext cx="504192" cy="261610"/>
                </a:xfrm>
                <a:prstGeom prst="rect">
                  <a:avLst/>
                </a:prstGeom>
                <a:noFill/>
                <a:effectLst>
                  <a:glow rad="127000">
                    <a:schemeClr val="accent1"/>
                  </a:glow>
                  <a:softEdge rad="0"/>
                </a:effectLst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>
                      <a:solidFill>
                        <a:schemeClr val="bg1">
                          <a:lumMod val="75000"/>
                        </a:schemeClr>
                      </a:solidFill>
                    </a:rPr>
                    <a:t>PP6</a:t>
                  </a:r>
                  <a:endParaRPr lang="fr-FR" sz="1100" b="1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p:grpSp>
          <p:cxnSp>
            <p:nvCxnSpPr>
              <p:cNvPr id="146" name="Connecteur droit avec flèche 145"/>
              <p:cNvCxnSpPr/>
              <p:nvPr/>
            </p:nvCxnSpPr>
            <p:spPr>
              <a:xfrm flipV="1">
                <a:off x="7131776" y="2561974"/>
                <a:ext cx="0" cy="104536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Connecteur droit 146"/>
              <p:cNvCxnSpPr/>
              <p:nvPr/>
            </p:nvCxnSpPr>
            <p:spPr>
              <a:xfrm>
                <a:off x="6996244" y="2531483"/>
                <a:ext cx="4287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0" name="ZoneTexte 149"/>
              <p:cNvSpPr txBox="1"/>
              <p:nvPr/>
            </p:nvSpPr>
            <p:spPr>
              <a:xfrm>
                <a:off x="7080824" y="2889796"/>
                <a:ext cx="958608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1" dirty="0" smtClean="0"/>
                  <a:t>Differential V3 voltage</a:t>
                </a:r>
                <a:endParaRPr lang="en-US" sz="1100" b="1" dirty="0"/>
              </a:p>
            </p:txBody>
          </p:sp>
          <p:cxnSp>
            <p:nvCxnSpPr>
              <p:cNvPr id="151" name="Connecteur droit 150"/>
              <p:cNvCxnSpPr/>
              <p:nvPr/>
            </p:nvCxnSpPr>
            <p:spPr>
              <a:xfrm>
                <a:off x="7014176" y="3632832"/>
                <a:ext cx="4287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3" name="Connecteur droit avec flèche 152"/>
            <p:cNvCxnSpPr>
              <a:stCxn id="155" idx="0"/>
            </p:cNvCxnSpPr>
            <p:nvPr/>
          </p:nvCxnSpPr>
          <p:spPr>
            <a:xfrm flipV="1">
              <a:off x="5458661" y="3555281"/>
              <a:ext cx="780083" cy="67370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Espace réservé du contenu 2"/>
            <p:cNvSpPr txBox="1">
              <a:spLocks/>
            </p:cNvSpPr>
            <p:nvPr/>
          </p:nvSpPr>
          <p:spPr>
            <a:xfrm>
              <a:off x="4599012" y="4228987"/>
              <a:ext cx="1719297" cy="67104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800" dirty="0" smtClean="0">
                  <a:solidFill>
                    <a:schemeClr val="accent1"/>
                  </a:solidFill>
                </a:rPr>
                <a:t>Heat representation putting between PP3 and PP4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208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28</a:t>
            </a:fld>
            <a:endParaRPr lang="fr-FR"/>
          </a:p>
        </p:txBody>
      </p:sp>
      <p:grpSp>
        <p:nvGrpSpPr>
          <p:cNvPr id="61" name="Groupe 60"/>
          <p:cNvGrpSpPr/>
          <p:nvPr/>
        </p:nvGrpSpPr>
        <p:grpSpPr>
          <a:xfrm>
            <a:off x="251520" y="1270501"/>
            <a:ext cx="9407968" cy="4766154"/>
            <a:chOff x="251520" y="1270501"/>
            <a:chExt cx="9407968" cy="4766154"/>
          </a:xfrm>
        </p:grpSpPr>
        <p:grpSp>
          <p:nvGrpSpPr>
            <p:cNvPr id="62" name="Groupe 61"/>
            <p:cNvGrpSpPr/>
            <p:nvPr/>
          </p:nvGrpSpPr>
          <p:grpSpPr>
            <a:xfrm>
              <a:off x="251520" y="1270501"/>
              <a:ext cx="9407968" cy="4766154"/>
              <a:chOff x="251520" y="1270501"/>
              <a:chExt cx="9407968" cy="4766154"/>
            </a:xfrm>
          </p:grpSpPr>
          <p:grpSp>
            <p:nvGrpSpPr>
              <p:cNvPr id="68" name="Groupe 67"/>
              <p:cNvGrpSpPr/>
              <p:nvPr/>
            </p:nvGrpSpPr>
            <p:grpSpPr>
              <a:xfrm>
                <a:off x="251520" y="1270501"/>
                <a:ext cx="9407968" cy="4766154"/>
                <a:chOff x="251520" y="1270501"/>
                <a:chExt cx="9407968" cy="4766154"/>
              </a:xfrm>
            </p:grpSpPr>
            <p:grpSp>
              <p:nvGrpSpPr>
                <p:cNvPr id="72" name="Groupe 71"/>
                <p:cNvGrpSpPr/>
                <p:nvPr/>
              </p:nvGrpSpPr>
              <p:grpSpPr>
                <a:xfrm>
                  <a:off x="1816393" y="2735565"/>
                  <a:ext cx="5838236" cy="2590479"/>
                  <a:chOff x="2011080" y="3506338"/>
                  <a:chExt cx="5838236" cy="1818076"/>
                </a:xfrm>
              </p:grpSpPr>
              <p:cxnSp>
                <p:nvCxnSpPr>
                  <p:cNvPr id="115" name="Connecteur droit 114"/>
                  <p:cNvCxnSpPr/>
                  <p:nvPr/>
                </p:nvCxnSpPr>
                <p:spPr>
                  <a:xfrm flipV="1">
                    <a:off x="2011080" y="3520598"/>
                    <a:ext cx="1398632" cy="1803816"/>
                  </a:xfrm>
                  <a:prstGeom prst="line">
                    <a:avLst/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Connecteur droit 115"/>
                  <p:cNvCxnSpPr/>
                  <p:nvPr/>
                </p:nvCxnSpPr>
                <p:spPr>
                  <a:xfrm flipH="1">
                    <a:off x="3434296" y="3525823"/>
                    <a:ext cx="3473199" cy="1"/>
                  </a:xfrm>
                  <a:prstGeom prst="line">
                    <a:avLst/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7" name="Connecteur droit 116"/>
                  <p:cNvCxnSpPr/>
                  <p:nvPr/>
                </p:nvCxnSpPr>
                <p:spPr>
                  <a:xfrm>
                    <a:off x="6913212" y="3512987"/>
                    <a:ext cx="936104" cy="1805724"/>
                  </a:xfrm>
                  <a:prstGeom prst="line">
                    <a:avLst/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Connecteur droit 117"/>
                  <p:cNvCxnSpPr/>
                  <p:nvPr/>
                </p:nvCxnSpPr>
                <p:spPr>
                  <a:xfrm>
                    <a:off x="3419872" y="3506338"/>
                    <a:ext cx="0" cy="1810818"/>
                  </a:xfrm>
                  <a:prstGeom prst="line">
                    <a:avLst/>
                  </a:prstGeom>
                  <a:ln>
                    <a:prstDash val="lg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Connecteur droit 118"/>
                  <p:cNvCxnSpPr/>
                  <p:nvPr/>
                </p:nvCxnSpPr>
                <p:spPr>
                  <a:xfrm>
                    <a:off x="6917784" y="3506338"/>
                    <a:ext cx="0" cy="1805489"/>
                  </a:xfrm>
                  <a:prstGeom prst="line">
                    <a:avLst/>
                  </a:prstGeom>
                  <a:ln>
                    <a:prstDash val="lg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73" name="Connecteur droit avec flèche 72"/>
                <p:cNvCxnSpPr/>
                <p:nvPr/>
              </p:nvCxnSpPr>
              <p:spPr>
                <a:xfrm>
                  <a:off x="3225185" y="6021288"/>
                  <a:ext cx="3528392" cy="0"/>
                </a:xfrm>
                <a:prstGeom prst="straightConnector1">
                  <a:avLst/>
                </a:prstGeom>
                <a:ln w="19050">
                  <a:solidFill>
                    <a:srgbClr val="00B0F0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Connecteur droit 73"/>
                <p:cNvCxnSpPr/>
                <p:nvPr/>
              </p:nvCxnSpPr>
              <p:spPr>
                <a:xfrm>
                  <a:off x="272857" y="5343051"/>
                  <a:ext cx="0" cy="663618"/>
                </a:xfrm>
                <a:prstGeom prst="line">
                  <a:avLst/>
                </a:prstGeom>
                <a:ln>
                  <a:prstDash val="lg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5" name="ZoneTexte 74"/>
                <p:cNvSpPr txBox="1"/>
                <p:nvPr/>
              </p:nvSpPr>
              <p:spPr>
                <a:xfrm>
                  <a:off x="8541965" y="5390324"/>
                  <a:ext cx="111752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Time (ms)</a:t>
                  </a:r>
                </a:p>
              </p:txBody>
            </p:sp>
            <p:sp>
              <p:nvSpPr>
                <p:cNvPr id="76" name="ZoneTexte 75"/>
                <p:cNvSpPr txBox="1"/>
                <p:nvPr/>
              </p:nvSpPr>
              <p:spPr>
                <a:xfrm>
                  <a:off x="344865" y="1270501"/>
                  <a:ext cx="1836405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>
                      <a:solidFill>
                        <a:srgbClr val="FF0000"/>
                      </a:solidFill>
                    </a:rPr>
                    <a:t>Current Ramp (A)</a:t>
                  </a:r>
                </a:p>
                <a:p>
                  <a:r>
                    <a:rPr lang="en-US" sz="1600" dirty="0" smtClean="0">
                      <a:solidFill>
                        <a:srgbClr val="00B050"/>
                      </a:solidFill>
                    </a:rPr>
                    <a:t>Heater pulse (A)</a:t>
                  </a:r>
                  <a:endParaRPr lang="en-US" sz="1600" dirty="0">
                    <a:solidFill>
                      <a:srgbClr val="00B050"/>
                    </a:solidFill>
                  </a:endParaRPr>
                </a:p>
              </p:txBody>
            </p:sp>
            <p:cxnSp>
              <p:nvCxnSpPr>
                <p:cNvPr id="77" name="Connecteur droit avec flèche 76"/>
                <p:cNvCxnSpPr/>
                <p:nvPr/>
              </p:nvCxnSpPr>
              <p:spPr>
                <a:xfrm flipV="1">
                  <a:off x="5125968" y="4077072"/>
                  <a:ext cx="0" cy="1228654"/>
                </a:xfrm>
                <a:prstGeom prst="straightConnector1">
                  <a:avLst/>
                </a:prstGeom>
                <a:ln w="19050">
                  <a:solidFill>
                    <a:srgbClr val="00B0F0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ZoneTexte 77"/>
                <p:cNvSpPr txBox="1"/>
                <p:nvPr/>
              </p:nvSpPr>
              <p:spPr>
                <a:xfrm>
                  <a:off x="1547664" y="3625860"/>
                  <a:ext cx="1117523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/>
                    <a:t>Ramp up time (A/s)</a:t>
                  </a:r>
                </a:p>
              </p:txBody>
            </p:sp>
            <p:sp>
              <p:nvSpPr>
                <p:cNvPr id="79" name="ZoneTexte 78"/>
                <p:cNvSpPr txBox="1"/>
                <p:nvPr/>
              </p:nvSpPr>
              <p:spPr>
                <a:xfrm>
                  <a:off x="7257633" y="3645024"/>
                  <a:ext cx="113079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/>
                    <a:t>Ramp down time (A/s)</a:t>
                  </a:r>
                </a:p>
              </p:txBody>
            </p:sp>
            <p:sp>
              <p:nvSpPr>
                <p:cNvPr id="80" name="ZoneTexte 79"/>
                <p:cNvSpPr txBox="1"/>
                <p:nvPr/>
              </p:nvSpPr>
              <p:spPr>
                <a:xfrm>
                  <a:off x="5110661" y="4345359"/>
                  <a:ext cx="111752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/>
                    <a:t>Pulse (A)</a:t>
                  </a:r>
                </a:p>
              </p:txBody>
            </p:sp>
            <p:sp>
              <p:nvSpPr>
                <p:cNvPr id="81" name="ZoneTexte 80"/>
                <p:cNvSpPr txBox="1"/>
                <p:nvPr/>
              </p:nvSpPr>
              <p:spPr>
                <a:xfrm>
                  <a:off x="424842" y="5579715"/>
                  <a:ext cx="3520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/>
                    <a:t>t1 </a:t>
                  </a:r>
                </a:p>
              </p:txBody>
            </p:sp>
            <p:sp>
              <p:nvSpPr>
                <p:cNvPr id="82" name="ZoneTexte 81"/>
                <p:cNvSpPr txBox="1"/>
                <p:nvPr/>
              </p:nvSpPr>
              <p:spPr>
                <a:xfrm>
                  <a:off x="1158639" y="5579715"/>
                  <a:ext cx="3520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/>
                    <a:t>t2 </a:t>
                  </a:r>
                </a:p>
              </p:txBody>
            </p:sp>
            <p:sp>
              <p:nvSpPr>
                <p:cNvPr id="83" name="ZoneTexte 82"/>
                <p:cNvSpPr txBox="1"/>
                <p:nvPr/>
              </p:nvSpPr>
              <p:spPr>
                <a:xfrm>
                  <a:off x="2297050" y="5589240"/>
                  <a:ext cx="3520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/>
                    <a:t>t3 </a:t>
                  </a:r>
                </a:p>
              </p:txBody>
            </p:sp>
            <p:sp>
              <p:nvSpPr>
                <p:cNvPr id="84" name="ZoneTexte 83"/>
                <p:cNvSpPr txBox="1"/>
                <p:nvPr/>
              </p:nvSpPr>
              <p:spPr>
                <a:xfrm>
                  <a:off x="3416826" y="5589240"/>
                  <a:ext cx="3520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/>
                    <a:t>t4 </a:t>
                  </a:r>
                </a:p>
              </p:txBody>
            </p:sp>
            <p:sp>
              <p:nvSpPr>
                <p:cNvPr id="85" name="ZoneTexte 84"/>
                <p:cNvSpPr txBox="1"/>
                <p:nvPr/>
              </p:nvSpPr>
              <p:spPr>
                <a:xfrm>
                  <a:off x="4283558" y="5585048"/>
                  <a:ext cx="3520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/>
                    <a:t>t5 </a:t>
                  </a:r>
                </a:p>
              </p:txBody>
            </p:sp>
            <p:sp>
              <p:nvSpPr>
                <p:cNvPr id="86" name="ZoneTexte 85"/>
                <p:cNvSpPr txBox="1"/>
                <p:nvPr/>
              </p:nvSpPr>
              <p:spPr>
                <a:xfrm>
                  <a:off x="5673456" y="5579715"/>
                  <a:ext cx="3520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/>
                    <a:t>t6 </a:t>
                  </a:r>
                </a:p>
              </p:txBody>
            </p:sp>
            <p:sp>
              <p:nvSpPr>
                <p:cNvPr id="87" name="ZoneTexte 86"/>
                <p:cNvSpPr txBox="1"/>
                <p:nvPr/>
              </p:nvSpPr>
              <p:spPr>
                <a:xfrm>
                  <a:off x="7049578" y="5585048"/>
                  <a:ext cx="3520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/>
                    <a:t>t7 </a:t>
                  </a:r>
                </a:p>
              </p:txBody>
            </p:sp>
            <p:sp>
              <p:nvSpPr>
                <p:cNvPr id="88" name="ZoneTexte 87"/>
                <p:cNvSpPr txBox="1"/>
                <p:nvPr/>
              </p:nvSpPr>
              <p:spPr>
                <a:xfrm>
                  <a:off x="7952422" y="5589240"/>
                  <a:ext cx="3520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/>
                    <a:t>t8 </a:t>
                  </a:r>
                </a:p>
              </p:txBody>
            </p:sp>
            <p:grpSp>
              <p:nvGrpSpPr>
                <p:cNvPr id="89" name="Groupe 88"/>
                <p:cNvGrpSpPr/>
                <p:nvPr/>
              </p:nvGrpSpPr>
              <p:grpSpPr>
                <a:xfrm>
                  <a:off x="299527" y="5357324"/>
                  <a:ext cx="8242438" cy="663964"/>
                  <a:chOff x="299527" y="5357324"/>
                  <a:chExt cx="8242438" cy="663964"/>
                </a:xfrm>
              </p:grpSpPr>
              <p:grpSp>
                <p:nvGrpSpPr>
                  <p:cNvPr id="97" name="Groupe 96"/>
                  <p:cNvGrpSpPr/>
                  <p:nvPr/>
                </p:nvGrpSpPr>
                <p:grpSpPr>
                  <a:xfrm>
                    <a:off x="299527" y="5357324"/>
                    <a:ext cx="8242438" cy="663964"/>
                    <a:chOff x="494214" y="5357324"/>
                    <a:chExt cx="8242438" cy="663964"/>
                  </a:xfrm>
                </p:grpSpPr>
                <p:cxnSp>
                  <p:nvCxnSpPr>
                    <p:cNvPr id="100" name="Connecteur droit avec flèche 99"/>
                    <p:cNvCxnSpPr/>
                    <p:nvPr/>
                  </p:nvCxnSpPr>
                  <p:spPr>
                    <a:xfrm>
                      <a:off x="494214" y="5517232"/>
                      <a:ext cx="648072" cy="0"/>
                    </a:xfrm>
                    <a:prstGeom prst="straightConnector1">
                      <a:avLst/>
                    </a:prstGeom>
                    <a:ln w="19050">
                      <a:solidFill>
                        <a:srgbClr val="00B0F0"/>
                      </a:solidFill>
                      <a:headEnd type="arrow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1" name="Connecteur droit avec flèche 100"/>
                    <p:cNvCxnSpPr/>
                    <p:nvPr/>
                  </p:nvCxnSpPr>
                  <p:spPr>
                    <a:xfrm>
                      <a:off x="1143741" y="5517232"/>
                      <a:ext cx="875662" cy="0"/>
                    </a:xfrm>
                    <a:prstGeom prst="straightConnector1">
                      <a:avLst/>
                    </a:prstGeom>
                    <a:ln w="19050">
                      <a:solidFill>
                        <a:srgbClr val="00B0F0"/>
                      </a:solidFill>
                      <a:headEnd type="arrow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2" name="Connecteur droit avec flèche 101"/>
                    <p:cNvCxnSpPr/>
                    <p:nvPr/>
                  </p:nvCxnSpPr>
                  <p:spPr>
                    <a:xfrm>
                      <a:off x="2013620" y="5517232"/>
                      <a:ext cx="1406252" cy="0"/>
                    </a:xfrm>
                    <a:prstGeom prst="straightConnector1">
                      <a:avLst/>
                    </a:prstGeom>
                    <a:ln w="19050">
                      <a:solidFill>
                        <a:srgbClr val="00B0F0"/>
                      </a:solidFill>
                      <a:headEnd type="arrow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3" name="Connecteur droit avec flèche 102"/>
                    <p:cNvCxnSpPr/>
                    <p:nvPr/>
                  </p:nvCxnSpPr>
                  <p:spPr>
                    <a:xfrm>
                      <a:off x="3419872" y="5517232"/>
                      <a:ext cx="782563" cy="0"/>
                    </a:xfrm>
                    <a:prstGeom prst="straightConnector1">
                      <a:avLst/>
                    </a:prstGeom>
                    <a:ln w="19050">
                      <a:solidFill>
                        <a:srgbClr val="00B0F0"/>
                      </a:solidFill>
                      <a:headEnd type="arrow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" name="Connecteur droit avec flèche 103"/>
                    <p:cNvCxnSpPr/>
                    <p:nvPr/>
                  </p:nvCxnSpPr>
                  <p:spPr>
                    <a:xfrm>
                      <a:off x="4203233" y="5517232"/>
                      <a:ext cx="993373" cy="0"/>
                    </a:xfrm>
                    <a:prstGeom prst="straightConnector1">
                      <a:avLst/>
                    </a:prstGeom>
                    <a:ln w="19050">
                      <a:solidFill>
                        <a:srgbClr val="00B0F0"/>
                      </a:solidFill>
                      <a:headEnd type="arrow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" name="Connecteur droit avec flèche 104"/>
                    <p:cNvCxnSpPr/>
                    <p:nvPr/>
                  </p:nvCxnSpPr>
                  <p:spPr>
                    <a:xfrm>
                      <a:off x="5197212" y="5517232"/>
                      <a:ext cx="1751052" cy="0"/>
                    </a:xfrm>
                    <a:prstGeom prst="straightConnector1">
                      <a:avLst/>
                    </a:prstGeom>
                    <a:ln w="19050">
                      <a:solidFill>
                        <a:srgbClr val="00B0F0"/>
                      </a:solidFill>
                      <a:headEnd type="arrow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6" name="Connecteur droit avec flèche 105"/>
                    <p:cNvCxnSpPr/>
                    <p:nvPr/>
                  </p:nvCxnSpPr>
                  <p:spPr>
                    <a:xfrm>
                      <a:off x="6948264" y="5517232"/>
                      <a:ext cx="936104" cy="0"/>
                    </a:xfrm>
                    <a:prstGeom prst="straightConnector1">
                      <a:avLst/>
                    </a:prstGeom>
                    <a:ln w="19050">
                      <a:solidFill>
                        <a:srgbClr val="00B0F0"/>
                      </a:solidFill>
                      <a:headEnd type="arrow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7" name="Connecteur droit 106"/>
                    <p:cNvCxnSpPr/>
                    <p:nvPr/>
                  </p:nvCxnSpPr>
                  <p:spPr>
                    <a:xfrm>
                      <a:off x="8736652" y="5361786"/>
                      <a:ext cx="0" cy="659502"/>
                    </a:xfrm>
                    <a:prstGeom prst="line">
                      <a:avLst/>
                    </a:prstGeom>
                    <a:ln>
                      <a:prstDash val="lgDash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8" name="Connecteur droit 107"/>
                    <p:cNvCxnSpPr/>
                    <p:nvPr/>
                  </p:nvCxnSpPr>
                  <p:spPr>
                    <a:xfrm>
                      <a:off x="6927944" y="5369406"/>
                      <a:ext cx="0" cy="651882"/>
                    </a:xfrm>
                    <a:prstGeom prst="line">
                      <a:avLst/>
                    </a:prstGeom>
                    <a:ln>
                      <a:prstDash val="lgDash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9" name="Connecteur droit 108"/>
                    <p:cNvCxnSpPr/>
                    <p:nvPr/>
                  </p:nvCxnSpPr>
                  <p:spPr>
                    <a:xfrm>
                      <a:off x="5197212" y="5357324"/>
                      <a:ext cx="0" cy="167528"/>
                    </a:xfrm>
                    <a:prstGeom prst="line">
                      <a:avLst/>
                    </a:prstGeom>
                    <a:ln>
                      <a:prstDash val="lgDash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Connecteur droit 109"/>
                    <p:cNvCxnSpPr/>
                    <p:nvPr/>
                  </p:nvCxnSpPr>
                  <p:spPr>
                    <a:xfrm>
                      <a:off x="4204340" y="5369406"/>
                      <a:ext cx="0" cy="167528"/>
                    </a:xfrm>
                    <a:prstGeom prst="line">
                      <a:avLst/>
                    </a:prstGeom>
                    <a:ln>
                      <a:prstDash val="lgDash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Connecteur droit 110"/>
                    <p:cNvCxnSpPr/>
                    <p:nvPr/>
                  </p:nvCxnSpPr>
                  <p:spPr>
                    <a:xfrm>
                      <a:off x="3419872" y="5365596"/>
                      <a:ext cx="0" cy="655692"/>
                    </a:xfrm>
                    <a:prstGeom prst="line">
                      <a:avLst/>
                    </a:prstGeom>
                    <a:ln>
                      <a:prstDash val="lgDash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" name="Connecteur droit 111"/>
                    <p:cNvCxnSpPr/>
                    <p:nvPr/>
                  </p:nvCxnSpPr>
                  <p:spPr>
                    <a:xfrm>
                      <a:off x="2017430" y="5357976"/>
                      <a:ext cx="0" cy="167528"/>
                    </a:xfrm>
                    <a:prstGeom prst="line">
                      <a:avLst/>
                    </a:prstGeom>
                    <a:ln>
                      <a:prstDash val="lgDash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Connecteur droit 112"/>
                    <p:cNvCxnSpPr/>
                    <p:nvPr/>
                  </p:nvCxnSpPr>
                  <p:spPr>
                    <a:xfrm>
                      <a:off x="1145714" y="5357976"/>
                      <a:ext cx="0" cy="167528"/>
                    </a:xfrm>
                    <a:prstGeom prst="line">
                      <a:avLst/>
                    </a:prstGeom>
                    <a:ln>
                      <a:prstDash val="lgDash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98" name="Connecteur droit 97"/>
                  <p:cNvCxnSpPr/>
                  <p:nvPr/>
                </p:nvCxnSpPr>
                <p:spPr>
                  <a:xfrm>
                    <a:off x="7696919" y="5363691"/>
                    <a:ext cx="0" cy="651882"/>
                  </a:xfrm>
                  <a:prstGeom prst="line">
                    <a:avLst/>
                  </a:prstGeom>
                  <a:ln>
                    <a:prstDash val="lg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Connecteur droit avec flèche 98"/>
                  <p:cNvCxnSpPr/>
                  <p:nvPr/>
                </p:nvCxnSpPr>
                <p:spPr>
                  <a:xfrm>
                    <a:off x="7714952" y="5522312"/>
                    <a:ext cx="827013" cy="0"/>
                  </a:xfrm>
                  <a:prstGeom prst="straightConnector1">
                    <a:avLst/>
                  </a:prstGeom>
                  <a:ln w="19050">
                    <a:solidFill>
                      <a:srgbClr val="00B0F0"/>
                    </a:solidFill>
                    <a:headEnd type="arrow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90" name="Groupe 89"/>
                <p:cNvGrpSpPr/>
                <p:nvPr/>
              </p:nvGrpSpPr>
              <p:grpSpPr>
                <a:xfrm>
                  <a:off x="251520" y="1378868"/>
                  <a:ext cx="8669218" cy="3948448"/>
                  <a:chOff x="251520" y="1378868"/>
                  <a:chExt cx="8669218" cy="3948448"/>
                </a:xfrm>
              </p:grpSpPr>
              <p:grpSp>
                <p:nvGrpSpPr>
                  <p:cNvPr id="91" name="Groupe 90"/>
                  <p:cNvGrpSpPr/>
                  <p:nvPr/>
                </p:nvGrpSpPr>
                <p:grpSpPr>
                  <a:xfrm>
                    <a:off x="251520" y="1378868"/>
                    <a:ext cx="8669218" cy="3948448"/>
                    <a:chOff x="453827" y="1378868"/>
                    <a:chExt cx="8669218" cy="3948448"/>
                  </a:xfrm>
                </p:grpSpPr>
                <p:cxnSp>
                  <p:nvCxnSpPr>
                    <p:cNvPr id="95" name="Connecteur droit avec flèche 94"/>
                    <p:cNvCxnSpPr/>
                    <p:nvPr/>
                  </p:nvCxnSpPr>
                  <p:spPr>
                    <a:xfrm flipV="1">
                      <a:off x="472366" y="1378868"/>
                      <a:ext cx="0" cy="3948448"/>
                    </a:xfrm>
                    <a:prstGeom prst="straightConnector1">
                      <a:avLst/>
                    </a:prstGeom>
                    <a:ln w="38100"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6" name="Connecteur droit avec flèche 95"/>
                    <p:cNvCxnSpPr/>
                    <p:nvPr/>
                  </p:nvCxnSpPr>
                  <p:spPr>
                    <a:xfrm>
                      <a:off x="453827" y="5327316"/>
                      <a:ext cx="8669218" cy="0"/>
                    </a:xfrm>
                    <a:prstGeom prst="straightConnector1">
                      <a:avLst/>
                    </a:prstGeom>
                    <a:ln w="38100"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92" name="Groupe 91"/>
                  <p:cNvGrpSpPr/>
                  <p:nvPr/>
                </p:nvGrpSpPr>
                <p:grpSpPr>
                  <a:xfrm>
                    <a:off x="4009652" y="4107346"/>
                    <a:ext cx="992265" cy="1198379"/>
                    <a:chOff x="4216399" y="1270501"/>
                    <a:chExt cx="1261558" cy="1198379"/>
                  </a:xfrm>
                </p:grpSpPr>
                <p:sp>
                  <p:nvSpPr>
                    <p:cNvPr id="93" name="Forme libre 92"/>
                    <p:cNvSpPr/>
                    <p:nvPr/>
                  </p:nvSpPr>
                  <p:spPr>
                    <a:xfrm>
                      <a:off x="4216399" y="1270501"/>
                      <a:ext cx="772981" cy="1198379"/>
                    </a:xfrm>
                    <a:custGeom>
                      <a:avLst/>
                      <a:gdLst>
                        <a:gd name="connsiteX0" fmla="*/ 0 w 650240"/>
                        <a:gd name="connsiteY0" fmla="*/ 873760 h 873760"/>
                        <a:gd name="connsiteX1" fmla="*/ 30480 w 650240"/>
                        <a:gd name="connsiteY1" fmla="*/ 568960 h 873760"/>
                        <a:gd name="connsiteX2" fmla="*/ 162560 w 650240"/>
                        <a:gd name="connsiteY2" fmla="*/ 325120 h 873760"/>
                        <a:gd name="connsiteX3" fmla="*/ 396240 w 650240"/>
                        <a:gd name="connsiteY3" fmla="*/ 111760 h 873760"/>
                        <a:gd name="connsiteX4" fmla="*/ 650240 w 650240"/>
                        <a:gd name="connsiteY4" fmla="*/ 0 h 8737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50240" h="873760">
                          <a:moveTo>
                            <a:pt x="0" y="873760"/>
                          </a:moveTo>
                          <a:cubicBezTo>
                            <a:pt x="1693" y="767080"/>
                            <a:pt x="3387" y="660400"/>
                            <a:pt x="30480" y="568960"/>
                          </a:cubicBezTo>
                          <a:cubicBezTo>
                            <a:pt x="57573" y="477520"/>
                            <a:pt x="101600" y="401320"/>
                            <a:pt x="162560" y="325120"/>
                          </a:cubicBezTo>
                          <a:cubicBezTo>
                            <a:pt x="223520" y="248920"/>
                            <a:pt x="314960" y="165947"/>
                            <a:pt x="396240" y="111760"/>
                          </a:cubicBezTo>
                          <a:cubicBezTo>
                            <a:pt x="477520" y="57573"/>
                            <a:pt x="597747" y="23707"/>
                            <a:pt x="650240" y="0"/>
                          </a:cubicBezTo>
                        </a:path>
                      </a:pathLst>
                    </a:custGeom>
                    <a:noFill/>
                    <a:ln>
                      <a:solidFill>
                        <a:srgbClr val="00B05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94" name="Forme libre 93"/>
                    <p:cNvSpPr/>
                    <p:nvPr/>
                  </p:nvSpPr>
                  <p:spPr>
                    <a:xfrm>
                      <a:off x="4967500" y="1280160"/>
                      <a:ext cx="510457" cy="1178378"/>
                    </a:xfrm>
                    <a:custGeom>
                      <a:avLst/>
                      <a:gdLst>
                        <a:gd name="connsiteX0" fmla="*/ 739 w 559539"/>
                        <a:gd name="connsiteY0" fmla="*/ 0 h 1148080"/>
                        <a:gd name="connsiteX1" fmla="*/ 31219 w 559539"/>
                        <a:gd name="connsiteY1" fmla="*/ 375920 h 1148080"/>
                        <a:gd name="connsiteX2" fmla="*/ 203939 w 559539"/>
                        <a:gd name="connsiteY2" fmla="*/ 741680 h 1148080"/>
                        <a:gd name="connsiteX3" fmla="*/ 559539 w 559539"/>
                        <a:gd name="connsiteY3" fmla="*/ 1148080 h 11480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59539" h="1148080">
                          <a:moveTo>
                            <a:pt x="739" y="0"/>
                          </a:moveTo>
                          <a:cubicBezTo>
                            <a:pt x="-955" y="126153"/>
                            <a:pt x="-2648" y="252307"/>
                            <a:pt x="31219" y="375920"/>
                          </a:cubicBezTo>
                          <a:cubicBezTo>
                            <a:pt x="65086" y="499533"/>
                            <a:pt x="115886" y="612987"/>
                            <a:pt x="203939" y="741680"/>
                          </a:cubicBezTo>
                          <a:cubicBezTo>
                            <a:pt x="291992" y="870373"/>
                            <a:pt x="452859" y="1124373"/>
                            <a:pt x="559539" y="1148080"/>
                          </a:cubicBezTo>
                        </a:path>
                      </a:pathLst>
                    </a:custGeom>
                    <a:noFill/>
                    <a:ln>
                      <a:solidFill>
                        <a:srgbClr val="00B05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</p:grpSp>
          </p:grpSp>
          <p:sp>
            <p:nvSpPr>
              <p:cNvPr id="66" name="ZoneTexte 65"/>
              <p:cNvSpPr txBox="1"/>
              <p:nvPr/>
            </p:nvSpPr>
            <p:spPr>
              <a:xfrm>
                <a:off x="5188704" y="1390061"/>
                <a:ext cx="1585221" cy="73866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C00000"/>
                    </a:solidFill>
                  </a:rPr>
                  <a:t>Short cut because of Laplace forces</a:t>
                </a:r>
              </a:p>
            </p:txBody>
          </p:sp>
          <p:sp>
            <p:nvSpPr>
              <p:cNvPr id="67" name="Éclair 66"/>
              <p:cNvSpPr/>
              <p:nvPr/>
            </p:nvSpPr>
            <p:spPr>
              <a:xfrm rot="6559216">
                <a:off x="4248245" y="1948582"/>
                <a:ext cx="1080120" cy="733252"/>
              </a:xfrm>
              <a:prstGeom prst="lightningBol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3" name="Flèche droite 62"/>
            <p:cNvSpPr/>
            <p:nvPr/>
          </p:nvSpPr>
          <p:spPr>
            <a:xfrm>
              <a:off x="6783928" y="1628800"/>
              <a:ext cx="706365" cy="449251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ZoneTexte 63"/>
            <p:cNvSpPr txBox="1"/>
            <p:nvPr/>
          </p:nvSpPr>
          <p:spPr>
            <a:xfrm>
              <a:off x="7504008" y="1574945"/>
              <a:ext cx="808798" cy="52322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rgbClr val="C00000"/>
                  </a:solidFill>
                </a:rPr>
                <a:t>Not Quench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428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29</a:t>
            </a:fld>
            <a:endParaRPr lang="fr-FR"/>
          </a:p>
        </p:txBody>
      </p:sp>
      <p:grpSp>
        <p:nvGrpSpPr>
          <p:cNvPr id="46" name="Groupe 45"/>
          <p:cNvGrpSpPr/>
          <p:nvPr/>
        </p:nvGrpSpPr>
        <p:grpSpPr>
          <a:xfrm>
            <a:off x="849838" y="1991494"/>
            <a:ext cx="8098587" cy="4005064"/>
            <a:chOff x="849838" y="1991494"/>
            <a:chExt cx="8098587" cy="4005064"/>
          </a:xfrm>
        </p:grpSpPr>
        <p:sp>
          <p:nvSpPr>
            <p:cNvPr id="5" name="ZoneTexte 4"/>
            <p:cNvSpPr txBox="1"/>
            <p:nvPr/>
          </p:nvSpPr>
          <p:spPr>
            <a:xfrm>
              <a:off x="849838" y="3101690"/>
              <a:ext cx="1395652" cy="993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accent1"/>
                  </a:solidFill>
                </a:rPr>
                <a:t>B: External magnetic field</a:t>
              </a:r>
              <a:endParaRPr 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840252" y="4943822"/>
              <a:ext cx="288032" cy="216053"/>
            </a:xfrm>
            <a:prstGeom prst="rect">
              <a:avLst/>
            </a:prstGeom>
            <a:solidFill>
              <a:srgbClr val="0070C0">
                <a:alpha val="43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7102025" y="4799806"/>
              <a:ext cx="155000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Cryogenic environment</a:t>
              </a:r>
              <a:endParaRPr lang="en-US" sz="1600" dirty="0"/>
            </a:p>
          </p:txBody>
        </p:sp>
        <p:grpSp>
          <p:nvGrpSpPr>
            <p:cNvPr id="8" name="Groupe 7"/>
            <p:cNvGrpSpPr/>
            <p:nvPr/>
          </p:nvGrpSpPr>
          <p:grpSpPr>
            <a:xfrm>
              <a:off x="2243044" y="3170918"/>
              <a:ext cx="2162584" cy="2709008"/>
              <a:chOff x="2495072" y="4032360"/>
              <a:chExt cx="2162584" cy="2709008"/>
            </a:xfrm>
          </p:grpSpPr>
          <p:grpSp>
            <p:nvGrpSpPr>
              <p:cNvPr id="9" name="Groupe 8"/>
              <p:cNvGrpSpPr/>
              <p:nvPr/>
            </p:nvGrpSpPr>
            <p:grpSpPr>
              <a:xfrm>
                <a:off x="2495072" y="4032360"/>
                <a:ext cx="2162584" cy="2709008"/>
                <a:chOff x="2148680" y="4032360"/>
                <a:chExt cx="2162584" cy="2709008"/>
              </a:xfrm>
            </p:grpSpPr>
            <p:cxnSp>
              <p:nvCxnSpPr>
                <p:cNvPr id="11" name="Connecteur droit avec flèche 10"/>
                <p:cNvCxnSpPr/>
                <p:nvPr/>
              </p:nvCxnSpPr>
              <p:spPr>
                <a:xfrm flipV="1">
                  <a:off x="2148680" y="4040183"/>
                  <a:ext cx="0" cy="2701185"/>
                </a:xfrm>
                <a:prstGeom prst="straightConnector1">
                  <a:avLst/>
                </a:prstGeom>
                <a:ln w="38100">
                  <a:prstDash val="lg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Connecteur droit avec flèche 11"/>
                <p:cNvCxnSpPr/>
                <p:nvPr/>
              </p:nvCxnSpPr>
              <p:spPr>
                <a:xfrm flipV="1">
                  <a:off x="2752040" y="4040183"/>
                  <a:ext cx="0" cy="2701185"/>
                </a:xfrm>
                <a:prstGeom prst="straightConnector1">
                  <a:avLst/>
                </a:prstGeom>
                <a:ln w="38100">
                  <a:prstDash val="lg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Connecteur droit avec flèche 12"/>
                <p:cNvCxnSpPr/>
                <p:nvPr/>
              </p:nvCxnSpPr>
              <p:spPr>
                <a:xfrm flipV="1">
                  <a:off x="3731432" y="4036128"/>
                  <a:ext cx="0" cy="2701185"/>
                </a:xfrm>
                <a:prstGeom prst="straightConnector1">
                  <a:avLst/>
                </a:prstGeom>
                <a:ln w="38100">
                  <a:prstDash val="lg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Connecteur droit avec flèche 13"/>
                <p:cNvCxnSpPr/>
                <p:nvPr/>
              </p:nvCxnSpPr>
              <p:spPr>
                <a:xfrm flipV="1">
                  <a:off x="4311264" y="4032360"/>
                  <a:ext cx="0" cy="2701185"/>
                </a:xfrm>
                <a:prstGeom prst="straightConnector1">
                  <a:avLst/>
                </a:prstGeom>
                <a:ln w="38100">
                  <a:prstDash val="lg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" name="Connecteur droit avec flèche 9"/>
              <p:cNvCxnSpPr/>
              <p:nvPr/>
            </p:nvCxnSpPr>
            <p:spPr>
              <a:xfrm flipV="1">
                <a:off x="3604832" y="4040183"/>
                <a:ext cx="0" cy="2701185"/>
              </a:xfrm>
              <a:prstGeom prst="straightConnector1">
                <a:avLst/>
              </a:prstGeom>
              <a:ln w="38100">
                <a:prstDash val="lg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Organigramme : Disque magnétique 14"/>
            <p:cNvSpPr/>
            <p:nvPr/>
          </p:nvSpPr>
          <p:spPr>
            <a:xfrm>
              <a:off x="2019484" y="3503662"/>
              <a:ext cx="2659357" cy="2492896"/>
            </a:xfrm>
            <a:prstGeom prst="flowChartMagneticDisk">
              <a:avLst/>
            </a:prstGeom>
            <a:solidFill>
              <a:srgbClr val="0070C0">
                <a:alpha val="37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6" name="Groupe 15"/>
            <p:cNvGrpSpPr/>
            <p:nvPr/>
          </p:nvGrpSpPr>
          <p:grpSpPr>
            <a:xfrm>
              <a:off x="2722148" y="1991494"/>
              <a:ext cx="3686056" cy="3669803"/>
              <a:chOff x="4788024" y="1734477"/>
              <a:chExt cx="3686056" cy="3669803"/>
            </a:xfrm>
          </p:grpSpPr>
          <p:grpSp>
            <p:nvGrpSpPr>
              <p:cNvPr id="17" name="Groupe 16"/>
              <p:cNvGrpSpPr/>
              <p:nvPr/>
            </p:nvGrpSpPr>
            <p:grpSpPr>
              <a:xfrm>
                <a:off x="4788024" y="1734477"/>
                <a:ext cx="3379165" cy="3669803"/>
                <a:chOff x="4788024" y="1734477"/>
                <a:chExt cx="3379165" cy="3669803"/>
              </a:xfrm>
            </p:grpSpPr>
            <p:grpSp>
              <p:nvGrpSpPr>
                <p:cNvPr id="23" name="Groupe 22"/>
                <p:cNvGrpSpPr/>
                <p:nvPr/>
              </p:nvGrpSpPr>
              <p:grpSpPr>
                <a:xfrm>
                  <a:off x="4788024" y="4091423"/>
                  <a:ext cx="1440160" cy="1072133"/>
                  <a:chOff x="5031265" y="3905010"/>
                  <a:chExt cx="1440160" cy="1072133"/>
                </a:xfrm>
              </p:grpSpPr>
              <p:sp>
                <p:nvSpPr>
                  <p:cNvPr id="28" name="Ellipse 27"/>
                  <p:cNvSpPr/>
                  <p:nvPr/>
                </p:nvSpPr>
                <p:spPr>
                  <a:xfrm rot="2295142">
                    <a:off x="5319297" y="3905010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9" name="Ellipse 28"/>
                  <p:cNvSpPr/>
                  <p:nvPr/>
                </p:nvSpPr>
                <p:spPr>
                  <a:xfrm rot="2295142">
                    <a:off x="5278511" y="3941735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0" name="Ellipse 29"/>
                  <p:cNvSpPr/>
                  <p:nvPr/>
                </p:nvSpPr>
                <p:spPr>
                  <a:xfrm rot="2295142">
                    <a:off x="5247289" y="3996385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1" name="Ellipse 30"/>
                  <p:cNvSpPr/>
                  <p:nvPr/>
                </p:nvSpPr>
                <p:spPr>
                  <a:xfrm rot="2295142">
                    <a:off x="5192855" y="4041039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2" name="Ellipse 31"/>
                  <p:cNvSpPr/>
                  <p:nvPr/>
                </p:nvSpPr>
                <p:spPr>
                  <a:xfrm rot="2295142">
                    <a:off x="5165559" y="4099399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3" name="Ellipse 32"/>
                  <p:cNvSpPr/>
                  <p:nvPr/>
                </p:nvSpPr>
                <p:spPr>
                  <a:xfrm rot="2295142">
                    <a:off x="5107199" y="4157759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4" name="Ellipse 33"/>
                  <p:cNvSpPr/>
                  <p:nvPr/>
                </p:nvSpPr>
                <p:spPr>
                  <a:xfrm rot="2295142">
                    <a:off x="5075977" y="4212409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5" name="Ellipse 34"/>
                  <p:cNvSpPr/>
                  <p:nvPr/>
                </p:nvSpPr>
                <p:spPr>
                  <a:xfrm rot="2295142">
                    <a:off x="5031265" y="4257063"/>
                    <a:ext cx="1152128" cy="72008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24" name="Arc 23"/>
                <p:cNvSpPr/>
                <p:nvPr/>
              </p:nvSpPr>
              <p:spPr>
                <a:xfrm rot="10963578">
                  <a:off x="4948489" y="4605909"/>
                  <a:ext cx="2781654" cy="757797"/>
                </a:xfrm>
                <a:prstGeom prst="arc">
                  <a:avLst>
                    <a:gd name="adj1" fmla="val 12377739"/>
                    <a:gd name="adj2" fmla="val 20699289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" name="Arc 24"/>
                <p:cNvSpPr/>
                <p:nvPr/>
              </p:nvSpPr>
              <p:spPr>
                <a:xfrm rot="15001871">
                  <a:off x="5374097" y="1819106"/>
                  <a:ext cx="2877721" cy="2708463"/>
                </a:xfrm>
                <a:prstGeom prst="arc">
                  <a:avLst>
                    <a:gd name="adj1" fmla="val 11332657"/>
                    <a:gd name="adj2" fmla="val 14552098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6" name="Ellipse 25"/>
                <p:cNvSpPr/>
                <p:nvPr/>
              </p:nvSpPr>
              <p:spPr>
                <a:xfrm>
                  <a:off x="7033920" y="4509120"/>
                  <a:ext cx="144016" cy="14401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" name="Ellipse 26"/>
                <p:cNvSpPr/>
                <p:nvPr/>
              </p:nvSpPr>
              <p:spPr>
                <a:xfrm>
                  <a:off x="7006624" y="5260264"/>
                  <a:ext cx="144016" cy="14401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8" name="Groupe 17"/>
              <p:cNvGrpSpPr/>
              <p:nvPr/>
            </p:nvGrpSpPr>
            <p:grpSpPr>
              <a:xfrm>
                <a:off x="7970024" y="4594776"/>
                <a:ext cx="504056" cy="487293"/>
                <a:chOff x="7928458" y="4645852"/>
                <a:chExt cx="504056" cy="487293"/>
              </a:xfrm>
            </p:grpSpPr>
            <p:sp>
              <p:nvSpPr>
                <p:cNvPr id="21" name="Ellipse 20"/>
                <p:cNvSpPr/>
                <p:nvPr/>
              </p:nvSpPr>
              <p:spPr>
                <a:xfrm>
                  <a:off x="7928458" y="4645852"/>
                  <a:ext cx="504056" cy="48729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22" name="Connecteur droit 21"/>
                <p:cNvCxnSpPr>
                  <a:stCxn id="21" idx="2"/>
                  <a:endCxn id="21" idx="6"/>
                </p:cNvCxnSpPr>
                <p:nvPr/>
              </p:nvCxnSpPr>
              <p:spPr>
                <a:xfrm>
                  <a:off x="7928458" y="4889499"/>
                  <a:ext cx="504056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Forme libre 18"/>
              <p:cNvSpPr/>
              <p:nvPr/>
            </p:nvSpPr>
            <p:spPr>
              <a:xfrm>
                <a:off x="7178723" y="4324130"/>
                <a:ext cx="1050878" cy="275166"/>
              </a:xfrm>
              <a:custGeom>
                <a:avLst/>
                <a:gdLst>
                  <a:gd name="connsiteX0" fmla="*/ 1050878 w 1050878"/>
                  <a:gd name="connsiteY0" fmla="*/ 275166 h 275166"/>
                  <a:gd name="connsiteX1" fmla="*/ 655093 w 1050878"/>
                  <a:gd name="connsiteY1" fmla="*/ 2210 h 275166"/>
                  <a:gd name="connsiteX2" fmla="*/ 177421 w 1050878"/>
                  <a:gd name="connsiteY2" fmla="*/ 152336 h 275166"/>
                  <a:gd name="connsiteX3" fmla="*/ 0 w 1050878"/>
                  <a:gd name="connsiteY3" fmla="*/ 261518 h 27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0878" h="275166">
                    <a:moveTo>
                      <a:pt x="1050878" y="275166"/>
                    </a:moveTo>
                    <a:cubicBezTo>
                      <a:pt x="925773" y="148924"/>
                      <a:pt x="800669" y="22682"/>
                      <a:pt x="655093" y="2210"/>
                    </a:cubicBezTo>
                    <a:cubicBezTo>
                      <a:pt x="509517" y="-18262"/>
                      <a:pt x="286603" y="109118"/>
                      <a:pt x="177421" y="152336"/>
                    </a:cubicBezTo>
                    <a:cubicBezTo>
                      <a:pt x="68239" y="195554"/>
                      <a:pt x="0" y="247870"/>
                      <a:pt x="0" y="261518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Forme libre 19"/>
              <p:cNvSpPr/>
              <p:nvPr/>
            </p:nvSpPr>
            <p:spPr>
              <a:xfrm>
                <a:off x="7151427" y="5090615"/>
                <a:ext cx="1122303" cy="297013"/>
              </a:xfrm>
              <a:custGeom>
                <a:avLst/>
                <a:gdLst>
                  <a:gd name="connsiteX0" fmla="*/ 1091821 w 1122303"/>
                  <a:gd name="connsiteY0" fmla="*/ 0 h 297013"/>
                  <a:gd name="connsiteX1" fmla="*/ 1078173 w 1122303"/>
                  <a:gd name="connsiteY1" fmla="*/ 191069 h 297013"/>
                  <a:gd name="connsiteX2" fmla="*/ 668740 w 1122303"/>
                  <a:gd name="connsiteY2" fmla="*/ 286603 h 297013"/>
                  <a:gd name="connsiteX3" fmla="*/ 0 w 1122303"/>
                  <a:gd name="connsiteY3" fmla="*/ 272956 h 297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2303" h="297013">
                    <a:moveTo>
                      <a:pt x="1091821" y="0"/>
                    </a:moveTo>
                    <a:cubicBezTo>
                      <a:pt x="1120253" y="71651"/>
                      <a:pt x="1148686" y="143302"/>
                      <a:pt x="1078173" y="191069"/>
                    </a:cubicBezTo>
                    <a:cubicBezTo>
                      <a:pt x="1007660" y="238836"/>
                      <a:pt x="848435" y="272955"/>
                      <a:pt x="668740" y="286603"/>
                    </a:cubicBezTo>
                    <a:cubicBezTo>
                      <a:pt x="489045" y="300251"/>
                      <a:pt x="9099" y="304801"/>
                      <a:pt x="0" y="272956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36" name="Groupe 35"/>
            <p:cNvGrpSpPr/>
            <p:nvPr/>
          </p:nvGrpSpPr>
          <p:grpSpPr>
            <a:xfrm>
              <a:off x="2519772" y="2268554"/>
              <a:ext cx="2808315" cy="3728004"/>
              <a:chOff x="2771800" y="3129996"/>
              <a:chExt cx="2808315" cy="3728004"/>
            </a:xfrm>
          </p:grpSpPr>
          <p:cxnSp>
            <p:nvCxnSpPr>
              <p:cNvPr id="37" name="Connecteur droit 36"/>
              <p:cNvCxnSpPr/>
              <p:nvPr/>
            </p:nvCxnSpPr>
            <p:spPr>
              <a:xfrm flipV="1">
                <a:off x="3618480" y="3129996"/>
                <a:ext cx="0" cy="1006590"/>
              </a:xfrm>
              <a:prstGeom prst="line">
                <a:avLst/>
              </a:prstGeom>
              <a:ln w="28575">
                <a:solidFill>
                  <a:schemeClr val="accent3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/>
              <p:cNvCxnSpPr/>
              <p:nvPr/>
            </p:nvCxnSpPr>
            <p:spPr>
              <a:xfrm flipH="1">
                <a:off x="2771800" y="3520683"/>
                <a:ext cx="2808315" cy="3337317"/>
              </a:xfrm>
              <a:prstGeom prst="line">
                <a:avLst/>
              </a:prstGeom>
              <a:ln w="28575">
                <a:solidFill>
                  <a:schemeClr val="accent3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Arc 38"/>
              <p:cNvSpPr/>
              <p:nvPr/>
            </p:nvSpPr>
            <p:spPr>
              <a:xfrm>
                <a:off x="2974176" y="3212975"/>
                <a:ext cx="2024933" cy="1970303"/>
              </a:xfrm>
              <a:prstGeom prst="arc">
                <a:avLst>
                  <a:gd name="adj1" fmla="val 14940872"/>
                  <a:gd name="adj2" fmla="val 0"/>
                </a:avLst>
              </a:prstGeom>
              <a:ln w="28575">
                <a:solidFill>
                  <a:schemeClr val="accent3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0" name="ZoneTexte 39"/>
              <p:cNvSpPr txBox="1"/>
              <p:nvPr/>
            </p:nvSpPr>
            <p:spPr>
              <a:xfrm>
                <a:off x="4222553" y="3284984"/>
                <a:ext cx="56547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3200" dirty="0" smtClean="0"/>
                  <a:t>θ</a:t>
                </a:r>
                <a:endParaRPr lang="fr-FR" sz="3200" dirty="0"/>
              </a:p>
            </p:txBody>
          </p:sp>
        </p:grpSp>
        <p:sp>
          <p:nvSpPr>
            <p:cNvPr id="41" name="ZoneTexte 40"/>
            <p:cNvSpPr txBox="1"/>
            <p:nvPr/>
          </p:nvSpPr>
          <p:spPr>
            <a:xfrm>
              <a:off x="6736553" y="5390454"/>
              <a:ext cx="22118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θ: Coil angle with respect to B.</a:t>
              </a:r>
              <a:endParaRPr lang="en-US" sz="1600" dirty="0"/>
            </a:p>
          </p:txBody>
        </p:sp>
        <p:grpSp>
          <p:nvGrpSpPr>
            <p:cNvPr id="42" name="Groupe 41"/>
            <p:cNvGrpSpPr/>
            <p:nvPr/>
          </p:nvGrpSpPr>
          <p:grpSpPr>
            <a:xfrm>
              <a:off x="5328084" y="3791694"/>
              <a:ext cx="1224136" cy="720080"/>
              <a:chOff x="6012160" y="4581128"/>
              <a:chExt cx="1224136" cy="720080"/>
            </a:xfrm>
          </p:grpSpPr>
          <p:sp>
            <p:nvSpPr>
              <p:cNvPr id="43" name="Forme libre 42"/>
              <p:cNvSpPr/>
              <p:nvPr/>
            </p:nvSpPr>
            <p:spPr>
              <a:xfrm>
                <a:off x="6156175" y="5157192"/>
                <a:ext cx="411977" cy="80736"/>
              </a:xfrm>
              <a:custGeom>
                <a:avLst/>
                <a:gdLst>
                  <a:gd name="connsiteX0" fmla="*/ 1050878 w 1050878"/>
                  <a:gd name="connsiteY0" fmla="*/ 275166 h 275166"/>
                  <a:gd name="connsiteX1" fmla="*/ 655093 w 1050878"/>
                  <a:gd name="connsiteY1" fmla="*/ 2210 h 275166"/>
                  <a:gd name="connsiteX2" fmla="*/ 177421 w 1050878"/>
                  <a:gd name="connsiteY2" fmla="*/ 152336 h 275166"/>
                  <a:gd name="connsiteX3" fmla="*/ 0 w 1050878"/>
                  <a:gd name="connsiteY3" fmla="*/ 261518 h 27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0878" h="275166">
                    <a:moveTo>
                      <a:pt x="1050878" y="275166"/>
                    </a:moveTo>
                    <a:cubicBezTo>
                      <a:pt x="925773" y="148924"/>
                      <a:pt x="800669" y="22682"/>
                      <a:pt x="655093" y="2210"/>
                    </a:cubicBezTo>
                    <a:cubicBezTo>
                      <a:pt x="509517" y="-18262"/>
                      <a:pt x="286603" y="109118"/>
                      <a:pt x="177421" y="152336"/>
                    </a:cubicBezTo>
                    <a:cubicBezTo>
                      <a:pt x="68239" y="195554"/>
                      <a:pt x="0" y="247870"/>
                      <a:pt x="0" y="261518"/>
                    </a:cubicBez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44" name="Connecteur droit avec flèche 43"/>
              <p:cNvCxnSpPr/>
              <p:nvPr/>
            </p:nvCxnSpPr>
            <p:spPr>
              <a:xfrm flipH="1">
                <a:off x="6012160" y="5237928"/>
                <a:ext cx="144016" cy="63280"/>
              </a:xfrm>
              <a:prstGeom prst="straightConnector1">
                <a:avLst/>
              </a:prstGeom>
              <a:ln w="57150">
                <a:solidFill>
                  <a:schemeClr val="accent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ZoneTexte 44"/>
              <p:cNvSpPr txBox="1"/>
              <p:nvPr/>
            </p:nvSpPr>
            <p:spPr>
              <a:xfrm>
                <a:off x="6300192" y="4581128"/>
                <a:ext cx="93610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Coil current</a:t>
                </a:r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9976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30</a:t>
            </a:fld>
            <a:endParaRPr lang="fr-FR"/>
          </a:p>
        </p:txBody>
      </p:sp>
      <p:grpSp>
        <p:nvGrpSpPr>
          <p:cNvPr id="12" name="Groupe 11"/>
          <p:cNvGrpSpPr/>
          <p:nvPr/>
        </p:nvGrpSpPr>
        <p:grpSpPr>
          <a:xfrm>
            <a:off x="5745" y="1157425"/>
            <a:ext cx="9160631" cy="5697168"/>
            <a:chOff x="5745" y="1157425"/>
            <a:chExt cx="9160631" cy="5697168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5" y="1650969"/>
              <a:ext cx="9160631" cy="5203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6" name="Groupe 5"/>
            <p:cNvGrpSpPr/>
            <p:nvPr/>
          </p:nvGrpSpPr>
          <p:grpSpPr>
            <a:xfrm>
              <a:off x="1196296" y="1157425"/>
              <a:ext cx="6976104" cy="2589526"/>
              <a:chOff x="1196296" y="1157425"/>
              <a:chExt cx="6976104" cy="2589526"/>
            </a:xfrm>
          </p:grpSpPr>
          <p:cxnSp>
            <p:nvCxnSpPr>
              <p:cNvPr id="7" name="Connecteur droit avec flèche 6"/>
              <p:cNvCxnSpPr/>
              <p:nvPr/>
            </p:nvCxnSpPr>
            <p:spPr>
              <a:xfrm flipV="1">
                <a:off x="1196296" y="2852936"/>
                <a:ext cx="1863536" cy="288032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ZoneTexte 7"/>
              <p:cNvSpPr txBox="1"/>
              <p:nvPr/>
            </p:nvSpPr>
            <p:spPr>
              <a:xfrm>
                <a:off x="1426874" y="3162176"/>
                <a:ext cx="2082056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accent1"/>
                    </a:solidFill>
                  </a:rPr>
                  <a:t>Inductance dominate during coil charge</a:t>
                </a:r>
                <a:endParaRPr lang="en-US" sz="16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9" name="Connecteur droit avec flèche 8"/>
              <p:cNvCxnSpPr/>
              <p:nvPr/>
            </p:nvCxnSpPr>
            <p:spPr>
              <a:xfrm>
                <a:off x="3923928" y="2060849"/>
                <a:ext cx="3024336" cy="504055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ZoneTexte 9"/>
              <p:cNvSpPr txBox="1"/>
              <p:nvPr/>
            </p:nvSpPr>
            <p:spPr>
              <a:xfrm>
                <a:off x="5565870" y="1157425"/>
                <a:ext cx="1884860" cy="7674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FFC000"/>
                    </a:solidFill>
                  </a:rPr>
                  <a:t>Discharge phenomena during constant current</a:t>
                </a:r>
                <a:endParaRPr lang="en-US" sz="1600" dirty="0">
                  <a:solidFill>
                    <a:srgbClr val="FFC000"/>
                  </a:solidFill>
                </a:endParaRPr>
              </a:p>
            </p:txBody>
          </p:sp>
          <p:cxnSp>
            <p:nvCxnSpPr>
              <p:cNvPr id="11" name="Connecteur droit avec flèche 10"/>
              <p:cNvCxnSpPr/>
              <p:nvPr/>
            </p:nvCxnSpPr>
            <p:spPr>
              <a:xfrm>
                <a:off x="7092280" y="3103632"/>
                <a:ext cx="1080120" cy="61116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5424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31</a:t>
            </a:fld>
            <a:endParaRPr lang="fr-FR"/>
          </a:p>
        </p:txBody>
      </p:sp>
      <p:grpSp>
        <p:nvGrpSpPr>
          <p:cNvPr id="15" name="Groupe 14"/>
          <p:cNvGrpSpPr/>
          <p:nvPr/>
        </p:nvGrpSpPr>
        <p:grpSpPr>
          <a:xfrm>
            <a:off x="1403648" y="0"/>
            <a:ext cx="5174820" cy="5984238"/>
            <a:chOff x="1403648" y="0"/>
            <a:chExt cx="5174820" cy="5984238"/>
          </a:xfrm>
        </p:grpSpPr>
        <p:grpSp>
          <p:nvGrpSpPr>
            <p:cNvPr id="5" name="Groupe 4"/>
            <p:cNvGrpSpPr/>
            <p:nvPr/>
          </p:nvGrpSpPr>
          <p:grpSpPr>
            <a:xfrm>
              <a:off x="1403648" y="0"/>
              <a:ext cx="5174820" cy="5984238"/>
              <a:chOff x="1829586" y="464043"/>
              <a:chExt cx="5174820" cy="5984238"/>
            </a:xfrm>
          </p:grpSpPr>
          <p:pic>
            <p:nvPicPr>
              <p:cNvPr id="6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29586" y="464043"/>
                <a:ext cx="5174820" cy="5984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7" name="Connecteur droit avec flèche 6"/>
              <p:cNvCxnSpPr>
                <a:stCxn id="8" idx="1"/>
              </p:cNvCxnSpPr>
              <p:nvPr/>
            </p:nvCxnSpPr>
            <p:spPr>
              <a:xfrm flipH="1" flipV="1">
                <a:off x="3989838" y="4181081"/>
                <a:ext cx="1291818" cy="744153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ZoneTexte 7"/>
              <p:cNvSpPr txBox="1"/>
              <p:nvPr/>
            </p:nvSpPr>
            <p:spPr>
              <a:xfrm>
                <a:off x="5281656" y="4048071"/>
                <a:ext cx="1345157" cy="175432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Current terminals of the heater twisted and damaged.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9" name="Connecteur droit avec flèche 8"/>
            <p:cNvCxnSpPr>
              <a:stCxn id="10" idx="3"/>
            </p:cNvCxnSpPr>
            <p:nvPr/>
          </p:nvCxnSpPr>
          <p:spPr>
            <a:xfrm>
              <a:off x="3179363" y="589330"/>
              <a:ext cx="960589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/>
            <p:cNvSpPr txBox="1"/>
            <p:nvPr/>
          </p:nvSpPr>
          <p:spPr>
            <a:xfrm>
              <a:off x="2129187" y="404664"/>
              <a:ext cx="1050176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HTS coil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196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32</a:t>
            </a:fld>
            <a:endParaRPr lang="fr-FR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65010"/>
            <a:ext cx="9144000" cy="5194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221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33</a:t>
            </a:fld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-1645" y="1426766"/>
            <a:ext cx="9168163" cy="5445224"/>
            <a:chOff x="1721858" y="812971"/>
            <a:chExt cx="9168163" cy="5445224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1858" y="812971"/>
              <a:ext cx="9168163" cy="5445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Espace réservé du contenu 2"/>
            <p:cNvSpPr txBox="1">
              <a:spLocks/>
            </p:cNvSpPr>
            <p:nvPr/>
          </p:nvSpPr>
          <p:spPr>
            <a:xfrm>
              <a:off x="5002313" y="1665481"/>
              <a:ext cx="1148143" cy="6654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91440" tIns="45720" rIns="91440" bIns="45720" rtlCol="0">
              <a:normAutofit fontScale="85000" lnSpcReduction="20000"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800" dirty="0"/>
                <a:t>Trigger the power </a:t>
              </a:r>
              <a:r>
                <a:rPr lang="en-US" sz="1800" dirty="0" smtClean="0"/>
                <a:t>protection</a:t>
              </a:r>
              <a:endParaRPr lang="fr-FR" sz="1800" dirty="0" smtClean="0"/>
            </a:p>
          </p:txBody>
        </p:sp>
        <p:cxnSp>
          <p:nvCxnSpPr>
            <p:cNvPr id="14" name="Connecteur droit avec flèche 13"/>
            <p:cNvCxnSpPr>
              <a:stCxn id="13" idx="2"/>
            </p:cNvCxnSpPr>
            <p:nvPr/>
          </p:nvCxnSpPr>
          <p:spPr>
            <a:xfrm>
              <a:off x="5576385" y="2330922"/>
              <a:ext cx="509277" cy="40924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42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34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1043608" y="616662"/>
            <a:ext cx="7856745" cy="5782828"/>
            <a:chOff x="1043608" y="616662"/>
            <a:chExt cx="7856745" cy="5782828"/>
          </a:xfrm>
        </p:grpSpPr>
        <p:grpSp>
          <p:nvGrpSpPr>
            <p:cNvPr id="250" name="Groupe 249"/>
            <p:cNvGrpSpPr/>
            <p:nvPr/>
          </p:nvGrpSpPr>
          <p:grpSpPr>
            <a:xfrm>
              <a:off x="1043608" y="616662"/>
              <a:ext cx="7856745" cy="5782828"/>
              <a:chOff x="903430" y="886532"/>
              <a:chExt cx="7856745" cy="5782828"/>
            </a:xfrm>
          </p:grpSpPr>
          <p:grpSp>
            <p:nvGrpSpPr>
              <p:cNvPr id="253" name="Groupe 252"/>
              <p:cNvGrpSpPr/>
              <p:nvPr/>
            </p:nvGrpSpPr>
            <p:grpSpPr>
              <a:xfrm>
                <a:off x="903430" y="886532"/>
                <a:ext cx="7856745" cy="5782828"/>
                <a:chOff x="903430" y="886532"/>
                <a:chExt cx="7856745" cy="5782828"/>
              </a:xfrm>
            </p:grpSpPr>
            <p:grpSp>
              <p:nvGrpSpPr>
                <p:cNvPr id="258" name="Groupe 257"/>
                <p:cNvGrpSpPr/>
                <p:nvPr/>
              </p:nvGrpSpPr>
              <p:grpSpPr>
                <a:xfrm>
                  <a:off x="903430" y="886532"/>
                  <a:ext cx="7856745" cy="5782828"/>
                  <a:chOff x="903430" y="886532"/>
                  <a:chExt cx="7856745" cy="5782828"/>
                </a:xfrm>
              </p:grpSpPr>
              <p:grpSp>
                <p:nvGrpSpPr>
                  <p:cNvPr id="260" name="Groupe 259"/>
                  <p:cNvGrpSpPr/>
                  <p:nvPr/>
                </p:nvGrpSpPr>
                <p:grpSpPr>
                  <a:xfrm>
                    <a:off x="903430" y="886532"/>
                    <a:ext cx="7856745" cy="5782828"/>
                    <a:chOff x="903430" y="886532"/>
                    <a:chExt cx="7856745" cy="5782828"/>
                  </a:xfrm>
                </p:grpSpPr>
                <p:cxnSp>
                  <p:nvCxnSpPr>
                    <p:cNvPr id="263" name="Connecteur droit 262"/>
                    <p:cNvCxnSpPr/>
                    <p:nvPr/>
                  </p:nvCxnSpPr>
                  <p:spPr>
                    <a:xfrm>
                      <a:off x="6993630" y="5830664"/>
                      <a:ext cx="1010856" cy="0"/>
                    </a:xfrm>
                    <a:prstGeom prst="line">
                      <a:avLst/>
                    </a:prstGeom>
                    <a:ln w="28575">
                      <a:solidFill>
                        <a:srgbClr val="1202E8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64" name="Groupe 263"/>
                    <p:cNvGrpSpPr/>
                    <p:nvPr/>
                  </p:nvGrpSpPr>
                  <p:grpSpPr>
                    <a:xfrm>
                      <a:off x="903430" y="886532"/>
                      <a:ext cx="7856745" cy="5782828"/>
                      <a:chOff x="903430" y="886532"/>
                      <a:chExt cx="7856745" cy="5782828"/>
                    </a:xfrm>
                  </p:grpSpPr>
                  <p:cxnSp>
                    <p:nvCxnSpPr>
                      <p:cNvPr id="265" name="Connecteur droit avec flèche 264"/>
                      <p:cNvCxnSpPr/>
                      <p:nvPr/>
                    </p:nvCxnSpPr>
                    <p:spPr>
                      <a:xfrm flipV="1">
                        <a:off x="8028384" y="1466870"/>
                        <a:ext cx="0" cy="4366725"/>
                      </a:xfrm>
                      <a:prstGeom prst="straightConnector1">
                        <a:avLst/>
                      </a:prstGeom>
                      <a:ln w="57150">
                        <a:solidFill>
                          <a:srgbClr val="1202E8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66" name="Connecteur droit 265"/>
                      <p:cNvCxnSpPr/>
                      <p:nvPr/>
                    </p:nvCxnSpPr>
                    <p:spPr>
                      <a:xfrm>
                        <a:off x="7021366" y="1443256"/>
                        <a:ext cx="1010856" cy="0"/>
                      </a:xfrm>
                      <a:prstGeom prst="line">
                        <a:avLst/>
                      </a:prstGeom>
                      <a:ln w="28575">
                        <a:solidFill>
                          <a:srgbClr val="1202E8"/>
                        </a:solidFill>
                        <a:prstDash val="dash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67" name="ZoneTexte 266"/>
                      <p:cNvSpPr txBox="1"/>
                      <p:nvPr/>
                    </p:nvSpPr>
                    <p:spPr>
                      <a:xfrm>
                        <a:off x="8039959" y="3140968"/>
                        <a:ext cx="720216" cy="60016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100" b="1" dirty="0" smtClean="0">
                            <a:solidFill>
                              <a:srgbClr val="1202E8"/>
                            </a:solidFill>
                          </a:rPr>
                          <a:t>Overall coil voltage</a:t>
                        </a:r>
                        <a:endParaRPr lang="en-US" sz="1100" b="1" dirty="0">
                          <a:solidFill>
                            <a:srgbClr val="1202E8"/>
                          </a:solidFill>
                        </a:endParaRPr>
                      </a:p>
                    </p:txBody>
                  </p:sp>
                  <p:grpSp>
                    <p:nvGrpSpPr>
                      <p:cNvPr id="268" name="Groupe 267"/>
                      <p:cNvGrpSpPr/>
                      <p:nvPr/>
                    </p:nvGrpSpPr>
                    <p:grpSpPr>
                      <a:xfrm>
                        <a:off x="903430" y="886532"/>
                        <a:ext cx="7212545" cy="5782828"/>
                        <a:chOff x="903430" y="886532"/>
                        <a:chExt cx="7212545" cy="5782828"/>
                      </a:xfrm>
                    </p:grpSpPr>
                    <p:grpSp>
                      <p:nvGrpSpPr>
                        <p:cNvPr id="269" name="Groupe 268"/>
                        <p:cNvGrpSpPr/>
                        <p:nvPr/>
                      </p:nvGrpSpPr>
                      <p:grpSpPr>
                        <a:xfrm>
                          <a:off x="903430" y="886532"/>
                          <a:ext cx="7212545" cy="5516983"/>
                          <a:chOff x="1520468" y="1340768"/>
                          <a:chExt cx="7212545" cy="5516983"/>
                        </a:xfrm>
                      </p:grpSpPr>
                      <p:grpSp>
                        <p:nvGrpSpPr>
                          <p:cNvPr id="288" name="Groupe 287"/>
                          <p:cNvGrpSpPr/>
                          <p:nvPr/>
                        </p:nvGrpSpPr>
                        <p:grpSpPr>
                          <a:xfrm>
                            <a:off x="1520468" y="1340768"/>
                            <a:ext cx="6579923" cy="5516983"/>
                            <a:chOff x="394568" y="1419256"/>
                            <a:chExt cx="6293840" cy="5300959"/>
                          </a:xfrm>
                        </p:grpSpPr>
                        <p:grpSp>
                          <p:nvGrpSpPr>
                            <p:cNvPr id="298" name="Groupe 297"/>
                            <p:cNvGrpSpPr/>
                            <p:nvPr/>
                          </p:nvGrpSpPr>
                          <p:grpSpPr>
                            <a:xfrm>
                              <a:off x="394568" y="1434425"/>
                              <a:ext cx="6293840" cy="5189278"/>
                              <a:chOff x="394568" y="1434425"/>
                              <a:chExt cx="6293840" cy="5189278"/>
                            </a:xfrm>
                          </p:grpSpPr>
                          <p:grpSp>
                            <p:nvGrpSpPr>
                              <p:cNvPr id="301" name="Groupe 300"/>
                              <p:cNvGrpSpPr/>
                              <p:nvPr/>
                            </p:nvGrpSpPr>
                            <p:grpSpPr>
                              <a:xfrm>
                                <a:off x="394568" y="1434425"/>
                                <a:ext cx="6293840" cy="5189278"/>
                                <a:chOff x="1733153" y="1376581"/>
                                <a:chExt cx="5045530" cy="4632515"/>
                              </a:xfrm>
                            </p:grpSpPr>
                            <p:sp>
                              <p:nvSpPr>
                                <p:cNvPr id="304" name="ZoneTexte 303"/>
                                <p:cNvSpPr txBox="1"/>
                                <p:nvPr/>
                              </p:nvSpPr>
                              <p:spPr>
                                <a:xfrm>
                                  <a:off x="5087701" y="1576354"/>
                                  <a:ext cx="774559" cy="554393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en-US" b="1" dirty="0" smtClean="0">
                                      <a:solidFill>
                                        <a:schemeClr val="accent1"/>
                                      </a:solidFill>
                                    </a:rPr>
                                    <a:t>Coil</a:t>
                                  </a:r>
                                  <a:r>
                                    <a:rPr lang="fr-FR" b="1" dirty="0" smtClean="0">
                                      <a:solidFill>
                                        <a:schemeClr val="accent1"/>
                                      </a:solidFill>
                                    </a:rPr>
                                    <a:t> HTS</a:t>
                                  </a:r>
                                  <a:endParaRPr lang="fr-FR" b="1" dirty="0">
                                    <a:solidFill>
                                      <a:schemeClr val="accent1"/>
                                    </a:solidFill>
                                  </a:endParaRPr>
                                </a:p>
                              </p:txBody>
                            </p:sp>
                            <p:grpSp>
                              <p:nvGrpSpPr>
                                <p:cNvPr id="305" name="Groupe 304"/>
                                <p:cNvGrpSpPr/>
                                <p:nvPr/>
                              </p:nvGrpSpPr>
                              <p:grpSpPr>
                                <a:xfrm>
                                  <a:off x="1733153" y="1376581"/>
                                  <a:ext cx="5045530" cy="4632515"/>
                                  <a:chOff x="1693819" y="1376581"/>
                                  <a:chExt cx="5045530" cy="4632515"/>
                                </a:xfrm>
                              </p:grpSpPr>
                              <p:grpSp>
                                <p:nvGrpSpPr>
                                  <p:cNvPr id="306" name="Groupe 305"/>
                                  <p:cNvGrpSpPr/>
                                  <p:nvPr/>
                                </p:nvGrpSpPr>
                                <p:grpSpPr>
                                  <a:xfrm>
                                    <a:off x="1693819" y="1376581"/>
                                    <a:ext cx="5045530" cy="4632515"/>
                                    <a:chOff x="1693819" y="1376581"/>
                                    <a:chExt cx="5045530" cy="4632515"/>
                                  </a:xfrm>
                                </p:grpSpPr>
                                <p:grpSp>
                                  <p:nvGrpSpPr>
                                    <p:cNvPr id="309" name="Groupe 308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1693819" y="1376581"/>
                                      <a:ext cx="5045530" cy="4632515"/>
                                      <a:chOff x="1693819" y="1376581"/>
                                      <a:chExt cx="5045530" cy="4632515"/>
                                    </a:xfrm>
                                  </p:grpSpPr>
                                  <p:grpSp>
                                    <p:nvGrpSpPr>
                                      <p:cNvPr id="313" name="Groupe 312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4456428" y="2792804"/>
                                        <a:ext cx="1051676" cy="916608"/>
                                        <a:chOff x="4240843" y="3217845"/>
                                        <a:chExt cx="1153892" cy="1095912"/>
                                      </a:xfrm>
                                    </p:grpSpPr>
                                    <p:pic>
                                      <p:nvPicPr>
                                        <p:cNvPr id="373" name="Picture 3"/>
                                        <p:cNvPicPr>
                                          <a:picLocks noChangeAspect="1" noChangeArrowheads="1"/>
                                        </p:cNvPicPr>
                                        <p:nvPr/>
                                      </p:nvPicPr>
                                      <p:blipFill>
                                        <a:blip r:embed="rId2" cstate="print">
                                          <a:extLst>
                                            <a:ext uri="{28A0092B-C50C-407E-A947-70E740481C1C}">
                                              <a14:useLocalDpi xmlns:a14="http://schemas.microsoft.com/office/drawing/2010/main" val="0"/>
                                            </a:ext>
                                          </a:extLst>
                                        </a:blip>
                                        <a:srcRect/>
                                        <a:stretch>
                                          <a:fillRect/>
                                        </a:stretch>
                                      </p:blipFill>
                                      <p:spPr bwMode="auto">
                                        <a:xfrm rot="16200000">
                                          <a:off x="5063384" y="3454770"/>
                                          <a:ext cx="568275" cy="94426"/>
                                        </a:xfrm>
                                        <a:prstGeom prst="rect">
                                          <a:avLst/>
                                        </a:prstGeom>
                                        <a:noFill/>
                                        <a:ln>
                                          <a:noFill/>
                                        </a:ln>
                                        <a:extLst>
                                          <a:ext uri="{909E8E84-426E-40DD-AFC4-6F175D3DCCD1}">
                                            <a14:hiddenFill xmlns:a14="http://schemas.microsoft.com/office/drawing/2010/main">
                                              <a:solidFill>
                                                <a:schemeClr val="accent1"/>
                                              </a:solidFill>
                                            </a14:hiddenFill>
                                          </a:ext>
                                          <a:ext uri="{91240B29-F687-4F45-9708-019B960494DF}">
                                            <a14:hiddenLine xmlns:a14="http://schemas.microsoft.com/office/drawing/2010/main" w="9525">
                                              <a:solidFill>
                                                <a:schemeClr val="tx1"/>
                                              </a:solidFill>
                                              <a:miter lim="800000"/>
                                              <a:headEnd/>
                                              <a:tailEnd/>
                                            </a14:hiddenLine>
                                          </a:ext>
                                        </a:extLst>
                                      </p:spPr>
                                    </p:pic>
                                    <p:pic>
                                      <p:nvPicPr>
                                        <p:cNvPr id="374" name="Picture 3"/>
                                        <p:cNvPicPr>
                                          <a:picLocks noChangeAspect="1" noChangeArrowheads="1"/>
                                        </p:cNvPicPr>
                                        <p:nvPr/>
                                      </p:nvPicPr>
                                      <p:blipFill>
                                        <a:blip r:embed="rId2" cstate="print">
                                          <a:extLst>
                                            <a:ext uri="{28A0092B-C50C-407E-A947-70E740481C1C}">
                                              <a14:useLocalDpi xmlns:a14="http://schemas.microsoft.com/office/drawing/2010/main" val="0"/>
                                            </a:ext>
                                          </a:extLst>
                                        </a:blip>
                                        <a:srcRect/>
                                        <a:stretch>
                                          <a:fillRect/>
                                        </a:stretch>
                                      </p:blipFill>
                                      <p:spPr bwMode="auto">
                                        <a:xfrm rot="16200000">
                                          <a:off x="5060395" y="3982405"/>
                                          <a:ext cx="568276" cy="94426"/>
                                        </a:xfrm>
                                        <a:prstGeom prst="rect">
                                          <a:avLst/>
                                        </a:prstGeom>
                                        <a:noFill/>
                                        <a:ln>
                                          <a:noFill/>
                                        </a:ln>
                                        <a:extLst>
                                          <a:ext uri="{909E8E84-426E-40DD-AFC4-6F175D3DCCD1}">
                                            <a14:hiddenFill xmlns:a14="http://schemas.microsoft.com/office/drawing/2010/main">
                                              <a:solidFill>
                                                <a:schemeClr val="accent1"/>
                                              </a:solidFill>
                                            </a14:hiddenFill>
                                          </a:ext>
                                          <a:ext uri="{91240B29-F687-4F45-9708-019B960494DF}">
                                            <a14:hiddenLine xmlns:a14="http://schemas.microsoft.com/office/drawing/2010/main" w="9525">
                                              <a:solidFill>
                                                <a:schemeClr val="tx1"/>
                                              </a:solidFill>
                                              <a:miter lim="800000"/>
                                              <a:headEnd/>
                                              <a:tailEnd/>
                                            </a14:hiddenLine>
                                          </a:ext>
                                        </a:extLst>
                                      </p:spPr>
                                    </p:pic>
                                    <p:sp>
                                      <p:nvSpPr>
                                        <p:cNvPr id="375" name="Ellipse 374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4240843" y="3453511"/>
                                          <a:ext cx="297715" cy="291970"/>
                                        </a:xfrm>
                                        <a:prstGeom prst="ellipse">
                                          <a:avLst/>
                                        </a:prstGeom>
                                        <a:noFill/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fr-FR"/>
                                        </a:p>
                                      </p:txBody>
                                    </p:sp>
                                    <p:cxnSp>
                                      <p:nvCxnSpPr>
                                        <p:cNvPr id="376" name="Connecteur en angle 375"/>
                                        <p:cNvCxnSpPr>
                                          <a:stCxn id="375" idx="0"/>
                                        </p:cNvCxnSpPr>
                                        <p:nvPr/>
                                      </p:nvCxnSpPr>
                                      <p:spPr>
                                        <a:xfrm rot="5400000" flipH="1" flipV="1">
                                          <a:off x="4772480" y="2835066"/>
                                          <a:ext cx="235666" cy="1001224"/>
                                        </a:xfrm>
                                        <a:prstGeom prst="bentConnector2">
                                          <a:avLst/>
                                        </a:prstGeom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  <p:cxnSp>
                                      <p:nvCxnSpPr>
                                        <p:cNvPr id="377" name="Connecteur en angle 376"/>
                                        <p:cNvCxnSpPr>
                                          <a:stCxn id="375" idx="4"/>
                                        </p:cNvCxnSpPr>
                                        <p:nvPr/>
                                      </p:nvCxnSpPr>
                                      <p:spPr>
                                        <a:xfrm rot="16200000" flipH="1">
                                          <a:off x="4606176" y="3529006"/>
                                          <a:ext cx="568277" cy="1001226"/>
                                        </a:xfrm>
                                        <a:prstGeom prst="bentConnector2">
                                          <a:avLst/>
                                        </a:prstGeom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</p:grpSp>
                                  <p:grpSp>
                                    <p:nvGrpSpPr>
                                      <p:cNvPr id="314" name="Groupe 313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1693819" y="1376581"/>
                                        <a:ext cx="5045530" cy="4632515"/>
                                        <a:chOff x="1693819" y="1376581"/>
                                        <a:chExt cx="5045530" cy="4632515"/>
                                      </a:xfrm>
                                    </p:grpSpPr>
                                    <p:sp>
                                      <p:nvSpPr>
                                        <p:cNvPr id="315" name="ZoneTexte 314"/>
                                        <p:cNvSpPr txBox="1"/>
                                        <p:nvPr/>
                                      </p:nvSpPr>
                                      <p:spPr>
                                        <a:xfrm>
                                          <a:off x="3979657" y="2726461"/>
                                          <a:ext cx="667905" cy="316796"/>
                                        </a:xfrm>
                                        <a:prstGeom prst="rect">
                                          <a:avLst/>
                                        </a:prstGeom>
                                        <a:noFill/>
                                      </p:spPr>
                                      <p:txBody>
                                        <a:bodyPr wrap="square" rtlCol="0">
                                          <a:spAutoFit/>
                                        </a:bodyPr>
                                        <a:lstStyle/>
                                        <a:p>
                                          <a:r>
                                            <a:rPr lang="fr-FR" dirty="0" smtClean="0">
                                              <a:solidFill>
                                                <a:srgbClr val="FF0000"/>
                                              </a:solidFill>
                                            </a:rPr>
                                            <a:t>Pulse</a:t>
                                          </a:r>
                                          <a:endParaRPr lang="fr-FR" dirty="0">
                                            <a:solidFill>
                                              <a:srgbClr val="FF0000"/>
                                            </a:solidFill>
                                          </a:endParaRPr>
                                        </a:p>
                                      </p:txBody>
                                    </p:sp>
                                    <p:grpSp>
                                      <p:nvGrpSpPr>
                                        <p:cNvPr id="316" name="Groupe 315"/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1693819" y="1376581"/>
                                          <a:ext cx="5045530" cy="4632515"/>
                                          <a:chOff x="1693819" y="1376581"/>
                                          <a:chExt cx="5045530" cy="4632515"/>
                                        </a:xfrm>
                                      </p:grpSpPr>
                                      <p:grpSp>
                                        <p:nvGrpSpPr>
                                          <p:cNvPr id="318" name="Groupe 317"/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2606576" y="1376581"/>
                                            <a:ext cx="4132773" cy="4632515"/>
                                            <a:chOff x="2606576" y="1376581"/>
                                            <a:chExt cx="4132773" cy="4632515"/>
                                          </a:xfrm>
                                        </p:grpSpPr>
                                        <p:grpSp>
                                          <p:nvGrpSpPr>
                                            <p:cNvPr id="320" name="Groupe 319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2606576" y="1376581"/>
                                              <a:ext cx="4132773" cy="4632515"/>
                                              <a:chOff x="2606576" y="1376581"/>
                                              <a:chExt cx="4132773" cy="4632515"/>
                                            </a:xfrm>
                                          </p:grpSpPr>
                                          <p:grpSp>
                                            <p:nvGrpSpPr>
                                              <p:cNvPr id="323" name="Groupe 322"/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2606576" y="1376581"/>
                                                <a:ext cx="4132773" cy="4632515"/>
                                                <a:chOff x="2606576" y="1376581"/>
                                                <a:chExt cx="4132773" cy="4632515"/>
                                              </a:xfrm>
                                            </p:grpSpPr>
                                            <p:grpSp>
                                              <p:nvGrpSpPr>
                                                <p:cNvPr id="327" name="Groupe 326"/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2606576" y="1376581"/>
                                                  <a:ext cx="3752542" cy="4632515"/>
                                                  <a:chOff x="2606576" y="1376581"/>
                                                  <a:chExt cx="3752542" cy="4632515"/>
                                                </a:xfrm>
                                              </p:grpSpPr>
                                              <p:grpSp>
                                                <p:nvGrpSpPr>
                                                  <p:cNvPr id="339" name="Groupe 338"/>
                                                  <p:cNvGrpSpPr/>
                                                  <p:nvPr/>
                                                </p:nvGrpSpPr>
                                                <p:grpSpPr>
                                                  <a:xfrm>
                                                    <a:off x="2606576" y="1376581"/>
                                                    <a:ext cx="3549600" cy="4632515"/>
                                                    <a:chOff x="1763688" y="1376581"/>
                                                    <a:chExt cx="3549600" cy="4632515"/>
                                                  </a:xfrm>
                                                </p:grpSpPr>
                                                <p:grpSp>
                                                  <p:nvGrpSpPr>
                                                    <p:cNvPr id="350" name="Groupe 349"/>
                                                    <p:cNvGrpSpPr/>
                                                    <p:nvPr/>
                                                  </p:nvGrpSpPr>
                                                  <p:grpSpPr>
                                                    <a:xfrm>
                                                      <a:off x="1763688" y="3010070"/>
                                                      <a:ext cx="504056" cy="487293"/>
                                                      <a:chOff x="1475656" y="2797691"/>
                                                      <a:chExt cx="504056" cy="487293"/>
                                                    </a:xfrm>
                                                  </p:grpSpPr>
                                                  <p:sp>
                                                    <p:nvSpPr>
                                                      <p:cNvPr id="371" name="Ellipse 370"/>
                                                      <p:cNvSpPr/>
                                                      <p:nvPr/>
                                                    </p:nvSpPr>
                                                    <p:spPr>
                                                      <a:xfrm>
                                                        <a:off x="1475656" y="2797691"/>
                                                        <a:ext cx="504056" cy="487293"/>
                                                      </a:xfrm>
                                                      <a:prstGeom prst="ellipse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</a:ln>
                                                    </p:spPr>
                                                    <p:style>
                                                      <a:lnRef idx="2">
                                                        <a:schemeClr val="accent1">
                                                          <a:shade val="50000"/>
                                                        </a:schemeClr>
                                                      </a:lnRef>
                                                      <a:fillRef idx="1">
                                                        <a:schemeClr val="accent1"/>
                                                      </a:fillRef>
                                                      <a:effectRef idx="0">
                                                        <a:schemeClr val="accent1"/>
                                                      </a:effectRef>
                                                      <a:fontRef idx="minor">
                                                        <a:schemeClr val="lt1"/>
                                                      </a:fontRef>
                                                    </p:style>
                                                    <p:txBody>
                                                      <a:bodyPr rtlCol="0" anchor="ctr"/>
                                                      <a:lstStyle/>
                                                      <a:p>
                                                        <a:pPr algn="ctr"/>
                                                        <a:endParaRPr lang="fr-FR"/>
                                                      </a:p>
                                                    </p:txBody>
                                                  </p:sp>
                                                  <p:cxnSp>
                                                    <p:nvCxnSpPr>
                                                      <p:cNvPr id="372" name="Connecteur droit 371"/>
                                                      <p:cNvCxnSpPr>
                                                        <a:stCxn id="371" idx="2"/>
                                                        <a:endCxn id="371" idx="6"/>
                                                      </p:cNvCxnSpPr>
                                                      <p:nvPr/>
                                                    </p:nvCxnSpPr>
                                                    <p:spPr>
                                                      <a:xfrm>
                                                        <a:off x="1475656" y="3041338"/>
                                                        <a:ext cx="504056" cy="0"/>
                                                      </a:xfrm>
                                                      <a:prstGeom prst="line">
                                                        <a:avLst/>
                                                      </a:prstGeom>
                                                      <a:ln w="381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</a:ln>
                                                    </p:spPr>
                                                    <p:style>
                                                      <a:lnRef idx="1">
                                                        <a:schemeClr val="accent1"/>
                                                      </a:lnRef>
                                                      <a:fillRef idx="0">
                                                        <a:schemeClr val="accent1"/>
                                                      </a:fillRef>
                                                      <a:effectRef idx="0">
                                                        <a:schemeClr val="accent1"/>
                                                      </a:effectRef>
                                                      <a:fontRef idx="minor">
                                                        <a:schemeClr val="tx1"/>
                                                      </a:fontRef>
                                                    </p:style>
                                                  </p:cxnSp>
                                                </p:grpSp>
                                                <p:cxnSp>
                                                  <p:nvCxnSpPr>
                                                    <p:cNvPr id="351" name="Connecteur en angle 350"/>
                                                    <p:cNvCxnSpPr>
                                                      <a:stCxn id="371" idx="0"/>
                                                    </p:cNvCxnSpPr>
                                                    <p:nvPr/>
                                                  </p:nvCxnSpPr>
                                                  <p:spPr>
                                                    <a:xfrm rot="5400000" flipH="1" flipV="1">
                                                      <a:off x="1798738" y="1676968"/>
                                                      <a:ext cx="1550081" cy="1116124"/>
                                                    </a:xfrm>
                                                    <a:prstGeom prst="bentConnector2">
                                                      <a:avLst/>
                                                    </a:prstGeom>
                                                    <a:ln w="28575">
                                                      <a:solidFill>
                                                        <a:schemeClr val="tx1"/>
                                                      </a:solidFill>
                                                    </a:ln>
                                                  </p:spPr>
                                                  <p:style>
                                                    <a:lnRef idx="1">
                                                      <a:schemeClr val="accent1"/>
                                                    </a:lnRef>
                                                    <a:fillRef idx="0">
                                                      <a:schemeClr val="accent1"/>
                                                    </a:fillRef>
                                                    <a:effectRef idx="0">
                                                      <a:schemeClr val="accent1"/>
                                                    </a:effectRef>
                                                    <a:fontRef idx="minor">
                                                      <a:schemeClr val="tx1"/>
                                                    </a:fontRef>
                                                  </p:style>
                                                </p:cxnSp>
                                                <p:pic>
                                                  <p:nvPicPr>
                                                    <p:cNvPr id="352" name="Picture 3"/>
                                                    <p:cNvPicPr>
                                                      <a:picLocks noChangeAspect="1" noChangeArrowheads="1"/>
                                                    </p:cNvPicPr>
                                                    <p:nvPr/>
                                                  </p:nvPicPr>
                                                  <p:blipFill>
                                                    <a:blip r:embed="rId3" cstate="print">
                                                      <a:extLst>
                                                        <a:ext uri="{28A0092B-C50C-407E-A947-70E740481C1C}">
                                                          <a14:useLocalDpi xmlns:a14="http://schemas.microsoft.com/office/drawing/2010/main" val="0"/>
                                                        </a:ext>
                                                      </a:extLst>
                                                    </a:blip>
                                                    <a:srcRect/>
                                                    <a:stretch>
                                                      <a:fillRect/>
                                                    </a:stretch>
                                                  </p:blipFill>
                                                  <p:spPr bwMode="auto">
                                                    <a:xfrm>
                                                      <a:off x="3129935" y="1376581"/>
                                                      <a:ext cx="568275" cy="94426"/>
                                                    </a:xfrm>
                                                    <a:prstGeom prst="rect">
                                                      <a:avLst/>
                                                    </a:prstGeom>
                                                    <a:noFill/>
                                                    <a:ln>
                                                      <a:noFill/>
                                                    </a:ln>
                                                    <a:extLst>
                                                      <a:ext uri="{909E8E84-426E-40DD-AFC4-6F175D3DCCD1}">
                                                        <a14:hiddenFill xmlns:a14="http://schemas.microsoft.com/office/drawing/2010/main">
                                                          <a:solidFill>
                                                            <a:schemeClr val="accent1"/>
                                                          </a:solidFill>
                                                        </a14:hiddenFill>
                                                      </a:ext>
                                                      <a:ext uri="{91240B29-F687-4F45-9708-019B960494DF}">
                                                        <a14:hiddenLine xmlns:a14="http://schemas.microsoft.com/office/drawing/2010/main" w="9525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miter lim="800000"/>
                                                          <a:headEnd/>
                                                          <a:tailEnd/>
                                                        </a14:hiddenLine>
                                                      </a:ext>
                                                    </a:extLst>
                                                  </p:spPr>
                                                </p:pic>
                                                <p:grpSp>
                                                  <p:nvGrpSpPr>
                                                    <p:cNvPr id="353" name="Groupe 352"/>
                                                    <p:cNvGrpSpPr/>
                                                    <p:nvPr/>
                                                  </p:nvGrpSpPr>
                                                  <p:grpSpPr>
                                                    <a:xfrm>
                                                      <a:off x="5202775" y="1813614"/>
                                                      <a:ext cx="110513" cy="3800088"/>
                                                      <a:chOff x="3815522" y="2169765"/>
                                                      <a:chExt cx="110513" cy="3800088"/>
                                                    </a:xfrm>
                                                  </p:grpSpPr>
                                                  <p:pic>
                                                    <p:nvPicPr>
                                                      <p:cNvPr id="359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675050" y="2310237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360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678175" y="2624557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361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683255" y="2938163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362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687343" y="3252865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363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690468" y="3567185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364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695548" y="3880791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365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700018" y="4193780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366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703143" y="4508100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367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708223" y="4821706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368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712311" y="5136408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369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715436" y="5450728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  <p:pic>
                                                    <p:nvPicPr>
                                                      <p:cNvPr id="370" name="Picture 2"/>
                                                      <p:cNvPicPr>
                                                        <a:picLocks noChangeAspect="1" noChangeArrowheads="1"/>
                                                      </p:cNvPicPr>
                                                      <p:nvPr/>
                                                    </p:nvPicPr>
                                                    <p:blipFill>
                                                      <a:blip r:embed="rId4" cstate="print">
                                                        <a:extLst>
                                                          <a:ext uri="{28A0092B-C50C-407E-A947-70E740481C1C}">
                                                            <a14:useLocalDpi xmlns:a14="http://schemas.microsoft.com/office/drawing/2010/main" val="0"/>
                                                          </a:ext>
                                                        </a:extLst>
                                                      </a:blip>
                                                      <a:srcRect/>
                                                      <a:stretch>
                                                        <a:fillRect/>
                                                      </a:stretch>
                                                    </p:blipFill>
                                                    <p:spPr bwMode="auto">
                                                      <a:xfrm rot="5400000">
                                                        <a:off x="3720516" y="5764334"/>
                                                        <a:ext cx="345991" cy="65047"/>
                                                      </a:xfrm>
                                                      <a:prstGeom prst="rect">
                                                        <a:avLst/>
                                                      </a:prstGeom>
                                                      <a:noFill/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09E8E84-426E-40DD-AFC4-6F175D3DCCD1}">
                                                          <a14:hiddenFill xmlns:a14="http://schemas.microsoft.com/office/drawing/2010/main">
                                                            <a:solidFill>
                                                              <a:schemeClr val="accent1"/>
                                                            </a:solidFill>
                                                          </a14:hiddenFill>
                                                        </a:ex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miter lim="800000"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</p:pic>
                                                </p:grpSp>
                                                <p:cxnSp>
                                                  <p:nvCxnSpPr>
                                                    <p:cNvPr id="354" name="Connecteur en angle 353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>
                                                      <a:off x="3695670" y="1461924"/>
                                                      <a:ext cx="1515880" cy="361850"/>
                                                    </a:xfrm>
                                                    <a:prstGeom prst="bentConnector2">
                                                      <a:avLst/>
                                                    </a:prstGeom>
                                                    <a:ln w="19050">
                                                      <a:solidFill>
                                                        <a:schemeClr val="tx1"/>
                                                      </a:solidFill>
                                                    </a:ln>
                                                  </p:spPr>
                                                  <p:style>
                                                    <a:lnRef idx="1">
                                                      <a:schemeClr val="accent1"/>
                                                    </a:lnRef>
                                                    <a:fillRef idx="0">
                                                      <a:schemeClr val="accent1"/>
                                                    </a:fillRef>
                                                    <a:effectRef idx="0">
                                                      <a:schemeClr val="accent1"/>
                                                    </a:effectRef>
                                                    <a:fontRef idx="minor">
                                                      <a:schemeClr val="tx1"/>
                                                    </a:fontRef>
                                                  </p:style>
                                                </p:cxnSp>
                                                <p:pic>
                                                  <p:nvPicPr>
                                                    <p:cNvPr id="355" name="Picture 3"/>
                                                    <p:cNvPicPr>
                                                      <a:picLocks noChangeAspect="1" noChangeArrowheads="1"/>
                                                    </p:cNvPicPr>
                                                    <p:nvPr/>
                                                  </p:nvPicPr>
                                                  <p:blipFill>
                                                    <a:blip r:embed="rId3" cstate="print">
                                                      <a:extLst>
                                                        <a:ext uri="{28A0092B-C50C-407E-A947-70E740481C1C}">
                                                          <a14:useLocalDpi xmlns:a14="http://schemas.microsoft.com/office/drawing/2010/main" val="0"/>
                                                        </a:ext>
                                                      </a:extLst>
                                                    </a:blip>
                                                    <a:srcRect/>
                                                    <a:stretch>
                                                      <a:fillRect/>
                                                    </a:stretch>
                                                  </p:blipFill>
                                                  <p:spPr bwMode="auto">
                                                    <a:xfrm rot="16200000">
                                                      <a:off x="1690462" y="4418231"/>
                                                      <a:ext cx="568275" cy="94426"/>
                                                    </a:xfrm>
                                                    <a:prstGeom prst="rect">
                                                      <a:avLst/>
                                                    </a:prstGeom>
                                                    <a:noFill/>
                                                    <a:ln>
                                                      <a:noFill/>
                                                    </a:ln>
                                                    <a:extLst>
                                                      <a:ext uri="{909E8E84-426E-40DD-AFC4-6F175D3DCCD1}">
                                                        <a14:hiddenFill xmlns:a14="http://schemas.microsoft.com/office/drawing/2010/main">
                                                          <a:solidFill>
                                                            <a:schemeClr val="accent1"/>
                                                          </a:solidFill>
                                                        </a14:hiddenFill>
                                                      </a:ext>
                                                      <a:ext uri="{91240B29-F687-4F45-9708-019B960494DF}">
                                                        <a14:hiddenLine xmlns:a14="http://schemas.microsoft.com/office/drawing/2010/main" w="9525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miter lim="800000"/>
                                                          <a:headEnd/>
                                                          <a:tailEnd/>
                                                        </a14:hiddenLine>
                                                      </a:ext>
                                                    </a:extLst>
                                                  </p:spPr>
                                                </p:pic>
                                                <p:cxnSp>
                                                  <p:nvCxnSpPr>
                                                    <p:cNvPr id="356" name="Connecteur droit 355"/>
                                                    <p:cNvCxnSpPr>
                                                      <a:stCxn id="371" idx="4"/>
                                                    </p:cNvCxnSpPr>
                                                    <p:nvPr/>
                                                  </p:nvCxnSpPr>
                                                  <p:spPr>
                                                    <a:xfrm>
                                                      <a:off x="2015716" y="3497363"/>
                                                      <a:ext cx="1" cy="687109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ln w="28575">
                                                      <a:solidFill>
                                                        <a:schemeClr val="tx1"/>
                                                      </a:solidFill>
                                                    </a:ln>
                                                  </p:spPr>
                                                  <p:style>
                                                    <a:lnRef idx="1">
                                                      <a:schemeClr val="accent1"/>
                                                    </a:lnRef>
                                                    <a:fillRef idx="0">
                                                      <a:schemeClr val="accent1"/>
                                                    </a:fillRef>
                                                    <a:effectRef idx="0">
                                                      <a:schemeClr val="accent1"/>
                                                    </a:effectRef>
                                                    <a:fontRef idx="minor">
                                                      <a:schemeClr val="tx1"/>
                                                    </a:fontRef>
                                                  </p:style>
                                                </p:cxnSp>
                                                <p:cxnSp>
                                                  <p:nvCxnSpPr>
                                                    <p:cNvPr id="357" name="Connecteur en angle 356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>
                                                      <a:off x="2012891" y="4737390"/>
                                                      <a:ext cx="3274184" cy="1271706"/>
                                                    </a:xfrm>
                                                    <a:prstGeom prst="bentConnector3">
                                                      <a:avLst>
                                                        <a:gd name="adj1" fmla="val 79"/>
                                                      </a:avLst>
                                                    </a:prstGeom>
                                                    <a:ln w="28575">
                                                      <a:solidFill>
                                                        <a:schemeClr val="tx1"/>
                                                      </a:solidFill>
                                                    </a:ln>
                                                  </p:spPr>
                                                  <p:style>
                                                    <a:lnRef idx="1">
                                                      <a:schemeClr val="accent1"/>
                                                    </a:lnRef>
                                                    <a:fillRef idx="0">
                                                      <a:schemeClr val="accent1"/>
                                                    </a:fillRef>
                                                    <a:effectRef idx="0">
                                                      <a:schemeClr val="accent1"/>
                                                    </a:effectRef>
                                                    <a:fontRef idx="minor">
                                                      <a:schemeClr val="tx1"/>
                                                    </a:fontRef>
                                                  </p:style>
                                                </p:cxnSp>
                                                <p:cxnSp>
                                                  <p:nvCxnSpPr>
                                                    <p:cNvPr id="358" name="Connecteur droit 357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>
                                                      <a:off x="5267429" y="5609892"/>
                                                      <a:ext cx="7556" cy="395394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ln w="28575">
                                                      <a:solidFill>
                                                        <a:schemeClr val="tx1"/>
                                                      </a:solidFill>
                                                    </a:ln>
                                                  </p:spPr>
                                                  <p:style>
                                                    <a:lnRef idx="1">
                                                      <a:schemeClr val="accent1"/>
                                                    </a:lnRef>
                                                    <a:fillRef idx="0">
                                                      <a:schemeClr val="accent1"/>
                                                    </a:fillRef>
                                                    <a:effectRef idx="0">
                                                      <a:schemeClr val="accent1"/>
                                                    </a:effectRef>
                                                    <a:fontRef idx="minor">
                                                      <a:schemeClr val="tx1"/>
                                                    </a:fontRef>
                                                  </p:style>
                                                </p:cxnSp>
                                              </p:grpSp>
                                              <p:cxnSp>
                                                <p:nvCxnSpPr>
                                                  <p:cNvPr id="340" name="Connecteur droit 339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44545" y="1837204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341" name="Connecteur droit 340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52165" y="2143016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342" name="Connecteur droit 341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99408" y="5282951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343" name="Connecteur droit 342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67405" y="2773308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344" name="Connecteur droit 343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81628" y="3717032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345" name="Connecteur droit 344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84168" y="4025384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346" name="Connecteur droit 345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86073" y="4339704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347" name="Connecteur droit 346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89248" y="4655676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348" name="Connecteur droit 347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093693" y="4969996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349" name="Connecteur droit 348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103471" y="5604480"/>
                                                    <a:ext cx="25564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>
                                                    <a:solidFill>
                                                      <a:schemeClr val="tx1"/>
                                                    </a:solidFill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accent1"/>
                                                  </a:lnRef>
                                                  <a:fillRef idx="0">
                                                    <a:schemeClr val="accent1"/>
                                                  </a:fillRef>
                                                  <a:effectRef idx="0">
                                                    <a:schemeClr val="accent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</p:grpSp>
                                            <p:sp>
                                              <p:nvSpPr>
                                                <p:cNvPr id="328" name="ZoneTexte 327"/>
                                                <p:cNvSpPr txBox="1"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163285" y="1918926"/>
                                                  <a:ext cx="576064" cy="224397"/>
                                                </a:xfrm>
                                                <a:prstGeom prst="rect">
                                                  <a:avLst/>
                                                </a:prstGeom>
                                                <a:noFill/>
                                                <a:effectLst>
                                                  <a:glow rad="127000">
                                                    <a:schemeClr val="accent1"/>
                                                  </a:glow>
                                                  <a:softEdge rad="0"/>
                                                </a:effectLst>
                                              </p:spPr>
                                              <p:txBody>
                                                <a:bodyPr wrap="square" rtlCol="0">
                                                  <a:spAutoFit/>
                                                </a:bodyPr>
                                                <a:lstStyle/>
                                                <a:p>
                                                  <a:r>
                                                    <a:rPr lang="fr-FR" sz="1100" b="1" dirty="0" smtClean="0">
                                                      <a:solidFill>
                                                        <a:schemeClr val="bg1">
                                                          <a:lumMod val="75000"/>
                                                        </a:schemeClr>
                                                      </a:solidFill>
                                                    </a:rPr>
                                                    <a:t>PP2</a:t>
                                                  </a:r>
                                                  <a:endParaRPr lang="fr-FR" sz="1100" b="1" dirty="0">
                                                    <a:solidFill>
                                                      <a:schemeClr val="bg1">
                                                        <a:lumMod val="75000"/>
                                                      </a:schemeClr>
                                                    </a:solidFill>
                                                  </a:endParaRPr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329" name="Ellipse 328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292572" y="2747909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330" name="Ellipse 329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305272" y="3690744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331" name="Ellipse 330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301081" y="3999984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332" name="Ellipse 331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305272" y="4314305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333" name="Ellipse 332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307812" y="4626848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334" name="Ellipse 333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313781" y="4944597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335" name="Ellipse 334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312892" y="5254600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336" name="Ellipse 335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320512" y="5579080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337" name="Ellipse 336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282412" y="2117617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338" name="Ellipse 337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6274793" y="1811805"/>
                                                  <a:ext cx="45719" cy="4571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chemeClr val="bg1"/>
                                                </a:solidFill>
                                                <a:ln w="3175">
                                                  <a:solidFill>
                                                    <a:schemeClr val="tx1"/>
                                                  </a:solidFill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endParaRPr lang="fr-FR"/>
                                                </a:p>
                                              </p:txBody>
                                            </p:sp>
                                          </p:grpSp>
                                          <p:sp>
                                            <p:nvSpPr>
                                              <p:cNvPr id="324" name="ZoneTexte 323"/>
                                              <p:cNvSpPr txBox="1"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2864701" y="4360772"/>
                                                <a:ext cx="576064" cy="263997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</p:spPr>
                                            <p:txBody>
                                              <a:bodyPr wrap="square" rtlCol="0">
                                                <a:spAutoFit/>
                                              </a:bodyPr>
                                              <a:lstStyle/>
                                              <a:p>
                                                <a:r>
                                                  <a:rPr lang="fr-FR" sz="1400" dirty="0" smtClean="0"/>
                                                  <a:t>R</a:t>
                                                </a:r>
                                                <a:r>
                                                  <a:rPr lang="fr-FR" sz="1100" dirty="0" smtClean="0"/>
                                                  <a:t>shunt</a:t>
                                                </a:r>
                                                <a:endParaRPr lang="fr-FR" sz="1200" dirty="0"/>
                                              </a:p>
                                            </p:txBody>
                                          </p:sp>
                                          <p:sp>
                                            <p:nvSpPr>
                                              <p:cNvPr id="325" name="ZoneTexte 324"/>
                                              <p:cNvSpPr txBox="1"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3952966" y="1527433"/>
                                                <a:ext cx="576064" cy="290396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</p:spPr>
                                            <p:txBody>
                                              <a:bodyPr wrap="square" rtlCol="0">
                                                <a:spAutoFit/>
                                              </a:bodyPr>
                                              <a:lstStyle/>
                                              <a:p>
                                                <a:r>
                                                  <a:rPr lang="fr-FR" sz="1600" dirty="0" smtClean="0"/>
                                                  <a:t>R</a:t>
                                                </a:r>
                                                <a:r>
                                                  <a:rPr lang="fr-FR" sz="1050" dirty="0" smtClean="0"/>
                                                  <a:t>drive</a:t>
                                                </a:r>
                                                <a:endParaRPr lang="fr-FR" sz="1600" dirty="0"/>
                                              </a:p>
                                            </p:txBody>
                                          </p:sp>
                                          <p:sp>
                                            <p:nvSpPr>
                                              <p:cNvPr id="326" name="ZoneTexte 325"/>
                                              <p:cNvSpPr txBox="1"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4492871" y="2227752"/>
                                                <a:ext cx="1231257" cy="316796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</p:spPr>
                                            <p:txBody>
                                              <a:bodyPr wrap="square" rtlCol="0">
                                                <a:spAutoFit/>
                                              </a:bodyPr>
                                              <a:lstStyle/>
                                              <a:p>
                                                <a:r>
                                                  <a:rPr lang="fr-FR" b="1" dirty="0" smtClean="0">
                                                    <a:solidFill>
                                                      <a:schemeClr val="accent1"/>
                                                    </a:solidFill>
                                                  </a:rPr>
                                                  <a:t>Heater</a:t>
                                                </a:r>
                                                <a:endParaRPr lang="fr-FR" b="1" dirty="0">
                                                  <a:solidFill>
                                                    <a:schemeClr val="accent1"/>
                                                  </a:solidFill>
                                                </a:endParaRPr>
                                              </a:p>
                                            </p:txBody>
                                          </p:sp>
                                        </p:grpSp>
                                        <p:sp>
                                          <p:nvSpPr>
                                            <p:cNvPr id="321" name="ZoneTexte 320"/>
                                            <p:cNvSpPr txBox="1"/>
                                            <p:nvPr/>
                                          </p:nvSpPr>
                                          <p:spPr>
                                            <a:xfrm>
                                              <a:off x="5347665" y="2604130"/>
                                              <a:ext cx="576064" cy="237597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</p:spPr>
                                          <p:txBody>
                                            <a:bodyPr wrap="square" rtlCol="0">
                                              <a:spAutoFit/>
                                            </a:bodyPr>
                                            <a:lstStyle/>
                                            <a:p>
                                              <a:r>
                                                <a:rPr lang="fr-FR" sz="1200" dirty="0" smtClean="0"/>
                                                <a:t>A1</a:t>
                                              </a:r>
                                              <a:endParaRPr lang="fr-FR" sz="1200" dirty="0"/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322" name="ZoneTexte 321"/>
                                            <p:cNvSpPr txBox="1"/>
                                            <p:nvPr/>
                                          </p:nvSpPr>
                                          <p:spPr>
                                            <a:xfrm>
                                              <a:off x="5364088" y="3692648"/>
                                              <a:ext cx="576064" cy="237597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</p:spPr>
                                          <p:txBody>
                                            <a:bodyPr wrap="square" rtlCol="0">
                                              <a:spAutoFit/>
                                            </a:bodyPr>
                                            <a:lstStyle/>
                                            <a:p>
                                              <a:r>
                                                <a:rPr lang="fr-FR" sz="1200" dirty="0" smtClean="0"/>
                                                <a:t>A4</a:t>
                                              </a:r>
                                              <a:endParaRPr lang="fr-FR" sz="900" dirty="0"/>
                                            </a:p>
                                          </p:txBody>
                                        </p:sp>
                                      </p:grpSp>
                                      <p:sp>
                                        <p:nvSpPr>
                                          <p:cNvPr id="319" name="ZoneTexte 318"/>
                                          <p:cNvSpPr txBox="1"/>
                                          <p:nvPr/>
                                        </p:nvSpPr>
                                        <p:spPr>
                                          <a:xfrm>
                                            <a:off x="1693819" y="2819042"/>
                                            <a:ext cx="1042261" cy="554393"/>
                                          </a:xfrm>
                                          <a:prstGeom prst="rect">
                                            <a:avLst/>
                                          </a:prstGeom>
                                          <a:noFill/>
                                        </p:spPr>
                                        <p:txBody>
                                          <a:bodyPr wrap="square" rtlCol="0">
                                            <a:spAutoFit/>
                                          </a:bodyPr>
                                          <a:lstStyle/>
                                          <a:p>
                                            <a:r>
                                              <a:rPr lang="en-US" dirty="0" smtClean="0"/>
                                              <a:t>Current supply</a:t>
                                            </a:r>
                                            <a:r>
                                              <a:rPr lang="en-US" dirty="0"/>
                                              <a:t> </a:t>
                                            </a:r>
                                            <a:r>
                                              <a:rPr lang="fr-FR" dirty="0" smtClean="0"/>
                                              <a:t>DC</a:t>
                                            </a:r>
                                            <a:endParaRPr lang="fr-FR" dirty="0"/>
                                          </a:p>
                                        </p:txBody>
                                      </p:sp>
                                    </p:grpSp>
                                    <p:cxnSp>
                                      <p:nvCxnSpPr>
                                        <p:cNvPr id="317" name="Connecteur droit 316"/>
                                        <p:cNvCxnSpPr>
                                          <a:stCxn id="375" idx="2"/>
                                          <a:endCxn id="375" idx="6"/>
                                        </p:cNvCxnSpPr>
                                        <p:nvPr/>
                                      </p:nvCxnSpPr>
                                      <p:spPr>
                                        <a:xfrm>
                                          <a:off x="4456428" y="3112012"/>
                                          <a:ext cx="271342" cy="0"/>
                                        </a:xfrm>
                                        <a:prstGeom prst="line">
                                          <a:avLst/>
                                        </a:prstGeom>
                                        <a:ln w="38100"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</p:grpSp>
                                </p:grpSp>
                                <p:sp>
                                  <p:nvSpPr>
                                    <p:cNvPr id="310" name="Flèche droite 309"/>
                                    <p:cNvSpPr/>
                                    <p:nvPr/>
                                  </p:nvSpPr>
                                  <p:spPr>
                                    <a:xfrm>
                                      <a:off x="5580112" y="2909704"/>
                                      <a:ext cx="288032" cy="112321"/>
                                    </a:xfrm>
                                    <a:prstGeom prst="rightArrow">
                                      <a:avLst/>
                                    </a:prstGeom>
                                    <a:solidFill>
                                      <a:srgbClr val="FF0000"/>
                                    </a:solidFill>
                                    <a:ln w="12700"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2">
                                      <a:schemeClr val="accent1">
                                        <a:shade val="50000"/>
                                      </a:schemeClr>
                                    </a:lnRef>
                                    <a:fillRef idx="1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rtlCol="0" anchor="ctr"/>
                                    <a:lstStyle/>
                                    <a:p>
                                      <a:pPr algn="ctr"/>
                                      <a:endParaRPr lang="fr-FR"/>
                                    </a:p>
                                  </p:txBody>
                                </p:sp>
                                <p:sp>
                                  <p:nvSpPr>
                                    <p:cNvPr id="311" name="Flèche droite 310"/>
                                    <p:cNvSpPr/>
                                    <p:nvPr/>
                                  </p:nvSpPr>
                                  <p:spPr>
                                    <a:xfrm>
                                      <a:off x="5580112" y="3192095"/>
                                      <a:ext cx="288032" cy="112321"/>
                                    </a:xfrm>
                                    <a:prstGeom prst="rightArrow">
                                      <a:avLst/>
                                    </a:prstGeom>
                                    <a:solidFill>
                                      <a:srgbClr val="FF0000"/>
                                    </a:solidFill>
                                    <a:ln w="12700"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2">
                                      <a:schemeClr val="accent1">
                                        <a:shade val="50000"/>
                                      </a:schemeClr>
                                    </a:lnRef>
                                    <a:fillRef idx="1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rtlCol="0" anchor="ctr"/>
                                    <a:lstStyle/>
                                    <a:p>
                                      <a:pPr algn="ctr"/>
                                      <a:endParaRPr lang="fr-FR"/>
                                    </a:p>
                                  </p:txBody>
                                </p:sp>
                                <p:sp>
                                  <p:nvSpPr>
                                    <p:cNvPr id="312" name="Flèche droite 311"/>
                                    <p:cNvSpPr/>
                                    <p:nvPr/>
                                  </p:nvSpPr>
                                  <p:spPr>
                                    <a:xfrm>
                                      <a:off x="5580112" y="3509843"/>
                                      <a:ext cx="288032" cy="112321"/>
                                    </a:xfrm>
                                    <a:prstGeom prst="rightArrow">
                                      <a:avLst/>
                                    </a:prstGeom>
                                    <a:solidFill>
                                      <a:srgbClr val="FF0000"/>
                                    </a:solidFill>
                                    <a:ln w="12700"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2">
                                      <a:schemeClr val="accent1">
                                        <a:shade val="50000"/>
                                      </a:schemeClr>
                                    </a:lnRef>
                                    <a:fillRef idx="1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rtlCol="0" anchor="ctr"/>
                                    <a:lstStyle/>
                                    <a:p>
                                      <a:pPr algn="ctr"/>
                                      <a:endParaRPr lang="fr-FR"/>
                                    </a:p>
                                  </p:txBody>
                                </p:sp>
                              </p:grpSp>
                              <p:cxnSp>
                                <p:nvCxnSpPr>
                                  <p:cNvPr id="307" name="Connecteur droit avec flèche 306"/>
                                  <p:cNvCxnSpPr/>
                                  <p:nvPr/>
                                </p:nvCxnSpPr>
                                <p:spPr>
                                  <a:xfrm flipV="1">
                                    <a:off x="6564512" y="5281256"/>
                                    <a:ext cx="0" cy="327034"/>
                                  </a:xfrm>
                                  <a:prstGeom prst="straightConnector1">
                                    <a:avLst/>
                                  </a:prstGeom>
                                  <a:ln w="38100">
                                    <a:solidFill>
                                      <a:srgbClr val="00B050"/>
                                    </a:solidFill>
                                    <a:tailEnd type="arrow"/>
                                  </a:ln>
                                </p:spPr>
                                <p:style>
                                  <a:lnRef idx="1">
                                    <a:schemeClr val="accent1"/>
                                  </a:lnRef>
                                  <a:fillRef idx="0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tx1"/>
                                  </a:fontRef>
                                </p:style>
                              </p:cxnSp>
                              <p:cxnSp>
                                <p:nvCxnSpPr>
                                  <p:cNvPr id="308" name="Connecteur droit 307"/>
                                  <p:cNvCxnSpPr/>
                                  <p:nvPr/>
                                </p:nvCxnSpPr>
                                <p:spPr>
                                  <a:xfrm>
                                    <a:off x="6384255" y="5281255"/>
                                    <a:ext cx="328732" cy="0"/>
                                  </a:xfrm>
                                  <a:prstGeom prst="line">
                                    <a:avLst/>
                                  </a:prstGeom>
                                  <a:ln w="28575">
                                    <a:solidFill>
                                      <a:srgbClr val="00B050"/>
                                    </a:solidFill>
                                    <a:prstDash val="dash"/>
                                  </a:ln>
                                </p:spPr>
                                <p:style>
                                  <a:lnRef idx="1">
                                    <a:schemeClr val="accent1"/>
                                  </a:lnRef>
                                  <a:fillRef idx="0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tx1"/>
                                  </a:fontRef>
                                </p:style>
                              </p:cxnSp>
                            </p:grpSp>
                          </p:grpSp>
                          <p:sp>
                            <p:nvSpPr>
                              <p:cNvPr id="302" name="Ellipse 301"/>
                              <p:cNvSpPr/>
                              <p:nvPr/>
                            </p:nvSpPr>
                            <p:spPr>
                              <a:xfrm>
                                <a:off x="5116434" y="2992760"/>
                                <a:ext cx="57030" cy="51214"/>
                              </a:xfrm>
                              <a:prstGeom prst="ellipse">
                                <a:avLst/>
                              </a:prstGeom>
                              <a:solidFill>
                                <a:schemeClr val="bg1"/>
                              </a:solidFill>
                              <a:ln w="3175">
                                <a:solidFill>
                                  <a:schemeClr val="tx1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fr-FR"/>
                              </a:p>
                            </p:txBody>
                          </p:sp>
                          <p:sp>
                            <p:nvSpPr>
                              <p:cNvPr id="303" name="Ellipse 302"/>
                              <p:cNvSpPr/>
                              <p:nvPr/>
                            </p:nvSpPr>
                            <p:spPr>
                              <a:xfrm>
                                <a:off x="5126856" y="4013158"/>
                                <a:ext cx="57030" cy="51214"/>
                              </a:xfrm>
                              <a:prstGeom prst="ellipse">
                                <a:avLst/>
                              </a:prstGeom>
                              <a:solidFill>
                                <a:schemeClr val="bg1"/>
                              </a:solidFill>
                              <a:ln w="3175">
                                <a:solidFill>
                                  <a:schemeClr val="tx1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fr-FR"/>
                              </a:p>
                            </p:txBody>
                          </p:sp>
                        </p:grpSp>
                        <p:sp>
                          <p:nvSpPr>
                            <p:cNvPr id="299" name="Ellipse 298"/>
                            <p:cNvSpPr/>
                            <p:nvPr/>
                          </p:nvSpPr>
                          <p:spPr>
                            <a:xfrm>
                              <a:off x="5706796" y="1419256"/>
                              <a:ext cx="254156" cy="221537"/>
                            </a:xfrm>
                            <a:prstGeom prst="ellipse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fr-FR" dirty="0">
                                  <a:solidFill>
                                    <a:schemeClr val="tx1"/>
                                  </a:solidFill>
                                </a:rPr>
                                <a:t>A</a:t>
                              </a:r>
                            </a:p>
                          </p:txBody>
                        </p:sp>
                        <p:sp>
                          <p:nvSpPr>
                            <p:cNvPr id="300" name="Ellipse 299"/>
                            <p:cNvSpPr/>
                            <p:nvPr/>
                          </p:nvSpPr>
                          <p:spPr>
                            <a:xfrm>
                              <a:off x="5795432" y="6498678"/>
                              <a:ext cx="254156" cy="221537"/>
                            </a:xfrm>
                            <a:prstGeom prst="ellipse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fr-FR" dirty="0" smtClean="0">
                                  <a:solidFill>
                                    <a:schemeClr val="tx1"/>
                                  </a:solidFill>
                                </a:rPr>
                                <a:t>B</a:t>
                              </a:r>
                              <a:endParaRPr lang="fr-FR" dirty="0">
                                <a:solidFill>
                                  <a:schemeClr val="tx1"/>
                                </a:solidFill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289" name="ZoneTexte 288"/>
                          <p:cNvSpPr txBox="1"/>
                          <p:nvPr/>
                        </p:nvSpPr>
                        <p:spPr>
                          <a:xfrm>
                            <a:off x="7349142" y="1628800"/>
                            <a:ext cx="751250" cy="26161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100" b="1" dirty="0" smtClean="0"/>
                              <a:t>PP1</a:t>
                            </a:r>
                            <a:endParaRPr lang="fr-FR" sz="1100" b="1" dirty="0"/>
                          </a:p>
                        </p:txBody>
                      </p:sp>
                      <p:sp>
                        <p:nvSpPr>
                          <p:cNvPr id="290" name="ZoneTexte 289"/>
                          <p:cNvSpPr txBox="1"/>
                          <p:nvPr/>
                        </p:nvSpPr>
                        <p:spPr>
                          <a:xfrm>
                            <a:off x="7346404" y="2737495"/>
                            <a:ext cx="751250" cy="261610"/>
                          </a:xfrm>
                          <a:prstGeom prst="rect">
                            <a:avLst/>
                          </a:prstGeom>
                          <a:noFill/>
                          <a:effectLst>
                            <a:glow rad="127000">
                              <a:schemeClr val="accent1"/>
                            </a:glow>
                            <a:softEdge rad="0"/>
                          </a:effectLst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100" b="1" dirty="0" smtClean="0"/>
                              <a:t>PP3</a:t>
                            </a:r>
                            <a:endParaRPr lang="fr-FR" sz="1100" b="1" dirty="0"/>
                          </a:p>
                        </p:txBody>
                      </p:sp>
                      <p:sp>
                        <p:nvSpPr>
                          <p:cNvPr id="291" name="ZoneTexte 290"/>
                          <p:cNvSpPr txBox="1"/>
                          <p:nvPr/>
                        </p:nvSpPr>
                        <p:spPr>
                          <a:xfrm>
                            <a:off x="7349142" y="3849370"/>
                            <a:ext cx="751250" cy="261610"/>
                          </a:xfrm>
                          <a:prstGeom prst="rect">
                            <a:avLst/>
                          </a:prstGeom>
                          <a:noFill/>
                          <a:effectLst>
                            <a:glow rad="127000">
                              <a:schemeClr val="accent1"/>
                            </a:glow>
                            <a:softEdge rad="0"/>
                          </a:effectLst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100" b="1" dirty="0" smtClean="0"/>
                              <a:t>PP4</a:t>
                            </a:r>
                            <a:endParaRPr lang="fr-FR" sz="1100" b="1" dirty="0"/>
                          </a:p>
                        </p:txBody>
                      </p:sp>
                      <p:sp>
                        <p:nvSpPr>
                          <p:cNvPr id="292" name="ZoneTexte 291"/>
                          <p:cNvSpPr txBox="1"/>
                          <p:nvPr/>
                        </p:nvSpPr>
                        <p:spPr>
                          <a:xfrm>
                            <a:off x="7351737" y="4221088"/>
                            <a:ext cx="598646" cy="261610"/>
                          </a:xfrm>
                          <a:prstGeom prst="rect">
                            <a:avLst/>
                          </a:prstGeom>
                          <a:noFill/>
                          <a:effectLst>
                            <a:glow rad="127000">
                              <a:schemeClr val="accent1"/>
                            </a:glow>
                            <a:softEdge rad="0"/>
                          </a:effectLst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100" b="1" dirty="0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</a:rPr>
                              <a:t>PP5</a:t>
                            </a:r>
                            <a:endParaRPr lang="fr-FR" sz="1100" b="1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293" name="ZoneTexte 292"/>
                          <p:cNvSpPr txBox="1"/>
                          <p:nvPr/>
                        </p:nvSpPr>
                        <p:spPr>
                          <a:xfrm>
                            <a:off x="7349142" y="4948540"/>
                            <a:ext cx="504192" cy="261610"/>
                          </a:xfrm>
                          <a:prstGeom prst="rect">
                            <a:avLst/>
                          </a:prstGeom>
                          <a:noFill/>
                          <a:effectLst>
                            <a:glow rad="127000">
                              <a:schemeClr val="accent1"/>
                            </a:glow>
                            <a:softEdge rad="0"/>
                          </a:effectLst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100" b="1" dirty="0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</a:rPr>
                              <a:t>PP7</a:t>
                            </a:r>
                            <a:endParaRPr lang="fr-FR" sz="1100" b="1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294" name="ZoneTexte 293"/>
                          <p:cNvSpPr txBox="1"/>
                          <p:nvPr/>
                        </p:nvSpPr>
                        <p:spPr>
                          <a:xfrm>
                            <a:off x="7349142" y="5318105"/>
                            <a:ext cx="588819" cy="261610"/>
                          </a:xfrm>
                          <a:prstGeom prst="rect">
                            <a:avLst/>
                          </a:prstGeom>
                          <a:noFill/>
                          <a:effectLst>
                            <a:glow rad="127000">
                              <a:schemeClr val="accent1"/>
                            </a:glow>
                            <a:softEdge rad="0"/>
                          </a:effectLst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100" b="1" dirty="0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</a:rPr>
                              <a:t>PP8</a:t>
                            </a:r>
                            <a:endParaRPr lang="fr-FR" sz="1100" b="1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295" name="ZoneTexte 294"/>
                          <p:cNvSpPr txBox="1"/>
                          <p:nvPr/>
                        </p:nvSpPr>
                        <p:spPr>
                          <a:xfrm>
                            <a:off x="7349142" y="5687670"/>
                            <a:ext cx="504192" cy="261610"/>
                          </a:xfrm>
                          <a:prstGeom prst="rect">
                            <a:avLst/>
                          </a:prstGeom>
                          <a:noFill/>
                          <a:effectLst>
                            <a:glow rad="127000">
                              <a:schemeClr val="accent1"/>
                            </a:glow>
                            <a:softEdge rad="0"/>
                          </a:effectLst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100" b="1" dirty="0" smtClean="0"/>
                              <a:t>PP9</a:t>
                            </a:r>
                            <a:endParaRPr lang="fr-FR" sz="1100" b="1" dirty="0"/>
                          </a:p>
                        </p:txBody>
                      </p:sp>
                      <p:sp>
                        <p:nvSpPr>
                          <p:cNvPr id="296" name="ZoneTexte 295"/>
                          <p:cNvSpPr txBox="1"/>
                          <p:nvPr/>
                        </p:nvSpPr>
                        <p:spPr>
                          <a:xfrm>
                            <a:off x="7330091" y="6038185"/>
                            <a:ext cx="588819" cy="261610"/>
                          </a:xfrm>
                          <a:prstGeom prst="rect">
                            <a:avLst/>
                          </a:prstGeom>
                          <a:noFill/>
                          <a:effectLst>
                            <a:glow rad="127000">
                              <a:schemeClr val="accent1"/>
                            </a:glow>
                            <a:softEdge rad="0"/>
                          </a:effectLst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100" b="1" dirty="0" smtClean="0"/>
                              <a:t>PP10</a:t>
                            </a:r>
                            <a:endParaRPr lang="fr-FR" sz="1100" b="1" dirty="0"/>
                          </a:p>
                        </p:txBody>
                      </p:sp>
                      <p:sp>
                        <p:nvSpPr>
                          <p:cNvPr id="297" name="ZoneTexte 296"/>
                          <p:cNvSpPr txBox="1"/>
                          <p:nvPr/>
                        </p:nvSpPr>
                        <p:spPr>
                          <a:xfrm>
                            <a:off x="8012797" y="5719486"/>
                            <a:ext cx="720216" cy="60016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100" b="1" dirty="0" smtClean="0">
                                <a:solidFill>
                                  <a:srgbClr val="00B050"/>
                                </a:solidFill>
                              </a:rPr>
                              <a:t>Middle coil voltage</a:t>
                            </a:r>
                            <a:endParaRPr lang="en-US" sz="1100" b="1" dirty="0">
                              <a:solidFill>
                                <a:srgbClr val="00B050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270" name="Groupe 269"/>
                        <p:cNvGrpSpPr/>
                        <p:nvPr/>
                      </p:nvGrpSpPr>
                      <p:grpSpPr>
                        <a:xfrm>
                          <a:off x="4025587" y="2845389"/>
                          <a:ext cx="377970" cy="454680"/>
                          <a:chOff x="3677314" y="3371893"/>
                          <a:chExt cx="377970" cy="454680"/>
                        </a:xfrm>
                      </p:grpSpPr>
                      <p:sp>
                        <p:nvSpPr>
                          <p:cNvPr id="284" name="Forme libre 283"/>
                          <p:cNvSpPr/>
                          <p:nvPr/>
                        </p:nvSpPr>
                        <p:spPr>
                          <a:xfrm>
                            <a:off x="3757189" y="3371893"/>
                            <a:ext cx="135452" cy="454133"/>
                          </a:xfrm>
                          <a:custGeom>
                            <a:avLst/>
                            <a:gdLst>
                              <a:gd name="connsiteX0" fmla="*/ 0 w 650240"/>
                              <a:gd name="connsiteY0" fmla="*/ 873760 h 873760"/>
                              <a:gd name="connsiteX1" fmla="*/ 30480 w 650240"/>
                              <a:gd name="connsiteY1" fmla="*/ 568960 h 873760"/>
                              <a:gd name="connsiteX2" fmla="*/ 162560 w 650240"/>
                              <a:gd name="connsiteY2" fmla="*/ 325120 h 873760"/>
                              <a:gd name="connsiteX3" fmla="*/ 396240 w 650240"/>
                              <a:gd name="connsiteY3" fmla="*/ 111760 h 873760"/>
                              <a:gd name="connsiteX4" fmla="*/ 650240 w 650240"/>
                              <a:gd name="connsiteY4" fmla="*/ 0 h 87376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650240" h="873760">
                                <a:moveTo>
                                  <a:pt x="0" y="873760"/>
                                </a:moveTo>
                                <a:cubicBezTo>
                                  <a:pt x="1693" y="767080"/>
                                  <a:pt x="3387" y="660400"/>
                                  <a:pt x="30480" y="568960"/>
                                </a:cubicBezTo>
                                <a:cubicBezTo>
                                  <a:pt x="57573" y="477520"/>
                                  <a:pt x="101600" y="401320"/>
                                  <a:pt x="162560" y="325120"/>
                                </a:cubicBezTo>
                                <a:cubicBezTo>
                                  <a:pt x="223520" y="248920"/>
                                  <a:pt x="314960" y="165947"/>
                                  <a:pt x="396240" y="111760"/>
                                </a:cubicBezTo>
                                <a:cubicBezTo>
                                  <a:pt x="477520" y="57573"/>
                                  <a:pt x="597747" y="23707"/>
                                  <a:pt x="650240" y="0"/>
                                </a:cubicBezTo>
                              </a:path>
                            </a:pathLst>
                          </a:custGeom>
                          <a:noFill/>
                          <a:ln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285" name="Forme libre 284"/>
                          <p:cNvSpPr/>
                          <p:nvPr/>
                        </p:nvSpPr>
                        <p:spPr>
                          <a:xfrm>
                            <a:off x="3888807" y="3375553"/>
                            <a:ext cx="89449" cy="446553"/>
                          </a:xfrm>
                          <a:custGeom>
                            <a:avLst/>
                            <a:gdLst>
                              <a:gd name="connsiteX0" fmla="*/ 739 w 559539"/>
                              <a:gd name="connsiteY0" fmla="*/ 0 h 1148080"/>
                              <a:gd name="connsiteX1" fmla="*/ 31219 w 559539"/>
                              <a:gd name="connsiteY1" fmla="*/ 375920 h 1148080"/>
                              <a:gd name="connsiteX2" fmla="*/ 203939 w 559539"/>
                              <a:gd name="connsiteY2" fmla="*/ 741680 h 1148080"/>
                              <a:gd name="connsiteX3" fmla="*/ 559539 w 559539"/>
                              <a:gd name="connsiteY3" fmla="*/ 1148080 h 114808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559539" h="1148080">
                                <a:moveTo>
                                  <a:pt x="739" y="0"/>
                                </a:moveTo>
                                <a:cubicBezTo>
                                  <a:pt x="-955" y="126153"/>
                                  <a:pt x="-2648" y="252307"/>
                                  <a:pt x="31219" y="375920"/>
                                </a:cubicBezTo>
                                <a:cubicBezTo>
                                  <a:pt x="65086" y="499533"/>
                                  <a:pt x="115886" y="612987"/>
                                  <a:pt x="203939" y="741680"/>
                                </a:cubicBezTo>
                                <a:cubicBezTo>
                                  <a:pt x="291992" y="870373"/>
                                  <a:pt x="452859" y="1124373"/>
                                  <a:pt x="559539" y="1148080"/>
                                </a:cubicBezTo>
                              </a:path>
                            </a:pathLst>
                          </a:custGeom>
                          <a:noFill/>
                          <a:ln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cxnSp>
                        <p:nvCxnSpPr>
                          <p:cNvPr id="286" name="Connecteur droit 285"/>
                          <p:cNvCxnSpPr/>
                          <p:nvPr/>
                        </p:nvCxnSpPr>
                        <p:spPr>
                          <a:xfrm flipH="1">
                            <a:off x="3677314" y="3826573"/>
                            <a:ext cx="79875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87" name="Connecteur droit 286"/>
                          <p:cNvCxnSpPr/>
                          <p:nvPr/>
                        </p:nvCxnSpPr>
                        <p:spPr>
                          <a:xfrm flipH="1">
                            <a:off x="3975409" y="3821467"/>
                            <a:ext cx="79875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271" name="Groupe 270"/>
                        <p:cNvGrpSpPr/>
                        <p:nvPr/>
                      </p:nvGrpSpPr>
                      <p:grpSpPr>
                        <a:xfrm>
                          <a:off x="1187624" y="3498326"/>
                          <a:ext cx="727500" cy="502988"/>
                          <a:chOff x="3528547" y="2767416"/>
                          <a:chExt cx="727500" cy="502988"/>
                        </a:xfrm>
                      </p:grpSpPr>
                      <p:cxnSp>
                        <p:nvCxnSpPr>
                          <p:cNvPr id="277" name="Connecteur droit 276"/>
                          <p:cNvCxnSpPr/>
                          <p:nvPr/>
                        </p:nvCxnSpPr>
                        <p:spPr>
                          <a:xfrm flipV="1">
                            <a:off x="3660720" y="2940244"/>
                            <a:ext cx="117370" cy="32741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78" name="Connecteur droit 277"/>
                          <p:cNvCxnSpPr/>
                          <p:nvPr/>
                        </p:nvCxnSpPr>
                        <p:spPr>
                          <a:xfrm flipH="1" flipV="1">
                            <a:off x="3778090" y="2939898"/>
                            <a:ext cx="296094" cy="346"/>
                          </a:xfrm>
                          <a:prstGeom prst="line">
                            <a:avLst/>
                          </a:prstGeom>
                          <a:ln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79" name="Connecteur droit 278"/>
                          <p:cNvCxnSpPr/>
                          <p:nvPr/>
                        </p:nvCxnSpPr>
                        <p:spPr>
                          <a:xfrm>
                            <a:off x="4074184" y="2939898"/>
                            <a:ext cx="78556" cy="327756"/>
                          </a:xfrm>
                          <a:prstGeom prst="line">
                            <a:avLst/>
                          </a:prstGeom>
                          <a:ln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80" name="Connecteur droit 279"/>
                          <p:cNvCxnSpPr/>
                          <p:nvPr/>
                        </p:nvCxnSpPr>
                        <p:spPr>
                          <a:xfrm>
                            <a:off x="3778090" y="2940244"/>
                            <a:ext cx="0" cy="328681"/>
                          </a:xfrm>
                          <a:prstGeom prst="line">
                            <a:avLst/>
                          </a:prstGeom>
                          <a:ln>
                            <a:solidFill>
                              <a:srgbClr val="993FAB"/>
                            </a:solidFill>
                            <a:prstDash val="lgDashDot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81" name="Connecteur droit 280"/>
                          <p:cNvCxnSpPr/>
                          <p:nvPr/>
                        </p:nvCxnSpPr>
                        <p:spPr>
                          <a:xfrm>
                            <a:off x="4074184" y="2940244"/>
                            <a:ext cx="0" cy="327713"/>
                          </a:xfrm>
                          <a:prstGeom prst="line">
                            <a:avLst/>
                          </a:prstGeom>
                          <a:ln>
                            <a:solidFill>
                              <a:srgbClr val="993FAB"/>
                            </a:solidFill>
                            <a:prstDash val="lgDashDot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82" name="Connecteur droit avec flèche 281"/>
                          <p:cNvCxnSpPr/>
                          <p:nvPr/>
                        </p:nvCxnSpPr>
                        <p:spPr>
                          <a:xfrm flipV="1">
                            <a:off x="3534865" y="2767416"/>
                            <a:ext cx="0" cy="502988"/>
                          </a:xfrm>
                          <a:prstGeom prst="straightConnector1">
                            <a:avLst/>
                          </a:prstGeom>
                          <a:ln w="12700">
                            <a:solidFill>
                              <a:schemeClr val="tx1"/>
                            </a:solidFill>
                            <a:tailEnd type="arrow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83" name="Connecteur droit avec flèche 282"/>
                          <p:cNvCxnSpPr/>
                          <p:nvPr/>
                        </p:nvCxnSpPr>
                        <p:spPr>
                          <a:xfrm>
                            <a:off x="3528547" y="3270404"/>
                            <a:ext cx="727500" cy="0"/>
                          </a:xfrm>
                          <a:prstGeom prst="straightConnector1">
                            <a:avLst/>
                          </a:prstGeom>
                          <a:ln w="12700">
                            <a:solidFill>
                              <a:schemeClr val="tx1"/>
                            </a:solidFill>
                            <a:tailEnd type="arrow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272" name="Groupe 271"/>
                        <p:cNvGrpSpPr/>
                        <p:nvPr/>
                      </p:nvGrpSpPr>
                      <p:grpSpPr>
                        <a:xfrm>
                          <a:off x="4228426" y="6306693"/>
                          <a:ext cx="631606" cy="362667"/>
                          <a:chOff x="3744713" y="4991499"/>
                          <a:chExt cx="631606" cy="362667"/>
                        </a:xfrm>
                      </p:grpSpPr>
                      <p:cxnSp>
                        <p:nvCxnSpPr>
                          <p:cNvPr id="273" name="Connecteur droit 272"/>
                          <p:cNvCxnSpPr/>
                          <p:nvPr/>
                        </p:nvCxnSpPr>
                        <p:spPr>
                          <a:xfrm>
                            <a:off x="3744713" y="5233434"/>
                            <a:ext cx="631606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74" name="Connecteur droit 273"/>
                          <p:cNvCxnSpPr/>
                          <p:nvPr/>
                        </p:nvCxnSpPr>
                        <p:spPr>
                          <a:xfrm>
                            <a:off x="3917311" y="5291683"/>
                            <a:ext cx="294649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75" name="Connecteur droit 274"/>
                          <p:cNvCxnSpPr/>
                          <p:nvPr/>
                        </p:nvCxnSpPr>
                        <p:spPr>
                          <a:xfrm>
                            <a:off x="3995936" y="5354166"/>
                            <a:ext cx="137457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76" name="Connecteur droit 275"/>
                          <p:cNvCxnSpPr/>
                          <p:nvPr/>
                        </p:nvCxnSpPr>
                        <p:spPr>
                          <a:xfrm>
                            <a:off x="4055244" y="4991499"/>
                            <a:ext cx="0" cy="23876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</p:grpSp>
                </p:grpSp>
              </p:grpSp>
              <p:sp>
                <p:nvSpPr>
                  <p:cNvPr id="261" name="ZoneTexte 260"/>
                  <p:cNvSpPr txBox="1"/>
                  <p:nvPr/>
                </p:nvSpPr>
                <p:spPr>
                  <a:xfrm>
                    <a:off x="4629083" y="5229654"/>
                    <a:ext cx="1673537" cy="806557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 smtClean="0"/>
                      <a:t>There’s 8 over 17 turs represented at this differential voltage tap</a:t>
                    </a:r>
                  </a:p>
                  <a:p>
                    <a:r>
                      <a:rPr lang="en-US" sz="1200" dirty="0" smtClean="0"/>
                      <a:t>(not to scale)</a:t>
                    </a:r>
                    <a:endParaRPr lang="en-US" sz="1200" dirty="0"/>
                  </a:p>
                </p:txBody>
              </p:sp>
              <p:cxnSp>
                <p:nvCxnSpPr>
                  <p:cNvPr id="262" name="Connecteur droit avec flèche 261"/>
                  <p:cNvCxnSpPr>
                    <a:stCxn id="261" idx="3"/>
                    <a:endCxn id="370" idx="2"/>
                  </p:cNvCxnSpPr>
                  <p:nvPr/>
                </p:nvCxnSpPr>
                <p:spPr>
                  <a:xfrm>
                    <a:off x="6302620" y="5632933"/>
                    <a:ext cx="335383" cy="7489"/>
                  </a:xfrm>
                  <a:prstGeom prst="straightConnector1">
                    <a:avLst/>
                  </a:prstGeom>
                  <a:ln w="19050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59" name="ZoneTexte 258"/>
                <p:cNvSpPr txBox="1"/>
                <p:nvPr/>
              </p:nvSpPr>
              <p:spPr>
                <a:xfrm>
                  <a:off x="6741765" y="4113019"/>
                  <a:ext cx="504192" cy="261610"/>
                </a:xfrm>
                <a:prstGeom prst="rect">
                  <a:avLst/>
                </a:prstGeom>
                <a:noFill/>
                <a:effectLst>
                  <a:glow rad="127000">
                    <a:schemeClr val="accent1"/>
                  </a:glow>
                  <a:softEdge rad="0"/>
                </a:effectLst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 smtClean="0">
                      <a:solidFill>
                        <a:schemeClr val="bg1">
                          <a:lumMod val="75000"/>
                        </a:schemeClr>
                      </a:solidFill>
                    </a:rPr>
                    <a:t>PP6</a:t>
                  </a:r>
                  <a:endParaRPr lang="fr-FR" sz="1100" b="1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p:grpSp>
          <p:cxnSp>
            <p:nvCxnSpPr>
              <p:cNvPr id="254" name="Connecteur droit avec flèche 253"/>
              <p:cNvCxnSpPr/>
              <p:nvPr/>
            </p:nvCxnSpPr>
            <p:spPr>
              <a:xfrm flipV="1">
                <a:off x="7131776" y="2561974"/>
                <a:ext cx="0" cy="104536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Connecteur droit 254"/>
              <p:cNvCxnSpPr/>
              <p:nvPr/>
            </p:nvCxnSpPr>
            <p:spPr>
              <a:xfrm>
                <a:off x="6996244" y="2531483"/>
                <a:ext cx="4287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ZoneTexte 255"/>
              <p:cNvSpPr txBox="1"/>
              <p:nvPr/>
            </p:nvSpPr>
            <p:spPr>
              <a:xfrm>
                <a:off x="7080824" y="2889796"/>
                <a:ext cx="958608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1" dirty="0" smtClean="0"/>
                  <a:t>Differential V3 voltage</a:t>
                </a:r>
                <a:endParaRPr lang="en-US" sz="1100" b="1" dirty="0"/>
              </a:p>
            </p:txBody>
          </p:sp>
          <p:cxnSp>
            <p:nvCxnSpPr>
              <p:cNvPr id="257" name="Connecteur droit 256"/>
              <p:cNvCxnSpPr/>
              <p:nvPr/>
            </p:nvCxnSpPr>
            <p:spPr>
              <a:xfrm>
                <a:off x="7014176" y="3632832"/>
                <a:ext cx="4287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8" name="Rectangle 377"/>
            <p:cNvSpPr/>
            <p:nvPr/>
          </p:nvSpPr>
          <p:spPr>
            <a:xfrm>
              <a:off x="3989783" y="1680583"/>
              <a:ext cx="2332702" cy="1872113"/>
            </a:xfrm>
            <a:prstGeom prst="rect">
              <a:avLst/>
            </a:prstGeom>
            <a:noFill/>
            <a:ln w="3175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9052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35</a:t>
            </a:fld>
            <a:endParaRPr lang="fr-FR"/>
          </a:p>
        </p:txBody>
      </p:sp>
      <p:grpSp>
        <p:nvGrpSpPr>
          <p:cNvPr id="18" name="Groupe 17"/>
          <p:cNvGrpSpPr/>
          <p:nvPr/>
        </p:nvGrpSpPr>
        <p:grpSpPr>
          <a:xfrm>
            <a:off x="513688" y="1729616"/>
            <a:ext cx="7487531" cy="4406098"/>
            <a:chOff x="801720" y="1378868"/>
            <a:chExt cx="7487531" cy="4406098"/>
          </a:xfrm>
        </p:grpSpPr>
        <p:grpSp>
          <p:nvGrpSpPr>
            <p:cNvPr id="15" name="Groupe 14"/>
            <p:cNvGrpSpPr/>
            <p:nvPr/>
          </p:nvGrpSpPr>
          <p:grpSpPr>
            <a:xfrm>
              <a:off x="801720" y="1378868"/>
              <a:ext cx="7487531" cy="4406098"/>
              <a:chOff x="801720" y="1378868"/>
              <a:chExt cx="7487531" cy="4406098"/>
            </a:xfrm>
          </p:grpSpPr>
          <p:cxnSp>
            <p:nvCxnSpPr>
              <p:cNvPr id="5" name="Connecteur droit avec flèche 4"/>
              <p:cNvCxnSpPr/>
              <p:nvPr/>
            </p:nvCxnSpPr>
            <p:spPr>
              <a:xfrm flipV="1">
                <a:off x="1781978" y="1378868"/>
                <a:ext cx="0" cy="3948448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Connecteur droit avec flèche 5"/>
              <p:cNvCxnSpPr/>
              <p:nvPr/>
            </p:nvCxnSpPr>
            <p:spPr>
              <a:xfrm>
                <a:off x="1761425" y="5327316"/>
                <a:ext cx="6513312" cy="0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Forme libre 7"/>
              <p:cNvSpPr/>
              <p:nvPr/>
            </p:nvSpPr>
            <p:spPr>
              <a:xfrm>
                <a:off x="2169417" y="2541671"/>
                <a:ext cx="5105400" cy="2457049"/>
              </a:xfrm>
              <a:custGeom>
                <a:avLst/>
                <a:gdLst>
                  <a:gd name="connsiteX0" fmla="*/ 0 w 5105400"/>
                  <a:gd name="connsiteY0" fmla="*/ 2457049 h 2457049"/>
                  <a:gd name="connsiteX1" fmla="*/ 777240 w 5105400"/>
                  <a:gd name="connsiteY1" fmla="*/ 1938889 h 2457049"/>
                  <a:gd name="connsiteX2" fmla="*/ 1219200 w 5105400"/>
                  <a:gd name="connsiteY2" fmla="*/ 1192129 h 2457049"/>
                  <a:gd name="connsiteX3" fmla="*/ 1676400 w 5105400"/>
                  <a:gd name="connsiteY3" fmla="*/ 201529 h 2457049"/>
                  <a:gd name="connsiteX4" fmla="*/ 2179320 w 5105400"/>
                  <a:gd name="connsiteY4" fmla="*/ 33889 h 2457049"/>
                  <a:gd name="connsiteX5" fmla="*/ 2590800 w 5105400"/>
                  <a:gd name="connsiteY5" fmla="*/ 658729 h 2457049"/>
                  <a:gd name="connsiteX6" fmla="*/ 2926080 w 5105400"/>
                  <a:gd name="connsiteY6" fmla="*/ 1176889 h 2457049"/>
                  <a:gd name="connsiteX7" fmla="*/ 3413760 w 5105400"/>
                  <a:gd name="connsiteY7" fmla="*/ 1725529 h 2457049"/>
                  <a:gd name="connsiteX8" fmla="*/ 3931920 w 5105400"/>
                  <a:gd name="connsiteY8" fmla="*/ 2030329 h 2457049"/>
                  <a:gd name="connsiteX9" fmla="*/ 5105400 w 5105400"/>
                  <a:gd name="connsiteY9" fmla="*/ 2335129 h 245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105400" h="2457049">
                    <a:moveTo>
                      <a:pt x="0" y="2457049"/>
                    </a:moveTo>
                    <a:cubicBezTo>
                      <a:pt x="287020" y="2303379"/>
                      <a:pt x="574040" y="2149709"/>
                      <a:pt x="777240" y="1938889"/>
                    </a:cubicBezTo>
                    <a:cubicBezTo>
                      <a:pt x="980440" y="1728069"/>
                      <a:pt x="1069340" y="1481689"/>
                      <a:pt x="1219200" y="1192129"/>
                    </a:cubicBezTo>
                    <a:cubicBezTo>
                      <a:pt x="1369060" y="902569"/>
                      <a:pt x="1516380" y="394569"/>
                      <a:pt x="1676400" y="201529"/>
                    </a:cubicBezTo>
                    <a:cubicBezTo>
                      <a:pt x="1836420" y="8489"/>
                      <a:pt x="2026920" y="-42311"/>
                      <a:pt x="2179320" y="33889"/>
                    </a:cubicBezTo>
                    <a:cubicBezTo>
                      <a:pt x="2331720" y="110089"/>
                      <a:pt x="2466340" y="468229"/>
                      <a:pt x="2590800" y="658729"/>
                    </a:cubicBezTo>
                    <a:cubicBezTo>
                      <a:pt x="2715260" y="849229"/>
                      <a:pt x="2788920" y="999089"/>
                      <a:pt x="2926080" y="1176889"/>
                    </a:cubicBezTo>
                    <a:cubicBezTo>
                      <a:pt x="3063240" y="1354689"/>
                      <a:pt x="3246120" y="1583289"/>
                      <a:pt x="3413760" y="1725529"/>
                    </a:cubicBezTo>
                    <a:cubicBezTo>
                      <a:pt x="3581400" y="1867769"/>
                      <a:pt x="3649980" y="1928729"/>
                      <a:pt x="3931920" y="2030329"/>
                    </a:cubicBezTo>
                    <a:cubicBezTo>
                      <a:pt x="4213860" y="2131929"/>
                      <a:pt x="4792980" y="2355449"/>
                      <a:pt x="5105400" y="2335129"/>
                    </a:cubicBezTo>
                  </a:path>
                </a:pathLst>
              </a:custGeom>
              <a:noFill/>
              <a:ln>
                <a:solidFill>
                  <a:srgbClr val="1202E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ZoneTexte 12"/>
              <p:cNvSpPr txBox="1"/>
              <p:nvPr/>
            </p:nvSpPr>
            <p:spPr>
              <a:xfrm>
                <a:off x="7569171" y="5415634"/>
                <a:ext cx="7200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Time</a:t>
                </a:r>
                <a:endParaRPr lang="fr-FR" dirty="0"/>
              </a:p>
            </p:txBody>
          </p:sp>
          <p:sp>
            <p:nvSpPr>
              <p:cNvPr id="14" name="ZoneTexte 13"/>
              <p:cNvSpPr txBox="1"/>
              <p:nvPr/>
            </p:nvSpPr>
            <p:spPr>
              <a:xfrm>
                <a:off x="801720" y="1556792"/>
                <a:ext cx="10914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Tension</a:t>
                </a:r>
                <a:endParaRPr lang="fr-FR" dirty="0"/>
              </a:p>
            </p:txBody>
          </p:sp>
        </p:grpSp>
        <p:sp>
          <p:nvSpPr>
            <p:cNvPr id="17" name="Forme libre 16"/>
            <p:cNvSpPr/>
            <p:nvPr/>
          </p:nvSpPr>
          <p:spPr>
            <a:xfrm>
              <a:off x="4678680" y="1402080"/>
              <a:ext cx="2133600" cy="1827300"/>
            </a:xfrm>
            <a:custGeom>
              <a:avLst/>
              <a:gdLst>
                <a:gd name="connsiteX0" fmla="*/ 0 w 2133600"/>
                <a:gd name="connsiteY0" fmla="*/ 1676400 h 1827300"/>
                <a:gd name="connsiteX1" fmla="*/ 289560 w 2133600"/>
                <a:gd name="connsiteY1" fmla="*/ 1813560 h 1827300"/>
                <a:gd name="connsiteX2" fmla="*/ 701040 w 2133600"/>
                <a:gd name="connsiteY2" fmla="*/ 1706880 h 1827300"/>
                <a:gd name="connsiteX3" fmla="*/ 1569720 w 2133600"/>
                <a:gd name="connsiteY3" fmla="*/ 792480 h 1827300"/>
                <a:gd name="connsiteX4" fmla="*/ 2133600 w 2133600"/>
                <a:gd name="connsiteY4" fmla="*/ 0 h 182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3600" h="1827300">
                  <a:moveTo>
                    <a:pt x="0" y="1676400"/>
                  </a:moveTo>
                  <a:cubicBezTo>
                    <a:pt x="86360" y="1742440"/>
                    <a:pt x="172720" y="1808480"/>
                    <a:pt x="289560" y="1813560"/>
                  </a:cubicBezTo>
                  <a:cubicBezTo>
                    <a:pt x="406400" y="1818640"/>
                    <a:pt x="487680" y="1877060"/>
                    <a:pt x="701040" y="1706880"/>
                  </a:cubicBezTo>
                  <a:cubicBezTo>
                    <a:pt x="914400" y="1536700"/>
                    <a:pt x="1330960" y="1076960"/>
                    <a:pt x="1569720" y="792480"/>
                  </a:cubicBezTo>
                  <a:cubicBezTo>
                    <a:pt x="1808480" y="508000"/>
                    <a:pt x="2054860" y="124460"/>
                    <a:pt x="2133600" y="0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6264696" y="2123564"/>
            <a:ext cx="212372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</a:rPr>
              <a:t>Énergie injectée: </a:t>
            </a:r>
            <a:r>
              <a:rPr lang="fr-FR" sz="2000" dirty="0">
                <a:solidFill>
                  <a:srgbClr val="FF0000"/>
                </a:solidFill>
              </a:rPr>
              <a:t>E +</a:t>
            </a:r>
            <a:r>
              <a:rPr lang="el-GR" sz="2000" dirty="0">
                <a:solidFill>
                  <a:srgbClr val="FF0000"/>
                </a:solidFill>
              </a:rPr>
              <a:t> Δ</a:t>
            </a:r>
            <a:r>
              <a:rPr lang="fr-FR" sz="2000" dirty="0">
                <a:solidFill>
                  <a:srgbClr val="FF0000"/>
                </a:solidFill>
              </a:rPr>
              <a:t>E</a:t>
            </a:r>
          </a:p>
          <a:p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300192" y="4283804"/>
            <a:ext cx="212372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1202E8"/>
                </a:solidFill>
              </a:rPr>
              <a:t>Énergie injectée: </a:t>
            </a:r>
            <a:r>
              <a:rPr lang="fr-FR" sz="2000" dirty="0">
                <a:solidFill>
                  <a:srgbClr val="1202E8"/>
                </a:solidFill>
              </a:rPr>
              <a:t>E </a:t>
            </a:r>
            <a:r>
              <a:rPr lang="fr-FR" sz="2000" dirty="0" smtClean="0">
                <a:solidFill>
                  <a:srgbClr val="1202E8"/>
                </a:solidFill>
              </a:rPr>
              <a:t>-</a:t>
            </a:r>
            <a:r>
              <a:rPr lang="el-GR" sz="2000" dirty="0" smtClean="0">
                <a:solidFill>
                  <a:srgbClr val="1202E8"/>
                </a:solidFill>
              </a:rPr>
              <a:t> </a:t>
            </a:r>
            <a:r>
              <a:rPr lang="el-GR" sz="2000" dirty="0">
                <a:solidFill>
                  <a:srgbClr val="1202E8"/>
                </a:solidFill>
              </a:rPr>
              <a:t>Δ</a:t>
            </a:r>
            <a:r>
              <a:rPr lang="fr-FR" sz="2000" dirty="0">
                <a:solidFill>
                  <a:srgbClr val="1202E8"/>
                </a:solidFill>
              </a:rPr>
              <a:t>E</a:t>
            </a:r>
          </a:p>
          <a:p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2339752" y="620688"/>
            <a:ext cx="35826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E: Énergie minimal pour déclencher un quench (MQE)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6828998" y="6453336"/>
            <a:ext cx="2351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Δ</a:t>
            </a:r>
            <a:r>
              <a:rPr lang="es-CL" sz="2000" dirty="0" smtClean="0"/>
              <a:t>E</a:t>
            </a:r>
            <a:r>
              <a:rPr lang="el-GR" sz="2000" dirty="0" smtClean="0"/>
              <a:t> </a:t>
            </a:r>
            <a:r>
              <a:rPr lang="fr-FR" sz="2000" dirty="0" smtClean="0"/>
              <a:t>: Pas d’énergie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319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36</a:t>
            </a:fld>
            <a:endParaRPr lang="fr-FR"/>
          </a:p>
        </p:txBody>
      </p:sp>
      <p:grpSp>
        <p:nvGrpSpPr>
          <p:cNvPr id="5" name="Groupe 4"/>
          <p:cNvGrpSpPr/>
          <p:nvPr/>
        </p:nvGrpSpPr>
        <p:grpSpPr>
          <a:xfrm>
            <a:off x="2353463" y="1124745"/>
            <a:ext cx="4666809" cy="5184576"/>
            <a:chOff x="2353463" y="1274425"/>
            <a:chExt cx="2866609" cy="3596674"/>
          </a:xfrm>
        </p:grpSpPr>
        <p:grpSp>
          <p:nvGrpSpPr>
            <p:cNvPr id="6" name="Groupe 5"/>
            <p:cNvGrpSpPr/>
            <p:nvPr/>
          </p:nvGrpSpPr>
          <p:grpSpPr>
            <a:xfrm>
              <a:off x="2353463" y="1274425"/>
              <a:ext cx="2866609" cy="3596674"/>
              <a:chOff x="2353463" y="1274425"/>
              <a:chExt cx="2866609" cy="3596674"/>
            </a:xfrm>
          </p:grpSpPr>
          <p:grpSp>
            <p:nvGrpSpPr>
              <p:cNvPr id="8" name="Groupe 7"/>
              <p:cNvGrpSpPr/>
              <p:nvPr/>
            </p:nvGrpSpPr>
            <p:grpSpPr>
              <a:xfrm>
                <a:off x="2353463" y="1274425"/>
                <a:ext cx="2866609" cy="3596674"/>
                <a:chOff x="2353463" y="1274425"/>
                <a:chExt cx="2866609" cy="3596674"/>
              </a:xfrm>
            </p:grpSpPr>
            <p:grpSp>
              <p:nvGrpSpPr>
                <p:cNvPr id="10" name="Groupe 9"/>
                <p:cNvGrpSpPr/>
                <p:nvPr/>
              </p:nvGrpSpPr>
              <p:grpSpPr>
                <a:xfrm>
                  <a:off x="2353463" y="1274425"/>
                  <a:ext cx="2866609" cy="3596674"/>
                  <a:chOff x="2042572" y="1274425"/>
                  <a:chExt cx="2866609" cy="3596674"/>
                </a:xfrm>
              </p:grpSpPr>
              <p:sp>
                <p:nvSpPr>
                  <p:cNvPr id="13" name="Arc 12"/>
                  <p:cNvSpPr/>
                  <p:nvPr/>
                </p:nvSpPr>
                <p:spPr>
                  <a:xfrm rot="5400000">
                    <a:off x="3526712" y="2691084"/>
                    <a:ext cx="1892478" cy="810014"/>
                  </a:xfrm>
                  <a:prstGeom prst="arc">
                    <a:avLst>
                      <a:gd name="adj1" fmla="val 10591037"/>
                      <a:gd name="adj2" fmla="val 163071"/>
                    </a:avLst>
                  </a:prstGeom>
                  <a:ln w="12700"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" name="Arc 13"/>
                  <p:cNvSpPr/>
                  <p:nvPr/>
                </p:nvSpPr>
                <p:spPr>
                  <a:xfrm rot="5400000">
                    <a:off x="3418761" y="2675504"/>
                    <a:ext cx="2139603" cy="841236"/>
                  </a:xfrm>
                  <a:prstGeom prst="arc">
                    <a:avLst>
                      <a:gd name="adj1" fmla="val 10591037"/>
                      <a:gd name="adj2" fmla="val 163071"/>
                    </a:avLst>
                  </a:prstGeom>
                  <a:ln w="12700"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grpSp>
                <p:nvGrpSpPr>
                  <p:cNvPr id="15" name="Groupe 14"/>
                  <p:cNvGrpSpPr/>
                  <p:nvPr/>
                </p:nvGrpSpPr>
                <p:grpSpPr>
                  <a:xfrm>
                    <a:off x="2042572" y="1274425"/>
                    <a:ext cx="2865080" cy="3596674"/>
                    <a:chOff x="2260124" y="1274425"/>
                    <a:chExt cx="2865080" cy="3596674"/>
                  </a:xfrm>
                </p:grpSpPr>
                <p:grpSp>
                  <p:nvGrpSpPr>
                    <p:cNvPr id="16" name="Groupe 15"/>
                    <p:cNvGrpSpPr/>
                    <p:nvPr/>
                  </p:nvGrpSpPr>
                  <p:grpSpPr>
                    <a:xfrm>
                      <a:off x="2260124" y="1274425"/>
                      <a:ext cx="2865080" cy="3596674"/>
                      <a:chOff x="2260124" y="1274425"/>
                      <a:chExt cx="2865080" cy="3596674"/>
                    </a:xfrm>
                  </p:grpSpPr>
                  <p:sp>
                    <p:nvSpPr>
                      <p:cNvPr id="19" name="ZoneTexte 18"/>
                      <p:cNvSpPr txBox="1"/>
                      <p:nvPr/>
                    </p:nvSpPr>
                    <p:spPr>
                      <a:xfrm>
                        <a:off x="4001502" y="1477163"/>
                        <a:ext cx="600696" cy="22739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800" b="1" dirty="0" smtClean="0">
                            <a:solidFill>
                              <a:srgbClr val="FF0000"/>
                            </a:solidFill>
                          </a:rPr>
                          <a:t>HEATER</a:t>
                        </a:r>
                        <a:endParaRPr lang="en-US" sz="800" b="1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grpSp>
                    <p:nvGrpSpPr>
                      <p:cNvPr id="20" name="Groupe 19"/>
                      <p:cNvGrpSpPr/>
                      <p:nvPr/>
                    </p:nvGrpSpPr>
                    <p:grpSpPr>
                      <a:xfrm>
                        <a:off x="2260124" y="1274425"/>
                        <a:ext cx="2865080" cy="3596674"/>
                        <a:chOff x="2260124" y="1274425"/>
                        <a:chExt cx="2865080" cy="3596674"/>
                      </a:xfrm>
                    </p:grpSpPr>
                    <p:grpSp>
                      <p:nvGrpSpPr>
                        <p:cNvPr id="21" name="Groupe 20"/>
                        <p:cNvGrpSpPr/>
                        <p:nvPr/>
                      </p:nvGrpSpPr>
                      <p:grpSpPr>
                        <a:xfrm>
                          <a:off x="2260124" y="1274425"/>
                          <a:ext cx="2865080" cy="3573764"/>
                          <a:chOff x="2260124" y="1274425"/>
                          <a:chExt cx="2865080" cy="3573764"/>
                        </a:xfrm>
                      </p:grpSpPr>
                      <p:cxnSp>
                        <p:nvCxnSpPr>
                          <p:cNvPr id="24" name="Connecteur droit 23"/>
                          <p:cNvCxnSpPr/>
                          <p:nvPr/>
                        </p:nvCxnSpPr>
                        <p:spPr>
                          <a:xfrm>
                            <a:off x="2490459" y="1797674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5" name="Connecteur droit 24"/>
                          <p:cNvCxnSpPr/>
                          <p:nvPr/>
                        </p:nvCxnSpPr>
                        <p:spPr>
                          <a:xfrm>
                            <a:off x="2491388" y="1909499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6" name="Connecteur droit 25"/>
                          <p:cNvCxnSpPr/>
                          <p:nvPr/>
                        </p:nvCxnSpPr>
                        <p:spPr>
                          <a:xfrm>
                            <a:off x="2493099" y="2034071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7" name="Connecteur droit 26"/>
                          <p:cNvCxnSpPr/>
                          <p:nvPr/>
                        </p:nvCxnSpPr>
                        <p:spPr>
                          <a:xfrm>
                            <a:off x="2493099" y="2150094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8" name="Connecteur droit 27"/>
                          <p:cNvCxnSpPr/>
                          <p:nvPr/>
                        </p:nvCxnSpPr>
                        <p:spPr>
                          <a:xfrm>
                            <a:off x="2499790" y="2275448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9" name="Connecteur droit 28"/>
                          <p:cNvCxnSpPr/>
                          <p:nvPr/>
                        </p:nvCxnSpPr>
                        <p:spPr>
                          <a:xfrm>
                            <a:off x="2493099" y="2410133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0" name="Connecteur droit 29"/>
                          <p:cNvCxnSpPr/>
                          <p:nvPr/>
                        </p:nvCxnSpPr>
                        <p:spPr>
                          <a:xfrm>
                            <a:off x="2502430" y="2520394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1" name="Connecteur droit 30"/>
                          <p:cNvCxnSpPr/>
                          <p:nvPr/>
                        </p:nvCxnSpPr>
                        <p:spPr>
                          <a:xfrm>
                            <a:off x="2501501" y="2645748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2" name="Connecteur droit 31"/>
                          <p:cNvCxnSpPr/>
                          <p:nvPr/>
                        </p:nvCxnSpPr>
                        <p:spPr>
                          <a:xfrm>
                            <a:off x="2502430" y="2772813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3" name="Connecteur droit 32"/>
                          <p:cNvCxnSpPr/>
                          <p:nvPr/>
                        </p:nvCxnSpPr>
                        <p:spPr>
                          <a:xfrm>
                            <a:off x="2490459" y="3429000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4" name="Connecteur droit 33"/>
                          <p:cNvCxnSpPr/>
                          <p:nvPr/>
                        </p:nvCxnSpPr>
                        <p:spPr>
                          <a:xfrm>
                            <a:off x="2483768" y="3542536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5" name="Connecteur droit 34"/>
                          <p:cNvCxnSpPr/>
                          <p:nvPr/>
                        </p:nvCxnSpPr>
                        <p:spPr>
                          <a:xfrm>
                            <a:off x="2493099" y="3673017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6" name="Connecteur droit 35"/>
                          <p:cNvCxnSpPr/>
                          <p:nvPr/>
                        </p:nvCxnSpPr>
                        <p:spPr>
                          <a:xfrm>
                            <a:off x="2493099" y="3796660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7" name="Connecteur droit 36"/>
                          <p:cNvCxnSpPr/>
                          <p:nvPr/>
                        </p:nvCxnSpPr>
                        <p:spPr>
                          <a:xfrm>
                            <a:off x="2499790" y="3914394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8" name="Connecteur droit 37"/>
                          <p:cNvCxnSpPr/>
                          <p:nvPr/>
                        </p:nvCxnSpPr>
                        <p:spPr>
                          <a:xfrm>
                            <a:off x="2493099" y="4049079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9" name="Connecteur droit 38"/>
                          <p:cNvCxnSpPr/>
                          <p:nvPr/>
                        </p:nvCxnSpPr>
                        <p:spPr>
                          <a:xfrm>
                            <a:off x="2502430" y="4159340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40" name="Rectangle à coins arrondis 39"/>
                          <p:cNvSpPr/>
                          <p:nvPr/>
                        </p:nvSpPr>
                        <p:spPr>
                          <a:xfrm>
                            <a:off x="2294032" y="2800900"/>
                            <a:ext cx="2566000" cy="58945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solidFill>
                            <a:schemeClr val="accent3"/>
                          </a:solidFill>
                          <a:ln w="1270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41" name="Rectangle 40"/>
                          <p:cNvSpPr/>
                          <p:nvPr/>
                        </p:nvSpPr>
                        <p:spPr>
                          <a:xfrm>
                            <a:off x="2836064" y="1665195"/>
                            <a:ext cx="42922" cy="42076"/>
                          </a:xfrm>
                          <a:prstGeom prst="rect">
                            <a:avLst/>
                          </a:prstGeom>
                          <a:solidFill>
                            <a:schemeClr val="accent1"/>
                          </a:solidFill>
                          <a:ln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42" name="Rectangle 41"/>
                          <p:cNvSpPr/>
                          <p:nvPr/>
                        </p:nvSpPr>
                        <p:spPr>
                          <a:xfrm>
                            <a:off x="2836064" y="1572586"/>
                            <a:ext cx="42922" cy="42076"/>
                          </a:xfrm>
                          <a:prstGeom prst="rect">
                            <a:avLst/>
                          </a:prstGeom>
                          <a:solidFill>
                            <a:schemeClr val="accent1"/>
                          </a:solidFill>
                          <a:ln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43" name="Rectangle 42"/>
                          <p:cNvSpPr/>
                          <p:nvPr/>
                        </p:nvSpPr>
                        <p:spPr>
                          <a:xfrm>
                            <a:off x="2836063" y="1477163"/>
                            <a:ext cx="45719" cy="45719"/>
                          </a:xfrm>
                          <a:prstGeom prst="rect">
                            <a:avLst/>
                          </a:prstGeom>
                          <a:solidFill>
                            <a:schemeClr val="accent1"/>
                          </a:solidFill>
                          <a:ln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44" name="Rectangle 43"/>
                          <p:cNvSpPr/>
                          <p:nvPr/>
                        </p:nvSpPr>
                        <p:spPr>
                          <a:xfrm>
                            <a:off x="2843808" y="4409119"/>
                            <a:ext cx="42922" cy="42076"/>
                          </a:xfrm>
                          <a:prstGeom prst="rect">
                            <a:avLst/>
                          </a:prstGeom>
                          <a:solidFill>
                            <a:schemeClr val="accent1"/>
                          </a:solidFill>
                          <a:ln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45" name="Rectangle 44"/>
                          <p:cNvSpPr/>
                          <p:nvPr/>
                        </p:nvSpPr>
                        <p:spPr>
                          <a:xfrm>
                            <a:off x="2843808" y="4316510"/>
                            <a:ext cx="42922" cy="42076"/>
                          </a:xfrm>
                          <a:prstGeom prst="rect">
                            <a:avLst/>
                          </a:prstGeom>
                          <a:solidFill>
                            <a:schemeClr val="accent1"/>
                          </a:solidFill>
                          <a:ln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46" name="Rectangle 45"/>
                          <p:cNvSpPr/>
                          <p:nvPr/>
                        </p:nvSpPr>
                        <p:spPr>
                          <a:xfrm>
                            <a:off x="2843808" y="4221088"/>
                            <a:ext cx="42922" cy="42076"/>
                          </a:xfrm>
                          <a:prstGeom prst="rect">
                            <a:avLst/>
                          </a:prstGeom>
                          <a:solidFill>
                            <a:schemeClr val="accent1"/>
                          </a:solidFill>
                          <a:ln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cxnSp>
                        <p:nvCxnSpPr>
                          <p:cNvPr id="47" name="Connecteur droit 46"/>
                          <p:cNvCxnSpPr/>
                          <p:nvPr/>
                        </p:nvCxnSpPr>
                        <p:spPr>
                          <a:xfrm>
                            <a:off x="3851920" y="1326049"/>
                            <a:ext cx="0" cy="352214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rgbClr val="00B0F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8" name="Connecteur droit 47"/>
                          <p:cNvCxnSpPr/>
                          <p:nvPr/>
                        </p:nvCxnSpPr>
                        <p:spPr>
                          <a:xfrm>
                            <a:off x="2483768" y="1412776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9" name="Connecteur droit 48"/>
                          <p:cNvCxnSpPr/>
                          <p:nvPr/>
                        </p:nvCxnSpPr>
                        <p:spPr>
                          <a:xfrm>
                            <a:off x="2490624" y="4581128"/>
                            <a:ext cx="2160240" cy="0"/>
                          </a:xfrm>
                          <a:prstGeom prst="line">
                            <a:avLst/>
                          </a:prstGeom>
                          <a:ln w="28575"/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0" name="Connecteur droit 49"/>
                          <p:cNvCxnSpPr/>
                          <p:nvPr/>
                        </p:nvCxnSpPr>
                        <p:spPr>
                          <a:xfrm flipH="1">
                            <a:off x="4594860" y="1326671"/>
                            <a:ext cx="19432" cy="3503247"/>
                          </a:xfrm>
                          <a:prstGeom prst="line">
                            <a:avLst/>
                          </a:prstGeom>
                          <a:ln>
                            <a:solidFill>
                              <a:srgbClr val="00B0F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1" name="Connecteur droit 50"/>
                          <p:cNvCxnSpPr/>
                          <p:nvPr/>
                        </p:nvCxnSpPr>
                        <p:spPr>
                          <a:xfrm>
                            <a:off x="3419872" y="1319412"/>
                            <a:ext cx="5544" cy="3510145"/>
                          </a:xfrm>
                          <a:prstGeom prst="line">
                            <a:avLst/>
                          </a:prstGeom>
                          <a:ln>
                            <a:solidFill>
                              <a:srgbClr val="00B0F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2" name="Connecteur droit 51"/>
                          <p:cNvCxnSpPr/>
                          <p:nvPr/>
                        </p:nvCxnSpPr>
                        <p:spPr>
                          <a:xfrm>
                            <a:off x="2620164" y="1319412"/>
                            <a:ext cx="0" cy="3510145"/>
                          </a:xfrm>
                          <a:prstGeom prst="line">
                            <a:avLst/>
                          </a:prstGeom>
                          <a:ln>
                            <a:solidFill>
                              <a:srgbClr val="00B0F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53" name="ZoneTexte 52"/>
                          <p:cNvSpPr txBox="1"/>
                          <p:nvPr/>
                        </p:nvSpPr>
                        <p:spPr>
                          <a:xfrm>
                            <a:off x="2460908" y="4179560"/>
                            <a:ext cx="432048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dirty="0" smtClean="0">
                                <a:solidFill>
                                  <a:srgbClr val="002060"/>
                                </a:solidFill>
                              </a:rPr>
                              <a:t>A</a:t>
                            </a:r>
                            <a:r>
                              <a:rPr lang="fr-FR" sz="1200" dirty="0" smtClean="0">
                                <a:solidFill>
                                  <a:srgbClr val="002060"/>
                                </a:solidFill>
                              </a:rPr>
                              <a:t>1</a:t>
                            </a:r>
                            <a:endParaRPr lang="fr-FR" dirty="0">
                              <a:solidFill>
                                <a:srgbClr val="002060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54" name="ZoneTexte 53"/>
                          <p:cNvSpPr txBox="1"/>
                          <p:nvPr/>
                        </p:nvSpPr>
                        <p:spPr>
                          <a:xfrm>
                            <a:off x="3268236" y="4168740"/>
                            <a:ext cx="432048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dirty="0" smtClean="0">
                                <a:solidFill>
                                  <a:srgbClr val="002060"/>
                                </a:solidFill>
                              </a:rPr>
                              <a:t>A</a:t>
                            </a:r>
                            <a:r>
                              <a:rPr lang="fr-FR" sz="1200" dirty="0">
                                <a:solidFill>
                                  <a:srgbClr val="002060"/>
                                </a:solidFill>
                              </a:rPr>
                              <a:t>2</a:t>
                            </a:r>
                            <a:endParaRPr lang="fr-FR" dirty="0">
                              <a:solidFill>
                                <a:srgbClr val="002060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55" name="ZoneTexte 54"/>
                          <p:cNvSpPr txBox="1"/>
                          <p:nvPr/>
                        </p:nvSpPr>
                        <p:spPr>
                          <a:xfrm>
                            <a:off x="3696856" y="4164320"/>
                            <a:ext cx="432048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dirty="0" smtClean="0">
                                <a:solidFill>
                                  <a:srgbClr val="002060"/>
                                </a:solidFill>
                              </a:rPr>
                              <a:t>A</a:t>
                            </a:r>
                            <a:r>
                              <a:rPr lang="fr-FR" sz="1200" dirty="0">
                                <a:solidFill>
                                  <a:srgbClr val="002060"/>
                                </a:solidFill>
                              </a:rPr>
                              <a:t>3</a:t>
                            </a:r>
                            <a:endParaRPr lang="fr-FR" dirty="0">
                              <a:solidFill>
                                <a:srgbClr val="002060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56" name="ZoneTexte 55"/>
                          <p:cNvSpPr txBox="1"/>
                          <p:nvPr/>
                        </p:nvSpPr>
                        <p:spPr>
                          <a:xfrm>
                            <a:off x="4454272" y="4149080"/>
                            <a:ext cx="432048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dirty="0" smtClean="0">
                                <a:solidFill>
                                  <a:srgbClr val="002060"/>
                                </a:solidFill>
                              </a:rPr>
                              <a:t>A</a:t>
                            </a:r>
                            <a:r>
                              <a:rPr lang="fr-FR" sz="1200" dirty="0">
                                <a:solidFill>
                                  <a:srgbClr val="002060"/>
                                </a:solidFill>
                              </a:rPr>
                              <a:t>4</a:t>
                            </a:r>
                            <a:endParaRPr lang="fr-FR" dirty="0">
                              <a:solidFill>
                                <a:srgbClr val="002060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57" name="ZoneTexte 56"/>
                          <p:cNvSpPr txBox="1"/>
                          <p:nvPr/>
                        </p:nvSpPr>
                        <p:spPr>
                          <a:xfrm>
                            <a:off x="2294026" y="3292604"/>
                            <a:ext cx="19736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 smtClean="0"/>
                              <a:t>1</a:t>
                            </a:r>
                            <a:endParaRPr lang="fr-FR" sz="1000" dirty="0"/>
                          </a:p>
                        </p:txBody>
                      </p:sp>
                      <p:sp>
                        <p:nvSpPr>
                          <p:cNvPr id="58" name="ZoneTexte 57"/>
                          <p:cNvSpPr txBox="1"/>
                          <p:nvPr/>
                        </p:nvSpPr>
                        <p:spPr>
                          <a:xfrm>
                            <a:off x="2294026" y="3414043"/>
                            <a:ext cx="19736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 smtClean="0"/>
                              <a:t>2</a:t>
                            </a:r>
                            <a:endParaRPr lang="fr-FR" sz="1000" dirty="0"/>
                          </a:p>
                        </p:txBody>
                      </p:sp>
                      <p:sp>
                        <p:nvSpPr>
                          <p:cNvPr id="59" name="ZoneTexte 58"/>
                          <p:cNvSpPr txBox="1"/>
                          <p:nvPr/>
                        </p:nvSpPr>
                        <p:spPr>
                          <a:xfrm>
                            <a:off x="2294032" y="3535199"/>
                            <a:ext cx="19736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/>
                              <a:t>3</a:t>
                            </a:r>
                          </a:p>
                        </p:txBody>
                      </p:sp>
                      <p:sp>
                        <p:nvSpPr>
                          <p:cNvPr id="60" name="ZoneTexte 59"/>
                          <p:cNvSpPr txBox="1"/>
                          <p:nvPr/>
                        </p:nvSpPr>
                        <p:spPr>
                          <a:xfrm>
                            <a:off x="2290604" y="3660264"/>
                            <a:ext cx="19736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 smtClean="0"/>
                              <a:t>4</a:t>
                            </a:r>
                            <a:endParaRPr lang="fr-FR" sz="1000" dirty="0"/>
                          </a:p>
                        </p:txBody>
                      </p:sp>
                      <p:sp>
                        <p:nvSpPr>
                          <p:cNvPr id="61" name="ZoneTexte 60"/>
                          <p:cNvSpPr txBox="1"/>
                          <p:nvPr/>
                        </p:nvSpPr>
                        <p:spPr>
                          <a:xfrm>
                            <a:off x="2294032" y="3773800"/>
                            <a:ext cx="19736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 smtClean="0"/>
                              <a:t>5</a:t>
                            </a:r>
                            <a:endParaRPr lang="fr-FR" sz="1000" dirty="0"/>
                          </a:p>
                        </p:txBody>
                      </p:sp>
                      <p:sp>
                        <p:nvSpPr>
                          <p:cNvPr id="62" name="ZoneTexte 61"/>
                          <p:cNvSpPr txBox="1"/>
                          <p:nvPr/>
                        </p:nvSpPr>
                        <p:spPr>
                          <a:xfrm>
                            <a:off x="2294026" y="3899148"/>
                            <a:ext cx="19736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/>
                              <a:t>6</a:t>
                            </a:r>
                          </a:p>
                        </p:txBody>
                      </p:sp>
                      <p:sp>
                        <p:nvSpPr>
                          <p:cNvPr id="63" name="ZoneTexte 62"/>
                          <p:cNvSpPr txBox="1"/>
                          <p:nvPr/>
                        </p:nvSpPr>
                        <p:spPr>
                          <a:xfrm>
                            <a:off x="2294026" y="4027924"/>
                            <a:ext cx="19736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 smtClean="0"/>
                              <a:t>7</a:t>
                            </a:r>
                            <a:endParaRPr lang="fr-FR" sz="1000" dirty="0"/>
                          </a:p>
                        </p:txBody>
                      </p:sp>
                      <p:sp>
                        <p:nvSpPr>
                          <p:cNvPr id="64" name="ZoneTexte 63"/>
                          <p:cNvSpPr txBox="1"/>
                          <p:nvPr/>
                        </p:nvSpPr>
                        <p:spPr>
                          <a:xfrm>
                            <a:off x="2264316" y="4445431"/>
                            <a:ext cx="424428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 smtClean="0"/>
                              <a:t>17</a:t>
                            </a:r>
                            <a:endParaRPr lang="fr-FR" sz="1000" dirty="0"/>
                          </a:p>
                        </p:txBody>
                      </p:sp>
                      <p:sp>
                        <p:nvSpPr>
                          <p:cNvPr id="65" name="ZoneTexte 64"/>
                          <p:cNvSpPr txBox="1"/>
                          <p:nvPr/>
                        </p:nvSpPr>
                        <p:spPr>
                          <a:xfrm>
                            <a:off x="2286406" y="1907257"/>
                            <a:ext cx="19736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/>
                              <a:t>7</a:t>
                            </a:r>
                          </a:p>
                        </p:txBody>
                      </p:sp>
                      <p:sp>
                        <p:nvSpPr>
                          <p:cNvPr id="66" name="ZoneTexte 65"/>
                          <p:cNvSpPr txBox="1"/>
                          <p:nvPr/>
                        </p:nvSpPr>
                        <p:spPr>
                          <a:xfrm>
                            <a:off x="2286406" y="2028696"/>
                            <a:ext cx="19736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 smtClean="0"/>
                              <a:t>6</a:t>
                            </a:r>
                            <a:endParaRPr lang="fr-FR" sz="1000" dirty="0"/>
                          </a:p>
                        </p:txBody>
                      </p:sp>
                      <p:sp>
                        <p:nvSpPr>
                          <p:cNvPr id="67" name="ZoneTexte 66"/>
                          <p:cNvSpPr txBox="1"/>
                          <p:nvPr/>
                        </p:nvSpPr>
                        <p:spPr>
                          <a:xfrm>
                            <a:off x="2286412" y="2149852"/>
                            <a:ext cx="19736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 smtClean="0"/>
                              <a:t>5</a:t>
                            </a:r>
                            <a:endParaRPr lang="fr-FR" sz="1000" dirty="0"/>
                          </a:p>
                        </p:txBody>
                      </p:sp>
                      <p:sp>
                        <p:nvSpPr>
                          <p:cNvPr id="68" name="ZoneTexte 67"/>
                          <p:cNvSpPr txBox="1"/>
                          <p:nvPr/>
                        </p:nvSpPr>
                        <p:spPr>
                          <a:xfrm>
                            <a:off x="2282984" y="2274917"/>
                            <a:ext cx="19736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 smtClean="0"/>
                              <a:t>4</a:t>
                            </a:r>
                            <a:endParaRPr lang="fr-FR" sz="1000" dirty="0"/>
                          </a:p>
                        </p:txBody>
                      </p:sp>
                      <p:sp>
                        <p:nvSpPr>
                          <p:cNvPr id="69" name="ZoneTexte 68"/>
                          <p:cNvSpPr txBox="1"/>
                          <p:nvPr/>
                        </p:nvSpPr>
                        <p:spPr>
                          <a:xfrm>
                            <a:off x="2286412" y="2388453"/>
                            <a:ext cx="19736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 smtClean="0"/>
                              <a:t>3</a:t>
                            </a:r>
                            <a:endParaRPr lang="fr-FR" sz="1000" dirty="0"/>
                          </a:p>
                        </p:txBody>
                      </p:sp>
                      <p:sp>
                        <p:nvSpPr>
                          <p:cNvPr id="70" name="ZoneTexte 69"/>
                          <p:cNvSpPr txBox="1"/>
                          <p:nvPr/>
                        </p:nvSpPr>
                        <p:spPr>
                          <a:xfrm>
                            <a:off x="2286406" y="2513801"/>
                            <a:ext cx="19736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 smtClean="0"/>
                              <a:t>2</a:t>
                            </a:r>
                            <a:endParaRPr lang="fr-FR" sz="1000" dirty="0"/>
                          </a:p>
                        </p:txBody>
                      </p:sp>
                      <p:sp>
                        <p:nvSpPr>
                          <p:cNvPr id="71" name="ZoneTexte 70"/>
                          <p:cNvSpPr txBox="1"/>
                          <p:nvPr/>
                        </p:nvSpPr>
                        <p:spPr>
                          <a:xfrm>
                            <a:off x="2286406" y="2642577"/>
                            <a:ext cx="19736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 smtClean="0"/>
                              <a:t>1</a:t>
                            </a:r>
                            <a:endParaRPr lang="fr-FR" sz="1000" dirty="0"/>
                          </a:p>
                        </p:txBody>
                      </p:sp>
                      <p:sp>
                        <p:nvSpPr>
                          <p:cNvPr id="72" name="ZoneTexte 71"/>
                          <p:cNvSpPr txBox="1"/>
                          <p:nvPr/>
                        </p:nvSpPr>
                        <p:spPr>
                          <a:xfrm>
                            <a:off x="2260124" y="1274425"/>
                            <a:ext cx="424428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 smtClean="0"/>
                              <a:t>17</a:t>
                            </a:r>
                            <a:endParaRPr lang="fr-FR" sz="1000" dirty="0"/>
                          </a:p>
                        </p:txBody>
                      </p:sp>
                      <p:sp>
                        <p:nvSpPr>
                          <p:cNvPr id="73" name="ZoneTexte 72"/>
                          <p:cNvSpPr txBox="1"/>
                          <p:nvPr/>
                        </p:nvSpPr>
                        <p:spPr>
                          <a:xfrm>
                            <a:off x="2292037" y="1791767"/>
                            <a:ext cx="19736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/>
                              <a:t>8</a:t>
                            </a:r>
                          </a:p>
                        </p:txBody>
                      </p:sp>
                      <p:sp>
                        <p:nvSpPr>
                          <p:cNvPr id="74" name="ZoneTexte 73"/>
                          <p:cNvSpPr txBox="1"/>
                          <p:nvPr/>
                        </p:nvSpPr>
                        <p:spPr>
                          <a:xfrm>
                            <a:off x="2286406" y="1662991"/>
                            <a:ext cx="19736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1000" dirty="0"/>
                              <a:t>9</a:t>
                            </a:r>
                          </a:p>
                        </p:txBody>
                      </p:sp>
                      <p:sp>
                        <p:nvSpPr>
                          <p:cNvPr id="75" name="Étoile à 5 branches 74"/>
                          <p:cNvSpPr/>
                          <p:nvPr/>
                        </p:nvSpPr>
                        <p:spPr>
                          <a:xfrm>
                            <a:off x="3347864" y="2323247"/>
                            <a:ext cx="142590" cy="135741"/>
                          </a:xfrm>
                          <a:prstGeom prst="star5">
                            <a:avLst/>
                          </a:prstGeom>
                          <a:solidFill>
                            <a:srgbClr val="FFFF00"/>
                          </a:solidFill>
                          <a:ln w="31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76" name="Étoile à 5 branches 75"/>
                          <p:cNvSpPr/>
                          <p:nvPr/>
                        </p:nvSpPr>
                        <p:spPr>
                          <a:xfrm>
                            <a:off x="3346180" y="3967619"/>
                            <a:ext cx="142590" cy="135741"/>
                          </a:xfrm>
                          <a:prstGeom prst="star5">
                            <a:avLst/>
                          </a:prstGeom>
                          <a:solidFill>
                            <a:srgbClr val="FFFF00"/>
                          </a:solidFill>
                          <a:ln w="31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77" name="Étoile à 5 branches 76"/>
                          <p:cNvSpPr/>
                          <p:nvPr/>
                        </p:nvSpPr>
                        <p:spPr>
                          <a:xfrm>
                            <a:off x="3354121" y="1958449"/>
                            <a:ext cx="142590" cy="135741"/>
                          </a:xfrm>
                          <a:prstGeom prst="star5">
                            <a:avLst/>
                          </a:prstGeom>
                          <a:solidFill>
                            <a:srgbClr val="FFFF00"/>
                          </a:solidFill>
                          <a:ln w="31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78" name="Étoile à 5 branches 77"/>
                          <p:cNvSpPr/>
                          <p:nvPr/>
                        </p:nvSpPr>
                        <p:spPr>
                          <a:xfrm>
                            <a:off x="3790094" y="4085347"/>
                            <a:ext cx="142590" cy="135741"/>
                          </a:xfrm>
                          <a:prstGeom prst="star5">
                            <a:avLst/>
                          </a:prstGeom>
                          <a:solidFill>
                            <a:srgbClr val="FFFF00"/>
                          </a:solidFill>
                          <a:ln w="31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79" name="Étoile à 5 branches 78"/>
                          <p:cNvSpPr/>
                          <p:nvPr/>
                        </p:nvSpPr>
                        <p:spPr>
                          <a:xfrm>
                            <a:off x="3790415" y="1827297"/>
                            <a:ext cx="142590" cy="135741"/>
                          </a:xfrm>
                          <a:prstGeom prst="star5">
                            <a:avLst/>
                          </a:prstGeom>
                          <a:solidFill>
                            <a:srgbClr val="FFFF00"/>
                          </a:solidFill>
                          <a:ln w="31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80" name="Étoile à 5 branches 79"/>
                          <p:cNvSpPr/>
                          <p:nvPr/>
                        </p:nvSpPr>
                        <p:spPr>
                          <a:xfrm>
                            <a:off x="3346180" y="1723951"/>
                            <a:ext cx="142590" cy="135741"/>
                          </a:xfrm>
                          <a:prstGeom prst="star5">
                            <a:avLst/>
                          </a:prstGeom>
                          <a:solidFill>
                            <a:srgbClr val="FFFF00"/>
                          </a:solidFill>
                          <a:ln w="31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81" name="ZoneTexte 80"/>
                          <p:cNvSpPr txBox="1"/>
                          <p:nvPr/>
                        </p:nvSpPr>
                        <p:spPr>
                          <a:xfrm>
                            <a:off x="4268728" y="2595384"/>
                            <a:ext cx="424428" cy="21544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800" b="1" dirty="0" smtClean="0"/>
                              <a:t>PP1</a:t>
                            </a:r>
                            <a:endParaRPr lang="fr-FR" sz="800" b="1" dirty="0"/>
                          </a:p>
                        </p:txBody>
                      </p:sp>
                      <p:sp>
                        <p:nvSpPr>
                          <p:cNvPr id="82" name="ZoneTexte 81"/>
                          <p:cNvSpPr txBox="1"/>
                          <p:nvPr/>
                        </p:nvSpPr>
                        <p:spPr>
                          <a:xfrm>
                            <a:off x="3397012" y="2235344"/>
                            <a:ext cx="424428" cy="21544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800" b="1" dirty="0" smtClean="0"/>
                              <a:t>PP2</a:t>
                            </a:r>
                            <a:endParaRPr lang="fr-FR" sz="800" b="1" dirty="0"/>
                          </a:p>
                        </p:txBody>
                      </p:sp>
                      <p:sp>
                        <p:nvSpPr>
                          <p:cNvPr id="83" name="ZoneTexte 82"/>
                          <p:cNvSpPr txBox="1"/>
                          <p:nvPr/>
                        </p:nvSpPr>
                        <p:spPr>
                          <a:xfrm>
                            <a:off x="2601496" y="1988840"/>
                            <a:ext cx="424428" cy="21544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800" b="1" dirty="0" smtClean="0"/>
                              <a:t>PP3</a:t>
                            </a:r>
                            <a:endParaRPr lang="fr-FR" sz="800" b="1" dirty="0"/>
                          </a:p>
                        </p:txBody>
                      </p:sp>
                      <p:sp>
                        <p:nvSpPr>
                          <p:cNvPr id="84" name="ZoneTexte 83"/>
                          <p:cNvSpPr txBox="1"/>
                          <p:nvPr/>
                        </p:nvSpPr>
                        <p:spPr>
                          <a:xfrm>
                            <a:off x="4285496" y="1981800"/>
                            <a:ext cx="424428" cy="21544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800" b="1" dirty="0" smtClean="0"/>
                              <a:t>PP4</a:t>
                            </a:r>
                            <a:endParaRPr lang="fr-FR" sz="800" b="1" dirty="0"/>
                          </a:p>
                        </p:txBody>
                      </p:sp>
                      <p:sp>
                        <p:nvSpPr>
                          <p:cNvPr id="85" name="ZoneTexte 84"/>
                          <p:cNvSpPr txBox="1"/>
                          <p:nvPr/>
                        </p:nvSpPr>
                        <p:spPr>
                          <a:xfrm>
                            <a:off x="3415680" y="3872676"/>
                            <a:ext cx="424428" cy="21544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800" b="1" dirty="0" smtClean="0"/>
                              <a:t>PP5</a:t>
                            </a:r>
                            <a:endParaRPr lang="fr-FR" sz="800" b="1" dirty="0"/>
                          </a:p>
                        </p:txBody>
                      </p:sp>
                      <p:sp>
                        <p:nvSpPr>
                          <p:cNvPr id="86" name="ZoneTexte 85"/>
                          <p:cNvSpPr txBox="1"/>
                          <p:nvPr/>
                        </p:nvSpPr>
                        <p:spPr>
                          <a:xfrm>
                            <a:off x="3412252" y="1868264"/>
                            <a:ext cx="424428" cy="21544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800" b="1" dirty="0" smtClean="0"/>
                              <a:t>PP6</a:t>
                            </a:r>
                            <a:endParaRPr lang="fr-FR" sz="800" b="1" dirty="0"/>
                          </a:p>
                        </p:txBody>
                      </p:sp>
                      <p:sp>
                        <p:nvSpPr>
                          <p:cNvPr id="87" name="ZoneTexte 86"/>
                          <p:cNvSpPr txBox="1"/>
                          <p:nvPr/>
                        </p:nvSpPr>
                        <p:spPr>
                          <a:xfrm>
                            <a:off x="3836680" y="3990404"/>
                            <a:ext cx="424428" cy="21544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800" b="1" dirty="0" smtClean="0"/>
                              <a:t>PP7</a:t>
                            </a:r>
                            <a:endParaRPr lang="fr-FR" sz="800" b="1" dirty="0"/>
                          </a:p>
                        </p:txBody>
                      </p:sp>
                      <p:sp>
                        <p:nvSpPr>
                          <p:cNvPr id="88" name="ZoneTexte 87"/>
                          <p:cNvSpPr txBox="1"/>
                          <p:nvPr/>
                        </p:nvSpPr>
                        <p:spPr>
                          <a:xfrm>
                            <a:off x="3833252" y="1742336"/>
                            <a:ext cx="424428" cy="21544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800" b="1" dirty="0" smtClean="0"/>
                              <a:t>PP8</a:t>
                            </a:r>
                            <a:endParaRPr lang="fr-FR" sz="800" b="1" dirty="0"/>
                          </a:p>
                        </p:txBody>
                      </p:sp>
                      <p:sp>
                        <p:nvSpPr>
                          <p:cNvPr id="89" name="ZoneTexte 88"/>
                          <p:cNvSpPr txBox="1"/>
                          <p:nvPr/>
                        </p:nvSpPr>
                        <p:spPr>
                          <a:xfrm>
                            <a:off x="3097932" y="1613560"/>
                            <a:ext cx="424428" cy="21544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fr-FR" sz="800" b="1" dirty="0" smtClean="0"/>
                              <a:t>PP9</a:t>
                            </a:r>
                            <a:endParaRPr lang="fr-FR" sz="800" b="1" dirty="0"/>
                          </a:p>
                        </p:txBody>
                      </p:sp>
                      <p:cxnSp>
                        <p:nvCxnSpPr>
                          <p:cNvPr id="90" name="Connecteur droit 89"/>
                          <p:cNvCxnSpPr/>
                          <p:nvPr/>
                        </p:nvCxnSpPr>
                        <p:spPr>
                          <a:xfrm flipV="1">
                            <a:off x="2502648" y="2209577"/>
                            <a:ext cx="2141360" cy="2907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91" name="Étoile à 5 branches 90"/>
                          <p:cNvSpPr/>
                          <p:nvPr/>
                        </p:nvSpPr>
                        <p:spPr>
                          <a:xfrm>
                            <a:off x="4540679" y="2074361"/>
                            <a:ext cx="142590" cy="135741"/>
                          </a:xfrm>
                          <a:prstGeom prst="star5">
                            <a:avLst/>
                          </a:prstGeom>
                          <a:solidFill>
                            <a:srgbClr val="FFFF00"/>
                          </a:solidFill>
                          <a:ln w="31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92" name="Étoile à 5 branches 91"/>
                          <p:cNvSpPr/>
                          <p:nvPr/>
                        </p:nvSpPr>
                        <p:spPr>
                          <a:xfrm>
                            <a:off x="2546154" y="2074361"/>
                            <a:ext cx="142590" cy="135741"/>
                          </a:xfrm>
                          <a:prstGeom prst="star5">
                            <a:avLst/>
                          </a:prstGeom>
                          <a:solidFill>
                            <a:srgbClr val="FFFF00"/>
                          </a:solidFill>
                          <a:ln w="31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93" name="Arc 92"/>
                          <p:cNvSpPr/>
                          <p:nvPr/>
                        </p:nvSpPr>
                        <p:spPr>
                          <a:xfrm rot="5400000">
                            <a:off x="4286796" y="2783758"/>
                            <a:ext cx="660298" cy="630189"/>
                          </a:xfrm>
                          <a:prstGeom prst="arc">
                            <a:avLst>
                              <a:gd name="adj1" fmla="val 10807572"/>
                              <a:gd name="adj2" fmla="val 643525"/>
                            </a:avLst>
                          </a:prstGeom>
                          <a:ln w="12700">
                            <a:prstDash val="dash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94" name="Étoile à 5 branches 93"/>
                          <p:cNvSpPr/>
                          <p:nvPr/>
                        </p:nvSpPr>
                        <p:spPr>
                          <a:xfrm>
                            <a:off x="4540358" y="2687539"/>
                            <a:ext cx="142590" cy="135741"/>
                          </a:xfrm>
                          <a:prstGeom prst="star5">
                            <a:avLst/>
                          </a:prstGeom>
                          <a:solidFill>
                            <a:srgbClr val="FFFF00"/>
                          </a:solidFill>
                          <a:ln w="31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95" name="Arc 94"/>
                          <p:cNvSpPr/>
                          <p:nvPr/>
                        </p:nvSpPr>
                        <p:spPr>
                          <a:xfrm rot="5400000">
                            <a:off x="4102631" y="2782102"/>
                            <a:ext cx="1152117" cy="630189"/>
                          </a:xfrm>
                          <a:prstGeom prst="arc">
                            <a:avLst>
                              <a:gd name="adj1" fmla="val 10334376"/>
                              <a:gd name="adj2" fmla="val 203540"/>
                            </a:avLst>
                          </a:prstGeom>
                          <a:ln w="12700">
                            <a:prstDash val="dash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96" name="Arc 95"/>
                          <p:cNvSpPr/>
                          <p:nvPr/>
                        </p:nvSpPr>
                        <p:spPr>
                          <a:xfrm rot="5400000">
                            <a:off x="4039952" y="2778439"/>
                            <a:ext cx="1391012" cy="630189"/>
                          </a:xfrm>
                          <a:prstGeom prst="arc">
                            <a:avLst>
                              <a:gd name="adj1" fmla="val 10579304"/>
                              <a:gd name="adj2" fmla="val 163071"/>
                            </a:avLst>
                          </a:prstGeom>
                          <a:ln w="12700">
                            <a:prstDash val="dash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97" name="Arc 96"/>
                          <p:cNvSpPr/>
                          <p:nvPr/>
                        </p:nvSpPr>
                        <p:spPr>
                          <a:xfrm rot="5400000">
                            <a:off x="3905666" y="2711391"/>
                            <a:ext cx="1678210" cy="760866"/>
                          </a:xfrm>
                          <a:prstGeom prst="arc">
                            <a:avLst>
                              <a:gd name="adj1" fmla="val 10591037"/>
                              <a:gd name="adj2" fmla="val 163071"/>
                            </a:avLst>
                          </a:prstGeom>
                          <a:ln w="12700">
                            <a:prstDash val="dash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  <p:sp>
                        <p:nvSpPr>
                          <p:cNvPr id="98" name="Arc 97"/>
                          <p:cNvSpPr/>
                          <p:nvPr/>
                        </p:nvSpPr>
                        <p:spPr>
                          <a:xfrm rot="5400000">
                            <a:off x="4224334" y="2825136"/>
                            <a:ext cx="914772" cy="538029"/>
                          </a:xfrm>
                          <a:prstGeom prst="arc">
                            <a:avLst>
                              <a:gd name="adj1" fmla="val 10807572"/>
                              <a:gd name="adj2" fmla="val 643525"/>
                            </a:avLst>
                          </a:prstGeom>
                          <a:ln w="12700">
                            <a:prstDash val="dash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fr-FR"/>
                          </a:p>
                        </p:txBody>
                      </p:sp>
                    </p:grpSp>
                    <p:sp>
                      <p:nvSpPr>
                        <p:cNvPr id="22" name="Arc 21"/>
                        <p:cNvSpPr/>
                        <p:nvPr/>
                      </p:nvSpPr>
                      <p:spPr>
                        <a:xfrm rot="5400000">
                          <a:off x="4277472" y="3803156"/>
                          <a:ext cx="772646" cy="774894"/>
                        </a:xfrm>
                        <a:prstGeom prst="arc">
                          <a:avLst>
                            <a:gd name="adj1" fmla="val 18217729"/>
                            <a:gd name="adj2" fmla="val 0"/>
                          </a:avLst>
                        </a:prstGeom>
                        <a:ln w="12700">
                          <a:prstDash val="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  <p:sp>
                      <p:nvSpPr>
                        <p:cNvPr id="23" name="Forme en L 22"/>
                        <p:cNvSpPr/>
                        <p:nvPr/>
                      </p:nvSpPr>
                      <p:spPr>
                        <a:xfrm flipV="1">
                          <a:off x="2497294" y="4615303"/>
                          <a:ext cx="2146713" cy="255796"/>
                        </a:xfrm>
                        <a:prstGeom prst="corner">
                          <a:avLst>
                            <a:gd name="adj1" fmla="val 55958"/>
                            <a:gd name="adj2" fmla="val 64895"/>
                          </a:avLst>
                        </a:prstGeom>
                        <a:solidFill>
                          <a:schemeClr val="accent3"/>
                        </a:solidFill>
                        <a:ln w="12700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</p:grpSp>
                </p:grpSp>
                <p:sp>
                  <p:nvSpPr>
                    <p:cNvPr id="17" name="Arc 16"/>
                    <p:cNvSpPr/>
                    <p:nvPr/>
                  </p:nvSpPr>
                  <p:spPr>
                    <a:xfrm rot="19465811">
                      <a:off x="4293618" y="1916917"/>
                      <a:ext cx="772646" cy="774894"/>
                    </a:xfrm>
                    <a:prstGeom prst="arc">
                      <a:avLst>
                        <a:gd name="adj1" fmla="val 18217729"/>
                        <a:gd name="adj2" fmla="val 0"/>
                      </a:avLst>
                    </a:prstGeom>
                    <a:ln w="12700"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8" name="Arc 17"/>
                    <p:cNvSpPr/>
                    <p:nvPr/>
                  </p:nvSpPr>
                  <p:spPr>
                    <a:xfrm rot="19465811">
                      <a:off x="4293243" y="1804088"/>
                      <a:ext cx="772646" cy="774894"/>
                    </a:xfrm>
                    <a:prstGeom prst="arc">
                      <a:avLst>
                        <a:gd name="adj1" fmla="val 18217729"/>
                        <a:gd name="adj2" fmla="val 0"/>
                      </a:avLst>
                    </a:prstGeom>
                    <a:ln w="12700"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</p:grpSp>
            <p:sp>
              <p:nvSpPr>
                <p:cNvPr id="11" name="Étoile à 5 branches 10"/>
                <p:cNvSpPr/>
                <p:nvPr/>
              </p:nvSpPr>
              <p:spPr>
                <a:xfrm>
                  <a:off x="4637814" y="4491107"/>
                  <a:ext cx="142590" cy="135741"/>
                </a:xfrm>
                <a:prstGeom prst="star5">
                  <a:avLst/>
                </a:prstGeom>
                <a:solidFill>
                  <a:srgbClr val="FFFF0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/>
                <p:cNvSpPr txBox="1"/>
                <p:nvPr/>
              </p:nvSpPr>
              <p:spPr>
                <a:xfrm>
                  <a:off x="4312361" y="4387964"/>
                  <a:ext cx="435459" cy="222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b="1" dirty="0" smtClean="0"/>
                    <a:t>PP10</a:t>
                  </a:r>
                  <a:endParaRPr lang="fr-FR" sz="800" b="1" dirty="0"/>
                </a:p>
              </p:txBody>
            </p:sp>
          </p:grpSp>
          <p:cxnSp>
            <p:nvCxnSpPr>
              <p:cNvPr id="9" name="Connecteur droit avec flèche 8"/>
              <p:cNvCxnSpPr>
                <a:stCxn id="19" idx="2"/>
              </p:cNvCxnSpPr>
              <p:nvPr/>
            </p:nvCxnSpPr>
            <p:spPr>
              <a:xfrm flipH="1">
                <a:off x="4260607" y="1704554"/>
                <a:ext cx="134582" cy="49973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Arc 6"/>
            <p:cNvSpPr/>
            <p:nvPr/>
          </p:nvSpPr>
          <p:spPr>
            <a:xfrm rot="19534276">
              <a:off x="4355723" y="1411691"/>
              <a:ext cx="772646" cy="774894"/>
            </a:xfrm>
            <a:prstGeom prst="arc">
              <a:avLst>
                <a:gd name="adj1" fmla="val 18217729"/>
                <a:gd name="adj2" fmla="val 0"/>
              </a:avLst>
            </a:prstGeom>
            <a:ln w="127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1945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990600"/>
          </a:xfrm>
        </p:spPr>
        <p:txBody>
          <a:bodyPr>
            <a:normAutofit/>
          </a:bodyPr>
          <a:lstStyle/>
          <a:p>
            <a:r>
              <a:rPr lang="fr-FR" sz="3500" dirty="0"/>
              <a:t>3.- Tests au LNCMI Grenoble </a:t>
            </a:r>
            <a:r>
              <a:rPr lang="fr-FR" sz="3500" dirty="0" smtClean="0"/>
              <a:t>(8)</a:t>
            </a:r>
            <a:endParaRPr lang="fr-FR" sz="35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836712"/>
            <a:ext cx="8496944" cy="563019"/>
          </a:xfrm>
        </p:spPr>
        <p:txBody>
          <a:bodyPr>
            <a:normAutofit/>
          </a:bodyPr>
          <a:lstStyle/>
          <a:p>
            <a:r>
              <a:rPr lang="fr-FR" dirty="0" smtClean="0"/>
              <a:t>Tableau résumé des essais à Grenoble (base de données)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3B5D-F812-4F5E-A4C7-944EB458A05F}" type="slidenum">
              <a:rPr lang="fr-FR" smtClean="0"/>
              <a:pPr/>
              <a:t>37</a:t>
            </a:fld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252628"/>
            <a:ext cx="5207944" cy="5605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Groupe 41"/>
          <p:cNvGrpSpPr/>
          <p:nvPr/>
        </p:nvGrpSpPr>
        <p:grpSpPr>
          <a:xfrm>
            <a:off x="17771" y="2085003"/>
            <a:ext cx="9522781" cy="4387866"/>
            <a:chOff x="17771" y="2085003"/>
            <a:chExt cx="9522781" cy="4387866"/>
          </a:xfrm>
        </p:grpSpPr>
        <p:grpSp>
          <p:nvGrpSpPr>
            <p:cNvPr id="40" name="Groupe 39"/>
            <p:cNvGrpSpPr/>
            <p:nvPr/>
          </p:nvGrpSpPr>
          <p:grpSpPr>
            <a:xfrm>
              <a:off x="17771" y="2085003"/>
              <a:ext cx="9522781" cy="4387866"/>
              <a:chOff x="17771" y="2085003"/>
              <a:chExt cx="9522781" cy="4387866"/>
            </a:xfrm>
          </p:grpSpPr>
          <p:pic>
            <p:nvPicPr>
              <p:cNvPr id="5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771" y="2085003"/>
                <a:ext cx="9135961" cy="40082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9" name="ZoneTexte 8"/>
              <p:cNvSpPr txBox="1"/>
              <p:nvPr/>
            </p:nvSpPr>
            <p:spPr>
              <a:xfrm>
                <a:off x="5658085" y="4242296"/>
                <a:ext cx="557213" cy="309554"/>
              </a:xfrm>
              <a:prstGeom prst="rect">
                <a:avLst/>
              </a:prstGeom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l-GR" sz="1600" dirty="0" smtClean="0"/>
                  <a:t>Δ</a:t>
                </a:r>
                <a:r>
                  <a:rPr lang="es-CL" sz="1600" dirty="0" smtClean="0"/>
                  <a:t>E↓</a:t>
                </a:r>
                <a:endParaRPr lang="fr-FR" sz="1600" dirty="0"/>
              </a:p>
            </p:txBody>
          </p:sp>
          <p:sp>
            <p:nvSpPr>
              <p:cNvPr id="10" name="ZoneTexte 9"/>
              <p:cNvSpPr txBox="1"/>
              <p:nvPr/>
            </p:nvSpPr>
            <p:spPr>
              <a:xfrm>
                <a:off x="5654145" y="2714144"/>
                <a:ext cx="3886407" cy="1938992"/>
              </a:xfrm>
              <a:prstGeom prst="rect">
                <a:avLst/>
              </a:prstGeom>
              <a:noFill/>
              <a:scene3d>
                <a:camera prst="perspectiveContrastingLeftFacing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 smtClean="0">
                    <a:solidFill>
                      <a:srgbClr val="FF0000"/>
                    </a:solidFill>
                  </a:rPr>
                  <a:t>Le premier indice du quench est le déclenchement de la protection  du système </a:t>
                </a:r>
                <a:r>
                  <a:rPr lang="fr-FR" sz="2400" dirty="0" err="1" smtClean="0">
                    <a:solidFill>
                      <a:srgbClr val="FF0000"/>
                    </a:solidFill>
                  </a:rPr>
                  <a:t>cryo</a:t>
                </a:r>
                <a:r>
                  <a:rPr lang="fr-FR" sz="2400" dirty="0" smtClean="0">
                    <a:solidFill>
                      <a:srgbClr val="FF0000"/>
                    </a:solidFill>
                  </a:rPr>
                  <a:t>-magnétique.</a:t>
                </a:r>
                <a:endParaRPr lang="fr-FR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ZoneTexte 11"/>
              <p:cNvSpPr txBox="1"/>
              <p:nvPr/>
            </p:nvSpPr>
            <p:spPr>
              <a:xfrm>
                <a:off x="5677135" y="4904650"/>
                <a:ext cx="557399" cy="297475"/>
              </a:xfrm>
              <a:prstGeom prst="rect">
                <a:avLst/>
              </a:prstGeom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l-GR" sz="1600" dirty="0" smtClean="0"/>
                  <a:t>Δ</a:t>
                </a:r>
                <a:r>
                  <a:rPr lang="es-CL" sz="1600" dirty="0" smtClean="0"/>
                  <a:t>E↑</a:t>
                </a:r>
                <a:endParaRPr lang="fr-FR" sz="1600" dirty="0"/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5664236" y="4572789"/>
                <a:ext cx="557213" cy="309554"/>
              </a:xfrm>
              <a:prstGeom prst="rect">
                <a:avLst/>
              </a:prstGeom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l-GR" sz="1600" dirty="0" smtClean="0"/>
                  <a:t>Δ</a:t>
                </a:r>
                <a:r>
                  <a:rPr lang="es-CL" sz="1600" dirty="0" smtClean="0"/>
                  <a:t>E↓</a:t>
                </a:r>
                <a:endParaRPr lang="fr-FR" sz="1600" dirty="0"/>
              </a:p>
            </p:txBody>
          </p:sp>
          <p:sp>
            <p:nvSpPr>
              <p:cNvPr id="17" name="ZoneTexte 16"/>
              <p:cNvSpPr txBox="1"/>
              <p:nvPr/>
            </p:nvSpPr>
            <p:spPr>
              <a:xfrm>
                <a:off x="5698728" y="5543115"/>
                <a:ext cx="557213" cy="309554"/>
              </a:xfrm>
              <a:prstGeom prst="rect">
                <a:avLst/>
              </a:prstGeom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l-GR" sz="1600" dirty="0" smtClean="0"/>
                  <a:t>Δ</a:t>
                </a:r>
                <a:r>
                  <a:rPr lang="es-CL" sz="1600" dirty="0" smtClean="0"/>
                  <a:t>E↓</a:t>
                </a:r>
                <a:endParaRPr lang="fr-FR" sz="1600" dirty="0"/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5680347" y="5210566"/>
                <a:ext cx="557213" cy="309554"/>
              </a:xfrm>
              <a:prstGeom prst="rect">
                <a:avLst/>
              </a:prstGeom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l-GR" sz="1600" dirty="0" smtClean="0"/>
                  <a:t>Δ</a:t>
                </a:r>
                <a:r>
                  <a:rPr lang="es-CL" sz="1600" dirty="0" smtClean="0"/>
                  <a:t>E↓</a:t>
                </a:r>
                <a:endParaRPr lang="fr-FR" sz="1600" dirty="0"/>
              </a:p>
            </p:txBody>
          </p:sp>
          <p:sp>
            <p:nvSpPr>
              <p:cNvPr id="19" name="ZoneTexte 18"/>
              <p:cNvSpPr txBox="1"/>
              <p:nvPr/>
            </p:nvSpPr>
            <p:spPr>
              <a:xfrm>
                <a:off x="5705078" y="5859804"/>
                <a:ext cx="557399" cy="297475"/>
              </a:xfrm>
              <a:prstGeom prst="rect">
                <a:avLst/>
              </a:prstGeom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l-GR" sz="1600" dirty="0" smtClean="0"/>
                  <a:t>Δ</a:t>
                </a:r>
                <a:r>
                  <a:rPr lang="es-CL" sz="1600" dirty="0" smtClean="0"/>
                  <a:t>E↑</a:t>
                </a:r>
                <a:endParaRPr lang="fr-FR" sz="1600" dirty="0"/>
              </a:p>
            </p:txBody>
          </p:sp>
          <p:sp>
            <p:nvSpPr>
              <p:cNvPr id="20" name="ZoneTexte 19"/>
              <p:cNvSpPr txBox="1"/>
              <p:nvPr/>
            </p:nvSpPr>
            <p:spPr>
              <a:xfrm>
                <a:off x="5711428" y="6175394"/>
                <a:ext cx="557399" cy="297475"/>
              </a:xfrm>
              <a:prstGeom prst="rect">
                <a:avLst/>
              </a:prstGeom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l-GR" sz="1600" dirty="0" smtClean="0"/>
                  <a:t>Δ</a:t>
                </a:r>
                <a:r>
                  <a:rPr lang="es-CL" sz="1600" dirty="0" smtClean="0"/>
                  <a:t>E↑</a:t>
                </a:r>
                <a:endParaRPr lang="fr-FR" sz="1600" dirty="0"/>
              </a:p>
            </p:txBody>
          </p:sp>
          <p:cxnSp>
            <p:nvCxnSpPr>
              <p:cNvPr id="21" name="Connecteur droit avec flèche 20"/>
              <p:cNvCxnSpPr>
                <a:endCxn id="9" idx="1"/>
              </p:cNvCxnSpPr>
              <p:nvPr/>
            </p:nvCxnSpPr>
            <p:spPr>
              <a:xfrm flipV="1">
                <a:off x="5076056" y="4397073"/>
                <a:ext cx="582029" cy="330493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avec flèche 21"/>
              <p:cNvCxnSpPr>
                <a:endCxn id="16" idx="1"/>
              </p:cNvCxnSpPr>
              <p:nvPr/>
            </p:nvCxnSpPr>
            <p:spPr>
              <a:xfrm flipV="1">
                <a:off x="5076056" y="4727566"/>
                <a:ext cx="588180" cy="637778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avec flèche 24"/>
              <p:cNvCxnSpPr>
                <a:endCxn id="18" idx="1"/>
              </p:cNvCxnSpPr>
              <p:nvPr/>
            </p:nvCxnSpPr>
            <p:spPr>
              <a:xfrm flipV="1">
                <a:off x="5076056" y="5365343"/>
                <a:ext cx="604291" cy="264155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avec flèche 27"/>
              <p:cNvCxnSpPr>
                <a:endCxn id="17" idx="1"/>
              </p:cNvCxnSpPr>
              <p:nvPr/>
            </p:nvCxnSpPr>
            <p:spPr>
              <a:xfrm flipV="1">
                <a:off x="5076056" y="5697892"/>
                <a:ext cx="622672" cy="84006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avec flèche 30"/>
              <p:cNvCxnSpPr>
                <a:endCxn id="12" idx="1"/>
              </p:cNvCxnSpPr>
              <p:nvPr/>
            </p:nvCxnSpPr>
            <p:spPr>
              <a:xfrm flipV="1">
                <a:off x="5076056" y="5053388"/>
                <a:ext cx="601079" cy="444032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avec flèche 33"/>
              <p:cNvCxnSpPr>
                <a:endCxn id="19" idx="1"/>
              </p:cNvCxnSpPr>
              <p:nvPr/>
            </p:nvCxnSpPr>
            <p:spPr>
              <a:xfrm>
                <a:off x="5076056" y="5859804"/>
                <a:ext cx="629022" cy="148738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avec flèche 36"/>
              <p:cNvCxnSpPr>
                <a:endCxn id="20" idx="1"/>
              </p:cNvCxnSpPr>
              <p:nvPr/>
            </p:nvCxnSpPr>
            <p:spPr>
              <a:xfrm>
                <a:off x="5076056" y="6012204"/>
                <a:ext cx="635372" cy="311928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ZoneTexte 40"/>
            <p:cNvSpPr txBox="1"/>
            <p:nvPr/>
          </p:nvSpPr>
          <p:spPr>
            <a:xfrm>
              <a:off x="6260083" y="5530327"/>
              <a:ext cx="2870636" cy="4001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r>
                <a:rPr lang="fr-FR" sz="2000" dirty="0" smtClean="0">
                  <a:solidFill>
                    <a:srgbClr val="FF0000"/>
                  </a:solidFill>
                </a:rPr>
                <a:t>→MQE </a:t>
              </a:r>
              <a:r>
                <a:rPr lang="el-GR" sz="2000" dirty="0">
                  <a:solidFill>
                    <a:srgbClr val="FF0000"/>
                  </a:solidFill>
                </a:rPr>
                <a:t>ϵ</a:t>
              </a:r>
              <a:r>
                <a:rPr lang="fr-FR" sz="2000" dirty="0" smtClean="0">
                  <a:solidFill>
                    <a:srgbClr val="FF0000"/>
                  </a:solidFill>
                </a:rPr>
                <a:t> </a:t>
              </a:r>
              <a:r>
                <a:rPr lang="fr-FR" sz="2000" dirty="0">
                  <a:solidFill>
                    <a:srgbClr val="FF0000"/>
                  </a:solidFill>
                </a:rPr>
                <a:t>(2.85J ; 3.03J</a:t>
              </a:r>
              <a:r>
                <a:rPr lang="fr-FR" dirty="0">
                  <a:solidFill>
                    <a:srgbClr val="FF0000"/>
                  </a:solidFill>
                </a:rPr>
                <a:t>]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236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té">
  <a:themeElements>
    <a:clrScheme name="Capitaux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t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20346</TotalTime>
  <Words>2114</Words>
  <Application>Microsoft Office PowerPoint</Application>
  <PresentationFormat>Affichage à l'écran (4:3)</PresentationFormat>
  <Paragraphs>408</Paragraphs>
  <Slides>37</Slides>
  <Notes>16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38" baseType="lpstr">
      <vt:lpstr>Clarté</vt:lpstr>
      <vt:lpstr>Étude de la propagation de quench dans un aimant supraconducteur HTS</vt:lpstr>
      <vt:lpstr>Plan</vt:lpstr>
      <vt:lpstr>Présentation PowerPoint</vt:lpstr>
      <vt:lpstr>2.- Mise en œuvre du bobinage (1)</vt:lpstr>
      <vt:lpstr>2.- Mise en œuvre du bobinage (2)</vt:lpstr>
      <vt:lpstr>2.- Mise en œuvre du bobinage (3)</vt:lpstr>
      <vt:lpstr>2.- Mise en œuvre du bobinage (4)</vt:lpstr>
      <vt:lpstr>Présentation PowerPoint</vt:lpstr>
      <vt:lpstr>3.- Tests au LNCMI Grenoble (2) </vt:lpstr>
      <vt:lpstr>3.- Tests au LNCMI Grenoble (3)</vt:lpstr>
      <vt:lpstr>3.- Tests au LNCMI Grenoble (4)</vt:lpstr>
      <vt:lpstr>3.- Tests au LNCMI Grenoble (5)</vt:lpstr>
      <vt:lpstr>3.- Tests au LNCMI Grenoble (6)</vt:lpstr>
      <vt:lpstr>3.- Tests au LNCMI Grenoble (7)</vt:lpstr>
      <vt:lpstr>4.- Simulations numériques (Modèle)</vt:lpstr>
      <vt:lpstr>4.- Simulations numériques (2)</vt:lpstr>
      <vt:lpstr>Présentation PowerPoint</vt:lpstr>
      <vt:lpstr>4.- Simulations numériques (4)</vt:lpstr>
      <vt:lpstr>5.- Conclusions générales</vt:lpstr>
      <vt:lpstr>6.- Perspectives</vt:lpstr>
      <vt:lpstr>Présentation PowerPoint</vt:lpstr>
      <vt:lpstr>4.- Simulations numériques (4)</vt:lpstr>
      <vt:lpstr>Circuit équivalent avec 17 tours (Pspice)</vt:lpstr>
      <vt:lpstr>Résultats circuit équivalent de 17 tours</vt:lpstr>
      <vt:lpstr>4.- Simulations  numériques (5)</vt:lpstr>
      <vt:lpstr>Stabilité de l’état supraconducteur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3.- Tests au LNCMI Grenoble (8)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Caractéristiques de BJT-SiC</dc:title>
  <dc:creator>Mauricio</dc:creator>
  <cp:lastModifiedBy>Mauricio</cp:lastModifiedBy>
  <cp:revision>636</cp:revision>
  <dcterms:created xsi:type="dcterms:W3CDTF">2013-04-30T14:57:00Z</dcterms:created>
  <dcterms:modified xsi:type="dcterms:W3CDTF">2014-09-16T09:08:14Z</dcterms:modified>
</cp:coreProperties>
</file>