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0" r:id="rId5"/>
    <p:sldId id="261" r:id="rId6"/>
    <p:sldId id="262" r:id="rId7"/>
    <p:sldId id="258" r:id="rId8"/>
    <p:sldId id="259" r:id="rId9"/>
    <p:sldId id="263" r:id="rId10"/>
    <p:sldId id="264" r:id="rId11"/>
    <p:sldId id="267" r:id="rId12"/>
    <p:sldId id="269" r:id="rId13"/>
    <p:sldId id="268" r:id="rId14"/>
    <p:sldId id="270" r:id="rId15"/>
    <p:sldId id="271" r:id="rId16"/>
    <p:sldId id="272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32A0-ED7F-4B78-8D7B-291C828E3595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8CFD8-9235-48DE-ADB7-7A73C3D7D2D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b="1" dirty="0" smtClean="0"/>
              <a:t>The problem </a:t>
            </a:r>
            <a:r>
              <a:rPr lang="en-US" altLang="ja-JP" b="1" dirty="0"/>
              <a:t>of </a:t>
            </a:r>
            <a:r>
              <a:rPr lang="en-US" altLang="ja-JP" b="1" dirty="0" smtClean="0"/>
              <a:t>incrustation on </a:t>
            </a:r>
            <a:r>
              <a:rPr lang="en-US" altLang="ja-JP" b="1" dirty="0" err="1" smtClean="0"/>
              <a:t>Nb</a:t>
            </a:r>
            <a:r>
              <a:rPr lang="en-US" altLang="ja-JP" b="1" dirty="0" smtClean="0"/>
              <a:t> </a:t>
            </a:r>
            <a:r>
              <a:rPr lang="en-US" altLang="ja-JP" b="1" dirty="0"/>
              <a:t>surface </a:t>
            </a:r>
            <a:r>
              <a:rPr lang="en-US" altLang="ja-JP" b="1" dirty="0" smtClean="0"/>
              <a:t>after CP</a:t>
            </a:r>
            <a:r>
              <a:rPr lang="ja-JP" altLang="en-US" b="1" dirty="0" smtClean="0"/>
              <a:t> </a:t>
            </a:r>
            <a:r>
              <a:rPr lang="en-US" altLang="ja-JP" b="1" dirty="0" smtClean="0"/>
              <a:t>or EP processing.</a:t>
            </a:r>
            <a:endParaRPr kumimoji="1" lang="ja-JP" altLang="en-US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ja-JP" sz="2400" b="1" dirty="0" smtClean="0">
                <a:solidFill>
                  <a:schemeClr val="tx1"/>
                </a:solidFill>
              </a:rPr>
              <a:t>STF Surface Research Group.</a:t>
            </a:r>
          </a:p>
          <a:p>
            <a:r>
              <a:rPr kumimoji="1" lang="en-US" altLang="ja-JP" sz="2000" b="1" dirty="0" err="1" smtClean="0">
                <a:solidFill>
                  <a:schemeClr val="tx1"/>
                </a:solidFill>
              </a:rPr>
              <a:t>M.Sawabe</a:t>
            </a:r>
            <a:r>
              <a:rPr kumimoji="1" lang="en-US" altLang="ja-JP" sz="2000" b="1" dirty="0" smtClean="0">
                <a:solidFill>
                  <a:schemeClr val="tx1"/>
                </a:solidFill>
              </a:rPr>
              <a:t>, </a:t>
            </a:r>
            <a:r>
              <a:rPr kumimoji="1" lang="en-US" altLang="ja-JP" sz="2000" b="1" dirty="0" err="1" smtClean="0">
                <a:solidFill>
                  <a:schemeClr val="tx1"/>
                </a:solidFill>
              </a:rPr>
              <a:t>H</a:t>
            </a:r>
            <a:r>
              <a:rPr lang="en-US" altLang="ja-JP" sz="2000" b="1" dirty="0" err="1" smtClean="0">
                <a:solidFill>
                  <a:schemeClr val="tx1"/>
                </a:solidFill>
              </a:rPr>
              <a:t>.Hayano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, </a:t>
            </a:r>
            <a:r>
              <a:rPr lang="en-US" altLang="ja-JP" sz="2000" b="1" dirty="0" err="1" smtClean="0">
                <a:solidFill>
                  <a:schemeClr val="tx1"/>
                </a:solidFill>
              </a:rPr>
              <a:t>H.Monjushiro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, </a:t>
            </a:r>
            <a:r>
              <a:rPr lang="en-US" altLang="ja-JP" sz="2000" b="1" dirty="0" err="1" smtClean="0">
                <a:solidFill>
                  <a:schemeClr val="tx1"/>
                </a:solidFill>
              </a:rPr>
              <a:t>S.Kato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, </a:t>
            </a:r>
            <a:r>
              <a:rPr lang="en-US" altLang="ja-JP" sz="2000" b="1" dirty="0" err="1" smtClean="0">
                <a:solidFill>
                  <a:schemeClr val="tx1"/>
                </a:solidFill>
              </a:rPr>
              <a:t>T.Saeki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,  </a:t>
            </a:r>
          </a:p>
          <a:p>
            <a:r>
              <a:rPr lang="en-US" altLang="ja-JP" sz="2000" b="1" dirty="0" smtClean="0">
                <a:solidFill>
                  <a:schemeClr val="tx1"/>
                </a:solidFill>
              </a:rPr>
              <a:t>&amp; </a:t>
            </a:r>
            <a:r>
              <a:rPr lang="en-US" altLang="ja-JP" sz="2000" b="1" dirty="0" err="1" smtClean="0">
                <a:solidFill>
                  <a:schemeClr val="tx1"/>
                </a:solidFill>
              </a:rPr>
              <a:t>T.Kubo</a:t>
            </a:r>
            <a:endParaRPr kumimoji="1" lang="ja-JP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120502～ CP test\120502 CP test\DSCN1773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0" y="2520000"/>
            <a:ext cx="4320000" cy="3240000"/>
          </a:xfrm>
          <a:prstGeom prst="rect">
            <a:avLst/>
          </a:prstGeom>
          <a:noFill/>
        </p:spPr>
      </p:pic>
      <p:pic>
        <p:nvPicPr>
          <p:cNvPr id="12292" name="Picture 4" descr="F:\120502～ CP test\120502 CP test\DSCN1782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00" y="2520000"/>
            <a:ext cx="4320000" cy="32400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179512" y="188640"/>
            <a:ext cx="604867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1. The procedure of sample CP.</a:t>
            </a:r>
          </a:p>
          <a:p>
            <a:r>
              <a:rPr kumimoji="1" lang="en-US" altLang="ja-JP" dirty="0" err="1" smtClean="0"/>
              <a:t>Nb</a:t>
            </a:r>
            <a:r>
              <a:rPr kumimoji="1" lang="en-US" altLang="ja-JP" dirty="0" smtClean="0"/>
              <a:t> sample : 20×14×2.8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(1+1+1)</a:t>
            </a:r>
            <a:r>
              <a:rPr kumimoji="1" lang="en-US" altLang="ja-JP" baseline="30000" dirty="0" smtClean="0"/>
              <a:t>※</a:t>
            </a:r>
            <a:r>
              <a:rPr kumimoji="1" lang="en-US" altLang="ja-JP" dirty="0" smtClean="0"/>
              <a:t> CP 2min. </a:t>
            </a:r>
            <a:r>
              <a:rPr kumimoji="1" lang="ja-JP" altLang="en-US" dirty="0" smtClean="0"/>
              <a:t>→ </a:t>
            </a:r>
            <a:r>
              <a:rPr kumimoji="1" lang="en-US" altLang="ja-JP" dirty="0" smtClean="0"/>
              <a:t>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Pure water washing 3min. </a:t>
            </a:r>
            <a:r>
              <a:rPr kumimoji="1" lang="ja-JP" altLang="en-US" dirty="0" smtClean="0"/>
              <a:t>→ </a:t>
            </a:r>
            <a:r>
              <a:rPr kumimoji="1" lang="en-US" altLang="ja-JP" dirty="0" smtClean="0"/>
              <a:t>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Pure water washing 3min. </a:t>
            </a:r>
            <a:r>
              <a:rPr kumimoji="1" lang="ja-JP" altLang="en-US" dirty="0" smtClean="0"/>
              <a:t>→ </a:t>
            </a:r>
            <a:r>
              <a:rPr kumimoji="1" lang="en-US" altLang="ja-JP" dirty="0" smtClean="0"/>
              <a:t>Pure water rinsing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by washing bottle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→ </a:t>
            </a:r>
            <a:r>
              <a:rPr kumimoji="1" lang="en-US" altLang="ja-JP" dirty="0" smtClean="0"/>
              <a:t>drying at 30</a:t>
            </a:r>
            <a:r>
              <a:rPr kumimoji="1" lang="ja-JP" altLang="en-US" dirty="0" smtClean="0"/>
              <a:t>℃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 </a:t>
            </a:r>
            <a:endParaRPr kumimoji="1" lang="en-US" altLang="ja-JP" dirty="0" smtClean="0"/>
          </a:p>
          <a:p>
            <a:r>
              <a:rPr lang="en-US" altLang="ja-JP" baseline="30000" dirty="0" smtClean="0"/>
              <a:t>※</a:t>
            </a:r>
            <a:r>
              <a:rPr lang="en-US" altLang="ja-JP" dirty="0" smtClean="0"/>
              <a:t>48% HF</a:t>
            </a:r>
            <a:r>
              <a:rPr lang="en-US" altLang="ja-JP" baseline="-25000" dirty="0" smtClean="0"/>
              <a:t>(v)</a:t>
            </a:r>
            <a:r>
              <a:rPr lang="en-US" altLang="ja-JP" dirty="0" smtClean="0"/>
              <a:t>+65%HNO3</a:t>
            </a:r>
            <a:r>
              <a:rPr lang="en-US" altLang="ja-JP" baseline="-25000" dirty="0" smtClean="0"/>
              <a:t>(v)</a:t>
            </a:r>
            <a:r>
              <a:rPr lang="en-US" altLang="ja-JP" dirty="0" smtClean="0"/>
              <a:t>+</a:t>
            </a:r>
            <a:r>
              <a:rPr lang="en-US" altLang="ja-JP" baseline="-25000" dirty="0" smtClean="0"/>
              <a:t> </a:t>
            </a:r>
            <a:r>
              <a:rPr lang="en-US" altLang="ja-JP" dirty="0" smtClean="0"/>
              <a:t>85%H</a:t>
            </a:r>
            <a:r>
              <a:rPr lang="en-US" altLang="ja-JP" baseline="-25000" dirty="0" smtClean="0"/>
              <a:t>3</a:t>
            </a:r>
            <a:r>
              <a:rPr lang="en-US" altLang="ja-JP" dirty="0" smtClean="0"/>
              <a:t>PO</a:t>
            </a:r>
            <a:r>
              <a:rPr lang="en-US" altLang="ja-JP" baseline="-25000" dirty="0" smtClean="0"/>
              <a:t>4(v)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573325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During CP processing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sample.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44008" y="5733256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</a:t>
            </a:r>
            <a:r>
              <a:rPr lang="en-US" altLang="ja-JP" baseline="30000" dirty="0" smtClean="0"/>
              <a:t>st</a:t>
            </a:r>
            <a:r>
              <a:rPr lang="en-US" altLang="ja-JP" dirty="0" smtClean="0"/>
              <a:t> Pure water washing.(500mL)( Left)</a:t>
            </a:r>
          </a:p>
          <a:p>
            <a:r>
              <a:rPr kumimoji="1" lang="en-US" altLang="ja-JP" dirty="0" smtClean="0"/>
              <a:t>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Pure water washing.(1000mL)(Right)</a:t>
            </a:r>
          </a:p>
          <a:p>
            <a:r>
              <a:rPr lang="en-US" altLang="ja-JP" dirty="0" smtClean="0"/>
              <a:t>With stirrer.</a:t>
            </a:r>
            <a:endParaRPr kumimoji="1" lang="ja-JP" altLang="en-US" dirty="0"/>
          </a:p>
        </p:txBody>
      </p:sp>
      <p:pic>
        <p:nvPicPr>
          <p:cNvPr id="2050" name="Picture 2" descr="F:\SEM &amp; EDX\DSCN3702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88640"/>
            <a:ext cx="2438400" cy="1828800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6444208" y="19888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Nb</a:t>
            </a:r>
            <a:r>
              <a:rPr kumimoji="1" lang="en-US" altLang="ja-JP" dirty="0" smtClean="0"/>
              <a:t> samples.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9512" y="188640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2. The incrustation of </a:t>
            </a:r>
            <a:r>
              <a:rPr lang="en-US" altLang="ja-JP" sz="2000" b="1" dirty="0" err="1" smtClean="0">
                <a:solidFill>
                  <a:srgbClr val="0070C0"/>
                </a:solidFill>
              </a:rPr>
              <a:t>Nb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 surface after CP processing.( by SEM )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F:\130206AM Sample CP\Sample K(Water Rinse)\003-50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00" y="900000"/>
            <a:ext cx="7089826" cy="5760000"/>
          </a:xfrm>
          <a:prstGeom prst="rect">
            <a:avLst/>
          </a:prstGeom>
          <a:noFill/>
        </p:spPr>
      </p:pic>
      <p:pic>
        <p:nvPicPr>
          <p:cNvPr id="2" name="Picture 2" descr="F:\SEM &amp; EDX\DSCN3699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81128"/>
            <a:ext cx="2438400" cy="182880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179512" y="63813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SEM &amp; EDX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ictures\炭素付着物ppt\Sample K (Hot water)_C-K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00" y="2520000"/>
            <a:ext cx="4320000" cy="3240000"/>
          </a:xfrm>
          <a:prstGeom prst="rect">
            <a:avLst/>
          </a:prstGeom>
          <a:noFill/>
        </p:spPr>
      </p:pic>
      <p:pic>
        <p:nvPicPr>
          <p:cNvPr id="2051" name="Picture 3" descr="F:\Pictures\炭素付着物ppt\Sample K (Hot water)_O-K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0" y="2520000"/>
            <a:ext cx="4320000" cy="32400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179512" y="188640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processing.( by SEM &amp; EDX )</a:t>
            </a:r>
          </a:p>
          <a:p>
            <a:endParaRPr kumimoji="1" lang="en-US" altLang="ja-JP" b="1" dirty="0"/>
          </a:p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CKα</a:t>
            </a:r>
            <a:r>
              <a:rPr lang="ja-JP" altLang="en-US" dirty="0" smtClean="0"/>
              <a:t>  </a:t>
            </a:r>
            <a:r>
              <a:rPr lang="en-US" altLang="ja-JP" dirty="0" smtClean="0"/>
              <a:t>and </a:t>
            </a:r>
            <a:r>
              <a:rPr lang="en-US" altLang="ja-JP" dirty="0" err="1" smtClean="0"/>
              <a:t>OKα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CKα</a:t>
            </a:r>
            <a:r>
              <a:rPr lang="ja-JP" altLang="en-US" dirty="0" smtClean="0"/>
              <a:t> </a:t>
            </a:r>
            <a:r>
              <a:rPr lang="en-US" altLang="ja-JP" dirty="0" smtClean="0"/>
              <a:t>(Red)</a:t>
            </a:r>
            <a:endParaRPr lang="ja-JP" altLang="en-US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44008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OKα</a:t>
            </a:r>
            <a:r>
              <a:rPr lang="ja-JP" altLang="en-US" dirty="0" smtClean="0"/>
              <a:t> </a:t>
            </a:r>
            <a:r>
              <a:rPr lang="en-US" altLang="ja-JP" dirty="0" smtClean="0"/>
              <a:t>(Blue)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621048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40000" y="621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</a:t>
            </a: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64.48   </a:t>
            </a:r>
            <a:r>
              <a: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70.75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35.52   </a:t>
            </a:r>
            <a:r>
              <a: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29.25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processing.( by SEM &amp; EDX )</a:t>
            </a:r>
            <a:endParaRPr kumimoji="1" lang="ja-JP" altLang="en-US" b="1" dirty="0"/>
          </a:p>
        </p:txBody>
      </p:sp>
      <p:sp>
        <p:nvSpPr>
          <p:cNvPr id="6" name="角丸四角形吹き出し 5"/>
          <p:cNvSpPr/>
          <p:nvPr/>
        </p:nvSpPr>
        <p:spPr>
          <a:xfrm>
            <a:off x="3779912" y="4437112"/>
            <a:ext cx="792088" cy="324616"/>
          </a:xfrm>
          <a:prstGeom prst="wedgeRoundRectCallout">
            <a:avLst>
              <a:gd name="adj1" fmla="val -63086"/>
              <a:gd name="adj2" fmla="val 165653"/>
              <a:gd name="adj3" fmla="val 16667"/>
            </a:avLst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err="1" smtClean="0">
                <a:solidFill>
                  <a:schemeClr val="tx1"/>
                </a:solidFill>
              </a:rPr>
              <a:t>Nb</a:t>
            </a:r>
            <a:r>
              <a:rPr kumimoji="1" lang="en-US" altLang="ja-JP" sz="1400" b="1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400" b="1" dirty="0" err="1" smtClean="0">
                <a:solidFill>
                  <a:schemeClr val="tx1"/>
                </a:solidFill>
              </a:rPr>
              <a:t>L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1691680" y="5589240"/>
            <a:ext cx="792088" cy="324616"/>
          </a:xfrm>
          <a:prstGeom prst="wedgeRoundRectCallout">
            <a:avLst>
              <a:gd name="adj1" fmla="val -63086"/>
              <a:gd name="adj2" fmla="val 165653"/>
              <a:gd name="adj3" fmla="val 1666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O 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Kα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  <p:sp>
        <p:nvSpPr>
          <p:cNvPr id="9" name="角丸四角形吹き出し 8"/>
          <p:cNvSpPr/>
          <p:nvPr/>
        </p:nvSpPr>
        <p:spPr>
          <a:xfrm>
            <a:off x="1331640" y="4293096"/>
            <a:ext cx="792088" cy="324616"/>
          </a:xfrm>
          <a:prstGeom prst="wedgeRoundRectCallout">
            <a:avLst>
              <a:gd name="adj1" fmla="val -63086"/>
              <a:gd name="adj2" fmla="val 16565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C</a:t>
            </a:r>
            <a:r>
              <a:rPr kumimoji="1" lang="en-US" altLang="ja-JP" sz="1400" b="1" dirty="0" smtClean="0">
                <a:solidFill>
                  <a:schemeClr val="tx1"/>
                </a:solidFill>
              </a:rPr>
              <a:t> 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Kα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251520" y="5733256"/>
            <a:ext cx="792088" cy="324616"/>
          </a:xfrm>
          <a:prstGeom prst="wedgeRoundRectCallout">
            <a:avLst>
              <a:gd name="adj1" fmla="val 91378"/>
              <a:gd name="adj2" fmla="val 16168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N</a:t>
            </a:r>
            <a:r>
              <a:rPr kumimoji="1" lang="en-US" altLang="ja-JP" sz="1400" b="1" dirty="0" smtClean="0">
                <a:solidFill>
                  <a:schemeClr val="tx1"/>
                </a:solidFill>
              </a:rPr>
              <a:t> 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Kα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621048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040000" y="621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64.28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70.57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35.72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29.43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processing. 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120502～ CP test\120516 CP test H3PO4&amp; Pure water rinse\純水 Rinse\Sample No.1\光学顕微鏡\P1010056補正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6198" y="2132856"/>
            <a:ext cx="5825238" cy="4248472"/>
          </a:xfrm>
          <a:prstGeom prst="rect">
            <a:avLst/>
          </a:prstGeom>
          <a:noFill/>
        </p:spPr>
      </p:pic>
      <p:pic>
        <p:nvPicPr>
          <p:cNvPr id="2050" name="Picture 2" descr="F:\120502～ CP test\120516 CP test H3PO4&amp; Pure water rinse\純水 Rinse\Sample No.1\001-4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32856"/>
            <a:ext cx="4431262" cy="36004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179512" y="188640"/>
            <a:ext cx="85689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processing. ( by SEM &amp; </a:t>
            </a:r>
            <a:r>
              <a:rPr lang="en-US" altLang="ja-JP" dirty="0"/>
              <a:t>O</a:t>
            </a:r>
            <a:r>
              <a:rPr lang="en-US" altLang="ja-JP" dirty="0" smtClean="0"/>
              <a:t>ptical micrograph)</a:t>
            </a:r>
          </a:p>
          <a:p>
            <a:endParaRPr kumimoji="1" lang="ja-JP" altLang="en-US" sz="1600" b="1" dirty="0"/>
          </a:p>
        </p:txBody>
      </p:sp>
      <p:sp>
        <p:nvSpPr>
          <p:cNvPr id="5" name="左右矢印 4"/>
          <p:cNvSpPr/>
          <p:nvPr/>
        </p:nvSpPr>
        <p:spPr>
          <a:xfrm>
            <a:off x="3635896" y="3933056"/>
            <a:ext cx="1008112" cy="360040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1052736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It seems that the incrustation is transparent like a jellyfish.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120502～ CP test\120510 CP test EP electrolyte rinse\EP液 rinse\光学顕微鏡写真\Sample 8 (3)補正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633478" cy="5760000"/>
          </a:xfrm>
          <a:prstGeom prst="rect">
            <a:avLst/>
          </a:prstGeom>
          <a:noFill/>
        </p:spPr>
      </p:pic>
      <p:pic>
        <p:nvPicPr>
          <p:cNvPr id="1026" name="Picture 2" descr="F:\120502～ CP test\120510 CP test EP electrolyte rinse\EP液 rinse\Sample No. 8(3min.+充分洗浄)\006-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3384376" cy="2749575"/>
          </a:xfrm>
          <a:prstGeom prst="rect">
            <a:avLst/>
          </a:prstGeom>
          <a:noFill/>
        </p:spPr>
      </p:pic>
      <p:pic>
        <p:nvPicPr>
          <p:cNvPr id="1027" name="Picture 3" descr="F:\120502～ CP test\120510 CP test EP electrolyte rinse\EP液 rinse\Sample No. 8(3min.+充分洗浄)\006-400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645024"/>
            <a:ext cx="3307051" cy="2686753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179512" y="188640"/>
            <a:ext cx="85689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the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processing.( by SEM &amp; </a:t>
            </a:r>
            <a:r>
              <a:rPr lang="en-US" altLang="ja-JP" dirty="0"/>
              <a:t>O</a:t>
            </a:r>
            <a:r>
              <a:rPr lang="en-US" altLang="ja-JP" dirty="0" smtClean="0"/>
              <a:t>ptical micrograph)</a:t>
            </a:r>
          </a:p>
          <a:p>
            <a:endParaRPr kumimoji="1" lang="ja-JP" altLang="en-US" sz="1600" b="1" dirty="0"/>
          </a:p>
        </p:txBody>
      </p:sp>
      <p:sp>
        <p:nvSpPr>
          <p:cNvPr id="7" name="左右矢印 6"/>
          <p:cNvSpPr/>
          <p:nvPr/>
        </p:nvSpPr>
        <p:spPr>
          <a:xfrm>
            <a:off x="2987824" y="2132856"/>
            <a:ext cx="1008112" cy="360040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左右矢印 7"/>
          <p:cNvSpPr/>
          <p:nvPr/>
        </p:nvSpPr>
        <p:spPr>
          <a:xfrm>
            <a:off x="4499992" y="4797152"/>
            <a:ext cx="1008112" cy="360040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20921 Lab.EP(2×5)\DSCN3105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00" y="2520000"/>
            <a:ext cx="4320000" cy="3240000"/>
          </a:xfrm>
          <a:prstGeom prst="rect">
            <a:avLst/>
          </a:prstGeom>
          <a:noFill/>
        </p:spPr>
      </p:pic>
      <p:pic>
        <p:nvPicPr>
          <p:cNvPr id="1027" name="Picture 3" descr="F:\120921 Lab.EP(2×5)\DSCN3106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0" y="2520000"/>
            <a:ext cx="4320000" cy="3240000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179512" y="188640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3. The procedure of sample EP.</a:t>
            </a:r>
          </a:p>
          <a:p>
            <a:r>
              <a:rPr kumimoji="1" lang="en-US" altLang="ja-JP" dirty="0" err="1" smtClean="0"/>
              <a:t>Nb</a:t>
            </a:r>
            <a:r>
              <a:rPr kumimoji="1" lang="en-US" altLang="ja-JP" dirty="0" smtClean="0"/>
              <a:t> sample : </a:t>
            </a:r>
            <a:r>
              <a:rPr lang="en-US" altLang="ja-JP" dirty="0"/>
              <a:t>100×50×2.8  </a:t>
            </a:r>
            <a:r>
              <a:rPr lang="en-US" altLang="ja-JP" dirty="0" smtClean="0"/>
              <a:t> 4 </a:t>
            </a:r>
            <a:r>
              <a:rPr lang="en-US" altLang="ja-JP" dirty="0"/>
              <a:t>pieces</a:t>
            </a:r>
            <a:endParaRPr kumimoji="1" lang="en-US" altLang="ja-JP" dirty="0" smtClean="0"/>
          </a:p>
          <a:p>
            <a:r>
              <a:rPr lang="en-US" altLang="ja-JP" dirty="0" smtClean="0"/>
              <a:t>EP-electrolyte : 1 (46% HF ) +9 (98% H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SO</a:t>
            </a:r>
            <a:r>
              <a:rPr lang="en-US" altLang="ja-JP" baseline="-25000" dirty="0" smtClean="0"/>
              <a:t>4</a:t>
            </a:r>
            <a:r>
              <a:rPr lang="en-US" altLang="ja-JP" dirty="0" smtClean="0"/>
              <a:t> )</a:t>
            </a:r>
          </a:p>
          <a:p>
            <a:r>
              <a:rPr lang="en-US" altLang="ja-JP" dirty="0" smtClean="0"/>
              <a:t>Removal : 100μm</a:t>
            </a:r>
          </a:p>
          <a:p>
            <a:r>
              <a:rPr lang="en-US" altLang="ja-JP" dirty="0" smtClean="0"/>
              <a:t>Electric current density : about 50mA/cm</a:t>
            </a:r>
            <a:r>
              <a:rPr lang="en-US" altLang="ja-JP" baseline="30000" dirty="0" smtClean="0"/>
              <a:t>2</a:t>
            </a:r>
          </a:p>
          <a:p>
            <a:r>
              <a:rPr lang="en-US" altLang="ja-JP" dirty="0" smtClean="0"/>
              <a:t>Temperature : about 27</a:t>
            </a:r>
            <a:r>
              <a:rPr lang="ja-JP" altLang="en-US" dirty="0" smtClean="0"/>
              <a:t>℃</a:t>
            </a:r>
            <a:r>
              <a:rPr lang="en-US" altLang="ja-JP" dirty="0" smtClean="0"/>
              <a:t> 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 pieces </a:t>
            </a:r>
            <a:r>
              <a:rPr kumimoji="1" lang="en-US" altLang="ja-JP" dirty="0" err="1" smtClean="0"/>
              <a:t>Nb</a:t>
            </a:r>
            <a:r>
              <a:rPr kumimoji="1" lang="en-US" altLang="ja-JP" dirty="0" smtClean="0"/>
              <a:t> samples.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44008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Setting to “ </a:t>
            </a:r>
            <a:r>
              <a:rPr lang="en-US" altLang="ja-JP" dirty="0" err="1" smtClean="0"/>
              <a:t>Lab.EP</a:t>
            </a:r>
            <a:r>
              <a:rPr lang="en-US" altLang="ja-JP" dirty="0" smtClean="0"/>
              <a:t>”</a:t>
            </a:r>
            <a:endParaRPr kumimoji="1" lang="ja-JP" altLang="en-US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4499992" y="4077072"/>
            <a:ext cx="1008112" cy="360040"/>
          </a:xfrm>
          <a:prstGeom prst="wedgeRoundRectCallout">
            <a:avLst>
              <a:gd name="adj1" fmla="val 46876"/>
              <a:gd name="adj2" fmla="val 10184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Al cathode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角丸四角形吹き出し 8"/>
          <p:cNvSpPr/>
          <p:nvPr/>
        </p:nvSpPr>
        <p:spPr>
          <a:xfrm>
            <a:off x="7524328" y="4869160"/>
            <a:ext cx="1224136" cy="360040"/>
          </a:xfrm>
          <a:prstGeom prst="wedgeRoundRectCallout">
            <a:avLst>
              <a:gd name="adj1" fmla="val -131377"/>
              <a:gd name="adj2" fmla="val 15192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Cooling coil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7740352" y="3068960"/>
            <a:ext cx="1008112" cy="360040"/>
          </a:xfrm>
          <a:prstGeom prst="wedgeRoundRectCallout">
            <a:avLst>
              <a:gd name="adj1" fmla="val -115370"/>
              <a:gd name="adj2" fmla="val 26281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err="1" smtClean="0">
                <a:solidFill>
                  <a:schemeClr val="tx1"/>
                </a:solidFill>
              </a:rPr>
              <a:t>Nb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 anode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6516216" y="2780928"/>
            <a:ext cx="1008112" cy="360040"/>
          </a:xfrm>
          <a:prstGeom prst="wedgeRoundRectCallout">
            <a:avLst>
              <a:gd name="adj1" fmla="val -68102"/>
              <a:gd name="adj2" fmla="val 4738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Stirrer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120921 Lab.EP(2×5)\DSCN3111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00" y="2520000"/>
            <a:ext cx="4320000" cy="3240000"/>
          </a:xfrm>
          <a:prstGeom prst="rect">
            <a:avLst/>
          </a:prstGeom>
          <a:noFill/>
        </p:spPr>
      </p:pic>
      <p:pic>
        <p:nvPicPr>
          <p:cNvPr id="2051" name="Picture 3" descr="F:\120921 Lab.EP(2×5)\DSCN3115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0" y="2520000"/>
            <a:ext cx="4320000" cy="3240000"/>
          </a:xfrm>
          <a:prstGeom prst="rect">
            <a:avLst/>
          </a:prstGeom>
          <a:noFill/>
        </p:spPr>
      </p:pic>
      <p:sp>
        <p:nvSpPr>
          <p:cNvPr id="7" name="テキスト ボックス 6"/>
          <p:cNvSpPr txBox="1"/>
          <p:nvPr/>
        </p:nvSpPr>
        <p:spPr>
          <a:xfrm>
            <a:off x="4644008" y="5733256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Pure water washing. (</a:t>
            </a:r>
            <a:r>
              <a:rPr kumimoji="1" lang="en-US" altLang="ja-JP" sz="1600" dirty="0" smtClean="0"/>
              <a:t>10min.×3 times </a:t>
            </a:r>
            <a:r>
              <a:rPr lang="en-US" altLang="ja-JP" sz="1600" dirty="0" smtClean="0"/>
              <a:t>)</a:t>
            </a:r>
            <a:endParaRPr kumimoji="1" lang="ja-JP" altLang="en-US" sz="16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573325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During EP processing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samples.</a:t>
            </a:r>
            <a:endParaRPr kumimoji="1" lang="ja-JP" altLang="en-US" dirty="0"/>
          </a:p>
        </p:txBody>
      </p:sp>
      <p:pic>
        <p:nvPicPr>
          <p:cNvPr id="4099" name="Picture 3" descr="F:\121030 LabEP 20μm\DSCN3321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0648"/>
            <a:ext cx="3364589" cy="1800000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4967536" y="2060848"/>
            <a:ext cx="349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Nb</a:t>
            </a:r>
            <a:r>
              <a:rPr lang="en-US" altLang="ja-JP" dirty="0" smtClean="0"/>
              <a:t> samples after EP processing.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120921 Lab.EP(2×5)\120926 LabEP SEM&amp;EDX\Sample No. 2\013-20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00" y="900000"/>
            <a:ext cx="7089230" cy="576000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179512" y="44624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4. The incrustation of </a:t>
            </a:r>
            <a:r>
              <a:rPr lang="en-US" altLang="ja-JP" sz="2000" b="1" dirty="0" err="1" smtClean="0">
                <a:solidFill>
                  <a:srgbClr val="0070C0"/>
                </a:solidFill>
              </a:rPr>
              <a:t>Nb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 surface after EP processing. ( by SEM )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Pictures\炭素付着物ppt\0921 Sample2_C-K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00" y="2520000"/>
            <a:ext cx="4320000" cy="3240000"/>
          </a:xfrm>
          <a:prstGeom prst="rect">
            <a:avLst/>
          </a:prstGeom>
          <a:noFill/>
        </p:spPr>
      </p:pic>
      <p:pic>
        <p:nvPicPr>
          <p:cNvPr id="7171" name="Picture 3" descr="F:\Pictures\炭素付着物ppt\0921 Sample2_O-K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0" y="2520000"/>
            <a:ext cx="4320000" cy="32400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179512" y="18864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EP processing.( by SEM &amp; EDX )</a:t>
            </a:r>
          </a:p>
          <a:p>
            <a:endParaRPr kumimoji="1" lang="en-US" altLang="ja-JP" b="1" dirty="0"/>
          </a:p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CKα</a:t>
            </a:r>
            <a:r>
              <a:rPr lang="ja-JP" altLang="en-US" dirty="0" smtClean="0"/>
              <a:t>  </a:t>
            </a:r>
            <a:r>
              <a:rPr lang="en-US" altLang="ja-JP" dirty="0" smtClean="0"/>
              <a:t>and </a:t>
            </a:r>
            <a:r>
              <a:rPr lang="en-US" altLang="ja-JP" dirty="0" err="1" smtClean="0"/>
              <a:t>OKα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CKα</a:t>
            </a:r>
            <a:r>
              <a:rPr lang="ja-JP" altLang="en-US" dirty="0" smtClean="0"/>
              <a:t> </a:t>
            </a:r>
            <a:r>
              <a:rPr lang="en-US" altLang="ja-JP" dirty="0" smtClean="0"/>
              <a:t>(Red)</a:t>
            </a:r>
            <a:endParaRPr lang="ja-JP" altLang="en-US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44008" y="57332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Color mopping </a:t>
            </a:r>
            <a:r>
              <a:rPr lang="en-US" altLang="ja-JP" dirty="0" err="1" smtClean="0"/>
              <a:t>OKα</a:t>
            </a:r>
            <a:r>
              <a:rPr lang="ja-JP" altLang="en-US" dirty="0" smtClean="0"/>
              <a:t> </a:t>
            </a:r>
            <a:r>
              <a:rPr lang="en-US" altLang="ja-JP" dirty="0" smtClean="0"/>
              <a:t>(Blue)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67.44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73.39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32.56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26.61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EP processing.(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63.75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70.08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36.25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29.92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EP processing.(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323528" y="1062608"/>
          <a:ext cx="8424936" cy="5606752"/>
        </p:xfrm>
        <a:graphic>
          <a:graphicData uri="http://schemas.openxmlformats.org/drawingml/2006/table">
            <a:tbl>
              <a:tblPr/>
              <a:tblGrid>
                <a:gridCol w="1431931"/>
                <a:gridCol w="532831"/>
                <a:gridCol w="773022"/>
                <a:gridCol w="773022"/>
                <a:gridCol w="773022"/>
                <a:gridCol w="773022"/>
                <a:gridCol w="773022"/>
                <a:gridCol w="773022"/>
                <a:gridCol w="1822042"/>
              </a:tblGrid>
              <a:tr h="2185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Sample No.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ＭＳ Ｐゴシック"/>
                        </a:rPr>
                        <a:t>Atom.C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（％）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Other elements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Remarks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Atom.C（％）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Other elements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Remarks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Carbon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Oxygen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Carbon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Oxygen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1-001-800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50.7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49.3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1-001-1200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51.7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48.3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1-002-1000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52.2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47.8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1-003-1800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73.3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26.7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1-004-1000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51.5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48.5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1-004-1500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53.4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46.4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1-004-1500-2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54.0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46.0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1-005-400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51.4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48.6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Form of flat ribbon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1-006-800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51.5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48.5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1-006-1000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52.1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47.9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1-006-1500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73.5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26.5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1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1-007-1000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51.7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48.3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Form of flat ribbon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1-009-1500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72.5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27.5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2-001-1000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74.5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25.5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2-001-1000-2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70.8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29.2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2-002-1800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76.0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24.0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2-005-1800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57.3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42.7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2-006-1800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70.3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29.7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009-1500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69.6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30.4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11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11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72.6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27.4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52.5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47.5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24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7842" marR="7842" marT="78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2.2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2.2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1.8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1.8 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7842" marR="7842" marT="7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251520" y="611396"/>
            <a:ext cx="7776864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SEM-EDX analysis of the </a:t>
            </a:r>
            <a:r>
              <a:rPr lang="en-US" altLang="ja-JP" dirty="0" err="1">
                <a:solidFill>
                  <a:schemeClr val="bg1"/>
                </a:solidFill>
              </a:rPr>
              <a:t>Nb</a:t>
            </a:r>
            <a:r>
              <a:rPr lang="en-US" altLang="ja-JP" dirty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samples </a:t>
            </a:r>
            <a:r>
              <a:rPr lang="en-US" altLang="ja-JP" dirty="0">
                <a:solidFill>
                  <a:schemeClr val="bg1"/>
                </a:solidFill>
              </a:rPr>
              <a:t>surface </a:t>
            </a:r>
            <a:r>
              <a:rPr lang="en-US" altLang="ja-JP" dirty="0" smtClean="0">
                <a:solidFill>
                  <a:schemeClr val="bg1"/>
                </a:solidFill>
              </a:rPr>
              <a:t>incrustation after EP processing.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18864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5. Classification of the carbon incrustation.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7388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55.30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48.16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44.70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51.84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5122" name="Picture 2" descr="F:\Pictures\FM-20 at room color\Map007-1000_O-KA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000" y="2520000"/>
            <a:ext cx="2640000" cy="1980000"/>
          </a:xfrm>
          <a:prstGeom prst="rect">
            <a:avLst/>
          </a:prstGeom>
          <a:noFill/>
        </p:spPr>
      </p:pic>
      <p:pic>
        <p:nvPicPr>
          <p:cNvPr id="5123" name="Picture 3" descr="F:\Pictures\FM-20 at room color\Map007-1000_N-KA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000" y="4572000"/>
            <a:ext cx="2640000" cy="198000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228184" y="4149080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</a:rPr>
              <a:t>Color</a:t>
            </a:r>
            <a:r>
              <a:rPr kumimoji="1" lang="en-US" altLang="ja-JP" sz="1400" dirty="0" smtClean="0"/>
              <a:t> 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mapping </a:t>
            </a:r>
            <a:r>
              <a:rPr lang="en-US" altLang="ja-JP" sz="1400" dirty="0" smtClean="0">
                <a:solidFill>
                  <a:schemeClr val="bg1"/>
                </a:solidFill>
              </a:rPr>
              <a:t>O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1400" dirty="0" err="1" smtClean="0">
                <a:solidFill>
                  <a:schemeClr val="bg1"/>
                </a:solidFill>
              </a:rPr>
              <a:t>Kα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 (</a:t>
            </a:r>
            <a:r>
              <a:rPr lang="en-US" altLang="ja-JP" sz="1400" dirty="0" smtClean="0">
                <a:solidFill>
                  <a:schemeClr val="bg1"/>
                </a:solidFill>
              </a:rPr>
              <a:t>Blue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)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28184" y="6550223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Color mapping N </a:t>
            </a:r>
            <a:r>
              <a:rPr kumimoji="1" lang="en-US" altLang="ja-JP" sz="1400" dirty="0" err="1" smtClean="0"/>
              <a:t>Kα</a:t>
            </a:r>
            <a:r>
              <a:rPr kumimoji="1" lang="en-US" altLang="ja-JP" sz="1400" dirty="0" smtClean="0"/>
              <a:t> (Green)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EP processing.( by SEM &amp; EDX )</a:t>
            </a:r>
            <a:endParaRPr kumimoji="1" lang="ja-JP" altLang="en-US" b="1" dirty="0"/>
          </a:p>
        </p:txBody>
      </p:sp>
      <p:sp>
        <p:nvSpPr>
          <p:cNvPr id="12" name="角丸四角形吹き出し 11"/>
          <p:cNvSpPr/>
          <p:nvPr/>
        </p:nvSpPr>
        <p:spPr>
          <a:xfrm>
            <a:off x="3851920" y="5373216"/>
            <a:ext cx="792088" cy="324616"/>
          </a:xfrm>
          <a:prstGeom prst="wedgeRoundRectCallout">
            <a:avLst>
              <a:gd name="adj1" fmla="val -63086"/>
              <a:gd name="adj2" fmla="val 165653"/>
              <a:gd name="adj3" fmla="val 16667"/>
            </a:avLst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err="1" smtClean="0">
                <a:solidFill>
                  <a:schemeClr val="tx1"/>
                </a:solidFill>
              </a:rPr>
              <a:t>Nb</a:t>
            </a:r>
            <a:r>
              <a:rPr kumimoji="1" lang="en-US" altLang="ja-JP" sz="1400" b="1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400" b="1" dirty="0" err="1" smtClean="0">
                <a:solidFill>
                  <a:schemeClr val="tx1"/>
                </a:solidFill>
              </a:rPr>
              <a:t>L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  <p:sp>
        <p:nvSpPr>
          <p:cNvPr id="14" name="角丸四角形吹き出し 13"/>
          <p:cNvSpPr/>
          <p:nvPr/>
        </p:nvSpPr>
        <p:spPr>
          <a:xfrm>
            <a:off x="1907704" y="5517232"/>
            <a:ext cx="792088" cy="324616"/>
          </a:xfrm>
          <a:prstGeom prst="wedgeRoundRectCallout">
            <a:avLst>
              <a:gd name="adj1" fmla="val -74468"/>
              <a:gd name="adj2" fmla="val 161686"/>
              <a:gd name="adj3" fmla="val 1666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O 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Kα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  <p:sp>
        <p:nvSpPr>
          <p:cNvPr id="15" name="角丸四角形吹き出し 14"/>
          <p:cNvSpPr/>
          <p:nvPr/>
        </p:nvSpPr>
        <p:spPr>
          <a:xfrm>
            <a:off x="1619672" y="4149080"/>
            <a:ext cx="792088" cy="324616"/>
          </a:xfrm>
          <a:prstGeom prst="wedgeRoundRectCallout">
            <a:avLst>
              <a:gd name="adj1" fmla="val -82597"/>
              <a:gd name="adj2" fmla="val 16565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C</a:t>
            </a:r>
            <a:r>
              <a:rPr kumimoji="1" lang="en-US" altLang="ja-JP" sz="1400" b="1" dirty="0" smtClean="0">
                <a:solidFill>
                  <a:schemeClr val="tx1"/>
                </a:solidFill>
              </a:rPr>
              <a:t> 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Kα</a:t>
            </a:r>
            <a:endParaRPr kumimoji="1" lang="en-US" altLang="ja-JP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</a:t>
            </a: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50.15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57.26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49.85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42.74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7388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F:\Pictures\FM-20 at room color\Map005-1800_O-KA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000" y="2520000"/>
            <a:ext cx="2640000" cy="1980000"/>
          </a:xfrm>
          <a:prstGeom prst="rect">
            <a:avLst/>
          </a:prstGeom>
          <a:noFill/>
        </p:spPr>
      </p:pic>
      <p:pic>
        <p:nvPicPr>
          <p:cNvPr id="7171" name="Picture 3" descr="F:\Pictures\FM-20 at room color\Map005-1800_N-KA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000" y="4572000"/>
            <a:ext cx="2640000" cy="198000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228184" y="4149080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</a:rPr>
              <a:t>Color</a:t>
            </a:r>
            <a:r>
              <a:rPr kumimoji="1" lang="en-US" altLang="ja-JP" sz="1400" dirty="0" smtClean="0"/>
              <a:t> 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mapping </a:t>
            </a:r>
            <a:r>
              <a:rPr lang="en-US" altLang="ja-JP" sz="1400" dirty="0" smtClean="0">
                <a:solidFill>
                  <a:schemeClr val="bg1"/>
                </a:solidFill>
              </a:rPr>
              <a:t>O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1400" dirty="0" err="1" smtClean="0">
                <a:solidFill>
                  <a:schemeClr val="bg1"/>
                </a:solidFill>
              </a:rPr>
              <a:t>Kα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 (</a:t>
            </a:r>
            <a:r>
              <a:rPr lang="en-US" altLang="ja-JP" sz="1400" dirty="0" smtClean="0">
                <a:solidFill>
                  <a:schemeClr val="bg1"/>
                </a:solidFill>
              </a:rPr>
              <a:t>Blue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)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28184" y="6550223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Color mapping N </a:t>
            </a:r>
            <a:r>
              <a:rPr kumimoji="1" lang="en-US" altLang="ja-JP" sz="1400" dirty="0" err="1" smtClean="0"/>
              <a:t>Kα</a:t>
            </a:r>
            <a:r>
              <a:rPr kumimoji="1" lang="en-US" altLang="ja-JP" sz="1400" dirty="0" smtClean="0"/>
              <a:t> (Green)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EP processing.(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539552" y="3140968"/>
          <a:ext cx="3373090" cy="1580371"/>
        </p:xfrm>
        <a:graphic>
          <a:graphicData uri="http://schemas.openxmlformats.org/drawingml/2006/table">
            <a:tbl>
              <a:tblPr/>
              <a:tblGrid>
                <a:gridCol w="1468286"/>
                <a:gridCol w="952402"/>
                <a:gridCol w="952402"/>
              </a:tblGrid>
              <a:tr h="3929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MAX.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MIN.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929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Av.±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74.8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70.4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Av.±2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77.0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68.2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Av.±3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79.2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66.0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4788024" y="3140968"/>
          <a:ext cx="3312369" cy="1584176"/>
        </p:xfrm>
        <a:graphic>
          <a:graphicData uri="http://schemas.openxmlformats.org/drawingml/2006/table">
            <a:tbl>
              <a:tblPr/>
              <a:tblGrid>
                <a:gridCol w="1440160"/>
                <a:gridCol w="936104"/>
                <a:gridCol w="936105"/>
              </a:tblGrid>
              <a:tr h="3939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MAX.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MIN.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ＭＳ Ｐゴシック"/>
                        </a:rPr>
                        <a:t>Av.±</a:t>
                      </a:r>
                      <a:r>
                        <a:rPr lang="el-GR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54.3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50.7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ＭＳ Ｐゴシック"/>
                        </a:rPr>
                        <a:t>Av.±2</a:t>
                      </a:r>
                      <a:r>
                        <a:rPr lang="el-GR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56.2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48.8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ＭＳ Ｐゴシック"/>
                        </a:rPr>
                        <a:t>Av.±3</a:t>
                      </a:r>
                      <a:r>
                        <a:rPr lang="el-GR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58.0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latin typeface="ＭＳ Ｐゴシック"/>
                        </a:rPr>
                        <a:t>47.0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539552" y="2420888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1) Carbon content of Normal type  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atom.%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16016" y="242088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2) Carbon content of o</a:t>
            </a:r>
            <a:r>
              <a:rPr kumimoji="1" lang="en-US" altLang="ja-JP" dirty="0" smtClean="0">
                <a:solidFill>
                  <a:srgbClr val="FF0000"/>
                </a:solidFill>
              </a:rPr>
              <a:t>xygen rich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type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（</a:t>
            </a:r>
            <a:r>
              <a:rPr kumimoji="1" lang="en-US" altLang="ja-JP" dirty="0" smtClean="0">
                <a:solidFill>
                  <a:srgbClr val="FF0000"/>
                </a:solidFill>
              </a:rPr>
              <a:t>atom.%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）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5536" y="476672"/>
            <a:ext cx="84249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6. The characteristic of carbon incrustation on </a:t>
            </a:r>
            <a:r>
              <a:rPr lang="en-US" altLang="ja-JP" sz="2000" b="1" dirty="0" err="1" smtClean="0">
                <a:solidFill>
                  <a:srgbClr val="0070C0"/>
                </a:solidFill>
              </a:rPr>
              <a:t>Nb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 sample surface.</a:t>
            </a:r>
          </a:p>
          <a:p>
            <a:r>
              <a:rPr lang="en-US" altLang="ja-JP" dirty="0" smtClean="0"/>
              <a:t>The carbon incrustations are classified into the next two kinds by carbon content.</a:t>
            </a:r>
          </a:p>
          <a:p>
            <a:pPr marL="342900" indent="-342900">
              <a:buAutoNum type="arabicParenR"/>
            </a:pPr>
            <a:r>
              <a:rPr lang="en-US" altLang="ja-JP" dirty="0" smtClean="0"/>
              <a:t>Carbon content is 75-70 atom.% and including nitrogen. Relatively small .</a:t>
            </a:r>
          </a:p>
          <a:p>
            <a:pPr marL="342900" indent="-342900"/>
            <a:r>
              <a:rPr lang="en-US" altLang="ja-JP" dirty="0"/>
              <a:t> </a:t>
            </a:r>
            <a:r>
              <a:rPr lang="en-US" altLang="ja-JP" dirty="0" smtClean="0"/>
              <a:t>    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Normal</a:t>
            </a:r>
            <a:r>
              <a:rPr lang="ja-JP" altLang="en-US" dirty="0"/>
              <a:t> </a:t>
            </a:r>
            <a:r>
              <a:rPr lang="en-US" altLang="ja-JP" dirty="0" smtClean="0"/>
              <a:t>type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r>
              <a:rPr lang="en-US" altLang="ja-JP" dirty="0" smtClean="0"/>
              <a:t>2)   Carbon content is 55</a:t>
            </a:r>
            <a:r>
              <a:rPr lang="ja-JP" altLang="en-US" dirty="0" smtClean="0"/>
              <a:t>～</a:t>
            </a:r>
            <a:r>
              <a:rPr lang="en-US" altLang="ja-JP" dirty="0" smtClean="0"/>
              <a:t>51atom.%</a:t>
            </a:r>
            <a:r>
              <a:rPr lang="ja-JP" altLang="en-US" dirty="0"/>
              <a:t> </a:t>
            </a:r>
            <a:r>
              <a:rPr lang="en-US" altLang="ja-JP" dirty="0" smtClean="0"/>
              <a:t>and  not including nitrogen.</a:t>
            </a:r>
            <a:r>
              <a:rPr lang="ja-JP" altLang="en-US" dirty="0"/>
              <a:t> </a:t>
            </a:r>
            <a:r>
              <a:rPr lang="en-US" altLang="ja-JP" dirty="0" smtClean="0"/>
              <a:t>Relatively large.</a:t>
            </a:r>
          </a:p>
          <a:p>
            <a:r>
              <a:rPr lang="ja-JP" altLang="en-US" dirty="0" smtClean="0"/>
              <a:t>      （</a:t>
            </a:r>
            <a:r>
              <a:rPr lang="en-US" altLang="ja-JP" dirty="0" smtClean="0">
                <a:solidFill>
                  <a:srgbClr val="FF0000"/>
                </a:solidFill>
              </a:rPr>
              <a:t>Oxygen rich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type</a:t>
            </a:r>
            <a:r>
              <a:rPr lang="ja-JP" altLang="en-US" dirty="0" smtClean="0"/>
              <a:t>）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121105 FM-20超音波Rinse at Room\Sample No. 1\002-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00" y="2880000"/>
            <a:ext cx="3988027" cy="3240000"/>
          </a:xfrm>
          <a:prstGeom prst="rect">
            <a:avLst/>
          </a:prstGeom>
          <a:noFill/>
        </p:spPr>
      </p:pic>
      <p:pic>
        <p:nvPicPr>
          <p:cNvPr id="9219" name="Picture 3" descr="F:\121105 FM-20超音波Rinse at Room\Sample No. 2\009-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00" y="2880000"/>
            <a:ext cx="3988027" cy="32400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395536" y="404664"/>
            <a:ext cx="59046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7. Ultrasonic washing </a:t>
            </a:r>
            <a:r>
              <a:rPr lang="en-US" altLang="ja-JP" sz="2000" b="1" dirty="0">
                <a:solidFill>
                  <a:srgbClr val="0070C0"/>
                </a:solidFill>
              </a:rPr>
              <a:t>examination by 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detergent</a:t>
            </a:r>
            <a:r>
              <a:rPr lang="ja-JP" altLang="en-US" sz="2000" b="1" dirty="0">
                <a:solidFill>
                  <a:srgbClr val="0070C0"/>
                </a:solidFill>
              </a:rPr>
              <a:t> 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altLang="ja-JP" sz="2000" b="1" dirty="0" smtClean="0">
                <a:solidFill>
                  <a:srgbClr val="0070C0"/>
                </a:solidFill>
              </a:rPr>
              <a:t>   (2</a:t>
            </a:r>
            <a:r>
              <a:rPr lang="en-US" altLang="ja-JP" sz="2000" b="1" dirty="0">
                <a:solidFill>
                  <a:srgbClr val="0070C0"/>
                </a:solidFill>
              </a:rPr>
              <a:t>% 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FM-20 )</a:t>
            </a:r>
          </a:p>
          <a:p>
            <a:r>
              <a:rPr lang="en-US" altLang="ja-JP" dirty="0" smtClean="0"/>
              <a:t>The procedure of examination.</a:t>
            </a:r>
          </a:p>
          <a:p>
            <a:r>
              <a:rPr kumimoji="1" lang="en-US" altLang="ja-JP" dirty="0" smtClean="0"/>
              <a:t>Ultrasonic </a:t>
            </a:r>
            <a:r>
              <a:rPr lang="en-US" altLang="ja-JP" dirty="0" smtClean="0"/>
              <a:t>washing</a:t>
            </a:r>
            <a:r>
              <a:rPr kumimoji="1" lang="en-US" altLang="ja-JP" dirty="0" smtClean="0"/>
              <a:t> by detergent </a:t>
            </a:r>
            <a:r>
              <a:rPr lang="en-US" altLang="ja-JP" dirty="0" smtClean="0"/>
              <a:t>30min. </a:t>
            </a:r>
            <a:r>
              <a:rPr kumimoji="1" lang="ja-JP" altLang="en-US" dirty="0" smtClean="0"/>
              <a:t>→</a:t>
            </a:r>
            <a:r>
              <a:rPr lang="en-US" altLang="ja-JP" dirty="0"/>
              <a:t> Pure water rinse</a:t>
            </a:r>
            <a:r>
              <a:rPr lang="ja-JP" altLang="en-US" dirty="0" smtClean="0"/>
              <a:t> </a:t>
            </a:r>
            <a:r>
              <a:rPr lang="en-US" altLang="ja-JP" dirty="0" smtClean="0"/>
              <a:t>by washing bottle </a:t>
            </a:r>
            <a:r>
              <a:rPr lang="ja-JP" altLang="en-US" dirty="0" smtClean="0"/>
              <a:t>→ </a:t>
            </a:r>
            <a:r>
              <a:rPr lang="en-US" altLang="ja-JP" dirty="0"/>
              <a:t>Ultrasonic </a:t>
            </a:r>
            <a:r>
              <a:rPr lang="en-US" altLang="ja-JP" dirty="0" smtClean="0"/>
              <a:t>washing </a:t>
            </a:r>
            <a:r>
              <a:rPr lang="en-US" altLang="ja-JP" dirty="0"/>
              <a:t>by </a:t>
            </a:r>
            <a:r>
              <a:rPr lang="en-US" altLang="ja-JP" dirty="0" smtClean="0"/>
              <a:t>pure water 15min.</a:t>
            </a:r>
          </a:p>
          <a:p>
            <a:r>
              <a:rPr lang="ja-JP" altLang="en-US" dirty="0" smtClean="0"/>
              <a:t>→</a:t>
            </a:r>
            <a:r>
              <a:rPr lang="en-US" altLang="ja-JP" dirty="0" smtClean="0"/>
              <a:t> Pure water rinsing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by washing bottle</a:t>
            </a:r>
            <a:r>
              <a:rPr lang="en-US" altLang="ja-JP" dirty="0"/>
              <a:t> </a:t>
            </a:r>
            <a:r>
              <a:rPr lang="ja-JP" altLang="en-US" dirty="0" smtClean="0"/>
              <a:t>→ </a:t>
            </a:r>
            <a:r>
              <a:rPr lang="en-US" altLang="ja-JP" dirty="0" smtClean="0"/>
              <a:t>drying </a:t>
            </a:r>
            <a:r>
              <a:rPr lang="en-US" altLang="ja-JP" dirty="0"/>
              <a:t>at 30</a:t>
            </a:r>
            <a:r>
              <a:rPr lang="ja-JP" altLang="en-US" dirty="0"/>
              <a:t>℃</a:t>
            </a:r>
            <a:r>
              <a:rPr lang="en-US" altLang="ja-JP" dirty="0"/>
              <a:t> </a:t>
            </a:r>
            <a:endParaRPr kumimoji="1" lang="en-US" altLang="ja-JP" dirty="0" smtClean="0"/>
          </a:p>
          <a:p>
            <a:endParaRPr kumimoji="1" lang="en-US" altLang="ja-JP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27584" y="609329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After washing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</a:t>
            </a:r>
            <a:r>
              <a:rPr kumimoji="1" lang="en-US" altLang="ja-JP" dirty="0" smtClean="0"/>
              <a:t>ample by SEM.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pic>
        <p:nvPicPr>
          <p:cNvPr id="8" name="Picture 3" descr="F:\121101 STF超音波洗浄(FM-20)\DSCN3443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48680"/>
            <a:ext cx="2400000" cy="1800000"/>
          </a:xfrm>
          <a:prstGeom prst="rect">
            <a:avLst/>
          </a:prstGeom>
          <a:noFill/>
        </p:spPr>
      </p:pic>
      <p:sp>
        <p:nvSpPr>
          <p:cNvPr id="9" name="テキスト ボックス 8"/>
          <p:cNvSpPr txBox="1"/>
          <p:nvPr/>
        </p:nvSpPr>
        <p:spPr>
          <a:xfrm>
            <a:off x="6804248" y="234888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Ultrasonic washer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220072" y="60932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After washing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</a:t>
            </a:r>
            <a:r>
              <a:rPr kumimoji="1" lang="en-US" altLang="ja-JP" dirty="0" smtClean="0"/>
              <a:t>ample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by SEM.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539552" y="2564900"/>
          <a:ext cx="8136903" cy="3960444"/>
        </p:xfrm>
        <a:graphic>
          <a:graphicData uri="http://schemas.openxmlformats.org/drawingml/2006/table">
            <a:tbl>
              <a:tblPr/>
              <a:tblGrid>
                <a:gridCol w="1230927"/>
                <a:gridCol w="863247"/>
                <a:gridCol w="863247"/>
                <a:gridCol w="863247"/>
                <a:gridCol w="863247"/>
                <a:gridCol w="863247"/>
                <a:gridCol w="863247"/>
                <a:gridCol w="863247"/>
                <a:gridCol w="863247"/>
              </a:tblGrid>
              <a:tr h="2625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Sample No.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Atom.C（％）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含有元素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形状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Atom.C（％）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含有元素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形状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1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Carbon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Oxygen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Carbon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Oxygen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81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1-001-1800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69.8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30.2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1-003-1500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70.2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29.8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1-004-1800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73.9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26.1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1-005-1800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69.7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30.3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1-006-1800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72.0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28.0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2-001-1800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66.7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33.3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2-002-1800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72.4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27.6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2-003-1800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71.1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28.9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2-008-800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70.2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28.8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1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2-008-800-2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71.7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28.3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n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10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10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0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FF0000"/>
                          </a:solidFill>
                          <a:latin typeface="ＭＳ Ｐゴシック"/>
                        </a:rPr>
                        <a:t>0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70.8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29.1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17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σ</a:t>
                      </a:r>
                    </a:p>
                  </a:txBody>
                  <a:tcPr marL="8982" marR="8982" marT="89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2.0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1.9 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8982" marR="8982" marT="89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67544" y="404664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The </a:t>
            </a:r>
            <a:r>
              <a:rPr lang="en-US" altLang="ja-JP" dirty="0" err="1"/>
              <a:t>Nb</a:t>
            </a:r>
            <a:r>
              <a:rPr lang="en-US" altLang="ja-JP" dirty="0"/>
              <a:t> sample surface carbon </a:t>
            </a:r>
            <a:r>
              <a:rPr lang="en-US" altLang="ja-JP" dirty="0" smtClean="0"/>
              <a:t>incrustation </a:t>
            </a:r>
            <a:r>
              <a:rPr lang="en-US" altLang="ja-JP" dirty="0"/>
              <a:t>considerably </a:t>
            </a:r>
            <a:r>
              <a:rPr lang="en-US" altLang="ja-JP" dirty="0" smtClean="0"/>
              <a:t>decreased by ultrasonic washing by detergent (2% FM-20 ).</a:t>
            </a:r>
          </a:p>
          <a:p>
            <a:r>
              <a:rPr lang="en-US" altLang="ja-JP" dirty="0" smtClean="0"/>
              <a:t>Some normal type incrustations remained after ultrasonic washing. </a:t>
            </a:r>
            <a:endParaRPr lang="en-US" altLang="ja-JP" dirty="0"/>
          </a:p>
          <a:p>
            <a:r>
              <a:rPr lang="en-US" altLang="ja-JP" dirty="0" smtClean="0">
                <a:solidFill>
                  <a:srgbClr val="FF0000"/>
                </a:solidFill>
              </a:rPr>
              <a:t>Oxygen rich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type </a:t>
            </a:r>
            <a:r>
              <a:rPr lang="en-US" altLang="ja-JP" dirty="0" smtClean="0"/>
              <a:t>incrustations were almost washed.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7544" y="1844824"/>
            <a:ext cx="8496944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SEM-EDX analysis of the </a:t>
            </a:r>
            <a:r>
              <a:rPr lang="en-US" altLang="ja-JP" dirty="0" err="1" smtClean="0">
                <a:solidFill>
                  <a:schemeClr val="bg1"/>
                </a:solidFill>
              </a:rPr>
              <a:t>Nb</a:t>
            </a:r>
            <a:r>
              <a:rPr lang="en-US" altLang="ja-JP" dirty="0" smtClean="0">
                <a:solidFill>
                  <a:schemeClr val="bg1"/>
                </a:solidFill>
              </a:rPr>
              <a:t> sample surface encrustation after ultrasonic washing by detergent (2% FM-20 ).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ictures\炭素付着物ppt\121119 Sample HPR test(4hr)\DSCN3361Small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00" y="2520000"/>
            <a:ext cx="4208400" cy="3420000"/>
          </a:xfrm>
          <a:prstGeom prst="rect">
            <a:avLst/>
          </a:prstGeom>
          <a:noFill/>
        </p:spPr>
      </p:pic>
      <p:pic>
        <p:nvPicPr>
          <p:cNvPr id="1027" name="Picture 3" descr="F:\Pictures\炭素付着物ppt\121119 Sample HPR test(4hr)\DSCN3364Small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0" y="2520000"/>
            <a:ext cx="4208400" cy="3420000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395536" y="404664"/>
            <a:ext cx="59046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rgbClr val="0070C0"/>
                </a:solidFill>
              </a:rPr>
              <a:t>8. High pressure rinse examination by ultra pure water.</a:t>
            </a:r>
          </a:p>
          <a:p>
            <a:r>
              <a:rPr lang="en-US" altLang="ja-JP" dirty="0" smtClean="0"/>
              <a:t>The procedure of examination.</a:t>
            </a:r>
          </a:p>
          <a:p>
            <a:r>
              <a:rPr kumimoji="1" lang="en-US" altLang="ja-JP" dirty="0" smtClean="0"/>
              <a:t>Water pressure : 8Mpa</a:t>
            </a:r>
          </a:p>
          <a:p>
            <a:r>
              <a:rPr lang="en-US" altLang="ja-JP" dirty="0" smtClean="0"/>
              <a:t>Rinsing time : 4Hr.</a:t>
            </a:r>
            <a:endParaRPr kumimoji="1" lang="en-US" altLang="ja-JP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594928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Setting 4 pieces </a:t>
            </a:r>
            <a:r>
              <a:rPr kumimoji="1" lang="en-US" altLang="ja-JP" dirty="0" err="1" smtClean="0"/>
              <a:t>Nb</a:t>
            </a:r>
            <a:r>
              <a:rPr kumimoji="1" lang="en-US" altLang="ja-JP" dirty="0" smtClean="0"/>
              <a:t> samples to HPR.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44008" y="594928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HPR control panel.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図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58.41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65.17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41.59   </a:t>
            </a:r>
            <a:r>
              <a:rPr kumimoji="1" lang="en-US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34.83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48064" y="2708920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Some incrustations remained after high pressure rinse by ultra pure water. </a:t>
            </a:r>
          </a:p>
          <a:p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HPR.(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 preferRelativeResize="0"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00" y="468000"/>
            <a:ext cx="432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3960000"/>
            <a:ext cx="5648325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40000" y="468000"/>
            <a:ext cx="3852000" cy="280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36000" tIns="3600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Spectrum: Point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Element AN  Series  norm. C Atom.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        [wt.%]  [at.%]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Carbon  6  K-series   81.58   </a:t>
            </a:r>
            <a:r>
              <a: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85.51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Oxygen  8  K-series   18.42   </a:t>
            </a:r>
            <a:r>
              <a: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14.49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-----------------------------------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ＭＳ 明朝" pitchFamily="17" charset="-128"/>
                <a:cs typeface="ＭＳ Ｐゴシック" pitchFamily="50" charset="-128"/>
              </a:rPr>
              <a:t>             Total:  100.00  100.00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ea typeface="ＭＳ 明朝" pitchFamily="17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148064" y="2708920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Some incrustations remained after high pressure rinse by ultra pure water. </a:t>
            </a:r>
          </a:p>
          <a:p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2" y="4462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incrustation of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HPR.( by SEM &amp; EDX )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Summary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9552" y="1484784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ja-JP" dirty="0" smtClean="0"/>
              <a:t>An incrustation including carbon and oxygen was detected on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surface after CP or EP processing.</a:t>
            </a:r>
          </a:p>
          <a:p>
            <a:pPr marL="342900" indent="-342900">
              <a:buAutoNum type="arabicParenR"/>
            </a:pPr>
            <a:endParaRPr lang="en-US" altLang="ja-JP" dirty="0" smtClean="0"/>
          </a:p>
          <a:p>
            <a:pPr marL="342900" indent="-342900">
              <a:buAutoNum type="arabicParenR"/>
            </a:pPr>
            <a:r>
              <a:rPr lang="en-US" altLang="ja-JP" dirty="0" smtClean="0"/>
              <a:t>The incrustation is distinguished to two kinds of the next by carbon content.</a:t>
            </a:r>
          </a:p>
          <a:p>
            <a:pPr marL="342900" indent="-342900"/>
            <a:r>
              <a:rPr lang="en-US" altLang="ja-JP" dirty="0" smtClean="0"/>
              <a:t>    (1) Carbon content is 75-70 atom.% and including nitrogen. Relatively small .</a:t>
            </a:r>
          </a:p>
          <a:p>
            <a:pPr marL="342900" indent="-342900"/>
            <a:r>
              <a:rPr lang="en-US" altLang="ja-JP" dirty="0" smtClean="0"/>
              <a:t>      </a:t>
            </a:r>
            <a:r>
              <a:rPr lang="ja-JP" altLang="en-US" dirty="0" smtClean="0"/>
              <a:t> </a:t>
            </a:r>
            <a:r>
              <a:rPr lang="en-US" altLang="ja-JP" dirty="0" smtClean="0"/>
              <a:t>( Normal</a:t>
            </a:r>
            <a:r>
              <a:rPr lang="ja-JP" altLang="en-US" dirty="0" smtClean="0"/>
              <a:t> </a:t>
            </a:r>
            <a:r>
              <a:rPr lang="en-US" altLang="ja-JP" dirty="0" smtClean="0"/>
              <a:t>type. )</a:t>
            </a:r>
          </a:p>
          <a:p>
            <a:r>
              <a:rPr lang="en-US" altLang="ja-JP" dirty="0" smtClean="0"/>
              <a:t>    (2) Carbon content is 55</a:t>
            </a:r>
            <a:r>
              <a:rPr lang="ja-JP" altLang="en-US" dirty="0" smtClean="0"/>
              <a:t>～</a:t>
            </a:r>
            <a:r>
              <a:rPr lang="en-US" altLang="ja-JP" dirty="0" smtClean="0"/>
              <a:t>51atom.%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  not including nitrogen.</a:t>
            </a:r>
            <a:r>
              <a:rPr lang="ja-JP" altLang="en-US" dirty="0" smtClean="0"/>
              <a:t> </a:t>
            </a:r>
            <a:r>
              <a:rPr lang="en-US" altLang="ja-JP" dirty="0" smtClean="0"/>
              <a:t>Relatively large.</a:t>
            </a:r>
          </a:p>
          <a:p>
            <a:r>
              <a:rPr lang="ja-JP" altLang="en-US" dirty="0" smtClean="0"/>
              <a:t>       </a:t>
            </a:r>
            <a:r>
              <a:rPr lang="en-US" altLang="ja-JP" dirty="0" smtClean="0"/>
              <a:t>( Oxygen rich</a:t>
            </a:r>
            <a:r>
              <a:rPr lang="ja-JP" altLang="en-US" dirty="0" smtClean="0"/>
              <a:t> </a:t>
            </a:r>
            <a:r>
              <a:rPr lang="en-US" altLang="ja-JP" dirty="0" smtClean="0"/>
              <a:t>type. )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 3)  As a result of ultrasonic washing using detergent ( 2% FM-20 ), we could wash</a:t>
            </a:r>
          </a:p>
          <a:p>
            <a:r>
              <a:rPr lang="en-US" altLang="ja-JP" dirty="0" smtClean="0"/>
              <a:t> </a:t>
            </a:r>
            <a:r>
              <a:rPr lang="ja-JP" altLang="en-US" dirty="0" smtClean="0"/>
              <a:t>　 </a:t>
            </a:r>
            <a:r>
              <a:rPr lang="en-US" altLang="ja-JP" dirty="0" smtClean="0"/>
              <a:t>almost the oxygen rich type incrustation, but could not wash some the normal</a:t>
            </a:r>
          </a:p>
          <a:p>
            <a:r>
              <a:rPr lang="en-US" altLang="ja-JP" dirty="0" smtClean="0"/>
              <a:t>     type incrustation.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 4)  Some normal type</a:t>
            </a:r>
            <a:r>
              <a:rPr lang="ja-JP" altLang="en-US" dirty="0" smtClean="0"/>
              <a:t> </a:t>
            </a:r>
            <a:r>
              <a:rPr lang="en-US" altLang="ja-JP" dirty="0" smtClean="0"/>
              <a:t>incrustations were not washed by HPR either.</a:t>
            </a:r>
          </a:p>
          <a:p>
            <a:endParaRPr lang="en-US" altLang="ja-JP" dirty="0" smtClean="0"/>
          </a:p>
          <a:p>
            <a:pPr marL="342900" indent="-342900">
              <a:buAutoNum type="arabicParenR"/>
            </a:pPr>
            <a:endParaRPr kumimoji="1" lang="ja-JP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Discussion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9552" y="1556792"/>
            <a:ext cx="81369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ja-JP" dirty="0" smtClean="0"/>
              <a:t>What is carbon of the incrustation caused by?</a:t>
            </a:r>
          </a:p>
          <a:p>
            <a:pPr marL="342900" indent="-342900"/>
            <a:r>
              <a:rPr lang="en-US" altLang="ja-JP" dirty="0" smtClean="0"/>
              <a:t>  Teflon? (It has been examined.) “ No. “ , Carbonic acid in pure water? “No.”</a:t>
            </a:r>
          </a:p>
          <a:p>
            <a:pPr marL="342900" indent="-342900"/>
            <a:r>
              <a:rPr lang="en-US" altLang="ja-JP" dirty="0" smtClean="0"/>
              <a:t> We think carbon in </a:t>
            </a:r>
            <a:r>
              <a:rPr lang="en-US" altLang="ja-JP" dirty="0" err="1" smtClean="0"/>
              <a:t>Nb</a:t>
            </a:r>
            <a:r>
              <a:rPr lang="en-US" altLang="ja-JP" dirty="0" smtClean="0"/>
              <a:t> materials, but do not  examine it.</a:t>
            </a:r>
          </a:p>
          <a:p>
            <a:pPr marL="342900" indent="-342900"/>
            <a:endParaRPr lang="en-US" altLang="ja-JP" dirty="0" smtClean="0"/>
          </a:p>
          <a:p>
            <a:pPr marL="342900" indent="-342900"/>
            <a:r>
              <a:rPr lang="en-US" altLang="ja-JP" dirty="0" smtClean="0"/>
              <a:t>2)    Does this incrustation cause  cavity field emission?</a:t>
            </a:r>
          </a:p>
          <a:p>
            <a:pPr marL="342900" indent="-342900"/>
            <a:endParaRPr lang="en-US" altLang="ja-JP" dirty="0" smtClean="0"/>
          </a:p>
          <a:p>
            <a:pPr marL="342900" indent="-342900"/>
            <a:r>
              <a:rPr lang="en-US" altLang="ja-JP" dirty="0" smtClean="0"/>
              <a:t>3)    What is the method to wash this incrustation?</a:t>
            </a:r>
          </a:p>
          <a:p>
            <a:pPr marL="342900" indent="-342900"/>
            <a:r>
              <a:rPr lang="en-US" altLang="ja-JP" dirty="0" smtClean="0"/>
              <a:t>     Ethanol, acetone, hydrofluoric acid, phosphoric acid, etc.</a:t>
            </a:r>
          </a:p>
          <a:p>
            <a:pPr marL="342900" indent="-342900"/>
            <a:r>
              <a:rPr lang="en-US" altLang="ja-JP" dirty="0" smtClean="0"/>
              <a:t>     We experimented on various washing method, but do not succeed.</a:t>
            </a:r>
          </a:p>
          <a:p>
            <a:pPr marL="342900" indent="-342900">
              <a:buAutoNum type="arabicParenR"/>
            </a:pPr>
            <a:endParaRPr kumimoji="1" lang="en-US" altLang="ja-JP" dirty="0" smtClean="0"/>
          </a:p>
          <a:p>
            <a:pPr marL="342900" indent="-342900">
              <a:buAutoNum type="arabicParenR"/>
            </a:pPr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Wistaria</Template>
  <TotalTime>1130</TotalTime>
  <Words>1837</Words>
  <Application>Microsoft Office PowerPoint</Application>
  <PresentationFormat>画面に合わせる (4:3)</PresentationFormat>
  <Paragraphs>559</Paragraphs>
  <Slides>25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6" baseType="lpstr">
      <vt:lpstr>Office テーマ</vt:lpstr>
      <vt:lpstr>The problem of incrustation on Nb surface after CP or EP processing.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スライド 19</vt:lpstr>
      <vt:lpstr>スライド 20</vt:lpstr>
      <vt:lpstr>スライド 21</vt:lpstr>
      <vt:lpstr>スライド 22</vt:lpstr>
      <vt:lpstr>スライド 23</vt:lpstr>
      <vt:lpstr>Summary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problem of encrustation of the Nb surface by CP(EP) processing</dc:title>
  <dc:creator>Motoaki Sawabe</dc:creator>
  <cp:lastModifiedBy> </cp:lastModifiedBy>
  <cp:revision>96</cp:revision>
  <dcterms:created xsi:type="dcterms:W3CDTF">2013-02-12T00:31:03Z</dcterms:created>
  <dcterms:modified xsi:type="dcterms:W3CDTF">2013-03-01T09:13:24Z</dcterms:modified>
</cp:coreProperties>
</file>