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sldIdLst>
    <p:sldId id="263" r:id="rId2"/>
    <p:sldId id="271" r:id="rId3"/>
    <p:sldId id="270" r:id="rId4"/>
    <p:sldId id="264" r:id="rId5"/>
    <p:sldId id="273" r:id="rId6"/>
    <p:sldId id="265" r:id="rId7"/>
    <p:sldId id="274" r:id="rId8"/>
    <p:sldId id="275" r:id="rId9"/>
    <p:sldId id="276" r:id="rId10"/>
    <p:sldId id="277" r:id="rId11"/>
    <p:sldId id="266" r:id="rId12"/>
    <p:sldId id="278" r:id="rId13"/>
    <p:sldId id="279" r:id="rId14"/>
    <p:sldId id="280" r:id="rId15"/>
    <p:sldId id="281" r:id="rId16"/>
    <p:sldId id="282" r:id="rId17"/>
    <p:sldId id="283" r:id="rId18"/>
    <p:sldId id="289" r:id="rId19"/>
    <p:sldId id="290" r:id="rId20"/>
    <p:sldId id="284" r:id="rId21"/>
    <p:sldId id="285" r:id="rId22"/>
    <p:sldId id="286" r:id="rId23"/>
    <p:sldId id="287" r:id="rId24"/>
    <p:sldId id="267" r:id="rId25"/>
    <p:sldId id="288" r:id="rId26"/>
    <p:sldId id="291" r:id="rId27"/>
    <p:sldId id="292" r:id="rId28"/>
    <p:sldId id="272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808080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5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AFE2C-5007-4057-8DFB-EC24DF7E4136}" type="datetimeFigureOut">
              <a:rPr lang="fr-FR" smtClean="0"/>
              <a:pPr/>
              <a:t>28/02/2014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5FE0B-B3A6-4AF6-B265-A109385ED23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20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5FE0B-B3A6-4AF6-B265-A109385ED237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508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2653832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4509120"/>
            <a:ext cx="4788464" cy="1224136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4"/>
          </p:nvPr>
        </p:nvSpPr>
        <p:spPr>
          <a:xfrm>
            <a:off x="3960000" y="6305192"/>
            <a:ext cx="1450504" cy="365125"/>
          </a:xfrm>
        </p:spPr>
        <p:txBody>
          <a:bodyPr/>
          <a:lstStyle/>
          <a:p>
            <a:r>
              <a:rPr lang="fr-FR" smtClean="0"/>
              <a:t>28 février 2014</a:t>
            </a:r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5436096" y="6305192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CEA | Irfu/SACM | Nabil Chouika</a:t>
            </a:r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5445224"/>
            <a:ext cx="4788464" cy="288032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4" hasCustomPrompt="1"/>
          </p:nvPr>
        </p:nvSpPr>
        <p:spPr>
          <a:xfrm>
            <a:off x="3311999" y="3311999"/>
            <a:ext cx="5832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 Visuel</a:t>
            </a:r>
            <a:endParaRPr lang="fr-FR" dirty="0"/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5"/>
          </p:nvPr>
        </p:nvSpPr>
        <p:spPr>
          <a:xfrm>
            <a:off x="3960000" y="6305192"/>
            <a:ext cx="1450504" cy="365125"/>
          </a:xfrm>
        </p:spPr>
        <p:txBody>
          <a:bodyPr/>
          <a:lstStyle/>
          <a:p>
            <a:r>
              <a:rPr lang="fr-FR" smtClean="0"/>
              <a:t>28 février 2014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7"/>
          </p:nvPr>
        </p:nvSpPr>
        <p:spPr>
          <a:xfrm>
            <a:off x="5436096" y="6305192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CEA | Irfu/SACM | Nabil Chouika</a:t>
            </a:r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andeau_tit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10128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0000" y="1855288"/>
            <a:ext cx="4788464" cy="1429696"/>
          </a:xfrm>
        </p:spPr>
        <p:txBody>
          <a:bodyPr anchor="t" anchorCtr="0"/>
          <a:lstStyle>
            <a:lvl1pPr>
              <a:lnSpc>
                <a:spcPts val="3800"/>
              </a:lnSpc>
              <a:defRPr sz="28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0" y="5805264"/>
            <a:ext cx="4788464" cy="504056"/>
          </a:xfrm>
        </p:spPr>
        <p:txBody>
          <a:bodyPr anchor="b" anchorCtr="0"/>
          <a:lstStyle>
            <a:lvl1pPr marL="0" indent="0" algn="l">
              <a:buNone/>
              <a:defRPr sz="1550" cap="all" baseline="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3960000" y="5445224"/>
            <a:ext cx="4788464" cy="288032"/>
          </a:xfrm>
        </p:spPr>
        <p:txBody>
          <a:bodyPr anchor="b" anchorCtr="0"/>
          <a:lstStyle>
            <a:lvl1pPr marL="0" indent="0">
              <a:buFont typeface="Arial" pitchFamily="34" charset="0"/>
              <a:buNone/>
              <a:defRPr sz="85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dirty="0" smtClean="0"/>
              <a:t>Nom événement | Prénom Nom</a:t>
            </a:r>
            <a:endParaRPr lang="fr-FR" dirty="0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7"/>
          </p:nvPr>
        </p:nvSpPr>
        <p:spPr>
          <a:xfrm>
            <a:off x="3960000" y="6305192"/>
            <a:ext cx="1450504" cy="365125"/>
          </a:xfrm>
        </p:spPr>
        <p:txBody>
          <a:bodyPr/>
          <a:lstStyle/>
          <a:p>
            <a:r>
              <a:rPr lang="fr-FR" smtClean="0"/>
              <a:t>28 février 2014</a:t>
            </a:r>
            <a:endParaRPr lang="fr-FR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9"/>
          </p:nvPr>
        </p:nvSpPr>
        <p:spPr>
          <a:xfrm>
            <a:off x="5436096" y="6305192"/>
            <a:ext cx="2555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CEA | Irfu/SACM | Nabil Chouika</a:t>
            </a:r>
            <a:endParaRPr lang="fr-FR" dirty="0"/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 hasCustomPrompt="1"/>
          </p:nvPr>
        </p:nvSpPr>
        <p:spPr>
          <a:xfrm>
            <a:off x="3312000" y="3312000"/>
            <a:ext cx="1944000" cy="2124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256000" y="3312000"/>
            <a:ext cx="1944000" cy="21240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 hasCustomPrompt="1"/>
          </p:nvPr>
        </p:nvSpPr>
        <p:spPr>
          <a:xfrm>
            <a:off x="7200000" y="3312000"/>
            <a:ext cx="1944000" cy="21240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bandeau_intercalai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10128" y="0"/>
            <a:ext cx="5833872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72000" y="1949598"/>
            <a:ext cx="5364496" cy="4719761"/>
          </a:xfrm>
        </p:spPr>
        <p:txBody>
          <a:bodyPr anchor="t"/>
          <a:lstStyle>
            <a:lvl1pPr algn="l">
              <a:lnSpc>
                <a:spcPts val="2800"/>
              </a:lnSpc>
              <a:defRPr sz="2200" b="1" cap="all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72000" y="260649"/>
            <a:ext cx="5292488" cy="1584176"/>
          </a:xfrm>
        </p:spPr>
        <p:txBody>
          <a:bodyPr anchor="t" anchorCtr="0"/>
          <a:lstStyle>
            <a:lvl1pPr marL="0" indent="0">
              <a:lnSpc>
                <a:spcPts val="1200"/>
              </a:lnSpc>
              <a:spcAft>
                <a:spcPts val="0"/>
              </a:spcAft>
              <a:buNone/>
              <a:defRPr sz="85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28 février 2014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576000" y="5877272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>
          <a:xfrm>
            <a:off x="576000" y="5445224"/>
            <a:ext cx="26998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fr-FR" smtClean="0"/>
              <a:t>CEA | Irfu/SACM | Nabil Chouika</a:t>
            </a:r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spcAft>
                <a:spcPts val="1500"/>
              </a:spcAft>
              <a:defRPr/>
            </a:lvl1pPr>
            <a:lvl2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2pPr>
            <a:lvl3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3pPr>
            <a:lvl4pPr marL="361950" indent="0">
              <a:lnSpc>
                <a:spcPts val="2800"/>
              </a:lnSpc>
              <a:buFont typeface="Arial" pitchFamily="34" charset="0"/>
              <a:buNone/>
              <a:tabLst>
                <a:tab pos="8077200" algn="r"/>
              </a:tabLst>
              <a:defRPr sz="2200"/>
            </a:lvl4pPr>
            <a:lvl5pPr marL="361950" indent="0">
              <a:lnSpc>
                <a:spcPts val="2800"/>
              </a:lnSpc>
              <a:buNone/>
              <a:tabLst>
                <a:tab pos="8077200" algn="r"/>
              </a:tabLst>
              <a:defRPr sz="2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28 février 2014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28 février 2014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 smtClean="0"/>
              <a:t>28 février 2014</a:t>
            </a:r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 hasCustomPrompt="1"/>
          </p:nvPr>
        </p:nvSpPr>
        <p:spPr>
          <a:xfrm>
            <a:off x="5148000" y="2016000"/>
            <a:ext cx="3492000" cy="369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1268760"/>
            <a:ext cx="4428048" cy="496855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r-FR" smtClean="0"/>
              <a:t>28 février 2014</a:t>
            </a:r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148000" y="2016000"/>
            <a:ext cx="3492000" cy="1980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 hasCustomPrompt="1"/>
          </p:nvPr>
        </p:nvSpPr>
        <p:spPr>
          <a:xfrm>
            <a:off x="5148000" y="3999600"/>
            <a:ext cx="1746000" cy="1695600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 hasCustomPrompt="1"/>
          </p:nvPr>
        </p:nvSpPr>
        <p:spPr>
          <a:xfrm>
            <a:off x="6894000" y="3999600"/>
            <a:ext cx="1746000" cy="1695600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6000" y="3707506"/>
            <a:ext cx="8172464" cy="252980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28 février 2014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 hasCustomPrompt="1"/>
          </p:nvPr>
        </p:nvSpPr>
        <p:spPr>
          <a:xfrm>
            <a:off x="576000" y="1458000"/>
            <a:ext cx="8064000" cy="1908000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Visuel</a:t>
            </a:r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bandeau_page_car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1460"/>
          </a:xfrm>
          <a:prstGeom prst="rect">
            <a:avLst/>
          </a:prstGeom>
        </p:spPr>
      </p:pic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28 février 2014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sp>
        <p:nvSpPr>
          <p:cNvPr id="17" name="Espace réservé du contenu 15"/>
          <p:cNvSpPr>
            <a:spLocks noGrp="1"/>
          </p:cNvSpPr>
          <p:nvPr>
            <p:ph sz="quarter" idx="15"/>
          </p:nvPr>
        </p:nvSpPr>
        <p:spPr>
          <a:xfrm>
            <a:off x="378000" y="836613"/>
            <a:ext cx="8460000" cy="51847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car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6486" y="846237"/>
            <a:ext cx="8460000" cy="4156911"/>
          </a:xfrm>
          <a:prstGeom prst="rect">
            <a:avLst/>
          </a:prstGeom>
        </p:spPr>
      </p:pic>
      <p:pic>
        <p:nvPicPr>
          <p:cNvPr id="9" name="Image 8" descr="bandeau_page_cart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251460"/>
          </a:xfrm>
          <a:prstGeom prst="rect">
            <a:avLst/>
          </a:prstGeom>
        </p:spPr>
      </p:pic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28 février 2014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sp>
        <p:nvSpPr>
          <p:cNvPr id="33" name="Espace réservé du graphique 32"/>
          <p:cNvSpPr>
            <a:spLocks noGrp="1"/>
          </p:cNvSpPr>
          <p:nvPr>
            <p:ph type="chart" sz="quarter" idx="13" hasCustomPrompt="1"/>
          </p:nvPr>
        </p:nvSpPr>
        <p:spPr>
          <a:xfrm>
            <a:off x="899592" y="5157788"/>
            <a:ext cx="3240360" cy="863600"/>
          </a:xfrm>
        </p:spPr>
        <p:txBody>
          <a:bodyPr anchor="ctr"/>
          <a:lstStyle>
            <a:lvl1pPr marL="0" indent="0" algn="ctr">
              <a:defRPr sz="1200"/>
            </a:lvl1pPr>
          </a:lstStyle>
          <a:p>
            <a:r>
              <a:rPr lang="fr-FR" dirty="0" smtClean="0"/>
              <a:t> Graphique</a:t>
            </a:r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intercalai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10128" y="0"/>
            <a:ext cx="5833872" cy="6858000"/>
          </a:xfrm>
          <a:prstGeom prst="rect">
            <a:avLst/>
          </a:prstGeom>
        </p:spPr>
      </p:pic>
      <p:pic>
        <p:nvPicPr>
          <p:cNvPr id="7" name="Image 6" descr="bandeau_dernière.png"/>
          <p:cNvPicPr>
            <a:picLocks noChangeAspect="1"/>
          </p:cNvPicPr>
          <p:nvPr userDrawn="1"/>
        </p:nvPicPr>
        <p:blipFill>
          <a:blip r:embed="rId3" cstate="print"/>
          <a:srcRect b="15350"/>
          <a:stretch>
            <a:fillRect/>
          </a:stretch>
        </p:blipFill>
        <p:spPr>
          <a:xfrm>
            <a:off x="3310128" y="0"/>
            <a:ext cx="5833872" cy="580526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8800" y="5799600"/>
            <a:ext cx="1897200" cy="943200"/>
          </a:xfrm>
        </p:spPr>
        <p:txBody>
          <a:bodyPr anchor="t" anchorCtr="0"/>
          <a:lstStyle>
            <a:lvl1pPr>
              <a:lnSpc>
                <a:spcPts val="1200"/>
              </a:lnSpc>
              <a:defRPr sz="85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39505" y="5799600"/>
            <a:ext cx="3552775" cy="943200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1"/>
                </a:solidFill>
              </a:defRPr>
            </a:lvl1pPr>
            <a:lvl2pPr marL="0" indent="0">
              <a:lnSpc>
                <a:spcPts val="1200"/>
              </a:lnSpc>
              <a:spcBef>
                <a:spcPts val="800"/>
              </a:spcBef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3pPr>
            <a:lvl4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4pPr>
            <a:lvl5pPr marL="0" indent="0">
              <a:lnSpc>
                <a:spcPts val="1200"/>
              </a:lnSpc>
              <a:buFont typeface="Arial" pitchFamily="34" charset="0"/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28 février 2014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576000" y="5445224"/>
            <a:ext cx="111869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576000" y="5877272"/>
            <a:ext cx="2664296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CEA | Irfu/SACM | Nabil Chouika</a:t>
            </a:r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au_text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955548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512000" y="52752"/>
            <a:ext cx="7236464" cy="90872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76000" y="1268760"/>
            <a:ext cx="8172464" cy="49685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76000" y="6305192"/>
            <a:ext cx="145050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28 février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051720" y="6305192"/>
            <a:ext cx="593982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CEA | Irfu/SACM | Nabil Chouika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025304" y="6303598"/>
            <a:ext cx="1118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666666"/>
                </a:solidFill>
              </a:defRPr>
            </a:lvl1pPr>
          </a:lstStyle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5" r:id="rId4"/>
    <p:sldLayoutId id="2147483666" r:id="rId5"/>
    <p:sldLayoutId id="2147483650" r:id="rId6"/>
    <p:sldLayoutId id="2147483662" r:id="rId7"/>
    <p:sldLayoutId id="2147483663" r:id="rId8"/>
    <p:sldLayoutId id="2147483664" r:id="rId9"/>
    <p:sldLayoutId id="2147483667" r:id="rId10"/>
    <p:sldLayoutId id="2147483654" r:id="rId11"/>
    <p:sldLayoutId id="2147483668" r:id="rId1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923925" indent="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itchFamily="34" charset="0"/>
        <a:buNone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360363" algn="l" defTabSz="914400" rtl="0" eaLnBrk="1" latinLnBrk="0" hangingPunct="1">
        <a:lnSpc>
          <a:spcPts val="2000"/>
        </a:lnSpc>
        <a:spcBef>
          <a:spcPts val="0"/>
        </a:spcBef>
        <a:buSzPct val="90000"/>
        <a:buFontTx/>
        <a:buBlip>
          <a:blip r:embed="rId15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2pPr>
      <a:lvl3pPr marL="361950" indent="0" algn="l" defTabSz="914400" rtl="0" eaLnBrk="1" latinLnBrk="0" hangingPunct="1">
        <a:lnSpc>
          <a:spcPts val="2000"/>
        </a:lnSpc>
        <a:spcBef>
          <a:spcPts val="0"/>
        </a:spcBef>
        <a:buSzPct val="36000"/>
        <a:buFont typeface="Arial" pitchFamily="34" charset="0"/>
        <a:buNone/>
        <a:defRPr sz="1600" kern="1200">
          <a:solidFill>
            <a:srgbClr val="666666"/>
          </a:solidFill>
          <a:latin typeface="+mn-lt"/>
          <a:ea typeface="+mn-ea"/>
          <a:cs typeface="+mn-cs"/>
        </a:defRPr>
      </a:lvl3pPr>
      <a:lvl4pPr marL="1009650" indent="-238125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SzPct val="36000"/>
        <a:buFontTx/>
        <a:buBlip>
          <a:blip r:embed="rId16"/>
        </a:buBlip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133475" indent="-114300" algn="l" defTabSz="914400" rtl="0" eaLnBrk="1" latinLnBrk="0" hangingPunct="1">
        <a:lnSpc>
          <a:spcPts val="2000"/>
        </a:lnSpc>
        <a:spcBef>
          <a:spcPts val="0"/>
        </a:spcBef>
        <a:buClr>
          <a:srgbClr val="666666"/>
        </a:buClr>
        <a:buFont typeface="Arial" pitchFamily="34" charset="0"/>
        <a:buChar char="-"/>
        <a:defRPr sz="16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18.png"/><Relationship Id="rId4" Type="http://schemas.openxmlformats.org/officeDocument/2006/relationships/image" Target="../media/image34.png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59.png"/><Relationship Id="rId5" Type="http://schemas.openxmlformats.org/officeDocument/2006/relationships/image" Target="../media/image54.png"/><Relationship Id="rId10" Type="http://schemas.openxmlformats.org/officeDocument/2006/relationships/image" Target="../media/image58.png"/><Relationship Id="rId4" Type="http://schemas.openxmlformats.org/officeDocument/2006/relationships/image" Target="../media/image53.png"/><Relationship Id="rId9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Optimisation magnétique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Octobre 2013 – Février 2014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Soutenance de stage </a:t>
            </a:r>
            <a:r>
              <a:rPr lang="fr-FR" sz="900" b="1" dirty="0" smtClean="0">
                <a:solidFill>
                  <a:schemeClr val="bg2"/>
                </a:solidFill>
              </a:rPr>
              <a:t>|</a:t>
            </a:r>
            <a:r>
              <a:rPr lang="fr-FR" dirty="0" smtClean="0"/>
              <a:t> Nabil </a:t>
            </a:r>
            <a:r>
              <a:rPr lang="fr-FR" dirty="0" err="1" smtClean="0"/>
              <a:t>Chouika</a:t>
            </a:r>
            <a:endParaRPr lang="fr-FR" dirty="0" smtClean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 smtClean="0"/>
              <a:t>28 février 2014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 dirty="0" smtClean="0"/>
              <a:t>CEA | </a:t>
            </a:r>
            <a:r>
              <a:rPr lang="fr-FR" dirty="0" err="1" smtClean="0"/>
              <a:t>Irfu</a:t>
            </a:r>
            <a:r>
              <a:rPr lang="fr-FR" dirty="0" smtClean="0"/>
              <a:t>/SACM | Nabil </a:t>
            </a:r>
            <a:r>
              <a:rPr lang="fr-FR" dirty="0" err="1" smtClean="0"/>
              <a:t>Chouika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2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525" y="3435837"/>
            <a:ext cx="1944688" cy="1875450"/>
          </a:xfrm>
        </p:spPr>
      </p:pic>
      <p:pic>
        <p:nvPicPr>
          <p:cNvPr id="9" name="Espace réservé du contenu 8"/>
          <p:cNvPicPr>
            <a:picLocks noGrp="1" noChangeAspect="1"/>
          </p:cNvPicPr>
          <p:nvPr>
            <p:ph sz="quarter" idx="2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213" y="3448447"/>
            <a:ext cx="1943100" cy="1850231"/>
          </a:xfrm>
        </p:spPr>
      </p:pic>
      <p:pic>
        <p:nvPicPr>
          <p:cNvPr id="10" name="Espace réservé du contenu 9"/>
          <p:cNvPicPr>
            <a:picLocks noGrp="1" noChangeAspect="1"/>
          </p:cNvPicPr>
          <p:nvPr>
            <p:ph sz="quarter" idx="2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313" y="3425024"/>
            <a:ext cx="1944687" cy="1897076"/>
          </a:xfrm>
        </p:spPr>
      </p:pic>
      <p:sp>
        <p:nvSpPr>
          <p:cNvPr id="13" name="ZoneTexte 12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Généralités</a:t>
            </a:r>
          </a:p>
          <a:p>
            <a:pPr lvl="1"/>
            <a:r>
              <a:rPr lang="fr-FR" dirty="0" smtClean="0"/>
              <a:t>Principe de l’optimisation	</a:t>
            </a:r>
            <a:r>
              <a:rPr lang="fr-FR" dirty="0" smtClean="0">
                <a:solidFill>
                  <a:schemeClr val="accent6"/>
                </a:solidFill>
              </a:rPr>
              <a:t>P.04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Méthode numérique	</a:t>
            </a:r>
            <a:r>
              <a:rPr lang="fr-FR" dirty="0" smtClean="0">
                <a:solidFill>
                  <a:schemeClr val="accent6"/>
                </a:solidFill>
              </a:rPr>
              <a:t>P.06</a:t>
            </a:r>
          </a:p>
          <a:p>
            <a:r>
              <a:rPr lang="fr-FR" dirty="0" smtClean="0"/>
              <a:t>Courants invariants par translation</a:t>
            </a:r>
          </a:p>
          <a:p>
            <a:pPr lvl="1"/>
            <a:r>
              <a:rPr lang="fr-FR" dirty="0" smtClean="0"/>
              <a:t>Problème	</a:t>
            </a:r>
            <a:r>
              <a:rPr lang="fr-FR" dirty="0" smtClean="0">
                <a:solidFill>
                  <a:schemeClr val="accent6"/>
                </a:solidFill>
              </a:rPr>
              <a:t>P.09</a:t>
            </a:r>
          </a:p>
          <a:p>
            <a:pPr lvl="1"/>
            <a:r>
              <a:rPr lang="fr-FR" dirty="0" smtClean="0"/>
              <a:t>Exemples	</a:t>
            </a:r>
            <a:r>
              <a:rPr lang="fr-FR" dirty="0" smtClean="0">
                <a:solidFill>
                  <a:schemeClr val="accent6"/>
                </a:solidFill>
              </a:rPr>
              <a:t>P.11</a:t>
            </a:r>
          </a:p>
          <a:p>
            <a:r>
              <a:rPr lang="fr-FR" dirty="0"/>
              <a:t>Courants </a:t>
            </a:r>
            <a:r>
              <a:rPr lang="fr-FR" dirty="0" smtClean="0"/>
              <a:t>axisymétriques</a:t>
            </a:r>
            <a:endParaRPr lang="fr-FR" dirty="0"/>
          </a:p>
          <a:p>
            <a:pPr lvl="1"/>
            <a:r>
              <a:rPr lang="fr-FR" dirty="0" smtClean="0"/>
              <a:t>Problème</a:t>
            </a:r>
            <a:r>
              <a:rPr lang="fr-FR" dirty="0"/>
              <a:t>	</a:t>
            </a:r>
            <a:r>
              <a:rPr lang="fr-FR" dirty="0" smtClean="0">
                <a:solidFill>
                  <a:schemeClr val="accent6"/>
                </a:solidFill>
              </a:rPr>
              <a:t>P.18</a:t>
            </a:r>
            <a:endParaRPr lang="fr-FR" dirty="0">
              <a:solidFill>
                <a:schemeClr val="accent6"/>
              </a:solidFill>
            </a:endParaRPr>
          </a:p>
          <a:p>
            <a:pPr lvl="1"/>
            <a:r>
              <a:rPr lang="fr-FR" dirty="0" smtClean="0"/>
              <a:t>Exemples</a:t>
            </a:r>
            <a:r>
              <a:rPr lang="fr-FR" dirty="0"/>
              <a:t>	</a:t>
            </a:r>
            <a:r>
              <a:rPr lang="fr-FR" dirty="0">
                <a:solidFill>
                  <a:schemeClr val="accent6"/>
                </a:solidFill>
              </a:rPr>
              <a:t>P.20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Conclusion</a:t>
            </a:r>
            <a:r>
              <a:rPr lang="fr-FR" dirty="0"/>
              <a:t>	</a:t>
            </a:r>
            <a:r>
              <a:rPr lang="fr-FR" dirty="0" smtClean="0">
                <a:solidFill>
                  <a:schemeClr val="accent6"/>
                </a:solidFill>
              </a:rPr>
              <a:t>P.26</a:t>
            </a:r>
            <a:endParaRPr lang="fr-FR" dirty="0">
              <a:solidFill>
                <a:schemeClr val="accent6"/>
              </a:solidFill>
            </a:endParaRPr>
          </a:p>
          <a:p>
            <a:pPr lvl="1"/>
            <a:endParaRPr lang="fr-FR" dirty="0">
              <a:solidFill>
                <a:schemeClr val="accent6"/>
              </a:solidFill>
            </a:endParaRPr>
          </a:p>
          <a:p>
            <a:pPr lvl="1"/>
            <a:endParaRPr lang="fr-FR" dirty="0" smtClean="0">
              <a:solidFill>
                <a:schemeClr val="accent6"/>
              </a:solidFill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dirty="0" smtClean="0"/>
              <a:t>CEA | </a:t>
            </a:r>
            <a:r>
              <a:rPr lang="fr-FR" dirty="0" err="1" smtClean="0"/>
              <a:t>Irfu</a:t>
            </a:r>
            <a:r>
              <a:rPr lang="fr-FR" dirty="0" smtClean="0"/>
              <a:t>/SACM | Nabil </a:t>
            </a:r>
            <a:r>
              <a:rPr lang="fr-FR" dirty="0" err="1" smtClean="0"/>
              <a:t>Chouika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-2268760" y="0"/>
            <a:ext cx="2160240" cy="1938992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/>
              <a:t>Pour personnaliser le pied de page et la date :</a:t>
            </a:r>
          </a:p>
          <a:p>
            <a:pPr algn="ctr"/>
            <a:endParaRPr lang="fr-FR" sz="1200" dirty="0" smtClean="0"/>
          </a:p>
          <a:p>
            <a:pPr algn="ctr"/>
            <a:r>
              <a:rPr lang="fr-FR" sz="1200" dirty="0" smtClean="0"/>
              <a:t>« Insertion / En-tête et pied de page »</a:t>
            </a:r>
          </a:p>
          <a:p>
            <a:pPr algn="ctr"/>
            <a:endParaRPr lang="fr-FR" sz="1200" dirty="0" smtClean="0"/>
          </a:p>
          <a:p>
            <a:pPr algn="ctr"/>
            <a:r>
              <a:rPr lang="fr-FR" sz="1200" dirty="0" smtClean="0"/>
              <a:t>Personnaliser la zone de de pied de page</a:t>
            </a:r>
          </a:p>
          <a:p>
            <a:pPr algn="ctr"/>
            <a:endParaRPr lang="fr-FR" sz="1200" dirty="0" smtClean="0"/>
          </a:p>
          <a:p>
            <a:pPr algn="ctr"/>
            <a:r>
              <a:rPr lang="fr-FR" sz="1200" dirty="0" smtClean="0"/>
              <a:t>Cliquer sur appliquer partout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Optimisation Magnétique : généralités</a:t>
            </a:r>
            <a:endParaRPr lang="fr-FR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28 février 2014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20688"/>
            <a:ext cx="2485519" cy="24855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3" y="4084290"/>
            <a:ext cx="2857899" cy="1910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Principe de l’optimisation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Espace réservé du contenu 1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1"/>
                <a:r>
                  <a:rPr lang="fr-FR" dirty="0" smtClean="0"/>
                  <a:t>Capacité de transport (contrainte « économique ») : 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𝐶</m:t>
                    </m:r>
                    <m:r>
                      <a:rPr lang="fr-FR" i="1">
                        <a:latin typeface="Cambria Math"/>
                      </a:rPr>
                      <m:t>=</m:t>
                    </m:r>
                    <m:nary>
                      <m:naryPr>
                        <m:chr m:val="∭"/>
                        <m:limLoc m:val="undOvr"/>
                        <m:subHide m:val="on"/>
                        <m:supHide m:val="on"/>
                        <m:ctrlPr>
                          <a:rPr lang="fr-FR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begChr m:val="|"/>
                            <m:endChr m:val="|"/>
                            <m:ctrlPr>
                              <a:rPr lang="fr-FR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i="1">
                                <a:latin typeface="Cambria Math"/>
                              </a:rPr>
                              <m:t>𝑗</m:t>
                            </m:r>
                          </m:e>
                        </m:d>
                        <m:r>
                          <a:rPr lang="fr-FR" i="1">
                            <a:latin typeface="Cambria Math"/>
                          </a:rPr>
                          <m:t>𝑑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</m:nary>
                  </m:oMath>
                </a14:m>
                <a:r>
                  <a:rPr lang="fr-FR" dirty="0"/>
                  <a:t>.</a:t>
                </a:r>
                <a:endParaRPr lang="fr-FR" dirty="0" smtClean="0"/>
              </a:p>
              <a:p>
                <a:pPr lvl="3"/>
                <a:r>
                  <a:rPr lang="fr-FR" dirty="0" smtClean="0"/>
                  <a:t>Volume </a:t>
                </a:r>
                <a:r>
                  <a:rPr lang="fr-FR" dirty="0"/>
                  <a:t>fixé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𝑗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 </m:t>
                    </m:r>
                    <m:r>
                      <a:rPr lang="fr-FR" i="1">
                        <a:latin typeface="Cambria Math"/>
                      </a:rPr>
                      <m:t>𝑉</m:t>
                    </m:r>
                  </m:oMath>
                </a14:m>
                <a:r>
                  <a:rPr lang="fr-FR" dirty="0" smtClean="0"/>
                  <a:t>, capacité de transport maximale.</a:t>
                </a:r>
              </a:p>
              <a:p>
                <a:pPr lvl="3"/>
                <a:r>
                  <a:rPr lang="fr-FR" dirty="0"/>
                  <a:t>On fixe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dirty="0"/>
                  <a:t>, capacité de transport à ne pas dépasser</a:t>
                </a:r>
                <a:r>
                  <a:rPr lang="fr-FR" dirty="0" smtClean="0"/>
                  <a:t>.</a:t>
                </a:r>
                <a:endParaRPr lang="fr-FR" dirty="0"/>
              </a:p>
              <a:p>
                <a:pPr lvl="2"/>
                <a:endParaRPr lang="fr-FR" dirty="0"/>
              </a:p>
              <a:p>
                <a:r>
                  <a:rPr lang="fr-FR" dirty="0" smtClean="0"/>
                  <a:t>Problème d’optimisation :</a:t>
                </a:r>
              </a:p>
              <a:p>
                <a:pPr lvl="1"/>
                <a:endParaRPr lang="fr-FR" dirty="0" smtClean="0"/>
              </a:p>
              <a:p>
                <a:pPr lvl="1"/>
                <a:r>
                  <a:rPr lang="fr-FR" dirty="0" smtClean="0"/>
                  <a:t>Maximiser le champ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dirty="0" smtClean="0"/>
                  <a:t> en 0 avec les contraintes :</a:t>
                </a:r>
              </a:p>
              <a:p>
                <a:pPr lvl="3"/>
                <a:r>
                  <a:rPr lang="fr-FR" dirty="0" smtClean="0"/>
                  <a:t>Capacité de transport :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𝐶</m:t>
                    </m:r>
                    <m:r>
                      <a:rPr lang="fr-FR" i="1" smtClean="0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dirty="0"/>
                  <a:t>.</a:t>
                </a:r>
                <a:endParaRPr lang="fr-FR" dirty="0" smtClean="0"/>
              </a:p>
              <a:p>
                <a:pPr lvl="3"/>
                <a:r>
                  <a:rPr lang="fr-FR" dirty="0" smtClean="0"/>
                  <a:t>Contraintes d’homogénéité.</a:t>
                </a:r>
              </a:p>
              <a:p>
                <a:pPr lvl="3"/>
                <a:r>
                  <a:rPr lang="fr-FR" dirty="0" smtClean="0"/>
                  <a:t>Contraintes de décroissance du champ extérieur.</a:t>
                </a:r>
                <a:endParaRPr lang="fr-FR" dirty="0"/>
              </a:p>
              <a:p>
                <a:pPr lvl="2"/>
                <a:endParaRPr lang="fr-FR" dirty="0"/>
              </a:p>
              <a:p>
                <a:pPr lvl="1"/>
                <a:r>
                  <a:rPr lang="fr-FR" dirty="0" smtClean="0"/>
                  <a:t>Ou minimiser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𝐶</m:t>
                    </m:r>
                  </m:oMath>
                </a14:m>
                <a:r>
                  <a:rPr lang="fr-FR" dirty="0" smtClean="0"/>
                  <a:t> avec les contraintes :</a:t>
                </a:r>
                <a:endParaRPr lang="fr-FR" dirty="0"/>
              </a:p>
              <a:p>
                <a:pPr lvl="3"/>
                <a:r>
                  <a:rPr lang="fr-FR" dirty="0" smtClean="0"/>
                  <a:t>Champ en 0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/>
                            <a:ea typeface="Cambria Math"/>
                          </a:rPr>
                          <m:t>B</m:t>
                        </m:r>
                      </m:e>
                      <m:sub>
                        <m:r>
                          <a:rPr lang="fr-FR" b="0" i="0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fr-FR" i="1" smtClean="0">
                        <a:latin typeface="Cambria Math"/>
                        <a:ea typeface="Cambria Math"/>
                      </a:rPr>
                      <m:t>≥</m:t>
                    </m:r>
                    <m:sSub>
                      <m:sSub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01</m:t>
                        </m:r>
                      </m:sub>
                    </m:sSub>
                  </m:oMath>
                </a14:m>
                <a:r>
                  <a:rPr lang="fr-FR" b="0" dirty="0" smtClean="0">
                    <a:ea typeface="Cambria Math"/>
                  </a:rPr>
                  <a:t>.</a:t>
                </a:r>
                <a:endParaRPr lang="fr-FR" dirty="0"/>
              </a:p>
              <a:p>
                <a:pPr lvl="3"/>
                <a:r>
                  <a:rPr lang="fr-FR" dirty="0"/>
                  <a:t>Contraintes d’homogénéité.</a:t>
                </a:r>
              </a:p>
              <a:p>
                <a:pPr lvl="3"/>
                <a:r>
                  <a:rPr lang="fr-FR" dirty="0"/>
                  <a:t>Contraintes de décroissance du champ extérieur.</a:t>
                </a:r>
              </a:p>
              <a:p>
                <a:pPr lvl="3"/>
                <a:endParaRPr lang="fr-FR" dirty="0"/>
              </a:p>
              <a:p>
                <a:pPr lvl="3"/>
                <a:endParaRPr lang="fr-FR" dirty="0" smtClean="0"/>
              </a:p>
            </p:txBody>
          </p:sp>
        </mc:Choice>
        <mc:Fallback xmlns="">
          <p:sp>
            <p:nvSpPr>
              <p:cNvPr id="12" name="Espace réservé du contenu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t="-564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dirty="0" smtClean="0"/>
              <a:t>CEA | </a:t>
            </a:r>
            <a:r>
              <a:rPr lang="fr-FR" dirty="0" err="1" smtClean="0"/>
              <a:t>Irfu</a:t>
            </a:r>
            <a:r>
              <a:rPr lang="fr-FR" dirty="0" smtClean="0"/>
              <a:t>/SACM | Nabil </a:t>
            </a:r>
            <a:r>
              <a:rPr lang="fr-FR" dirty="0" err="1" smtClean="0"/>
              <a:t>Chouika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Principe de l’optimisation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Espace réservé du contenu 1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FR" dirty="0" smtClean="0"/>
                  <a:t>Développement du champ :</a:t>
                </a:r>
              </a:p>
              <a:p>
                <a:pPr lvl="1"/>
                <a:endParaRPr lang="fr-FR" dirty="0" smtClean="0"/>
              </a:p>
              <a:p>
                <a:pPr lvl="1"/>
                <a:r>
                  <a:rPr lang="fr-FR" dirty="0" smtClean="0"/>
                  <a:t>Développement en série du champ :</a:t>
                </a:r>
                <a:endParaRPr lang="fr-FR" b="0" i="1" dirty="0" smtClean="0">
                  <a:latin typeface="Cambria Math"/>
                </a:endParaRPr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𝑖𝑛𝑡</m:t>
                        </m:r>
                      </m:sub>
                    </m:sSub>
                    <m:d>
                      <m:dPr>
                        <m:ctrlPr>
                          <a:rPr lang="fr-F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b="0" i="1" smtClean="0">
                            <a:latin typeface="Cambria Math"/>
                          </a:rPr>
                          <m:t>𝑀</m:t>
                        </m:r>
                      </m:e>
                    </m:d>
                    <m:r>
                      <a:rPr lang="fr-F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fr-FR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fr-FR" b="0" i="1" smtClean="0">
                            <a:latin typeface="Cambria Math"/>
                          </a:rPr>
                          <m:t>𝑛</m:t>
                        </m:r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ℕ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𝑀</m:t>
                        </m:r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nary>
                  </m:oMath>
                </a14:m>
                <a:r>
                  <a:rPr lang="fr-FR" dirty="0" smtClean="0"/>
                  <a:t>.</a:t>
                </a:r>
              </a:p>
              <a:p>
                <a:pPr lvl="3"/>
                <a:endParaRPr lang="fr-FR" dirty="0" smtClean="0"/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𝑒𝑥𝑡</m:t>
                        </m:r>
                      </m:sub>
                    </m:sSub>
                    <m:d>
                      <m:dPr>
                        <m:ctrlPr>
                          <a:rPr lang="fr-FR" i="1">
                            <a:latin typeface="Cambria Math"/>
                          </a:rPr>
                        </m:ctrlPr>
                      </m:dPr>
                      <m:e>
                        <m:r>
                          <a:rPr lang="fr-FR" i="1">
                            <a:latin typeface="Cambria Math"/>
                          </a:rPr>
                          <m:t>𝑀</m:t>
                        </m:r>
                      </m:e>
                    </m:d>
                    <m:r>
                      <a:rPr lang="fr-FR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fr-FR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fr-FR" i="1">
                            <a:latin typeface="Cambria Math"/>
                          </a:rPr>
                          <m:t>𝑛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ℕ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 smtClean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𝑄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𝑀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nary>
                  </m:oMath>
                </a14:m>
                <a:r>
                  <a:rPr lang="fr-FR" dirty="0"/>
                  <a:t>.</a:t>
                </a:r>
                <a:endParaRPr lang="fr-FR" dirty="0" smtClean="0"/>
              </a:p>
              <a:p>
                <a:pPr lvl="2"/>
                <a:endParaRPr lang="fr-FR" dirty="0" smtClean="0"/>
              </a:p>
              <a:p>
                <a:r>
                  <a:rPr lang="fr-FR" dirty="0" smtClean="0"/>
                  <a:t>Problème d’optimisation :</a:t>
                </a:r>
                <a:endParaRPr lang="fr-FR" dirty="0"/>
              </a:p>
              <a:p>
                <a:pPr lvl="1"/>
                <a:endParaRPr lang="fr-FR" dirty="0"/>
              </a:p>
              <a:p>
                <a:pPr lvl="1"/>
                <a:r>
                  <a:rPr lang="fr-FR" dirty="0" smtClean="0"/>
                  <a:t>Maximiser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i="1" smtClean="0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dirty="0" smtClean="0"/>
                  <a:t> sous les contraintes :</a:t>
                </a:r>
                <a:endParaRPr lang="fr-FR" dirty="0"/>
              </a:p>
              <a:p>
                <a:pPr lvl="3"/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𝐶</m:t>
                    </m:r>
                    <m:r>
                      <a:rPr lang="fr-FR" i="1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fr-FR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  <m:sub>
                        <m:r>
                          <a:rPr lang="fr-FR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dirty="0" smtClean="0"/>
                  <a:t> (ou </a:t>
                </a:r>
                <a14:m>
                  <m:oMath xmlns:m="http://schemas.openxmlformats.org/officeDocument/2006/math">
                    <m:r>
                      <a:rPr lang="fr-FR" i="1" smtClean="0">
                        <a:latin typeface="Cambria Math"/>
                        <a:ea typeface="Cambria Math"/>
                      </a:rPr>
                      <m:t>𝛾</m:t>
                    </m:r>
                    <m:sSub>
                      <m:sSub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dirty="0" smtClean="0"/>
                  <a:t>).</a:t>
                </a:r>
                <a:endParaRPr lang="fr-FR" dirty="0"/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i="1" smtClean="0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fr-FR" b="0" i="1" smtClean="0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fr-FR" dirty="0" smtClean="0"/>
                  <a:t>, pour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𝑛</m:t>
                    </m:r>
                    <m:r>
                      <a:rPr lang="fr-FR" b="0" i="1" smtClean="0">
                        <a:latin typeface="Cambria Math"/>
                      </a:rPr>
                      <m:t>=1..</m:t>
                    </m:r>
                    <m:r>
                      <a:rPr lang="fr-FR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i="1" smtClean="0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fr-FR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fr-FR" i="1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fr-FR" dirty="0"/>
                  <a:t>, pour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𝑛</m:t>
                    </m:r>
                    <m:r>
                      <a:rPr lang="fr-FR" i="1">
                        <a:latin typeface="Cambria Math"/>
                      </a:rPr>
                      <m:t>=0..</m:t>
                    </m:r>
                    <m:r>
                      <a:rPr lang="fr-FR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endParaRPr lang="fr-FR" dirty="0"/>
              </a:p>
              <a:p>
                <a:pPr lvl="1"/>
                <a:r>
                  <a:rPr lang="fr-FR" dirty="0" smtClean="0"/>
                  <a:t>Paramètres de l’optimisation :</a:t>
                </a:r>
                <a:endParaRPr lang="fr-FR" dirty="0"/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dirty="0"/>
                  <a:t> (ou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  <a:ea typeface="Cambria Math"/>
                      </a:rPr>
                      <m:t>𝛾</m:t>
                    </m:r>
                  </m:oMath>
                </a14:m>
                <a:r>
                  <a:rPr lang="fr-FR" dirty="0"/>
                  <a:t>).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𝑝</m:t>
                    </m:r>
                  </m:oMath>
                </a14:m>
                <a:r>
                  <a:rPr lang="fr-FR" dirty="0"/>
                  <a:t>.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𝑞</m:t>
                    </m:r>
                  </m:oMath>
                </a14:m>
                <a:r>
                  <a:rPr lang="fr-FR" dirty="0"/>
                  <a:t>.</a:t>
                </a:r>
              </a:p>
              <a:p>
                <a:pPr marL="771525" lvl="3" indent="0">
                  <a:buNone/>
                </a:pPr>
                <a:endParaRPr lang="fr-FR" dirty="0" smtClean="0"/>
              </a:p>
              <a:p>
                <a:pPr lvl="3"/>
                <a:endParaRPr lang="fr-FR" dirty="0"/>
              </a:p>
              <a:p>
                <a:pPr lvl="3"/>
                <a:endParaRPr lang="fr-FR" dirty="0"/>
              </a:p>
              <a:p>
                <a:pPr lvl="3"/>
                <a:endParaRPr lang="fr-FR" dirty="0" smtClean="0"/>
              </a:p>
            </p:txBody>
          </p:sp>
        </mc:Choice>
        <mc:Fallback xmlns="">
          <p:sp>
            <p:nvSpPr>
              <p:cNvPr id="12" name="Espace réservé du contenu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47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dirty="0" smtClean="0"/>
              <a:t>CEA | </a:t>
            </a:r>
            <a:r>
              <a:rPr lang="fr-FR" dirty="0" err="1" smtClean="0"/>
              <a:t>Irfu</a:t>
            </a:r>
            <a:r>
              <a:rPr lang="fr-FR" dirty="0" smtClean="0"/>
              <a:t>/SACM | Nabil </a:t>
            </a:r>
            <a:r>
              <a:rPr lang="fr-FR" dirty="0" err="1" smtClean="0"/>
              <a:t>Chouika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77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 numérique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FR" dirty="0" smtClean="0"/>
                  <a:t>Discrétisation</a:t>
                </a:r>
              </a:p>
              <a:p>
                <a:pPr lvl="1"/>
                <a:endParaRPr lang="fr-FR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fr-FR" dirty="0" smtClean="0"/>
                  <a:t> éléments de courant (spires, fils de courant, </a:t>
                </a:r>
                <a:r>
                  <a:rPr lang="fr-FR" dirty="0" err="1" smtClean="0"/>
                  <a:t>etc</a:t>
                </a:r>
                <a:r>
                  <a:rPr lang="fr-FR" dirty="0" smtClean="0"/>
                  <a:t>).</a:t>
                </a:r>
              </a:p>
              <a:p>
                <a:pPr lvl="1"/>
                <a:r>
                  <a:rPr lang="fr-FR" dirty="0" smtClean="0"/>
                  <a:t>Densité de courant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𝑗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dirty="0" smtClean="0"/>
                  <a:t>, </a:t>
                </a:r>
                <a14:m>
                  <m:oMath xmlns:m="http://schemas.openxmlformats.org/officeDocument/2006/math">
                    <m:r>
                      <a:rPr lang="fr-FR" b="0" i="1" dirty="0" smtClean="0">
                        <a:latin typeface="Cambria Math"/>
                      </a:rPr>
                      <m:t>𝑖</m:t>
                    </m:r>
                    <m:r>
                      <a:rPr lang="fr-FR" b="0" i="1" dirty="0" smtClean="0">
                        <a:latin typeface="Cambria Math"/>
                      </a:rPr>
                      <m:t>=1..</m:t>
                    </m:r>
                    <m:r>
                      <a:rPr lang="fr-FR" b="0" i="1" dirty="0" smtClean="0">
                        <a:latin typeface="Cambria Math"/>
                      </a:rPr>
                      <m:t>𝑁</m:t>
                    </m:r>
                  </m:oMath>
                </a14:m>
                <a:r>
                  <a:rPr lang="fr-FR" dirty="0" smtClean="0"/>
                  <a:t> avec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−1</m:t>
                    </m:r>
                    <m:r>
                      <a:rPr lang="fr-FR" b="0" i="1" smtClean="0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𝑢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fr-FR" b="0" i="1" smtClean="0">
                        <a:latin typeface="Cambria Math"/>
                        <a:ea typeface="Cambria Math"/>
                      </a:rPr>
                      <m:t>≤1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r>
                  <a:rPr lang="fr-FR" dirty="0" smtClean="0"/>
                  <a:t>Volume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𝛿𝜏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fr-FR" dirty="0" smtClean="0"/>
                  <a:t> (</a:t>
                </a:r>
                <a14:m>
                  <m:oMath xmlns:m="http://schemas.openxmlformats.org/officeDocument/2006/math">
                    <m:r>
                      <a:rPr lang="fr-FR" b="0" i="1" dirty="0" smtClean="0">
                        <a:latin typeface="Cambria Math"/>
                      </a:rPr>
                      <m:t>=</m:t>
                    </m:r>
                    <m:r>
                      <a:rPr lang="fr-FR" b="0" i="1" dirty="0" smtClean="0">
                        <a:latin typeface="Cambria Math"/>
                      </a:rPr>
                      <m:t>𝑉</m:t>
                    </m:r>
                    <m:r>
                      <a:rPr lang="fr-FR" b="0" i="1" dirty="0" smtClean="0">
                        <a:latin typeface="Cambria Math"/>
                      </a:rPr>
                      <m:t>/</m:t>
                    </m:r>
                    <m:r>
                      <a:rPr lang="fr-FR" b="0" i="1" dirty="0" smtClean="0">
                        <a:latin typeface="Cambria Math"/>
                      </a:rPr>
                      <m:t>𝑁</m:t>
                    </m:r>
                  </m:oMath>
                </a14:m>
                <a:r>
                  <a:rPr lang="fr-FR" dirty="0" smtClean="0"/>
                  <a:t>).</a:t>
                </a:r>
              </a:p>
              <a:p>
                <a:pPr lvl="1"/>
                <a:r>
                  <a:rPr lang="fr-FR" dirty="0" smtClean="0"/>
                  <a:t>Capacité de transport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fr-FR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𝑢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𝑗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fr-FR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  <a:ea typeface="Cambria Math"/>
                          </a:rPr>
                          <m:t>𝛿𝜏</m:t>
                        </m:r>
                      </m:e>
                      <m:sub>
                        <m:r>
                          <a:rPr lang="fr-FR" i="1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endParaRPr lang="fr-FR" dirty="0"/>
              </a:p>
              <a:p>
                <a:r>
                  <a:rPr lang="fr-FR" dirty="0" smtClean="0"/>
                  <a:t>Champ</a:t>
                </a:r>
              </a:p>
              <a:p>
                <a:pPr lvl="1"/>
                <a:endParaRPr lang="fr-FR" dirty="0" smtClean="0"/>
              </a:p>
              <a:p>
                <a:pPr lvl="1"/>
                <a:r>
                  <a:rPr lang="fr-FR" dirty="0" smtClean="0"/>
                  <a:t>Contribution d’un élément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fr-FR" dirty="0" smtClean="0"/>
                  <a:t> :</a:t>
                </a:r>
                <a:endParaRPr lang="fr-FR" dirty="0"/>
              </a:p>
              <a:p>
                <a:pPr lvl="3"/>
                <a14:m>
                  <m:oMath xmlns:m="http://schemas.openxmlformats.org/officeDocument/2006/math">
                    <m:sSubSup>
                      <m:sSubSupPr>
                        <m:ctrlPr>
                          <a:rPr lang="fr-FR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𝑖𝑛𝑡</m:t>
                        </m:r>
                      </m:sub>
                      <m:sup>
                        <m:r>
                          <a:rPr lang="fr-FR" b="0" i="1" smtClean="0">
                            <a:latin typeface="Cambria Math"/>
                          </a:rPr>
                          <m:t>(</m:t>
                        </m:r>
                        <m:r>
                          <a:rPr lang="fr-FR" b="0" i="1" smtClean="0">
                            <a:latin typeface="Cambria Math"/>
                          </a:rPr>
                          <m:t>𝑖</m:t>
                        </m:r>
                        <m:r>
                          <a:rPr lang="fr-FR" b="0" i="1" smtClean="0">
                            <a:latin typeface="Cambria Math"/>
                          </a:rPr>
                          <m:t>)</m:t>
                        </m:r>
                      </m:sup>
                    </m:sSubSup>
                    <m:d>
                      <m:dPr>
                        <m:ctrlPr>
                          <a:rPr lang="fr-FR" i="1">
                            <a:latin typeface="Cambria Math"/>
                          </a:rPr>
                        </m:ctrlPr>
                      </m:dPr>
                      <m:e>
                        <m:r>
                          <a:rPr lang="fr-FR" i="1">
                            <a:latin typeface="Cambria Math"/>
                          </a:rPr>
                          <m:t>𝑀</m:t>
                        </m:r>
                      </m:e>
                    </m:d>
                    <m:r>
                      <a:rPr lang="fr-FR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fr-FR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fr-FR" i="1">
                            <a:latin typeface="Cambria Math"/>
                          </a:rPr>
                          <m:t>𝑛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ℕ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  <m:sup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fr-FR" i="1">
                                <a:latin typeface="Cambria Math"/>
                              </a:rPr>
                              <m:t>𝑖</m:t>
                            </m:r>
                            <m:r>
                              <a:rPr lang="fr-FR" b="0" i="1" smtClean="0">
                                <a:latin typeface="Cambria Math"/>
                              </a:rPr>
                              <m:t>)</m:t>
                            </m:r>
                          </m:sup>
                        </m:sSubSup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𝑀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nary>
                  </m:oMath>
                </a14:m>
                <a:r>
                  <a:rPr lang="fr-FR" dirty="0"/>
                  <a:t>.</a:t>
                </a:r>
                <a:endParaRPr lang="fr-FR" dirty="0" smtClean="0"/>
              </a:p>
              <a:p>
                <a:pPr lvl="3"/>
                <a:endParaRPr lang="fr-FR" dirty="0"/>
              </a:p>
              <a:p>
                <a:pPr lvl="3"/>
                <a14:m>
                  <m:oMath xmlns:m="http://schemas.openxmlformats.org/officeDocument/2006/math">
                    <m:sSubSup>
                      <m:sSubSupPr>
                        <m:ctrlPr>
                          <a:rPr lang="fr-FR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𝑒𝑥𝑡</m:t>
                        </m:r>
                      </m:sub>
                      <m:sup>
                        <m:r>
                          <a:rPr lang="fr-FR" b="0" i="1" smtClean="0">
                            <a:latin typeface="Cambria Math"/>
                          </a:rPr>
                          <m:t>(</m:t>
                        </m:r>
                        <m:r>
                          <a:rPr lang="fr-FR" i="1">
                            <a:latin typeface="Cambria Math"/>
                          </a:rPr>
                          <m:t>𝑖</m:t>
                        </m:r>
                        <m:r>
                          <a:rPr lang="fr-FR" b="0" i="1" smtClean="0">
                            <a:latin typeface="Cambria Math"/>
                          </a:rPr>
                          <m:t>)</m:t>
                        </m:r>
                      </m:sup>
                    </m:sSubSup>
                    <m:d>
                      <m:dPr>
                        <m:ctrlPr>
                          <a:rPr lang="fr-FR" i="1">
                            <a:latin typeface="Cambria Math"/>
                          </a:rPr>
                        </m:ctrlPr>
                      </m:dPr>
                      <m:e>
                        <m:r>
                          <a:rPr lang="fr-FR" i="1">
                            <a:latin typeface="Cambria Math"/>
                          </a:rPr>
                          <m:t>𝑀</m:t>
                        </m:r>
                      </m:e>
                    </m:d>
                    <m:r>
                      <a:rPr lang="fr-FR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fr-FR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fr-FR" i="1">
                            <a:latin typeface="Cambria Math"/>
                          </a:rPr>
                          <m:t>𝑛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ℕ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  <m:sup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fr-FR" i="1">
                                <a:latin typeface="Cambria Math"/>
                              </a:rPr>
                              <m:t>𝑖</m:t>
                            </m:r>
                            <m:r>
                              <a:rPr lang="fr-FR" b="0" i="1" smtClean="0">
                                <a:latin typeface="Cambria Math"/>
                              </a:rPr>
                              <m:t>)</m:t>
                            </m:r>
                          </m:sup>
                        </m:sSubSup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𝑄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𝑀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nary>
                  </m:oMath>
                </a14:m>
                <a:r>
                  <a:rPr lang="fr-FR" dirty="0"/>
                  <a:t>.</a:t>
                </a:r>
                <a:endParaRPr lang="fr-FR" dirty="0" smtClean="0"/>
              </a:p>
              <a:p>
                <a:pPr lvl="3"/>
                <a:endParaRPr lang="fr-F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dirty="0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b="0" i="1" dirty="0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b="0" i="1" dirty="0" smtClean="0">
                            <a:latin typeface="Cambria Math"/>
                          </a:rPr>
                          <m:t>𝑖𝑛𝑡</m:t>
                        </m:r>
                      </m:sub>
                    </m:sSub>
                    <m:r>
                      <a:rPr lang="fr-FR" b="0" i="1" dirty="0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fr-FR" b="0" i="1" dirty="0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b="0" i="1" dirty="0" smtClean="0">
                            <a:latin typeface="Cambria Math"/>
                          </a:rPr>
                          <m:t>𝑖</m:t>
                        </m:r>
                        <m:r>
                          <a:rPr lang="fr-FR" b="0" i="1" dirty="0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b="0" i="1" dirty="0" smtClean="0">
                            <a:latin typeface="Cambria Math"/>
                          </a:rPr>
                          <m:t>𝑁</m:t>
                        </m:r>
                      </m:sup>
                      <m:e>
                        <m:sSubSup>
                          <m:sSubSupPr>
                            <m:ctrlPr>
                              <a:rPr lang="fr-FR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𝑖𝑛𝑡</m:t>
                            </m:r>
                          </m:sub>
                          <m:sup>
                            <m:r>
                              <a:rPr lang="fr-FR" i="1">
                                <a:latin typeface="Cambria Math"/>
                              </a:rPr>
                              <m:t>(</m:t>
                            </m:r>
                            <m:r>
                              <a:rPr lang="fr-FR" i="1">
                                <a:latin typeface="Cambria Math"/>
                              </a:rPr>
                              <m:t>𝑖</m:t>
                            </m:r>
                            <m:r>
                              <a:rPr lang="fr-FR" i="1">
                                <a:latin typeface="Cambria Math"/>
                              </a:rPr>
                              <m:t>)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fr-FR" dirty="0" smtClean="0"/>
                  <a:t> 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dirty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i="1" dirty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b="0" i="1" dirty="0" smtClean="0">
                            <a:latin typeface="Cambria Math"/>
                          </a:rPr>
                          <m:t>𝑒𝑥</m:t>
                        </m:r>
                        <m:r>
                          <a:rPr lang="fr-FR" i="1" dirty="0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fr-FR" i="1" dirty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fr-FR" i="1" dirty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 dirty="0">
                            <a:latin typeface="Cambria Math"/>
                          </a:rPr>
                          <m:t>𝑖</m:t>
                        </m:r>
                        <m:r>
                          <a:rPr lang="fr-FR" i="1" dirty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i="1" dirty="0">
                            <a:latin typeface="Cambria Math"/>
                          </a:rPr>
                          <m:t>𝑁</m:t>
                        </m:r>
                      </m:sup>
                      <m:e>
                        <m:sSubSup>
                          <m:sSubSupPr>
                            <m:ctrlPr>
                              <a:rPr lang="fr-FR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</a:rPr>
                              <m:t>𝑒𝑥</m:t>
                            </m:r>
                            <m:r>
                              <a:rPr lang="fr-FR" i="1">
                                <a:latin typeface="Cambria Math"/>
                              </a:rPr>
                              <m:t>𝑡</m:t>
                            </m:r>
                          </m:sub>
                          <m:sup>
                            <m:r>
                              <a:rPr lang="fr-FR" i="1">
                                <a:latin typeface="Cambria Math"/>
                              </a:rPr>
                              <m:t>(</m:t>
                            </m:r>
                            <m:r>
                              <a:rPr lang="fr-FR" i="1">
                                <a:latin typeface="Cambria Math"/>
                              </a:rPr>
                              <m:t>𝑖</m:t>
                            </m:r>
                            <m:r>
                              <a:rPr lang="fr-FR" i="1">
                                <a:latin typeface="Cambria Math"/>
                              </a:rPr>
                              <m:t>)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fr-FR" dirty="0" smtClean="0"/>
                  <a:t>.</a:t>
                </a:r>
                <a:endParaRPr lang="fr-FR" dirty="0"/>
              </a:p>
            </p:txBody>
          </p:sp>
        </mc:Choice>
        <mc:Fallback xmlns="">
          <p:sp>
            <p:nvSpPr>
              <p:cNvPr id="7" name="Espace réservé du conten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472" b="-466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e la date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pic>
        <p:nvPicPr>
          <p:cNvPr id="2" name="Espace réservé du contenu 1"/>
          <p:cNvPicPr>
            <a:picLocks noGrp="1" noChangeAspect="1"/>
          </p:cNvPicPr>
          <p:nvPr>
            <p:ph sz="quarter" idx="2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263" y="2693141"/>
            <a:ext cx="3492500" cy="2335318"/>
          </a:xfrm>
        </p:spPr>
      </p:pic>
      <p:sp>
        <p:nvSpPr>
          <p:cNvPr id="14" name="ZoneTexte 13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364088" y="4871838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Maillage dans le cas axisymétrique</a:t>
            </a:r>
            <a:endParaRPr lang="fr-F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 numérique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FR" dirty="0" smtClean="0"/>
                  <a:t>Problème d’optimisation</a:t>
                </a:r>
              </a:p>
              <a:p>
                <a:pPr lvl="1"/>
                <a:endParaRPr lang="fr-FR" dirty="0" smtClean="0"/>
              </a:p>
              <a:p>
                <a:pPr lvl="1"/>
                <a:r>
                  <a:rPr lang="fr-FR" dirty="0"/>
                  <a:t>Maximiser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fr-FR" i="1" dirty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 dirty="0">
                            <a:latin typeface="Cambria Math"/>
                          </a:rPr>
                          <m:t>𝑖</m:t>
                        </m:r>
                        <m:r>
                          <a:rPr lang="fr-FR" i="1" dirty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i="1" dirty="0">
                            <a:latin typeface="Cambria Math"/>
                          </a:rPr>
                          <m:t>𝑁</m:t>
                        </m:r>
                      </m:sup>
                      <m:e>
                        <m:sSubSup>
                          <m:sSubSup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fr-FR" dirty="0" smtClean="0"/>
                  <a:t> </a:t>
                </a:r>
                <a:r>
                  <a:rPr lang="fr-FR" dirty="0"/>
                  <a:t>sous les contraintes </a:t>
                </a:r>
                <a:r>
                  <a:rPr lang="fr-FR" dirty="0" smtClean="0"/>
                  <a:t>:</a:t>
                </a:r>
              </a:p>
              <a:p>
                <a:pPr lvl="1"/>
                <a:endParaRPr lang="fr-FR" dirty="0"/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fr-FR" i="1" dirty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 dirty="0">
                            <a:latin typeface="Cambria Math"/>
                          </a:rPr>
                          <m:t>𝑖</m:t>
                        </m:r>
                        <m:r>
                          <a:rPr lang="fr-FR" i="1" dirty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i="1" dirty="0">
                            <a:latin typeface="Cambria Math"/>
                          </a:rPr>
                          <m:t>𝑁</m:t>
                        </m:r>
                      </m:sup>
                      <m:e>
                        <m:d>
                          <m:dPr>
                            <m:begChr m:val="|"/>
                            <m:endChr m:val="|"/>
                            <m:ctrlPr>
                              <a:rPr lang="fr-FR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fr-FR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fr-FR" i="1" smtClean="0">
                        <a:latin typeface="Cambria Math"/>
                        <a:ea typeface="Cambria Math"/>
                      </a:rPr>
                      <m:t>𝛾</m:t>
                    </m:r>
                    <m:r>
                      <a:rPr lang="fr-FR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3"/>
                <a:endParaRPr lang="fr-FR" dirty="0"/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fr-FR" i="1" dirty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 dirty="0">
                            <a:latin typeface="Cambria Math"/>
                          </a:rPr>
                          <m:t>𝑖</m:t>
                        </m:r>
                        <m:r>
                          <a:rPr lang="fr-FR" i="1" dirty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i="1" dirty="0">
                            <a:latin typeface="Cambria Math"/>
                          </a:rPr>
                          <m:t>𝑁</m:t>
                        </m:r>
                      </m:sup>
                      <m:e>
                        <m:sSubSup>
                          <m:sSubSup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  <m:sup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sup>
                        </m:sSubSup>
                      </m:e>
                    </m:nary>
                    <m:r>
                      <a:rPr lang="fr-FR" i="1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fr-FR" dirty="0"/>
                  <a:t>, pour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𝑛</m:t>
                    </m:r>
                    <m:r>
                      <a:rPr lang="fr-FR" i="1">
                        <a:latin typeface="Cambria Math"/>
                      </a:rPr>
                      <m:t>=1..</m:t>
                    </m:r>
                    <m:r>
                      <a:rPr lang="fr-FR" i="1">
                        <a:latin typeface="Cambria Math"/>
                      </a:rPr>
                      <m:t>𝑝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3"/>
                <a:endParaRPr lang="fr-FR" dirty="0"/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fr-FR" i="1" dirty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 dirty="0">
                            <a:latin typeface="Cambria Math"/>
                          </a:rPr>
                          <m:t>𝑖</m:t>
                        </m:r>
                        <m:r>
                          <a:rPr lang="fr-FR" i="1" dirty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i="1" dirty="0">
                            <a:latin typeface="Cambria Math"/>
                          </a:rPr>
                          <m:t>𝑁</m:t>
                        </m:r>
                      </m:sup>
                      <m:e>
                        <m:sSubSup>
                          <m:sSubSup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fr-FR" i="1" smtClean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  <m:sup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sup>
                        </m:sSubSup>
                      </m:e>
                    </m:nary>
                    <m:r>
                      <a:rPr lang="fr-FR" i="1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fr-FR" dirty="0"/>
                  <a:t>, pour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𝑛</m:t>
                    </m:r>
                    <m:r>
                      <a:rPr lang="fr-FR" i="1">
                        <a:latin typeface="Cambria Math"/>
                      </a:rPr>
                      <m:t>=0..</m:t>
                    </m:r>
                    <m:r>
                      <a:rPr lang="fr-FR" i="1">
                        <a:latin typeface="Cambria Math"/>
                      </a:rPr>
                      <m:t>𝑞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marL="771525" lvl="3" indent="0">
                  <a:buNone/>
                </a:pPr>
                <a:endParaRPr lang="fr-FR" dirty="0" smtClean="0"/>
              </a:p>
              <a:p>
                <a:pPr marL="771525" lvl="3" indent="0">
                  <a:buNone/>
                </a:pPr>
                <a:endParaRPr lang="fr-FR" dirty="0"/>
              </a:p>
              <a:p>
                <a:r>
                  <a:rPr lang="fr-FR" dirty="0" smtClean="0"/>
                  <a:t>Problème linéaire</a:t>
                </a:r>
              </a:p>
              <a:p>
                <a:pPr lvl="1"/>
                <a:endParaRPr lang="fr-FR" dirty="0" smtClean="0"/>
              </a:p>
              <a:p>
                <a:pPr lvl="1"/>
                <a:r>
                  <a:rPr lang="fr-FR" dirty="0" smtClean="0"/>
                  <a:t>Nouvelles variables :</a:t>
                </a:r>
                <a:endParaRPr lang="fr-FR" dirty="0"/>
              </a:p>
              <a:p>
                <a:pPr lvl="3"/>
                <a14:m>
                  <m:oMath xmlns:m="http://schemas.openxmlformats.org/officeDocument/2006/math">
                    <m:sSubSup>
                      <m:sSubSupPr>
                        <m:ctrlPr>
                          <a:rPr lang="fr-FR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fr-FR" i="1">
                            <a:latin typeface="Cambria Math"/>
                          </a:rPr>
                          <m:t>+</m:t>
                        </m:r>
                      </m:sup>
                    </m:sSubSup>
                    <m:r>
                      <a:rPr lang="fr-FR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/>
                              </a:rPr>
                              <m:t>max</m:t>
                            </m:r>
                          </m:e>
                          <m:lim/>
                        </m:limLow>
                      </m:fName>
                      <m:e>
                        <m:d>
                          <m:dPr>
                            <m:ctrlPr>
                              <a:rPr lang="fr-FR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fr-FR" i="1">
                                <a:latin typeface="Cambria Math"/>
                              </a:rPr>
                              <m:t>,0</m:t>
                            </m:r>
                          </m:e>
                        </m:d>
                      </m:e>
                    </m:func>
                  </m:oMath>
                </a14:m>
                <a:r>
                  <a:rPr lang="fr-FR" dirty="0" smtClean="0"/>
                  <a:t> 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fr-FR" b="0" i="1" smtClean="0">
                            <a:latin typeface="Cambria Math"/>
                          </a:rPr>
                          <m:t>−</m:t>
                        </m:r>
                      </m:sup>
                    </m:sSubSup>
                    <m:r>
                      <a:rPr lang="fr-FR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/>
                              </a:rPr>
                              <m:t>max</m:t>
                            </m:r>
                          </m:e>
                          <m:lim/>
                        </m:limLow>
                      </m:fName>
                      <m:e>
                        <m:d>
                          <m:dPr>
                            <m:ctrlPr>
                              <a:rPr lang="fr-FR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fr-FR" i="1">
                                <a:latin typeface="Cambria Math"/>
                              </a:rPr>
                              <m:t>,0</m:t>
                            </m:r>
                          </m:e>
                        </m:d>
                      </m:e>
                    </m:func>
                  </m:oMath>
                </a14:m>
                <a:r>
                  <a:rPr lang="fr-FR" dirty="0" smtClean="0"/>
                  <a:t>.</a:t>
                </a:r>
                <a:endParaRPr lang="fr-FR" dirty="0"/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fr-FR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fr-FR" i="1">
                            <a:latin typeface="Cambria Math"/>
                          </a:rPr>
                          <m:t>+</m:t>
                        </m:r>
                      </m:sup>
                    </m:sSubSup>
                    <m:r>
                      <a:rPr lang="fr-FR" b="0" i="1" smtClean="0">
                        <a:latin typeface="Cambria Math"/>
                      </a:rPr>
                      <m:t>−</m:t>
                    </m:r>
                    <m:sSubSup>
                      <m:sSubSupPr>
                        <m:ctrlPr>
                          <a:rPr lang="fr-FR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fr-FR" i="1">
                            <a:latin typeface="Cambria Math"/>
                          </a:rPr>
                          <m:t>−</m:t>
                        </m:r>
                      </m:sup>
                    </m:sSubSup>
                  </m:oMath>
                </a14:m>
                <a:r>
                  <a:rPr lang="fr-FR" dirty="0" smtClean="0"/>
                  <a:t>.</a:t>
                </a:r>
              </a:p>
              <a:p>
                <a:pPr lvl="3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</a:rPr>
                              <m:t>𝑢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fr-FR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fr-FR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fr-FR" i="1">
                            <a:latin typeface="Cambria Math"/>
                          </a:rPr>
                          <m:t>+</m:t>
                        </m:r>
                      </m:sup>
                    </m:sSubSup>
                    <m:r>
                      <a:rPr lang="fr-FR" b="0" i="1" smtClean="0">
                        <a:latin typeface="Cambria Math"/>
                      </a:rPr>
                      <m:t>+</m:t>
                    </m:r>
                    <m:sSubSup>
                      <m:sSubSupPr>
                        <m:ctrlPr>
                          <a:rPr lang="fr-FR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fr-FR" i="1">
                            <a:latin typeface="Cambria Math"/>
                          </a:rPr>
                          <m:t>−</m:t>
                        </m:r>
                      </m:sup>
                    </m:sSubSup>
                  </m:oMath>
                </a14:m>
                <a:r>
                  <a:rPr lang="fr-FR" dirty="0"/>
                  <a:t>.</a:t>
                </a:r>
                <a:endParaRPr lang="fr-FR" dirty="0" smtClean="0"/>
              </a:p>
            </p:txBody>
          </p:sp>
        </mc:Choice>
        <mc:Fallback xmlns="">
          <p:sp>
            <p:nvSpPr>
              <p:cNvPr id="7" name="Espace réservé du conten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47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</p:spTree>
    <p:extLst>
      <p:ext uri="{BB962C8B-B14F-4D97-AF65-F5344CB8AC3E}">
        <p14:creationId xmlns:p14="http://schemas.microsoft.com/office/powerpoint/2010/main" val="133683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Courants parallèles à un axe et invariants par translation parallèlement à cet axe</a:t>
            </a:r>
            <a:br>
              <a:rPr lang="fr-FR" dirty="0" smtClean="0"/>
            </a:br>
            <a:r>
              <a:rPr lang="fr-FR" dirty="0" smtClean="0"/>
              <a:t>(configuration 2D)</a:t>
            </a:r>
            <a:endParaRPr lang="fr-FR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28 février 2014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05064"/>
            <a:ext cx="2478659" cy="235975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36711"/>
            <a:ext cx="2483232" cy="235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7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Problème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6"/>
              <p:cNvSpPr>
                <a:spLocks noGrp="1"/>
              </p:cNvSpPr>
              <p:nvPr>
                <p:ph idx="1"/>
              </p:nvPr>
            </p:nvSpPr>
            <p:spPr>
              <a:xfrm>
                <a:off x="576000" y="1268760"/>
                <a:ext cx="8244472" cy="4968552"/>
              </a:xfrm>
            </p:spPr>
            <p:txBody>
              <a:bodyPr/>
              <a:lstStyle/>
              <a:p>
                <a:r>
                  <a:rPr lang="fr-FR" dirty="0" smtClean="0"/>
                  <a:t>Configuration élémentaire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4</m:t>
                    </m:r>
                  </m:oMath>
                </a14:m>
                <a:r>
                  <a:rPr lang="fr-FR" dirty="0" smtClean="0"/>
                  <a:t> fils de courants en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(</m:t>
                    </m:r>
                    <m:r>
                      <a:rPr lang="fr-FR" b="0" i="1" smtClean="0">
                        <a:latin typeface="Cambria Math"/>
                        <a:ea typeface="Cambria Math"/>
                      </a:rPr>
                      <m:t>±</m:t>
                    </m:r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,</m:t>
                    </m:r>
                    <m:r>
                      <a:rPr lang="fr-FR" b="0" i="1" smtClean="0">
                        <a:latin typeface="Cambria Math"/>
                        <a:ea typeface="Cambria Math"/>
                      </a:rPr>
                      <m:t>±</m:t>
                    </m:r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r>
                  <a:rPr lang="fr-FR" dirty="0" smtClean="0"/>
                  <a:t>Courant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  <a:ea typeface="Cambria Math"/>
                      </a:rPr>
                      <m:t>+</m:t>
                    </m:r>
                    <m:r>
                      <a:rPr lang="fr-FR" b="0" i="1" smtClean="0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r>
                  <a:rPr lang="fr-FR" dirty="0" smtClean="0"/>
                  <a:t> en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(</m:t>
                    </m:r>
                    <m:r>
                      <a:rPr lang="fr-FR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fr-F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,</m:t>
                    </m:r>
                    <m:r>
                      <a:rPr lang="fr-FR" i="1">
                        <a:latin typeface="Cambria Math"/>
                        <a:ea typeface="Cambria Math"/>
                      </a:rPr>
                      <m:t>±</m:t>
                    </m:r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)</m:t>
                    </m:r>
                  </m:oMath>
                </a14:m>
                <a:r>
                  <a:rPr lang="fr-FR" dirty="0" smtClean="0"/>
                  <a:t> et </a:t>
                </a:r>
                <a14:m>
                  <m:oMath xmlns:m="http://schemas.openxmlformats.org/officeDocument/2006/math">
                    <m:r>
                      <a:rPr lang="fr-FR" b="0" i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fr-FR" i="1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r>
                  <a:rPr lang="fr-FR" dirty="0"/>
                  <a:t> en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(</m:t>
                    </m:r>
                    <m:r>
                      <a:rPr lang="fr-F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,</m:t>
                    </m:r>
                    <m:r>
                      <a:rPr lang="fr-FR" i="1">
                        <a:latin typeface="Cambria Math"/>
                        <a:ea typeface="Cambria Math"/>
                      </a:rPr>
                      <m:t>±</m:t>
                    </m:r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)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r>
                  <a:rPr lang="fr-FR" dirty="0" smtClean="0"/>
                  <a:t>Équivalent des spires de Helmholtz.</a:t>
                </a:r>
              </a:p>
              <a:p>
                <a:pPr lvl="1"/>
                <a:endParaRPr lang="fr-FR" dirty="0"/>
              </a:p>
              <a:p>
                <a:r>
                  <a:rPr lang="fr-FR" dirty="0" err="1" smtClean="0"/>
                  <a:t>Multipôle</a:t>
                </a:r>
                <a:endParaRPr lang="fr-FR" dirty="0" smtClean="0"/>
              </a:p>
              <a:p>
                <a:pPr lvl="1"/>
                <a:r>
                  <a:rPr lang="fr-FR" dirty="0" smtClean="0"/>
                  <a:t>Secteur d’ouverture angulaire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b="0" i="1" smtClean="0">
                            <a:latin typeface="Cambria Math"/>
                          </a:rPr>
                          <m:t>2</m:t>
                        </m:r>
                        <m:r>
                          <a:rPr lang="fr-FR" b="0" i="1" smtClean="0">
                            <a:latin typeface="Cambria Math"/>
                          </a:rPr>
                          <m:t>𝑚</m:t>
                        </m:r>
                      </m:den>
                    </m:f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4</m:t>
                    </m:r>
                    <m:r>
                      <a:rPr lang="fr-FR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fr-FR" dirty="0" smtClean="0"/>
                  <a:t> fils (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𝑛</m:t>
                    </m:r>
                    <m:r>
                      <a:rPr lang="fr-FR" b="0" i="1" smtClean="0">
                        <a:latin typeface="Cambria Math"/>
                      </a:rPr>
                      <m:t>=0..4</m:t>
                    </m:r>
                    <m:r>
                      <a:rPr lang="fr-FR" b="0" i="1" smtClean="0">
                        <a:latin typeface="Cambria Math"/>
                      </a:rPr>
                      <m:t>𝑚</m:t>
                    </m:r>
                    <m:r>
                      <a:rPr lang="fr-FR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fr-FR" dirty="0" smtClean="0"/>
                  <a:t>) :</a:t>
                </a:r>
              </a:p>
              <a:p>
                <a:pPr lvl="1"/>
                <a:endParaRPr lang="fr-FR" dirty="0" smtClean="0"/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i="1" smtClean="0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fr-FR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p>
                    </m:sSup>
                    <m:sSub>
                      <m:sSub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fr-FR" b="0" i="1" smtClean="0">
                        <a:latin typeface="Cambria Math"/>
                        <a:ea typeface="Cambria Math"/>
                      </a:rPr>
                      <m:t>+</m:t>
                    </m:r>
                    <m:d>
                      <m:dPr>
                        <m:begChr m:val="⌊"/>
                        <m:endChr m:val="⌋"/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+1</m:t>
                            </m:r>
                          </m:num>
                          <m:den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f>
                      <m:fPr>
                        <m:ctrlPr>
                          <a:rPr lang="fr-FR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i="1">
                            <a:latin typeface="Cambria Math"/>
                          </a:rPr>
                          <m:t>2</m:t>
                        </m:r>
                        <m:r>
                          <a:rPr lang="fr-FR" i="1">
                            <a:latin typeface="Cambria Math"/>
                          </a:rPr>
                          <m:t>𝑚</m:t>
                        </m:r>
                      </m:den>
                    </m:f>
                  </m:oMath>
                </a14:m>
                <a:endParaRPr lang="fr-FR" dirty="0" smtClean="0"/>
              </a:p>
              <a:p>
                <a:pPr lvl="3"/>
                <a:endParaRPr lang="fr-FR" dirty="0" smtClean="0"/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=−</m:t>
                    </m:r>
                    <m:r>
                      <a:rPr lang="fr-FR" b="0" i="1" smtClean="0">
                        <a:latin typeface="Cambria Math"/>
                      </a:rPr>
                      <m:t>𝐼</m:t>
                    </m:r>
                    <m:sSup>
                      <m:sSupPr>
                        <m:ctrlPr>
                          <a:rPr lang="fr-FR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e>
                      <m:sup>
                        <m:d>
                          <m:dPr>
                            <m:begChr m:val="⌊"/>
                            <m:endChr m:val="⌋"/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+1</m:t>
                                </m:r>
                              </m:num>
                              <m:den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sup>
                    </m:sSup>
                  </m:oMath>
                </a14:m>
                <a:endParaRPr lang="fr-FR" dirty="0"/>
              </a:p>
              <a:p>
                <a:pPr lvl="1"/>
                <a:endParaRPr lang="fr-FR" dirty="0"/>
              </a:p>
              <a:p>
                <a:r>
                  <a:rPr lang="fr-FR" dirty="0" smtClean="0"/>
                  <a:t>Potentiel scalaire</a:t>
                </a:r>
                <a:endParaRPr lang="fr-FR" dirty="0"/>
              </a:p>
              <a:p>
                <a:pPr lvl="1"/>
                <a:endParaRPr lang="fr-FR" b="0" i="1" dirty="0" smtClean="0">
                  <a:latin typeface="Cambria Math"/>
                  <a:ea typeface="Cambria Math"/>
                </a:endParaRPr>
              </a:p>
              <a:p>
                <a:pPr lvl="1"/>
                <a:endParaRPr lang="fr-FR" b="0" i="1" dirty="0" smtClean="0">
                  <a:latin typeface="Cambria Math"/>
                  <a:ea typeface="Cambria Math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 smtClean="0">
                            <a:latin typeface="Cambria Math"/>
                            <a:ea typeface="Cambria Math"/>
                          </a:rPr>
                          <m:t>Φ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</m:sub>
                    </m:sSub>
                    <m:r>
                      <a:rPr lang="fr-FR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eqArrPr>
                          <m:e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𝐼</m:t>
                                </m:r>
                              </m:num>
                              <m:den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</m:den>
                            </m:f>
                            <m:nary>
                              <m:naryPr>
                                <m:chr m:val="∑"/>
                                <m:ctrlP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∞</m:t>
                                </m:r>
                              </m:sup>
                              <m:e>
                                <m:f>
                                  <m:fPr>
                                    <m:ctrlP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𝑛</m:t>
                                    </m:r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+1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fr-FR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fr-FR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𝑟</m:t>
                                            </m:r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fr-FR" b="0" i="1" smtClean="0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b="0" i="1" smtClean="0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𝑟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b="0" i="1" smtClean="0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0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d>
                                      <m:dPr>
                                        <m:ctrlP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𝑛</m:t>
                                        </m:r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+1</m:t>
                                        </m:r>
                                      </m:e>
                                    </m:d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𝑚</m:t>
                                    </m:r>
                                  </m:sup>
                                </m:sSup>
                                <m:func>
                                  <m:funcPr>
                                    <m:ctrlP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fr-FR" b="0" i="0" smtClean="0">
                                        <a:latin typeface="Cambria Math"/>
                                        <a:ea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d>
                                          <m:dPr>
                                            <m:ctrlPr>
                                              <a:rPr lang="fr-FR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2</m:t>
                                            </m:r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𝑛</m:t>
                                            </m:r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+1</m:t>
                                            </m:r>
                                          </m:e>
                                        </m:d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𝑚</m:t>
                                        </m:r>
                                        <m:sSub>
                                          <m:sSubPr>
                                            <m:ctrlPr>
                                              <a:rPr lang="fr-FR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fr-FR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fr-FR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func>
                                  <m:funcPr>
                                    <m:ctrlP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fr-FR" b="0" i="0" smtClean="0">
                                        <a:latin typeface="Cambria Math"/>
                                        <a:ea typeface="Cambria Math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d>
                                          <m:dPr>
                                            <m:ctrlP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2</m:t>
                                            </m:r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𝑛</m:t>
                                            </m:r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+1</m:t>
                                            </m:r>
                                          </m:e>
                                        </m:d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𝑚</m:t>
                                        </m:r>
                                        <m:sSub>
                                          <m:sSubPr>
                                            <m:ctrlP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  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𝑝𝑜𝑢𝑟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 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&lt;</m:t>
                                </m:r>
                                <m:sSub>
                                  <m:sSub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nary>
                          </m:e>
                          <m:e>
                            <m:f>
                              <m:f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𝐼</m:t>
                                </m:r>
                              </m:num>
                              <m:den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</m:den>
                            </m:f>
                            <m:nary>
                              <m:naryPr>
                                <m:chr m:val="∑"/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∞</m:t>
                                </m:r>
                              </m:sup>
                              <m:e>
                                <m:f>
                                  <m:f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𝑛</m:t>
                                    </m:r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+1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fr-FR" b="0" i="1" smtClean="0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i="1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𝑟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b="0" i="1" smtClean="0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0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r>
                                              <a:rPr lang="fr-FR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𝑟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d>
                                      <m:d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𝑛</m:t>
                                        </m:r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+1</m:t>
                                        </m:r>
                                      </m:e>
                                    </m:d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𝑚</m:t>
                                    </m:r>
                                  </m:sup>
                                </m:sSup>
                                <m:func>
                                  <m:func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fr-FR">
                                        <a:latin typeface="Cambria Math"/>
                                        <a:ea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d>
                                          <m:dPr>
                                            <m:ctrlP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2</m:t>
                                            </m:r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𝑛</m:t>
                                            </m:r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+1</m:t>
                                            </m:r>
                                          </m:e>
                                        </m:d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𝑚</m:t>
                                        </m:r>
                                        <m:sSub>
                                          <m:sSubPr>
                                            <m:ctrlP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func>
                                  <m:func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fr-FR">
                                        <a:latin typeface="Cambria Math"/>
                                        <a:ea typeface="Cambria Math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d>
                                          <m:dPr>
                                            <m:ctrlP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2</m:t>
                                            </m:r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𝑛</m:t>
                                            </m:r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+1</m:t>
                                            </m:r>
                                          </m:e>
                                        </m:d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𝑚</m:t>
                                        </m:r>
                                        <m:sSub>
                                          <m:sSubPr>
                                            <m:ctrlP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</m:e>
                            </m:nary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      </m:t>
                            </m:r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𝑝𝑜𝑢𝑟</m:t>
                            </m:r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&gt;</m:t>
                            </m:r>
                            <m:sSub>
                              <m:sSubPr>
                                <m:ctrlP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eqArr>
                      </m:e>
                    </m:d>
                  </m:oMath>
                </a14:m>
                <a:r>
                  <a:rPr lang="fr-FR" dirty="0" smtClean="0"/>
                  <a:t>.</a:t>
                </a:r>
              </a:p>
            </p:txBody>
          </p:sp>
        </mc:Choice>
        <mc:Fallback xmlns="">
          <p:sp>
            <p:nvSpPr>
              <p:cNvPr id="7" name="Espace réservé du conten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6000" y="1268760"/>
                <a:ext cx="8244472" cy="4968552"/>
              </a:xfrm>
              <a:blipFill rotWithShape="1">
                <a:blip r:embed="rId2"/>
                <a:stretch>
                  <a:fillRect t="-147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e la date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420888"/>
            <a:ext cx="2008132" cy="2021855"/>
          </a:xfr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293" y="2375714"/>
            <a:ext cx="2008132" cy="209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2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Problème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FR" dirty="0" smtClean="0"/>
                  <a:t>Problème analytique</a:t>
                </a:r>
              </a:p>
              <a:p>
                <a:pPr lvl="1"/>
                <a:endParaRPr lang="fr-FR" dirty="0" smtClean="0"/>
              </a:p>
              <a:p>
                <a:pPr lvl="1"/>
                <a:r>
                  <a:rPr lang="fr-FR" dirty="0" smtClean="0"/>
                  <a:t>Maximiser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  <a:ea typeface="Cambria Math"/>
                          </a:rPr>
                          <m:t>2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𝑗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fr-FR" i="1">
                            <a:latin typeface="Cambria Math"/>
                            <a:ea typeface="Cambria Math"/>
                          </a:rPr>
                          <m:t>𝜋</m:t>
                        </m:r>
                      </m:den>
                    </m:f>
                    <m:nary>
                      <m:naryPr>
                        <m:chr m:val="∬"/>
                        <m:ctrlPr>
                          <a:rPr lang="fr-FR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l-GR" i="1" smtClean="0">
                            <a:latin typeface="Cambria Math"/>
                            <a:ea typeface="Cambria Math"/>
                          </a:rPr>
                          <m:t>Σ</m:t>
                        </m:r>
                      </m:sub>
                      <m:sup/>
                      <m:e>
                        <m:f>
                          <m:fPr>
                            <m:ctrlPr>
                              <a:rPr lang="fr-FR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/>
                                    <a:ea typeface="Cambria Math"/>
                                  </a:rPr>
                                  <m:t>cos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𝑚</m:t>
                                    </m:r>
                                    <m:sSub>
                                      <m:sSub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</m:num>
                          <m:den>
                            <m:sSubSup>
                              <m:sSubSupPr>
                                <m:ctrlP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𝑚</m:t>
                                </m:r>
                              </m:sup>
                            </m:sSubSup>
                          </m:den>
                        </m:f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e>
                    </m:nary>
                  </m:oMath>
                </a14:m>
                <a:r>
                  <a:rPr lang="fr-FR" dirty="0" smtClean="0"/>
                  <a:t> sous les contraintes :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4</m:t>
                    </m:r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𝑗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nary>
                      <m:naryPr>
                        <m:chr m:val="∬"/>
                        <m:ctrlPr>
                          <a:rPr lang="fr-FR" i="1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l-GR" i="1">
                            <a:latin typeface="Cambria Math"/>
                            <a:ea typeface="Cambria Math"/>
                          </a:rPr>
                          <m:t>Σ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i="1">
                            <a:latin typeface="Cambria Math"/>
                            <a:ea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i="1">
                            <a:latin typeface="Cambria Math"/>
                            <a:ea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e>
                    </m:nary>
                    <m:r>
                      <a:rPr lang="fr-FR" i="1" smtClean="0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dirty="0" smtClean="0"/>
                  <a:t>.</a:t>
                </a:r>
              </a:p>
              <a:p>
                <a:pPr lvl="3"/>
                <a:endParaRPr lang="fr-FR" dirty="0" smtClean="0"/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∬"/>
                        <m:ctrlPr>
                          <a:rPr lang="fr-FR" i="1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l-GR" i="1">
                            <a:latin typeface="Cambria Math"/>
                            <a:ea typeface="Cambria Math"/>
                          </a:rPr>
                          <m:t>Σ</m:t>
                        </m:r>
                      </m:sub>
                      <m:sup/>
                      <m:e>
                        <m:f>
                          <m:f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/>
                                    <a:ea typeface="Cambria Math"/>
                                  </a:rPr>
                                  <m:t>cos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fr-FR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𝑛</m:t>
                                        </m:r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+1</m:t>
                                        </m:r>
                                      </m:e>
                                    </m:d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𝑚</m:t>
                                    </m:r>
                                    <m:sSub>
                                      <m:sSub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</m:num>
                          <m:den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fr-FR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𝑛</m:t>
                                    </m:r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+1</m:t>
                                    </m:r>
                                  </m:e>
                                </m:d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𝑚</m:t>
                                </m:r>
                              </m:sup>
                            </m:sSubSup>
                          </m:den>
                        </m:f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i="1">
                            <a:latin typeface="Cambria Math"/>
                            <a:ea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i="1">
                            <a:latin typeface="Cambria Math"/>
                            <a:ea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=0</m:t>
                        </m:r>
                      </m:e>
                    </m:nary>
                  </m:oMath>
                </a14:m>
                <a:r>
                  <a:rPr lang="fr-FR" dirty="0" smtClean="0"/>
                  <a:t>, pour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𝑛</m:t>
                    </m:r>
                    <m:r>
                      <a:rPr lang="fr-FR" b="0" i="1" smtClean="0">
                        <a:latin typeface="Cambria Math"/>
                      </a:rPr>
                      <m:t>=1..</m:t>
                    </m:r>
                    <m:r>
                      <a:rPr lang="fr-FR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3"/>
                <a:endParaRPr lang="fr-FR" dirty="0" smtClean="0"/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∬"/>
                        <m:ctrlPr>
                          <a:rPr lang="fr-FR" i="1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l-GR" i="1">
                            <a:latin typeface="Cambria Math"/>
                            <a:ea typeface="Cambria Math"/>
                          </a:rPr>
                          <m:t>Σ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  <m:sup>
                            <m:d>
                              <m:d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+1</m:t>
                                </m:r>
                              </m:e>
                            </m:d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𝑚</m:t>
                            </m:r>
                          </m:sup>
                        </m:sSubSup>
                        <m:func>
                          <m:func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/>
                                <a:ea typeface="Cambria Math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𝑛</m:t>
                                    </m:r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+1</m:t>
                                    </m:r>
                                  </m:e>
                                </m:d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𝑚</m:t>
                                </m:r>
                                <m:sSub>
                                  <m:sSub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i="1">
                            <a:latin typeface="Cambria Math"/>
                            <a:ea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i="1">
                            <a:latin typeface="Cambria Math"/>
                            <a:ea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i="1">
                            <a:latin typeface="Cambria Math"/>
                            <a:ea typeface="Cambria Math"/>
                          </a:rPr>
                          <m:t>=0</m:t>
                        </m:r>
                      </m:e>
                    </m:nary>
                  </m:oMath>
                </a14:m>
                <a:r>
                  <a:rPr lang="fr-FR" dirty="0" smtClean="0"/>
                  <a:t>, pour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𝑛</m:t>
                    </m:r>
                    <m:r>
                      <a:rPr lang="fr-FR" b="0" i="1" smtClean="0">
                        <a:latin typeface="Cambria Math"/>
                      </a:rPr>
                      <m:t>=0..</m:t>
                    </m:r>
                    <m:r>
                      <a:rPr lang="fr-FR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endParaRPr lang="fr-FR" dirty="0"/>
              </a:p>
              <a:p>
                <a:r>
                  <a:rPr lang="fr-FR" dirty="0" smtClean="0"/>
                  <a:t>Problème numérique</a:t>
                </a:r>
                <a:endParaRPr lang="fr-FR" dirty="0"/>
              </a:p>
              <a:p>
                <a:pPr lvl="1"/>
                <a:endParaRPr lang="fr-FR" dirty="0"/>
              </a:p>
              <a:p>
                <a:pPr lvl="1"/>
                <a:r>
                  <a:rPr lang="fr-FR" dirty="0"/>
                  <a:t>Maximiser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fr-FR" i="1" dirty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 dirty="0">
                            <a:latin typeface="Cambria Math"/>
                          </a:rPr>
                          <m:t>𝑖</m:t>
                        </m:r>
                        <m:r>
                          <a:rPr lang="fr-FR" i="1" dirty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i="1" dirty="0">
                            <a:latin typeface="Cambria Math"/>
                          </a:rPr>
                          <m:t>𝑁</m:t>
                        </m:r>
                      </m:sup>
                      <m:e>
                        <m:d>
                          <m:dPr>
                            <m:ctrlPr>
                              <a:rPr lang="fr-FR" i="1" dirty="0" smtClean="0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bSup>
                            <m:r>
                              <a:rPr lang="fr-FR" i="1">
                                <a:latin typeface="Cambria Math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bSup>
                          </m:e>
                        </m:d>
                        <m:f>
                          <m:f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/>
                                    <a:ea typeface="Cambria Math"/>
                                  </a:rPr>
                                  <m:t>cos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𝑚</m:t>
                                    </m:r>
                                    <m:sSubSup>
                                      <m:sSubSupPr>
                                        <m:ctrlP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b>
                                      <m:sup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(</m:t>
                                        </m:r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𝑖</m:t>
                                        </m:r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</m:e>
                                </m:d>
                              </m:e>
                            </m:func>
                          </m:num>
                          <m:den>
                            <m:sSup>
                              <m:sSupPr>
                                <m:ctrlP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fr-FR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b>
                                      <m:sup>
                                        <m:d>
                                          <m:dPr>
                                            <m:ctrlP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bSup>
                                  </m:e>
                                </m:d>
                              </m:e>
                              <m:sup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𝑚</m:t>
                                </m:r>
                              </m:sup>
                            </m:sSup>
                          </m:den>
                        </m:f>
                      </m:e>
                    </m:nary>
                  </m:oMath>
                </a14:m>
                <a:r>
                  <a:rPr lang="fr-FR" dirty="0" smtClean="0"/>
                  <a:t> </a:t>
                </a:r>
                <a:r>
                  <a:rPr lang="fr-FR" dirty="0"/>
                  <a:t>sous les contraintes :</a:t>
                </a:r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fr-FR" i="1" dirty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 dirty="0">
                            <a:latin typeface="Cambria Math"/>
                          </a:rPr>
                          <m:t>𝑖</m:t>
                        </m:r>
                        <m:r>
                          <a:rPr lang="fr-FR" i="1" dirty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i="1" dirty="0">
                            <a:latin typeface="Cambria Math"/>
                          </a:rPr>
                          <m:t>𝑁</m:t>
                        </m:r>
                      </m:sup>
                      <m:e>
                        <m:sSubSup>
                          <m:sSubSupPr>
                            <m:ctrlPr>
                              <a:rPr lang="fr-FR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/>
                              </a:rPr>
                              <m:t>𝑢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𝑖</m:t>
                            </m:r>
                          </m:sub>
                          <m:sup>
                            <m:r>
                              <a:rPr lang="fr-FR" i="1">
                                <a:latin typeface="Cambria Math"/>
                              </a:rPr>
                              <m:t>+</m:t>
                            </m:r>
                          </m:sup>
                        </m:sSubSup>
                        <m:r>
                          <a:rPr lang="fr-FR" i="1">
                            <a:latin typeface="Cambria Math"/>
                          </a:rPr>
                          <m:t>+</m:t>
                        </m:r>
                        <m:sSubSup>
                          <m:sSubSupPr>
                            <m:ctrlPr>
                              <a:rPr lang="fr-FR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/>
                              </a:rPr>
                              <m:t>𝑢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𝑖</m:t>
                            </m:r>
                          </m:sub>
                          <m:sup>
                            <m:r>
                              <a:rPr lang="fr-FR" i="1">
                                <a:latin typeface="Cambria Math"/>
                              </a:rPr>
                              <m:t>−</m:t>
                            </m:r>
                          </m:sup>
                        </m:sSubSup>
                      </m:e>
                    </m:nary>
                    <m:r>
                      <a:rPr lang="fr-FR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fr-FR" i="1">
                        <a:latin typeface="Cambria Math"/>
                        <a:ea typeface="Cambria Math"/>
                      </a:rPr>
                      <m:t>𝛾</m:t>
                    </m:r>
                    <m:r>
                      <a:rPr lang="fr-FR" i="1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fr-FR" dirty="0" smtClean="0"/>
                  <a:t>.</a:t>
                </a:r>
                <a:endParaRPr lang="fr-FR" dirty="0"/>
              </a:p>
              <a:p>
                <a:pPr lvl="3"/>
                <a:endParaRPr lang="fr-FR" dirty="0"/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fr-FR" i="1" dirty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 dirty="0">
                            <a:latin typeface="Cambria Math"/>
                          </a:rPr>
                          <m:t>𝑖</m:t>
                        </m:r>
                        <m:r>
                          <a:rPr lang="fr-FR" i="1" dirty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i="1" dirty="0">
                            <a:latin typeface="Cambria Math"/>
                          </a:rPr>
                          <m:t>𝑁</m:t>
                        </m:r>
                      </m:sup>
                      <m:e>
                        <m:d>
                          <m:dPr>
                            <m:ctrlPr>
                              <a:rPr lang="fr-FR" i="1" dirty="0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bSup>
                            <m:r>
                              <a:rPr lang="fr-FR" i="1">
                                <a:latin typeface="Cambria Math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bSup>
                          </m:e>
                        </m:d>
                        <m:f>
                          <m:f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/>
                                    <a:ea typeface="Cambria Math"/>
                                  </a:rPr>
                                  <m:t>cos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𝑛</m:t>
                                        </m:r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+1</m:t>
                                        </m:r>
                                      </m:e>
                                    </m:d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𝑚</m:t>
                                    </m:r>
                                    <m:sSubSup>
                                      <m:sSubSup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b>
                                      <m:sup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(</m:t>
                                        </m:r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𝑖</m:t>
                                        </m:r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</m:e>
                                </m:d>
                              </m:e>
                            </m:func>
                          </m:num>
                          <m:den>
                            <m:sSup>
                              <m:sSup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b>
                                      <m:sup>
                                        <m:d>
                                          <m:dPr>
                                            <m:ctrlP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bSup>
                                  </m:e>
                                </m:d>
                              </m:e>
                              <m:sup>
                                <m:d>
                                  <m:d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𝑛</m:t>
                                    </m:r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+1</m:t>
                                    </m:r>
                                  </m:e>
                                </m:d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𝑚</m:t>
                                </m:r>
                              </m:sup>
                            </m:sSup>
                          </m:den>
                        </m:f>
                      </m:e>
                    </m:nary>
                    <m:r>
                      <a:rPr lang="fr-FR" b="0" i="1" smtClean="0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fr-FR" dirty="0"/>
                  <a:t>, pour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𝑛</m:t>
                    </m:r>
                    <m:r>
                      <a:rPr lang="fr-FR" i="1">
                        <a:latin typeface="Cambria Math"/>
                      </a:rPr>
                      <m:t>=1..</m:t>
                    </m:r>
                    <m:r>
                      <a:rPr lang="fr-FR" i="1">
                        <a:latin typeface="Cambria Math"/>
                      </a:rPr>
                      <m:t>𝑝</m:t>
                    </m:r>
                  </m:oMath>
                </a14:m>
                <a:r>
                  <a:rPr lang="fr-FR" dirty="0"/>
                  <a:t>.</a:t>
                </a:r>
              </a:p>
              <a:p>
                <a:pPr lvl="3"/>
                <a:endParaRPr lang="fr-FR" dirty="0"/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fr-FR" i="1" dirty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 dirty="0">
                            <a:latin typeface="Cambria Math"/>
                          </a:rPr>
                          <m:t>𝑖</m:t>
                        </m:r>
                        <m:r>
                          <a:rPr lang="fr-FR" i="1" dirty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i="1" dirty="0">
                            <a:latin typeface="Cambria Math"/>
                          </a:rPr>
                          <m:t>𝑁</m:t>
                        </m:r>
                      </m:sup>
                      <m:e>
                        <m:d>
                          <m:dPr>
                            <m:ctrlPr>
                              <a:rPr lang="fr-FR" i="1" dirty="0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bSup>
                            <m:r>
                              <a:rPr lang="fr-FR" i="1">
                                <a:latin typeface="Cambria Math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bSup>
                          </m:e>
                        </m:d>
                        <m:sSup>
                          <m:sSup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l-GR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𝑖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</m:d>
                          </m:e>
                          <m:sup>
                            <m:d>
                              <m:d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+1</m:t>
                                </m:r>
                              </m:e>
                            </m:d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𝑚</m:t>
                            </m:r>
                          </m:sup>
                        </m:sSup>
                        <m:func>
                          <m:func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/>
                                <a:ea typeface="Cambria Math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𝑛</m:t>
                                    </m:r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+1</m:t>
                                    </m:r>
                                  </m:e>
                                </m:d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𝑚</m:t>
                                </m:r>
                                <m:sSubSup>
                                  <m:sSubSup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(</m:t>
                                    </m:r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𝑖</m:t>
                                    </m:r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d>
                          </m:e>
                        </m:func>
                      </m:e>
                    </m:nary>
                    <m:r>
                      <a:rPr lang="fr-FR" b="0" i="1" smtClean="0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fr-FR" dirty="0"/>
                  <a:t>, pour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𝑛</m:t>
                    </m:r>
                    <m:r>
                      <a:rPr lang="fr-FR" i="1">
                        <a:latin typeface="Cambria Math"/>
                      </a:rPr>
                      <m:t>=0..</m:t>
                    </m:r>
                    <m:r>
                      <a:rPr lang="fr-FR" i="1">
                        <a:latin typeface="Cambria Math"/>
                      </a:rPr>
                      <m:t>𝑞</m:t>
                    </m:r>
                  </m:oMath>
                </a14:m>
                <a:r>
                  <a:rPr lang="fr-FR" dirty="0"/>
                  <a:t>.</a:t>
                </a:r>
              </a:p>
              <a:p>
                <a:pPr lvl="3"/>
                <a:endParaRPr lang="fr-FR" dirty="0"/>
              </a:p>
              <a:p>
                <a:pPr lvl="1"/>
                <a:endParaRPr lang="fr-FR" dirty="0"/>
              </a:p>
            </p:txBody>
          </p:sp>
        </mc:Choice>
        <mc:Fallback xmlns="">
          <p:sp>
            <p:nvSpPr>
              <p:cNvPr id="7" name="Espace réservé du conten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47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</p:spTree>
    <p:extLst>
      <p:ext uri="{BB962C8B-B14F-4D97-AF65-F5344CB8AC3E}">
        <p14:creationId xmlns:p14="http://schemas.microsoft.com/office/powerpoint/2010/main" val="27288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du contenu 2"/>
          <p:cNvPicPr>
            <a:picLocks noGrp="1" noChangeAspect="1"/>
          </p:cNvPicPr>
          <p:nvPr>
            <p:ph sz="quarter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005064"/>
            <a:ext cx="3712643" cy="2769934"/>
          </a:xfrm>
        </p:spPr>
      </p:pic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6"/>
              <p:cNvSpPr>
                <a:spLocks noGrp="1"/>
              </p:cNvSpPr>
              <p:nvPr>
                <p:ph idx="1"/>
              </p:nvPr>
            </p:nvSpPr>
            <p:spPr>
              <a:xfrm>
                <a:off x="611560" y="1124744"/>
                <a:ext cx="4428048" cy="3096344"/>
              </a:xfrm>
            </p:spPr>
            <p:txBody>
              <a:bodyPr/>
              <a:lstStyle/>
              <a:p>
                <a:r>
                  <a:rPr lang="fr-FR" dirty="0" smtClean="0"/>
                  <a:t>Sans condition</a:t>
                </a:r>
              </a:p>
              <a:p>
                <a:pPr lvl="1"/>
                <a:r>
                  <a:rPr lang="fr-FR" dirty="0" smtClean="0"/>
                  <a:t>Aucune condition d’homogénéité ou de décroissance.</a:t>
                </a:r>
              </a:p>
              <a:p>
                <a:pPr lvl="1"/>
                <a:r>
                  <a:rPr lang="fr-FR" dirty="0" smtClean="0"/>
                  <a:t>Fraction de capacité de courant </a:t>
                </a:r>
                <a14:m>
                  <m:oMath xmlns:m="http://schemas.openxmlformats.org/officeDocument/2006/math">
                    <m:r>
                      <a:rPr lang="fr-FR" i="1" smtClean="0">
                        <a:latin typeface="Cambria Math"/>
                        <a:ea typeface="Cambria Math"/>
                      </a:rPr>
                      <m:t>𝛾</m:t>
                    </m:r>
                    <m:r>
                      <a:rPr lang="fr-FR" b="0" i="1" smtClean="0">
                        <a:latin typeface="Cambria Math"/>
                        <a:ea typeface="Cambria Math"/>
                      </a:rPr>
                      <m:t>=0,3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r>
                  <a:rPr lang="fr-FR" dirty="0" smtClean="0"/>
                  <a:t>Cylindre intérieur de rayon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r>
                  <a:rPr lang="fr-FR" dirty="0" smtClean="0"/>
                  <a:t>Cylindre extérieur de rayon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=</m:t>
                    </m:r>
                    <m:r>
                      <a:rPr lang="fr-FR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r>
                  <a:rPr lang="fr-FR" dirty="0" smtClean="0"/>
                  <a:t>Maillage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=0,05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r>
                  <a:rPr lang="fr-FR" dirty="0" smtClean="0"/>
                  <a:t>Condition d’homogénéité</a:t>
                </a:r>
                <a:endParaRPr lang="fr-FR" dirty="0"/>
              </a:p>
              <a:p>
                <a:pPr lvl="1"/>
                <a:r>
                  <a:rPr lang="fr-FR" dirty="0" smtClean="0"/>
                  <a:t>1 condition d’homogénéité ; aucune </a:t>
                </a:r>
                <a:r>
                  <a:rPr lang="fr-FR" dirty="0"/>
                  <a:t>de décroissance.</a:t>
                </a:r>
              </a:p>
              <a:p>
                <a:pPr lvl="1"/>
                <a:r>
                  <a:rPr lang="fr-FR" dirty="0" smtClean="0"/>
                  <a:t>Même configuration.</a:t>
                </a:r>
                <a:endParaRPr lang="fr-FR" dirty="0"/>
              </a:p>
            </p:txBody>
          </p:sp>
        </mc:Choice>
        <mc:Fallback xmlns="">
          <p:sp>
            <p:nvSpPr>
              <p:cNvPr id="7" name="Espace réservé du conten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560" y="1124744"/>
                <a:ext cx="4428048" cy="3096344"/>
              </a:xfrm>
              <a:blipFill rotWithShape="1">
                <a:blip r:embed="rId3"/>
                <a:stretch>
                  <a:fillRect t="-2564" b="-23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e la date 7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sz="quarter" idx="2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196752"/>
            <a:ext cx="2423781" cy="2378049"/>
          </a:xfrm>
        </p:spPr>
      </p:pic>
      <p:pic>
        <p:nvPicPr>
          <p:cNvPr id="5" name="Espace réservé du contenu 4"/>
          <p:cNvPicPr>
            <a:picLocks noGrp="1" noChangeAspect="1"/>
          </p:cNvPicPr>
          <p:nvPr>
            <p:ph sz="quarter" idx="2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789040"/>
            <a:ext cx="2414634" cy="2346037"/>
          </a:xfrm>
        </p:spPr>
      </p:pic>
      <p:sp>
        <p:nvSpPr>
          <p:cNvPr id="16" name="ZoneTexte 15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576000" y="4725144"/>
            <a:ext cx="8172464" cy="1512167"/>
          </a:xfrm>
        </p:spPr>
        <p:txBody>
          <a:bodyPr/>
          <a:lstStyle/>
          <a:p>
            <a:r>
              <a:rPr lang="fr-FR" dirty="0" smtClean="0"/>
              <a:t>Condition de décroissance</a:t>
            </a:r>
          </a:p>
          <a:p>
            <a:pPr lvl="1"/>
            <a:r>
              <a:rPr lang="fr-FR" dirty="0" smtClean="0"/>
              <a:t>Aucune </a:t>
            </a:r>
            <a:r>
              <a:rPr lang="fr-FR" dirty="0"/>
              <a:t>condition d’homogénéité ; </a:t>
            </a:r>
            <a:r>
              <a:rPr lang="fr-FR" dirty="0" smtClean="0"/>
              <a:t>1 </a:t>
            </a:r>
            <a:r>
              <a:rPr lang="fr-FR" dirty="0"/>
              <a:t>de décroissance.</a:t>
            </a:r>
          </a:p>
          <a:p>
            <a:pPr lvl="1"/>
            <a:r>
              <a:rPr lang="fr-FR" dirty="0" smtClean="0"/>
              <a:t>Même configuration que précédemment.</a:t>
            </a:r>
            <a:endParaRPr lang="fr-FR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pic>
        <p:nvPicPr>
          <p:cNvPr id="14" name="Espace réservé du contenu 13"/>
          <p:cNvPicPr>
            <a:picLocks noGrp="1" noChangeAspect="1"/>
          </p:cNvPicPr>
          <p:nvPr>
            <p:ph sz="quarter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268760"/>
            <a:ext cx="1984756" cy="3322866"/>
          </a:xfrm>
        </p:spPr>
      </p:pic>
      <p:sp>
        <p:nvSpPr>
          <p:cNvPr id="16" name="ZoneTexte 15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268760"/>
            <a:ext cx="3393293" cy="330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47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6"/>
              <p:cNvSpPr>
                <a:spLocks noGrp="1"/>
              </p:cNvSpPr>
              <p:nvPr>
                <p:ph idx="1"/>
              </p:nvPr>
            </p:nvSpPr>
            <p:spPr>
              <a:xfrm>
                <a:off x="576000" y="4365104"/>
                <a:ext cx="8172464" cy="2016224"/>
              </a:xfrm>
            </p:spPr>
            <p:txBody>
              <a:bodyPr/>
              <a:lstStyle/>
              <a:p>
                <a:r>
                  <a:rPr lang="fr-FR" dirty="0" smtClean="0"/>
                  <a:t>Plus loin</a:t>
                </a:r>
              </a:p>
              <a:p>
                <a:pPr lvl="1"/>
                <a:endParaRPr lang="fr-FR" dirty="0" smtClean="0"/>
              </a:p>
              <a:p>
                <a:pPr lvl="1"/>
                <a:r>
                  <a:rPr lang="fr-FR" dirty="0" smtClean="0"/>
                  <a:t>5 conditions d’homogénéités : termes 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fr-FR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i="0" smtClean="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3</m:t>
                            </m:r>
                            <m:sSub>
                              <m:sSubPr>
                                <m:ctrlP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func>
                      </m:num>
                      <m:den>
                        <m:sSubSup>
                          <m:sSubSupPr>
                            <m:ctrlPr>
                              <a:rPr lang="fr-FR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fr-FR" b="0" i="1" smtClean="0">
                                <a:latin typeface="Cambria Math"/>
                              </a:rPr>
                              <m:t>3</m:t>
                            </m:r>
                          </m:sup>
                        </m:sSubSup>
                      </m:den>
                    </m:f>
                  </m:oMath>
                </a14:m>
                <a:r>
                  <a:rPr lang="fr-FR" dirty="0" smtClean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fr-FR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5</m:t>
                            </m:r>
                            <m:sSub>
                              <m:sSub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func>
                      </m:num>
                      <m:den>
                        <m:sSubSup>
                          <m:sSubSupPr>
                            <m:ctrlPr>
                              <a:rPr lang="fr-FR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fr-FR" b="0" i="1" smtClean="0">
                                <a:latin typeface="Cambria Math"/>
                              </a:rPr>
                              <m:t>5</m:t>
                            </m:r>
                          </m:sup>
                        </m:sSubSup>
                      </m:den>
                    </m:f>
                  </m:oMath>
                </a14:m>
                <a:r>
                  <a:rPr lang="fr-FR" dirty="0" smtClean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fr-FR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7</m:t>
                            </m:r>
                            <m:sSub>
                              <m:sSub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func>
                      </m:num>
                      <m:den>
                        <m:sSubSup>
                          <m:sSubSupPr>
                            <m:ctrlPr>
                              <a:rPr lang="fr-FR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fr-FR" b="0" i="1" smtClean="0">
                                <a:latin typeface="Cambria Math"/>
                              </a:rPr>
                              <m:t>7</m:t>
                            </m:r>
                          </m:sup>
                        </m:sSubSup>
                      </m:den>
                    </m:f>
                  </m:oMath>
                </a14:m>
                <a:r>
                  <a:rPr lang="fr-FR" dirty="0" smtClean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fr-FR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9</m:t>
                            </m:r>
                            <m:sSub>
                              <m:sSub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func>
                      </m:num>
                      <m:den>
                        <m:sSubSup>
                          <m:sSubSupPr>
                            <m:ctrlPr>
                              <a:rPr lang="fr-FR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fr-FR" b="0" i="1" smtClean="0">
                                <a:latin typeface="Cambria Math"/>
                              </a:rPr>
                              <m:t>9</m:t>
                            </m:r>
                          </m:sup>
                        </m:sSubSup>
                      </m:den>
                    </m:f>
                  </m:oMath>
                </a14:m>
                <a:r>
                  <a:rPr lang="fr-FR" dirty="0" smtClean="0"/>
                  <a:t> et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fr-FR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11</m:t>
                            </m:r>
                            <m:sSub>
                              <m:sSub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func>
                      </m:num>
                      <m:den>
                        <m:sSubSup>
                          <m:sSubSupPr>
                            <m:ctrlPr>
                              <a:rPr lang="fr-FR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fr-FR" b="0" i="1" smtClean="0">
                                <a:latin typeface="Cambria Math"/>
                              </a:rPr>
                              <m:t>11</m:t>
                            </m:r>
                          </m:sup>
                        </m:sSubSup>
                      </m:den>
                    </m:f>
                  </m:oMath>
                </a14:m>
                <a:r>
                  <a:rPr lang="fr-FR" dirty="0" smtClean="0"/>
                  <a:t>.</a:t>
                </a:r>
              </a:p>
              <a:p>
                <a:pPr marL="0" lvl="1" indent="0">
                  <a:buNone/>
                </a:pPr>
                <a:endParaRPr lang="fr-FR" dirty="0" smtClean="0"/>
              </a:p>
              <a:p>
                <a:pPr lvl="1"/>
                <a:r>
                  <a:rPr lang="fr-FR" dirty="0" smtClean="0"/>
                  <a:t>5 conditions de décroissance : termes 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func>
                      <m:funcPr>
                        <m:ctrlPr>
                          <a:rPr lang="fr-FR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e>
                    </m:func>
                  </m:oMath>
                </a14:m>
                <a:r>
                  <a:rPr lang="fr-FR" dirty="0" smtClean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i="1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fr-FR" b="0" i="1" smtClean="0">
                            <a:latin typeface="Cambria Math"/>
                          </a:rPr>
                          <m:t>3</m:t>
                        </m:r>
                      </m:sup>
                    </m:sSubSup>
                    <m:func>
                      <m:funcPr>
                        <m:ctrlPr>
                          <a:rPr lang="fr-FR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b="0" i="1" smtClean="0">
                            <a:latin typeface="Cambria Math"/>
                          </a:rPr>
                          <m:t>3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e>
                    </m:func>
                  </m:oMath>
                </a14:m>
                <a:r>
                  <a:rPr lang="fr-FR" dirty="0" smtClean="0"/>
                  <a:t>,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i="1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fr-FR" b="0" i="1" smtClean="0">
                            <a:latin typeface="Cambria Math"/>
                          </a:rPr>
                          <m:t>5</m:t>
                        </m:r>
                      </m:sup>
                    </m:sSubSup>
                    <m:func>
                      <m:funcPr>
                        <m:ctrlPr>
                          <a:rPr lang="fr-FR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b="0" i="1" smtClean="0">
                            <a:latin typeface="Cambria Math"/>
                          </a:rPr>
                          <m:t>5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e>
                    </m:func>
                  </m:oMath>
                </a14:m>
                <a:r>
                  <a:rPr lang="fr-FR" dirty="0" smtClean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i="1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fr-FR" b="0" i="1" smtClean="0">
                            <a:latin typeface="Cambria Math"/>
                          </a:rPr>
                          <m:t>7</m:t>
                        </m:r>
                      </m:sup>
                    </m:sSubSup>
                    <m:func>
                      <m:funcPr>
                        <m:ctrlPr>
                          <a:rPr lang="fr-FR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b="0" i="1" smtClean="0">
                            <a:latin typeface="Cambria Math"/>
                          </a:rPr>
                          <m:t>7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e>
                    </m:func>
                  </m:oMath>
                </a14:m>
                <a:r>
                  <a:rPr lang="fr-FR" dirty="0" smtClean="0"/>
                  <a:t> 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i="1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fr-FR" b="0" i="1" smtClean="0">
                            <a:latin typeface="Cambria Math"/>
                          </a:rPr>
                          <m:t>9</m:t>
                        </m:r>
                      </m:sup>
                    </m:sSubSup>
                    <m:func>
                      <m:funcPr>
                        <m:ctrlPr>
                          <a:rPr lang="fr-FR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b="0" i="1" smtClean="0">
                            <a:latin typeface="Cambria Math"/>
                          </a:rPr>
                          <m:t>9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e>
                    </m:func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r>
                  <a:rPr lang="fr-FR" dirty="0" smtClean="0"/>
                  <a:t>Maillage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=0,0</m:t>
                    </m:r>
                    <m:r>
                      <a:rPr lang="fr-FR" b="0" i="1" smtClean="0">
                        <a:latin typeface="Cambria Math"/>
                      </a:rPr>
                      <m:t>2</m:t>
                    </m:r>
                    <m:r>
                      <a:rPr lang="fr-FR" i="1">
                        <a:latin typeface="Cambria Math"/>
                      </a:rPr>
                      <m:t>5</m:t>
                    </m:r>
                  </m:oMath>
                </a14:m>
                <a:r>
                  <a:rPr lang="fr-FR" dirty="0" smtClean="0"/>
                  <a:t>.</a:t>
                </a:r>
                <a:endParaRPr lang="fr-FR" dirty="0"/>
              </a:p>
            </p:txBody>
          </p:sp>
        </mc:Choice>
        <mc:Fallback xmlns="">
          <p:sp>
            <p:nvSpPr>
              <p:cNvPr id="7" name="Espace réservé du conten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6000" y="4365104"/>
                <a:ext cx="8172464" cy="2016224"/>
              </a:xfrm>
              <a:blipFill rotWithShape="1">
                <a:blip r:embed="rId2"/>
                <a:stretch>
                  <a:fillRect t="-3625" r="-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  <p:pic>
        <p:nvPicPr>
          <p:cNvPr id="3" name="Espace réservé du contenu 2"/>
          <p:cNvPicPr>
            <a:picLocks noGrp="1" noChangeAspect="1"/>
          </p:cNvPicPr>
          <p:nvPr>
            <p:ph sz="quarter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23113"/>
            <a:ext cx="2565549" cy="2341464"/>
          </a:xfr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606717"/>
            <a:ext cx="2839939" cy="236890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077" y="1606716"/>
            <a:ext cx="3077744" cy="234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03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-855716" y="2072447"/>
            <a:ext cx="2304256" cy="648072"/>
          </a:xfrm>
        </p:spPr>
        <p:txBody>
          <a:bodyPr/>
          <a:lstStyle/>
          <a:p>
            <a:r>
              <a:rPr lang="fr-FR" dirty="0" smtClean="0"/>
              <a:t>Quadripôle</a:t>
            </a:r>
            <a:endParaRPr lang="fr-FR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  <p:pic>
        <p:nvPicPr>
          <p:cNvPr id="3" name="Espace réservé du contenu 2"/>
          <p:cNvPicPr>
            <a:picLocks noGrp="1" noChangeAspect="1"/>
          </p:cNvPicPr>
          <p:nvPr>
            <p:ph sz="quarter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288" y="1373848"/>
            <a:ext cx="2213499" cy="2107317"/>
          </a:xfr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318" y="1367097"/>
            <a:ext cx="2555945" cy="211214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532" y="1340767"/>
            <a:ext cx="2760790" cy="2111433"/>
          </a:xfrm>
          <a:prstGeom prst="rect">
            <a:avLst/>
          </a:prstGeom>
        </p:spPr>
      </p:pic>
      <p:pic>
        <p:nvPicPr>
          <p:cNvPr id="12" name="Espace réservé du contenu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092" y="3844203"/>
            <a:ext cx="2221889" cy="2107317"/>
          </a:xfrm>
          <a:prstGeom prst="rect">
            <a:avLst/>
          </a:prstGeom>
          <a:solidFill>
            <a:srgbClr val="666666"/>
          </a:solidFill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317" y="3838789"/>
            <a:ext cx="2555945" cy="210947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941" y="3816865"/>
            <a:ext cx="2769970" cy="2099947"/>
          </a:xfrm>
          <a:prstGeom prst="rect">
            <a:avLst/>
          </a:prstGeom>
        </p:spPr>
      </p:pic>
      <p:sp>
        <p:nvSpPr>
          <p:cNvPr id="15" name="Espace réservé du contenu 6"/>
          <p:cNvSpPr txBox="1">
            <a:spLocks/>
          </p:cNvSpPr>
          <p:nvPr/>
        </p:nvSpPr>
        <p:spPr>
          <a:xfrm>
            <a:off x="-682757" y="4542802"/>
            <a:ext cx="2115348" cy="6480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9239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8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9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err="1" smtClean="0"/>
              <a:t>Hexapôle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878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Dipôle EuCARD2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6"/>
              <p:cNvSpPr>
                <a:spLocks noGrp="1"/>
              </p:cNvSpPr>
              <p:nvPr>
                <p:ph idx="1"/>
              </p:nvPr>
            </p:nvSpPr>
            <p:spPr>
              <a:xfrm>
                <a:off x="576000" y="1268760"/>
                <a:ext cx="5364152" cy="4968552"/>
              </a:xfrm>
            </p:spPr>
            <p:txBody>
              <a:bodyPr/>
              <a:lstStyle/>
              <a:p>
                <a:r>
                  <a:rPr lang="fr-FR" dirty="0" smtClean="0"/>
                  <a:t>Cahier des charges</a:t>
                </a:r>
              </a:p>
              <a:p>
                <a:pPr lvl="1"/>
                <a:r>
                  <a:rPr lang="fr-FR" dirty="0" smtClean="0"/>
                  <a:t>Géométrie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=20</m:t>
                    </m:r>
                  </m:oMath>
                </a14:m>
                <a:r>
                  <a:rPr lang="fr-FR" dirty="0" smtClean="0"/>
                  <a:t> mm 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=50</m:t>
                    </m:r>
                  </m:oMath>
                </a14:m>
                <a:r>
                  <a:rPr lang="fr-FR" dirty="0" smtClean="0"/>
                  <a:t> mm.</a:t>
                </a:r>
              </a:p>
              <a:p>
                <a:pPr lvl="1"/>
                <a:r>
                  <a:rPr lang="fr-FR" dirty="0" smtClean="0"/>
                  <a:t>Densité de courant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/>
                            <a:ea typeface="Cambria Math"/>
                          </a:rPr>
                          <m:t>j</m:t>
                        </m:r>
                      </m:e>
                      <m:sub>
                        <m:r>
                          <a:rPr lang="fr-FR" b="0" i="0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fr-FR" b="0" i="1" smtClean="0">
                        <a:latin typeface="Cambria Math"/>
                        <a:ea typeface="Cambria Math"/>
                      </a:rPr>
                      <m:t>=450</m:t>
                    </m:r>
                  </m:oMath>
                </a14:m>
                <a:r>
                  <a:rPr lang="fr-FR" dirty="0" smtClean="0"/>
                  <a:t> A/mm</a:t>
                </a:r>
                <a:r>
                  <a:rPr lang="fr-FR" baseline="30000" dirty="0" smtClean="0"/>
                  <a:t>2</a:t>
                </a:r>
                <a:r>
                  <a:rPr lang="fr-FR" dirty="0" smtClean="0"/>
                  <a:t>.</a:t>
                </a:r>
              </a:p>
              <a:p>
                <a:pPr lvl="1"/>
                <a:r>
                  <a:rPr lang="fr-FR" dirty="0" smtClean="0"/>
                  <a:t>Champ au centre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=5</m:t>
                    </m:r>
                  </m:oMath>
                </a14:m>
                <a:r>
                  <a:rPr lang="fr-FR" dirty="0" smtClean="0"/>
                  <a:t> T.</a:t>
                </a:r>
              </a:p>
              <a:p>
                <a:pPr lvl="1"/>
                <a:r>
                  <a:rPr lang="fr-FR" dirty="0" smtClean="0"/>
                  <a:t>Homogénéité meilleure que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100</m:t>
                    </m:r>
                  </m:oMath>
                </a14:m>
                <a:r>
                  <a:rPr lang="fr-FR" dirty="0" smtClean="0"/>
                  <a:t> ppm au rayon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FR" b="0" i="1" smtClean="0">
                            <a:latin typeface="Cambria Math"/>
                          </a:rPr>
                          <m:t>3</m:t>
                        </m:r>
                      </m:den>
                    </m:f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r>
                  <a:rPr lang="fr-FR" dirty="0" smtClean="0"/>
                  <a:t>Champ extérieur inférieur à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0,5</m:t>
                    </m:r>
                  </m:oMath>
                </a14:m>
                <a:r>
                  <a:rPr lang="fr-FR" dirty="0" smtClean="0"/>
                  <a:t> T.</a:t>
                </a:r>
              </a:p>
              <a:p>
                <a:pPr lvl="1"/>
                <a:endParaRPr lang="fr-FR" dirty="0" smtClean="0"/>
              </a:p>
              <a:p>
                <a:r>
                  <a:rPr lang="fr-FR" dirty="0" smtClean="0"/>
                  <a:t>Condition de décroissance impossible à satisfaire !</a:t>
                </a:r>
              </a:p>
              <a:p>
                <a:pPr lvl="1"/>
                <a:endParaRPr lang="fr-FR" dirty="0" smtClean="0"/>
              </a:p>
              <a:p>
                <a:r>
                  <a:rPr lang="fr-FR" dirty="0" smtClean="0"/>
                  <a:t>Homogénéité : Ok.</a:t>
                </a:r>
                <a:endParaRPr lang="fr-FR" dirty="0"/>
              </a:p>
              <a:p>
                <a:pPr lvl="1"/>
                <a:r>
                  <a:rPr lang="fr-FR" dirty="0" smtClean="0"/>
                  <a:t>5 conditions d’homogénéité.</a:t>
                </a:r>
              </a:p>
              <a:p>
                <a:pPr lvl="1"/>
                <a:endParaRPr lang="fr-FR" dirty="0"/>
              </a:p>
              <a:p>
                <a:r>
                  <a:rPr lang="fr-FR" dirty="0" smtClean="0"/>
                  <a:t>Solution</a:t>
                </a:r>
              </a:p>
              <a:p>
                <a:pPr lvl="1"/>
                <a:r>
                  <a:rPr lang="fr-FR" dirty="0" smtClean="0"/>
                  <a:t>Augmenter la densité de courant ou la zone de conducteurs.</a:t>
                </a:r>
                <a:endParaRPr lang="fr-FR" dirty="0"/>
              </a:p>
            </p:txBody>
          </p:sp>
        </mc:Choice>
        <mc:Fallback xmlns="">
          <p:sp>
            <p:nvSpPr>
              <p:cNvPr id="7" name="Espace réservé du conten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6000" y="1268760"/>
                <a:ext cx="5364152" cy="4968552"/>
              </a:xfrm>
              <a:blipFill rotWithShape="1">
                <a:blip r:embed="rId2"/>
                <a:stretch>
                  <a:fillRect t="-147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268760"/>
            <a:ext cx="2424112" cy="2277061"/>
          </a:xfrm>
          <a:prstGeom prst="rect">
            <a:avLst/>
          </a:prstGeom>
        </p:spPr>
      </p:pic>
      <p:pic>
        <p:nvPicPr>
          <p:cNvPr id="5" name="Espace réservé du contenu 4"/>
          <p:cNvPicPr>
            <a:picLocks noGrp="1" noChangeAspect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789040"/>
            <a:ext cx="3178354" cy="2332317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</p:spTree>
    <p:extLst>
      <p:ext uri="{BB962C8B-B14F-4D97-AF65-F5344CB8AC3E}">
        <p14:creationId xmlns:p14="http://schemas.microsoft.com/office/powerpoint/2010/main" val="378125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416234"/>
            <a:ext cx="2419655" cy="2277061"/>
          </a:xfrm>
          <a:prstGeom prst="rect">
            <a:avLst/>
          </a:prstGeom>
        </p:spPr>
      </p:pic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Dipôle EuCARD2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6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268760"/>
                <a:ext cx="3240360" cy="4968552"/>
              </a:xfrm>
            </p:spPr>
            <p:txBody>
              <a:bodyPr/>
              <a:lstStyle/>
              <a:p>
                <a:r>
                  <a:rPr lang="fr-FR" dirty="0" smtClean="0"/>
                  <a:t>Déterminer la densité de courant</a:t>
                </a:r>
              </a:p>
              <a:p>
                <a:pPr lvl="1"/>
                <a:r>
                  <a:rPr lang="fr-FR" dirty="0" smtClean="0"/>
                  <a:t>Maximiser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/>
                          </a:rPr>
                          <m:t>B</m:t>
                        </m:r>
                      </m:e>
                      <m:sub>
                        <m:r>
                          <a:rPr lang="fr-FR" b="0" i="0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dirty="0" smtClean="0"/>
                  <a:t> en unité réduite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𝑗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den>
                    </m:f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r>
                  <a:rPr lang="fr-FR" dirty="0" smtClean="0"/>
                  <a:t>Choisir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dirty="0" smtClean="0"/>
                  <a:t> (et donc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𝑗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dirty="0" smtClean="0"/>
                  <a:t>) tel que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=5</m:t>
                    </m:r>
                  </m:oMath>
                </a14:m>
                <a:r>
                  <a:rPr lang="fr-FR" dirty="0" smtClean="0"/>
                  <a:t> T.</a:t>
                </a:r>
              </a:p>
              <a:p>
                <a:pPr marL="0" lvl="1" indent="0">
                  <a:buNone/>
                </a:pPr>
                <a:endParaRPr lang="fr-FR" dirty="0" smtClean="0"/>
              </a:p>
              <a:p>
                <a:r>
                  <a:rPr lang="fr-FR" dirty="0" smtClean="0"/>
                  <a:t>Optimisation</a:t>
                </a:r>
              </a:p>
              <a:p>
                <a:pPr lvl="1"/>
                <a:r>
                  <a:rPr lang="fr-FR" dirty="0" smtClean="0"/>
                  <a:t>5 conditions d’homogénéité, et 5 conditions de décroissance, avec </a:t>
                </a:r>
                <a14:m>
                  <m:oMath xmlns:m="http://schemas.openxmlformats.org/officeDocument/2006/math">
                    <m:r>
                      <a:rPr lang="fr-FR" i="1" smtClean="0">
                        <a:latin typeface="Cambria Math"/>
                        <a:ea typeface="Cambria Math"/>
                      </a:rPr>
                      <m:t>𝛾</m:t>
                    </m:r>
                    <m:r>
                      <a:rPr lang="fr-FR" b="0" i="1" smtClean="0">
                        <a:latin typeface="Cambria Math"/>
                        <a:ea typeface="Cambria Math"/>
                      </a:rPr>
                      <m:t>=0,5</m:t>
                    </m:r>
                  </m:oMath>
                </a14:m>
                <a:r>
                  <a:rPr lang="fr-FR" dirty="0" smtClean="0"/>
                  <a:t> par exemple.</a:t>
                </a:r>
              </a:p>
              <a:p>
                <a:pPr marL="0" lvl="1" indent="0">
                  <a:buNone/>
                </a:pPr>
                <a:endParaRPr lang="fr-FR" dirty="0" smtClean="0"/>
              </a:p>
              <a:p>
                <a:r>
                  <a:rPr lang="fr-FR" dirty="0" smtClean="0"/>
                  <a:t>Résultat</a:t>
                </a:r>
                <a:endParaRPr lang="fr-F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=0,862931375005 </m:t>
                    </m:r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r>
                  <a:rPr lang="fr-FR" dirty="0" smtClean="0"/>
                  <a:t>Il faut donc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=5,794203507748</m:t>
                    </m:r>
                  </m:oMath>
                </a14:m>
                <a:r>
                  <a:rPr lang="fr-FR" dirty="0" smtClean="0"/>
                  <a:t> T, i.e.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𝑗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=724,2754384685</m:t>
                    </m:r>
                  </m:oMath>
                </a14:m>
                <a:r>
                  <a:rPr lang="fr-FR" dirty="0" smtClean="0"/>
                  <a:t> A/mm</a:t>
                </a:r>
                <a:r>
                  <a:rPr lang="fr-FR" baseline="30000" dirty="0" smtClean="0"/>
                  <a:t>2</a:t>
                </a:r>
                <a:r>
                  <a:rPr lang="fr-FR" dirty="0" smtClean="0"/>
                  <a:t>.</a:t>
                </a:r>
                <a:endParaRPr lang="fr-FR" dirty="0"/>
              </a:p>
            </p:txBody>
          </p:sp>
        </mc:Choice>
        <mc:Fallback xmlns="">
          <p:sp>
            <p:nvSpPr>
              <p:cNvPr id="7" name="Espace réservé du conten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268760"/>
                <a:ext cx="3240360" cy="4968552"/>
              </a:xfrm>
              <a:blipFill rotWithShape="1">
                <a:blip r:embed="rId3"/>
                <a:stretch>
                  <a:fillRect t="-1472" r="-526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dirty="0" smtClean="0"/>
              <a:t>CEA | </a:t>
            </a:r>
            <a:r>
              <a:rPr lang="fr-FR" dirty="0" err="1" smtClean="0"/>
              <a:t>Irfu</a:t>
            </a:r>
            <a:r>
              <a:rPr lang="fr-FR" dirty="0" smtClean="0"/>
              <a:t>/SACM | Nabil </a:t>
            </a:r>
            <a:r>
              <a:rPr lang="fr-FR" dirty="0" err="1" smtClean="0"/>
              <a:t>Chouika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861048"/>
            <a:ext cx="3159767" cy="2332317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3" y="1351831"/>
            <a:ext cx="2853659" cy="234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85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Courants Axisymétriques</a:t>
            </a:r>
            <a:endParaRPr lang="fr-FR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28 février 2014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77" y="3717032"/>
            <a:ext cx="2418977" cy="235975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07" y="1124744"/>
            <a:ext cx="2483232" cy="128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8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Problème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Espace réservé du contenu 6"/>
              <p:cNvSpPr>
                <a:spLocks noGrp="1"/>
              </p:cNvSpPr>
              <p:nvPr>
                <p:ph idx="1"/>
              </p:nvPr>
            </p:nvSpPr>
            <p:spPr>
              <a:xfrm>
                <a:off x="576000" y="1268760"/>
                <a:ext cx="8244472" cy="4968552"/>
              </a:xfrm>
            </p:spPr>
            <p:txBody>
              <a:bodyPr/>
              <a:lstStyle/>
              <a:p>
                <a:r>
                  <a:rPr lang="fr-FR" dirty="0" smtClean="0"/>
                  <a:t>Configuration élémentaire (Spires de Helmholtz)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fr-FR" dirty="0" smtClean="0"/>
                  <a:t> spires d’axe (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𝑂𝑧</m:t>
                    </m:r>
                  </m:oMath>
                </a14:m>
                <a:r>
                  <a:rPr lang="fr-FR" dirty="0" smtClean="0"/>
                  <a:t>) symétriques par rapport à (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𝑥𝑂𝑦</m:t>
                    </m:r>
                  </m:oMath>
                </a14:m>
                <a:r>
                  <a:rPr lang="fr-FR" dirty="0" smtClean="0"/>
                  <a:t>).</a:t>
                </a:r>
              </a:p>
              <a:p>
                <a:pPr lvl="1"/>
                <a:r>
                  <a:rPr lang="fr-FR" dirty="0" smtClean="0"/>
                  <a:t>Courant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  <a:ea typeface="Cambria Math"/>
                      </a:rPr>
                      <m:t>+</m:t>
                    </m:r>
                    <m:r>
                      <a:rPr lang="fr-FR" b="0" i="1" smtClean="0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r>
                  <a:rPr lang="fr-FR" dirty="0" smtClean="0"/>
                  <a:t> en sens direct par rapport à </a:t>
                </a:r>
                <a:r>
                  <a:rPr lang="fr-FR" dirty="0"/>
                  <a:t>(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𝑂𝑧</m:t>
                    </m:r>
                  </m:oMath>
                </a14:m>
                <a:r>
                  <a:rPr lang="fr-FR" dirty="0" smtClean="0"/>
                  <a:t>),</a:t>
                </a:r>
              </a:p>
              <a:p>
                <a:pPr lvl="1"/>
                <a:endParaRPr lang="fr-FR" dirty="0" smtClean="0"/>
              </a:p>
              <a:p>
                <a:r>
                  <a:rPr lang="fr-FR" dirty="0" smtClean="0"/>
                  <a:t>Développement du champ</a:t>
                </a:r>
                <a:endParaRPr lang="fr-FR" dirty="0"/>
              </a:p>
              <a:p>
                <a:pPr lvl="1"/>
                <a:endParaRPr lang="fr-FR" b="0" i="1" dirty="0" smtClean="0">
                  <a:latin typeface="Cambria Math"/>
                  <a:ea typeface="Cambria Math"/>
                </a:endParaRPr>
              </a:p>
              <a:p>
                <a:pPr lvl="1"/>
                <a:endParaRPr lang="fr-FR" b="0" i="1" dirty="0" smtClean="0">
                  <a:latin typeface="Cambria Math"/>
                  <a:ea typeface="Cambria Math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𝑧</m:t>
                            </m:r>
                          </m:sub>
                        </m:sSub>
                      </m:e>
                      <m: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𝐻𝑒𝑙𝑚h𝑜𝑙𝑡𝑧</m:t>
                        </m:r>
                      </m:sub>
                    </m:sSub>
                    <m:r>
                      <a:rPr lang="fr-FR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eqArrPr>
                          <m:e>
                            <m:f>
                              <m:fPr>
                                <m:ctrlP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𝐼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  <m:nary>
                              <m:naryPr>
                                <m:chr m:val="∑"/>
                                <m:ctrlP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∞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fr-FR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fr-FR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𝑟</m:t>
                                            </m:r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fr-FR" b="0" i="1" smtClean="0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b="0" i="1" smtClean="0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𝑟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b="0" i="1" smtClean="0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0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𝑛</m:t>
                                    </m:r>
                                  </m:sup>
                                </m:sSup>
                                <m:func>
                                  <m:funcPr>
                                    <m:ctrlP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fr-FR" b="0" i="0" smtClean="0">
                                        <a:latin typeface="Cambria Math"/>
                                        <a:ea typeface="Cambria Math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fr-FR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fr-FR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fr-FR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func>
                                  <m:func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sSubSup>
                                      <m:sSubSup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fr-FR">
                                            <a:latin typeface="Cambria Math"/>
                                            <a:ea typeface="Cambria Math"/>
                                          </a:rPr>
                                          <m:t>P</m:t>
                                        </m:r>
                                      </m:e>
                                      <m:sub>
                                        <m:r>
                                          <a:rPr lang="fr-FR"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𝑛</m:t>
                                        </m:r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fr-FR">
                                            <a:latin typeface="Cambria Math"/>
                                            <a:ea typeface="Cambria Math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func>
                                          <m:funcPr>
                                            <m:ctrlP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fr-FR">
                                                <a:latin typeface="Cambria Math"/>
                                                <a:ea typeface="Cambria Math"/>
                                              </a:rPr>
                                              <m:t>cos</m:t>
                                            </m:r>
                                          </m:fName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fr-FR" i="1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i="1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𝜃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i="1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0</m:t>
                                                </m:r>
                                              </m:sub>
                                            </m:sSub>
                                          </m:e>
                                        </m:func>
                                      </m:e>
                                    </m:d>
                                  </m:e>
                                </m:func>
                                <m:func>
                                  <m:func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sSubSup>
                                      <m:sSubSup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fr-FR">
                                            <a:latin typeface="Cambria Math"/>
                                            <a:ea typeface="Cambria Math"/>
                                          </a:rPr>
                                          <m:t>P</m:t>
                                        </m:r>
                                      </m:e>
                                      <m:sub>
                                        <m:r>
                                          <a:rPr lang="fr-FR"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𝑛</m:t>
                                        </m:r>
                                      </m:sub>
                                      <m:sup/>
                                    </m:sSubSup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func>
                                          <m:funcPr>
                                            <m:ctrlP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fr-FR">
                                                <a:latin typeface="Cambria Math"/>
                                                <a:ea typeface="Cambria Math"/>
                                              </a:rPr>
                                              <m:t>cos</m:t>
                                            </m:r>
                                          </m:fName>
                                          <m:e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𝜃</m:t>
                                            </m:r>
                                          </m:e>
                                        </m:func>
                                      </m:e>
                                    </m:d>
                                  </m:e>
                                </m:func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      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𝑝𝑜𝑢𝑟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 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&lt;</m:t>
                                </m:r>
                                <m:sSub>
                                  <m:sSub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nary>
                          </m:e>
                          <m:e>
                            <m:sSub>
                              <m:sSub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𝐼</m:t>
                            </m:r>
                            <m:nary>
                              <m:naryPr>
                                <m:chr m:val="∑"/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∞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fr-FR" b="0" i="1" smtClean="0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i="1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𝑟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b="0" i="1" smtClean="0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0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r>
                                              <a:rPr lang="fr-FR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𝑟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𝑛</m:t>
                                    </m:r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+1</m:t>
                                    </m:r>
                                  </m:sup>
                                </m:sSup>
                                <m:f>
                                  <m:fPr>
                                    <m:ctrlP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func>
                                      <m:func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fr-FR">
                                            <a:latin typeface="Cambria Math"/>
                                            <a:ea typeface="Cambria Math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fr-FR" i="1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i="1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𝜃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i="1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0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func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den>
                                </m:f>
                                <m:func>
                                  <m:func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sSubSup>
                                      <m:sSubSupPr>
                                        <m:ctrlP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fr-FR" b="0" i="0" smtClean="0">
                                            <a:latin typeface="Cambria Math"/>
                                            <a:ea typeface="Cambria Math"/>
                                          </a:rPr>
                                          <m:t>P</m:t>
                                        </m:r>
                                      </m:e>
                                      <m:sub>
                                        <m:r>
                                          <a:rPr lang="fr-FR" b="0" i="0" smtClean="0"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𝑛</m:t>
                                        </m:r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−1</m:t>
                                        </m:r>
                                      </m:sub>
                                      <m:sup>
                                        <m:r>
                                          <a:rPr lang="fr-FR" b="0" i="0" smtClean="0">
                                            <a:latin typeface="Cambria Math"/>
                                            <a:ea typeface="Cambria Math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func>
                                          <m:funcPr>
                                            <m:ctrlPr>
                                              <a:rPr lang="fr-FR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fr-FR" i="0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cos</m:t>
                                            </m:r>
                                          </m:fName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fr-FR" i="1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i="1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𝜃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i="1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0</m:t>
                                                </m:r>
                                              </m:sub>
                                            </m:sSub>
                                          </m:e>
                                        </m:func>
                                      </m:e>
                                    </m:d>
                                  </m:e>
                                </m:func>
                                <m:func>
                                  <m:func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sSubSup>
                                      <m:sSubSup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fr-FR">
                                            <a:latin typeface="Cambria Math"/>
                                            <a:ea typeface="Cambria Math"/>
                                          </a:rPr>
                                          <m:t>P</m:t>
                                        </m:r>
                                      </m:e>
                                      <m:sub>
                                        <m:r>
                                          <a:rPr lang="fr-FR"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𝑛</m:t>
                                        </m:r>
                                      </m:sub>
                                      <m:sup/>
                                    </m:sSubSup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func>
                                          <m:funcPr>
                                            <m:ctrlP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fr-FR">
                                                <a:latin typeface="Cambria Math"/>
                                                <a:ea typeface="Cambria Math"/>
                                              </a:rPr>
                                              <m:t>cos</m:t>
                                            </m:r>
                                          </m:fName>
                                          <m:e>
                                            <m:r>
                                              <a:rPr lang="fr-FR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𝜃</m:t>
                                            </m:r>
                                          </m:e>
                                        </m:func>
                                      </m:e>
                                    </m:d>
                                  </m:e>
                                </m:func>
                              </m:e>
                            </m:nary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     </m:t>
                            </m:r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𝑝𝑜𝑢𝑟</m:t>
                            </m:r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&gt;</m:t>
                            </m:r>
                            <m:sSub>
                              <m:sSubPr>
                                <m:ctrlP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eqArr>
                      </m:e>
                    </m:d>
                  </m:oMath>
                </a14:m>
                <a:r>
                  <a:rPr lang="fr-FR" dirty="0" smtClean="0"/>
                  <a:t>.</a:t>
                </a:r>
              </a:p>
            </p:txBody>
          </p:sp>
        </mc:Choice>
        <mc:Fallback>
          <p:sp>
            <p:nvSpPr>
              <p:cNvPr id="7" name="Espace réservé du conten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6000" y="1268760"/>
                <a:ext cx="8244472" cy="4968552"/>
              </a:xfrm>
              <a:blipFill rotWithShape="1">
                <a:blip r:embed="rId2"/>
                <a:stretch>
                  <a:fillRect t="-147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e la date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077072"/>
            <a:ext cx="2008132" cy="1944091"/>
          </a:xfr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077072"/>
            <a:ext cx="2857899" cy="191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11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Problème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FR" dirty="0" smtClean="0"/>
                  <a:t>Problème analytique</a:t>
                </a:r>
              </a:p>
              <a:p>
                <a:pPr lvl="1"/>
                <a:endParaRPr lang="fr-FR" dirty="0" smtClean="0"/>
              </a:p>
              <a:p>
                <a:pPr lvl="1"/>
                <a:r>
                  <a:rPr lang="fr-FR" dirty="0" smtClean="0"/>
                  <a:t>Maximiser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fr-FR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fr-FR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  <a:ea typeface="Cambria Math"/>
                          </a:rPr>
                          <m:t>𝑗</m:t>
                        </m:r>
                      </m:e>
                      <m:sub>
                        <m:r>
                          <a:rPr lang="fr-FR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nary>
                      <m:naryPr>
                        <m:chr m:val="∬"/>
                        <m:ctrlPr>
                          <a:rPr lang="fr-FR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l-GR" i="1" smtClean="0">
                            <a:latin typeface="Cambria Math"/>
                            <a:ea typeface="Cambria Math"/>
                          </a:rPr>
                          <m:t>Σ</m:t>
                        </m:r>
                      </m:sub>
                      <m:sup/>
                      <m:e>
                        <m:func>
                          <m:funcPr>
                            <m:ctrlPr>
                              <a:rPr lang="fr-FR" i="1" smtClean="0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i="0" smtClean="0">
                                    <a:latin typeface="Cambria Math"/>
                                    <a:ea typeface="Cambria Math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lang="fr-FR" b="0" i="0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i="1" smtClean="0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func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e>
                    </m:nary>
                  </m:oMath>
                </a14:m>
                <a:r>
                  <a:rPr lang="fr-FR" dirty="0" smtClean="0"/>
                  <a:t> sous les contraintes :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2</m:t>
                    </m:r>
                    <m:r>
                      <a:rPr lang="fr-FR" b="0" i="1" smtClean="0">
                        <a:latin typeface="Cambria Math"/>
                        <a:ea typeface="Cambria Math"/>
                      </a:rPr>
                      <m:t>𝜋</m:t>
                    </m:r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𝑗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nary>
                      <m:naryPr>
                        <m:chr m:val="∬"/>
                        <m:ctrlPr>
                          <a:rPr lang="fr-FR" i="1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l-GR" i="1">
                            <a:latin typeface="Cambria Math"/>
                            <a:ea typeface="Cambria Math"/>
                          </a:rPr>
                          <m:t>Σ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bSup>
                        <m:func>
                          <m:func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b="0" i="0" smtClean="0">
                                <a:latin typeface="Cambria Math"/>
                                <a:ea typeface="Cambria Math"/>
                              </a:rPr>
                              <m:t>sin</m:t>
                            </m:r>
                          </m:fName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func>
                        <m:r>
                          <a:rPr lang="fr-FR" i="1">
                            <a:latin typeface="Cambria Math"/>
                            <a:ea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i="1">
                            <a:latin typeface="Cambria Math"/>
                            <a:ea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e>
                    </m:nary>
                    <m:r>
                      <a:rPr lang="fr-FR" i="1" smtClean="0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dirty="0" smtClean="0"/>
                  <a:t>.</a:t>
                </a:r>
              </a:p>
              <a:p>
                <a:pPr lvl="3"/>
                <a:endParaRPr lang="fr-FR" dirty="0" smtClean="0"/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∬"/>
                        <m:ctrlPr>
                          <a:rPr lang="fr-FR" i="1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l-GR" i="1">
                            <a:latin typeface="Cambria Math"/>
                            <a:ea typeface="Cambria Math"/>
                          </a:rPr>
                          <m:t>Σ</m:t>
                        </m:r>
                      </m:sub>
                      <m:sup/>
                      <m:e>
                        <m:f>
                          <m:f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fr-FR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i="0" smtClean="0">
                                    <a:latin typeface="Cambria Math"/>
                                    <a:ea typeface="Cambria Math"/>
                                  </a:rPr>
                                  <m:t>sin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i="1" smtClean="0">
                                        <a:latin typeface="Cambria Math"/>
                                        <a:ea typeface="Cambria Math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fr-FR" b="0" i="1" smtClean="0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func>
                          </m:num>
                          <m:den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</m:sup>
                            </m:sSubSup>
                          </m:den>
                        </m:f>
                        <m:func>
                          <m:func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/>
                                    <a:ea typeface="Cambria Math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fr-FR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fr-FR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sup>
                            </m:sSubSup>
                          </m:fName>
                          <m:e>
                            <m:d>
                              <m:d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fr-FR">
                                        <a:latin typeface="Cambria Math"/>
                                        <a:ea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sSub>
                                      <m:sSub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func>
                              </m:e>
                            </m:d>
                          </m:e>
                        </m:func>
                        <m:r>
                          <a:rPr lang="fr-FR" i="1">
                            <a:latin typeface="Cambria Math"/>
                            <a:ea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i="1">
                            <a:latin typeface="Cambria Math"/>
                            <a:ea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=0</m:t>
                        </m:r>
                      </m:e>
                    </m:nary>
                  </m:oMath>
                </a14:m>
                <a:r>
                  <a:rPr lang="fr-FR" dirty="0" smtClean="0"/>
                  <a:t>, pour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𝑛</m:t>
                    </m:r>
                    <m:r>
                      <a:rPr lang="fr-FR" b="0" i="1" smtClean="0">
                        <a:latin typeface="Cambria Math"/>
                      </a:rPr>
                      <m:t>=1..</m:t>
                    </m:r>
                    <m:r>
                      <a:rPr lang="fr-FR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3"/>
                <a:endParaRPr lang="fr-FR" dirty="0" smtClean="0"/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∬"/>
                        <m:ctrlPr>
                          <a:rPr lang="fr-FR" i="1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l-GR" i="1">
                            <a:latin typeface="Cambria Math"/>
                            <a:ea typeface="Cambria Math"/>
                          </a:rPr>
                          <m:t>Σ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+1</m:t>
                            </m:r>
                          </m:sup>
                        </m:sSubSup>
                        <m:func>
                          <m:func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/>
                                <a:ea typeface="Cambria Math"/>
                              </a:rPr>
                              <m:t>sin</m:t>
                            </m:r>
                          </m:fName>
                          <m:e>
                            <m:sSub>
                              <m:sSub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func>
                        <m:func>
                          <m:func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/>
                                    <a:ea typeface="Cambria Math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fr-FR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fr-FR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sup>
                            </m:sSubSup>
                          </m:fName>
                          <m:e>
                            <m:d>
                              <m:d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fr-FR">
                                        <a:latin typeface="Cambria Math"/>
                                        <a:ea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sSub>
                                      <m:sSub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func>
                              </m:e>
                            </m:d>
                          </m:e>
                        </m:func>
                        <m:r>
                          <a:rPr lang="fr-FR" i="1">
                            <a:latin typeface="Cambria Math"/>
                            <a:ea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i="1">
                            <a:latin typeface="Cambria Math"/>
                            <a:ea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i="1">
                            <a:latin typeface="Cambria Math"/>
                            <a:ea typeface="Cambria Math"/>
                          </a:rPr>
                          <m:t>=0</m:t>
                        </m:r>
                      </m:e>
                    </m:nary>
                  </m:oMath>
                </a14:m>
                <a:r>
                  <a:rPr lang="fr-FR" dirty="0" smtClean="0"/>
                  <a:t>, pour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𝑛</m:t>
                    </m:r>
                    <m:r>
                      <a:rPr lang="fr-FR" b="0" i="1" smtClean="0">
                        <a:latin typeface="Cambria Math"/>
                      </a:rPr>
                      <m:t>=1..</m:t>
                    </m:r>
                    <m:r>
                      <a:rPr lang="fr-FR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endParaRPr lang="fr-FR" dirty="0"/>
              </a:p>
              <a:p>
                <a:r>
                  <a:rPr lang="fr-FR" dirty="0" smtClean="0"/>
                  <a:t>Problème numérique</a:t>
                </a:r>
                <a:endParaRPr lang="fr-FR" dirty="0"/>
              </a:p>
              <a:p>
                <a:pPr lvl="1"/>
                <a:endParaRPr lang="fr-FR" dirty="0"/>
              </a:p>
              <a:p>
                <a:pPr lvl="1"/>
                <a:r>
                  <a:rPr lang="fr-FR" dirty="0"/>
                  <a:t>Maximiser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fr-FR" i="1" dirty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 dirty="0">
                            <a:latin typeface="Cambria Math"/>
                          </a:rPr>
                          <m:t>𝑖</m:t>
                        </m:r>
                        <m:r>
                          <a:rPr lang="fr-FR" i="1" dirty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i="1" dirty="0">
                            <a:latin typeface="Cambria Math"/>
                          </a:rPr>
                          <m:t>𝑁</m:t>
                        </m:r>
                      </m:sup>
                      <m:e>
                        <m:d>
                          <m:dPr>
                            <m:ctrlPr>
                              <a:rPr lang="fr-FR" i="1" dirty="0" smtClean="0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bSup>
                            <m:r>
                              <a:rPr lang="fr-FR" i="1">
                                <a:latin typeface="Cambria Math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bSup>
                          </m:e>
                        </m:d>
                        <m:f>
                          <m:f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funcPr>
                              <m:fName>
                                <m:sSup>
                                  <m:sSup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fr-FR">
                                        <a:latin typeface="Cambria Math"/>
                                        <a:ea typeface="Cambria Math"/>
                                      </a:rPr>
                                      <m:t>sin</m:t>
                                    </m:r>
                                  </m:e>
                                  <m:sup>
                                    <m:r>
                                      <a:rPr lang="fr-FR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fName>
                              <m:e>
                                <m:d>
                                  <m:d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b>
                                      <m:sup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(</m:t>
                                        </m:r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𝑖</m:t>
                                        </m:r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</m:e>
                                </m:d>
                              </m:e>
                            </m:func>
                          </m:num>
                          <m:den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bSup>
                          </m:den>
                        </m:f>
                      </m:e>
                    </m:nary>
                  </m:oMath>
                </a14:m>
                <a:r>
                  <a:rPr lang="fr-FR" dirty="0" smtClean="0"/>
                  <a:t> </a:t>
                </a:r>
                <a:r>
                  <a:rPr lang="fr-FR" dirty="0"/>
                  <a:t>sous les contraintes :</a:t>
                </a:r>
              </a:p>
              <a:p>
                <a:pPr lvl="3"/>
                <a:endParaRPr lang="fr-FR" i="1" dirty="0" smtClean="0">
                  <a:latin typeface="Cambria Math"/>
                </a:endParaRPr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fr-FR" i="1" dirty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 dirty="0">
                            <a:latin typeface="Cambria Math"/>
                          </a:rPr>
                          <m:t>𝑖</m:t>
                        </m:r>
                        <m:r>
                          <a:rPr lang="fr-FR" i="1" dirty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i="1" dirty="0">
                            <a:latin typeface="Cambria Math"/>
                          </a:rPr>
                          <m:t>𝑁</m:t>
                        </m:r>
                      </m:sup>
                      <m:e>
                        <m:d>
                          <m:dPr>
                            <m:ctrlPr>
                              <a:rPr lang="fr-FR" i="1" dirty="0" smtClean="0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bSup>
                            <m:r>
                              <a:rPr lang="fr-FR" i="1">
                                <a:latin typeface="Cambria Math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bSup>
                          </m:e>
                        </m:d>
                        <m:sSubSup>
                          <m:sSubSup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fr-FR" i="1" smtClean="0"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  <m:sup>
                            <m:d>
                              <m:d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𝑖</m:t>
                                </m:r>
                              </m:e>
                            </m:d>
                          </m:sup>
                        </m:sSubSup>
                      </m:e>
                    </m:nary>
                    <m:r>
                      <a:rPr lang="fr-FR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fr-FR" i="1">
                        <a:latin typeface="Cambria Math"/>
                        <a:ea typeface="Cambria Math"/>
                      </a:rPr>
                      <m:t>𝛾</m:t>
                    </m:r>
                    <m:sSub>
                      <m:sSub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𝜌</m:t>
                        </m:r>
                      </m:sub>
                    </m:sSub>
                    <m:sSub>
                      <m:sSub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</m:sub>
                    </m:sSub>
                    <m:d>
                      <m:dPr>
                        <m:ctrlPr>
                          <a:rPr lang="fr-FR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f>
                          <m:f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sub>
                        </m:sSub>
                        <m:sSub>
                          <m:sSubPr>
                            <m:ctrlPr>
                              <a:rPr lang="fr-FR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sub>
                        </m:sSub>
                      </m:e>
                    </m:d>
                  </m:oMath>
                </a14:m>
                <a:r>
                  <a:rPr lang="fr-FR" dirty="0" smtClean="0"/>
                  <a:t>.</a:t>
                </a:r>
                <a:endParaRPr lang="fr-FR" dirty="0"/>
              </a:p>
              <a:p>
                <a:pPr lvl="3"/>
                <a:endParaRPr lang="fr-FR" dirty="0"/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fr-FR" i="1" dirty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 dirty="0">
                            <a:latin typeface="Cambria Math"/>
                          </a:rPr>
                          <m:t>𝑖</m:t>
                        </m:r>
                        <m:r>
                          <a:rPr lang="fr-FR" i="1" dirty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i="1" dirty="0">
                            <a:latin typeface="Cambria Math"/>
                          </a:rPr>
                          <m:t>𝑁</m:t>
                        </m:r>
                      </m:sup>
                      <m:e>
                        <m:d>
                          <m:dPr>
                            <m:ctrlPr>
                              <a:rPr lang="fr-FR" i="1" dirty="0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bSup>
                            <m:r>
                              <a:rPr lang="fr-FR" i="1">
                                <a:latin typeface="Cambria Math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bSup>
                          </m:e>
                        </m:d>
                        <m:f>
                          <m:f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b="0" i="0" smtClean="0">
                                    <a:latin typeface="Cambria Math"/>
                                    <a:ea typeface="Cambria Math"/>
                                  </a:rPr>
                                  <m:t>sin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fr-FR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b>
                                      <m:sup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(</m:t>
                                        </m:r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𝑖</m:t>
                                        </m:r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</m:e>
                                </m:d>
                              </m:e>
                            </m:func>
                          </m:num>
                          <m:den>
                            <m:sSup>
                              <m:sSup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b>
                                      <m:sup>
                                        <m:d>
                                          <m:dPr>
                                            <m:ctrlP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fr-FR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bSup>
                                  </m:e>
                                </m:d>
                              </m:e>
                              <m:sup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+1</m:t>
                                </m:r>
                              </m:sup>
                            </m:sSup>
                          </m:den>
                        </m:f>
                        <m:func>
                          <m:func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/>
                                    <a:ea typeface="Cambria Math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fr-FR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+1</m:t>
                                </m:r>
                              </m:sub>
                              <m:sup>
                                <m:r>
                                  <a:rPr lang="fr-FR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sup>
                            </m:sSubSup>
                          </m:fName>
                          <m:e>
                            <m:d>
                              <m:d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fr-FR">
                                        <a:latin typeface="Cambria Math"/>
                                        <a:ea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sSubSup>
                                      <m:sSubSupPr>
                                        <m:ctrlP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b>
                                      <m:sup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(</m:t>
                                        </m:r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𝑖</m:t>
                                        </m:r>
                                        <m:r>
                                          <a:rPr lang="fr-F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</m:e>
                                </m:func>
                              </m:e>
                            </m:d>
                          </m:e>
                        </m:func>
                      </m:e>
                    </m:nary>
                    <m:r>
                      <a:rPr lang="fr-FR" b="0" i="1" smtClean="0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fr-FR" dirty="0"/>
                  <a:t>, pour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𝑛</m:t>
                    </m:r>
                    <m:r>
                      <a:rPr lang="fr-FR" i="1">
                        <a:latin typeface="Cambria Math"/>
                      </a:rPr>
                      <m:t>=1..</m:t>
                    </m:r>
                    <m:r>
                      <a:rPr lang="fr-FR" i="1">
                        <a:latin typeface="Cambria Math"/>
                      </a:rPr>
                      <m:t>𝑝</m:t>
                    </m:r>
                  </m:oMath>
                </a14:m>
                <a:r>
                  <a:rPr lang="fr-FR" dirty="0"/>
                  <a:t>.</a:t>
                </a:r>
              </a:p>
              <a:p>
                <a:pPr lvl="3"/>
                <a:endParaRPr lang="fr-FR" dirty="0"/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fr-FR" i="1" dirty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 dirty="0">
                            <a:latin typeface="Cambria Math"/>
                          </a:rPr>
                          <m:t>𝑖</m:t>
                        </m:r>
                        <m:r>
                          <a:rPr lang="fr-FR" i="1" dirty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i="1" dirty="0">
                            <a:latin typeface="Cambria Math"/>
                          </a:rPr>
                          <m:t>𝑁</m:t>
                        </m:r>
                      </m:sup>
                      <m:e>
                        <m:d>
                          <m:dPr>
                            <m:ctrlPr>
                              <a:rPr lang="fr-FR" i="1" dirty="0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bSup>
                            <m:r>
                              <a:rPr lang="fr-FR" i="1">
                                <a:latin typeface="Cambria Math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bSup>
                          </m:e>
                        </m:d>
                        <m:sSup>
                          <m:sSup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l-GR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𝑖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</m:d>
                          </m:e>
                          <m:sup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p>
                        </m:sSup>
                        <m:func>
                          <m:func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/>
                                <a:ea typeface="Cambria Math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(</m:t>
                                    </m:r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𝑖</m:t>
                                    </m:r>
                                    <m: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d>
                          </m:e>
                        </m:func>
                        <m:func>
                          <m:funcPr>
                            <m:ctrlPr>
                              <a:rPr lang="fr-FR" i="1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sSubSup>
                              <m:sSubSup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/>
                                    <a:ea typeface="Cambria Math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fr-FR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fr-FR" i="1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fr-FR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sup>
                            </m:sSubSup>
                          </m:fName>
                          <m:e>
                            <m:d>
                              <m:dPr>
                                <m:ctrlPr>
                                  <a:rPr lang="fr-FR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fr-FR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fr-FR">
                                        <a:latin typeface="Cambria Math"/>
                                        <a:ea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sSubSup>
                                      <m:sSubSupPr>
                                        <m:ctrlP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b>
                                      <m:sup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(</m:t>
                                        </m:r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𝑖</m:t>
                                        </m:r>
                                        <m:r>
                                          <a:rPr lang="fr-FR" i="1">
                                            <a:latin typeface="Cambria Math"/>
                                            <a:ea typeface="Cambria Math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</m:e>
                                </m:func>
                              </m:e>
                            </m:d>
                          </m:e>
                        </m:func>
                      </m:e>
                    </m:nary>
                    <m:r>
                      <a:rPr lang="fr-FR" b="0" i="1" smtClean="0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fr-FR" dirty="0"/>
                  <a:t>, pour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𝑛</m:t>
                    </m:r>
                    <m:r>
                      <a:rPr lang="fr-FR" i="1">
                        <a:latin typeface="Cambria Math"/>
                      </a:rPr>
                      <m:t>=1..</m:t>
                    </m:r>
                    <m:r>
                      <a:rPr lang="fr-FR" i="1">
                        <a:latin typeface="Cambria Math"/>
                      </a:rPr>
                      <m:t>𝑞</m:t>
                    </m:r>
                  </m:oMath>
                </a14:m>
                <a:r>
                  <a:rPr lang="fr-FR" dirty="0"/>
                  <a:t>.</a:t>
                </a:r>
              </a:p>
              <a:p>
                <a:pPr lvl="3"/>
                <a:endParaRPr lang="fr-FR" dirty="0"/>
              </a:p>
              <a:p>
                <a:pPr lvl="1"/>
                <a:endParaRPr lang="fr-FR" dirty="0"/>
              </a:p>
            </p:txBody>
          </p:sp>
        </mc:Choice>
        <mc:Fallback xmlns="">
          <p:sp>
            <p:nvSpPr>
              <p:cNvPr id="7" name="Espace réservé du conten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472" b="-969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</p:spTree>
    <p:extLst>
      <p:ext uri="{BB962C8B-B14F-4D97-AF65-F5344CB8AC3E}">
        <p14:creationId xmlns:p14="http://schemas.microsoft.com/office/powerpoint/2010/main" val="336705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6"/>
              <p:cNvSpPr>
                <a:spLocks noGrp="1"/>
              </p:cNvSpPr>
              <p:nvPr>
                <p:ph idx="1"/>
              </p:nvPr>
            </p:nvSpPr>
            <p:spPr>
              <a:xfrm>
                <a:off x="611560" y="1196752"/>
                <a:ext cx="4104456" cy="2232248"/>
              </a:xfrm>
            </p:spPr>
            <p:txBody>
              <a:bodyPr/>
              <a:lstStyle/>
              <a:p>
                <a:r>
                  <a:rPr lang="fr-FR" dirty="0" smtClean="0"/>
                  <a:t>Sans condition</a:t>
                </a:r>
              </a:p>
              <a:p>
                <a:pPr lvl="1"/>
                <a:r>
                  <a:rPr lang="fr-FR" dirty="0" smtClean="0"/>
                  <a:t>Aucune condition d’homogénéité ou de décroissance.</a:t>
                </a:r>
              </a:p>
              <a:p>
                <a:pPr lvl="1"/>
                <a:r>
                  <a:rPr lang="fr-FR" dirty="0" smtClean="0"/>
                  <a:t>Fraction de capacité de courant </a:t>
                </a:r>
                <a14:m>
                  <m:oMath xmlns:m="http://schemas.openxmlformats.org/officeDocument/2006/math">
                    <m:r>
                      <a:rPr lang="fr-FR" i="1" smtClean="0">
                        <a:latin typeface="Cambria Math"/>
                        <a:ea typeface="Cambria Math"/>
                      </a:rPr>
                      <m:t>𝛾</m:t>
                    </m:r>
                    <m:r>
                      <a:rPr lang="fr-FR" b="0" i="1" smtClean="0">
                        <a:latin typeface="Cambria Math"/>
                        <a:ea typeface="Cambria Math"/>
                      </a:rPr>
                      <m:t>=0,55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r>
                  <a:rPr lang="fr-FR" dirty="0" smtClean="0"/>
                  <a:t>Cylindre intérieur de rayon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r>
                  <a:rPr lang="fr-FR" dirty="0" smtClean="0"/>
                  <a:t>Cylindre extérieur de rayon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=</m:t>
                    </m:r>
                    <m:r>
                      <a:rPr lang="fr-FR" b="0" i="1" smtClean="0">
                        <a:latin typeface="Cambria Math"/>
                      </a:rPr>
                      <m:t>4,5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r>
                  <a:rPr lang="fr-FR" dirty="0" smtClean="0"/>
                  <a:t>Côte maximale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𝑏</m:t>
                    </m:r>
                    <m:r>
                      <a:rPr lang="fr-FR" b="0" i="1" smtClean="0">
                        <a:latin typeface="Cambria Math"/>
                      </a:rPr>
                      <m:t>=3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r>
                  <a:rPr lang="fr-FR" dirty="0" smtClean="0"/>
                  <a:t>Maillage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𝜌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=0,1</m:t>
                    </m:r>
                  </m:oMath>
                </a14:m>
                <a:r>
                  <a:rPr lang="fr-FR" dirty="0" smtClean="0"/>
                  <a:t>.</a:t>
                </a:r>
                <a:endParaRPr lang="fr-FR" dirty="0"/>
              </a:p>
            </p:txBody>
          </p:sp>
        </mc:Choice>
        <mc:Fallback xmlns="">
          <p:sp>
            <p:nvSpPr>
              <p:cNvPr id="7" name="Espace réservé du conten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560" y="1196752"/>
                <a:ext cx="4104456" cy="2232248"/>
              </a:xfrm>
              <a:blipFill rotWithShape="1">
                <a:blip r:embed="rId2"/>
                <a:stretch>
                  <a:fillRect t="-3270" r="-2226" b="-16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e la date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pic>
        <p:nvPicPr>
          <p:cNvPr id="3" name="Espace réservé du contenu 2"/>
          <p:cNvPicPr>
            <a:picLocks noGrp="1" noChangeAspect="1"/>
          </p:cNvPicPr>
          <p:nvPr>
            <p:ph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429000"/>
            <a:ext cx="2164024" cy="3049847"/>
          </a:xfrm>
        </p:spPr>
      </p:pic>
      <p:pic>
        <p:nvPicPr>
          <p:cNvPr id="4" name="Espace réservé du contenu 3"/>
          <p:cNvPicPr>
            <a:picLocks noGrp="1" noChangeAspect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348880"/>
            <a:ext cx="3676829" cy="2776829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</p:spTree>
    <p:extLst>
      <p:ext uri="{BB962C8B-B14F-4D97-AF65-F5344CB8AC3E}">
        <p14:creationId xmlns:p14="http://schemas.microsoft.com/office/powerpoint/2010/main" val="247664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072" y="3495929"/>
            <a:ext cx="2753506" cy="1448780"/>
          </a:xfrm>
          <a:prstGeom prst="rect">
            <a:avLst/>
          </a:prstGeom>
        </p:spPr>
      </p:pic>
      <p:pic>
        <p:nvPicPr>
          <p:cNvPr id="13" name="Espace réservé du contenu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0" y="4991975"/>
            <a:ext cx="2753506" cy="1426069"/>
          </a:xfrm>
          <a:prstGeom prst="rect">
            <a:avLst/>
          </a:prstGeom>
        </p:spPr>
      </p:pic>
      <p:pic>
        <p:nvPicPr>
          <p:cNvPr id="14" name="Espace réservé du contenu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986794"/>
            <a:ext cx="2753506" cy="1436432"/>
          </a:xfrm>
          <a:prstGeom prst="rect">
            <a:avLst/>
          </a:prstGeom>
        </p:spPr>
      </p:pic>
      <p:pic>
        <p:nvPicPr>
          <p:cNvPr id="15" name="Espace réservé du contenu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02931"/>
            <a:ext cx="2753506" cy="1434117"/>
          </a:xfrm>
          <a:prstGeom prst="rect">
            <a:avLst/>
          </a:prstGeom>
        </p:spPr>
      </p:pic>
      <p:pic>
        <p:nvPicPr>
          <p:cNvPr id="3" name="Espace réservé du contenu 2"/>
          <p:cNvPicPr>
            <a:picLocks noGrp="1" noChangeAspect="1"/>
          </p:cNvPicPr>
          <p:nvPr>
            <p:ph sz="quarter" idx="2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026" y="1268760"/>
            <a:ext cx="2239025" cy="2132012"/>
          </a:xfrm>
        </p:spPr>
      </p:pic>
      <p:pic>
        <p:nvPicPr>
          <p:cNvPr id="12" name="Espace réservé du contenu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051" y="1268760"/>
            <a:ext cx="2247256" cy="2144360"/>
          </a:xfrm>
          <a:prstGeom prst="rect">
            <a:avLst/>
          </a:prstGeom>
          <a:solidFill>
            <a:srgbClr val="666666"/>
          </a:solidFill>
        </p:spPr>
      </p:pic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6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196752"/>
                <a:ext cx="4104456" cy="2016224"/>
              </a:xfrm>
            </p:spPr>
            <p:txBody>
              <a:bodyPr/>
              <a:lstStyle/>
              <a:p>
                <a:r>
                  <a:rPr lang="fr-FR" dirty="0" smtClean="0"/>
                  <a:t>Condition d’homogénéité</a:t>
                </a:r>
              </a:p>
              <a:p>
                <a:pPr lvl="1"/>
                <a:r>
                  <a:rPr lang="fr-FR" dirty="0" smtClean="0"/>
                  <a:t>1 condition d’homogénéité, aucune de décroissance.</a:t>
                </a:r>
              </a:p>
              <a:p>
                <a:pPr lvl="1"/>
                <a:r>
                  <a:rPr lang="fr-FR" dirty="0" smtClean="0"/>
                  <a:t>Cylindre intérieur de rayon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r>
                  <a:rPr lang="fr-FR" dirty="0" smtClean="0"/>
                  <a:t>Cylindre extérieur de rayon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=</m:t>
                    </m:r>
                    <m:r>
                      <a:rPr lang="fr-FR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r>
                  <a:rPr lang="fr-FR" dirty="0" smtClean="0"/>
                  <a:t>Côte maximale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𝑏</m:t>
                    </m:r>
                    <m:r>
                      <a:rPr lang="fr-FR" b="0" i="1" smtClean="0">
                        <a:latin typeface="Cambria Math"/>
                      </a:rPr>
                      <m:t>=2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pPr lvl="1"/>
                <a:r>
                  <a:rPr lang="fr-FR" dirty="0" smtClean="0"/>
                  <a:t>Maillage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𝜌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=0,05</m:t>
                    </m:r>
                  </m:oMath>
                </a14:m>
                <a:r>
                  <a:rPr lang="fr-FR" dirty="0" smtClean="0"/>
                  <a:t>.</a:t>
                </a:r>
                <a:endParaRPr lang="fr-FR" dirty="0"/>
              </a:p>
            </p:txBody>
          </p:sp>
        </mc:Choice>
        <mc:Fallback xmlns="">
          <p:sp>
            <p:nvSpPr>
              <p:cNvPr id="7" name="Espace réservé du conten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196752"/>
                <a:ext cx="4104456" cy="2016224"/>
              </a:xfrm>
              <a:blipFill rotWithShape="1">
                <a:blip r:embed="rId8"/>
                <a:stretch>
                  <a:fillRect t="-3625" r="-28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e la date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7380000" y="3964414"/>
                <a:ext cx="9827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/>
                          <a:ea typeface="Cambria Math"/>
                        </a:rPr>
                        <m:t>𝛾</m:t>
                      </m:r>
                      <m:r>
                        <a:rPr lang="fr-FR" b="0" i="1" smtClean="0">
                          <a:latin typeface="Cambria Math"/>
                          <a:ea typeface="Cambria Math"/>
                        </a:rPr>
                        <m:t>=0,5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000" y="3964414"/>
                <a:ext cx="982770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7380000" y="5476696"/>
                <a:ext cx="9827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/>
                          <a:ea typeface="Cambria Math"/>
                        </a:rPr>
                        <m:t>𝛾</m:t>
                      </m:r>
                      <m:r>
                        <a:rPr lang="fr-FR" b="0" i="1" smtClean="0">
                          <a:latin typeface="Cambria Math"/>
                          <a:ea typeface="Cambria Math"/>
                        </a:rPr>
                        <m:t>=0,7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000" y="5476696"/>
                <a:ext cx="982770" cy="369332"/>
              </a:xfrm>
              <a:prstGeom prst="rect">
                <a:avLst/>
              </a:prstGeom>
              <a:blipFill rotWithShape="1">
                <a:blip r:embed="rId10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/>
              <p:nvPr/>
            </p:nvSpPr>
            <p:spPr>
              <a:xfrm>
                <a:off x="721534" y="3999600"/>
                <a:ext cx="9827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/>
                          <a:ea typeface="Cambria Math"/>
                        </a:rPr>
                        <m:t>𝛾</m:t>
                      </m:r>
                      <m:r>
                        <a:rPr lang="fr-FR" b="0" i="1" smtClean="0">
                          <a:latin typeface="Cambria Math"/>
                          <a:ea typeface="Cambria Math"/>
                        </a:rPr>
                        <m:t>=0,4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534" y="3999600"/>
                <a:ext cx="982770" cy="369332"/>
              </a:xfrm>
              <a:prstGeom prst="rect">
                <a:avLst/>
              </a:prstGeom>
              <a:blipFill rotWithShape="1">
                <a:blip r:embed="rId11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721534" y="5475600"/>
                <a:ext cx="10468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i="1" smtClean="0">
                        <a:latin typeface="Cambria Math"/>
                        <a:ea typeface="Cambria Math"/>
                      </a:rPr>
                      <m:t>𝛾</m:t>
                    </m:r>
                    <m:r>
                      <a:rPr lang="fr-FR" b="0" i="1" smtClean="0">
                        <a:latin typeface="Cambria Math"/>
                        <a:ea typeface="Cambria Math"/>
                      </a:rPr>
                      <m:t>=0,</m:t>
                    </m:r>
                  </m:oMath>
                </a14:m>
                <a:r>
                  <a:rPr lang="fr-FR" dirty="0" smtClean="0"/>
                  <a:t>55</a:t>
                </a:r>
                <a:endParaRPr lang="fr-FR" dirty="0"/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534" y="5475600"/>
                <a:ext cx="1046890" cy="369332"/>
              </a:xfrm>
              <a:prstGeom prst="rect">
                <a:avLst/>
              </a:prstGeom>
              <a:blipFill rotWithShape="1">
                <a:blip r:embed="rId12"/>
                <a:stretch>
                  <a:fillRect t="-8197" r="-4070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738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576000" y="1340768"/>
            <a:ext cx="8172464" cy="1152128"/>
          </a:xfrm>
        </p:spPr>
        <p:txBody>
          <a:bodyPr/>
          <a:lstStyle/>
          <a:p>
            <a:r>
              <a:rPr lang="fr-FR" dirty="0" smtClean="0"/>
              <a:t>Condition de décroissance</a:t>
            </a:r>
          </a:p>
          <a:p>
            <a:pPr lvl="1"/>
            <a:r>
              <a:rPr lang="fr-FR" dirty="0"/>
              <a:t>A</a:t>
            </a:r>
            <a:r>
              <a:rPr lang="fr-FR" dirty="0" smtClean="0"/>
              <a:t>ucune condition d’homogénéité, 1 condition de décroissance.</a:t>
            </a:r>
          </a:p>
          <a:p>
            <a:pPr lvl="1"/>
            <a:r>
              <a:rPr lang="fr-FR" dirty="0" smtClean="0"/>
              <a:t>Même géométrie.</a:t>
            </a:r>
            <a:endParaRPr lang="fr-FR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pic>
        <p:nvPicPr>
          <p:cNvPr id="13" name="Espace réservé du conten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85" y="3010297"/>
            <a:ext cx="3666673" cy="1904269"/>
          </a:xfrm>
          <a:prstGeom prst="rect">
            <a:avLst/>
          </a:prstGeom>
        </p:spPr>
      </p:pic>
      <p:pic>
        <p:nvPicPr>
          <p:cNvPr id="14" name="Espace réservé du contenu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726" y="3006779"/>
            <a:ext cx="3671342" cy="1895589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6012160" y="5207352"/>
                <a:ext cx="9827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/>
                          <a:ea typeface="Cambria Math"/>
                        </a:rPr>
                        <m:t>𝛾</m:t>
                      </m:r>
                      <m:r>
                        <a:rPr lang="fr-FR" b="0" i="1" smtClean="0">
                          <a:latin typeface="Cambria Math"/>
                          <a:ea typeface="Cambria Math"/>
                        </a:rPr>
                        <m:t>=0,8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5207352"/>
                <a:ext cx="982770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2022676" y="5207352"/>
                <a:ext cx="9827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/>
                          <a:ea typeface="Cambria Math"/>
                        </a:rPr>
                        <m:t>𝛾</m:t>
                      </m:r>
                      <m:r>
                        <a:rPr lang="fr-FR" b="0" i="1" smtClean="0">
                          <a:latin typeface="Cambria Math"/>
                          <a:ea typeface="Cambria Math"/>
                        </a:rPr>
                        <m:t>=0,3</m:t>
                      </m:r>
                    </m:oMath>
                  </m:oMathPara>
                </a14:m>
                <a:endParaRPr lang="fr-FR" b="0" dirty="0" smtClean="0">
                  <a:ea typeface="Cambria Math"/>
                </a:endParaRPr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2676" y="5207352"/>
                <a:ext cx="982769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876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576000" y="1340768"/>
            <a:ext cx="8172464" cy="1152128"/>
          </a:xfrm>
        </p:spPr>
        <p:txBody>
          <a:bodyPr/>
          <a:lstStyle/>
          <a:p>
            <a:r>
              <a:rPr lang="fr-FR" dirty="0" smtClean="0"/>
              <a:t>Plus loin</a:t>
            </a:r>
          </a:p>
          <a:p>
            <a:pPr lvl="1"/>
            <a:r>
              <a:rPr lang="fr-FR" dirty="0" smtClean="0"/>
              <a:t>5 conditions d’homogénéité, 5 conditions de décroissance.</a:t>
            </a:r>
          </a:p>
          <a:p>
            <a:pPr lvl="1"/>
            <a:r>
              <a:rPr lang="fr-FR" dirty="0" smtClean="0"/>
              <a:t>Même géométrie.</a:t>
            </a:r>
            <a:endParaRPr lang="fr-FR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pic>
        <p:nvPicPr>
          <p:cNvPr id="13" name="Espace réservé du conten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466522"/>
            <a:ext cx="2757622" cy="1428201"/>
          </a:xfrm>
          <a:prstGeom prst="rect">
            <a:avLst/>
          </a:prstGeom>
        </p:spPr>
      </p:pic>
      <p:pic>
        <p:nvPicPr>
          <p:cNvPr id="14" name="Espace réservé du contenu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465" y="2466522"/>
            <a:ext cx="2749390" cy="1428201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7452320" y="2954603"/>
                <a:ext cx="9827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/>
                          <a:ea typeface="Cambria Math"/>
                        </a:rPr>
                        <m:t>𝛾</m:t>
                      </m:r>
                      <m:r>
                        <a:rPr lang="fr-FR" b="0" i="1" smtClean="0">
                          <a:latin typeface="Cambria Math"/>
                          <a:ea typeface="Cambria Math"/>
                        </a:rPr>
                        <m:t>=0,8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320" y="2954603"/>
                <a:ext cx="982770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683568" y="2954603"/>
                <a:ext cx="9827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/>
                          <a:ea typeface="Cambria Math"/>
                        </a:rPr>
                        <m:t>𝛾</m:t>
                      </m:r>
                      <m:r>
                        <a:rPr lang="fr-FR" b="0" i="1" smtClean="0">
                          <a:latin typeface="Cambria Math"/>
                          <a:ea typeface="Cambria Math"/>
                        </a:rPr>
                        <m:t>=0,3</m:t>
                      </m:r>
                    </m:oMath>
                  </m:oMathPara>
                </a14:m>
                <a:endParaRPr lang="fr-FR" b="0" dirty="0" smtClean="0">
                  <a:ea typeface="Cambria Math"/>
                </a:endParaRPr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954603"/>
                <a:ext cx="982769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Espace réservé du contenu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218" y="3981165"/>
            <a:ext cx="2972561" cy="2309452"/>
          </a:xfrm>
          <a:prstGeom prst="rect">
            <a:avLst/>
          </a:prstGeom>
        </p:spPr>
      </p:pic>
      <p:pic>
        <p:nvPicPr>
          <p:cNvPr id="20" name="Espace réservé du contenu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777" y="4001305"/>
            <a:ext cx="3258005" cy="226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64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</a:t>
            </a:r>
            <a:endParaRPr lang="fr-FR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idx="1"/>
          </p:nvPr>
        </p:nvSpPr>
        <p:spPr>
          <a:xfrm>
            <a:off x="576000" y="4509120"/>
            <a:ext cx="8172464" cy="1728191"/>
          </a:xfrm>
        </p:spPr>
        <p:txBody>
          <a:bodyPr/>
          <a:lstStyle/>
          <a:p>
            <a:pPr lvl="1"/>
            <a:r>
              <a:rPr lang="fr-FR" dirty="0" smtClean="0"/>
              <a:t>Autant de « trous » que de conditions.</a:t>
            </a:r>
          </a:p>
          <a:p>
            <a:pPr lvl="1"/>
            <a:r>
              <a:rPr lang="fr-FR" dirty="0" smtClean="0"/>
              <a:t>Les courants rouges englobent près du cylindre libre autant de trous que de conditions d’homogénéité.</a:t>
            </a:r>
          </a:p>
          <a:p>
            <a:pPr lvl="1"/>
            <a:r>
              <a:rPr lang="fr-FR" dirty="0" smtClean="0"/>
              <a:t>Les courants bleus loin du cylindre intérieur sont séparés en autant de zones que de conditions de décroissance.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pic>
        <p:nvPicPr>
          <p:cNvPr id="2" name="Espace réservé du contenu 1"/>
          <p:cNvPicPr>
            <a:picLocks noGrp="1" noChangeAspect="1"/>
          </p:cNvPicPr>
          <p:nvPr>
            <p:ph sz="quarter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268760"/>
            <a:ext cx="2914025" cy="2842683"/>
          </a:xfrm>
        </p:spPr>
      </p:pic>
      <p:sp>
        <p:nvSpPr>
          <p:cNvPr id="14" name="ZoneTexte 13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Solénoïde </a:t>
            </a:r>
            <a:r>
              <a:rPr lang="fr-FR" dirty="0" err="1" smtClean="0"/>
              <a:t>SigmaPhi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6"/>
              <p:cNvSpPr>
                <a:spLocks noGrp="1"/>
              </p:cNvSpPr>
              <p:nvPr>
                <p:ph idx="1"/>
              </p:nvPr>
            </p:nvSpPr>
            <p:spPr>
              <a:xfrm>
                <a:off x="611560" y="1196752"/>
                <a:ext cx="4104456" cy="3240360"/>
              </a:xfrm>
            </p:spPr>
            <p:txBody>
              <a:bodyPr/>
              <a:lstStyle/>
              <a:p>
                <a:r>
                  <a:rPr lang="fr-FR" dirty="0" smtClean="0"/>
                  <a:t>Cahier des charges</a:t>
                </a:r>
              </a:p>
              <a:p>
                <a:pPr lvl="1"/>
                <a:r>
                  <a:rPr lang="fr-FR" dirty="0" smtClean="0"/>
                  <a:t>Solénoïde d’axe horizontal.</a:t>
                </a:r>
              </a:p>
              <a:p>
                <a:pPr lvl="1"/>
                <a:r>
                  <a:rPr lang="fr-FR" dirty="0" smtClean="0"/>
                  <a:t>Champ de </a:t>
                </a:r>
                <a14:m>
                  <m:oMath xmlns:m="http://schemas.openxmlformats.org/officeDocument/2006/math">
                    <m:r>
                      <a:rPr lang="fr-FR" b="0" i="0" smtClean="0">
                        <a:latin typeface="Cambria Math"/>
                        <a:ea typeface="Cambria Math"/>
                      </a:rPr>
                      <m:t>6</m:t>
                    </m:r>
                  </m:oMath>
                </a14:m>
                <a:r>
                  <a:rPr lang="fr-FR" dirty="0" smtClean="0"/>
                  <a:t> T au centre.</a:t>
                </a:r>
              </a:p>
              <a:p>
                <a:pPr lvl="1"/>
                <a:r>
                  <a:rPr lang="fr-FR" dirty="0" smtClean="0"/>
                  <a:t>Diamètre chaud de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160</m:t>
                    </m:r>
                  </m:oMath>
                </a14:m>
                <a:r>
                  <a:rPr lang="fr-FR" dirty="0" smtClean="0"/>
                  <a:t> mm.</a:t>
                </a:r>
              </a:p>
              <a:p>
                <a:pPr lvl="1"/>
                <a:r>
                  <a:rPr lang="fr-FR" dirty="0" smtClean="0"/>
                  <a:t>Zone de bon champ : cylindre de diamètre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50</m:t>
                    </m:r>
                  </m:oMath>
                </a14:m>
                <a:r>
                  <a:rPr lang="fr-FR" dirty="0" smtClean="0"/>
                  <a:t> mm et de longueur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150</m:t>
                    </m:r>
                  </m:oMath>
                </a14:m>
                <a:r>
                  <a:rPr lang="fr-FR" dirty="0" smtClean="0"/>
                  <a:t> </a:t>
                </a:r>
                <a:r>
                  <a:rPr lang="fr-FR" dirty="0" err="1" smtClean="0"/>
                  <a:t>mm.</a:t>
                </a:r>
                <a:endParaRPr lang="fr-FR" dirty="0"/>
              </a:p>
              <a:p>
                <a:pPr lvl="1"/>
                <a:r>
                  <a:rPr lang="fr-FR" dirty="0" smtClean="0"/>
                  <a:t>Homogénéité dans la zone de bon champ :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50</m:t>
                    </m:r>
                  </m:oMath>
                </a14:m>
                <a:r>
                  <a:rPr lang="fr-FR" dirty="0" smtClean="0"/>
                  <a:t> ppm.</a:t>
                </a:r>
              </a:p>
              <a:p>
                <a:pPr lvl="1"/>
                <a:r>
                  <a:rPr lang="fr-FR" dirty="0" smtClean="0"/>
                  <a:t>Sans blindage passif ou actif.</a:t>
                </a:r>
              </a:p>
              <a:p>
                <a:pPr lvl="1"/>
                <a:r>
                  <a:rPr lang="fr-FR" dirty="0" smtClean="0"/>
                  <a:t>Encombrement souhaité : longueur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&lt;800</m:t>
                    </m:r>
                  </m:oMath>
                </a14:m>
                <a:r>
                  <a:rPr lang="fr-FR" dirty="0" smtClean="0"/>
                  <a:t> mm (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fr-FR" dirty="0" smtClean="0"/>
                  <a:t> m maximum), pas de contraintes de diamètre.</a:t>
                </a:r>
                <a:endParaRPr lang="fr-FR" dirty="0"/>
              </a:p>
            </p:txBody>
          </p:sp>
        </mc:Choice>
        <mc:Fallback xmlns="">
          <p:sp>
            <p:nvSpPr>
              <p:cNvPr id="7" name="Espace réservé du contenu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560" y="1196752"/>
                <a:ext cx="4104456" cy="3240360"/>
              </a:xfrm>
              <a:blipFill rotWithShape="1">
                <a:blip r:embed="rId2"/>
                <a:stretch>
                  <a:fillRect t="-2256" r="-890" b="-150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e la date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25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dirty="0" smtClean="0"/>
              <a:t>CEA | </a:t>
            </a:r>
            <a:r>
              <a:rPr lang="fr-FR" dirty="0" err="1" smtClean="0"/>
              <a:t>Irfu</a:t>
            </a:r>
            <a:r>
              <a:rPr lang="fr-FR" dirty="0" smtClean="0"/>
              <a:t>/SACM | Nabil </a:t>
            </a:r>
            <a:r>
              <a:rPr lang="fr-FR" dirty="0" err="1" smtClean="0"/>
              <a:t>Chouika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581128"/>
            <a:ext cx="5302134" cy="1516006"/>
          </a:xfr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12776"/>
            <a:ext cx="4423994" cy="311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9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Améliorations possibles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Géométrie plus complexe (notamment dans le cas axisymétrique).</a:t>
            </a:r>
          </a:p>
          <a:p>
            <a:pPr lvl="1"/>
            <a:r>
              <a:rPr lang="fr-FR" dirty="0" smtClean="0"/>
              <a:t>Carte de contours du champ extérieur.</a:t>
            </a:r>
          </a:p>
          <a:p>
            <a:pPr lvl="1"/>
            <a:r>
              <a:rPr lang="fr-FR" dirty="0"/>
              <a:t>Évaluer les forces et </a:t>
            </a:r>
            <a:r>
              <a:rPr lang="fr-FR" dirty="0" smtClean="0"/>
              <a:t>contraintes.</a:t>
            </a:r>
          </a:p>
          <a:p>
            <a:pPr lvl="1"/>
            <a:endParaRPr lang="fr-FR" dirty="0"/>
          </a:p>
          <a:p>
            <a:r>
              <a:rPr lang="fr-FR" dirty="0" smtClean="0"/>
              <a:t>Suite</a:t>
            </a:r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 smtClean="0"/>
              <a:t>Approcher la distribution optimale par des aimants réalistes (des blocs par exemple).</a:t>
            </a:r>
          </a:p>
          <a:p>
            <a:pPr lvl="1"/>
            <a:endParaRPr lang="fr-FR" dirty="0" smtClean="0"/>
          </a:p>
          <a:p>
            <a:endParaRPr lang="fr-FR" dirty="0"/>
          </a:p>
          <a:p>
            <a:r>
              <a:rPr lang="fr-FR" dirty="0" smtClean="0"/>
              <a:t>Merci pour votre attention !</a:t>
            </a:r>
          </a:p>
          <a:p>
            <a:r>
              <a:rPr lang="fr-FR" dirty="0" smtClean="0"/>
              <a:t>Des questions ?</a:t>
            </a:r>
            <a:endParaRPr lang="fr-FR" dirty="0"/>
          </a:p>
          <a:p>
            <a:pPr lvl="1"/>
            <a:endParaRPr lang="fr-FR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26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</p:spTree>
    <p:extLst>
      <p:ext uri="{BB962C8B-B14F-4D97-AF65-F5344CB8AC3E}">
        <p14:creationId xmlns:p14="http://schemas.microsoft.com/office/powerpoint/2010/main" val="130467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Démonstration</a:t>
            </a:r>
            <a:endParaRPr lang="fr-FR" dirty="0"/>
          </a:p>
        </p:txBody>
      </p:sp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3" y="1572674"/>
            <a:ext cx="8172450" cy="4360353"/>
          </a:xfrm>
        </p:spPr>
      </p:pic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|  PAGE </a:t>
            </a:r>
            <a:fld id="{AEFB9B6D-867A-40B8-ACB0-35CC9F272C9C}" type="slidenum">
              <a:rPr lang="fr-FR" smtClean="0"/>
              <a:pPr/>
              <a:t>27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-2268760" y="0"/>
            <a:ext cx="2160240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Pour insérer une image :</a:t>
            </a:r>
          </a:p>
          <a:p>
            <a:pPr algn="ctr"/>
            <a:r>
              <a:rPr lang="fr-FR" sz="1200" dirty="0" smtClean="0"/>
              <a:t>Menu « Insertion  / Image »</a:t>
            </a:r>
          </a:p>
          <a:p>
            <a:pPr algn="ctr"/>
            <a:r>
              <a:rPr lang="fr-FR" sz="1200" b="1" dirty="0" smtClean="0"/>
              <a:t>ou</a:t>
            </a:r>
          </a:p>
          <a:p>
            <a:pPr algn="ctr"/>
            <a:r>
              <a:rPr lang="fr-FR" sz="1200" dirty="0" smtClean="0"/>
              <a:t>Cliquer sur l’icône de la zone image </a:t>
            </a:r>
          </a:p>
        </p:txBody>
      </p:sp>
    </p:spTree>
    <p:extLst>
      <p:ext uri="{BB962C8B-B14F-4D97-AF65-F5344CB8AC3E}">
        <p14:creationId xmlns:p14="http://schemas.microsoft.com/office/powerpoint/2010/main" val="337145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DSM	</a:t>
            </a:r>
            <a:br>
              <a:rPr lang="fr-FR" dirty="0" smtClean="0"/>
            </a:br>
            <a:r>
              <a:rPr lang="fr-FR" dirty="0" err="1" smtClean="0"/>
              <a:t>Irfu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SACM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Commissariat à l’énergie atomique et aux énergies alternatives</a:t>
            </a:r>
          </a:p>
          <a:p>
            <a:r>
              <a:rPr lang="fr-FR" dirty="0" smtClean="0"/>
              <a:t>Centre de Saclay</a:t>
            </a:r>
            <a:r>
              <a:rPr lang="fr-FR" sz="950" b="1" dirty="0" smtClean="0"/>
              <a:t> </a:t>
            </a:r>
            <a:r>
              <a:rPr lang="fr-FR" sz="950" b="1" dirty="0" smtClean="0">
                <a:solidFill>
                  <a:schemeClr val="bg2"/>
                </a:solidFill>
              </a:rPr>
              <a:t>| </a:t>
            </a:r>
            <a:r>
              <a:rPr lang="fr-FR" dirty="0" smtClean="0"/>
              <a:t>91191 Gif-sur-Yvette Cedex</a:t>
            </a:r>
          </a:p>
          <a:p>
            <a:r>
              <a:rPr lang="fr-FR" dirty="0" smtClean="0"/>
              <a:t>T. +33 (0)1 XX </a:t>
            </a:r>
            <a:r>
              <a:rPr lang="fr-FR" dirty="0" err="1" smtClean="0"/>
              <a:t>XX</a:t>
            </a:r>
            <a:r>
              <a:rPr lang="fr-FR" dirty="0" smtClean="0"/>
              <a:t> </a:t>
            </a:r>
            <a:r>
              <a:rPr lang="fr-FR" dirty="0" err="1" smtClean="0"/>
              <a:t>XX</a:t>
            </a:r>
            <a:r>
              <a:rPr lang="fr-FR" dirty="0" smtClean="0"/>
              <a:t> </a:t>
            </a:r>
            <a:r>
              <a:rPr lang="fr-FR" dirty="0" err="1" smtClean="0"/>
              <a:t>XX</a:t>
            </a:r>
            <a:r>
              <a:rPr lang="fr-FR" dirty="0" smtClean="0"/>
              <a:t> </a:t>
            </a:r>
            <a:r>
              <a:rPr lang="fr-FR" sz="950" b="1" dirty="0" smtClean="0">
                <a:solidFill>
                  <a:schemeClr val="bg2"/>
                </a:solidFill>
              </a:rPr>
              <a:t>|</a:t>
            </a:r>
            <a:r>
              <a:rPr lang="fr-FR" dirty="0" smtClean="0"/>
              <a:t> F. +33 (0)1 XX </a:t>
            </a:r>
            <a:r>
              <a:rPr lang="fr-FR" dirty="0" err="1" smtClean="0"/>
              <a:t>XX</a:t>
            </a:r>
            <a:r>
              <a:rPr lang="fr-FR" dirty="0" smtClean="0"/>
              <a:t> </a:t>
            </a:r>
            <a:r>
              <a:rPr lang="fr-FR" dirty="0" err="1" smtClean="0"/>
              <a:t>XX</a:t>
            </a:r>
            <a:r>
              <a:rPr lang="fr-FR" dirty="0" smtClean="0"/>
              <a:t> </a:t>
            </a:r>
            <a:r>
              <a:rPr lang="fr-FR" dirty="0" err="1" smtClean="0"/>
              <a:t>XX</a:t>
            </a:r>
            <a:endParaRPr lang="fr-FR" dirty="0" smtClean="0"/>
          </a:p>
          <a:p>
            <a:pPr lvl="1"/>
            <a:r>
              <a:rPr lang="fr-FR" dirty="0" smtClean="0"/>
              <a:t>Etablissement public à caractère industriel et commercial </a:t>
            </a:r>
            <a:r>
              <a:rPr lang="fr-FR" sz="800" b="1" dirty="0" smtClean="0">
                <a:solidFill>
                  <a:schemeClr val="bg2"/>
                </a:solidFill>
              </a:rPr>
              <a:t>|</a:t>
            </a:r>
            <a:r>
              <a:rPr lang="fr-FR" dirty="0" smtClean="0"/>
              <a:t> RCS Paris B 775 685 019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28 février 2014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 smtClean="0"/>
              <a:t>|  PAGE </a:t>
            </a:r>
            <a:fld id="{AEFB9B6D-867A-40B8-ACB0-35CC9F272C9C}" type="slidenum">
              <a:rPr lang="fr-FR" smtClean="0"/>
              <a:pPr/>
              <a:t>28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CEA | Irfu/SACM | Nabil Chouika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a-1">
  <a:themeElements>
    <a:clrScheme name="CEA">
      <a:dk1>
        <a:sysClr val="windowText" lastClr="000000"/>
      </a:dk1>
      <a:lt1>
        <a:sysClr val="window" lastClr="FFFFFF"/>
      </a:lt1>
      <a:dk2>
        <a:srgbClr val="DC0528"/>
      </a:dk2>
      <a:lt2>
        <a:srgbClr val="96C31E"/>
      </a:lt2>
      <a:accent1>
        <a:srgbClr val="781469"/>
      </a:accent1>
      <a:accent2>
        <a:srgbClr val="F08728"/>
      </a:accent2>
      <a:accent3>
        <a:srgbClr val="FAB45F"/>
      </a:accent3>
      <a:accent4>
        <a:srgbClr val="0091C3"/>
      </a:accent4>
      <a:accent5>
        <a:srgbClr val="006937"/>
      </a:accent5>
      <a:accent6>
        <a:srgbClr val="87000A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cea-1</Template>
  <TotalTime>970</TotalTime>
  <Words>3020</Words>
  <Application>Microsoft Office PowerPoint</Application>
  <PresentationFormat>Affichage à l'écran (4:3)</PresentationFormat>
  <Paragraphs>444</Paragraphs>
  <Slides>28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29" baseType="lpstr">
      <vt:lpstr>cea-1</vt:lpstr>
      <vt:lpstr>Optimisation magnétique</vt:lpstr>
      <vt:lpstr>sommaire</vt:lpstr>
      <vt:lpstr>Optimisation Magnétique : généralités</vt:lpstr>
      <vt:lpstr>Principe de l’optimisation</vt:lpstr>
      <vt:lpstr>Principe de l’optimisation</vt:lpstr>
      <vt:lpstr>Méthode numérique</vt:lpstr>
      <vt:lpstr>Méthode numérique</vt:lpstr>
      <vt:lpstr>Courants parallèles à un axe et invariants par translation parallèlement à cet axe (configuration 2D)</vt:lpstr>
      <vt:lpstr>Problème</vt:lpstr>
      <vt:lpstr>Problème</vt:lpstr>
      <vt:lpstr>Exemples</vt:lpstr>
      <vt:lpstr>Exemples</vt:lpstr>
      <vt:lpstr>Exemples</vt:lpstr>
      <vt:lpstr>Exemples</vt:lpstr>
      <vt:lpstr>Dipôle EuCARD2</vt:lpstr>
      <vt:lpstr>Dipôle EuCARD2</vt:lpstr>
      <vt:lpstr>Courants Axisymétriques</vt:lpstr>
      <vt:lpstr>Problème</vt:lpstr>
      <vt:lpstr>Problème</vt:lpstr>
      <vt:lpstr>Exemples</vt:lpstr>
      <vt:lpstr>Exemples</vt:lpstr>
      <vt:lpstr>Exemples</vt:lpstr>
      <vt:lpstr>Exemples</vt:lpstr>
      <vt:lpstr>Exemples</vt:lpstr>
      <vt:lpstr>Solénoïde SigmaPhi</vt:lpstr>
      <vt:lpstr>Conclusion</vt:lpstr>
      <vt:lpstr>Démonstration</vt:lpstr>
      <vt:lpstr>DSM  Irfu SACM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Optimisation magnétique</dc:title>
  <dc:creator>CHOUIKA Nabil</dc:creator>
  <cp:lastModifiedBy>CHOUIKA Nabil</cp:lastModifiedBy>
  <cp:revision>69</cp:revision>
  <dcterms:created xsi:type="dcterms:W3CDTF">2014-02-26T08:56:00Z</dcterms:created>
  <dcterms:modified xsi:type="dcterms:W3CDTF">2014-02-28T14:31:08Z</dcterms:modified>
</cp:coreProperties>
</file>