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emf" ContentType="image/x-emf"/>
  <Default Extension="rels" ContentType="application/vnd.openxmlformats-package.relationships+xml"/>
  <Default Extension="xml" ContentType="application/xml"/>
  <Default Extension="tiff" ContentType="image/tiff"/>
  <Default Extension="gif" ContentType="image/gif"/>
  <Default Extension="vml" ContentType="application/vnd.openxmlformats-officedocument.vmlDrawing"/>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4009" r:id="rId4"/>
  </p:sldMasterIdLst>
  <p:notesMasterIdLst>
    <p:notesMasterId r:id="rId67"/>
  </p:notesMasterIdLst>
  <p:handoutMasterIdLst>
    <p:handoutMasterId r:id="rId68"/>
  </p:handoutMasterIdLst>
  <p:sldIdLst>
    <p:sldId id="784" r:id="rId5"/>
    <p:sldId id="785" r:id="rId6"/>
    <p:sldId id="786" r:id="rId7"/>
    <p:sldId id="764" r:id="rId8"/>
    <p:sldId id="765" r:id="rId9"/>
    <p:sldId id="749" r:id="rId10"/>
    <p:sldId id="762" r:id="rId11"/>
    <p:sldId id="744" r:id="rId12"/>
    <p:sldId id="704" r:id="rId13"/>
    <p:sldId id="751" r:id="rId14"/>
    <p:sldId id="752" r:id="rId15"/>
    <p:sldId id="776" r:id="rId16"/>
    <p:sldId id="768" r:id="rId17"/>
    <p:sldId id="772" r:id="rId18"/>
    <p:sldId id="770" r:id="rId19"/>
    <p:sldId id="777" r:id="rId20"/>
    <p:sldId id="778" r:id="rId21"/>
    <p:sldId id="769" r:id="rId22"/>
    <p:sldId id="755" r:id="rId23"/>
    <p:sldId id="779" r:id="rId24"/>
    <p:sldId id="757" r:id="rId25"/>
    <p:sldId id="780" r:id="rId26"/>
    <p:sldId id="787" r:id="rId27"/>
    <p:sldId id="789" r:id="rId28"/>
    <p:sldId id="790" r:id="rId29"/>
    <p:sldId id="788" r:id="rId30"/>
    <p:sldId id="781" r:id="rId31"/>
    <p:sldId id="753" r:id="rId32"/>
    <p:sldId id="775" r:id="rId33"/>
    <p:sldId id="782" r:id="rId34"/>
    <p:sldId id="758" r:id="rId35"/>
    <p:sldId id="760" r:id="rId36"/>
    <p:sldId id="761" r:id="rId37"/>
    <p:sldId id="710" r:id="rId38"/>
    <p:sldId id="711" r:id="rId39"/>
    <p:sldId id="712" r:id="rId40"/>
    <p:sldId id="713" r:id="rId41"/>
    <p:sldId id="714" r:id="rId42"/>
    <p:sldId id="716" r:id="rId43"/>
    <p:sldId id="717" r:id="rId44"/>
    <p:sldId id="743" r:id="rId45"/>
    <p:sldId id="742" r:id="rId46"/>
    <p:sldId id="724" r:id="rId47"/>
    <p:sldId id="726" r:id="rId48"/>
    <p:sldId id="715" r:id="rId49"/>
    <p:sldId id="741" r:id="rId50"/>
    <p:sldId id="705" r:id="rId51"/>
    <p:sldId id="730" r:id="rId52"/>
    <p:sldId id="706" r:id="rId53"/>
    <p:sldId id="729" r:id="rId54"/>
    <p:sldId id="702" r:id="rId55"/>
    <p:sldId id="722" r:id="rId56"/>
    <p:sldId id="708" r:id="rId57"/>
    <p:sldId id="763" r:id="rId58"/>
    <p:sldId id="734" r:id="rId59"/>
    <p:sldId id="746" r:id="rId60"/>
    <p:sldId id="747" r:id="rId61"/>
    <p:sldId id="737" r:id="rId62"/>
    <p:sldId id="738" r:id="rId63"/>
    <p:sldId id="766" r:id="rId64"/>
    <p:sldId id="767" r:id="rId65"/>
    <p:sldId id="783" r:id="rId66"/>
  </p:sldIdLst>
  <p:sldSz cx="9144000" cy="6858000" type="screen4x3"/>
  <p:notesSz cx="7023100" cy="9309100"/>
  <p:defaultTextStyle>
    <a:defPPr>
      <a:defRPr lang="en-US"/>
    </a:defPPr>
    <a:lvl1pPr algn="l" rtl="0" fontAlgn="base">
      <a:spcBef>
        <a:spcPct val="0"/>
      </a:spcBef>
      <a:spcAft>
        <a:spcPct val="0"/>
      </a:spcAft>
      <a:defRPr kern="1200">
        <a:solidFill>
          <a:schemeClr val="tx1"/>
        </a:solidFill>
        <a:latin typeface="Arial" pitchFamily="34" charset="0"/>
        <a:ea typeface="ＭＳ Ｐゴシック" pitchFamily="34" charset="-128"/>
        <a:cs typeface="Arial" pitchFamily="34" charset="0"/>
      </a:defRPr>
    </a:lvl1pPr>
    <a:lvl2pPr marL="457200" algn="l" rtl="0" fontAlgn="base">
      <a:spcBef>
        <a:spcPct val="0"/>
      </a:spcBef>
      <a:spcAft>
        <a:spcPct val="0"/>
      </a:spcAft>
      <a:defRPr kern="1200">
        <a:solidFill>
          <a:schemeClr val="tx1"/>
        </a:solidFill>
        <a:latin typeface="Arial" pitchFamily="34" charset="0"/>
        <a:ea typeface="ＭＳ Ｐゴシック" pitchFamily="34" charset="-128"/>
        <a:cs typeface="Arial" pitchFamily="34" charset="0"/>
      </a:defRPr>
    </a:lvl2pPr>
    <a:lvl3pPr marL="914400" algn="l" rtl="0" fontAlgn="base">
      <a:spcBef>
        <a:spcPct val="0"/>
      </a:spcBef>
      <a:spcAft>
        <a:spcPct val="0"/>
      </a:spcAft>
      <a:defRPr kern="1200">
        <a:solidFill>
          <a:schemeClr val="tx1"/>
        </a:solidFill>
        <a:latin typeface="Arial" pitchFamily="34" charset="0"/>
        <a:ea typeface="ＭＳ Ｐゴシック" pitchFamily="34" charset="-128"/>
        <a:cs typeface="Arial" pitchFamily="34" charset="0"/>
      </a:defRPr>
    </a:lvl3pPr>
    <a:lvl4pPr marL="1371600" algn="l" rtl="0" fontAlgn="base">
      <a:spcBef>
        <a:spcPct val="0"/>
      </a:spcBef>
      <a:spcAft>
        <a:spcPct val="0"/>
      </a:spcAft>
      <a:defRPr kern="1200">
        <a:solidFill>
          <a:schemeClr val="tx1"/>
        </a:solidFill>
        <a:latin typeface="Arial" pitchFamily="34" charset="0"/>
        <a:ea typeface="ＭＳ Ｐゴシック" pitchFamily="34" charset="-128"/>
        <a:cs typeface="Arial" pitchFamily="34" charset="0"/>
      </a:defRPr>
    </a:lvl4pPr>
    <a:lvl5pPr marL="1828800" algn="l" rtl="0" fontAlgn="base">
      <a:spcBef>
        <a:spcPct val="0"/>
      </a:spcBef>
      <a:spcAft>
        <a:spcPct val="0"/>
      </a:spcAft>
      <a:defRPr kern="1200">
        <a:solidFill>
          <a:schemeClr val="tx1"/>
        </a:solidFill>
        <a:latin typeface="Arial" pitchFamily="34" charset="0"/>
        <a:ea typeface="ＭＳ Ｐゴシック" pitchFamily="34" charset="-128"/>
        <a:cs typeface="Arial" pitchFamily="34" charset="0"/>
      </a:defRPr>
    </a:lvl5pPr>
    <a:lvl6pPr marL="2286000" algn="l" defTabSz="914400" rtl="0" eaLnBrk="1" latinLnBrk="0" hangingPunct="1">
      <a:defRPr kern="1200">
        <a:solidFill>
          <a:schemeClr val="tx1"/>
        </a:solidFill>
        <a:latin typeface="Arial" pitchFamily="34" charset="0"/>
        <a:ea typeface="ＭＳ Ｐゴシック" pitchFamily="34" charset="-128"/>
        <a:cs typeface="Arial" pitchFamily="34" charset="0"/>
      </a:defRPr>
    </a:lvl6pPr>
    <a:lvl7pPr marL="2743200" algn="l" defTabSz="914400" rtl="0" eaLnBrk="1" latinLnBrk="0" hangingPunct="1">
      <a:defRPr kern="1200">
        <a:solidFill>
          <a:schemeClr val="tx1"/>
        </a:solidFill>
        <a:latin typeface="Arial" pitchFamily="34" charset="0"/>
        <a:ea typeface="ＭＳ Ｐゴシック" pitchFamily="34" charset="-128"/>
        <a:cs typeface="Arial" pitchFamily="34" charset="0"/>
      </a:defRPr>
    </a:lvl7pPr>
    <a:lvl8pPr marL="3200400" algn="l" defTabSz="914400" rtl="0" eaLnBrk="1" latinLnBrk="0" hangingPunct="1">
      <a:defRPr kern="1200">
        <a:solidFill>
          <a:schemeClr val="tx1"/>
        </a:solidFill>
        <a:latin typeface="Arial" pitchFamily="34" charset="0"/>
        <a:ea typeface="ＭＳ Ｐゴシック" pitchFamily="34" charset="-128"/>
        <a:cs typeface="Arial" pitchFamily="34" charset="0"/>
      </a:defRPr>
    </a:lvl8pPr>
    <a:lvl9pPr marL="3657600" algn="l" defTabSz="914400" rtl="0" eaLnBrk="1" latinLnBrk="0" hangingPunct="1">
      <a:defRPr kern="1200">
        <a:solidFill>
          <a:schemeClr val="tx1"/>
        </a:solidFill>
        <a:latin typeface="Arial" pitchFamily="34" charset="0"/>
        <a:ea typeface="ＭＳ Ｐゴシック" pitchFamily="34" charset="-128"/>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A4001D"/>
    <a:srgbClr val="9A0000"/>
    <a:srgbClr val="FFCC99"/>
    <a:srgbClr val="9D3431"/>
    <a:srgbClr val="FFFFCC"/>
    <a:srgbClr val="FF0000"/>
    <a:srgbClr val="FF99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223" autoAdjust="0"/>
    <p:restoredTop sz="92580" autoAdjust="0"/>
  </p:normalViewPr>
  <p:slideViewPr>
    <p:cSldViewPr snapToGrid="0">
      <p:cViewPr varScale="1">
        <p:scale>
          <a:sx n="76" d="100"/>
          <a:sy n="76" d="100"/>
        </p:scale>
        <p:origin x="-162"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p:cViewPr varScale="1">
        <p:scale>
          <a:sx n="80" d="100"/>
          <a:sy n="80" d="100"/>
        </p:scale>
        <p:origin x="-3498" y="-78"/>
      </p:cViewPr>
      <p:guideLst>
        <p:guide orient="horz" pos="2932"/>
        <p:guide pos="2212"/>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slide" Target="slides/slide59.xml"/><Relationship Id="rId68" Type="http://schemas.openxmlformats.org/officeDocument/2006/relationships/handoutMaster" Target="handoutMasters/handoutMaster1.xml"/><Relationship Id="rId7" Type="http://schemas.openxmlformats.org/officeDocument/2006/relationships/slide" Target="slides/slide3.xml"/><Relationship Id="rId71"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slide" Target="slides/slide62.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61" Type="http://schemas.openxmlformats.org/officeDocument/2006/relationships/slide" Target="slides/slide57.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presProps" Target="presProps.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tableStyles" Target="tableStyle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notesMaster" Target="notesMasters/notesMaster1.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4.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01442" name="Rectangle 2"/>
          <p:cNvSpPr>
            <a:spLocks noGrp="1" noChangeArrowheads="1"/>
          </p:cNvSpPr>
          <p:nvPr>
            <p:ph type="hdr" sz="quarter"/>
          </p:nvPr>
        </p:nvSpPr>
        <p:spPr bwMode="auto">
          <a:xfrm>
            <a:off x="0" y="0"/>
            <a:ext cx="3043876" cy="466411"/>
          </a:xfrm>
          <a:prstGeom prst="rect">
            <a:avLst/>
          </a:prstGeom>
          <a:noFill/>
          <a:ln w="9525">
            <a:noFill/>
            <a:miter lim="800000"/>
            <a:headEnd/>
            <a:tailEnd/>
          </a:ln>
          <a:effectLst/>
        </p:spPr>
        <p:txBody>
          <a:bodyPr vert="horz" wrap="square" lIns="91545" tIns="45772" rIns="91545" bIns="45772" numCol="1" anchor="t" anchorCtr="0" compatLnSpc="1">
            <a:prstTxWarp prst="textNoShape">
              <a:avLst/>
            </a:prstTxWarp>
          </a:bodyPr>
          <a:lstStyle>
            <a:lvl1pPr>
              <a:defRPr sz="1200">
                <a:latin typeface="Arial" charset="0"/>
                <a:ea typeface="+mn-ea"/>
                <a:cs typeface="+mn-cs"/>
              </a:defRPr>
            </a:lvl1pPr>
          </a:lstStyle>
          <a:p>
            <a:pPr>
              <a:defRPr/>
            </a:pPr>
            <a:endParaRPr lang="en-US"/>
          </a:p>
        </p:txBody>
      </p:sp>
      <p:sp>
        <p:nvSpPr>
          <p:cNvPr id="701443" name="Rectangle 3"/>
          <p:cNvSpPr>
            <a:spLocks noGrp="1" noChangeArrowheads="1"/>
          </p:cNvSpPr>
          <p:nvPr>
            <p:ph type="dt" sz="quarter" idx="1"/>
          </p:nvPr>
        </p:nvSpPr>
        <p:spPr bwMode="auto">
          <a:xfrm>
            <a:off x="3977629" y="0"/>
            <a:ext cx="3043876" cy="466411"/>
          </a:xfrm>
          <a:prstGeom prst="rect">
            <a:avLst/>
          </a:prstGeom>
          <a:noFill/>
          <a:ln w="9525">
            <a:noFill/>
            <a:miter lim="800000"/>
            <a:headEnd/>
            <a:tailEnd/>
          </a:ln>
          <a:effectLst/>
        </p:spPr>
        <p:txBody>
          <a:bodyPr vert="horz" wrap="square" lIns="91545" tIns="45772" rIns="91545" bIns="45772" numCol="1" anchor="t" anchorCtr="0" compatLnSpc="1">
            <a:prstTxWarp prst="textNoShape">
              <a:avLst/>
            </a:prstTxWarp>
          </a:bodyPr>
          <a:lstStyle>
            <a:lvl1pPr algn="r">
              <a:defRPr sz="1200">
                <a:latin typeface="Arial" charset="0"/>
                <a:ea typeface="+mn-ea"/>
                <a:cs typeface="+mn-cs"/>
              </a:defRPr>
            </a:lvl1pPr>
          </a:lstStyle>
          <a:p>
            <a:pPr>
              <a:defRPr/>
            </a:pPr>
            <a:endParaRPr lang="en-US"/>
          </a:p>
        </p:txBody>
      </p:sp>
      <p:sp>
        <p:nvSpPr>
          <p:cNvPr id="701444" name="Rectangle 4"/>
          <p:cNvSpPr>
            <a:spLocks noGrp="1" noChangeArrowheads="1"/>
          </p:cNvSpPr>
          <p:nvPr>
            <p:ph type="ftr" sz="quarter" idx="2"/>
          </p:nvPr>
        </p:nvSpPr>
        <p:spPr bwMode="auto">
          <a:xfrm>
            <a:off x="0" y="8841098"/>
            <a:ext cx="3043876" cy="466411"/>
          </a:xfrm>
          <a:prstGeom prst="rect">
            <a:avLst/>
          </a:prstGeom>
          <a:noFill/>
          <a:ln w="9525">
            <a:noFill/>
            <a:miter lim="800000"/>
            <a:headEnd/>
            <a:tailEnd/>
          </a:ln>
          <a:effectLst/>
        </p:spPr>
        <p:txBody>
          <a:bodyPr vert="horz" wrap="square" lIns="91545" tIns="45772" rIns="91545" bIns="45772" numCol="1" anchor="b" anchorCtr="0" compatLnSpc="1">
            <a:prstTxWarp prst="textNoShape">
              <a:avLst/>
            </a:prstTxWarp>
          </a:bodyPr>
          <a:lstStyle>
            <a:lvl1pPr>
              <a:defRPr sz="1200">
                <a:latin typeface="Arial" charset="0"/>
                <a:ea typeface="+mn-ea"/>
                <a:cs typeface="+mn-cs"/>
              </a:defRPr>
            </a:lvl1pPr>
          </a:lstStyle>
          <a:p>
            <a:pPr>
              <a:defRPr/>
            </a:pPr>
            <a:endParaRPr lang="en-US"/>
          </a:p>
        </p:txBody>
      </p:sp>
      <p:sp>
        <p:nvSpPr>
          <p:cNvPr id="701445" name="Rectangle 5"/>
          <p:cNvSpPr>
            <a:spLocks noGrp="1" noChangeArrowheads="1"/>
          </p:cNvSpPr>
          <p:nvPr>
            <p:ph type="sldNum" sz="quarter" idx="3"/>
          </p:nvPr>
        </p:nvSpPr>
        <p:spPr bwMode="auto">
          <a:xfrm>
            <a:off x="3977629" y="8841098"/>
            <a:ext cx="3043876" cy="466411"/>
          </a:xfrm>
          <a:prstGeom prst="rect">
            <a:avLst/>
          </a:prstGeom>
          <a:noFill/>
          <a:ln w="9525">
            <a:noFill/>
            <a:miter lim="800000"/>
            <a:headEnd/>
            <a:tailEnd/>
          </a:ln>
          <a:effectLst/>
        </p:spPr>
        <p:txBody>
          <a:bodyPr vert="horz" wrap="square" lIns="91545" tIns="45772" rIns="91545" bIns="45772" numCol="1" anchor="b" anchorCtr="0" compatLnSpc="1">
            <a:prstTxWarp prst="textNoShape">
              <a:avLst/>
            </a:prstTxWarp>
          </a:bodyPr>
          <a:lstStyle>
            <a:lvl1pPr algn="r">
              <a:defRPr sz="1200">
                <a:latin typeface="Arial" pitchFamily="34" charset="0"/>
                <a:ea typeface="ＭＳ Ｐゴシック" pitchFamily="-110" charset="-128"/>
                <a:cs typeface="+mn-cs"/>
              </a:defRPr>
            </a:lvl1pPr>
          </a:lstStyle>
          <a:p>
            <a:pPr>
              <a:defRPr/>
            </a:pPr>
            <a:fld id="{33E59226-549D-44B7-A981-D68BE8311E5E}" type="slidenum">
              <a:rPr lang="en-US"/>
              <a:pPr>
                <a:defRPr/>
              </a:pPr>
              <a:t>‹#›</a:t>
            </a:fld>
            <a:endParaRPr lang="en-US"/>
          </a:p>
        </p:txBody>
      </p:sp>
    </p:spTree>
    <p:extLst>
      <p:ext uri="{BB962C8B-B14F-4D97-AF65-F5344CB8AC3E}">
        <p14:creationId xmlns:p14="http://schemas.microsoft.com/office/powerpoint/2010/main" val="16101224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0"/>
            <a:ext cx="3043876" cy="464818"/>
          </a:xfrm>
          <a:prstGeom prst="rect">
            <a:avLst/>
          </a:prstGeom>
          <a:noFill/>
          <a:ln w="9525">
            <a:noFill/>
            <a:miter lim="800000"/>
            <a:headEnd/>
            <a:tailEnd/>
          </a:ln>
          <a:effectLst/>
        </p:spPr>
        <p:txBody>
          <a:bodyPr vert="horz" wrap="square" lIns="93278" tIns="46639" rIns="93278" bIns="46639" numCol="1" anchor="t" anchorCtr="0" compatLnSpc="1">
            <a:prstTxWarp prst="textNoShape">
              <a:avLst/>
            </a:prstTxWarp>
          </a:bodyPr>
          <a:lstStyle>
            <a:lvl1pPr defTabSz="933253">
              <a:defRPr sz="1300">
                <a:latin typeface="Arial" charset="0"/>
                <a:ea typeface="+mn-ea"/>
                <a:cs typeface="+mn-cs"/>
              </a:defRPr>
            </a:lvl1pPr>
          </a:lstStyle>
          <a:p>
            <a:pPr>
              <a:defRPr/>
            </a:pPr>
            <a:endParaRPr lang="en-US"/>
          </a:p>
        </p:txBody>
      </p:sp>
      <p:sp>
        <p:nvSpPr>
          <p:cNvPr id="4099" name="Rectangle 3"/>
          <p:cNvSpPr>
            <a:spLocks noGrp="1" noChangeArrowheads="1"/>
          </p:cNvSpPr>
          <p:nvPr>
            <p:ph type="dt" idx="1"/>
          </p:nvPr>
        </p:nvSpPr>
        <p:spPr bwMode="auto">
          <a:xfrm>
            <a:off x="3977629" y="0"/>
            <a:ext cx="3043876" cy="464818"/>
          </a:xfrm>
          <a:prstGeom prst="rect">
            <a:avLst/>
          </a:prstGeom>
          <a:noFill/>
          <a:ln w="9525">
            <a:noFill/>
            <a:miter lim="800000"/>
            <a:headEnd/>
            <a:tailEnd/>
          </a:ln>
          <a:effectLst/>
        </p:spPr>
        <p:txBody>
          <a:bodyPr vert="horz" wrap="square" lIns="93278" tIns="46639" rIns="93278" bIns="46639" numCol="1" anchor="t" anchorCtr="0" compatLnSpc="1">
            <a:prstTxWarp prst="textNoShape">
              <a:avLst/>
            </a:prstTxWarp>
          </a:bodyPr>
          <a:lstStyle>
            <a:lvl1pPr algn="r" defTabSz="933253">
              <a:defRPr sz="1300">
                <a:latin typeface="Arial" charset="0"/>
                <a:ea typeface="+mn-ea"/>
                <a:cs typeface="+mn-cs"/>
              </a:defRPr>
            </a:lvl1pPr>
          </a:lstStyle>
          <a:p>
            <a:pPr>
              <a:defRPr/>
            </a:pPr>
            <a:endParaRPr lang="en-US"/>
          </a:p>
        </p:txBody>
      </p:sp>
      <p:sp>
        <p:nvSpPr>
          <p:cNvPr id="37892" name="Rectangle 4"/>
          <p:cNvSpPr>
            <a:spLocks noGrp="1" noRot="1" noChangeAspect="1" noChangeArrowheads="1" noTextEdit="1"/>
          </p:cNvSpPr>
          <p:nvPr>
            <p:ph type="sldImg" idx="2"/>
          </p:nvPr>
        </p:nvSpPr>
        <p:spPr bwMode="auto">
          <a:xfrm>
            <a:off x="1184275" y="698500"/>
            <a:ext cx="4654550" cy="3490913"/>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01" name="Rectangle 5"/>
          <p:cNvSpPr>
            <a:spLocks noGrp="1" noChangeArrowheads="1"/>
          </p:cNvSpPr>
          <p:nvPr>
            <p:ph type="body" sz="quarter" idx="3"/>
          </p:nvPr>
        </p:nvSpPr>
        <p:spPr bwMode="auto">
          <a:xfrm>
            <a:off x="702310" y="4422142"/>
            <a:ext cx="5618480" cy="4188140"/>
          </a:xfrm>
          <a:prstGeom prst="rect">
            <a:avLst/>
          </a:prstGeom>
          <a:noFill/>
          <a:ln w="9525">
            <a:noFill/>
            <a:miter lim="800000"/>
            <a:headEnd/>
            <a:tailEnd/>
          </a:ln>
          <a:effectLst/>
        </p:spPr>
        <p:txBody>
          <a:bodyPr vert="horz" wrap="square" lIns="93278" tIns="46639" rIns="93278" bIns="46639"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102" name="Rectangle 6"/>
          <p:cNvSpPr>
            <a:spLocks noGrp="1" noChangeArrowheads="1"/>
          </p:cNvSpPr>
          <p:nvPr>
            <p:ph type="ftr" sz="quarter" idx="4"/>
          </p:nvPr>
        </p:nvSpPr>
        <p:spPr bwMode="auto">
          <a:xfrm>
            <a:off x="0" y="8842691"/>
            <a:ext cx="3043876" cy="464818"/>
          </a:xfrm>
          <a:prstGeom prst="rect">
            <a:avLst/>
          </a:prstGeom>
          <a:noFill/>
          <a:ln w="9525">
            <a:noFill/>
            <a:miter lim="800000"/>
            <a:headEnd/>
            <a:tailEnd/>
          </a:ln>
          <a:effectLst/>
        </p:spPr>
        <p:txBody>
          <a:bodyPr vert="horz" wrap="square" lIns="93278" tIns="46639" rIns="93278" bIns="46639" numCol="1" anchor="b" anchorCtr="0" compatLnSpc="1">
            <a:prstTxWarp prst="textNoShape">
              <a:avLst/>
            </a:prstTxWarp>
          </a:bodyPr>
          <a:lstStyle>
            <a:lvl1pPr defTabSz="933253">
              <a:defRPr sz="1300">
                <a:latin typeface="Arial" charset="0"/>
                <a:ea typeface="+mn-ea"/>
                <a:cs typeface="+mn-cs"/>
              </a:defRPr>
            </a:lvl1pPr>
          </a:lstStyle>
          <a:p>
            <a:pPr>
              <a:defRPr/>
            </a:pPr>
            <a:endParaRPr lang="en-US"/>
          </a:p>
        </p:txBody>
      </p:sp>
      <p:sp>
        <p:nvSpPr>
          <p:cNvPr id="4103" name="Rectangle 7"/>
          <p:cNvSpPr>
            <a:spLocks noGrp="1" noChangeArrowheads="1"/>
          </p:cNvSpPr>
          <p:nvPr>
            <p:ph type="sldNum" sz="quarter" idx="5"/>
          </p:nvPr>
        </p:nvSpPr>
        <p:spPr bwMode="auto">
          <a:xfrm>
            <a:off x="3977629" y="8842691"/>
            <a:ext cx="3043876" cy="464818"/>
          </a:xfrm>
          <a:prstGeom prst="rect">
            <a:avLst/>
          </a:prstGeom>
          <a:noFill/>
          <a:ln w="9525">
            <a:noFill/>
            <a:miter lim="800000"/>
            <a:headEnd/>
            <a:tailEnd/>
          </a:ln>
          <a:effectLst/>
        </p:spPr>
        <p:txBody>
          <a:bodyPr vert="horz" wrap="square" lIns="93278" tIns="46639" rIns="93278" bIns="46639" numCol="1" anchor="b" anchorCtr="0" compatLnSpc="1">
            <a:prstTxWarp prst="textNoShape">
              <a:avLst/>
            </a:prstTxWarp>
          </a:bodyPr>
          <a:lstStyle>
            <a:lvl1pPr algn="r" defTabSz="933253">
              <a:defRPr sz="1300">
                <a:latin typeface="Arial" pitchFamily="34" charset="0"/>
                <a:ea typeface="ＭＳ Ｐゴシック" pitchFamily="-110" charset="-128"/>
                <a:cs typeface="+mn-cs"/>
              </a:defRPr>
            </a:lvl1pPr>
          </a:lstStyle>
          <a:p>
            <a:pPr>
              <a:defRPr/>
            </a:pPr>
            <a:fld id="{CEFE0C91-77C2-48C8-B11A-D34D76DA7CE1}" type="slidenum">
              <a:rPr lang="en-US"/>
              <a:pPr>
                <a:defRPr/>
              </a:pPr>
              <a:t>‹#›</a:t>
            </a:fld>
            <a:endParaRPr lang="en-US"/>
          </a:p>
        </p:txBody>
      </p:sp>
    </p:spTree>
    <p:extLst>
      <p:ext uri="{BB962C8B-B14F-4D97-AF65-F5344CB8AC3E}">
        <p14:creationId xmlns:p14="http://schemas.microsoft.com/office/powerpoint/2010/main" val="78143167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ＭＳ Ｐゴシック" pitchFamily="-107" charset="-128"/>
        <a:cs typeface="ＭＳ Ｐゴシック" pitchFamily="-107" charset="-128"/>
      </a:defRPr>
    </a:lvl1pPr>
    <a:lvl2pPr marL="4572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2pPr>
    <a:lvl3pPr marL="9144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3pPr>
    <a:lvl4pPr marL="13716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4pPr>
    <a:lvl5pPr marL="18288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a:ln/>
        </p:spPr>
      </p:sp>
      <p:sp>
        <p:nvSpPr>
          <p:cNvPr id="3993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itchFamily="34" charset="0"/>
              <a:ea typeface="ＭＳ Ｐゴシック" pitchFamily="34" charset="-128"/>
            </a:endParaRPr>
          </a:p>
        </p:txBody>
      </p:sp>
      <p:sp>
        <p:nvSpPr>
          <p:cNvPr id="3994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2310" eaLnBrk="0" hangingPunct="0">
              <a:defRPr>
                <a:solidFill>
                  <a:schemeClr val="tx1"/>
                </a:solidFill>
                <a:latin typeface="Arial" pitchFamily="34" charset="0"/>
                <a:ea typeface="ＭＳ Ｐゴシック" pitchFamily="34" charset="-128"/>
              </a:defRPr>
            </a:lvl1pPr>
            <a:lvl2pPr marL="745848" indent="-286864" defTabSz="932310" eaLnBrk="0" hangingPunct="0">
              <a:defRPr>
                <a:solidFill>
                  <a:schemeClr val="tx1"/>
                </a:solidFill>
                <a:latin typeface="Arial" pitchFamily="34" charset="0"/>
                <a:ea typeface="ＭＳ Ｐゴシック" pitchFamily="34" charset="-128"/>
              </a:defRPr>
            </a:lvl2pPr>
            <a:lvl3pPr marL="1147458" indent="-229492" defTabSz="932310" eaLnBrk="0" hangingPunct="0">
              <a:defRPr>
                <a:solidFill>
                  <a:schemeClr val="tx1"/>
                </a:solidFill>
                <a:latin typeface="Arial" pitchFamily="34" charset="0"/>
                <a:ea typeface="ＭＳ Ｐゴシック" pitchFamily="34" charset="-128"/>
              </a:defRPr>
            </a:lvl3pPr>
            <a:lvl4pPr marL="1606441" indent="-229492" defTabSz="932310" eaLnBrk="0" hangingPunct="0">
              <a:defRPr>
                <a:solidFill>
                  <a:schemeClr val="tx1"/>
                </a:solidFill>
                <a:latin typeface="Arial" pitchFamily="34" charset="0"/>
                <a:ea typeface="ＭＳ Ｐゴシック" pitchFamily="34" charset="-128"/>
              </a:defRPr>
            </a:lvl4pPr>
            <a:lvl5pPr marL="2065424" indent="-229492" defTabSz="932310" eaLnBrk="0" hangingPunct="0">
              <a:defRPr>
                <a:solidFill>
                  <a:schemeClr val="tx1"/>
                </a:solidFill>
                <a:latin typeface="Arial" pitchFamily="34" charset="0"/>
                <a:ea typeface="ＭＳ Ｐゴシック" pitchFamily="34" charset="-128"/>
              </a:defRPr>
            </a:lvl5pPr>
            <a:lvl6pPr marL="2524407" indent="-229492" defTabSz="93231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83390" indent="-229492" defTabSz="93231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42373" indent="-229492" defTabSz="932310" eaLnBrk="0" fontAlgn="base" hangingPunct="0">
              <a:spcBef>
                <a:spcPct val="0"/>
              </a:spcBef>
              <a:spcAft>
                <a:spcPct val="0"/>
              </a:spcAft>
              <a:defRPr>
                <a:solidFill>
                  <a:schemeClr val="tx1"/>
                </a:solidFill>
                <a:latin typeface="Arial" pitchFamily="34" charset="0"/>
                <a:ea typeface="ＭＳ Ｐゴシック" pitchFamily="34" charset="-128"/>
              </a:defRPr>
            </a:lvl8pPr>
            <a:lvl9pPr marL="3901356" indent="-229492" defTabSz="93231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eaLnBrk="1" hangingPunct="1"/>
            <a:fld id="{8793A5C4-812C-4CA8-B153-46A10D70CA29}" type="slidenum">
              <a:rPr lang="en-US" altLang="en-US" smtClean="0"/>
              <a:pPr eaLnBrk="1" hangingPunct="1"/>
              <a:t>2</a:t>
            </a:fld>
            <a:endParaRPr lang="en-US" alt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1C09D7-2034-4A7F-959F-75165A7C71A3}" type="slidenum">
              <a:rPr lang="en-US" smtClean="0"/>
              <a:pPr>
                <a:defRPr/>
              </a:pPr>
              <a:t>4</a:t>
            </a:fld>
            <a:endParaRPr lang="en-US"/>
          </a:p>
        </p:txBody>
      </p:sp>
    </p:spTree>
    <p:extLst>
      <p:ext uri="{BB962C8B-B14F-4D97-AF65-F5344CB8AC3E}">
        <p14:creationId xmlns:p14="http://schemas.microsoft.com/office/powerpoint/2010/main" val="38381354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Magnet: </a:t>
            </a:r>
          </a:p>
          <a:p>
            <a:r>
              <a:rPr lang="en-US" dirty="0" smtClean="0"/>
              <a:t>Conductively-cooled,</a:t>
            </a:r>
            <a:r>
              <a:rPr lang="en-US" baseline="0" dirty="0" smtClean="0"/>
              <a:t> split magnet prototypes have been tested</a:t>
            </a:r>
          </a:p>
          <a:p>
            <a:r>
              <a:rPr lang="en-US" baseline="0" dirty="0" smtClean="0"/>
              <a:t>LCLS-II will include a quad/corrector dipoles / BPM package</a:t>
            </a:r>
          </a:p>
          <a:p>
            <a:r>
              <a:rPr lang="en-US" baseline="0" dirty="0" smtClean="0"/>
              <a:t>Detailed magnetic design(s) will be made specific for LCLS-II</a:t>
            </a:r>
            <a:endParaRPr lang="en-US" dirty="0"/>
          </a:p>
        </p:txBody>
      </p:sp>
      <p:sp>
        <p:nvSpPr>
          <p:cNvPr id="4" name="Slide Number Placeholder 3"/>
          <p:cNvSpPr>
            <a:spLocks noGrp="1"/>
          </p:cNvSpPr>
          <p:nvPr>
            <p:ph type="sldNum" sz="quarter" idx="10"/>
          </p:nvPr>
        </p:nvSpPr>
        <p:spPr/>
        <p:txBody>
          <a:bodyPr/>
          <a:lstStyle/>
          <a:p>
            <a:pPr>
              <a:defRPr/>
            </a:pPr>
            <a:fld id="{8C1C09D7-2034-4A7F-959F-75165A7C71A3}" type="slidenum">
              <a:rPr lang="en-US" smtClean="0"/>
              <a:pPr>
                <a:defRPr/>
              </a:pPr>
              <a:t>5</a:t>
            </a:fld>
            <a:endParaRPr lang="en-US"/>
          </a:p>
        </p:txBody>
      </p:sp>
    </p:spTree>
    <p:extLst>
      <p:ext uri="{BB962C8B-B14F-4D97-AF65-F5344CB8AC3E}">
        <p14:creationId xmlns:p14="http://schemas.microsoft.com/office/powerpoint/2010/main" val="14993943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8C1C09D7-2034-4A7F-959F-75165A7C71A3}" type="slidenum">
              <a:rPr lang="en-US" smtClean="0">
                <a:solidFill>
                  <a:prstClr val="black"/>
                </a:solidFill>
              </a:rPr>
              <a:pPr>
                <a:defRPr/>
              </a:pPr>
              <a:t>29</a:t>
            </a:fld>
            <a:endParaRPr lang="en-US">
              <a:solidFill>
                <a:prstClr val="black"/>
              </a:solidFill>
            </a:endParaRPr>
          </a:p>
        </p:txBody>
      </p:sp>
    </p:spTree>
    <p:extLst>
      <p:ext uri="{BB962C8B-B14F-4D97-AF65-F5344CB8AC3E}">
        <p14:creationId xmlns:p14="http://schemas.microsoft.com/office/powerpoint/2010/main" val="17947972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infrastructure is for re-processing activities, dressed cavity preparation for string/HTS</a:t>
            </a:r>
            <a:r>
              <a:rPr lang="en-US" baseline="0" dirty="0" smtClean="0"/>
              <a:t> and possibly 3.9 GHz processing</a:t>
            </a:r>
            <a:endParaRPr lang="en-US" dirty="0"/>
          </a:p>
        </p:txBody>
      </p:sp>
      <p:sp>
        <p:nvSpPr>
          <p:cNvPr id="4" name="Slide Number Placeholder 3"/>
          <p:cNvSpPr>
            <a:spLocks noGrp="1"/>
          </p:cNvSpPr>
          <p:nvPr>
            <p:ph type="sldNum" sz="quarter" idx="10"/>
          </p:nvPr>
        </p:nvSpPr>
        <p:spPr/>
        <p:txBody>
          <a:bodyPr/>
          <a:lstStyle/>
          <a:p>
            <a:pPr>
              <a:defRPr/>
            </a:pPr>
            <a:fld id="{8C1C09D7-2034-4A7F-959F-75165A7C71A3}" type="slidenum">
              <a:rPr lang="en-US" smtClean="0"/>
              <a:pPr>
                <a:defRPr/>
              </a:pPr>
              <a:t>35</a:t>
            </a:fld>
            <a:endParaRPr lang="en-US"/>
          </a:p>
        </p:txBody>
      </p:sp>
    </p:spTree>
    <p:extLst>
      <p:ext uri="{BB962C8B-B14F-4D97-AF65-F5344CB8AC3E}">
        <p14:creationId xmlns:p14="http://schemas.microsoft.com/office/powerpoint/2010/main" val="7832373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Don’t say PXIE because</a:t>
            </a:r>
            <a:r>
              <a:rPr lang="en-US" baseline="0" dirty="0" smtClean="0"/>
              <a:t> the audience won’t know what that is.  It is a test cave for an H- source.</a:t>
            </a:r>
            <a:endParaRPr lang="en-US" dirty="0"/>
          </a:p>
        </p:txBody>
      </p:sp>
      <p:sp>
        <p:nvSpPr>
          <p:cNvPr id="4" name="Slide Number Placeholder 3"/>
          <p:cNvSpPr>
            <a:spLocks noGrp="1"/>
          </p:cNvSpPr>
          <p:nvPr>
            <p:ph type="sldNum" sz="quarter" idx="10"/>
          </p:nvPr>
        </p:nvSpPr>
        <p:spPr/>
        <p:txBody>
          <a:bodyPr/>
          <a:lstStyle/>
          <a:p>
            <a:pPr>
              <a:defRPr/>
            </a:pPr>
            <a:fld id="{8C1C09D7-2034-4A7F-959F-75165A7C71A3}" type="slidenum">
              <a:rPr lang="en-US" smtClean="0"/>
              <a:pPr>
                <a:defRPr/>
              </a:pPr>
              <a:t>40</a:t>
            </a:fld>
            <a:endParaRPr lang="en-US"/>
          </a:p>
        </p:txBody>
      </p:sp>
    </p:spTree>
    <p:extLst>
      <p:ext uri="{BB962C8B-B14F-4D97-AF65-F5344CB8AC3E}">
        <p14:creationId xmlns:p14="http://schemas.microsoft.com/office/powerpoint/2010/main" val="38925780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 people not necessarily working full time for the full duration</a:t>
            </a:r>
          </a:p>
          <a:p>
            <a:r>
              <a:rPr lang="en-US" dirty="0" smtClean="0"/>
              <a:t>Not shown: 1.5 days (4 techs) for cold mass transport between buildings</a:t>
            </a:r>
          </a:p>
          <a:p>
            <a:r>
              <a:rPr lang="en-US" dirty="0" smtClean="0"/>
              <a:t>WS0: Cold-end coupler assembly</a:t>
            </a:r>
          </a:p>
          <a:p>
            <a:r>
              <a:rPr lang="en-US" dirty="0" smtClean="0"/>
              <a:t>WS1:</a:t>
            </a:r>
            <a:r>
              <a:rPr lang="en-US" baseline="0" dirty="0" smtClean="0"/>
              <a:t> Cavity string assembly</a:t>
            </a:r>
          </a:p>
          <a:p>
            <a:r>
              <a:rPr lang="en-US" baseline="0" dirty="0" smtClean="0"/>
              <a:t>WS2: Cold mass assembly at MP9</a:t>
            </a:r>
          </a:p>
          <a:p>
            <a:r>
              <a:rPr lang="en-US" baseline="0" dirty="0" smtClean="0"/>
              <a:t>WS3: Cold mass assembly at ICB</a:t>
            </a:r>
          </a:p>
          <a:p>
            <a:r>
              <a:rPr lang="en-US" baseline="0" dirty="0" smtClean="0"/>
              <a:t>WS4: Assembly on Big Bertha</a:t>
            </a:r>
          </a:p>
          <a:p>
            <a:r>
              <a:rPr lang="en-US" baseline="0" dirty="0" smtClean="0"/>
              <a:t>WS5: Final assembly</a:t>
            </a:r>
          </a:p>
          <a:p>
            <a:r>
              <a:rPr lang="en-US" baseline="0" dirty="0" smtClean="0"/>
              <a:t>WS6: Cryomodule transport preparation</a:t>
            </a:r>
            <a:endParaRPr lang="en-US" dirty="0"/>
          </a:p>
        </p:txBody>
      </p:sp>
      <p:sp>
        <p:nvSpPr>
          <p:cNvPr id="4" name="Slide Number Placeholder 3"/>
          <p:cNvSpPr>
            <a:spLocks noGrp="1"/>
          </p:cNvSpPr>
          <p:nvPr>
            <p:ph type="sldNum" sz="quarter" idx="10"/>
          </p:nvPr>
        </p:nvSpPr>
        <p:spPr/>
        <p:txBody>
          <a:bodyPr/>
          <a:lstStyle/>
          <a:p>
            <a:pPr>
              <a:defRPr/>
            </a:pPr>
            <a:fld id="{8C1C09D7-2034-4A7F-959F-75165A7C71A3}" type="slidenum">
              <a:rPr lang="en-US" smtClean="0"/>
              <a:pPr>
                <a:defRPr/>
              </a:pPr>
              <a:t>45</a:t>
            </a:fld>
            <a:endParaRPr lang="en-US"/>
          </a:p>
        </p:txBody>
      </p:sp>
    </p:spTree>
    <p:extLst>
      <p:ext uri="{BB962C8B-B14F-4D97-AF65-F5344CB8AC3E}">
        <p14:creationId xmlns:p14="http://schemas.microsoft.com/office/powerpoint/2010/main" val="34329961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it-IT" dirty="0"/>
              <a:t>Timergali Khabiboulline, T. Nicol (chair), Leonardo Ristori, </a:t>
            </a:r>
            <a:r>
              <a:rPr lang="en-US" dirty="0"/>
              <a:t>Ed Daly, J. Preble 	</a:t>
            </a:r>
          </a:p>
          <a:p>
            <a:endParaRPr lang="en-US" dirty="0" smtClean="0"/>
          </a:p>
          <a:p>
            <a:r>
              <a:rPr lang="en-US" dirty="0" smtClean="0"/>
              <a:t>Elvin Harms (chair), John </a:t>
            </a:r>
            <a:r>
              <a:rPr lang="en-US" dirty="0" err="1" smtClean="0"/>
              <a:t>Mammosser</a:t>
            </a:r>
            <a:r>
              <a:rPr lang="en-US" dirty="0" smtClean="0"/>
              <a:t>, Joel </a:t>
            </a:r>
            <a:r>
              <a:rPr lang="en-US" dirty="0" err="1" smtClean="0"/>
              <a:t>Fuerst</a:t>
            </a:r>
            <a:r>
              <a:rPr lang="en-US" dirty="0" smtClean="0"/>
              <a:t>, Tom </a:t>
            </a:r>
            <a:r>
              <a:rPr lang="en-US" dirty="0" err="1" smtClean="0"/>
              <a:t>Nicol</a:t>
            </a:r>
            <a:r>
              <a:rPr lang="en-US" dirty="0" smtClean="0"/>
              <a:t>,</a:t>
            </a:r>
            <a:r>
              <a:rPr lang="en-US" baseline="0" dirty="0" smtClean="0"/>
              <a:t> and </a:t>
            </a:r>
            <a:r>
              <a:rPr lang="en-US" dirty="0" smtClean="0"/>
              <a:t>Jerry </a:t>
            </a:r>
            <a:r>
              <a:rPr lang="en-US" dirty="0" err="1" smtClean="0"/>
              <a:t>Makara</a:t>
            </a:r>
            <a:endParaRPr lang="en-US" dirty="0" smtClean="0"/>
          </a:p>
        </p:txBody>
      </p:sp>
      <p:sp>
        <p:nvSpPr>
          <p:cNvPr id="4" name="Slide Number Placeholder 3"/>
          <p:cNvSpPr>
            <a:spLocks noGrp="1"/>
          </p:cNvSpPr>
          <p:nvPr>
            <p:ph type="sldNum" sz="quarter" idx="10"/>
          </p:nvPr>
        </p:nvSpPr>
        <p:spPr/>
        <p:txBody>
          <a:bodyPr/>
          <a:lstStyle/>
          <a:p>
            <a:pPr>
              <a:defRPr/>
            </a:pPr>
            <a:fld id="{8C1C09D7-2034-4A7F-959F-75165A7C71A3}" type="slidenum">
              <a:rPr lang="en-US" smtClean="0"/>
              <a:pPr>
                <a:defRPr/>
              </a:pPr>
              <a:t>49</a:t>
            </a:fld>
            <a:endParaRPr lang="en-US" dirty="0"/>
          </a:p>
        </p:txBody>
      </p:sp>
    </p:spTree>
    <p:extLst>
      <p:ext uri="{BB962C8B-B14F-4D97-AF65-F5344CB8AC3E}">
        <p14:creationId xmlns:p14="http://schemas.microsoft.com/office/powerpoint/2010/main" val="26911158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1C09D7-2034-4A7F-959F-75165A7C71A3}" type="slidenum">
              <a:rPr lang="en-US" smtClean="0"/>
              <a:pPr>
                <a:defRPr/>
              </a:pPr>
              <a:t>53</a:t>
            </a:fld>
            <a:endParaRPr lang="en-US" dirty="0"/>
          </a:p>
        </p:txBody>
      </p:sp>
    </p:spTree>
    <p:extLst>
      <p:ext uri="{BB962C8B-B14F-4D97-AF65-F5344CB8AC3E}">
        <p14:creationId xmlns:p14="http://schemas.microsoft.com/office/powerpoint/2010/main" val="391200147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2310" eaLnBrk="0" hangingPunct="0">
              <a:defRPr>
                <a:solidFill>
                  <a:schemeClr val="tx1"/>
                </a:solidFill>
                <a:latin typeface="Arial" pitchFamily="34" charset="0"/>
                <a:ea typeface="ＭＳ Ｐゴシック" pitchFamily="34" charset="-128"/>
              </a:defRPr>
            </a:lvl1pPr>
            <a:lvl2pPr marL="745848" indent="-286864" defTabSz="932310" eaLnBrk="0" hangingPunct="0">
              <a:defRPr>
                <a:solidFill>
                  <a:schemeClr val="tx1"/>
                </a:solidFill>
                <a:latin typeface="Arial" pitchFamily="34" charset="0"/>
                <a:ea typeface="ＭＳ Ｐゴシック" pitchFamily="34" charset="-128"/>
              </a:defRPr>
            </a:lvl2pPr>
            <a:lvl3pPr marL="1147458" indent="-229492" defTabSz="932310" eaLnBrk="0" hangingPunct="0">
              <a:defRPr>
                <a:solidFill>
                  <a:schemeClr val="tx1"/>
                </a:solidFill>
                <a:latin typeface="Arial" pitchFamily="34" charset="0"/>
                <a:ea typeface="ＭＳ Ｐゴシック" pitchFamily="34" charset="-128"/>
              </a:defRPr>
            </a:lvl3pPr>
            <a:lvl4pPr marL="1606441" indent="-229492" defTabSz="932310" eaLnBrk="0" hangingPunct="0">
              <a:defRPr>
                <a:solidFill>
                  <a:schemeClr val="tx1"/>
                </a:solidFill>
                <a:latin typeface="Arial" pitchFamily="34" charset="0"/>
                <a:ea typeface="ＭＳ Ｐゴシック" pitchFamily="34" charset="-128"/>
              </a:defRPr>
            </a:lvl4pPr>
            <a:lvl5pPr marL="2065424" indent="-229492" defTabSz="932310" eaLnBrk="0" hangingPunct="0">
              <a:defRPr>
                <a:solidFill>
                  <a:schemeClr val="tx1"/>
                </a:solidFill>
                <a:latin typeface="Arial" pitchFamily="34" charset="0"/>
                <a:ea typeface="ＭＳ Ｐゴシック" pitchFamily="34" charset="-128"/>
              </a:defRPr>
            </a:lvl5pPr>
            <a:lvl6pPr marL="2524407" indent="-229492" defTabSz="93231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83390" indent="-229492" defTabSz="93231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42373" indent="-229492" defTabSz="932310" eaLnBrk="0" fontAlgn="base" hangingPunct="0">
              <a:spcBef>
                <a:spcPct val="0"/>
              </a:spcBef>
              <a:spcAft>
                <a:spcPct val="0"/>
              </a:spcAft>
              <a:defRPr>
                <a:solidFill>
                  <a:schemeClr val="tx1"/>
                </a:solidFill>
                <a:latin typeface="Arial" pitchFamily="34" charset="0"/>
                <a:ea typeface="ＭＳ Ｐゴシック" pitchFamily="34" charset="-128"/>
              </a:defRPr>
            </a:lvl8pPr>
            <a:lvl9pPr marL="3901356" indent="-229492" defTabSz="93231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eaLnBrk="1" hangingPunct="1"/>
            <a:fld id="{A5702FE1-A031-435E-964E-B44B710CD11D}" type="slidenum">
              <a:rPr lang="en-US" altLang="en-US" smtClean="0">
                <a:solidFill>
                  <a:srgbClr val="000000"/>
                </a:solidFill>
              </a:rPr>
              <a:pPr eaLnBrk="1" hangingPunct="1"/>
              <a:t>55</a:t>
            </a:fld>
            <a:endParaRPr lang="en-US" altLang="en-US" smtClean="0">
              <a:solidFill>
                <a:srgbClr val="000000"/>
              </a:solidFill>
            </a:endParaRPr>
          </a:p>
        </p:txBody>
      </p:sp>
      <p:sp>
        <p:nvSpPr>
          <p:cNvPr id="43011" name="Rectangle 2"/>
          <p:cNvSpPr>
            <a:spLocks noGrp="1" noRot="1" noChangeAspect="1" noChangeArrowheads="1" noTextEdit="1"/>
          </p:cNvSpPr>
          <p:nvPr>
            <p:ph type="sldImg"/>
          </p:nvPr>
        </p:nvSpPr>
        <p:spPr>
          <a:ln/>
        </p:spPr>
      </p:sp>
      <p:sp>
        <p:nvSpPr>
          <p:cNvPr id="43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latin typeface="Arial" pitchFamily="34" charset="0"/>
              <a:ea typeface="ＭＳ Ｐゴシック" pitchFamily="34" charset="-128"/>
            </a:endParaRPr>
          </a:p>
        </p:txBody>
      </p:sp>
    </p:spTree>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jpeg"/><Relationship Id="rId2" Type="http://schemas.openxmlformats.org/officeDocument/2006/relationships/image" Target="../media/image1.jpe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jpe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jpe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pic>
        <p:nvPicPr>
          <p:cNvPr id="5" name="Picture 2" descr="C:\Users\bronwynb\Desktop\Branding\divider_template_backg#5330.jp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4229100" y="3876675"/>
            <a:ext cx="2524125" cy="733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9"/>
          <p:cNvPicPr>
            <a:picLocks noChangeAspect="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0" y="6124575"/>
            <a:ext cx="1973263" cy="71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2" descr="C:\Documents and Settings\mcdunn\Desktop\banner-lcls-ii_wd500.jpg"/>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577850" y="544513"/>
            <a:ext cx="4251325" cy="884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2" descr="C:\Documents and Settings\mcdunn\Desktop\LBNL_Full_Logo_Final.gif"/>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6400800" y="3590925"/>
            <a:ext cx="908050" cy="776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39" descr="http://inside.anl.gov/resources/standards/images/logos/ANL_H_Black.jpg"/>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7491413" y="3679825"/>
            <a:ext cx="1223962" cy="569913"/>
          </a:xfrm>
          <a:prstGeom prst="rect">
            <a:avLst/>
          </a:prstGeom>
          <a:noFill/>
          <a:ln w="9525">
            <a:solidFill>
              <a:srgbClr val="FFFF00"/>
            </a:solidFill>
            <a:miter lim="800000"/>
            <a:headEnd/>
            <a:tailEnd/>
          </a:ln>
          <a:extLst>
            <a:ext uri="{909E8E84-426E-40DD-AFC4-6F175D3DCCD1}">
              <a14:hiddenFill xmlns:a14="http://schemas.microsoft.com/office/drawing/2010/main">
                <a:solidFill>
                  <a:srgbClr val="FFFFFF"/>
                </a:solidFill>
              </a14:hiddenFill>
            </a:ext>
          </a:extLst>
        </p:spPr>
      </p:pic>
      <p:pic>
        <p:nvPicPr>
          <p:cNvPr id="11" name="Picture 2" descr="C:\Users\tor\Downloads\FermiLogo.tiff"/>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5189538" y="4532313"/>
            <a:ext cx="1792287" cy="322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4" descr="JLab_logo_white1.jpg"/>
          <p:cNvPicPr>
            <a:picLocks noChangeAspect="1"/>
          </p:cNvPicPr>
          <p:nvPr userDrawn="1"/>
        </p:nvPicPr>
        <p:blipFill>
          <a:blip r:embed="rId9">
            <a:extLst>
              <a:ext uri="{28A0092B-C50C-407E-A947-70E740481C1C}">
                <a14:useLocalDpi xmlns:a14="http://schemas.microsoft.com/office/drawing/2010/main" val="0"/>
              </a:ext>
            </a:extLst>
          </a:blip>
          <a:srcRect/>
          <a:stretch>
            <a:fillRect/>
          </a:stretch>
        </p:blipFill>
        <p:spPr bwMode="auto">
          <a:xfrm>
            <a:off x="7077075" y="4381500"/>
            <a:ext cx="1952625"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5" descr="cornell university 2.gif"/>
          <p:cNvPicPr>
            <a:picLocks noChangeAspect="1"/>
          </p:cNvPicPr>
          <p:nvPr userDrawn="1"/>
        </p:nvPicPr>
        <p:blipFill>
          <a:blip r:embed="rId10">
            <a:extLst>
              <a:ext uri="{28A0092B-C50C-407E-A947-70E740481C1C}">
                <a14:useLocalDpi xmlns:a14="http://schemas.microsoft.com/office/drawing/2010/main" val="0"/>
              </a:ext>
            </a:extLst>
          </a:blip>
          <a:srcRect/>
          <a:stretch>
            <a:fillRect/>
          </a:stretch>
        </p:blipFill>
        <p:spPr bwMode="auto">
          <a:xfrm>
            <a:off x="4210050" y="4371975"/>
            <a:ext cx="776288" cy="754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557213" y="536575"/>
            <a:ext cx="8008937" cy="2246313"/>
          </a:xfrm>
        </p:spPr>
        <p:txBody>
          <a:bodyPr>
            <a:noAutofit/>
          </a:bodyPr>
          <a:lstStyle>
            <a:lvl1pPr>
              <a:defRPr sz="4300" b="1">
                <a:solidFill>
                  <a:schemeClr val="tx1"/>
                </a:solidFill>
                <a:latin typeface="Arial" pitchFamily="34" charset="0"/>
                <a:cs typeface="Arial" pitchFamily="34" charset="0"/>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557213" y="3181350"/>
            <a:ext cx="7989887" cy="2652522"/>
          </a:xfrm>
        </p:spPr>
        <p:txBody>
          <a:bodyPr>
            <a:noAutofit/>
          </a:bodyPr>
          <a:lstStyle>
            <a:lvl1pPr marL="0" indent="0" algn="l">
              <a:lnSpc>
                <a:spcPct val="110000"/>
              </a:lnSpc>
              <a:buNone/>
              <a:defRPr sz="1600" b="0">
                <a:solidFill>
                  <a:schemeClr val="tx1"/>
                </a:solidFill>
                <a:latin typeface="Arial" pitchFamily="34" charset="0"/>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CA" dirty="0" smtClean="0"/>
          </a:p>
        </p:txBody>
      </p:sp>
      <p:sp>
        <p:nvSpPr>
          <p:cNvPr id="15" name="Text Placeholder 14"/>
          <p:cNvSpPr>
            <a:spLocks noGrp="1"/>
          </p:cNvSpPr>
          <p:nvPr>
            <p:ph type="body" sz="quarter" idx="11"/>
          </p:nvPr>
        </p:nvSpPr>
        <p:spPr>
          <a:xfrm>
            <a:off x="557213" y="2755011"/>
            <a:ext cx="8008937" cy="369189"/>
          </a:xfrm>
        </p:spPr>
        <p:txBody>
          <a:bodyPr>
            <a:noAutofit/>
          </a:bodyPr>
          <a:lstStyle>
            <a:lvl1pPr>
              <a:lnSpc>
                <a:spcPct val="100000"/>
              </a:lnSpc>
              <a:defRPr sz="2800" b="0">
                <a:solidFill>
                  <a:schemeClr val="tx1"/>
                </a:solidFill>
                <a:latin typeface="Arial" pitchFamily="34" charset="0"/>
                <a:cs typeface="Arial" pitchFamily="34" charset="0"/>
              </a:defRPr>
            </a:lvl1pPr>
          </a:lstStyle>
          <a:p>
            <a:pPr lvl="0"/>
            <a:r>
              <a:rPr lang="en-US" smtClean="0"/>
              <a:t>Click to edit Master text styles</a:t>
            </a:r>
          </a:p>
        </p:txBody>
      </p:sp>
      <p:sp>
        <p:nvSpPr>
          <p:cNvPr id="14" name="Footer Placeholder 11"/>
          <p:cNvSpPr>
            <a:spLocks noGrp="1"/>
          </p:cNvSpPr>
          <p:nvPr>
            <p:ph type="ftr" sz="quarter" idx="3"/>
          </p:nvPr>
        </p:nvSpPr>
        <p:spPr>
          <a:xfrm>
            <a:off x="5903247" y="6400615"/>
            <a:ext cx="3126453" cy="314325"/>
          </a:xfrm>
          <a:prstGeom prst="rect">
            <a:avLst/>
          </a:prstGeom>
        </p:spPr>
        <p:txBody>
          <a:bodyPr/>
          <a:lstStyle>
            <a:lvl1pPr algn="l">
              <a:defRPr sz="1100" b="0" smtClean="0">
                <a:solidFill>
                  <a:schemeClr val="tx1"/>
                </a:solidFill>
                <a:ea typeface="ＭＳ Ｐゴシック" pitchFamily="-110" charset="-128"/>
                <a:cs typeface="+mn-cs"/>
              </a:defRPr>
            </a:lvl1pPr>
          </a:lstStyle>
          <a:p>
            <a:pPr>
              <a:defRPr/>
            </a:pPr>
            <a:r>
              <a:rPr lang="en-US" smtClean="0"/>
              <a:t>Ginsburg - Saclay Seminar, 7 Nov 2014</a:t>
            </a:r>
            <a:endParaRPr lang="en-US" dirty="0"/>
          </a:p>
        </p:txBody>
      </p:sp>
    </p:spTree>
    <p:extLst>
      <p:ext uri="{BB962C8B-B14F-4D97-AF65-F5344CB8AC3E}">
        <p14:creationId xmlns:p14="http://schemas.microsoft.com/office/powerpoint/2010/main" val="40669661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5" name="Picture 6"/>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1252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6" name="Straight Connector 5"/>
          <p:cNvCxnSpPr/>
          <p:nvPr userDrawn="1"/>
        </p:nvCxnSpPr>
        <p:spPr>
          <a:xfrm>
            <a:off x="0" y="1074738"/>
            <a:ext cx="8553450" cy="1587"/>
          </a:xfrm>
          <a:prstGeom prst="line">
            <a:avLst/>
          </a:prstGeom>
          <a:ln w="22225">
            <a:solidFill>
              <a:srgbClr val="A4001D"/>
            </a:solidFill>
            <a:headEnd type="none"/>
            <a:tailEnd type="oval" w="med" len="med"/>
          </a:ln>
        </p:spPr>
        <p:style>
          <a:lnRef idx="1">
            <a:schemeClr val="accent1"/>
          </a:lnRef>
          <a:fillRef idx="0">
            <a:schemeClr val="accent1"/>
          </a:fillRef>
          <a:effectRef idx="0">
            <a:schemeClr val="accent1"/>
          </a:effectRef>
          <a:fontRef idx="minor">
            <a:schemeClr val="tx1"/>
          </a:fontRef>
        </p:style>
      </p:cxnSp>
      <p:sp>
        <p:nvSpPr>
          <p:cNvPr id="4" name="Title 3"/>
          <p:cNvSpPr>
            <a:spLocks noGrp="1"/>
          </p:cNvSpPr>
          <p:nvPr>
            <p:ph type="title"/>
          </p:nvPr>
        </p:nvSpPr>
        <p:spPr/>
        <p:txBody>
          <a:bodyPr/>
          <a:lstStyle>
            <a:lvl1pPr>
              <a:defRPr>
                <a:solidFill>
                  <a:srgbClr val="A4001D"/>
                </a:solidFill>
              </a:defRPr>
            </a:lvl1pPr>
          </a:lstStyle>
          <a:p>
            <a:r>
              <a:rPr lang="en-US" smtClean="0"/>
              <a:t>Click to edit Master title style</a:t>
            </a:r>
            <a:endParaRPr lang="en-CA" dirty="0"/>
          </a:p>
        </p:txBody>
      </p:sp>
      <p:sp>
        <p:nvSpPr>
          <p:cNvPr id="16" name="Content Placeholder 15"/>
          <p:cNvSpPr>
            <a:spLocks noGrp="1"/>
          </p:cNvSpPr>
          <p:nvPr>
            <p:ph sz="quarter" idx="14"/>
          </p:nvPr>
        </p:nvSpPr>
        <p:spPr>
          <a:xfrm>
            <a:off x="457200" y="1243584"/>
            <a:ext cx="8108950" cy="5065522"/>
          </a:xfrm>
        </p:spPr>
        <p:txBody>
          <a:bodyPr/>
          <a:lstStyle>
            <a:lvl1pPr>
              <a:buClr>
                <a:srgbClr val="981E32"/>
              </a:buClr>
              <a:defRPr/>
            </a:lvl1pPr>
            <a:lvl2pPr>
              <a:buClr>
                <a:srgbClr val="981E32"/>
              </a:buClr>
              <a:defRPr/>
            </a:lvl2pPr>
            <a:lvl3pPr>
              <a:buClr>
                <a:srgbClr val="981E32"/>
              </a:buClr>
              <a:defRPr b="0"/>
            </a:lvl3pPr>
            <a:lvl4pPr>
              <a:buClr>
                <a:srgbClr val="981E32"/>
              </a:buClr>
              <a:defRPr/>
            </a:lvl4pPr>
            <a:lvl5pPr>
              <a:buClr>
                <a:srgbClr val="981E32"/>
              </a:buClr>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7" name="Slide Number Placeholder 7"/>
          <p:cNvSpPr>
            <a:spLocks noGrp="1"/>
          </p:cNvSpPr>
          <p:nvPr>
            <p:ph type="sldNum" sz="quarter" idx="15"/>
          </p:nvPr>
        </p:nvSpPr>
        <p:spPr/>
        <p:txBody>
          <a:bodyPr/>
          <a:lstStyle>
            <a:lvl1pPr>
              <a:defRPr/>
            </a:lvl1pPr>
          </a:lstStyle>
          <a:p>
            <a:pPr>
              <a:defRPr/>
            </a:pPr>
            <a:fld id="{916E5410-9907-4D1F-B8AB-BEE6983E57DE}" type="slidenum">
              <a:rPr lang="en-US"/>
              <a:pPr>
                <a:defRPr/>
              </a:pPr>
              <a:t>‹#›</a:t>
            </a:fld>
            <a:endParaRPr lang="en-US" dirty="0"/>
          </a:p>
        </p:txBody>
      </p:sp>
      <p:sp>
        <p:nvSpPr>
          <p:cNvPr id="9" name="Footer Placeholder 11"/>
          <p:cNvSpPr>
            <a:spLocks noGrp="1"/>
          </p:cNvSpPr>
          <p:nvPr>
            <p:ph type="ftr" sz="quarter" idx="3"/>
          </p:nvPr>
        </p:nvSpPr>
        <p:spPr>
          <a:xfrm>
            <a:off x="5326431" y="6422065"/>
            <a:ext cx="3094555" cy="314325"/>
          </a:xfrm>
          <a:prstGeom prst="rect">
            <a:avLst/>
          </a:prstGeom>
        </p:spPr>
        <p:txBody>
          <a:bodyPr/>
          <a:lstStyle>
            <a:lvl1pPr algn="l">
              <a:defRPr sz="1100" b="0" smtClean="0">
                <a:solidFill>
                  <a:schemeClr val="tx1"/>
                </a:solidFill>
                <a:ea typeface="ＭＳ Ｐゴシック" pitchFamily="-110" charset="-128"/>
                <a:cs typeface="+mn-cs"/>
              </a:defRPr>
            </a:lvl1pPr>
          </a:lstStyle>
          <a:p>
            <a:pPr>
              <a:defRPr/>
            </a:pPr>
            <a:r>
              <a:rPr lang="en-US" smtClean="0"/>
              <a:t>Ginsburg - Saclay Seminar, 7 Nov 2014</a:t>
            </a:r>
            <a:endParaRPr lang="en-US" dirty="0"/>
          </a:p>
        </p:txBody>
      </p:sp>
    </p:spTree>
    <p:extLst>
      <p:ext uri="{BB962C8B-B14F-4D97-AF65-F5344CB8AC3E}">
        <p14:creationId xmlns:p14="http://schemas.microsoft.com/office/powerpoint/2010/main" val="27294054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pic>
        <p:nvPicPr>
          <p:cNvPr id="3" name="Picture 6"/>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1252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5" name="Straight Connector 4"/>
          <p:cNvCxnSpPr/>
          <p:nvPr userDrawn="1"/>
        </p:nvCxnSpPr>
        <p:spPr>
          <a:xfrm>
            <a:off x="0" y="1074738"/>
            <a:ext cx="8553450" cy="1587"/>
          </a:xfrm>
          <a:prstGeom prst="line">
            <a:avLst/>
          </a:prstGeom>
          <a:ln w="22225">
            <a:solidFill>
              <a:srgbClr val="A4001D"/>
            </a:solidFill>
            <a:headEnd type="none"/>
            <a:tailEnd type="oval" w="med" len="med"/>
          </a:ln>
        </p:spPr>
        <p:style>
          <a:lnRef idx="1">
            <a:schemeClr val="accent1"/>
          </a:lnRef>
          <a:fillRef idx="0">
            <a:schemeClr val="accent1"/>
          </a:fillRef>
          <a:effectRef idx="0">
            <a:schemeClr val="accent1"/>
          </a:effectRef>
          <a:fontRef idx="minor">
            <a:schemeClr val="tx1"/>
          </a:fontRef>
        </p:style>
      </p:cxnSp>
      <p:sp>
        <p:nvSpPr>
          <p:cNvPr id="4" name="Title 3"/>
          <p:cNvSpPr>
            <a:spLocks noGrp="1"/>
          </p:cNvSpPr>
          <p:nvPr>
            <p:ph type="title"/>
          </p:nvPr>
        </p:nvSpPr>
        <p:spPr/>
        <p:txBody>
          <a:bodyPr/>
          <a:lstStyle/>
          <a:p>
            <a:r>
              <a:rPr lang="en-US" smtClean="0"/>
              <a:t>Click to edit Master title style</a:t>
            </a:r>
            <a:endParaRPr lang="en-CA" dirty="0"/>
          </a:p>
        </p:txBody>
      </p:sp>
      <p:sp>
        <p:nvSpPr>
          <p:cNvPr id="6" name="Slide Number Placeholder 7"/>
          <p:cNvSpPr>
            <a:spLocks noGrp="1"/>
          </p:cNvSpPr>
          <p:nvPr>
            <p:ph type="sldNum" sz="quarter" idx="10"/>
          </p:nvPr>
        </p:nvSpPr>
        <p:spPr/>
        <p:txBody>
          <a:bodyPr/>
          <a:lstStyle>
            <a:lvl1pPr>
              <a:defRPr/>
            </a:lvl1pPr>
          </a:lstStyle>
          <a:p>
            <a:pPr>
              <a:defRPr/>
            </a:pPr>
            <a:fld id="{3E900548-7BB2-40B8-AD23-F3929F74101C}" type="slidenum">
              <a:rPr lang="en-US"/>
              <a:pPr>
                <a:defRPr/>
              </a:pPr>
              <a:t>‹#›</a:t>
            </a:fld>
            <a:endParaRPr lang="en-US" dirty="0"/>
          </a:p>
        </p:txBody>
      </p:sp>
      <p:sp>
        <p:nvSpPr>
          <p:cNvPr id="8" name="Footer Placeholder 11"/>
          <p:cNvSpPr>
            <a:spLocks noGrp="1"/>
          </p:cNvSpPr>
          <p:nvPr>
            <p:ph type="ftr" sz="quarter" idx="3"/>
          </p:nvPr>
        </p:nvSpPr>
        <p:spPr>
          <a:xfrm>
            <a:off x="5326431" y="6422065"/>
            <a:ext cx="3094555" cy="314325"/>
          </a:xfrm>
          <a:prstGeom prst="rect">
            <a:avLst/>
          </a:prstGeom>
        </p:spPr>
        <p:txBody>
          <a:bodyPr/>
          <a:lstStyle>
            <a:lvl1pPr algn="l">
              <a:defRPr sz="1100" b="0" smtClean="0">
                <a:solidFill>
                  <a:schemeClr val="tx1"/>
                </a:solidFill>
                <a:ea typeface="ＭＳ Ｐゴシック" pitchFamily="-110" charset="-128"/>
                <a:cs typeface="+mn-cs"/>
              </a:defRPr>
            </a:lvl1pPr>
          </a:lstStyle>
          <a:p>
            <a:pPr>
              <a:defRPr/>
            </a:pPr>
            <a:r>
              <a:rPr lang="en-US" smtClean="0"/>
              <a:t>Ginsburg - Saclay Seminar, 7 Nov 2014</a:t>
            </a:r>
            <a:endParaRPr lang="en-US" dirty="0"/>
          </a:p>
        </p:txBody>
      </p:sp>
    </p:spTree>
    <p:extLst>
      <p:ext uri="{BB962C8B-B14F-4D97-AF65-F5344CB8AC3E}">
        <p14:creationId xmlns:p14="http://schemas.microsoft.com/office/powerpoint/2010/main" val="6675442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pic>
        <p:nvPicPr>
          <p:cNvPr id="5" name="Picture 6"/>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1252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6" name="Straight Connector 5"/>
          <p:cNvCxnSpPr/>
          <p:nvPr userDrawn="1"/>
        </p:nvCxnSpPr>
        <p:spPr>
          <a:xfrm>
            <a:off x="0" y="1074738"/>
            <a:ext cx="8553450" cy="1587"/>
          </a:xfrm>
          <a:prstGeom prst="line">
            <a:avLst/>
          </a:prstGeom>
          <a:ln w="22225">
            <a:solidFill>
              <a:srgbClr val="A4001D"/>
            </a:solidFill>
            <a:headEnd type="none"/>
            <a:tailEnd type="oval" w="med" len="med"/>
          </a:ln>
        </p:spPr>
        <p:style>
          <a:lnRef idx="1">
            <a:schemeClr val="accent1"/>
          </a:lnRef>
          <a:fillRef idx="0">
            <a:schemeClr val="accent1"/>
          </a:fillRef>
          <a:effectRef idx="0">
            <a:schemeClr val="accent1"/>
          </a:effectRef>
          <a:fontRef idx="minor">
            <a:schemeClr val="tx1"/>
          </a:fontRef>
        </p:style>
      </p:cxnSp>
      <p:sp>
        <p:nvSpPr>
          <p:cNvPr id="4" name="Title 3"/>
          <p:cNvSpPr>
            <a:spLocks noGrp="1"/>
          </p:cNvSpPr>
          <p:nvPr>
            <p:ph type="title"/>
          </p:nvPr>
        </p:nvSpPr>
        <p:spPr/>
        <p:txBody>
          <a:bodyPr/>
          <a:lstStyle/>
          <a:p>
            <a:r>
              <a:rPr lang="en-US" smtClean="0"/>
              <a:t>Click to edit Master title style</a:t>
            </a:r>
            <a:endParaRPr lang="en-CA" dirty="0"/>
          </a:p>
        </p:txBody>
      </p:sp>
      <p:sp>
        <p:nvSpPr>
          <p:cNvPr id="16" name="Content Placeholder 15"/>
          <p:cNvSpPr>
            <a:spLocks noGrp="1"/>
          </p:cNvSpPr>
          <p:nvPr>
            <p:ph sz="quarter" idx="14"/>
          </p:nvPr>
        </p:nvSpPr>
        <p:spPr>
          <a:xfrm>
            <a:off x="457200" y="1243584"/>
            <a:ext cx="3886200" cy="5065522"/>
          </a:xfrm>
        </p:spPr>
        <p:txBody>
          <a:bodyPr/>
          <a:lstStyle>
            <a:lvl1pPr>
              <a:buClr>
                <a:srgbClr val="981E32"/>
              </a:buClr>
              <a:defRPr/>
            </a:lvl1pPr>
            <a:lvl2pPr>
              <a:buClr>
                <a:srgbClr val="981E32"/>
              </a:buClr>
              <a:defRPr/>
            </a:lvl2pPr>
            <a:lvl3pPr>
              <a:buClr>
                <a:srgbClr val="981E32"/>
              </a:buClr>
              <a:defRPr/>
            </a:lvl3pPr>
            <a:lvl4pPr>
              <a:buClr>
                <a:srgbClr val="981E32"/>
              </a:buClr>
              <a:defRPr/>
            </a:lvl4pPr>
            <a:lvl5pPr>
              <a:buClr>
                <a:srgbClr val="981E32"/>
              </a:buClr>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11" name="Content Placeholder 15"/>
          <p:cNvSpPr>
            <a:spLocks noGrp="1"/>
          </p:cNvSpPr>
          <p:nvPr>
            <p:ph sz="quarter" idx="15"/>
          </p:nvPr>
        </p:nvSpPr>
        <p:spPr>
          <a:xfrm>
            <a:off x="4648200" y="1252729"/>
            <a:ext cx="3886200" cy="5065522"/>
          </a:xfrm>
        </p:spPr>
        <p:txBody>
          <a:bodyPr/>
          <a:lstStyle>
            <a:lvl1pPr>
              <a:buClr>
                <a:srgbClr val="981E32"/>
              </a:buClr>
              <a:defRPr/>
            </a:lvl1pPr>
            <a:lvl2pPr>
              <a:buClr>
                <a:srgbClr val="981E32"/>
              </a:buClr>
              <a:defRPr/>
            </a:lvl2pPr>
            <a:lvl3pPr>
              <a:buClr>
                <a:srgbClr val="981E32"/>
              </a:buClr>
              <a:defRPr/>
            </a:lvl3pPr>
            <a:lvl4pPr>
              <a:buClr>
                <a:srgbClr val="981E32"/>
              </a:buClr>
              <a:defRPr/>
            </a:lvl4pPr>
            <a:lvl5pPr>
              <a:buClr>
                <a:srgbClr val="981E32"/>
              </a:buClr>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7" name="Slide Number Placeholder 7"/>
          <p:cNvSpPr>
            <a:spLocks noGrp="1"/>
          </p:cNvSpPr>
          <p:nvPr>
            <p:ph type="sldNum" sz="quarter" idx="16"/>
          </p:nvPr>
        </p:nvSpPr>
        <p:spPr/>
        <p:txBody>
          <a:bodyPr/>
          <a:lstStyle>
            <a:lvl1pPr>
              <a:defRPr/>
            </a:lvl1pPr>
          </a:lstStyle>
          <a:p>
            <a:pPr>
              <a:defRPr/>
            </a:pPr>
            <a:fld id="{3C38C41E-C971-441D-BAE3-A0D97BA59077}" type="slidenum">
              <a:rPr lang="en-US"/>
              <a:pPr>
                <a:defRPr/>
              </a:pPr>
              <a:t>‹#›</a:t>
            </a:fld>
            <a:endParaRPr lang="en-US" dirty="0"/>
          </a:p>
        </p:txBody>
      </p:sp>
      <p:sp>
        <p:nvSpPr>
          <p:cNvPr id="9" name="Footer Placeholder 11"/>
          <p:cNvSpPr>
            <a:spLocks noGrp="1"/>
          </p:cNvSpPr>
          <p:nvPr>
            <p:ph type="ftr" sz="quarter" idx="3"/>
          </p:nvPr>
        </p:nvSpPr>
        <p:spPr>
          <a:xfrm>
            <a:off x="5326431" y="6422065"/>
            <a:ext cx="3094555" cy="314325"/>
          </a:xfrm>
          <a:prstGeom prst="rect">
            <a:avLst/>
          </a:prstGeom>
        </p:spPr>
        <p:txBody>
          <a:bodyPr/>
          <a:lstStyle>
            <a:lvl1pPr algn="l">
              <a:defRPr sz="1100" b="0" smtClean="0">
                <a:solidFill>
                  <a:schemeClr val="tx1"/>
                </a:solidFill>
                <a:ea typeface="ＭＳ Ｐゴシック" pitchFamily="-110" charset="-128"/>
                <a:cs typeface="+mn-cs"/>
              </a:defRPr>
            </a:lvl1pPr>
          </a:lstStyle>
          <a:p>
            <a:pPr>
              <a:defRPr/>
            </a:pPr>
            <a:r>
              <a:rPr lang="en-US" smtClean="0"/>
              <a:t>Ginsburg - Saclay Seminar, 7 Nov 2014</a:t>
            </a:r>
            <a:endParaRPr lang="en-US" dirty="0"/>
          </a:p>
        </p:txBody>
      </p:sp>
    </p:spTree>
    <p:extLst>
      <p:ext uri="{BB962C8B-B14F-4D97-AF65-F5344CB8AC3E}">
        <p14:creationId xmlns:p14="http://schemas.microsoft.com/office/powerpoint/2010/main" val="25094977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 line headline">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1252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8" name="Straight Connector 7"/>
          <p:cNvCxnSpPr/>
          <p:nvPr userDrawn="1"/>
        </p:nvCxnSpPr>
        <p:spPr>
          <a:xfrm>
            <a:off x="0" y="1074738"/>
            <a:ext cx="8553450" cy="1587"/>
          </a:xfrm>
          <a:prstGeom prst="line">
            <a:avLst/>
          </a:prstGeom>
          <a:ln w="22225">
            <a:solidFill>
              <a:srgbClr val="A4001D"/>
            </a:solidFill>
            <a:headEnd type="none"/>
            <a:tailEnd type="oval" w="med" len="med"/>
          </a:ln>
        </p:spPr>
        <p:style>
          <a:lnRef idx="1">
            <a:schemeClr val="accent1"/>
          </a:lnRef>
          <a:fillRef idx="0">
            <a:schemeClr val="accent1"/>
          </a:fillRef>
          <a:effectRef idx="0">
            <a:schemeClr val="accent1"/>
          </a:effectRef>
          <a:fontRef idx="minor">
            <a:schemeClr val="tx1"/>
          </a:fontRef>
        </p:style>
      </p:cxnSp>
      <p:sp>
        <p:nvSpPr>
          <p:cNvPr id="4" name="Title 3"/>
          <p:cNvSpPr>
            <a:spLocks noGrp="1"/>
          </p:cNvSpPr>
          <p:nvPr>
            <p:ph type="title"/>
          </p:nvPr>
        </p:nvSpPr>
        <p:spPr/>
        <p:txBody>
          <a:bodyPr/>
          <a:lstStyle/>
          <a:p>
            <a:r>
              <a:rPr lang="en-US" smtClean="0"/>
              <a:t>Click to edit Master title style</a:t>
            </a:r>
            <a:endParaRPr lang="en-CA" dirty="0"/>
          </a:p>
        </p:txBody>
      </p:sp>
      <p:sp>
        <p:nvSpPr>
          <p:cNvPr id="5" name="Picture Placeholder 4"/>
          <p:cNvSpPr>
            <a:spLocks noGrp="1"/>
          </p:cNvSpPr>
          <p:nvPr>
            <p:ph type="pic" sz="quarter" idx="15"/>
          </p:nvPr>
        </p:nvSpPr>
        <p:spPr>
          <a:xfrm>
            <a:off x="3646488" y="1252728"/>
            <a:ext cx="2442340" cy="2481072"/>
          </a:xfrm>
        </p:spPr>
        <p:txBody>
          <a:bodyPr rtlCol="0">
            <a:normAutofit/>
          </a:bodyPr>
          <a:lstStyle/>
          <a:p>
            <a:pPr lvl="0"/>
            <a:r>
              <a:rPr lang="en-US" noProof="0" dirty="0" smtClean="0"/>
              <a:t>Click icon to add picture</a:t>
            </a:r>
            <a:endParaRPr lang="en-CA" noProof="0" dirty="0"/>
          </a:p>
        </p:txBody>
      </p:sp>
      <p:sp>
        <p:nvSpPr>
          <p:cNvPr id="11" name="Picture Placeholder 4"/>
          <p:cNvSpPr>
            <a:spLocks noGrp="1"/>
          </p:cNvSpPr>
          <p:nvPr>
            <p:ph type="pic" sz="quarter" idx="16"/>
          </p:nvPr>
        </p:nvSpPr>
        <p:spPr>
          <a:xfrm>
            <a:off x="3646488" y="3886200"/>
            <a:ext cx="2442340" cy="2432050"/>
          </a:xfrm>
        </p:spPr>
        <p:txBody>
          <a:bodyPr rtlCol="0">
            <a:normAutofit/>
          </a:bodyPr>
          <a:lstStyle/>
          <a:p>
            <a:pPr lvl="0"/>
            <a:r>
              <a:rPr lang="en-US" noProof="0" dirty="0" smtClean="0"/>
              <a:t>Click icon to add picture</a:t>
            </a:r>
            <a:endParaRPr lang="en-CA" noProof="0" dirty="0"/>
          </a:p>
        </p:txBody>
      </p:sp>
      <p:sp>
        <p:nvSpPr>
          <p:cNvPr id="13" name="Picture Placeholder 4"/>
          <p:cNvSpPr>
            <a:spLocks noGrp="1"/>
          </p:cNvSpPr>
          <p:nvPr>
            <p:ph type="pic" sz="quarter" idx="17"/>
          </p:nvPr>
        </p:nvSpPr>
        <p:spPr>
          <a:xfrm>
            <a:off x="6242954" y="1243584"/>
            <a:ext cx="2442340" cy="5065522"/>
          </a:xfrm>
        </p:spPr>
        <p:txBody>
          <a:bodyPr rtlCol="0">
            <a:normAutofit/>
          </a:bodyPr>
          <a:lstStyle/>
          <a:p>
            <a:pPr lvl="0"/>
            <a:r>
              <a:rPr lang="en-US" noProof="0" dirty="0" smtClean="0"/>
              <a:t>Click icon to add picture</a:t>
            </a:r>
            <a:endParaRPr lang="en-CA" noProof="0" dirty="0"/>
          </a:p>
        </p:txBody>
      </p:sp>
      <p:sp>
        <p:nvSpPr>
          <p:cNvPr id="3" name="Content Placeholder 2"/>
          <p:cNvSpPr>
            <a:spLocks noGrp="1"/>
          </p:cNvSpPr>
          <p:nvPr>
            <p:ph sz="quarter" idx="18"/>
          </p:nvPr>
        </p:nvSpPr>
        <p:spPr>
          <a:xfrm>
            <a:off x="457200" y="1243584"/>
            <a:ext cx="3013075" cy="5065522"/>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9" name="Slide Number Placeholder 7"/>
          <p:cNvSpPr>
            <a:spLocks noGrp="1"/>
          </p:cNvSpPr>
          <p:nvPr>
            <p:ph type="sldNum" sz="quarter" idx="19"/>
          </p:nvPr>
        </p:nvSpPr>
        <p:spPr/>
        <p:txBody>
          <a:bodyPr/>
          <a:lstStyle>
            <a:lvl1pPr>
              <a:defRPr/>
            </a:lvl1pPr>
          </a:lstStyle>
          <a:p>
            <a:pPr>
              <a:defRPr/>
            </a:pPr>
            <a:fld id="{6699A583-47BC-4515-9A62-359185AA6F0C}" type="slidenum">
              <a:rPr lang="en-US"/>
              <a:pPr>
                <a:defRPr/>
              </a:pPr>
              <a:t>‹#›</a:t>
            </a:fld>
            <a:endParaRPr lang="en-US" dirty="0"/>
          </a:p>
        </p:txBody>
      </p:sp>
      <p:sp>
        <p:nvSpPr>
          <p:cNvPr id="12" name="Footer Placeholder 11"/>
          <p:cNvSpPr>
            <a:spLocks noGrp="1"/>
          </p:cNvSpPr>
          <p:nvPr>
            <p:ph type="ftr" sz="quarter" idx="3"/>
          </p:nvPr>
        </p:nvSpPr>
        <p:spPr>
          <a:xfrm>
            <a:off x="5326431" y="6422065"/>
            <a:ext cx="3094555" cy="314325"/>
          </a:xfrm>
          <a:prstGeom prst="rect">
            <a:avLst/>
          </a:prstGeom>
        </p:spPr>
        <p:txBody>
          <a:bodyPr/>
          <a:lstStyle>
            <a:lvl1pPr algn="l">
              <a:defRPr sz="1100" b="0" smtClean="0">
                <a:solidFill>
                  <a:schemeClr val="tx1"/>
                </a:solidFill>
                <a:ea typeface="ＭＳ Ｐゴシック" pitchFamily="-110" charset="-128"/>
                <a:cs typeface="+mn-cs"/>
              </a:defRPr>
            </a:lvl1pPr>
          </a:lstStyle>
          <a:p>
            <a:pPr>
              <a:defRPr/>
            </a:pPr>
            <a:r>
              <a:rPr lang="en-US" smtClean="0"/>
              <a:t>Ginsburg - Saclay Seminar, 7 Nov 2014</a:t>
            </a:r>
            <a:endParaRPr lang="en-US" dirty="0"/>
          </a:p>
        </p:txBody>
      </p:sp>
    </p:spTree>
    <p:extLst>
      <p:ext uri="{BB962C8B-B14F-4D97-AF65-F5344CB8AC3E}">
        <p14:creationId xmlns:p14="http://schemas.microsoft.com/office/powerpoint/2010/main" val="33913497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ntent and Chart on right">
    <p:spTree>
      <p:nvGrpSpPr>
        <p:cNvPr id="1" name=""/>
        <p:cNvGrpSpPr/>
        <p:nvPr/>
      </p:nvGrpSpPr>
      <p:grpSpPr>
        <a:xfrm>
          <a:off x="0" y="0"/>
          <a:ext cx="0" cy="0"/>
          <a:chOff x="0" y="0"/>
          <a:chExt cx="0" cy="0"/>
        </a:xfrm>
      </p:grpSpPr>
      <p:pic>
        <p:nvPicPr>
          <p:cNvPr id="6" name="Picture 6"/>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1252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7" name="Straight Connector 6"/>
          <p:cNvCxnSpPr/>
          <p:nvPr userDrawn="1"/>
        </p:nvCxnSpPr>
        <p:spPr>
          <a:xfrm>
            <a:off x="0" y="1074738"/>
            <a:ext cx="8553450" cy="1587"/>
          </a:xfrm>
          <a:prstGeom prst="line">
            <a:avLst/>
          </a:prstGeom>
          <a:ln w="22225">
            <a:solidFill>
              <a:srgbClr val="A4001D"/>
            </a:solidFill>
            <a:headEnd type="none"/>
            <a:tailEnd type="oval" w="med" len="med"/>
          </a:ln>
        </p:spPr>
        <p:style>
          <a:lnRef idx="1">
            <a:schemeClr val="accent1"/>
          </a:lnRef>
          <a:fillRef idx="0">
            <a:schemeClr val="accent1"/>
          </a:fillRef>
          <a:effectRef idx="0">
            <a:schemeClr val="accent1"/>
          </a:effectRef>
          <a:fontRef idx="minor">
            <a:schemeClr val="tx1"/>
          </a:fontRef>
        </p:style>
      </p:cxnSp>
      <p:sp>
        <p:nvSpPr>
          <p:cNvPr id="4" name="Title 3"/>
          <p:cNvSpPr>
            <a:spLocks noGrp="1"/>
          </p:cNvSpPr>
          <p:nvPr>
            <p:ph type="title"/>
          </p:nvPr>
        </p:nvSpPr>
        <p:spPr/>
        <p:txBody>
          <a:bodyPr/>
          <a:lstStyle/>
          <a:p>
            <a:r>
              <a:rPr lang="en-US" smtClean="0"/>
              <a:t>Click to edit Master title style</a:t>
            </a:r>
            <a:endParaRPr lang="en-CA" dirty="0"/>
          </a:p>
        </p:txBody>
      </p:sp>
      <p:sp>
        <p:nvSpPr>
          <p:cNvPr id="3" name="Chart Placeholder 2"/>
          <p:cNvSpPr>
            <a:spLocks noGrp="1"/>
          </p:cNvSpPr>
          <p:nvPr>
            <p:ph type="chart" sz="quarter" idx="15"/>
          </p:nvPr>
        </p:nvSpPr>
        <p:spPr>
          <a:xfrm>
            <a:off x="6007100" y="1243584"/>
            <a:ext cx="2667000" cy="5065522"/>
          </a:xfrm>
        </p:spPr>
        <p:txBody>
          <a:bodyPr rtlCol="0">
            <a:normAutofit/>
          </a:bodyPr>
          <a:lstStyle/>
          <a:p>
            <a:pPr lvl="0"/>
            <a:r>
              <a:rPr lang="en-US" noProof="0" smtClean="0"/>
              <a:t>Click icon to add chart</a:t>
            </a:r>
            <a:endParaRPr lang="en-CA" noProof="0" dirty="0"/>
          </a:p>
        </p:txBody>
      </p:sp>
      <p:sp>
        <p:nvSpPr>
          <p:cNvPr id="5" name="Content Placeholder 4"/>
          <p:cNvSpPr>
            <a:spLocks noGrp="1"/>
          </p:cNvSpPr>
          <p:nvPr>
            <p:ph sz="quarter" idx="16"/>
          </p:nvPr>
        </p:nvSpPr>
        <p:spPr>
          <a:xfrm>
            <a:off x="457200" y="1243584"/>
            <a:ext cx="5484812" cy="5065522"/>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8" name="Slide Number Placeholder 7"/>
          <p:cNvSpPr>
            <a:spLocks noGrp="1"/>
          </p:cNvSpPr>
          <p:nvPr>
            <p:ph type="sldNum" sz="quarter" idx="17"/>
          </p:nvPr>
        </p:nvSpPr>
        <p:spPr/>
        <p:txBody>
          <a:bodyPr/>
          <a:lstStyle>
            <a:lvl1pPr>
              <a:defRPr/>
            </a:lvl1pPr>
          </a:lstStyle>
          <a:p>
            <a:pPr>
              <a:defRPr/>
            </a:pPr>
            <a:fld id="{B96EFD16-C897-4276-8792-F2B2F1CB0E4F}" type="slidenum">
              <a:rPr lang="en-US"/>
              <a:pPr>
                <a:defRPr/>
              </a:pPr>
              <a:t>‹#›</a:t>
            </a:fld>
            <a:endParaRPr lang="en-US" dirty="0"/>
          </a:p>
        </p:txBody>
      </p:sp>
      <p:sp>
        <p:nvSpPr>
          <p:cNvPr id="9" name="Footer Placeholder 11"/>
          <p:cNvSpPr>
            <a:spLocks noGrp="1"/>
          </p:cNvSpPr>
          <p:nvPr>
            <p:ph type="ftr" sz="quarter" idx="18"/>
          </p:nvPr>
        </p:nvSpPr>
        <p:spPr/>
        <p:txBody>
          <a:bodyPr/>
          <a:lstStyle>
            <a:lvl1pPr algn="l">
              <a:defRPr sz="1100" b="0" smtClean="0">
                <a:solidFill>
                  <a:schemeClr val="tx1"/>
                </a:solidFill>
              </a:defRPr>
            </a:lvl1pPr>
          </a:lstStyle>
          <a:p>
            <a:pPr>
              <a:defRPr/>
            </a:pPr>
            <a:r>
              <a:rPr lang="en-US" smtClean="0"/>
              <a:t>Ginsburg - Saclay Seminar, 7 Nov 2014</a:t>
            </a:r>
            <a:endParaRPr lang="en-US" dirty="0"/>
          </a:p>
        </p:txBody>
      </p:sp>
    </p:spTree>
    <p:extLst>
      <p:ext uri="{BB962C8B-B14F-4D97-AF65-F5344CB8AC3E}">
        <p14:creationId xmlns:p14="http://schemas.microsoft.com/office/powerpoint/2010/main" val="37283131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457200" y="6356350"/>
            <a:ext cx="2133600" cy="365125"/>
          </a:xfrm>
          <a:prstGeom prst="rect">
            <a:avLst/>
          </a:prstGeom>
        </p:spPr>
        <p:txBody>
          <a:bodyPr/>
          <a:lstStyle/>
          <a:p>
            <a:endParaRPr lang="en-US"/>
          </a:p>
        </p:txBody>
      </p:sp>
      <p:sp>
        <p:nvSpPr>
          <p:cNvPr id="4" name="Footer Placeholder 3"/>
          <p:cNvSpPr>
            <a:spLocks noGrp="1"/>
          </p:cNvSpPr>
          <p:nvPr>
            <p:ph type="ftr" sz="quarter" idx="11"/>
          </p:nvPr>
        </p:nvSpPr>
        <p:spPr/>
        <p:txBody>
          <a:bodyPr/>
          <a:lstStyle/>
          <a:p>
            <a:r>
              <a:rPr lang="en-US" smtClean="0"/>
              <a:t>Helium Vessel, 4 Nov 2014</a:t>
            </a:r>
            <a:endParaRPr lang="en-US"/>
          </a:p>
        </p:txBody>
      </p:sp>
      <p:sp>
        <p:nvSpPr>
          <p:cNvPr id="5" name="Slide Number Placeholder 4"/>
          <p:cNvSpPr>
            <a:spLocks noGrp="1"/>
          </p:cNvSpPr>
          <p:nvPr>
            <p:ph type="sldNum" sz="quarter" idx="12"/>
          </p:nvPr>
        </p:nvSpPr>
        <p:spPr/>
        <p:txBody>
          <a:bodyPr/>
          <a:lstStyle/>
          <a:p>
            <a:fld id="{1F54FA34-BCD0-4674-B1B3-79E6B39EC6D5}" type="slidenum">
              <a:rPr lang="en-US" smtClean="0"/>
              <a:t>‹#›</a:t>
            </a:fld>
            <a:endParaRPr lang="en-US"/>
          </a:p>
        </p:txBody>
      </p:sp>
    </p:spTree>
    <p:extLst>
      <p:ext uri="{BB962C8B-B14F-4D97-AF65-F5344CB8AC3E}">
        <p14:creationId xmlns:p14="http://schemas.microsoft.com/office/powerpoint/2010/main" val="16033041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2438" y="128588"/>
            <a:ext cx="8102600" cy="754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b" anchorCtr="0" compatLnSpc="1">
            <a:prstTxWarp prst="textNoShape">
              <a:avLst/>
            </a:prstTxWarp>
          </a:bodyPr>
          <a:lstStyle/>
          <a:p>
            <a:pPr lvl="0"/>
            <a:r>
              <a:rPr lang="en-US" altLang="en-US" smtClean="0"/>
              <a:t>Click to edit Master title style</a:t>
            </a:r>
          </a:p>
        </p:txBody>
      </p:sp>
      <p:sp>
        <p:nvSpPr>
          <p:cNvPr id="1027" name="Text Placeholder 2"/>
          <p:cNvSpPr>
            <a:spLocks noGrp="1"/>
          </p:cNvSpPr>
          <p:nvPr>
            <p:ph type="body" idx="1"/>
          </p:nvPr>
        </p:nvSpPr>
        <p:spPr bwMode="auto">
          <a:xfrm>
            <a:off x="457200" y="1243013"/>
            <a:ext cx="8110538"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6" name="Slide Number Placeholder 5"/>
          <p:cNvSpPr>
            <a:spLocks noGrp="1"/>
          </p:cNvSpPr>
          <p:nvPr>
            <p:ph type="sldNum" sz="quarter" idx="4"/>
          </p:nvPr>
        </p:nvSpPr>
        <p:spPr>
          <a:xfrm>
            <a:off x="8566150" y="6318250"/>
            <a:ext cx="319088" cy="539750"/>
          </a:xfrm>
          <a:prstGeom prst="rect">
            <a:avLst/>
          </a:prstGeom>
        </p:spPr>
        <p:txBody>
          <a:bodyPr vert="horz" lIns="72000" tIns="57600" rIns="72000" bIns="45720" rtlCol="0" anchor="ctr"/>
          <a:lstStyle>
            <a:lvl1pPr algn="l">
              <a:defRPr sz="1100" b="0" smtClean="0">
                <a:solidFill>
                  <a:schemeClr val="tx1"/>
                </a:solidFill>
                <a:latin typeface="Arial" pitchFamily="34" charset="0"/>
                <a:ea typeface="ＭＳ Ｐゴシック" pitchFamily="-110" charset="-128"/>
                <a:cs typeface="Arial" pitchFamily="34" charset="0"/>
              </a:defRPr>
            </a:lvl1pPr>
          </a:lstStyle>
          <a:p>
            <a:pPr>
              <a:defRPr/>
            </a:pPr>
            <a:fld id="{740288E5-1BE3-4111-8837-99A3A2A6E916}" type="slidenum">
              <a:rPr lang="en-US"/>
              <a:pPr>
                <a:defRPr/>
              </a:pPr>
              <a:t>‹#›</a:t>
            </a:fld>
            <a:endParaRPr lang="en-US" dirty="0"/>
          </a:p>
        </p:txBody>
      </p:sp>
      <p:sp>
        <p:nvSpPr>
          <p:cNvPr id="8" name="Footer Placeholder 11"/>
          <p:cNvSpPr>
            <a:spLocks noGrp="1"/>
          </p:cNvSpPr>
          <p:nvPr>
            <p:ph type="ftr" sz="quarter" idx="3"/>
          </p:nvPr>
        </p:nvSpPr>
        <p:spPr>
          <a:xfrm>
            <a:off x="5326431" y="6422065"/>
            <a:ext cx="3094555" cy="314325"/>
          </a:xfrm>
          <a:prstGeom prst="rect">
            <a:avLst/>
          </a:prstGeom>
        </p:spPr>
        <p:txBody>
          <a:bodyPr/>
          <a:lstStyle>
            <a:lvl1pPr algn="l">
              <a:defRPr sz="1100" b="0" smtClean="0">
                <a:solidFill>
                  <a:schemeClr val="tx1"/>
                </a:solidFill>
                <a:ea typeface="ＭＳ Ｐゴシック" pitchFamily="-110" charset="-128"/>
                <a:cs typeface="+mn-cs"/>
              </a:defRPr>
            </a:lvl1pPr>
          </a:lstStyle>
          <a:p>
            <a:pPr>
              <a:defRPr/>
            </a:pPr>
            <a:r>
              <a:rPr lang="en-US" smtClean="0"/>
              <a:t>Ginsburg - Saclay Seminar, 7 Nov 2014</a:t>
            </a:r>
            <a:endParaRPr lang="en-US" dirty="0"/>
          </a:p>
        </p:txBody>
      </p:sp>
    </p:spTree>
  </p:cSld>
  <p:clrMap bg1="lt1" tx1="dk1" bg2="lt2" tx2="dk2" accent1="accent1" accent2="accent2" accent3="accent3" accent4="accent4" accent5="accent5" accent6="accent6" hlink="hlink" folHlink="folHlink"/>
  <p:sldLayoutIdLst>
    <p:sldLayoutId id="2147484041" r:id="rId1"/>
    <p:sldLayoutId id="2147484042" r:id="rId2"/>
    <p:sldLayoutId id="2147484043" r:id="rId3"/>
    <p:sldLayoutId id="2147484044" r:id="rId4"/>
    <p:sldLayoutId id="2147484045" r:id="rId5"/>
    <p:sldLayoutId id="2147484046" r:id="rId6"/>
    <p:sldLayoutId id="2147484047" r:id="rId7"/>
  </p:sldLayoutIdLst>
  <p:timing>
    <p:tnLst>
      <p:par>
        <p:cTn id="1" dur="indefinite" restart="never" nodeType="tmRoot"/>
      </p:par>
    </p:tnLst>
  </p:timing>
  <p:hf hdr="0" dt="0"/>
  <p:txStyles>
    <p:titleStyle>
      <a:lvl1pPr algn="l" rtl="0" fontAlgn="base">
        <a:spcBef>
          <a:spcPct val="0"/>
        </a:spcBef>
        <a:spcAft>
          <a:spcPct val="0"/>
        </a:spcAft>
        <a:defRPr sz="2400" b="1" kern="1200">
          <a:solidFill>
            <a:schemeClr val="bg2"/>
          </a:solidFill>
          <a:latin typeface="Arial" pitchFamily="34" charset="0"/>
          <a:ea typeface="+mj-ea"/>
          <a:cs typeface="Arial" pitchFamily="34" charset="0"/>
        </a:defRPr>
      </a:lvl1pPr>
      <a:lvl2pPr algn="l" rtl="0" fontAlgn="base">
        <a:spcBef>
          <a:spcPct val="0"/>
        </a:spcBef>
        <a:spcAft>
          <a:spcPct val="0"/>
        </a:spcAft>
        <a:defRPr sz="2400" b="1">
          <a:solidFill>
            <a:schemeClr val="bg2"/>
          </a:solidFill>
          <a:latin typeface="Arial" pitchFamily="34" charset="0"/>
          <a:cs typeface="Arial" pitchFamily="34" charset="0"/>
        </a:defRPr>
      </a:lvl2pPr>
      <a:lvl3pPr algn="l" rtl="0" fontAlgn="base">
        <a:spcBef>
          <a:spcPct val="0"/>
        </a:spcBef>
        <a:spcAft>
          <a:spcPct val="0"/>
        </a:spcAft>
        <a:defRPr sz="2400" b="1">
          <a:solidFill>
            <a:schemeClr val="bg2"/>
          </a:solidFill>
          <a:latin typeface="Arial" pitchFamily="34" charset="0"/>
          <a:cs typeface="Arial" pitchFamily="34" charset="0"/>
        </a:defRPr>
      </a:lvl3pPr>
      <a:lvl4pPr algn="l" rtl="0" fontAlgn="base">
        <a:spcBef>
          <a:spcPct val="0"/>
        </a:spcBef>
        <a:spcAft>
          <a:spcPct val="0"/>
        </a:spcAft>
        <a:defRPr sz="2400" b="1">
          <a:solidFill>
            <a:schemeClr val="bg2"/>
          </a:solidFill>
          <a:latin typeface="Arial" pitchFamily="34" charset="0"/>
          <a:cs typeface="Arial" pitchFamily="34" charset="0"/>
        </a:defRPr>
      </a:lvl4pPr>
      <a:lvl5pPr algn="l" rtl="0" fontAlgn="base">
        <a:spcBef>
          <a:spcPct val="0"/>
        </a:spcBef>
        <a:spcAft>
          <a:spcPct val="0"/>
        </a:spcAft>
        <a:defRPr sz="2400" b="1">
          <a:solidFill>
            <a:schemeClr val="bg2"/>
          </a:solidFill>
          <a:latin typeface="Arial" pitchFamily="34" charset="0"/>
          <a:cs typeface="Arial" pitchFamily="34" charset="0"/>
        </a:defRPr>
      </a:lvl5pPr>
      <a:lvl6pPr marL="457200" algn="l" rtl="0" fontAlgn="base">
        <a:spcBef>
          <a:spcPct val="0"/>
        </a:spcBef>
        <a:spcAft>
          <a:spcPct val="0"/>
        </a:spcAft>
        <a:defRPr sz="2400" b="1">
          <a:solidFill>
            <a:schemeClr val="bg2"/>
          </a:solidFill>
          <a:latin typeface="Arial" pitchFamily="34" charset="0"/>
          <a:cs typeface="Arial" pitchFamily="34" charset="0"/>
        </a:defRPr>
      </a:lvl6pPr>
      <a:lvl7pPr marL="914400" algn="l" rtl="0" fontAlgn="base">
        <a:spcBef>
          <a:spcPct val="0"/>
        </a:spcBef>
        <a:spcAft>
          <a:spcPct val="0"/>
        </a:spcAft>
        <a:defRPr sz="2400" b="1">
          <a:solidFill>
            <a:schemeClr val="bg2"/>
          </a:solidFill>
          <a:latin typeface="Arial" pitchFamily="34" charset="0"/>
          <a:cs typeface="Arial" pitchFamily="34" charset="0"/>
        </a:defRPr>
      </a:lvl7pPr>
      <a:lvl8pPr marL="1371600" algn="l" rtl="0" fontAlgn="base">
        <a:spcBef>
          <a:spcPct val="0"/>
        </a:spcBef>
        <a:spcAft>
          <a:spcPct val="0"/>
        </a:spcAft>
        <a:defRPr sz="2400" b="1">
          <a:solidFill>
            <a:schemeClr val="bg2"/>
          </a:solidFill>
          <a:latin typeface="Arial" pitchFamily="34" charset="0"/>
          <a:cs typeface="Arial" pitchFamily="34" charset="0"/>
        </a:defRPr>
      </a:lvl8pPr>
      <a:lvl9pPr marL="1828800" algn="l" rtl="0" fontAlgn="base">
        <a:spcBef>
          <a:spcPct val="0"/>
        </a:spcBef>
        <a:spcAft>
          <a:spcPct val="0"/>
        </a:spcAft>
        <a:defRPr sz="2400" b="1">
          <a:solidFill>
            <a:schemeClr val="bg2"/>
          </a:solidFill>
          <a:latin typeface="Arial" pitchFamily="34" charset="0"/>
          <a:cs typeface="Arial" pitchFamily="34" charset="0"/>
        </a:defRPr>
      </a:lvl9pPr>
    </p:titleStyle>
    <p:bodyStyle>
      <a:lvl1pPr algn="l" rtl="0" fontAlgn="base">
        <a:lnSpc>
          <a:spcPct val="120000"/>
        </a:lnSpc>
        <a:spcBef>
          <a:spcPct val="0"/>
        </a:spcBef>
        <a:spcAft>
          <a:spcPts val="300"/>
        </a:spcAft>
        <a:buClr>
          <a:schemeClr val="tx1"/>
        </a:buClr>
        <a:buFont typeface="Arial" pitchFamily="34" charset="0"/>
        <a:defRPr sz="2400" kern="1200">
          <a:solidFill>
            <a:schemeClr val="tx1"/>
          </a:solidFill>
          <a:latin typeface="Arial" pitchFamily="34" charset="0"/>
          <a:ea typeface="+mn-ea"/>
          <a:cs typeface="Arial" pitchFamily="34" charset="0"/>
        </a:defRPr>
      </a:lvl1pPr>
      <a:lvl2pPr marL="457200" indent="-223838" algn="l" rtl="0" fontAlgn="base">
        <a:lnSpc>
          <a:spcPct val="120000"/>
        </a:lnSpc>
        <a:spcBef>
          <a:spcPct val="0"/>
        </a:spcBef>
        <a:spcAft>
          <a:spcPct val="0"/>
        </a:spcAft>
        <a:buClr>
          <a:schemeClr val="bg2"/>
        </a:buClr>
        <a:buSzPct val="100000"/>
        <a:buFont typeface="Arial" pitchFamily="34" charset="0"/>
        <a:buChar char="•"/>
        <a:defRPr sz="2200" kern="1200">
          <a:solidFill>
            <a:schemeClr val="tx1"/>
          </a:solidFill>
          <a:latin typeface="Arial" pitchFamily="34" charset="0"/>
          <a:ea typeface="+mn-ea"/>
          <a:cs typeface="Arial" pitchFamily="34" charset="0"/>
        </a:defRPr>
      </a:lvl2pPr>
      <a:lvl3pPr marL="690563" indent="-233363" algn="l" rtl="0" fontAlgn="base">
        <a:lnSpc>
          <a:spcPct val="120000"/>
        </a:lnSpc>
        <a:spcBef>
          <a:spcPct val="0"/>
        </a:spcBef>
        <a:spcAft>
          <a:spcPct val="0"/>
        </a:spcAft>
        <a:buClr>
          <a:schemeClr val="bg2"/>
        </a:buClr>
        <a:buSzPct val="100000"/>
        <a:buFont typeface="Arial" pitchFamily="34" charset="0"/>
        <a:buChar char="-"/>
        <a:defRPr sz="2000" kern="1200">
          <a:solidFill>
            <a:schemeClr val="tx1"/>
          </a:solidFill>
          <a:latin typeface="Arial" pitchFamily="34" charset="0"/>
          <a:ea typeface="+mn-ea"/>
          <a:cs typeface="Arial" pitchFamily="34" charset="0"/>
        </a:defRPr>
      </a:lvl3pPr>
      <a:lvl4pPr marL="914400" indent="-223838" algn="l" rtl="0" fontAlgn="base">
        <a:lnSpc>
          <a:spcPct val="120000"/>
        </a:lnSpc>
        <a:spcBef>
          <a:spcPct val="0"/>
        </a:spcBef>
        <a:spcAft>
          <a:spcPct val="0"/>
        </a:spcAft>
        <a:buClr>
          <a:schemeClr val="bg2"/>
        </a:buClr>
        <a:buSzPct val="100000"/>
        <a:buFont typeface="Arial" pitchFamily="34" charset="0"/>
        <a:buChar char="•"/>
        <a:defRPr kern="1200">
          <a:solidFill>
            <a:schemeClr val="tx1"/>
          </a:solidFill>
          <a:latin typeface="Arial" pitchFamily="34" charset="0"/>
          <a:ea typeface="+mn-ea"/>
          <a:cs typeface="Arial" pitchFamily="34" charset="0"/>
        </a:defRPr>
      </a:lvl4pPr>
      <a:lvl5pPr marL="1147763" indent="-233363" algn="l" rtl="0" fontAlgn="base">
        <a:lnSpc>
          <a:spcPct val="120000"/>
        </a:lnSpc>
        <a:spcBef>
          <a:spcPct val="0"/>
        </a:spcBef>
        <a:spcAft>
          <a:spcPct val="0"/>
        </a:spcAft>
        <a:buClr>
          <a:schemeClr val="bg2"/>
        </a:buClr>
        <a:buSzPct val="100000"/>
        <a:buFont typeface="Arial" pitchFamily="34" charset="0"/>
        <a:buChar char="-"/>
        <a:defRPr sz="1600" kern="1200">
          <a:solidFill>
            <a:schemeClr val="tx1"/>
          </a:solidFill>
          <a:latin typeface="+mn-lt"/>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3.tif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eg"/><Relationship Id="rId1" Type="http://schemas.openxmlformats.org/officeDocument/2006/relationships/slideLayout" Target="../slideLayouts/slideLayout2.xml"/><Relationship Id="rId6" Type="http://schemas.openxmlformats.org/officeDocument/2006/relationships/image" Target="../media/image17.gif"/><Relationship Id="rId5" Type="http://schemas.openxmlformats.org/officeDocument/2006/relationships/image" Target="../media/image16.png"/><Relationship Id="rId4" Type="http://schemas.openxmlformats.org/officeDocument/2006/relationships/hyperlink" Target="https://www.jlab.org/"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1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lss.fnal.gov/archive/2013/conf/fermilab-conf-13-278-td.pdf" TargetMode="External"/><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 Id="rId4" Type="http://schemas.openxmlformats.org/officeDocument/2006/relationships/hyperlink" Target="http://accelconf.web.cern.ch/AccelConf/ibic2013/papers/wepc21.pdf"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 Id="rId4" Type="http://schemas.openxmlformats.org/officeDocument/2006/relationships/image" Target="../media/image33.png"/></Relationships>
</file>

<file path=ppt/slides/_rels/slide23.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34.wmf"/></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8.jpeg"/><Relationship Id="rId7" Type="http://schemas.openxmlformats.org/officeDocument/2006/relationships/image" Target="../media/image42.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41.jpeg"/><Relationship Id="rId5" Type="http://schemas.openxmlformats.org/officeDocument/2006/relationships/image" Target="../media/image40.jpeg"/><Relationship Id="rId4" Type="http://schemas.openxmlformats.org/officeDocument/2006/relationships/image" Target="../media/image39.jpeg"/></Relationships>
</file>

<file path=ppt/slides/_rels/slide36.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46.jpeg"/><Relationship Id="rId7" Type="http://schemas.openxmlformats.org/officeDocument/2006/relationships/image" Target="../media/image50.jpeg"/><Relationship Id="rId2" Type="http://schemas.openxmlformats.org/officeDocument/2006/relationships/image" Target="../media/image45.jpeg"/><Relationship Id="rId1" Type="http://schemas.openxmlformats.org/officeDocument/2006/relationships/slideLayout" Target="../slideLayouts/slideLayout2.xml"/><Relationship Id="rId6" Type="http://schemas.openxmlformats.org/officeDocument/2006/relationships/image" Target="../media/image49.jpeg"/><Relationship Id="rId5" Type="http://schemas.openxmlformats.org/officeDocument/2006/relationships/image" Target="../media/image48.jpeg"/><Relationship Id="rId4" Type="http://schemas.openxmlformats.org/officeDocument/2006/relationships/image" Target="../media/image47.jpeg"/></Relationships>
</file>

<file path=ppt/slides/_rels/slide38.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2.xml"/><Relationship Id="rId5" Type="http://schemas.openxmlformats.org/officeDocument/2006/relationships/image" Target="../media/image54.png"/><Relationship Id="rId4" Type="http://schemas.openxmlformats.org/officeDocument/2006/relationships/image" Target="../media/image53.png"/></Relationships>
</file>

<file path=ppt/slides/_rels/slide39.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2.xml"/><Relationship Id="rId4" Type="http://schemas.openxmlformats.org/officeDocument/2006/relationships/image" Target="../media/image59.png"/></Relationships>
</file>

<file path=ppt/slides/_rels/slide42.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image" Target="../media/image60.jpeg"/><Relationship Id="rId1" Type="http://schemas.openxmlformats.org/officeDocument/2006/relationships/slideLayout" Target="../slideLayouts/slideLayout2.xml"/><Relationship Id="rId4" Type="http://schemas.openxmlformats.org/officeDocument/2006/relationships/image" Target="../media/image62.jpeg"/></Relationships>
</file>

<file path=ppt/slides/_rels/slide43.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image" Target="../media/image63.jpeg"/><Relationship Id="rId1" Type="http://schemas.openxmlformats.org/officeDocument/2006/relationships/slideLayout" Target="../slideLayouts/slideLayout2.xml"/><Relationship Id="rId6" Type="http://schemas.openxmlformats.org/officeDocument/2006/relationships/image" Target="../media/image67.jpeg"/><Relationship Id="rId5" Type="http://schemas.openxmlformats.org/officeDocument/2006/relationships/image" Target="../media/image66.jpeg"/><Relationship Id="rId4" Type="http://schemas.openxmlformats.org/officeDocument/2006/relationships/image" Target="../media/image65.jpeg"/></Relationships>
</file>

<file path=ppt/slides/_rels/slide44.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image" Target="../media/image68.jpeg"/><Relationship Id="rId1" Type="http://schemas.openxmlformats.org/officeDocument/2006/relationships/slideLayout" Target="../slideLayouts/slideLayout2.xml"/><Relationship Id="rId6" Type="http://schemas.openxmlformats.org/officeDocument/2006/relationships/image" Target="../media/image72.jpeg"/><Relationship Id="rId5" Type="http://schemas.openxmlformats.org/officeDocument/2006/relationships/image" Target="../media/image71.jpeg"/><Relationship Id="rId4" Type="http://schemas.openxmlformats.org/officeDocument/2006/relationships/image" Target="../media/image70.jpeg"/></Relationships>
</file>

<file path=ppt/slides/_rels/slide45.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74.jpeg"/></Relationships>
</file>

<file path=ppt/slides/_rels/slide46.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hyperlink" Target="https://indico.fnal.gov/conferenceDisplay.py?confId=8598"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hyperlink" Target="https://indico.fnal.gov/conferenceDisplay.py?confId=8398" TargetMode="Externa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75.emf"/><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76.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4"/>
          <p:cNvSpPr>
            <a:spLocks noGrp="1" noChangeArrowheads="1"/>
          </p:cNvSpPr>
          <p:nvPr>
            <p:ph type="ctrTitle"/>
          </p:nvPr>
        </p:nvSpPr>
        <p:spPr>
          <a:xfrm>
            <a:off x="557213" y="550642"/>
            <a:ext cx="8008937" cy="1869001"/>
          </a:xfrm>
        </p:spPr>
        <p:txBody>
          <a:bodyPr/>
          <a:lstStyle/>
          <a:p>
            <a:r>
              <a:rPr lang="en-US" sz="3600" dirty="0" smtClean="0"/>
              <a:t>LCLS-II: Plans at FNAL</a:t>
            </a:r>
            <a:endParaRPr lang="en-US" sz="3600" dirty="0"/>
          </a:p>
        </p:txBody>
      </p:sp>
      <p:sp>
        <p:nvSpPr>
          <p:cNvPr id="5" name="Rectangle 5"/>
          <p:cNvSpPr>
            <a:spLocks noGrp="1" noChangeArrowheads="1"/>
          </p:cNvSpPr>
          <p:nvPr>
            <p:ph type="subTitle" idx="1"/>
          </p:nvPr>
        </p:nvSpPr>
        <p:spPr>
          <a:xfrm>
            <a:off x="505429" y="2441217"/>
            <a:ext cx="7989887" cy="2652522"/>
          </a:xfrm>
        </p:spPr>
        <p:txBody>
          <a:bodyPr/>
          <a:lstStyle/>
          <a:p>
            <a:r>
              <a:rPr lang="en-US" sz="2000" dirty="0" smtClean="0"/>
              <a:t>Camille M Ginsburg (FNAL) </a:t>
            </a:r>
          </a:p>
          <a:p>
            <a:r>
              <a:rPr lang="en-US" sz="1800" dirty="0" smtClean="0"/>
              <a:t>     </a:t>
            </a:r>
            <a:r>
              <a:rPr lang="en-US" dirty="0" smtClean="0"/>
              <a:t>FNAL Deputy Team Lead (Cryomodules) and Cryomodule Control Account Manager</a:t>
            </a:r>
            <a:endParaRPr lang="en-US" sz="1800" dirty="0" smtClean="0"/>
          </a:p>
          <a:p>
            <a:r>
              <a:rPr lang="en-US" sz="2000" dirty="0" smtClean="0"/>
              <a:t>CEA </a:t>
            </a:r>
            <a:r>
              <a:rPr lang="en-US" sz="2000" dirty="0" err="1" smtClean="0"/>
              <a:t>Saclay</a:t>
            </a:r>
            <a:r>
              <a:rPr lang="en-US" sz="2000" dirty="0" smtClean="0"/>
              <a:t> Seminar</a:t>
            </a:r>
          </a:p>
          <a:p>
            <a:r>
              <a:rPr lang="en-US" sz="2000" dirty="0" smtClean="0"/>
              <a:t>7. November 2014</a:t>
            </a:r>
          </a:p>
        </p:txBody>
      </p:sp>
    </p:spTree>
    <p:extLst>
      <p:ext uri="{BB962C8B-B14F-4D97-AF65-F5344CB8AC3E}">
        <p14:creationId xmlns:p14="http://schemas.microsoft.com/office/powerpoint/2010/main" val="275715566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Number Placeholder 5"/>
          <p:cNvSpPr>
            <a:spLocks noGrp="1"/>
          </p:cNvSpPr>
          <p:nvPr>
            <p:ph type="sldNum" sz="quarter" idx="1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eaLnBrk="1" hangingPunct="1"/>
            <a:fld id="{7910502B-0AF4-49E3-9D53-4A26E5378B2C}" type="slidenum">
              <a:rPr lang="en-US" altLang="en-US"/>
              <a:pPr eaLnBrk="1" hangingPunct="1"/>
              <a:t>2</a:t>
            </a:fld>
            <a:endParaRPr lang="en-US" altLang="en-US"/>
          </a:p>
        </p:txBody>
      </p:sp>
      <p:sp>
        <p:nvSpPr>
          <p:cNvPr id="9219" name="Title 1"/>
          <p:cNvSpPr>
            <a:spLocks noGrp="1"/>
          </p:cNvSpPr>
          <p:nvPr>
            <p:ph type="title"/>
          </p:nvPr>
        </p:nvSpPr>
        <p:spPr/>
        <p:txBody>
          <a:bodyPr/>
          <a:lstStyle/>
          <a:p>
            <a:r>
              <a:rPr lang="en-US" altLang="en-US" sz="2800" dirty="0" smtClean="0"/>
              <a:t>Outline: LCLS-II Plans at FNAL</a:t>
            </a:r>
          </a:p>
        </p:txBody>
      </p:sp>
      <p:sp>
        <p:nvSpPr>
          <p:cNvPr id="7" name="Content Placeholder 2"/>
          <p:cNvSpPr>
            <a:spLocks noGrp="1"/>
          </p:cNvSpPr>
          <p:nvPr>
            <p:ph sz="quarter" idx="14"/>
          </p:nvPr>
        </p:nvSpPr>
        <p:spPr>
          <a:xfrm>
            <a:off x="329609" y="1243013"/>
            <a:ext cx="8516679" cy="5065712"/>
          </a:xfrm>
        </p:spPr>
        <p:txBody>
          <a:bodyPr rtlCol="0">
            <a:normAutofit/>
          </a:bodyPr>
          <a:lstStyle/>
          <a:p>
            <a:pPr marL="800100" lvl="1" indent="-336550" fontAlgn="auto">
              <a:spcBef>
                <a:spcPts val="0"/>
              </a:spcBef>
              <a:defRPr/>
            </a:pPr>
            <a:r>
              <a:rPr lang="en-US" dirty="0" smtClean="0">
                <a:latin typeface="+mn-lt"/>
              </a:rPr>
              <a:t>LCLS-II and the Scope of Work at Fermilab</a:t>
            </a:r>
          </a:p>
          <a:p>
            <a:pPr marL="800100" lvl="1" indent="-336550" fontAlgn="auto">
              <a:spcBef>
                <a:spcPts val="0"/>
              </a:spcBef>
              <a:defRPr/>
            </a:pPr>
            <a:r>
              <a:rPr lang="en-US" dirty="0" smtClean="0">
                <a:latin typeface="+mn-lt"/>
              </a:rPr>
              <a:t>Cryomodule design and production</a:t>
            </a:r>
          </a:p>
          <a:p>
            <a:pPr lvl="3"/>
            <a:r>
              <a:rPr lang="en-US" sz="2200" dirty="0" smtClean="0"/>
              <a:t>1.3 </a:t>
            </a:r>
            <a:r>
              <a:rPr lang="en-US" sz="2200" dirty="0"/>
              <a:t>GHz cryomodules</a:t>
            </a:r>
          </a:p>
          <a:p>
            <a:pPr lvl="4">
              <a:buFont typeface="Courier New" pitchFamily="49" charset="0"/>
              <a:buChar char="o"/>
            </a:pPr>
            <a:r>
              <a:rPr lang="en-US" sz="2200" dirty="0"/>
              <a:t>Modifications to XFEL CM needed for CW operation</a:t>
            </a:r>
          </a:p>
          <a:p>
            <a:pPr marL="1716088" lvl="5" indent="-280988"/>
            <a:r>
              <a:rPr lang="en-US" sz="2200" dirty="0"/>
              <a:t>Component design</a:t>
            </a:r>
          </a:p>
          <a:p>
            <a:pPr marL="1716088" lvl="5" indent="-280988"/>
            <a:r>
              <a:rPr lang="en-US" sz="2200" dirty="0"/>
              <a:t>Cryo-mechanical design</a:t>
            </a:r>
          </a:p>
          <a:p>
            <a:pPr lvl="4">
              <a:buFont typeface="Courier New" pitchFamily="49" charset="0"/>
              <a:buChar char="o"/>
            </a:pPr>
            <a:r>
              <a:rPr lang="en-US" sz="2200" dirty="0"/>
              <a:t>Prototype cryomodules</a:t>
            </a:r>
          </a:p>
          <a:p>
            <a:pPr lvl="3"/>
            <a:r>
              <a:rPr lang="en-US" sz="2200" dirty="0" smtClean="0"/>
              <a:t>3.9 GHz cryomodules</a:t>
            </a:r>
          </a:p>
          <a:p>
            <a:pPr marL="800100" lvl="1" indent="-342900" fontAlgn="auto">
              <a:spcBef>
                <a:spcPts val="0"/>
              </a:spcBef>
              <a:defRPr/>
            </a:pPr>
            <a:r>
              <a:rPr lang="en-US" dirty="0" smtClean="0">
                <a:latin typeface="+mn-lt"/>
              </a:rPr>
              <a:t>FNAL cryomodule production infrastructure readiness</a:t>
            </a:r>
          </a:p>
          <a:p>
            <a:pPr marL="800100" lvl="1" indent="-342900" fontAlgn="auto">
              <a:spcBef>
                <a:spcPts val="0"/>
              </a:spcBef>
              <a:defRPr/>
            </a:pPr>
            <a:r>
              <a:rPr lang="en-US" dirty="0" smtClean="0">
                <a:latin typeface="+mn-lt"/>
              </a:rPr>
              <a:t>System integration and reviews</a:t>
            </a:r>
          </a:p>
          <a:p>
            <a:pPr marL="800100" lvl="1" indent="-342900" fontAlgn="auto">
              <a:spcBef>
                <a:spcPts val="0"/>
              </a:spcBef>
              <a:defRPr/>
            </a:pPr>
            <a:r>
              <a:rPr lang="en-US" dirty="0" smtClean="0">
                <a:latin typeface="+mn-lt"/>
              </a:rPr>
              <a:t>Near term plans</a:t>
            </a:r>
          </a:p>
          <a:p>
            <a:pPr marL="800100" lvl="1" indent="-342900" fontAlgn="auto">
              <a:spcBef>
                <a:spcPts val="0"/>
              </a:spcBef>
              <a:defRPr/>
            </a:pPr>
            <a:r>
              <a:rPr lang="en-US" dirty="0" smtClean="0">
                <a:latin typeface="+mn-lt"/>
              </a:rPr>
              <a:t>Conclusions</a:t>
            </a:r>
            <a:endParaRPr lang="en-US" dirty="0">
              <a:latin typeface="+mn-lt"/>
            </a:endParaRPr>
          </a:p>
          <a:p>
            <a:pPr fontAlgn="auto">
              <a:spcBef>
                <a:spcPts val="0"/>
              </a:spcBef>
              <a:defRPr/>
            </a:pPr>
            <a:endParaRPr lang="en-US" sz="2200" dirty="0">
              <a:latin typeface="Minion Pro"/>
            </a:endParaRPr>
          </a:p>
        </p:txBody>
      </p:sp>
      <p:sp>
        <p:nvSpPr>
          <p:cNvPr id="8" name="Footer Placeholder 3"/>
          <p:cNvSpPr>
            <a:spLocks noGrp="1"/>
          </p:cNvSpPr>
          <p:nvPr>
            <p:ph type="ftr" sz="quarter" idx="4294967295"/>
          </p:nvPr>
        </p:nvSpPr>
        <p:spPr>
          <a:xfrm>
            <a:off x="597872" y="6553200"/>
            <a:ext cx="4126528" cy="314326"/>
          </a:xfrm>
          <a:prstGeom prst="rect">
            <a:avLst/>
          </a:prstGeom>
        </p:spPr>
        <p:txBody>
          <a:bodyPr/>
          <a:lstStyle/>
          <a:p>
            <a:r>
              <a:rPr lang="en-US" smtClean="0"/>
              <a:t>Ginsburg - Saclay Seminar, 7 Nov 2014</a:t>
            </a:r>
            <a:endParaRPr lang="en-US" dirty="0"/>
          </a:p>
        </p:txBody>
      </p:sp>
    </p:spTree>
    <p:extLst>
      <p:ext uri="{BB962C8B-B14F-4D97-AF65-F5344CB8AC3E}">
        <p14:creationId xmlns:p14="http://schemas.microsoft.com/office/powerpoint/2010/main" val="215614266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LCLS-II</a:t>
            </a:r>
            <a:r>
              <a:rPr lang="en-US" dirty="0"/>
              <a:t> </a:t>
            </a:r>
            <a:r>
              <a:rPr lang="en-US" dirty="0" smtClean="0"/>
              <a:t>(LINAC Coherent Light Source) at SLAC</a:t>
            </a:r>
            <a:endParaRPr lang="en-US" dirty="0"/>
          </a:p>
        </p:txBody>
      </p:sp>
      <p:sp>
        <p:nvSpPr>
          <p:cNvPr id="4" name="Footer Placeholder 3"/>
          <p:cNvSpPr>
            <a:spLocks noGrp="1"/>
          </p:cNvSpPr>
          <p:nvPr>
            <p:ph type="ftr" sz="quarter" idx="4294967295"/>
          </p:nvPr>
        </p:nvSpPr>
        <p:spPr>
          <a:xfrm>
            <a:off x="445472" y="6400800"/>
            <a:ext cx="4126528" cy="314326"/>
          </a:xfrm>
          <a:prstGeom prst="rect">
            <a:avLst/>
          </a:prstGeom>
        </p:spPr>
        <p:txBody>
          <a:bodyPr/>
          <a:lstStyle/>
          <a:p>
            <a:r>
              <a:rPr lang="en-US" smtClean="0"/>
              <a:t>Ginsburg - Saclay Seminar, 7 Nov 2014</a:t>
            </a:r>
            <a:endParaRPr lang="en-US" dirty="0"/>
          </a:p>
        </p:txBody>
      </p:sp>
      <p:sp>
        <p:nvSpPr>
          <p:cNvPr id="5" name="Content Placeholder 4"/>
          <p:cNvSpPr>
            <a:spLocks noGrp="1"/>
          </p:cNvSpPr>
          <p:nvPr>
            <p:ph sz="quarter" idx="14"/>
          </p:nvPr>
        </p:nvSpPr>
        <p:spPr>
          <a:xfrm>
            <a:off x="454880" y="5120642"/>
            <a:ext cx="8369808" cy="1315074"/>
          </a:xfrm>
        </p:spPr>
        <p:txBody>
          <a:bodyPr>
            <a:normAutofit fontScale="92500" lnSpcReduction="10000"/>
          </a:bodyPr>
          <a:lstStyle/>
          <a:p>
            <a:pPr marL="393700" lvl="1" indent="-225425"/>
            <a:r>
              <a:rPr lang="en-US" dirty="0" smtClean="0"/>
              <a:t>Light source located at SLAC; an upgrade to the existing LCLS-I</a:t>
            </a:r>
          </a:p>
          <a:p>
            <a:pPr marL="627063" lvl="2" indent="-225425"/>
            <a:r>
              <a:rPr lang="en-US" dirty="0" smtClean="0"/>
              <a:t>Adds </a:t>
            </a:r>
            <a:r>
              <a:rPr lang="en-US" dirty="0"/>
              <a:t>two new X-ray laser beams and </a:t>
            </a:r>
            <a:r>
              <a:rPr lang="en-US" dirty="0" smtClean="0"/>
              <a:t>space </a:t>
            </a:r>
            <a:r>
              <a:rPr lang="en-US" dirty="0"/>
              <a:t>for additional new instruments, greatly increasing the number of </a:t>
            </a:r>
            <a:r>
              <a:rPr lang="en-US" dirty="0" smtClean="0"/>
              <a:t>experiments</a:t>
            </a:r>
          </a:p>
          <a:p>
            <a:pPr marL="393700" lvl="1" indent="-225425"/>
            <a:r>
              <a:rPr lang="en-US" dirty="0" smtClean="0"/>
              <a:t>4 GeV superconducting CW electron </a:t>
            </a:r>
            <a:r>
              <a:rPr lang="en-US" dirty="0" err="1" smtClean="0"/>
              <a:t>linac</a:t>
            </a:r>
            <a:r>
              <a:rPr lang="en-US" dirty="0" smtClean="0"/>
              <a:t> based on XFEL/ILC SRF</a:t>
            </a: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083681"/>
            <a:ext cx="9143999" cy="24478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2"/>
          <p:cNvPicPr>
            <a:picLocks noChangeAspect="1" noChangeArrowheads="1"/>
          </p:cNvPicPr>
          <p:nvPr/>
        </p:nvPicPr>
        <p:blipFill>
          <a:blip r:embed="rId3"/>
          <a:srcRect/>
          <a:stretch>
            <a:fillRect/>
          </a:stretch>
        </p:blipFill>
        <p:spPr bwMode="auto">
          <a:xfrm>
            <a:off x="516260" y="3220294"/>
            <a:ext cx="8308428" cy="1860331"/>
          </a:xfrm>
          <a:prstGeom prst="rect">
            <a:avLst/>
          </a:prstGeom>
          <a:noFill/>
          <a:ln w="9525">
            <a:noFill/>
            <a:miter lim="800000"/>
            <a:headEnd/>
            <a:tailEnd/>
          </a:ln>
        </p:spPr>
      </p:pic>
      <p:sp>
        <p:nvSpPr>
          <p:cNvPr id="8" name="Slide Number Placeholder 5"/>
          <p:cNvSpPr>
            <a:spLocks noGrp="1"/>
          </p:cNvSpPr>
          <p:nvPr>
            <p:ph type="sldNum" sz="quarter" idx="15"/>
          </p:nvPr>
        </p:nvSpPr>
        <p:spPr bwMode="auto">
          <a:xfrm>
            <a:off x="8566150" y="6318250"/>
            <a:ext cx="319088" cy="5397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eaLnBrk="1" hangingPunct="1"/>
            <a:fld id="{7910502B-0AF4-49E3-9D53-4A26E5378B2C}" type="slidenum">
              <a:rPr lang="en-US" altLang="en-US"/>
              <a:pPr eaLnBrk="1" hangingPunct="1"/>
              <a:t>3</a:t>
            </a:fld>
            <a:endParaRPr lang="en-US" altLang="en-US"/>
          </a:p>
        </p:txBody>
      </p:sp>
    </p:spTree>
    <p:extLst>
      <p:ext uri="{BB962C8B-B14F-4D97-AF65-F5344CB8AC3E}">
        <p14:creationId xmlns:p14="http://schemas.microsoft.com/office/powerpoint/2010/main" val="205200744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The Cryogenic System</a:t>
            </a:r>
          </a:p>
        </p:txBody>
      </p:sp>
      <p:pic>
        <p:nvPicPr>
          <p:cNvPr id="6" name="Picture 5" descr="LCLS-II-CryogenicSystemImage.tif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400" y="1333500"/>
            <a:ext cx="8819231" cy="5038200"/>
          </a:xfrm>
          <a:prstGeom prst="rect">
            <a:avLst/>
          </a:prstGeom>
        </p:spPr>
      </p:pic>
      <p:sp>
        <p:nvSpPr>
          <p:cNvPr id="7" name="Footer Placeholder 3"/>
          <p:cNvSpPr>
            <a:spLocks noGrp="1"/>
          </p:cNvSpPr>
          <p:nvPr>
            <p:ph type="ftr" sz="quarter" idx="4294967295"/>
          </p:nvPr>
        </p:nvSpPr>
        <p:spPr>
          <a:xfrm>
            <a:off x="597872" y="6553200"/>
            <a:ext cx="4126528" cy="314326"/>
          </a:xfrm>
          <a:prstGeom prst="rect">
            <a:avLst/>
          </a:prstGeom>
        </p:spPr>
        <p:txBody>
          <a:bodyPr/>
          <a:lstStyle/>
          <a:p>
            <a:r>
              <a:rPr lang="en-US" dirty="0" smtClean="0"/>
              <a:t>Ginsburg - </a:t>
            </a:r>
            <a:r>
              <a:rPr lang="en-US" dirty="0" err="1" smtClean="0"/>
              <a:t>Saclay</a:t>
            </a:r>
            <a:r>
              <a:rPr lang="en-US" dirty="0" smtClean="0"/>
              <a:t> Seminar, 7 Nov 2014</a:t>
            </a:r>
            <a:endParaRPr lang="en-US" dirty="0"/>
          </a:p>
        </p:txBody>
      </p:sp>
      <p:sp>
        <p:nvSpPr>
          <p:cNvPr id="8" name="Slide Number Placeholder 3"/>
          <p:cNvSpPr>
            <a:spLocks noGrp="1"/>
          </p:cNvSpPr>
          <p:nvPr>
            <p:ph type="sldNum" sz="quarter" idx="15"/>
          </p:nvPr>
        </p:nvSpPr>
        <p:spPr>
          <a:xfrm>
            <a:off x="8566150" y="6318250"/>
            <a:ext cx="319088" cy="539750"/>
          </a:xfrm>
        </p:spPr>
        <p:txBody>
          <a:bodyPr/>
          <a:lstStyle/>
          <a:p>
            <a:pPr>
              <a:defRPr/>
            </a:pPr>
            <a:fld id="{916E5410-9907-4D1F-B8AB-BEE6983E57DE}" type="slidenum">
              <a:rPr lang="en-US" smtClean="0"/>
              <a:pPr>
                <a:defRPr/>
              </a:pPr>
              <a:t>4</a:t>
            </a:fld>
            <a:endParaRPr lang="en-US" dirty="0"/>
          </a:p>
        </p:txBody>
      </p:sp>
    </p:spTree>
    <p:extLst>
      <p:ext uri="{BB962C8B-B14F-4D97-AF65-F5344CB8AC3E}">
        <p14:creationId xmlns:p14="http://schemas.microsoft.com/office/powerpoint/2010/main" val="16318035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LCLS-II cryomodules: top level parameters</a:t>
            </a:r>
            <a:endParaRPr lang="en-US" dirty="0"/>
          </a:p>
        </p:txBody>
      </p:sp>
      <p:graphicFrame>
        <p:nvGraphicFramePr>
          <p:cNvPr id="6" name="Table 5"/>
          <p:cNvGraphicFramePr>
            <a:graphicFrameLocks noGrp="1"/>
          </p:cNvGraphicFramePr>
          <p:nvPr>
            <p:extLst>
              <p:ext uri="{D42A27DB-BD31-4B8C-83A1-F6EECF244321}">
                <p14:modId xmlns:p14="http://schemas.microsoft.com/office/powerpoint/2010/main" val="3457575283"/>
              </p:ext>
            </p:extLst>
          </p:nvPr>
        </p:nvGraphicFramePr>
        <p:xfrm>
          <a:off x="142533" y="1808426"/>
          <a:ext cx="8819147" cy="4147117"/>
        </p:xfrm>
        <a:graphic>
          <a:graphicData uri="http://schemas.openxmlformats.org/drawingml/2006/table">
            <a:tbl>
              <a:tblPr firstRow="1" firstCol="1">
                <a:tableStyleId>{21E4AEA4-8DFA-4A89-87EB-49C32662AFE0}</a:tableStyleId>
              </a:tblPr>
              <a:tblGrid>
                <a:gridCol w="5340034"/>
                <a:gridCol w="1132735"/>
                <a:gridCol w="1456373"/>
                <a:gridCol w="890005"/>
              </a:tblGrid>
              <a:tr h="381000">
                <a:tc>
                  <a:txBody>
                    <a:bodyPr/>
                    <a:lstStyle/>
                    <a:p>
                      <a:pPr marL="0" marR="0" algn="just">
                        <a:spcBef>
                          <a:spcPts val="0"/>
                        </a:spcBef>
                        <a:spcAft>
                          <a:spcPts val="0"/>
                        </a:spcAft>
                      </a:pPr>
                      <a:r>
                        <a:rPr lang="en-US" sz="1600" dirty="0">
                          <a:effectLst/>
                        </a:rPr>
                        <a:t>Cryomodule (CM) Parameters </a:t>
                      </a:r>
                      <a:endParaRPr lang="en-US" sz="1600" dirty="0">
                        <a:solidFill>
                          <a:srgbClr val="000000"/>
                        </a:solidFill>
                        <a:effectLst/>
                        <a:latin typeface="Times New Roman"/>
                        <a:ea typeface="Times New Roman"/>
                      </a:endParaRPr>
                    </a:p>
                  </a:txBody>
                  <a:tcPr marL="68580" marR="68580" marT="0" marB="0" anchor="ctr"/>
                </a:tc>
                <a:tc>
                  <a:txBody>
                    <a:bodyPr/>
                    <a:lstStyle/>
                    <a:p>
                      <a:pPr marL="0" marR="0" algn="ctr">
                        <a:spcBef>
                          <a:spcPts val="0"/>
                        </a:spcBef>
                        <a:spcAft>
                          <a:spcPts val="0"/>
                        </a:spcAft>
                      </a:pPr>
                      <a:r>
                        <a:rPr lang="en-US" sz="1600" dirty="0">
                          <a:effectLst/>
                        </a:rPr>
                        <a:t>Symbol</a:t>
                      </a:r>
                      <a:endParaRPr lang="en-US" sz="1600" dirty="0">
                        <a:solidFill>
                          <a:srgbClr val="000000"/>
                        </a:solidFill>
                        <a:effectLst/>
                        <a:latin typeface="Times New Roman"/>
                        <a:ea typeface="Times New Roman"/>
                      </a:endParaRPr>
                    </a:p>
                  </a:txBody>
                  <a:tcPr marL="68580" marR="68580" marT="0" marB="0" anchor="ctr"/>
                </a:tc>
                <a:tc>
                  <a:txBody>
                    <a:bodyPr/>
                    <a:lstStyle/>
                    <a:p>
                      <a:pPr marL="0" marR="0" algn="ctr">
                        <a:spcBef>
                          <a:spcPts val="0"/>
                        </a:spcBef>
                        <a:spcAft>
                          <a:spcPts val="0"/>
                        </a:spcAft>
                      </a:pPr>
                      <a:r>
                        <a:rPr lang="en-US" sz="1600" dirty="0" err="1" smtClean="0">
                          <a:effectLst/>
                        </a:rPr>
                        <a:t>nom.value</a:t>
                      </a:r>
                      <a:endParaRPr lang="en-US" sz="1600" dirty="0">
                        <a:solidFill>
                          <a:srgbClr val="000000"/>
                        </a:solidFill>
                        <a:effectLst/>
                        <a:latin typeface="Times New Roman"/>
                        <a:ea typeface="Times New Roman"/>
                      </a:endParaRPr>
                    </a:p>
                  </a:txBody>
                  <a:tcPr marL="68580" marR="68580" marT="0" marB="0" anchor="ctr"/>
                </a:tc>
                <a:tc>
                  <a:txBody>
                    <a:bodyPr/>
                    <a:lstStyle/>
                    <a:p>
                      <a:pPr marL="0" marR="0" algn="ctr">
                        <a:spcBef>
                          <a:spcPts val="0"/>
                        </a:spcBef>
                        <a:spcAft>
                          <a:spcPts val="0"/>
                        </a:spcAft>
                      </a:pPr>
                      <a:r>
                        <a:rPr lang="en-US" sz="1600" dirty="0">
                          <a:effectLst/>
                        </a:rPr>
                        <a:t>Units</a:t>
                      </a:r>
                      <a:endParaRPr lang="en-US" sz="1600" dirty="0">
                        <a:solidFill>
                          <a:srgbClr val="000000"/>
                        </a:solidFill>
                        <a:effectLst/>
                        <a:latin typeface="Times New Roman"/>
                        <a:ea typeface="Times New Roman"/>
                      </a:endParaRPr>
                    </a:p>
                  </a:txBody>
                  <a:tcPr marL="68580" marR="68580" marT="0" marB="0" anchor="ctr"/>
                </a:tc>
              </a:tr>
              <a:tr h="361765">
                <a:tc>
                  <a:txBody>
                    <a:bodyPr/>
                    <a:lstStyle/>
                    <a:p>
                      <a:pPr marL="0" marR="0" algn="just">
                        <a:lnSpc>
                          <a:spcPts val="800"/>
                        </a:lnSpc>
                        <a:spcBef>
                          <a:spcPts val="600"/>
                        </a:spcBef>
                        <a:spcAft>
                          <a:spcPts val="600"/>
                        </a:spcAft>
                      </a:pPr>
                      <a:r>
                        <a:rPr lang="en-US" sz="1600" dirty="0">
                          <a:effectLst/>
                        </a:rPr>
                        <a:t>Cavity operating temperature</a:t>
                      </a:r>
                      <a:endParaRPr lang="en-US" sz="1600" dirty="0">
                        <a:solidFill>
                          <a:srgbClr val="000000"/>
                        </a:solidFill>
                        <a:effectLst/>
                        <a:latin typeface="Times New Roman"/>
                        <a:ea typeface="Times New Roman"/>
                      </a:endParaRPr>
                    </a:p>
                  </a:txBody>
                  <a:tcPr marL="68580" marR="68580" marT="0" marB="0" anchor="ctr"/>
                </a:tc>
                <a:tc>
                  <a:txBody>
                    <a:bodyPr/>
                    <a:lstStyle/>
                    <a:p>
                      <a:pPr marL="0" marR="0" algn="ctr">
                        <a:lnSpc>
                          <a:spcPts val="800"/>
                        </a:lnSpc>
                        <a:spcBef>
                          <a:spcPts val="600"/>
                        </a:spcBef>
                        <a:spcAft>
                          <a:spcPts val="600"/>
                        </a:spcAft>
                      </a:pPr>
                      <a:r>
                        <a:rPr lang="en-US" sz="1600" dirty="0" err="1">
                          <a:effectLst/>
                        </a:rPr>
                        <a:t>T­</a:t>
                      </a:r>
                      <a:r>
                        <a:rPr lang="en-US" sz="1600" baseline="-25000" dirty="0" err="1">
                          <a:effectLst/>
                        </a:rPr>
                        <a:t>cryo</a:t>
                      </a:r>
                      <a:endParaRPr lang="en-US" sz="1600" dirty="0">
                        <a:solidFill>
                          <a:srgbClr val="000000"/>
                        </a:solidFill>
                        <a:effectLst/>
                        <a:latin typeface="Times New Roman"/>
                        <a:ea typeface="Times New Roman"/>
                      </a:endParaRPr>
                    </a:p>
                  </a:txBody>
                  <a:tcPr marL="68580" marR="68580" marT="0" marB="0" anchor="ctr"/>
                </a:tc>
                <a:tc>
                  <a:txBody>
                    <a:bodyPr/>
                    <a:lstStyle/>
                    <a:p>
                      <a:pPr marL="0" marR="0" algn="ctr">
                        <a:lnSpc>
                          <a:spcPts val="800"/>
                        </a:lnSpc>
                        <a:spcBef>
                          <a:spcPts val="600"/>
                        </a:spcBef>
                        <a:spcAft>
                          <a:spcPts val="600"/>
                        </a:spcAft>
                      </a:pPr>
                      <a:r>
                        <a:rPr lang="en-US" sz="1600">
                          <a:effectLst/>
                        </a:rPr>
                        <a:t>2</a:t>
                      </a:r>
                      <a:endParaRPr lang="en-US" sz="1600">
                        <a:solidFill>
                          <a:srgbClr val="000000"/>
                        </a:solidFill>
                        <a:effectLst/>
                        <a:latin typeface="Times New Roman"/>
                        <a:ea typeface="Times New Roman"/>
                      </a:endParaRPr>
                    </a:p>
                  </a:txBody>
                  <a:tcPr marL="68580" marR="68580" marT="0" marB="0" anchor="ctr"/>
                </a:tc>
                <a:tc>
                  <a:txBody>
                    <a:bodyPr/>
                    <a:lstStyle/>
                    <a:p>
                      <a:pPr marL="0" marR="0" algn="ctr">
                        <a:lnSpc>
                          <a:spcPts val="800"/>
                        </a:lnSpc>
                        <a:spcBef>
                          <a:spcPts val="600"/>
                        </a:spcBef>
                        <a:spcAft>
                          <a:spcPts val="600"/>
                        </a:spcAft>
                      </a:pPr>
                      <a:r>
                        <a:rPr lang="en-US" sz="1600">
                          <a:effectLst/>
                        </a:rPr>
                        <a:t>K</a:t>
                      </a:r>
                      <a:endParaRPr lang="en-US" sz="1600">
                        <a:solidFill>
                          <a:srgbClr val="000000"/>
                        </a:solidFill>
                        <a:effectLst/>
                        <a:latin typeface="Times New Roman"/>
                        <a:ea typeface="Times New Roman"/>
                      </a:endParaRPr>
                    </a:p>
                  </a:txBody>
                  <a:tcPr marL="68580" marR="68580" marT="0" marB="0" anchor="ctr"/>
                </a:tc>
              </a:tr>
              <a:tr h="361765">
                <a:tc>
                  <a:txBody>
                    <a:bodyPr/>
                    <a:lstStyle/>
                    <a:p>
                      <a:pPr marL="0" marR="0" algn="just">
                        <a:lnSpc>
                          <a:spcPts val="800"/>
                        </a:lnSpc>
                        <a:spcBef>
                          <a:spcPts val="600"/>
                        </a:spcBef>
                        <a:spcAft>
                          <a:spcPts val="600"/>
                        </a:spcAft>
                      </a:pPr>
                      <a:r>
                        <a:rPr lang="en-US" sz="1600" dirty="0" smtClean="0">
                          <a:effectLst/>
                        </a:rPr>
                        <a:t># 9-cell </a:t>
                      </a:r>
                      <a:r>
                        <a:rPr lang="en-US" sz="1600" dirty="0">
                          <a:effectLst/>
                        </a:rPr>
                        <a:t>cavities per </a:t>
                      </a:r>
                      <a:r>
                        <a:rPr lang="en-US" sz="1600" dirty="0" err="1">
                          <a:effectLst/>
                        </a:rPr>
                        <a:t>cryomodule</a:t>
                      </a:r>
                      <a:r>
                        <a:rPr lang="en-US" sz="1600" dirty="0">
                          <a:effectLst/>
                        </a:rPr>
                        <a:t> (1.3 GHz)</a:t>
                      </a:r>
                      <a:endParaRPr lang="en-US" sz="1600" dirty="0">
                        <a:solidFill>
                          <a:srgbClr val="000000"/>
                        </a:solidFill>
                        <a:effectLst/>
                        <a:latin typeface="Times New Roman"/>
                        <a:ea typeface="Times New Roman"/>
                      </a:endParaRPr>
                    </a:p>
                  </a:txBody>
                  <a:tcPr marL="68580" marR="68580" marT="0" marB="0" anchor="ctr"/>
                </a:tc>
                <a:tc>
                  <a:txBody>
                    <a:bodyPr/>
                    <a:lstStyle/>
                    <a:p>
                      <a:pPr marL="0" marR="0" algn="ctr">
                        <a:lnSpc>
                          <a:spcPts val="800"/>
                        </a:lnSpc>
                        <a:spcBef>
                          <a:spcPts val="600"/>
                        </a:spcBef>
                        <a:spcAft>
                          <a:spcPts val="600"/>
                        </a:spcAft>
                      </a:pPr>
                      <a:r>
                        <a:rPr lang="en-US" sz="1600">
                          <a:effectLst/>
                        </a:rPr>
                        <a:t>N</a:t>
                      </a:r>
                      <a:r>
                        <a:rPr lang="en-US" sz="1600" baseline="-25000">
                          <a:effectLst/>
                        </a:rPr>
                        <a:t>cav</a:t>
                      </a:r>
                      <a:endParaRPr lang="en-US" sz="1600">
                        <a:solidFill>
                          <a:srgbClr val="000000"/>
                        </a:solidFill>
                        <a:effectLst/>
                        <a:latin typeface="Times New Roman"/>
                        <a:ea typeface="Times New Roman"/>
                      </a:endParaRPr>
                    </a:p>
                  </a:txBody>
                  <a:tcPr marL="68580" marR="68580" marT="0" marB="0" anchor="ctr"/>
                </a:tc>
                <a:tc>
                  <a:txBody>
                    <a:bodyPr/>
                    <a:lstStyle/>
                    <a:p>
                      <a:pPr marL="0" marR="0" algn="ctr">
                        <a:lnSpc>
                          <a:spcPts val="800"/>
                        </a:lnSpc>
                        <a:spcBef>
                          <a:spcPts val="600"/>
                        </a:spcBef>
                        <a:spcAft>
                          <a:spcPts val="600"/>
                        </a:spcAft>
                      </a:pPr>
                      <a:r>
                        <a:rPr lang="en-US" sz="1600">
                          <a:effectLst/>
                        </a:rPr>
                        <a:t>8</a:t>
                      </a:r>
                      <a:endParaRPr lang="en-US" sz="1600">
                        <a:solidFill>
                          <a:srgbClr val="000000"/>
                        </a:solidFill>
                        <a:effectLst/>
                        <a:latin typeface="Times New Roman"/>
                        <a:ea typeface="Times New Roman"/>
                      </a:endParaRPr>
                    </a:p>
                  </a:txBody>
                  <a:tcPr marL="68580" marR="68580" marT="0" marB="0" anchor="ctr"/>
                </a:tc>
                <a:tc>
                  <a:txBody>
                    <a:bodyPr/>
                    <a:lstStyle/>
                    <a:p>
                      <a:pPr marL="0" marR="0" algn="ctr">
                        <a:lnSpc>
                          <a:spcPts val="800"/>
                        </a:lnSpc>
                        <a:spcBef>
                          <a:spcPts val="600"/>
                        </a:spcBef>
                        <a:spcAft>
                          <a:spcPts val="600"/>
                        </a:spcAft>
                      </a:pPr>
                      <a:r>
                        <a:rPr lang="en-US" sz="1600">
                          <a:effectLst/>
                        </a:rPr>
                        <a:t>-</a:t>
                      </a:r>
                      <a:endParaRPr lang="en-US" sz="1600">
                        <a:solidFill>
                          <a:srgbClr val="000000"/>
                        </a:solidFill>
                        <a:effectLst/>
                        <a:latin typeface="Times New Roman"/>
                        <a:ea typeface="Times New Roman"/>
                      </a:endParaRPr>
                    </a:p>
                  </a:txBody>
                  <a:tcPr marL="68580" marR="68580" marT="0" marB="0" anchor="ctr"/>
                </a:tc>
              </a:tr>
              <a:tr h="361765">
                <a:tc>
                  <a:txBody>
                    <a:bodyPr/>
                    <a:lstStyle/>
                    <a:p>
                      <a:pPr marL="0" marR="0" algn="just">
                        <a:lnSpc>
                          <a:spcPts val="800"/>
                        </a:lnSpc>
                        <a:spcBef>
                          <a:spcPts val="600"/>
                        </a:spcBef>
                        <a:spcAft>
                          <a:spcPts val="600"/>
                        </a:spcAft>
                      </a:pPr>
                      <a:r>
                        <a:rPr lang="en-US" sz="1600" dirty="0" smtClean="0">
                          <a:effectLst/>
                        </a:rPr>
                        <a:t># installed </a:t>
                      </a:r>
                      <a:r>
                        <a:rPr lang="en-US" sz="1600" dirty="0" err="1">
                          <a:effectLst/>
                        </a:rPr>
                        <a:t>cryomodules</a:t>
                      </a:r>
                      <a:r>
                        <a:rPr lang="en-US" sz="1600" dirty="0">
                          <a:effectLst/>
                        </a:rPr>
                        <a:t> (1.3 GHz)</a:t>
                      </a:r>
                      <a:endParaRPr lang="en-US" sz="1600" dirty="0">
                        <a:solidFill>
                          <a:srgbClr val="000000"/>
                        </a:solidFill>
                        <a:effectLst/>
                        <a:latin typeface="Times New Roman"/>
                        <a:ea typeface="Times New Roman"/>
                      </a:endParaRPr>
                    </a:p>
                  </a:txBody>
                  <a:tcPr marL="68580" marR="68580" marT="0" marB="0" anchor="ctr"/>
                </a:tc>
                <a:tc>
                  <a:txBody>
                    <a:bodyPr/>
                    <a:lstStyle/>
                    <a:p>
                      <a:pPr marL="0" marR="0" algn="ctr">
                        <a:lnSpc>
                          <a:spcPts val="800"/>
                        </a:lnSpc>
                        <a:spcBef>
                          <a:spcPts val="600"/>
                        </a:spcBef>
                        <a:spcAft>
                          <a:spcPts val="600"/>
                        </a:spcAft>
                      </a:pPr>
                      <a:r>
                        <a:rPr lang="en-US" sz="1600">
                          <a:effectLst/>
                        </a:rPr>
                        <a:t>N</a:t>
                      </a:r>
                      <a:r>
                        <a:rPr lang="en-US" sz="1600" baseline="-25000">
                          <a:effectLst/>
                        </a:rPr>
                        <a:t>CM</a:t>
                      </a:r>
                      <a:endParaRPr lang="en-US" sz="1600">
                        <a:solidFill>
                          <a:srgbClr val="000000"/>
                        </a:solidFill>
                        <a:effectLst/>
                        <a:latin typeface="Times New Roman"/>
                        <a:ea typeface="Times New Roman"/>
                      </a:endParaRPr>
                    </a:p>
                  </a:txBody>
                  <a:tcPr marL="68580" marR="68580" marT="0" marB="0" anchor="ctr"/>
                </a:tc>
                <a:tc>
                  <a:txBody>
                    <a:bodyPr/>
                    <a:lstStyle/>
                    <a:p>
                      <a:pPr marL="0" marR="0" algn="ctr">
                        <a:lnSpc>
                          <a:spcPts val="800"/>
                        </a:lnSpc>
                        <a:spcBef>
                          <a:spcPts val="600"/>
                        </a:spcBef>
                        <a:spcAft>
                          <a:spcPts val="600"/>
                        </a:spcAft>
                      </a:pPr>
                      <a:r>
                        <a:rPr lang="en-US" sz="1600">
                          <a:effectLst/>
                        </a:rPr>
                        <a:t>35 </a:t>
                      </a:r>
                      <a:endParaRPr lang="en-US" sz="1600">
                        <a:solidFill>
                          <a:srgbClr val="000000"/>
                        </a:solidFill>
                        <a:effectLst/>
                        <a:latin typeface="Times New Roman"/>
                        <a:ea typeface="Times New Roman"/>
                      </a:endParaRPr>
                    </a:p>
                  </a:txBody>
                  <a:tcPr marL="68580" marR="68580" marT="0" marB="0" anchor="ctr"/>
                </a:tc>
                <a:tc>
                  <a:txBody>
                    <a:bodyPr/>
                    <a:lstStyle/>
                    <a:p>
                      <a:pPr marL="0" marR="0" algn="ctr">
                        <a:lnSpc>
                          <a:spcPts val="800"/>
                        </a:lnSpc>
                        <a:spcBef>
                          <a:spcPts val="600"/>
                        </a:spcBef>
                        <a:spcAft>
                          <a:spcPts val="600"/>
                        </a:spcAft>
                      </a:pPr>
                      <a:r>
                        <a:rPr lang="en-US" sz="1600">
                          <a:effectLst/>
                        </a:rPr>
                        <a:t>-</a:t>
                      </a:r>
                      <a:endParaRPr lang="en-US" sz="1600">
                        <a:solidFill>
                          <a:srgbClr val="000000"/>
                        </a:solidFill>
                        <a:effectLst/>
                        <a:latin typeface="Times New Roman"/>
                        <a:ea typeface="Times New Roman"/>
                      </a:endParaRPr>
                    </a:p>
                  </a:txBody>
                  <a:tcPr marL="68580" marR="68580" marT="0" marB="0" anchor="ctr"/>
                </a:tc>
              </a:tr>
              <a:tr h="361765">
                <a:tc>
                  <a:txBody>
                    <a:bodyPr/>
                    <a:lstStyle/>
                    <a:p>
                      <a:pPr marL="0" marR="0" algn="just">
                        <a:lnSpc>
                          <a:spcPts val="800"/>
                        </a:lnSpc>
                        <a:spcBef>
                          <a:spcPts val="600"/>
                        </a:spcBef>
                        <a:spcAft>
                          <a:spcPts val="600"/>
                        </a:spcAft>
                      </a:pPr>
                      <a:r>
                        <a:rPr lang="en-US" sz="1600" dirty="0" smtClean="0">
                          <a:effectLst/>
                        </a:rPr>
                        <a:t># 3.9-GHz </a:t>
                      </a:r>
                      <a:r>
                        <a:rPr lang="en-US" sz="1600" dirty="0">
                          <a:effectLst/>
                        </a:rPr>
                        <a:t>cavities per 3.9 GHz CM</a:t>
                      </a:r>
                      <a:endParaRPr lang="en-US" sz="1600" dirty="0">
                        <a:solidFill>
                          <a:srgbClr val="000000"/>
                        </a:solidFill>
                        <a:effectLst/>
                        <a:latin typeface="Times New Roman"/>
                        <a:ea typeface="Times New Roman"/>
                      </a:endParaRPr>
                    </a:p>
                  </a:txBody>
                  <a:tcPr marL="68580" marR="68580" marT="0" marB="0" anchor="ctr"/>
                </a:tc>
                <a:tc>
                  <a:txBody>
                    <a:bodyPr/>
                    <a:lstStyle/>
                    <a:p>
                      <a:pPr marL="0" marR="0" algn="ctr">
                        <a:lnSpc>
                          <a:spcPts val="800"/>
                        </a:lnSpc>
                        <a:spcBef>
                          <a:spcPts val="600"/>
                        </a:spcBef>
                        <a:spcAft>
                          <a:spcPts val="600"/>
                        </a:spcAft>
                      </a:pPr>
                      <a:r>
                        <a:rPr lang="en-US" sz="1600">
                          <a:effectLst/>
                        </a:rPr>
                        <a:t>-</a:t>
                      </a:r>
                      <a:endParaRPr lang="en-US" sz="1600">
                        <a:solidFill>
                          <a:srgbClr val="000000"/>
                        </a:solidFill>
                        <a:effectLst/>
                        <a:latin typeface="Times New Roman"/>
                        <a:ea typeface="Times New Roman"/>
                      </a:endParaRPr>
                    </a:p>
                  </a:txBody>
                  <a:tcPr marL="68580" marR="68580" marT="0" marB="0" anchor="ctr"/>
                </a:tc>
                <a:tc>
                  <a:txBody>
                    <a:bodyPr/>
                    <a:lstStyle/>
                    <a:p>
                      <a:pPr marL="0" marR="0" algn="ctr">
                        <a:lnSpc>
                          <a:spcPts val="800"/>
                        </a:lnSpc>
                        <a:spcBef>
                          <a:spcPts val="600"/>
                        </a:spcBef>
                        <a:spcAft>
                          <a:spcPts val="600"/>
                        </a:spcAft>
                      </a:pPr>
                      <a:r>
                        <a:rPr lang="en-US" sz="1600" dirty="0">
                          <a:solidFill>
                            <a:schemeClr val="dk1"/>
                          </a:solidFill>
                          <a:effectLst/>
                          <a:latin typeface="+mn-lt"/>
                          <a:ea typeface="+mn-ea"/>
                        </a:rPr>
                        <a:t>8</a:t>
                      </a:r>
                      <a:endParaRPr lang="en-US" sz="1600" dirty="0">
                        <a:solidFill>
                          <a:srgbClr val="000000"/>
                        </a:solidFill>
                        <a:effectLst/>
                        <a:latin typeface="Times New Roman"/>
                        <a:ea typeface="Times New Roman"/>
                      </a:endParaRPr>
                    </a:p>
                  </a:txBody>
                  <a:tcPr marL="68580" marR="68580" marT="0" marB="0" anchor="ctr"/>
                </a:tc>
                <a:tc>
                  <a:txBody>
                    <a:bodyPr/>
                    <a:lstStyle/>
                    <a:p>
                      <a:pPr marL="0" marR="0" algn="ctr">
                        <a:lnSpc>
                          <a:spcPts val="800"/>
                        </a:lnSpc>
                        <a:spcBef>
                          <a:spcPts val="600"/>
                        </a:spcBef>
                        <a:spcAft>
                          <a:spcPts val="600"/>
                        </a:spcAft>
                      </a:pPr>
                      <a:r>
                        <a:rPr lang="en-US" sz="1600">
                          <a:effectLst/>
                        </a:rPr>
                        <a:t>-</a:t>
                      </a:r>
                      <a:endParaRPr lang="en-US" sz="1600">
                        <a:solidFill>
                          <a:srgbClr val="000000"/>
                        </a:solidFill>
                        <a:effectLst/>
                        <a:latin typeface="Times New Roman"/>
                        <a:ea typeface="Times New Roman"/>
                      </a:endParaRPr>
                    </a:p>
                  </a:txBody>
                  <a:tcPr marL="68580" marR="68580" marT="0" marB="0" anchor="ctr"/>
                </a:tc>
              </a:tr>
              <a:tr h="361765">
                <a:tc>
                  <a:txBody>
                    <a:bodyPr/>
                    <a:lstStyle/>
                    <a:p>
                      <a:pPr marL="0" marR="0" algn="just">
                        <a:lnSpc>
                          <a:spcPts val="800"/>
                        </a:lnSpc>
                        <a:spcBef>
                          <a:spcPts val="600"/>
                        </a:spcBef>
                        <a:spcAft>
                          <a:spcPts val="600"/>
                        </a:spcAft>
                      </a:pPr>
                      <a:r>
                        <a:rPr lang="en-US" sz="1600" dirty="0" smtClean="0">
                          <a:effectLst/>
                        </a:rPr>
                        <a:t># 3.9 installed GHz </a:t>
                      </a:r>
                      <a:r>
                        <a:rPr lang="en-US" sz="1600" dirty="0" err="1">
                          <a:effectLst/>
                        </a:rPr>
                        <a:t>cryomodules</a:t>
                      </a:r>
                      <a:endParaRPr lang="en-US" sz="1600" dirty="0">
                        <a:solidFill>
                          <a:srgbClr val="000000"/>
                        </a:solidFill>
                        <a:effectLst/>
                        <a:latin typeface="Times New Roman"/>
                        <a:ea typeface="Times New Roman"/>
                      </a:endParaRPr>
                    </a:p>
                  </a:txBody>
                  <a:tcPr marL="68580" marR="68580" marT="0" marB="0" anchor="ctr"/>
                </a:tc>
                <a:tc>
                  <a:txBody>
                    <a:bodyPr/>
                    <a:lstStyle/>
                    <a:p>
                      <a:pPr marL="0" marR="0" algn="ctr">
                        <a:lnSpc>
                          <a:spcPts val="800"/>
                        </a:lnSpc>
                        <a:spcBef>
                          <a:spcPts val="600"/>
                        </a:spcBef>
                        <a:spcAft>
                          <a:spcPts val="600"/>
                        </a:spcAft>
                      </a:pPr>
                      <a:r>
                        <a:rPr lang="en-US" sz="1600">
                          <a:effectLst/>
                        </a:rPr>
                        <a:t>-</a:t>
                      </a:r>
                      <a:endParaRPr lang="en-US" sz="1600">
                        <a:solidFill>
                          <a:srgbClr val="000000"/>
                        </a:solidFill>
                        <a:effectLst/>
                        <a:latin typeface="Times New Roman"/>
                        <a:ea typeface="Times New Roman"/>
                      </a:endParaRPr>
                    </a:p>
                  </a:txBody>
                  <a:tcPr marL="68580" marR="68580" marT="0" marB="0" anchor="ctr"/>
                </a:tc>
                <a:tc>
                  <a:txBody>
                    <a:bodyPr/>
                    <a:lstStyle/>
                    <a:p>
                      <a:pPr marL="0" marR="0" algn="ctr">
                        <a:lnSpc>
                          <a:spcPts val="800"/>
                        </a:lnSpc>
                        <a:spcBef>
                          <a:spcPts val="600"/>
                        </a:spcBef>
                        <a:spcAft>
                          <a:spcPts val="600"/>
                        </a:spcAft>
                      </a:pPr>
                      <a:r>
                        <a:rPr lang="en-US" sz="1600" dirty="0">
                          <a:solidFill>
                            <a:schemeClr val="dk1"/>
                          </a:solidFill>
                          <a:effectLst/>
                          <a:latin typeface="+mn-lt"/>
                          <a:ea typeface="+mn-ea"/>
                        </a:rPr>
                        <a:t>2</a:t>
                      </a:r>
                      <a:endParaRPr lang="en-US" sz="1600" dirty="0">
                        <a:solidFill>
                          <a:srgbClr val="000000"/>
                        </a:solidFill>
                        <a:effectLst/>
                        <a:latin typeface="Times New Roman"/>
                        <a:ea typeface="Times New Roman"/>
                      </a:endParaRPr>
                    </a:p>
                  </a:txBody>
                  <a:tcPr marL="68580" marR="68580" marT="0" marB="0" anchor="ctr"/>
                </a:tc>
                <a:tc>
                  <a:txBody>
                    <a:bodyPr/>
                    <a:lstStyle/>
                    <a:p>
                      <a:pPr marL="0" marR="0" algn="ctr">
                        <a:lnSpc>
                          <a:spcPts val="800"/>
                        </a:lnSpc>
                        <a:spcBef>
                          <a:spcPts val="600"/>
                        </a:spcBef>
                        <a:spcAft>
                          <a:spcPts val="600"/>
                        </a:spcAft>
                      </a:pPr>
                      <a:r>
                        <a:rPr lang="en-US" sz="1600" dirty="0">
                          <a:effectLst/>
                        </a:rPr>
                        <a:t>-</a:t>
                      </a:r>
                      <a:endParaRPr lang="en-US" sz="1600" dirty="0">
                        <a:solidFill>
                          <a:srgbClr val="000000"/>
                        </a:solidFill>
                        <a:effectLst/>
                        <a:latin typeface="Times New Roman"/>
                        <a:ea typeface="Times New Roman"/>
                      </a:endParaRPr>
                    </a:p>
                  </a:txBody>
                  <a:tcPr marL="68580" marR="68580" marT="0" marB="0" anchor="ctr"/>
                </a:tc>
              </a:tr>
              <a:tr h="148467">
                <a:tc>
                  <a:txBody>
                    <a:bodyPr/>
                    <a:lstStyle/>
                    <a:p>
                      <a:pPr marL="0" marR="0" algn="just">
                        <a:lnSpc>
                          <a:spcPts val="800"/>
                        </a:lnSpc>
                        <a:spcBef>
                          <a:spcPts val="600"/>
                        </a:spcBef>
                        <a:spcAft>
                          <a:spcPts val="600"/>
                        </a:spcAft>
                      </a:pPr>
                      <a:endParaRPr lang="en-US" sz="1600" dirty="0">
                        <a:solidFill>
                          <a:srgbClr val="000000"/>
                        </a:solidFill>
                        <a:effectLst/>
                        <a:latin typeface="Times New Roman"/>
                        <a:ea typeface="Times New Roman"/>
                      </a:endParaRPr>
                    </a:p>
                  </a:txBody>
                  <a:tcPr marL="68580" marR="68580" marT="0" marB="0" anchor="ctr">
                    <a:noFill/>
                  </a:tcPr>
                </a:tc>
                <a:tc>
                  <a:txBody>
                    <a:bodyPr/>
                    <a:lstStyle/>
                    <a:p>
                      <a:pPr marL="0" marR="0" algn="ctr">
                        <a:lnSpc>
                          <a:spcPts val="800"/>
                        </a:lnSpc>
                        <a:spcBef>
                          <a:spcPts val="600"/>
                        </a:spcBef>
                        <a:spcAft>
                          <a:spcPts val="600"/>
                        </a:spcAft>
                      </a:pPr>
                      <a:endParaRPr lang="en-US" sz="1600">
                        <a:solidFill>
                          <a:srgbClr val="000000"/>
                        </a:solidFill>
                        <a:effectLst/>
                        <a:latin typeface="Times New Roman"/>
                        <a:ea typeface="Times New Roman"/>
                      </a:endParaRPr>
                    </a:p>
                  </a:txBody>
                  <a:tcPr marL="68580" marR="68580" marT="0" marB="0" anchor="ctr"/>
                </a:tc>
                <a:tc>
                  <a:txBody>
                    <a:bodyPr/>
                    <a:lstStyle/>
                    <a:p>
                      <a:pPr marL="0" marR="0" algn="ctr">
                        <a:lnSpc>
                          <a:spcPts val="800"/>
                        </a:lnSpc>
                        <a:spcBef>
                          <a:spcPts val="600"/>
                        </a:spcBef>
                        <a:spcAft>
                          <a:spcPts val="600"/>
                        </a:spcAft>
                      </a:pPr>
                      <a:endParaRPr lang="en-US" sz="1600">
                        <a:solidFill>
                          <a:srgbClr val="000000"/>
                        </a:solidFill>
                        <a:effectLst/>
                        <a:latin typeface="Times New Roman"/>
                        <a:ea typeface="Times New Roman"/>
                      </a:endParaRPr>
                    </a:p>
                  </a:txBody>
                  <a:tcPr marL="68580" marR="68580" marT="0" marB="0" anchor="ctr"/>
                </a:tc>
                <a:tc>
                  <a:txBody>
                    <a:bodyPr/>
                    <a:lstStyle/>
                    <a:p>
                      <a:pPr marL="0" marR="0" algn="ctr">
                        <a:lnSpc>
                          <a:spcPts val="800"/>
                        </a:lnSpc>
                        <a:spcBef>
                          <a:spcPts val="600"/>
                        </a:spcBef>
                        <a:spcAft>
                          <a:spcPts val="600"/>
                        </a:spcAft>
                      </a:pPr>
                      <a:endParaRPr lang="en-US" sz="1600" dirty="0">
                        <a:solidFill>
                          <a:srgbClr val="000000"/>
                        </a:solidFill>
                        <a:effectLst/>
                        <a:latin typeface="Times New Roman"/>
                        <a:ea typeface="Times New Roman"/>
                      </a:endParaRPr>
                    </a:p>
                  </a:txBody>
                  <a:tcPr marL="68580" marR="68580" marT="0" marB="0" anchor="ctr"/>
                </a:tc>
              </a:tr>
              <a:tr h="361765">
                <a:tc>
                  <a:txBody>
                    <a:bodyPr/>
                    <a:lstStyle/>
                    <a:p>
                      <a:pPr marL="0" marR="0" algn="just">
                        <a:lnSpc>
                          <a:spcPts val="800"/>
                        </a:lnSpc>
                        <a:spcBef>
                          <a:spcPts val="600"/>
                        </a:spcBef>
                        <a:spcAft>
                          <a:spcPts val="600"/>
                        </a:spcAft>
                      </a:pPr>
                      <a:r>
                        <a:rPr lang="en-US" sz="1600" dirty="0" smtClean="0">
                          <a:effectLst/>
                        </a:rPr>
                        <a:t># installed </a:t>
                      </a:r>
                      <a:r>
                        <a:rPr lang="en-US" sz="1600" dirty="0">
                          <a:effectLst/>
                        </a:rPr>
                        <a:t>1.3 GHz </a:t>
                      </a:r>
                      <a:r>
                        <a:rPr lang="en-US" sz="1600" dirty="0" err="1">
                          <a:effectLst/>
                        </a:rPr>
                        <a:t>cryomodules</a:t>
                      </a:r>
                      <a:r>
                        <a:rPr lang="en-US" sz="1600" dirty="0">
                          <a:effectLst/>
                        </a:rPr>
                        <a:t> in L0</a:t>
                      </a:r>
                      <a:endParaRPr lang="en-US" sz="1600" dirty="0">
                        <a:solidFill>
                          <a:srgbClr val="000000"/>
                        </a:solidFill>
                        <a:effectLst/>
                        <a:latin typeface="Times New Roman"/>
                        <a:ea typeface="Times New Roman"/>
                      </a:endParaRPr>
                    </a:p>
                  </a:txBody>
                  <a:tcPr marL="68580" marR="68580" marT="0" marB="0" anchor="ctr"/>
                </a:tc>
                <a:tc>
                  <a:txBody>
                    <a:bodyPr/>
                    <a:lstStyle/>
                    <a:p>
                      <a:pPr marL="0" marR="0" algn="ctr">
                        <a:lnSpc>
                          <a:spcPts val="800"/>
                        </a:lnSpc>
                        <a:spcBef>
                          <a:spcPts val="600"/>
                        </a:spcBef>
                        <a:spcAft>
                          <a:spcPts val="600"/>
                        </a:spcAft>
                      </a:pPr>
                      <a:r>
                        <a:rPr lang="en-US" sz="1600">
                          <a:effectLst/>
                        </a:rPr>
                        <a:t>N</a:t>
                      </a:r>
                      <a:r>
                        <a:rPr lang="en-US" sz="1600" baseline="-25000">
                          <a:effectLst/>
                        </a:rPr>
                        <a:t>CM0</a:t>
                      </a:r>
                      <a:endParaRPr lang="en-US" sz="1600">
                        <a:solidFill>
                          <a:srgbClr val="000000"/>
                        </a:solidFill>
                        <a:effectLst/>
                        <a:latin typeface="Times New Roman"/>
                        <a:ea typeface="Times New Roman"/>
                      </a:endParaRPr>
                    </a:p>
                  </a:txBody>
                  <a:tcPr marL="68580" marR="68580" marT="0" marB="0" anchor="ctr"/>
                </a:tc>
                <a:tc>
                  <a:txBody>
                    <a:bodyPr/>
                    <a:lstStyle/>
                    <a:p>
                      <a:pPr marL="0" marR="0" algn="ctr">
                        <a:lnSpc>
                          <a:spcPts val="800"/>
                        </a:lnSpc>
                        <a:spcBef>
                          <a:spcPts val="600"/>
                        </a:spcBef>
                        <a:spcAft>
                          <a:spcPts val="600"/>
                        </a:spcAft>
                      </a:pPr>
                      <a:r>
                        <a:rPr lang="en-US" sz="1600">
                          <a:effectLst/>
                        </a:rPr>
                        <a:t>1</a:t>
                      </a:r>
                      <a:endParaRPr lang="en-US" sz="1600">
                        <a:solidFill>
                          <a:srgbClr val="000000"/>
                        </a:solidFill>
                        <a:effectLst/>
                        <a:latin typeface="Times New Roman"/>
                        <a:ea typeface="Times New Roman"/>
                      </a:endParaRPr>
                    </a:p>
                  </a:txBody>
                  <a:tcPr marL="68580" marR="68580" marT="0" marB="0" anchor="ctr"/>
                </a:tc>
                <a:tc>
                  <a:txBody>
                    <a:bodyPr/>
                    <a:lstStyle/>
                    <a:p>
                      <a:pPr marL="0" marR="0" algn="ctr">
                        <a:lnSpc>
                          <a:spcPts val="800"/>
                        </a:lnSpc>
                        <a:spcBef>
                          <a:spcPts val="600"/>
                        </a:spcBef>
                        <a:spcAft>
                          <a:spcPts val="600"/>
                        </a:spcAft>
                      </a:pPr>
                      <a:r>
                        <a:rPr lang="en-US" sz="1600" dirty="0">
                          <a:effectLst/>
                        </a:rPr>
                        <a:t>-</a:t>
                      </a:r>
                      <a:endParaRPr lang="en-US" sz="1600" dirty="0">
                        <a:solidFill>
                          <a:srgbClr val="000000"/>
                        </a:solidFill>
                        <a:effectLst/>
                        <a:latin typeface="Times New Roman"/>
                        <a:ea typeface="Times New Roman"/>
                      </a:endParaRPr>
                    </a:p>
                  </a:txBody>
                  <a:tcPr marL="68580" marR="68580" marT="0" marB="0" anchor="ctr"/>
                </a:tc>
              </a:tr>
              <a:tr h="361765">
                <a:tc>
                  <a:txBody>
                    <a:bodyPr/>
                    <a:lstStyle/>
                    <a:p>
                      <a:pPr marL="0" marR="0" algn="just">
                        <a:lnSpc>
                          <a:spcPts val="800"/>
                        </a:lnSpc>
                        <a:spcBef>
                          <a:spcPts val="600"/>
                        </a:spcBef>
                        <a:spcAft>
                          <a:spcPts val="600"/>
                        </a:spcAft>
                      </a:pPr>
                      <a:r>
                        <a:rPr lang="en-US" sz="1600" dirty="0" smtClean="0">
                          <a:effectLst/>
                        </a:rPr>
                        <a:t># </a:t>
                      </a:r>
                      <a:r>
                        <a:rPr lang="en-US" sz="1600" dirty="0">
                          <a:effectLst/>
                        </a:rPr>
                        <a:t>installed 1.3 GHz </a:t>
                      </a:r>
                      <a:r>
                        <a:rPr lang="en-US" sz="1600" dirty="0" err="1">
                          <a:effectLst/>
                        </a:rPr>
                        <a:t>cryomodules</a:t>
                      </a:r>
                      <a:r>
                        <a:rPr lang="en-US" sz="1600" dirty="0">
                          <a:effectLst/>
                        </a:rPr>
                        <a:t> in L1</a:t>
                      </a:r>
                      <a:endParaRPr lang="en-US" sz="1600" dirty="0">
                        <a:solidFill>
                          <a:srgbClr val="000000"/>
                        </a:solidFill>
                        <a:effectLst/>
                        <a:latin typeface="Times New Roman"/>
                        <a:ea typeface="Times New Roman"/>
                      </a:endParaRPr>
                    </a:p>
                  </a:txBody>
                  <a:tcPr marL="68580" marR="68580" marT="0" marB="0" anchor="ctr"/>
                </a:tc>
                <a:tc>
                  <a:txBody>
                    <a:bodyPr/>
                    <a:lstStyle/>
                    <a:p>
                      <a:pPr marL="0" marR="0" algn="ctr">
                        <a:lnSpc>
                          <a:spcPts val="800"/>
                        </a:lnSpc>
                        <a:spcBef>
                          <a:spcPts val="600"/>
                        </a:spcBef>
                        <a:spcAft>
                          <a:spcPts val="600"/>
                        </a:spcAft>
                      </a:pPr>
                      <a:r>
                        <a:rPr lang="en-US" sz="1600">
                          <a:effectLst/>
                        </a:rPr>
                        <a:t>N</a:t>
                      </a:r>
                      <a:r>
                        <a:rPr lang="en-US" sz="1600" baseline="-25000">
                          <a:effectLst/>
                        </a:rPr>
                        <a:t>CM1</a:t>
                      </a:r>
                      <a:endParaRPr lang="en-US" sz="1600">
                        <a:solidFill>
                          <a:srgbClr val="000000"/>
                        </a:solidFill>
                        <a:effectLst/>
                        <a:latin typeface="Times New Roman"/>
                        <a:ea typeface="Times New Roman"/>
                      </a:endParaRPr>
                    </a:p>
                  </a:txBody>
                  <a:tcPr marL="68580" marR="68580" marT="0" marB="0" anchor="ctr"/>
                </a:tc>
                <a:tc>
                  <a:txBody>
                    <a:bodyPr/>
                    <a:lstStyle/>
                    <a:p>
                      <a:pPr marL="0" marR="0" algn="ctr">
                        <a:lnSpc>
                          <a:spcPts val="800"/>
                        </a:lnSpc>
                        <a:spcBef>
                          <a:spcPts val="600"/>
                        </a:spcBef>
                        <a:spcAft>
                          <a:spcPts val="600"/>
                        </a:spcAft>
                      </a:pPr>
                      <a:r>
                        <a:rPr lang="en-US" sz="1600">
                          <a:effectLst/>
                        </a:rPr>
                        <a:t>2</a:t>
                      </a:r>
                      <a:endParaRPr lang="en-US" sz="1600">
                        <a:solidFill>
                          <a:srgbClr val="000000"/>
                        </a:solidFill>
                        <a:effectLst/>
                        <a:latin typeface="Times New Roman"/>
                        <a:ea typeface="Times New Roman"/>
                      </a:endParaRPr>
                    </a:p>
                  </a:txBody>
                  <a:tcPr marL="68580" marR="68580" marT="0" marB="0" anchor="ctr"/>
                </a:tc>
                <a:tc>
                  <a:txBody>
                    <a:bodyPr/>
                    <a:lstStyle/>
                    <a:p>
                      <a:pPr marL="0" marR="0" algn="ctr">
                        <a:lnSpc>
                          <a:spcPts val="800"/>
                        </a:lnSpc>
                        <a:spcBef>
                          <a:spcPts val="600"/>
                        </a:spcBef>
                        <a:spcAft>
                          <a:spcPts val="600"/>
                        </a:spcAft>
                      </a:pPr>
                      <a:r>
                        <a:rPr lang="en-US" sz="1600">
                          <a:effectLst/>
                        </a:rPr>
                        <a:t>-</a:t>
                      </a:r>
                      <a:endParaRPr lang="en-US" sz="1600">
                        <a:solidFill>
                          <a:srgbClr val="000000"/>
                        </a:solidFill>
                        <a:effectLst/>
                        <a:latin typeface="Times New Roman"/>
                        <a:ea typeface="Times New Roman"/>
                      </a:endParaRPr>
                    </a:p>
                  </a:txBody>
                  <a:tcPr marL="68580" marR="68580" marT="0" marB="0" anchor="ctr"/>
                </a:tc>
              </a:tr>
              <a:tr h="361765">
                <a:tc>
                  <a:txBody>
                    <a:bodyPr/>
                    <a:lstStyle/>
                    <a:p>
                      <a:pPr marL="0" marR="0" algn="just">
                        <a:lnSpc>
                          <a:spcPts val="800"/>
                        </a:lnSpc>
                        <a:spcBef>
                          <a:spcPts val="600"/>
                        </a:spcBef>
                        <a:spcAft>
                          <a:spcPts val="600"/>
                        </a:spcAft>
                      </a:pPr>
                      <a:r>
                        <a:rPr lang="en-US" sz="1600" dirty="0" smtClean="0">
                          <a:effectLst/>
                        </a:rPr>
                        <a:t># </a:t>
                      </a:r>
                      <a:r>
                        <a:rPr lang="en-US" sz="1600" dirty="0">
                          <a:effectLst/>
                        </a:rPr>
                        <a:t>installed 3.9-GHz </a:t>
                      </a:r>
                      <a:r>
                        <a:rPr lang="en-US" sz="1600" dirty="0" err="1">
                          <a:effectLst/>
                        </a:rPr>
                        <a:t>cryomodules</a:t>
                      </a:r>
                      <a:r>
                        <a:rPr lang="en-US" sz="1600" dirty="0">
                          <a:effectLst/>
                        </a:rPr>
                        <a:t> as linearizer</a:t>
                      </a:r>
                      <a:endParaRPr lang="en-US" sz="1600" dirty="0">
                        <a:solidFill>
                          <a:srgbClr val="000000"/>
                        </a:solidFill>
                        <a:effectLst/>
                        <a:latin typeface="Times New Roman"/>
                        <a:ea typeface="Times New Roman"/>
                      </a:endParaRPr>
                    </a:p>
                  </a:txBody>
                  <a:tcPr marL="68580" marR="68580" marT="0" marB="0" anchor="ctr"/>
                </a:tc>
                <a:tc>
                  <a:txBody>
                    <a:bodyPr/>
                    <a:lstStyle/>
                    <a:p>
                      <a:pPr marL="0" marR="0" algn="ctr">
                        <a:lnSpc>
                          <a:spcPts val="800"/>
                        </a:lnSpc>
                        <a:spcBef>
                          <a:spcPts val="600"/>
                        </a:spcBef>
                        <a:spcAft>
                          <a:spcPts val="600"/>
                        </a:spcAft>
                      </a:pPr>
                      <a:r>
                        <a:rPr lang="en-US" sz="1600">
                          <a:effectLst/>
                        </a:rPr>
                        <a:t>N</a:t>
                      </a:r>
                      <a:r>
                        <a:rPr lang="en-US" sz="1600" baseline="-25000">
                          <a:effectLst/>
                        </a:rPr>
                        <a:t>CMLH</a:t>
                      </a:r>
                      <a:endParaRPr lang="en-US" sz="1600">
                        <a:solidFill>
                          <a:srgbClr val="000000"/>
                        </a:solidFill>
                        <a:effectLst/>
                        <a:latin typeface="Times New Roman"/>
                        <a:ea typeface="Times New Roman"/>
                      </a:endParaRPr>
                    </a:p>
                  </a:txBody>
                  <a:tcPr marL="68580" marR="68580" marT="0" marB="0" anchor="ctr"/>
                </a:tc>
                <a:tc>
                  <a:txBody>
                    <a:bodyPr/>
                    <a:lstStyle/>
                    <a:p>
                      <a:pPr marL="0" marR="0" algn="ctr">
                        <a:lnSpc>
                          <a:spcPts val="800"/>
                        </a:lnSpc>
                        <a:spcBef>
                          <a:spcPts val="600"/>
                        </a:spcBef>
                        <a:spcAft>
                          <a:spcPts val="600"/>
                        </a:spcAft>
                      </a:pPr>
                      <a:r>
                        <a:rPr lang="en-US" sz="1600" dirty="0">
                          <a:solidFill>
                            <a:schemeClr val="dk1"/>
                          </a:solidFill>
                          <a:effectLst/>
                          <a:latin typeface="+mn-lt"/>
                          <a:ea typeface="+mn-ea"/>
                        </a:rPr>
                        <a:t>2</a:t>
                      </a:r>
                      <a:endParaRPr lang="en-US" sz="1600" dirty="0">
                        <a:solidFill>
                          <a:srgbClr val="000000"/>
                        </a:solidFill>
                        <a:effectLst/>
                        <a:latin typeface="Times New Roman"/>
                        <a:ea typeface="Times New Roman"/>
                      </a:endParaRPr>
                    </a:p>
                  </a:txBody>
                  <a:tcPr marL="68580" marR="68580" marT="0" marB="0" anchor="ctr"/>
                </a:tc>
                <a:tc>
                  <a:txBody>
                    <a:bodyPr/>
                    <a:lstStyle/>
                    <a:p>
                      <a:pPr marL="0" marR="0" algn="ctr">
                        <a:lnSpc>
                          <a:spcPts val="800"/>
                        </a:lnSpc>
                        <a:spcBef>
                          <a:spcPts val="600"/>
                        </a:spcBef>
                        <a:spcAft>
                          <a:spcPts val="600"/>
                        </a:spcAft>
                      </a:pPr>
                      <a:r>
                        <a:rPr lang="en-US" sz="1600">
                          <a:effectLst/>
                        </a:rPr>
                        <a:t>-</a:t>
                      </a:r>
                      <a:endParaRPr lang="en-US" sz="1600">
                        <a:solidFill>
                          <a:srgbClr val="000000"/>
                        </a:solidFill>
                        <a:effectLst/>
                        <a:latin typeface="Times New Roman"/>
                        <a:ea typeface="Times New Roman"/>
                      </a:endParaRPr>
                    </a:p>
                  </a:txBody>
                  <a:tcPr marL="68580" marR="68580" marT="0" marB="0" anchor="ctr"/>
                </a:tc>
              </a:tr>
              <a:tr h="361765">
                <a:tc>
                  <a:txBody>
                    <a:bodyPr/>
                    <a:lstStyle/>
                    <a:p>
                      <a:pPr marL="0" marR="0" algn="just">
                        <a:lnSpc>
                          <a:spcPts val="800"/>
                        </a:lnSpc>
                        <a:spcBef>
                          <a:spcPts val="600"/>
                        </a:spcBef>
                        <a:spcAft>
                          <a:spcPts val="600"/>
                        </a:spcAft>
                      </a:pPr>
                      <a:r>
                        <a:rPr lang="en-US" sz="1600" dirty="0" smtClean="0">
                          <a:effectLst/>
                        </a:rPr>
                        <a:t># </a:t>
                      </a:r>
                      <a:r>
                        <a:rPr lang="en-US" sz="1600" dirty="0">
                          <a:effectLst/>
                        </a:rPr>
                        <a:t>installed </a:t>
                      </a:r>
                      <a:r>
                        <a:rPr lang="en-US" sz="1600" dirty="0" err="1">
                          <a:effectLst/>
                        </a:rPr>
                        <a:t>cryomodules</a:t>
                      </a:r>
                      <a:r>
                        <a:rPr lang="en-US" sz="1600" dirty="0">
                          <a:effectLst/>
                        </a:rPr>
                        <a:t> in L2</a:t>
                      </a:r>
                      <a:endParaRPr lang="en-US" sz="1600" dirty="0">
                        <a:solidFill>
                          <a:srgbClr val="000000"/>
                        </a:solidFill>
                        <a:effectLst/>
                        <a:latin typeface="Times New Roman"/>
                        <a:ea typeface="Times New Roman"/>
                      </a:endParaRPr>
                    </a:p>
                  </a:txBody>
                  <a:tcPr marL="68580" marR="68580" marT="0" marB="0" anchor="ctr"/>
                </a:tc>
                <a:tc>
                  <a:txBody>
                    <a:bodyPr/>
                    <a:lstStyle/>
                    <a:p>
                      <a:pPr marL="0" marR="0" algn="ctr">
                        <a:lnSpc>
                          <a:spcPts val="800"/>
                        </a:lnSpc>
                        <a:spcBef>
                          <a:spcPts val="600"/>
                        </a:spcBef>
                        <a:spcAft>
                          <a:spcPts val="600"/>
                        </a:spcAft>
                      </a:pPr>
                      <a:r>
                        <a:rPr lang="en-US" sz="1600" dirty="0">
                          <a:effectLst/>
                        </a:rPr>
                        <a:t>N</a:t>
                      </a:r>
                      <a:r>
                        <a:rPr lang="en-US" sz="1600" baseline="-25000" dirty="0">
                          <a:effectLst/>
                        </a:rPr>
                        <a:t>CM2</a:t>
                      </a:r>
                      <a:endParaRPr lang="en-US" sz="1600" dirty="0">
                        <a:solidFill>
                          <a:srgbClr val="000000"/>
                        </a:solidFill>
                        <a:effectLst/>
                        <a:latin typeface="Times New Roman"/>
                        <a:ea typeface="Times New Roman"/>
                      </a:endParaRPr>
                    </a:p>
                  </a:txBody>
                  <a:tcPr marL="68580" marR="68580" marT="0" marB="0" anchor="ctr"/>
                </a:tc>
                <a:tc>
                  <a:txBody>
                    <a:bodyPr/>
                    <a:lstStyle/>
                    <a:p>
                      <a:pPr marL="0" marR="0" algn="ctr">
                        <a:lnSpc>
                          <a:spcPts val="800"/>
                        </a:lnSpc>
                        <a:spcBef>
                          <a:spcPts val="600"/>
                        </a:spcBef>
                        <a:spcAft>
                          <a:spcPts val="600"/>
                        </a:spcAft>
                      </a:pPr>
                      <a:r>
                        <a:rPr lang="en-US" sz="1600" dirty="0">
                          <a:effectLst/>
                        </a:rPr>
                        <a:t>12</a:t>
                      </a:r>
                      <a:endParaRPr lang="en-US" sz="1600" dirty="0">
                        <a:solidFill>
                          <a:srgbClr val="000000"/>
                        </a:solidFill>
                        <a:effectLst/>
                        <a:latin typeface="Times New Roman"/>
                        <a:ea typeface="Times New Roman"/>
                      </a:endParaRPr>
                    </a:p>
                  </a:txBody>
                  <a:tcPr marL="68580" marR="68580" marT="0" marB="0" anchor="ctr"/>
                </a:tc>
                <a:tc>
                  <a:txBody>
                    <a:bodyPr/>
                    <a:lstStyle/>
                    <a:p>
                      <a:pPr marL="0" marR="0" algn="ctr">
                        <a:lnSpc>
                          <a:spcPts val="800"/>
                        </a:lnSpc>
                        <a:spcBef>
                          <a:spcPts val="600"/>
                        </a:spcBef>
                        <a:spcAft>
                          <a:spcPts val="600"/>
                        </a:spcAft>
                      </a:pPr>
                      <a:r>
                        <a:rPr lang="en-US" sz="1600">
                          <a:effectLst/>
                        </a:rPr>
                        <a:t>-</a:t>
                      </a:r>
                      <a:endParaRPr lang="en-US" sz="1600">
                        <a:solidFill>
                          <a:srgbClr val="000000"/>
                        </a:solidFill>
                        <a:effectLst/>
                        <a:latin typeface="Times New Roman"/>
                        <a:ea typeface="Times New Roman"/>
                      </a:endParaRPr>
                    </a:p>
                  </a:txBody>
                  <a:tcPr marL="68580" marR="68580" marT="0" marB="0" anchor="ctr"/>
                </a:tc>
              </a:tr>
              <a:tr h="361765">
                <a:tc>
                  <a:txBody>
                    <a:bodyPr/>
                    <a:lstStyle/>
                    <a:p>
                      <a:pPr marL="0" marR="0" algn="just">
                        <a:lnSpc>
                          <a:spcPts val="800"/>
                        </a:lnSpc>
                        <a:spcBef>
                          <a:spcPts val="600"/>
                        </a:spcBef>
                        <a:spcAft>
                          <a:spcPts val="600"/>
                        </a:spcAft>
                      </a:pPr>
                      <a:r>
                        <a:rPr lang="en-US" sz="1600" dirty="0" smtClean="0">
                          <a:effectLst/>
                        </a:rPr>
                        <a:t># </a:t>
                      </a:r>
                      <a:r>
                        <a:rPr lang="en-US" sz="1600" dirty="0">
                          <a:effectLst/>
                        </a:rPr>
                        <a:t>installed </a:t>
                      </a:r>
                      <a:r>
                        <a:rPr lang="en-US" sz="1600" dirty="0" err="1">
                          <a:effectLst/>
                        </a:rPr>
                        <a:t>cryomodules</a:t>
                      </a:r>
                      <a:r>
                        <a:rPr lang="en-US" sz="1600" dirty="0">
                          <a:effectLst/>
                        </a:rPr>
                        <a:t> in L3</a:t>
                      </a:r>
                      <a:endParaRPr lang="en-US" sz="1600" dirty="0">
                        <a:solidFill>
                          <a:srgbClr val="000000"/>
                        </a:solidFill>
                        <a:effectLst/>
                        <a:latin typeface="Times New Roman"/>
                        <a:ea typeface="Times New Roman"/>
                      </a:endParaRPr>
                    </a:p>
                  </a:txBody>
                  <a:tcPr marL="68580" marR="68580" marT="0" marB="0" anchor="ctr"/>
                </a:tc>
                <a:tc>
                  <a:txBody>
                    <a:bodyPr/>
                    <a:lstStyle/>
                    <a:p>
                      <a:pPr marL="0" marR="0" algn="ctr">
                        <a:lnSpc>
                          <a:spcPts val="800"/>
                        </a:lnSpc>
                        <a:spcBef>
                          <a:spcPts val="600"/>
                        </a:spcBef>
                        <a:spcAft>
                          <a:spcPts val="600"/>
                        </a:spcAft>
                      </a:pPr>
                      <a:r>
                        <a:rPr lang="en-US" sz="1600" dirty="0">
                          <a:effectLst/>
                        </a:rPr>
                        <a:t>N</a:t>
                      </a:r>
                      <a:r>
                        <a:rPr lang="en-US" sz="1600" baseline="-25000" dirty="0">
                          <a:effectLst/>
                        </a:rPr>
                        <a:t>CM3</a:t>
                      </a:r>
                      <a:endParaRPr lang="en-US" sz="1600" dirty="0">
                        <a:solidFill>
                          <a:srgbClr val="000000"/>
                        </a:solidFill>
                        <a:effectLst/>
                        <a:latin typeface="Times New Roman"/>
                        <a:ea typeface="Times New Roman"/>
                      </a:endParaRPr>
                    </a:p>
                  </a:txBody>
                  <a:tcPr marL="68580" marR="68580" marT="0" marB="0" anchor="ctr"/>
                </a:tc>
                <a:tc>
                  <a:txBody>
                    <a:bodyPr/>
                    <a:lstStyle/>
                    <a:p>
                      <a:pPr marL="0" marR="0" algn="ctr">
                        <a:lnSpc>
                          <a:spcPts val="800"/>
                        </a:lnSpc>
                        <a:spcBef>
                          <a:spcPts val="600"/>
                        </a:spcBef>
                        <a:spcAft>
                          <a:spcPts val="600"/>
                        </a:spcAft>
                      </a:pPr>
                      <a:r>
                        <a:rPr lang="en-US" sz="1600" dirty="0">
                          <a:effectLst/>
                        </a:rPr>
                        <a:t>20</a:t>
                      </a:r>
                      <a:endParaRPr lang="en-US" sz="1600" dirty="0">
                        <a:solidFill>
                          <a:srgbClr val="000000"/>
                        </a:solidFill>
                        <a:effectLst/>
                        <a:latin typeface="Times New Roman"/>
                        <a:ea typeface="Times New Roman"/>
                      </a:endParaRPr>
                    </a:p>
                  </a:txBody>
                  <a:tcPr marL="68580" marR="68580" marT="0" marB="0" anchor="ctr"/>
                </a:tc>
                <a:tc>
                  <a:txBody>
                    <a:bodyPr/>
                    <a:lstStyle/>
                    <a:p>
                      <a:pPr marL="0" marR="0" algn="ctr">
                        <a:lnSpc>
                          <a:spcPts val="800"/>
                        </a:lnSpc>
                        <a:spcBef>
                          <a:spcPts val="600"/>
                        </a:spcBef>
                        <a:spcAft>
                          <a:spcPts val="600"/>
                        </a:spcAft>
                      </a:pPr>
                      <a:r>
                        <a:rPr lang="en-US" sz="1600" dirty="0">
                          <a:effectLst/>
                        </a:rPr>
                        <a:t>-</a:t>
                      </a:r>
                      <a:endParaRPr lang="en-US" sz="1600" dirty="0">
                        <a:solidFill>
                          <a:srgbClr val="000000"/>
                        </a:solidFill>
                        <a:effectLst/>
                        <a:latin typeface="Times New Roman"/>
                        <a:ea typeface="Times New Roman"/>
                      </a:endParaRPr>
                    </a:p>
                  </a:txBody>
                  <a:tcPr marL="68580" marR="68580" marT="0" marB="0" anchor="ctr"/>
                </a:tc>
              </a:tr>
            </a:tbl>
          </a:graphicData>
        </a:graphic>
      </p:graphicFrame>
      <p:sp>
        <p:nvSpPr>
          <p:cNvPr id="7" name="Footer Placeholder 3"/>
          <p:cNvSpPr>
            <a:spLocks noGrp="1"/>
          </p:cNvSpPr>
          <p:nvPr>
            <p:ph type="ftr" sz="quarter" idx="4294967295"/>
          </p:nvPr>
        </p:nvSpPr>
        <p:spPr>
          <a:xfrm>
            <a:off x="597872" y="6553200"/>
            <a:ext cx="4126528" cy="314326"/>
          </a:xfrm>
          <a:prstGeom prst="rect">
            <a:avLst/>
          </a:prstGeom>
        </p:spPr>
        <p:txBody>
          <a:bodyPr/>
          <a:lstStyle/>
          <a:p>
            <a:r>
              <a:rPr lang="en-US" dirty="0" smtClean="0"/>
              <a:t>Ginsburg - </a:t>
            </a:r>
            <a:r>
              <a:rPr lang="en-US" dirty="0" err="1" smtClean="0"/>
              <a:t>Saclay</a:t>
            </a:r>
            <a:r>
              <a:rPr lang="en-US" dirty="0" smtClean="0"/>
              <a:t> Seminar, 7 Nov 2014</a:t>
            </a:r>
            <a:endParaRPr lang="en-US" dirty="0"/>
          </a:p>
        </p:txBody>
      </p:sp>
      <p:sp>
        <p:nvSpPr>
          <p:cNvPr id="8" name="Slide Number Placeholder 3"/>
          <p:cNvSpPr>
            <a:spLocks noGrp="1"/>
          </p:cNvSpPr>
          <p:nvPr>
            <p:ph type="sldNum" sz="quarter" idx="15"/>
          </p:nvPr>
        </p:nvSpPr>
        <p:spPr>
          <a:xfrm>
            <a:off x="8566150" y="6318250"/>
            <a:ext cx="319088" cy="539750"/>
          </a:xfrm>
        </p:spPr>
        <p:txBody>
          <a:bodyPr/>
          <a:lstStyle/>
          <a:p>
            <a:pPr>
              <a:defRPr/>
            </a:pPr>
            <a:fld id="{916E5410-9907-4D1F-B8AB-BEE6983E57DE}" type="slidenum">
              <a:rPr lang="en-US" smtClean="0"/>
              <a:pPr>
                <a:defRPr/>
              </a:pPr>
              <a:t>5</a:t>
            </a:fld>
            <a:endParaRPr lang="en-US" dirty="0"/>
          </a:p>
        </p:txBody>
      </p:sp>
    </p:spTree>
    <p:extLst>
      <p:ext uri="{BB962C8B-B14F-4D97-AF65-F5344CB8AC3E}">
        <p14:creationId xmlns:p14="http://schemas.microsoft.com/office/powerpoint/2010/main" val="10960627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LCLS II Project Collaboration for Cryogenic Systems</a:t>
            </a:r>
            <a:endParaRPr lang="en-US" dirty="0"/>
          </a:p>
        </p:txBody>
      </p:sp>
      <p:sp>
        <p:nvSpPr>
          <p:cNvPr id="13" name="Content Placeholder 4"/>
          <p:cNvSpPr>
            <a:spLocks noGrp="1"/>
          </p:cNvSpPr>
          <p:nvPr>
            <p:ph sz="quarter" idx="14"/>
          </p:nvPr>
        </p:nvSpPr>
        <p:spPr>
          <a:xfrm>
            <a:off x="3733800" y="1097280"/>
            <a:ext cx="4832350" cy="5220223"/>
          </a:xfrm>
        </p:spPr>
        <p:txBody>
          <a:bodyPr>
            <a:noAutofit/>
          </a:bodyPr>
          <a:lstStyle/>
          <a:p>
            <a:pPr marL="168275" indent="-168275">
              <a:spcAft>
                <a:spcPts val="0"/>
              </a:spcAft>
              <a:buFont typeface="Arial" panose="020B0604020202020204" pitchFamily="34" charset="0"/>
              <a:buChar char="•"/>
            </a:pPr>
            <a:r>
              <a:rPr lang="en-US" sz="1800" b="1" dirty="0" smtClean="0"/>
              <a:t>Cryomodule engineering/design</a:t>
            </a:r>
          </a:p>
          <a:p>
            <a:pPr marL="168275" indent="-168275">
              <a:spcAft>
                <a:spcPts val="0"/>
              </a:spcAft>
              <a:buFont typeface="Arial" panose="020B0604020202020204" pitchFamily="34" charset="0"/>
              <a:buChar char="•"/>
            </a:pPr>
            <a:r>
              <a:rPr lang="en-US" sz="1800" b="1" dirty="0" smtClean="0"/>
              <a:t>50% 1.3 GHz, 100% 3.9 GHz cryomodules</a:t>
            </a:r>
          </a:p>
          <a:p>
            <a:pPr marL="168275" indent="-168275">
              <a:spcAft>
                <a:spcPts val="0"/>
              </a:spcAft>
              <a:buFont typeface="Arial" panose="020B0604020202020204" pitchFamily="34" charset="0"/>
              <a:buChar char="•"/>
            </a:pPr>
            <a:r>
              <a:rPr lang="en-US" sz="1800" b="1" dirty="0" smtClean="0"/>
              <a:t>Cryogenic distribution system                           </a:t>
            </a:r>
          </a:p>
          <a:p>
            <a:pPr marL="168275" indent="-168275">
              <a:spcAft>
                <a:spcPts val="0"/>
              </a:spcAft>
              <a:buFont typeface="Arial" panose="020B0604020202020204" pitchFamily="34" charset="0"/>
              <a:buChar char="•"/>
            </a:pPr>
            <a:r>
              <a:rPr lang="en-US" sz="1800" b="1" dirty="0" smtClean="0"/>
              <a:t>High Q0 (FNAL-invented gas doping)</a:t>
            </a:r>
          </a:p>
          <a:p>
            <a:pPr marL="168275" indent="-168275">
              <a:spcAft>
                <a:spcPts val="0"/>
              </a:spcAft>
            </a:pPr>
            <a:endParaRPr lang="en-US" sz="1800" b="1" dirty="0" smtClean="0"/>
          </a:p>
          <a:p>
            <a:pPr marL="168275" indent="-168275">
              <a:spcAft>
                <a:spcPts val="0"/>
              </a:spcAft>
              <a:buFont typeface="Arial" panose="020B0604020202020204" pitchFamily="34" charset="0"/>
              <a:buChar char="•"/>
            </a:pPr>
            <a:r>
              <a:rPr lang="en-US" sz="1800" b="1" dirty="0" smtClean="0"/>
              <a:t>50% of </a:t>
            </a:r>
            <a:r>
              <a:rPr lang="en-US" sz="1800" b="1" dirty="0"/>
              <a:t>c</a:t>
            </a:r>
            <a:r>
              <a:rPr lang="en-US" sz="1800" b="1" dirty="0" smtClean="0"/>
              <a:t>ryomodules: 1.3 GHz </a:t>
            </a:r>
          </a:p>
          <a:p>
            <a:pPr marL="168275" indent="-168275">
              <a:spcAft>
                <a:spcPts val="0"/>
              </a:spcAft>
              <a:buFont typeface="Arial" panose="020B0604020202020204" pitchFamily="34" charset="0"/>
              <a:buChar char="•"/>
            </a:pPr>
            <a:r>
              <a:rPr lang="en-US" sz="1800" b="1" dirty="0" smtClean="0"/>
              <a:t>Cryoplant selection/design         </a:t>
            </a:r>
          </a:p>
          <a:p>
            <a:pPr marL="168275" indent="-168275">
              <a:spcAft>
                <a:spcPts val="0"/>
              </a:spcAft>
              <a:buFont typeface="Arial" panose="020B0604020202020204" pitchFamily="34" charset="0"/>
              <a:buChar char="•"/>
            </a:pPr>
            <a:r>
              <a:rPr lang="en-US" sz="1800" b="1" dirty="0" smtClean="0"/>
              <a:t>High Q0</a:t>
            </a:r>
          </a:p>
          <a:p>
            <a:pPr marL="168275" indent="-168275">
              <a:spcAft>
                <a:spcPts val="0"/>
              </a:spcAft>
              <a:buFont typeface="Arial" panose="020B0604020202020204" pitchFamily="34" charset="0"/>
              <a:buChar char="•"/>
            </a:pPr>
            <a:endParaRPr lang="en-US" sz="1800" b="1" dirty="0" smtClean="0"/>
          </a:p>
          <a:p>
            <a:pPr marL="168275" indent="-168275">
              <a:spcAft>
                <a:spcPts val="0"/>
              </a:spcAft>
              <a:buFont typeface="Arial" panose="020B0604020202020204" pitchFamily="34" charset="0"/>
              <a:buChar char="•"/>
            </a:pPr>
            <a:r>
              <a:rPr lang="en-US" sz="1800" b="1" dirty="0" smtClean="0"/>
              <a:t>FNAL/ANL SCRF cleaning facility</a:t>
            </a:r>
          </a:p>
          <a:p>
            <a:pPr marL="168275" indent="-168275">
              <a:spcAft>
                <a:spcPts val="0"/>
              </a:spcAft>
              <a:buFont typeface="Arial" panose="020B0604020202020204" pitchFamily="34" charset="0"/>
              <a:buChar char="•"/>
            </a:pPr>
            <a:r>
              <a:rPr lang="en-US" sz="1800" b="1" dirty="0" smtClean="0"/>
              <a:t>Cryomodule design support</a:t>
            </a:r>
            <a:endParaRPr lang="en-US" sz="1800" b="1" dirty="0"/>
          </a:p>
          <a:p>
            <a:pPr>
              <a:spcAft>
                <a:spcPts val="0"/>
              </a:spcAft>
            </a:pPr>
            <a:endParaRPr lang="en-US" sz="1800" b="1" dirty="0"/>
          </a:p>
          <a:p>
            <a:pPr marL="342900" indent="-342900">
              <a:spcAft>
                <a:spcPts val="0"/>
              </a:spcAft>
              <a:buFont typeface="Arial" panose="020B0604020202020204" pitchFamily="34" charset="0"/>
              <a:buChar char="•"/>
            </a:pPr>
            <a:endParaRPr lang="en-US" sz="1800" b="1" dirty="0" smtClean="0"/>
          </a:p>
          <a:p>
            <a:pPr marL="168275" indent="-168275">
              <a:spcAft>
                <a:spcPts val="0"/>
              </a:spcAft>
              <a:buFont typeface="Arial" panose="020B0604020202020204" pitchFamily="34" charset="0"/>
              <a:buChar char="•"/>
            </a:pPr>
            <a:r>
              <a:rPr lang="en-US" sz="1800" b="1" dirty="0" smtClean="0"/>
              <a:t>High Q0</a:t>
            </a:r>
          </a:p>
        </p:txBody>
      </p:sp>
      <p:pic>
        <p:nvPicPr>
          <p:cNvPr id="15" name="Picture 6" descr="http://ix.cs.uoregon.edu/~hank/DOECGF13_files/Argonne_logo.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300105" y="4145524"/>
            <a:ext cx="1713788" cy="645534"/>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0" descr="http://4.bp.blogspot.com/_V1hbANfFpgg/TAWuMWFbqgI/AAAAAAAABDA/VEand1O8oMs/s400/cornell+university+2.gi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35204" y="5207086"/>
            <a:ext cx="1043590" cy="1014892"/>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8" descr="Home">
            <a:hlinkClick r:id="rId4" tooltip="Home"/>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21907" y="2815756"/>
            <a:ext cx="2606026" cy="738651"/>
          </a:xfrm>
          <a:prstGeom prst="rect">
            <a:avLst/>
          </a:prstGeom>
          <a:noFill/>
          <a:extLst>
            <a:ext uri="{909E8E84-426E-40DD-AFC4-6F175D3DCCD1}">
              <a14:hiddenFill xmlns:a14="http://schemas.microsoft.com/office/drawing/2010/main">
                <a:solidFill>
                  <a:srgbClr val="FFFFFF"/>
                </a:solidFill>
              </a14:hiddenFill>
            </a:ext>
          </a:extLst>
        </p:spPr>
      </p:pic>
      <p:sp>
        <p:nvSpPr>
          <p:cNvPr id="18" name="Rectangle 17"/>
          <p:cNvSpPr/>
          <p:nvPr/>
        </p:nvSpPr>
        <p:spPr>
          <a:xfrm>
            <a:off x="802257" y="1074347"/>
            <a:ext cx="7677509" cy="1443769"/>
          </a:xfrm>
          <a:prstGeom prst="rect">
            <a:avLst/>
          </a:prstGeom>
          <a:noFill/>
          <a:ln w="76200">
            <a:solidFill>
              <a:srgbClr val="770012">
                <a:alpha val="4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Rectangle 18"/>
          <p:cNvSpPr/>
          <p:nvPr/>
        </p:nvSpPr>
        <p:spPr>
          <a:xfrm>
            <a:off x="802257" y="2518117"/>
            <a:ext cx="7677509" cy="1333930"/>
          </a:xfrm>
          <a:prstGeom prst="rect">
            <a:avLst/>
          </a:prstGeom>
          <a:noFill/>
          <a:ln w="76200">
            <a:solidFill>
              <a:srgbClr val="770012">
                <a:alpha val="4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Rectangle 20"/>
          <p:cNvSpPr/>
          <p:nvPr/>
        </p:nvSpPr>
        <p:spPr>
          <a:xfrm>
            <a:off x="802254" y="3852047"/>
            <a:ext cx="7677509" cy="1232489"/>
          </a:xfrm>
          <a:prstGeom prst="rect">
            <a:avLst/>
          </a:prstGeom>
          <a:noFill/>
          <a:ln w="76200">
            <a:solidFill>
              <a:srgbClr val="770012">
                <a:alpha val="4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Rectangle 21"/>
          <p:cNvSpPr/>
          <p:nvPr/>
        </p:nvSpPr>
        <p:spPr>
          <a:xfrm>
            <a:off x="802257" y="5084537"/>
            <a:ext cx="7677509" cy="1259991"/>
          </a:xfrm>
          <a:prstGeom prst="rect">
            <a:avLst/>
          </a:prstGeom>
          <a:noFill/>
          <a:ln w="76200">
            <a:solidFill>
              <a:srgbClr val="770012">
                <a:alpha val="4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3" name="Picture 2" descr="http://www.fnal.gov/faw/designstandards/filesfordownload/FermiLogo_blue.gif"/>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21907" y="1553553"/>
            <a:ext cx="2558230" cy="485356"/>
          </a:xfrm>
          <a:prstGeom prst="rect">
            <a:avLst/>
          </a:prstGeom>
          <a:noFill/>
          <a:extLst>
            <a:ext uri="{909E8E84-426E-40DD-AFC4-6F175D3DCCD1}">
              <a14:hiddenFill xmlns:a14="http://schemas.microsoft.com/office/drawing/2010/main">
                <a:solidFill>
                  <a:srgbClr val="FFFFFF"/>
                </a:solidFill>
              </a14:hiddenFill>
            </a:ext>
          </a:extLst>
        </p:spPr>
      </p:pic>
      <p:sp>
        <p:nvSpPr>
          <p:cNvPr id="4" name="Footer Placeholder 3"/>
          <p:cNvSpPr>
            <a:spLocks noGrp="1"/>
          </p:cNvSpPr>
          <p:nvPr>
            <p:ph type="ftr" sz="quarter" idx="4294967295"/>
          </p:nvPr>
        </p:nvSpPr>
        <p:spPr>
          <a:xfrm>
            <a:off x="445472" y="6400800"/>
            <a:ext cx="4126528" cy="314326"/>
          </a:xfrm>
          <a:prstGeom prst="rect">
            <a:avLst/>
          </a:prstGeom>
        </p:spPr>
        <p:txBody>
          <a:bodyPr/>
          <a:lstStyle/>
          <a:p>
            <a:r>
              <a:rPr lang="en-US" smtClean="0"/>
              <a:t>Ginsburg - Saclay Seminar, 7 Nov 2014</a:t>
            </a:r>
            <a:endParaRPr lang="en-US" dirty="0"/>
          </a:p>
        </p:txBody>
      </p:sp>
      <p:sp>
        <p:nvSpPr>
          <p:cNvPr id="25" name="Slide Number Placeholder 3"/>
          <p:cNvSpPr>
            <a:spLocks noGrp="1"/>
          </p:cNvSpPr>
          <p:nvPr>
            <p:ph type="sldNum" sz="quarter" idx="15"/>
          </p:nvPr>
        </p:nvSpPr>
        <p:spPr>
          <a:xfrm>
            <a:off x="8566150" y="6318250"/>
            <a:ext cx="319088" cy="539750"/>
          </a:xfrm>
        </p:spPr>
        <p:txBody>
          <a:bodyPr/>
          <a:lstStyle/>
          <a:p>
            <a:pPr>
              <a:defRPr/>
            </a:pPr>
            <a:fld id="{916E5410-9907-4D1F-B8AB-BEE6983E57DE}" type="slidenum">
              <a:rPr lang="en-US" smtClean="0"/>
              <a:pPr>
                <a:defRPr/>
              </a:pPr>
              <a:t>6</a:t>
            </a:fld>
            <a:endParaRPr lang="en-US" dirty="0"/>
          </a:p>
        </p:txBody>
      </p:sp>
    </p:spTree>
    <p:extLst>
      <p:ext uri="{BB962C8B-B14F-4D97-AF65-F5344CB8AC3E}">
        <p14:creationId xmlns:p14="http://schemas.microsoft.com/office/powerpoint/2010/main" val="374116599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 less than one year, the LCLS-II Cryo Systems Team:</a:t>
            </a:r>
            <a:endParaRPr lang="en-US" dirty="0"/>
          </a:p>
        </p:txBody>
      </p:sp>
      <p:sp>
        <p:nvSpPr>
          <p:cNvPr id="4" name="Content Placeholder 3"/>
          <p:cNvSpPr>
            <a:spLocks noGrp="1"/>
          </p:cNvSpPr>
          <p:nvPr>
            <p:ph sz="quarter" idx="14"/>
          </p:nvPr>
        </p:nvSpPr>
        <p:spPr/>
        <p:txBody>
          <a:bodyPr/>
          <a:lstStyle/>
          <a:p>
            <a:pPr marL="338138" indent="-338138">
              <a:buFont typeface="+mj-lt"/>
              <a:buAutoNum type="arabicPeriod"/>
            </a:pPr>
            <a:r>
              <a:rPr lang="en-US" dirty="0" smtClean="0"/>
              <a:t>Formed LCLS-II inter-lab partnership</a:t>
            </a:r>
          </a:p>
          <a:p>
            <a:pPr marL="338138" indent="-338138">
              <a:buFont typeface="+mj-lt"/>
              <a:buAutoNum type="arabicPeriod"/>
            </a:pPr>
            <a:r>
              <a:rPr lang="en-US" dirty="0" smtClean="0"/>
              <a:t>Commissioned and executed High Q0 R&amp;D</a:t>
            </a:r>
          </a:p>
          <a:p>
            <a:pPr marL="338138" indent="-338138">
              <a:buFont typeface="+mj-lt"/>
              <a:buAutoNum type="arabicPeriod"/>
            </a:pPr>
            <a:r>
              <a:rPr lang="en-US" dirty="0" smtClean="0"/>
              <a:t>Adapted TESLA / XFEL/ILC CM design for CW operation</a:t>
            </a:r>
          </a:p>
          <a:p>
            <a:pPr marL="338138" indent="-338138">
              <a:buFont typeface="+mj-lt"/>
              <a:buAutoNum type="arabicPeriod"/>
            </a:pPr>
            <a:r>
              <a:rPr lang="en-US" dirty="0" smtClean="0"/>
              <a:t>Launched formal procurement process </a:t>
            </a:r>
            <a:endParaRPr lang="en-US" dirty="0"/>
          </a:p>
          <a:p>
            <a:pPr marL="795338" lvl="1" indent="-338138">
              <a:buFont typeface="+mj-lt"/>
              <a:buAutoNum type="arabicPeriod"/>
            </a:pPr>
            <a:r>
              <a:rPr lang="en-US" dirty="0" smtClean="0"/>
              <a:t>niobium/</a:t>
            </a:r>
            <a:r>
              <a:rPr lang="en-US" dirty="0" err="1" smtClean="0"/>
              <a:t>NbTi</a:t>
            </a:r>
            <a:r>
              <a:rPr lang="en-US" dirty="0" smtClean="0"/>
              <a:t> – awarded (FNAL)</a:t>
            </a:r>
          </a:p>
          <a:p>
            <a:pPr marL="795338" lvl="1" indent="-338138">
              <a:buFont typeface="+mj-lt"/>
              <a:buAutoNum type="arabicPeriod"/>
            </a:pPr>
            <a:r>
              <a:rPr lang="en-US" dirty="0" smtClean="0"/>
              <a:t>~280 cavities – in bid process (JLab)</a:t>
            </a:r>
          </a:p>
          <a:p>
            <a:pPr marL="795338" lvl="1" indent="-338138">
              <a:buFont typeface="+mj-lt"/>
              <a:buAutoNum type="arabicPeriod"/>
            </a:pPr>
            <a:r>
              <a:rPr lang="en-US" dirty="0" smtClean="0"/>
              <a:t>Several prototype cryomodule procurements (both) …</a:t>
            </a:r>
          </a:p>
          <a:p>
            <a:pPr marL="338138" indent="-338138">
              <a:buFont typeface="+mj-lt"/>
              <a:buAutoNum type="arabicPeriod"/>
            </a:pPr>
            <a:r>
              <a:rPr lang="en-US" dirty="0" smtClean="0"/>
              <a:t>Successfully passed two reviews by U.S. Department of Energy, Office of Science, Office of Project Assessment</a:t>
            </a:r>
          </a:p>
          <a:p>
            <a:pPr marL="338138" indent="-338138">
              <a:buFont typeface="+mj-lt"/>
              <a:buAutoNum type="arabicPeriod"/>
            </a:pPr>
            <a:r>
              <a:rPr lang="en-US" dirty="0" smtClean="0"/>
              <a:t>Prepared a “baseline” plan (scope/cost/schedule) to be formally established as Project Baseline in Spring 2015</a:t>
            </a:r>
          </a:p>
        </p:txBody>
      </p:sp>
      <p:sp>
        <p:nvSpPr>
          <p:cNvPr id="5" name="Footer Placeholder 3"/>
          <p:cNvSpPr>
            <a:spLocks noGrp="1"/>
          </p:cNvSpPr>
          <p:nvPr>
            <p:ph type="ftr" sz="quarter" idx="4294967295"/>
          </p:nvPr>
        </p:nvSpPr>
        <p:spPr>
          <a:xfrm>
            <a:off x="597872" y="6553200"/>
            <a:ext cx="4126528" cy="314326"/>
          </a:xfrm>
          <a:prstGeom prst="rect">
            <a:avLst/>
          </a:prstGeom>
        </p:spPr>
        <p:txBody>
          <a:bodyPr/>
          <a:lstStyle/>
          <a:p>
            <a:r>
              <a:rPr lang="en-US" dirty="0" smtClean="0"/>
              <a:t>Ginsburg - </a:t>
            </a:r>
            <a:r>
              <a:rPr lang="en-US" dirty="0" err="1" smtClean="0"/>
              <a:t>Saclay</a:t>
            </a:r>
            <a:r>
              <a:rPr lang="en-US" dirty="0" smtClean="0"/>
              <a:t> Seminar, 7 Nov 2014</a:t>
            </a:r>
            <a:endParaRPr lang="en-US" dirty="0"/>
          </a:p>
        </p:txBody>
      </p:sp>
      <p:sp>
        <p:nvSpPr>
          <p:cNvPr id="6" name="Slide Number Placeholder 3"/>
          <p:cNvSpPr>
            <a:spLocks noGrp="1"/>
          </p:cNvSpPr>
          <p:nvPr>
            <p:ph type="sldNum" sz="quarter" idx="15"/>
          </p:nvPr>
        </p:nvSpPr>
        <p:spPr>
          <a:xfrm>
            <a:off x="8566150" y="6318250"/>
            <a:ext cx="319088" cy="539750"/>
          </a:xfrm>
        </p:spPr>
        <p:txBody>
          <a:bodyPr/>
          <a:lstStyle/>
          <a:p>
            <a:pPr>
              <a:defRPr/>
            </a:pPr>
            <a:fld id="{916E5410-9907-4D1F-B8AB-BEE6983E57DE}" type="slidenum">
              <a:rPr lang="en-US" smtClean="0"/>
              <a:pPr>
                <a:defRPr/>
              </a:pPr>
              <a:t>7</a:t>
            </a:fld>
            <a:endParaRPr lang="en-US" dirty="0"/>
          </a:p>
        </p:txBody>
      </p:sp>
    </p:spTree>
    <p:extLst>
      <p:ext uri="{BB962C8B-B14F-4D97-AF65-F5344CB8AC3E}">
        <p14:creationId xmlns:p14="http://schemas.microsoft.com/office/powerpoint/2010/main" val="347739587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4294967295"/>
          </p:nvPr>
        </p:nvSpPr>
        <p:spPr>
          <a:xfrm>
            <a:off x="8566150" y="6318251"/>
            <a:ext cx="318932" cy="539750"/>
          </a:xfrm>
          <a:prstGeom prst="rect">
            <a:avLst/>
          </a:prstGeom>
        </p:spPr>
        <p:txBody>
          <a:bodyPr/>
          <a:lstStyle/>
          <a:p>
            <a:fld id="{5BD36294-2849-48A8-8531-5354CF3095D2}" type="slidenum">
              <a:rPr lang="en-US" smtClean="0"/>
              <a:pPr/>
              <a:t>8</a:t>
            </a:fld>
            <a:endParaRPr lang="en-US" dirty="0"/>
          </a:p>
        </p:txBody>
      </p:sp>
      <p:sp>
        <p:nvSpPr>
          <p:cNvPr id="3" name="Title 2"/>
          <p:cNvSpPr>
            <a:spLocks noGrp="1"/>
          </p:cNvSpPr>
          <p:nvPr>
            <p:ph type="title"/>
          </p:nvPr>
        </p:nvSpPr>
        <p:spPr/>
        <p:txBody>
          <a:bodyPr/>
          <a:lstStyle/>
          <a:p>
            <a:r>
              <a:rPr lang="en-US" dirty="0" smtClean="0"/>
              <a:t>FNAL LCLS-II Scope of Work</a:t>
            </a:r>
            <a:endParaRPr lang="en-US" dirty="0"/>
          </a:p>
        </p:txBody>
      </p:sp>
      <p:sp>
        <p:nvSpPr>
          <p:cNvPr id="5" name="Content Placeholder 4"/>
          <p:cNvSpPr>
            <a:spLocks noGrp="1"/>
          </p:cNvSpPr>
          <p:nvPr>
            <p:ph sz="quarter" idx="4294967295"/>
          </p:nvPr>
        </p:nvSpPr>
        <p:spPr>
          <a:xfrm>
            <a:off x="347730" y="1243584"/>
            <a:ext cx="8641723" cy="5065522"/>
          </a:xfrm>
          <a:prstGeom prst="rect">
            <a:avLst/>
          </a:prstGeom>
        </p:spPr>
        <p:txBody>
          <a:bodyPr>
            <a:noAutofit/>
          </a:bodyPr>
          <a:lstStyle/>
          <a:p>
            <a:pPr marL="350838" lvl="2" indent="-228600"/>
            <a:r>
              <a:rPr lang="en-US" sz="2400" dirty="0" smtClean="0"/>
              <a:t>High Q0 development (FNAL led effort on N-doping)</a:t>
            </a:r>
          </a:p>
          <a:p>
            <a:pPr lvl="3"/>
            <a:r>
              <a:rPr lang="en-US" sz="2000" dirty="0"/>
              <a:t>E</a:t>
            </a:r>
            <a:r>
              <a:rPr lang="en-US" sz="2000" dirty="0" smtClean="0"/>
              <a:t>stablish &lt;Q0&gt;= </a:t>
            </a:r>
            <a:r>
              <a:rPr lang="en-US" sz="2000" dirty="0"/>
              <a:t>2.7 E10 </a:t>
            </a:r>
            <a:r>
              <a:rPr lang="en-US" sz="2000" dirty="0" smtClean="0"/>
              <a:t>feasibility in a cryomodule</a:t>
            </a:r>
          </a:p>
          <a:p>
            <a:pPr lvl="3"/>
            <a:r>
              <a:rPr lang="en-US" sz="2000" dirty="0" smtClean="0"/>
              <a:t>Establish processing recipe transferable to industry</a:t>
            </a:r>
          </a:p>
          <a:p>
            <a:pPr marL="350838" lvl="2" indent="-228600"/>
            <a:r>
              <a:rPr lang="en-US" sz="2400" dirty="0" smtClean="0"/>
              <a:t>Design, fabricate &amp; test seventeen 1.3 GHz cryomodules</a:t>
            </a:r>
          </a:p>
          <a:p>
            <a:pPr lvl="3"/>
            <a:r>
              <a:rPr lang="en-US" sz="2000" dirty="0" smtClean="0"/>
              <a:t>8 cavities and one SC magnet/BPM per cryomodule (CW)</a:t>
            </a:r>
          </a:p>
          <a:p>
            <a:pPr lvl="3"/>
            <a:r>
              <a:rPr lang="en-US" sz="2000" dirty="0"/>
              <a:t>C</a:t>
            </a:r>
            <a:r>
              <a:rPr lang="en-US" sz="2000" dirty="0" smtClean="0"/>
              <a:t>old/RF testing of first half of the CM’s</a:t>
            </a:r>
          </a:p>
          <a:p>
            <a:pPr marL="350838" lvl="2" indent="-228600"/>
            <a:r>
              <a:rPr lang="en-US" sz="2400" dirty="0" smtClean="0"/>
              <a:t>Design, fabricate &amp; test two 3.9 GHz cryomodules</a:t>
            </a:r>
          </a:p>
          <a:p>
            <a:pPr lvl="3"/>
            <a:r>
              <a:rPr lang="en-US" sz="2000" dirty="0" smtClean="0"/>
              <a:t>16 cavities total </a:t>
            </a:r>
            <a:endParaRPr lang="en-US" sz="2000" dirty="0"/>
          </a:p>
          <a:p>
            <a:pPr lvl="3"/>
            <a:r>
              <a:rPr lang="en-US" sz="2000" dirty="0" smtClean="0"/>
              <a:t>CM based on 1.3 GHz design, cavities on FNAL design for FLASH</a:t>
            </a:r>
          </a:p>
          <a:p>
            <a:pPr marL="350838" lvl="2" indent="-228600"/>
            <a:r>
              <a:rPr lang="en-US" sz="2400" dirty="0" smtClean="0"/>
              <a:t>Design</a:t>
            </a:r>
            <a:r>
              <a:rPr lang="en-US" sz="2400" dirty="0"/>
              <a:t> </a:t>
            </a:r>
            <a:r>
              <a:rPr lang="en-US" sz="2400" dirty="0" smtClean="0"/>
              <a:t>&amp; fabricate cryogenic distribution system</a:t>
            </a:r>
          </a:p>
          <a:p>
            <a:pPr lvl="3"/>
            <a:r>
              <a:rPr lang="en-US" sz="2000" dirty="0" smtClean="0"/>
              <a:t>Interfaces with cryomodules, cryoplant and SLAC tunnel</a:t>
            </a:r>
          </a:p>
          <a:p>
            <a:pPr marL="350838" lvl="2" indent="-228600"/>
            <a:r>
              <a:rPr lang="en-US" sz="2400" dirty="0" smtClean="0"/>
              <a:t>Support CM/CDS installation and commissioning at SLAC</a:t>
            </a:r>
          </a:p>
          <a:p>
            <a:pPr marL="350838" lvl="2" indent="-228600"/>
            <a:r>
              <a:rPr lang="en-US" sz="2400" dirty="0" smtClean="0"/>
              <a:t>Support accelerator physics and LLRF control (as requested)</a:t>
            </a:r>
          </a:p>
        </p:txBody>
      </p:sp>
      <p:sp>
        <p:nvSpPr>
          <p:cNvPr id="6" name="Footer Placeholder 3"/>
          <p:cNvSpPr>
            <a:spLocks noGrp="1"/>
          </p:cNvSpPr>
          <p:nvPr>
            <p:ph type="ftr" sz="quarter" idx="4294967295"/>
          </p:nvPr>
        </p:nvSpPr>
        <p:spPr>
          <a:xfrm>
            <a:off x="597872" y="6553200"/>
            <a:ext cx="4126528" cy="314326"/>
          </a:xfrm>
          <a:prstGeom prst="rect">
            <a:avLst/>
          </a:prstGeom>
        </p:spPr>
        <p:txBody>
          <a:bodyPr/>
          <a:lstStyle/>
          <a:p>
            <a:r>
              <a:rPr lang="en-US" smtClean="0"/>
              <a:t>Ginsburg - Saclay Seminar, 7 Nov 2014</a:t>
            </a:r>
            <a:endParaRPr lang="en-US" dirty="0"/>
          </a:p>
        </p:txBody>
      </p:sp>
      <p:sp>
        <p:nvSpPr>
          <p:cNvPr id="7" name="Slide Number Placeholder 3"/>
          <p:cNvSpPr>
            <a:spLocks noGrp="1"/>
          </p:cNvSpPr>
          <p:nvPr>
            <p:ph type="sldNum" sz="quarter" idx="15"/>
          </p:nvPr>
        </p:nvSpPr>
        <p:spPr>
          <a:xfrm>
            <a:off x="8566150" y="6318250"/>
            <a:ext cx="319088" cy="539750"/>
          </a:xfrm>
        </p:spPr>
        <p:txBody>
          <a:bodyPr/>
          <a:lstStyle/>
          <a:p>
            <a:pPr>
              <a:defRPr/>
            </a:pPr>
            <a:fld id="{916E5410-9907-4D1F-B8AB-BEE6983E57DE}" type="slidenum">
              <a:rPr lang="en-US" smtClean="0"/>
              <a:pPr>
                <a:defRPr/>
              </a:pPr>
              <a:t>8</a:t>
            </a:fld>
            <a:endParaRPr lang="en-US" dirty="0"/>
          </a:p>
        </p:txBody>
      </p:sp>
    </p:spTree>
    <p:extLst>
      <p:ext uri="{BB962C8B-B14F-4D97-AF65-F5344CB8AC3E}">
        <p14:creationId xmlns:p14="http://schemas.microsoft.com/office/powerpoint/2010/main" val="221497115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Cryomodule Design Model</a:t>
            </a:r>
            <a:endParaRPr lang="en-US" dirty="0"/>
          </a:p>
        </p:txBody>
      </p:sp>
      <p:sp>
        <p:nvSpPr>
          <p:cNvPr id="5" name="Content Placeholder 4"/>
          <p:cNvSpPr>
            <a:spLocks noGrp="1"/>
          </p:cNvSpPr>
          <p:nvPr>
            <p:ph sz="quarter" idx="14"/>
          </p:nvPr>
        </p:nvSpPr>
        <p:spPr>
          <a:xfrm>
            <a:off x="457199" y="1137920"/>
            <a:ext cx="8382001" cy="5527040"/>
          </a:xfrm>
        </p:spPr>
        <p:txBody>
          <a:bodyPr>
            <a:normAutofit fontScale="92500" lnSpcReduction="20000"/>
          </a:bodyPr>
          <a:lstStyle/>
          <a:p>
            <a:pPr marL="228600" indent="-228600">
              <a:spcAft>
                <a:spcPts val="0"/>
              </a:spcAft>
              <a:buFont typeface="Arial" pitchFamily="34" charset="0"/>
              <a:buChar char="•"/>
            </a:pPr>
            <a:r>
              <a:rPr lang="en-US" dirty="0" smtClean="0"/>
              <a:t>Use existing designs to the extent possible to optimize cost and schedule</a:t>
            </a:r>
          </a:p>
          <a:p>
            <a:pPr marL="552600" lvl="2" indent="-228600"/>
            <a:r>
              <a:rPr lang="en-US" dirty="0" smtClean="0"/>
              <a:t>LCLS-II SRF </a:t>
            </a:r>
            <a:r>
              <a:rPr lang="en-US" dirty="0" err="1" smtClean="0"/>
              <a:t>linac</a:t>
            </a:r>
            <a:r>
              <a:rPr lang="en-US" dirty="0" smtClean="0"/>
              <a:t> closely </a:t>
            </a:r>
            <a:r>
              <a:rPr lang="en-US" dirty="0"/>
              <a:t>based on </a:t>
            </a:r>
            <a:r>
              <a:rPr lang="en-US" dirty="0" smtClean="0"/>
              <a:t> </a:t>
            </a:r>
            <a:r>
              <a:rPr lang="en-US" i="1" u="sng" dirty="0" err="1" smtClean="0">
                <a:solidFill>
                  <a:srgbClr val="FF0000"/>
                </a:solidFill>
              </a:rPr>
              <a:t>EuXFEL</a:t>
            </a:r>
            <a:r>
              <a:rPr lang="en-US" i="1" u="sng" dirty="0" smtClean="0">
                <a:solidFill>
                  <a:srgbClr val="FF0000"/>
                </a:solidFill>
              </a:rPr>
              <a:t> </a:t>
            </a:r>
            <a:r>
              <a:rPr lang="en-US" i="1" u="sng" dirty="0">
                <a:solidFill>
                  <a:srgbClr val="FF0000"/>
                </a:solidFill>
              </a:rPr>
              <a:t>/ ILC / TESLA </a:t>
            </a:r>
            <a:r>
              <a:rPr lang="en-US" dirty="0" smtClean="0"/>
              <a:t>design</a:t>
            </a:r>
          </a:p>
          <a:p>
            <a:pPr marL="552600" lvl="2" indent="-228600"/>
            <a:r>
              <a:rPr lang="en-US" dirty="0" smtClean="0"/>
              <a:t>Under </a:t>
            </a:r>
            <a:r>
              <a:rPr lang="en-US" dirty="0"/>
              <a:t>development ~ 20 years with </a:t>
            </a:r>
            <a:r>
              <a:rPr lang="en-US" i="1" u="sng" dirty="0">
                <a:solidFill>
                  <a:srgbClr val="FF0000"/>
                </a:solidFill>
              </a:rPr>
              <a:t>&gt; 1000 cavities </a:t>
            </a:r>
            <a:r>
              <a:rPr lang="en-US" dirty="0"/>
              <a:t>to be made and tested (</a:t>
            </a:r>
            <a:r>
              <a:rPr lang="en-US" dirty="0" smtClean="0"/>
              <a:t>incl. </a:t>
            </a:r>
            <a:r>
              <a:rPr lang="en-US" dirty="0"/>
              <a:t>800 for </a:t>
            </a:r>
            <a:r>
              <a:rPr lang="en-US" dirty="0" err="1" smtClean="0"/>
              <a:t>EuXFEL</a:t>
            </a:r>
            <a:r>
              <a:rPr lang="en-US" dirty="0" smtClean="0"/>
              <a:t> </a:t>
            </a:r>
            <a:r>
              <a:rPr lang="en-US" dirty="0"/>
              <a:t>– completed 2015)</a:t>
            </a:r>
          </a:p>
          <a:p>
            <a:pPr marL="228600" indent="-228600">
              <a:spcAft>
                <a:spcPts val="0"/>
              </a:spcAft>
              <a:buFont typeface="Arial" pitchFamily="34" charset="0"/>
              <a:buChar char="•"/>
            </a:pPr>
            <a:r>
              <a:rPr lang="en-US" dirty="0" smtClean="0"/>
              <a:t>FNAL has been working with these designs for ~10 years in ILC context </a:t>
            </a:r>
          </a:p>
          <a:p>
            <a:pPr marL="552600" lvl="2" indent="-228600"/>
            <a:r>
              <a:rPr lang="en-US" dirty="0" smtClean="0"/>
              <a:t>Two 1.3 GHz cryomodules built and tested: CM1 and CM2</a:t>
            </a:r>
          </a:p>
          <a:p>
            <a:pPr marL="552600" lvl="2" indent="-228600"/>
            <a:r>
              <a:rPr lang="en-US" dirty="0" smtClean="0"/>
              <a:t>80 9-cell cavities procured</a:t>
            </a:r>
          </a:p>
          <a:p>
            <a:pPr marL="552600" lvl="2" indent="-228600"/>
            <a:r>
              <a:rPr lang="en-US" dirty="0" smtClean="0"/>
              <a:t>&gt;300 bare 9-cell cavity tests (vertical test)</a:t>
            </a:r>
          </a:p>
          <a:p>
            <a:pPr marL="552600" lvl="2" indent="-228600"/>
            <a:r>
              <a:rPr lang="en-US" dirty="0" smtClean="0"/>
              <a:t>&gt;30 dressed 9-cell cavity tests (horizontal test)</a:t>
            </a:r>
          </a:p>
          <a:p>
            <a:pPr marL="228600" indent="-228600">
              <a:spcAft>
                <a:spcPts val="0"/>
              </a:spcAft>
              <a:buFont typeface="Arial" pitchFamily="34" charset="0"/>
              <a:buChar char="•"/>
            </a:pPr>
            <a:r>
              <a:rPr lang="en-US" dirty="0" smtClean="0"/>
              <a:t>FNAL responsible for the CM design, working closely with JLab</a:t>
            </a:r>
            <a:r>
              <a:rPr lang="en-US" sz="500" dirty="0" smtClean="0"/>
              <a:t> </a:t>
            </a:r>
            <a:r>
              <a:rPr lang="en-US" dirty="0" smtClean="0"/>
              <a:t>&amp;</a:t>
            </a:r>
            <a:r>
              <a:rPr lang="en-US" sz="600" dirty="0" smtClean="0"/>
              <a:t> </a:t>
            </a:r>
            <a:r>
              <a:rPr lang="en-US" dirty="0" smtClean="0"/>
              <a:t>SLAC</a:t>
            </a:r>
          </a:p>
          <a:p>
            <a:pPr marL="228600" indent="-228600">
              <a:spcAft>
                <a:spcPts val="0"/>
              </a:spcAft>
              <a:buFont typeface="Arial" pitchFamily="34" charset="0"/>
              <a:buChar char="•"/>
            </a:pPr>
            <a:endParaRPr lang="en-US" dirty="0" smtClean="0"/>
          </a:p>
          <a:p>
            <a:pPr marL="228600" indent="-228600">
              <a:spcAft>
                <a:spcPts val="0"/>
              </a:spcAft>
              <a:buFont typeface="Arial" pitchFamily="34" charset="0"/>
              <a:buChar char="•"/>
            </a:pPr>
            <a:r>
              <a:rPr lang="en-US" dirty="0" smtClean="0"/>
              <a:t>Cooperation and assistance from DESY/XFEL extremely beneficial</a:t>
            </a:r>
          </a:p>
          <a:p>
            <a:pPr marL="342900" indent="-342900">
              <a:buFont typeface="Arial" pitchFamily="34" charset="0"/>
              <a:buChar char="•"/>
            </a:pPr>
            <a:endParaRPr lang="en-US" dirty="0" smtClean="0"/>
          </a:p>
          <a:p>
            <a:pPr marL="342900" indent="-342900">
              <a:buFont typeface="Arial" pitchFamily="34" charset="0"/>
              <a:buChar char="•"/>
            </a:pPr>
            <a:endParaRPr lang="en-US" dirty="0"/>
          </a:p>
        </p:txBody>
      </p:sp>
      <p:sp>
        <p:nvSpPr>
          <p:cNvPr id="6" name="Footer Placeholder 3"/>
          <p:cNvSpPr>
            <a:spLocks noGrp="1"/>
          </p:cNvSpPr>
          <p:nvPr>
            <p:ph type="ftr" sz="quarter" idx="4294967295"/>
          </p:nvPr>
        </p:nvSpPr>
        <p:spPr>
          <a:xfrm>
            <a:off x="597872" y="6553200"/>
            <a:ext cx="4126528" cy="314326"/>
          </a:xfrm>
          <a:prstGeom prst="rect">
            <a:avLst/>
          </a:prstGeom>
        </p:spPr>
        <p:txBody>
          <a:bodyPr/>
          <a:lstStyle/>
          <a:p>
            <a:r>
              <a:rPr lang="en-US" smtClean="0"/>
              <a:t>Ginsburg - Saclay Seminar, 7 Nov 2014</a:t>
            </a:r>
            <a:endParaRPr lang="en-US" dirty="0"/>
          </a:p>
        </p:txBody>
      </p:sp>
      <p:sp>
        <p:nvSpPr>
          <p:cNvPr id="7" name="Slide Number Placeholder 5"/>
          <p:cNvSpPr>
            <a:spLocks noGrp="1"/>
          </p:cNvSpPr>
          <p:nvPr>
            <p:ph type="sldNum" sz="quarter" idx="15"/>
          </p:nvPr>
        </p:nvSpPr>
        <p:spPr bwMode="auto">
          <a:xfrm>
            <a:off x="8566150" y="6318250"/>
            <a:ext cx="319088" cy="5397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eaLnBrk="1" hangingPunct="1"/>
            <a:fld id="{7910502B-0AF4-49E3-9D53-4A26E5378B2C}" type="slidenum">
              <a:rPr lang="en-US" altLang="en-US"/>
              <a:pPr eaLnBrk="1" hangingPunct="1"/>
              <a:t>9</a:t>
            </a:fld>
            <a:endParaRPr lang="en-US" altLang="en-US"/>
          </a:p>
        </p:txBody>
      </p:sp>
    </p:spTree>
    <p:extLst>
      <p:ext uri="{BB962C8B-B14F-4D97-AF65-F5344CB8AC3E}">
        <p14:creationId xmlns:p14="http://schemas.microsoft.com/office/powerpoint/2010/main" val="233366690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ILC Type 3+ CM </a:t>
            </a:r>
            <a:r>
              <a:rPr lang="en-US" dirty="0"/>
              <a:t>M</a:t>
            </a:r>
            <a:r>
              <a:rPr lang="en-US" dirty="0" smtClean="0"/>
              <a:t>odifications for LCLS-II (components)</a:t>
            </a:r>
            <a:endParaRPr lang="en-US" dirty="0"/>
          </a:p>
        </p:txBody>
      </p:sp>
      <p:sp>
        <p:nvSpPr>
          <p:cNvPr id="5" name="Content Placeholder 4"/>
          <p:cNvSpPr>
            <a:spLocks noGrp="1"/>
          </p:cNvSpPr>
          <p:nvPr>
            <p:ph sz="quarter" idx="14"/>
          </p:nvPr>
        </p:nvSpPr>
        <p:spPr>
          <a:xfrm>
            <a:off x="284480" y="1056640"/>
            <a:ext cx="8473440" cy="5440973"/>
          </a:xfrm>
        </p:spPr>
        <p:txBody>
          <a:bodyPr>
            <a:normAutofit fontScale="92500" lnSpcReduction="10000"/>
          </a:bodyPr>
          <a:lstStyle/>
          <a:p>
            <a:pPr marL="342900" indent="-342900">
              <a:buFont typeface="Arial" pitchFamily="34" charset="0"/>
              <a:buChar char="•"/>
            </a:pPr>
            <a:r>
              <a:rPr lang="en-US" dirty="0" smtClean="0"/>
              <a:t>Component design – leverage existing designs optimally</a:t>
            </a:r>
          </a:p>
          <a:p>
            <a:pPr marL="800100" lvl="1" indent="-342900"/>
            <a:r>
              <a:rPr lang="en-US" dirty="0" smtClean="0"/>
              <a:t>Cavities – XFEL identical</a:t>
            </a:r>
          </a:p>
          <a:p>
            <a:pPr marL="800100" lvl="1" indent="-342900"/>
            <a:r>
              <a:rPr lang="en-US" dirty="0" smtClean="0"/>
              <a:t>Helium vessel – XFEL-like</a:t>
            </a:r>
          </a:p>
          <a:p>
            <a:pPr marL="800100" lvl="1" indent="-342900"/>
            <a:r>
              <a:rPr lang="en-US" dirty="0" smtClean="0"/>
              <a:t>HOM coupler – XFEL-like or -identical</a:t>
            </a:r>
          </a:p>
          <a:p>
            <a:pPr marL="800100" lvl="1" indent="-342900"/>
            <a:r>
              <a:rPr lang="en-US" dirty="0" smtClean="0"/>
              <a:t>Magnetic shielding – increased from XFEL/ILC to maintain high Q</a:t>
            </a:r>
            <a:r>
              <a:rPr lang="en-US" baseline="-25000" dirty="0" smtClean="0"/>
              <a:t>0</a:t>
            </a:r>
          </a:p>
          <a:p>
            <a:pPr marL="800100" lvl="1" indent="-342900"/>
            <a:r>
              <a:rPr lang="en-US" dirty="0" smtClean="0"/>
              <a:t>Tuner – XFEL or XFEL-like end-lever style</a:t>
            </a:r>
          </a:p>
          <a:p>
            <a:pPr marL="800100" lvl="1" indent="-342900"/>
            <a:r>
              <a:rPr lang="en-US" dirty="0" smtClean="0"/>
              <a:t>Magnet – Fermilab/KEK design split quadrupole</a:t>
            </a:r>
          </a:p>
          <a:p>
            <a:pPr marL="800100" lvl="1" indent="-342900"/>
            <a:r>
              <a:rPr lang="en-US" dirty="0" smtClean="0"/>
              <a:t>BPM – DESY button-style with modified feedthrough</a:t>
            </a:r>
          </a:p>
          <a:p>
            <a:pPr marL="800100" lvl="1" indent="-342900"/>
            <a:r>
              <a:rPr lang="en-US" dirty="0" smtClean="0"/>
              <a:t>Coupler – XFEL-like (TTF3) modified for higher Q</a:t>
            </a:r>
            <a:r>
              <a:rPr lang="en-US" baseline="-25000" dirty="0" smtClean="0"/>
              <a:t>L</a:t>
            </a:r>
            <a:r>
              <a:rPr lang="en-US" dirty="0" smtClean="0"/>
              <a:t> and 7 kW CW</a:t>
            </a:r>
          </a:p>
          <a:p>
            <a:pPr marL="342900" indent="-342900">
              <a:buFont typeface="Arial" pitchFamily="34" charset="0"/>
              <a:buChar char="•"/>
            </a:pPr>
            <a:r>
              <a:rPr lang="en-US" dirty="0" smtClean="0"/>
              <a:t>Concerns based on global experience</a:t>
            </a:r>
          </a:p>
          <a:p>
            <a:pPr marL="800100" lvl="1" indent="-342900"/>
            <a:r>
              <a:rPr lang="en-US" dirty="0"/>
              <a:t>T</a:t>
            </a:r>
            <a:r>
              <a:rPr lang="en-US" dirty="0" smtClean="0"/>
              <a:t>uner </a:t>
            </a:r>
            <a:r>
              <a:rPr lang="en-US" dirty="0"/>
              <a:t>motor and piezo </a:t>
            </a:r>
            <a:r>
              <a:rPr lang="en-US" dirty="0" smtClean="0"/>
              <a:t>lifetime: Consider access ports</a:t>
            </a:r>
            <a:endParaRPr lang="en-US" dirty="0"/>
          </a:p>
          <a:p>
            <a:pPr marL="800100" lvl="1" indent="-342900"/>
            <a:r>
              <a:rPr lang="en-US" dirty="0" smtClean="0"/>
              <a:t>Maintain </a:t>
            </a:r>
            <a:r>
              <a:rPr lang="en-US" dirty="0"/>
              <a:t>high Q</a:t>
            </a:r>
            <a:r>
              <a:rPr lang="en-US" baseline="-25000" dirty="0"/>
              <a:t>0</a:t>
            </a:r>
            <a:r>
              <a:rPr lang="en-US" dirty="0"/>
              <a:t> by minimizing flux </a:t>
            </a:r>
            <a:r>
              <a:rPr lang="en-US" dirty="0" smtClean="0"/>
              <a:t>trapping: Consider </a:t>
            </a:r>
            <a:r>
              <a:rPr lang="en-US" dirty="0" err="1" smtClean="0"/>
              <a:t>cooldown</a:t>
            </a:r>
            <a:r>
              <a:rPr lang="en-US" dirty="0" smtClean="0"/>
              <a:t> </a:t>
            </a:r>
            <a:r>
              <a:rPr lang="en-US" dirty="0"/>
              <a:t>rate </a:t>
            </a:r>
            <a:r>
              <a:rPr lang="en-US" dirty="0" smtClean="0"/>
              <a:t>and magnetic shielding</a:t>
            </a:r>
          </a:p>
          <a:p>
            <a:pPr marL="800100" lvl="1" indent="-342900"/>
            <a:r>
              <a:rPr lang="en-US" dirty="0"/>
              <a:t>Coupler fabrication: Consider especially copper plating quality of bellows</a:t>
            </a:r>
          </a:p>
          <a:p>
            <a:pPr marL="800100" lvl="1" indent="-342900"/>
            <a:endParaRPr lang="en-US" dirty="0"/>
          </a:p>
          <a:p>
            <a:pPr marL="800100" lvl="1" indent="-342900"/>
            <a:endParaRPr lang="en-US" sz="600" dirty="0" smtClean="0"/>
          </a:p>
        </p:txBody>
      </p:sp>
      <p:sp>
        <p:nvSpPr>
          <p:cNvPr id="7" name="Footer Placeholder 3"/>
          <p:cNvSpPr>
            <a:spLocks noGrp="1"/>
          </p:cNvSpPr>
          <p:nvPr>
            <p:ph type="ftr" sz="quarter" idx="4294967295"/>
          </p:nvPr>
        </p:nvSpPr>
        <p:spPr>
          <a:xfrm>
            <a:off x="597872" y="6553200"/>
            <a:ext cx="4126528" cy="314326"/>
          </a:xfrm>
          <a:prstGeom prst="rect">
            <a:avLst/>
          </a:prstGeom>
        </p:spPr>
        <p:txBody>
          <a:bodyPr/>
          <a:lstStyle/>
          <a:p>
            <a:r>
              <a:rPr lang="en-US" dirty="0" smtClean="0"/>
              <a:t>Ginsburg - </a:t>
            </a:r>
            <a:r>
              <a:rPr lang="en-US" dirty="0" err="1" smtClean="0"/>
              <a:t>Saclay</a:t>
            </a:r>
            <a:r>
              <a:rPr lang="en-US" smtClean="0"/>
              <a:t> Seminar, 7 Nov 2014</a:t>
            </a:r>
            <a:endParaRPr lang="en-US" dirty="0"/>
          </a:p>
        </p:txBody>
      </p:sp>
      <p:sp>
        <p:nvSpPr>
          <p:cNvPr id="8" name="Slide Number Placeholder 5"/>
          <p:cNvSpPr>
            <a:spLocks noGrp="1"/>
          </p:cNvSpPr>
          <p:nvPr>
            <p:ph type="sldNum" sz="quarter" idx="15"/>
          </p:nvPr>
        </p:nvSpPr>
        <p:spPr bwMode="auto">
          <a:xfrm>
            <a:off x="8566150" y="6318250"/>
            <a:ext cx="319088" cy="5397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eaLnBrk="1" hangingPunct="1"/>
            <a:fld id="{7910502B-0AF4-49E3-9D53-4A26E5378B2C}" type="slidenum">
              <a:rPr lang="en-US" altLang="en-US"/>
              <a:pPr eaLnBrk="1" hangingPunct="1"/>
              <a:t>10</a:t>
            </a:fld>
            <a:endParaRPr lang="en-US" altLang="en-US"/>
          </a:p>
        </p:txBody>
      </p:sp>
    </p:spTree>
    <p:extLst>
      <p:ext uri="{BB962C8B-B14F-4D97-AF65-F5344CB8AC3E}">
        <p14:creationId xmlns:p14="http://schemas.microsoft.com/office/powerpoint/2010/main" val="302258349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ILC </a:t>
            </a:r>
            <a:r>
              <a:rPr lang="en-US" dirty="0"/>
              <a:t>Type </a:t>
            </a:r>
            <a:r>
              <a:rPr lang="en-US" dirty="0" smtClean="0"/>
              <a:t>3+ </a:t>
            </a:r>
            <a:r>
              <a:rPr lang="en-US" dirty="0"/>
              <a:t>CM </a:t>
            </a:r>
            <a:r>
              <a:rPr lang="en-US" dirty="0" smtClean="0"/>
              <a:t>Modifications for </a:t>
            </a:r>
            <a:r>
              <a:rPr lang="en-US" dirty="0"/>
              <a:t>LCLS-II (</a:t>
            </a:r>
            <a:r>
              <a:rPr lang="en-US" dirty="0" err="1" smtClean="0"/>
              <a:t>cryo-mech</a:t>
            </a:r>
            <a:r>
              <a:rPr lang="en-US" dirty="0" smtClean="0"/>
              <a:t>)</a:t>
            </a:r>
            <a:endParaRPr lang="en-US" dirty="0"/>
          </a:p>
        </p:txBody>
      </p:sp>
      <p:sp>
        <p:nvSpPr>
          <p:cNvPr id="3" name="Content Placeholder 2"/>
          <p:cNvSpPr>
            <a:spLocks noGrp="1"/>
          </p:cNvSpPr>
          <p:nvPr>
            <p:ph idx="4294967295"/>
          </p:nvPr>
        </p:nvSpPr>
        <p:spPr>
          <a:xfrm>
            <a:off x="457200" y="1230284"/>
            <a:ext cx="8229600" cy="5187141"/>
          </a:xfrm>
          <a:prstGeom prst="rect">
            <a:avLst/>
          </a:prstGeom>
        </p:spPr>
        <p:txBody>
          <a:bodyPr>
            <a:normAutofit lnSpcReduction="10000"/>
          </a:bodyPr>
          <a:lstStyle/>
          <a:p>
            <a:pPr marL="342900" indent="-342900">
              <a:buFont typeface="Arial" pitchFamily="34" charset="0"/>
              <a:buChar char="•"/>
            </a:pPr>
            <a:r>
              <a:rPr lang="en-US" dirty="0" smtClean="0"/>
              <a:t>Cryo-mechanical </a:t>
            </a:r>
            <a:r>
              <a:rPr lang="en-US" dirty="0"/>
              <a:t>design – increased pipe sizes</a:t>
            </a:r>
          </a:p>
          <a:p>
            <a:pPr marL="800100" lvl="1" indent="-342900"/>
            <a:r>
              <a:rPr lang="en-US" dirty="0"/>
              <a:t>Larger chimney pipe from helium vessel to 2-phase pipe </a:t>
            </a:r>
          </a:p>
          <a:p>
            <a:pPr marL="800100" lvl="1" indent="-342900"/>
            <a:r>
              <a:rPr lang="en-US" dirty="0"/>
              <a:t>Larger 2-phase pipe (~100 mm OD) for low velocity vapor flow </a:t>
            </a:r>
          </a:p>
          <a:p>
            <a:pPr marL="342900" indent="-342900">
              <a:buFont typeface="Arial" pitchFamily="34" charset="0"/>
              <a:buChar char="•"/>
            </a:pPr>
            <a:r>
              <a:rPr lang="en-US" dirty="0" smtClean="0"/>
              <a:t>Both </a:t>
            </a:r>
            <a:r>
              <a:rPr lang="en-US" dirty="0"/>
              <a:t>high heat load &amp;</a:t>
            </a:r>
            <a:r>
              <a:rPr lang="en-US" dirty="0" smtClean="0"/>
              <a:t> 0.5</a:t>
            </a:r>
            <a:r>
              <a:rPr lang="en-US" dirty="0"/>
              <a:t>% slope of the SLAC tunnel require </a:t>
            </a:r>
            <a:endParaRPr lang="en-US" dirty="0" smtClean="0"/>
          </a:p>
          <a:p>
            <a:pPr marL="800100" lvl="1" indent="-342900"/>
            <a:r>
              <a:rPr lang="en-US" dirty="0" smtClean="0"/>
              <a:t>Closed-ended </a:t>
            </a:r>
            <a:r>
              <a:rPr lang="en-US" dirty="0"/>
              <a:t>2-phase pipe providing separate 2 K liquid levels in each cryomodule </a:t>
            </a:r>
            <a:endParaRPr lang="en-US" dirty="0" smtClean="0"/>
          </a:p>
          <a:p>
            <a:pPr marL="800100" lvl="1" indent="-342900"/>
            <a:r>
              <a:rPr lang="en-US" dirty="0" smtClean="0"/>
              <a:t>2 </a:t>
            </a:r>
            <a:r>
              <a:rPr lang="en-US" dirty="0"/>
              <a:t>K JT (liquid supply) valve on each cryomodule </a:t>
            </a:r>
          </a:p>
          <a:p>
            <a:pPr marL="342900" indent="-342900">
              <a:buFont typeface="Arial" pitchFamily="34" charset="0"/>
              <a:buChar char="•"/>
            </a:pPr>
            <a:r>
              <a:rPr lang="en-US" dirty="0" smtClean="0"/>
              <a:t>Cost savings: Omit 5 K thermal shield</a:t>
            </a:r>
          </a:p>
          <a:p>
            <a:pPr marL="800100" lvl="1" indent="-342900"/>
            <a:r>
              <a:rPr lang="en-US" dirty="0" smtClean="0"/>
              <a:t>Simplification since large dynamic heat at 2 K makes such a thermal shield of marginal value </a:t>
            </a:r>
          </a:p>
          <a:p>
            <a:pPr marL="800100" lvl="1" indent="-342900"/>
            <a:r>
              <a:rPr lang="en-US" dirty="0"/>
              <a:t>R</a:t>
            </a:r>
            <a:r>
              <a:rPr lang="en-US" dirty="0" smtClean="0"/>
              <a:t>etain 5 K intercepts on input coupler </a:t>
            </a:r>
          </a:p>
        </p:txBody>
      </p:sp>
      <p:sp>
        <p:nvSpPr>
          <p:cNvPr id="6" name="Footer Placeholder 3"/>
          <p:cNvSpPr>
            <a:spLocks noGrp="1"/>
          </p:cNvSpPr>
          <p:nvPr>
            <p:ph type="ftr" sz="quarter" idx="4294967295"/>
          </p:nvPr>
        </p:nvSpPr>
        <p:spPr>
          <a:xfrm>
            <a:off x="597872" y="6553200"/>
            <a:ext cx="4126528" cy="314326"/>
          </a:xfrm>
          <a:prstGeom prst="rect">
            <a:avLst/>
          </a:prstGeom>
        </p:spPr>
        <p:txBody>
          <a:bodyPr/>
          <a:lstStyle/>
          <a:p>
            <a:r>
              <a:rPr lang="en-US" dirty="0" smtClean="0"/>
              <a:t>Ginsburg - </a:t>
            </a:r>
            <a:r>
              <a:rPr lang="en-US" dirty="0" err="1" smtClean="0"/>
              <a:t>Saclay</a:t>
            </a:r>
            <a:r>
              <a:rPr lang="en-US" dirty="0" smtClean="0"/>
              <a:t> Seminar, 7 Nov 2014</a:t>
            </a:r>
            <a:endParaRPr lang="en-US" dirty="0"/>
          </a:p>
        </p:txBody>
      </p:sp>
      <p:sp>
        <p:nvSpPr>
          <p:cNvPr id="9" name="Slide Number Placeholder 5"/>
          <p:cNvSpPr>
            <a:spLocks noGrp="1"/>
          </p:cNvSpPr>
          <p:nvPr>
            <p:ph type="sldNum" sz="quarter" idx="15"/>
          </p:nvPr>
        </p:nvSpPr>
        <p:spPr bwMode="auto">
          <a:xfrm>
            <a:off x="8566150" y="6318250"/>
            <a:ext cx="319088" cy="5397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eaLnBrk="1" hangingPunct="1"/>
            <a:fld id="{7910502B-0AF4-49E3-9D53-4A26E5378B2C}" type="slidenum">
              <a:rPr lang="en-US" altLang="en-US"/>
              <a:pPr eaLnBrk="1" hangingPunct="1"/>
              <a:t>11</a:t>
            </a:fld>
            <a:endParaRPr lang="en-US" altLang="en-US"/>
          </a:p>
        </p:txBody>
      </p:sp>
    </p:spTree>
    <p:extLst>
      <p:ext uri="{BB962C8B-B14F-4D97-AF65-F5344CB8AC3E}">
        <p14:creationId xmlns:p14="http://schemas.microsoft.com/office/powerpoint/2010/main" val="349599462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Cavities, Helium Vessel, HOM coupler</a:t>
            </a:r>
            <a:endParaRPr lang="en-US" dirty="0"/>
          </a:p>
        </p:txBody>
      </p:sp>
      <p:sp>
        <p:nvSpPr>
          <p:cNvPr id="5" name="Content Placeholder 4"/>
          <p:cNvSpPr>
            <a:spLocks noGrp="1"/>
          </p:cNvSpPr>
          <p:nvPr>
            <p:ph sz="quarter" idx="14"/>
          </p:nvPr>
        </p:nvSpPr>
        <p:spPr>
          <a:xfrm>
            <a:off x="385011" y="1167063"/>
            <a:ext cx="8505771" cy="5151187"/>
          </a:xfrm>
        </p:spPr>
        <p:txBody>
          <a:bodyPr>
            <a:noAutofit/>
          </a:bodyPr>
          <a:lstStyle/>
          <a:p>
            <a:pPr marL="342900" indent="-342900">
              <a:buFont typeface="Arial" pitchFamily="34" charset="0"/>
              <a:buChar char="•"/>
            </a:pPr>
            <a:r>
              <a:rPr lang="en-US" sz="1800" dirty="0" smtClean="0"/>
              <a:t>Cavity: XFEL/TESLA (long-short </a:t>
            </a:r>
            <a:r>
              <a:rPr lang="en-US" sz="1800" dirty="0" err="1" smtClean="0"/>
              <a:t>endgroups</a:t>
            </a:r>
            <a:r>
              <a:rPr lang="en-US" sz="1800" dirty="0" smtClean="0"/>
              <a:t>)</a:t>
            </a:r>
          </a:p>
          <a:p>
            <a:pPr marL="342900" indent="-342900">
              <a:buFont typeface="Arial" pitchFamily="34" charset="0"/>
              <a:buChar char="•"/>
            </a:pPr>
            <a:endParaRPr lang="en-US" sz="1800" dirty="0" smtClean="0"/>
          </a:p>
          <a:p>
            <a:pPr marL="342900" indent="-342900">
              <a:buFont typeface="Arial" pitchFamily="34" charset="0"/>
              <a:buChar char="•"/>
            </a:pPr>
            <a:r>
              <a:rPr lang="en-US" sz="1800" dirty="0" smtClean="0"/>
              <a:t>Helium vessel</a:t>
            </a:r>
          </a:p>
          <a:p>
            <a:pPr marL="522900" lvl="1" indent="-342900">
              <a:spcBef>
                <a:spcPts val="0"/>
              </a:spcBef>
            </a:pPr>
            <a:r>
              <a:rPr lang="en-US" sz="1800" dirty="0"/>
              <a:t>M</a:t>
            </a:r>
            <a:r>
              <a:rPr lang="en-US" sz="1800" dirty="0" smtClean="0"/>
              <a:t>odifications from XFEL</a:t>
            </a:r>
          </a:p>
          <a:p>
            <a:pPr marL="846900" lvl="2" indent="-342900"/>
            <a:r>
              <a:rPr lang="en-US" sz="1800" dirty="0" smtClean="0"/>
              <a:t>Larger-diameter chimney to accommodate larger heat flow</a:t>
            </a:r>
          </a:p>
          <a:p>
            <a:pPr marL="846900" lvl="2" indent="-342900"/>
            <a:r>
              <a:rPr lang="en-US" sz="1800" dirty="0"/>
              <a:t>C</a:t>
            </a:r>
            <a:r>
              <a:rPr lang="en-US" sz="1800" dirty="0" smtClean="0"/>
              <a:t>himney shift to low-H region to improve magnetic shielding efficiency</a:t>
            </a:r>
          </a:p>
          <a:p>
            <a:pPr marL="846900" lvl="2" indent="-342900"/>
            <a:r>
              <a:rPr lang="en-US" sz="1800" dirty="0"/>
              <a:t>Titanium to SS transition on chimney and fill </a:t>
            </a:r>
            <a:r>
              <a:rPr lang="en-US" sz="1800" dirty="0" smtClean="0"/>
              <a:t>lines</a:t>
            </a:r>
          </a:p>
          <a:p>
            <a:pPr marL="522900" lvl="1" indent="-342900"/>
            <a:r>
              <a:rPr lang="en-US" sz="1800" dirty="0"/>
              <a:t>P</a:t>
            </a:r>
            <a:r>
              <a:rPr lang="en-US" sz="1800" dirty="0" smtClean="0"/>
              <a:t>rototype CM dressed cavity: full drawing package available</a:t>
            </a:r>
          </a:p>
          <a:p>
            <a:pPr marL="522900" lvl="1" indent="-342900"/>
            <a:r>
              <a:rPr lang="en-US" sz="1800" dirty="0" smtClean="0"/>
              <a:t>Baseline for production CM is a modified XFEL He vessel; partial drawings appropriate for procurement available</a:t>
            </a:r>
          </a:p>
          <a:p>
            <a:pPr marL="342900" indent="-342900">
              <a:buFont typeface="Arial" pitchFamily="34" charset="0"/>
              <a:buChar char="•"/>
            </a:pPr>
            <a:endParaRPr lang="en-US" sz="1800" dirty="0" smtClean="0"/>
          </a:p>
          <a:p>
            <a:pPr marL="342900" indent="-342900">
              <a:buFont typeface="Arial" pitchFamily="34" charset="0"/>
              <a:buChar char="•"/>
            </a:pPr>
            <a:r>
              <a:rPr lang="en-US" sz="1800" dirty="0" smtClean="0"/>
              <a:t>HOM coupler: two good choices</a:t>
            </a:r>
          </a:p>
          <a:p>
            <a:pPr marL="522900" lvl="1" indent="-342900">
              <a:spcBef>
                <a:spcPts val="0"/>
              </a:spcBef>
            </a:pPr>
            <a:r>
              <a:rPr lang="en-US" sz="1800" dirty="0" smtClean="0"/>
              <a:t>XFEL-modified (</a:t>
            </a:r>
            <a:r>
              <a:rPr lang="en-US" sz="1800" dirty="0" smtClean="0">
                <a:latin typeface="+mj-lt"/>
              </a:rPr>
              <a:t>proven </a:t>
            </a:r>
            <a:r>
              <a:rPr lang="en-US" sz="1800" dirty="0">
                <a:latin typeface="+mj-lt"/>
              </a:rPr>
              <a:t>&gt;22.6 MV/m, </a:t>
            </a:r>
            <a:r>
              <a:rPr lang="en-US" sz="1800" dirty="0" err="1">
                <a:latin typeface="+mj-lt"/>
              </a:rPr>
              <a:t>cw</a:t>
            </a:r>
            <a:r>
              <a:rPr lang="en-US" sz="1800" dirty="0">
                <a:latin typeface="+mj-lt"/>
              </a:rPr>
              <a:t> </a:t>
            </a:r>
            <a:r>
              <a:rPr lang="en-US" sz="1800" dirty="0" smtClean="0">
                <a:latin typeface="+mj-lt"/>
              </a:rPr>
              <a:t>at FNAL</a:t>
            </a:r>
            <a:r>
              <a:rPr lang="en-US" sz="1800" dirty="0" smtClean="0"/>
              <a:t>)</a:t>
            </a:r>
            <a:endParaRPr lang="en-US" sz="1800" dirty="0"/>
          </a:p>
          <a:p>
            <a:pPr marL="522900" lvl="1" indent="-342900">
              <a:spcBef>
                <a:spcPts val="0"/>
              </a:spcBef>
            </a:pPr>
            <a:r>
              <a:rPr lang="en-US" sz="1800" dirty="0" smtClean="0"/>
              <a:t>JLab design</a:t>
            </a:r>
          </a:p>
          <a:p>
            <a:pPr marL="522900" lvl="1" indent="-342900">
              <a:spcBef>
                <a:spcPts val="0"/>
              </a:spcBef>
            </a:pPr>
            <a:r>
              <a:rPr lang="en-US" sz="1800" dirty="0" smtClean="0"/>
              <a:t>No change to F-part</a:t>
            </a:r>
          </a:p>
          <a:p>
            <a:pPr marL="342900" indent="-342900">
              <a:buFont typeface="Arial" pitchFamily="34" charset="0"/>
              <a:buChar char="•"/>
            </a:pPr>
            <a:endParaRPr lang="en-US" sz="2000" dirty="0"/>
          </a:p>
        </p:txBody>
      </p:sp>
      <p:pic>
        <p:nvPicPr>
          <p:cNvPr id="6"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19537" y="1263463"/>
            <a:ext cx="3138172" cy="984003"/>
          </a:xfrm>
          <a:prstGeom prst="rect">
            <a:avLst/>
          </a:prstGeom>
          <a:noFill/>
          <a:ln w="9525">
            <a:noFill/>
            <a:miter lim="800000"/>
            <a:headEnd/>
            <a:tailEnd/>
          </a:ln>
          <a:extLst>
            <a:ext uri="{91240B29-F687-4F45-9708-019B960494DF}">
              <a14:hiddenLine xmlns:a14="http://schemas.microsoft.com/office/drawing/2010/main" w="19050">
                <a:solidFill>
                  <a:srgbClr val="006600"/>
                </a:solidFill>
                <a:miter lim="800000"/>
                <a:headEnd/>
                <a:tailEnd/>
              </a14:hiddenLine>
            </a:ext>
          </a:extLst>
        </p:spPr>
      </p:pic>
      <p:pic>
        <p:nvPicPr>
          <p:cNvPr id="8" name="Picture 7"/>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6167692" y="4293518"/>
            <a:ext cx="3096624" cy="217947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Footer Placeholder 3"/>
          <p:cNvSpPr>
            <a:spLocks noGrp="1"/>
          </p:cNvSpPr>
          <p:nvPr>
            <p:ph type="ftr" sz="quarter" idx="4294967295"/>
          </p:nvPr>
        </p:nvSpPr>
        <p:spPr>
          <a:xfrm>
            <a:off x="597872" y="6553200"/>
            <a:ext cx="4126528" cy="314326"/>
          </a:xfrm>
          <a:prstGeom prst="rect">
            <a:avLst/>
          </a:prstGeom>
        </p:spPr>
        <p:txBody>
          <a:bodyPr/>
          <a:lstStyle/>
          <a:p>
            <a:r>
              <a:rPr lang="en-US" dirty="0" smtClean="0"/>
              <a:t>Ginsburg - </a:t>
            </a:r>
            <a:r>
              <a:rPr lang="en-US" dirty="0" err="1" smtClean="0"/>
              <a:t>Saclay</a:t>
            </a:r>
            <a:r>
              <a:rPr lang="en-US" dirty="0" smtClean="0"/>
              <a:t> Seminar, 7 Nov 2014</a:t>
            </a:r>
            <a:endParaRPr lang="en-US" dirty="0"/>
          </a:p>
        </p:txBody>
      </p:sp>
      <p:sp>
        <p:nvSpPr>
          <p:cNvPr id="10" name="Slide Number Placeholder 3"/>
          <p:cNvSpPr>
            <a:spLocks noGrp="1"/>
          </p:cNvSpPr>
          <p:nvPr>
            <p:ph type="sldNum" sz="quarter" idx="15"/>
          </p:nvPr>
        </p:nvSpPr>
        <p:spPr>
          <a:xfrm>
            <a:off x="8566150" y="6318250"/>
            <a:ext cx="319088" cy="539750"/>
          </a:xfrm>
        </p:spPr>
        <p:txBody>
          <a:bodyPr/>
          <a:lstStyle/>
          <a:p>
            <a:pPr>
              <a:defRPr/>
            </a:pPr>
            <a:fld id="{916E5410-9907-4D1F-B8AB-BEE6983E57DE}" type="slidenum">
              <a:rPr lang="en-US" smtClean="0"/>
              <a:pPr>
                <a:defRPr/>
              </a:pPr>
              <a:t>12</a:t>
            </a:fld>
            <a:endParaRPr lang="en-US" dirty="0"/>
          </a:p>
        </p:txBody>
      </p:sp>
    </p:spTree>
    <p:extLst>
      <p:ext uri="{BB962C8B-B14F-4D97-AF65-F5344CB8AC3E}">
        <p14:creationId xmlns:p14="http://schemas.microsoft.com/office/powerpoint/2010/main" val="38767894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LCLS-II prototype dressed cavity</a:t>
            </a:r>
            <a:endParaRPr lang="en-US" dirty="0"/>
          </a:p>
        </p:txBody>
      </p:sp>
      <p:sp>
        <p:nvSpPr>
          <p:cNvPr id="3" name="Content Placeholder 2"/>
          <p:cNvSpPr>
            <a:spLocks noGrp="1"/>
          </p:cNvSpPr>
          <p:nvPr>
            <p:ph sz="quarter" idx="14"/>
          </p:nvPr>
        </p:nvSpPr>
        <p:spPr>
          <a:xfrm>
            <a:off x="211015" y="1153551"/>
            <a:ext cx="8355135" cy="5155555"/>
          </a:xfrm>
        </p:spPr>
        <p:txBody>
          <a:bodyPr/>
          <a:lstStyle/>
          <a:p>
            <a:pPr marL="342900" indent="-342900">
              <a:buFont typeface="Arial" pitchFamily="34" charset="0"/>
              <a:buChar char="•"/>
            </a:pPr>
            <a:r>
              <a:rPr lang="en-US" dirty="0" smtClean="0"/>
              <a:t>Cavity is identical to XFEL except for helium vessel details</a:t>
            </a:r>
          </a:p>
          <a:p>
            <a:pPr marL="342900" indent="-342900">
              <a:buFont typeface="Arial" pitchFamily="34" charset="0"/>
              <a:buChar char="•"/>
            </a:pPr>
            <a:r>
              <a:rPr lang="en-US" dirty="0" smtClean="0"/>
              <a:t>Photos show test fit-up </a:t>
            </a:r>
            <a:r>
              <a:rPr lang="en-US" dirty="0"/>
              <a:t>of </a:t>
            </a:r>
            <a:r>
              <a:rPr lang="en-US" dirty="0" smtClean="0"/>
              <a:t>FNAL </a:t>
            </a:r>
            <a:r>
              <a:rPr lang="en-US" dirty="0"/>
              <a:t>lever </a:t>
            </a:r>
            <a:r>
              <a:rPr lang="en-US" dirty="0" smtClean="0"/>
              <a:t>tuner, dual </a:t>
            </a:r>
            <a:r>
              <a:rPr lang="en-US" dirty="0"/>
              <a:t>layer magnetic </a:t>
            </a:r>
            <a:r>
              <a:rPr lang="en-US" dirty="0" smtClean="0"/>
              <a:t>shields</a:t>
            </a:r>
            <a:endParaRPr lang="en-US" dirty="0"/>
          </a:p>
          <a:p>
            <a:endParaRPr lang="en-US" dirty="0"/>
          </a:p>
        </p:txBody>
      </p:sp>
      <p:sp>
        <p:nvSpPr>
          <p:cNvPr id="4" name="Slide Number Placeholder 3"/>
          <p:cNvSpPr>
            <a:spLocks noGrp="1"/>
          </p:cNvSpPr>
          <p:nvPr>
            <p:ph type="sldNum" sz="quarter" idx="15"/>
          </p:nvPr>
        </p:nvSpPr>
        <p:spPr/>
        <p:txBody>
          <a:bodyPr/>
          <a:lstStyle/>
          <a:p>
            <a:pPr>
              <a:defRPr/>
            </a:pPr>
            <a:fld id="{916E5410-9907-4D1F-B8AB-BEE6983E57DE}" type="slidenum">
              <a:rPr lang="en-US" smtClean="0"/>
              <a:pPr>
                <a:defRPr/>
              </a:pPr>
              <a:t>13</a:t>
            </a:fld>
            <a:endParaRPr lang="en-US" dirty="0"/>
          </a:p>
        </p:txBody>
      </p:sp>
      <p:pic>
        <p:nvPicPr>
          <p:cNvPr id="6" name="Picture 2" descr="C:\Users\grimm\Documents\IPHONE_Stuff\LCLS-II_Cavity_Dressing\IMG_0182.JPG"/>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42016" y="2590800"/>
            <a:ext cx="4470400" cy="33528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3"/>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4614016" y="2590800"/>
            <a:ext cx="4470400" cy="3352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Footer Placeholder 3"/>
          <p:cNvSpPr txBox="1">
            <a:spLocks/>
          </p:cNvSpPr>
          <p:nvPr/>
        </p:nvSpPr>
        <p:spPr>
          <a:xfrm>
            <a:off x="597872" y="6553200"/>
            <a:ext cx="4126528" cy="314326"/>
          </a:xfrm>
          <a:prstGeom prst="rect">
            <a:avLst/>
          </a:prstGeom>
        </p:spPr>
        <p:txBody>
          <a:bodyPr/>
          <a:lstStyle>
            <a:defPPr>
              <a:defRPr lang="en-US"/>
            </a:defPPr>
            <a:lvl1pPr algn="l" rtl="0" fontAlgn="base">
              <a:spcBef>
                <a:spcPct val="0"/>
              </a:spcBef>
              <a:spcAft>
                <a:spcPct val="0"/>
              </a:spcAft>
              <a:defRPr sz="1100" b="0" kern="1200" smtClean="0">
                <a:solidFill>
                  <a:schemeClr val="tx1"/>
                </a:solidFill>
                <a:latin typeface="Arial" pitchFamily="34" charset="0"/>
                <a:ea typeface="ＭＳ Ｐゴシック" pitchFamily="-110" charset="-128"/>
                <a:cs typeface="+mn-cs"/>
              </a:defRPr>
            </a:lvl1pPr>
            <a:lvl2pPr marL="457200" algn="l" rtl="0" fontAlgn="base">
              <a:spcBef>
                <a:spcPct val="0"/>
              </a:spcBef>
              <a:spcAft>
                <a:spcPct val="0"/>
              </a:spcAft>
              <a:defRPr kern="1200">
                <a:solidFill>
                  <a:schemeClr val="tx1"/>
                </a:solidFill>
                <a:latin typeface="Arial" pitchFamily="34" charset="0"/>
                <a:ea typeface="ＭＳ Ｐゴシック" pitchFamily="34" charset="-128"/>
                <a:cs typeface="Arial" pitchFamily="34" charset="0"/>
              </a:defRPr>
            </a:lvl2pPr>
            <a:lvl3pPr marL="914400" algn="l" rtl="0" fontAlgn="base">
              <a:spcBef>
                <a:spcPct val="0"/>
              </a:spcBef>
              <a:spcAft>
                <a:spcPct val="0"/>
              </a:spcAft>
              <a:defRPr kern="1200">
                <a:solidFill>
                  <a:schemeClr val="tx1"/>
                </a:solidFill>
                <a:latin typeface="Arial" pitchFamily="34" charset="0"/>
                <a:ea typeface="ＭＳ Ｐゴシック" pitchFamily="34" charset="-128"/>
                <a:cs typeface="Arial" pitchFamily="34" charset="0"/>
              </a:defRPr>
            </a:lvl3pPr>
            <a:lvl4pPr marL="1371600" algn="l" rtl="0" fontAlgn="base">
              <a:spcBef>
                <a:spcPct val="0"/>
              </a:spcBef>
              <a:spcAft>
                <a:spcPct val="0"/>
              </a:spcAft>
              <a:defRPr kern="1200">
                <a:solidFill>
                  <a:schemeClr val="tx1"/>
                </a:solidFill>
                <a:latin typeface="Arial" pitchFamily="34" charset="0"/>
                <a:ea typeface="ＭＳ Ｐゴシック" pitchFamily="34" charset="-128"/>
                <a:cs typeface="Arial" pitchFamily="34" charset="0"/>
              </a:defRPr>
            </a:lvl4pPr>
            <a:lvl5pPr marL="1828800" algn="l" rtl="0" fontAlgn="base">
              <a:spcBef>
                <a:spcPct val="0"/>
              </a:spcBef>
              <a:spcAft>
                <a:spcPct val="0"/>
              </a:spcAft>
              <a:defRPr kern="1200">
                <a:solidFill>
                  <a:schemeClr val="tx1"/>
                </a:solidFill>
                <a:latin typeface="Arial" pitchFamily="34" charset="0"/>
                <a:ea typeface="ＭＳ Ｐゴシック" pitchFamily="34" charset="-128"/>
                <a:cs typeface="Arial" pitchFamily="34" charset="0"/>
              </a:defRPr>
            </a:lvl5pPr>
            <a:lvl6pPr marL="2286000" algn="l" defTabSz="914400" rtl="0" eaLnBrk="1" latinLnBrk="0" hangingPunct="1">
              <a:defRPr kern="1200">
                <a:solidFill>
                  <a:schemeClr val="tx1"/>
                </a:solidFill>
                <a:latin typeface="Arial" pitchFamily="34" charset="0"/>
                <a:ea typeface="ＭＳ Ｐゴシック" pitchFamily="34" charset="-128"/>
                <a:cs typeface="Arial" pitchFamily="34" charset="0"/>
              </a:defRPr>
            </a:lvl6pPr>
            <a:lvl7pPr marL="2743200" algn="l" defTabSz="914400" rtl="0" eaLnBrk="1" latinLnBrk="0" hangingPunct="1">
              <a:defRPr kern="1200">
                <a:solidFill>
                  <a:schemeClr val="tx1"/>
                </a:solidFill>
                <a:latin typeface="Arial" pitchFamily="34" charset="0"/>
                <a:ea typeface="ＭＳ Ｐゴシック" pitchFamily="34" charset="-128"/>
                <a:cs typeface="Arial" pitchFamily="34" charset="0"/>
              </a:defRPr>
            </a:lvl7pPr>
            <a:lvl8pPr marL="3200400" algn="l" defTabSz="914400" rtl="0" eaLnBrk="1" latinLnBrk="0" hangingPunct="1">
              <a:defRPr kern="1200">
                <a:solidFill>
                  <a:schemeClr val="tx1"/>
                </a:solidFill>
                <a:latin typeface="Arial" pitchFamily="34" charset="0"/>
                <a:ea typeface="ＭＳ Ｐゴシック" pitchFamily="34" charset="-128"/>
                <a:cs typeface="Arial" pitchFamily="34" charset="0"/>
              </a:defRPr>
            </a:lvl8pPr>
            <a:lvl9pPr marL="3657600" algn="l" defTabSz="914400" rtl="0" eaLnBrk="1" latinLnBrk="0" hangingPunct="1">
              <a:defRPr kern="1200">
                <a:solidFill>
                  <a:schemeClr val="tx1"/>
                </a:solidFill>
                <a:latin typeface="Arial" pitchFamily="34" charset="0"/>
                <a:ea typeface="ＭＳ Ｐゴシック" pitchFamily="34" charset="-128"/>
                <a:cs typeface="Arial" pitchFamily="34" charset="0"/>
              </a:defRPr>
            </a:lvl9pPr>
          </a:lstStyle>
          <a:p>
            <a:r>
              <a:rPr lang="en-US" smtClean="0"/>
              <a:t>Ginsburg - Saclay Seminar, 7 Nov 2014</a:t>
            </a:r>
            <a:endParaRPr lang="en-US" dirty="0"/>
          </a:p>
        </p:txBody>
      </p:sp>
    </p:spTree>
    <p:extLst>
      <p:ext uri="{BB962C8B-B14F-4D97-AF65-F5344CB8AC3E}">
        <p14:creationId xmlns:p14="http://schemas.microsoft.com/office/powerpoint/2010/main" val="92585257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Helium vessel: Stainless steel to titanium transitions</a:t>
            </a:r>
            <a:endParaRPr lang="en-US" dirty="0"/>
          </a:p>
        </p:txBody>
      </p:sp>
      <p:sp>
        <p:nvSpPr>
          <p:cNvPr id="3" name="Content Placeholder 2"/>
          <p:cNvSpPr>
            <a:spLocks noGrp="1"/>
          </p:cNvSpPr>
          <p:nvPr>
            <p:ph sz="quarter" idx="14"/>
          </p:nvPr>
        </p:nvSpPr>
        <p:spPr>
          <a:xfrm>
            <a:off x="457200" y="1153551"/>
            <a:ext cx="8108950" cy="5155555"/>
          </a:xfrm>
        </p:spPr>
        <p:txBody>
          <a:bodyPr/>
          <a:lstStyle/>
          <a:p>
            <a:pPr marL="342900" indent="-342900">
              <a:buFont typeface="Arial" pitchFamily="34" charset="0"/>
              <a:buChar char="•"/>
            </a:pPr>
            <a:r>
              <a:rPr lang="en-US" sz="1800" b="1" dirty="0" smtClean="0"/>
              <a:t>Bi-metallic transition qualification</a:t>
            </a:r>
            <a:endParaRPr lang="en-US" sz="1800" dirty="0"/>
          </a:p>
          <a:p>
            <a:pPr marL="800100" lvl="1" indent="-342900"/>
            <a:r>
              <a:rPr lang="en-US" sz="1800" dirty="0"/>
              <a:t>Cold shock test sample</a:t>
            </a:r>
          </a:p>
          <a:p>
            <a:pPr marL="800100" lvl="1" indent="-342900"/>
            <a:r>
              <a:rPr lang="en-US" sz="1800" dirty="0" err="1"/>
              <a:t>Charpy</a:t>
            </a:r>
            <a:r>
              <a:rPr lang="en-US" sz="1800" dirty="0"/>
              <a:t> impact test</a:t>
            </a:r>
          </a:p>
          <a:p>
            <a:pPr marL="800100" lvl="1" indent="-342900"/>
            <a:r>
              <a:rPr lang="en-US" sz="1800" dirty="0"/>
              <a:t>Tensile test</a:t>
            </a:r>
          </a:p>
          <a:p>
            <a:pPr marL="800100" lvl="1" indent="-342900"/>
            <a:r>
              <a:rPr lang="en-US" sz="1800" dirty="0"/>
              <a:t>FEA </a:t>
            </a:r>
            <a:r>
              <a:rPr lang="en-US" sz="1800" dirty="0" smtClean="0"/>
              <a:t>analysis – at FNAL</a:t>
            </a:r>
            <a:endParaRPr lang="en-US" sz="1800" dirty="0"/>
          </a:p>
          <a:p>
            <a:endParaRPr lang="en-US" sz="3200" dirty="0"/>
          </a:p>
        </p:txBody>
      </p:sp>
      <p:sp>
        <p:nvSpPr>
          <p:cNvPr id="4" name="Slide Number Placeholder 3"/>
          <p:cNvSpPr>
            <a:spLocks noGrp="1"/>
          </p:cNvSpPr>
          <p:nvPr>
            <p:ph type="sldNum" sz="quarter" idx="15"/>
          </p:nvPr>
        </p:nvSpPr>
        <p:spPr/>
        <p:txBody>
          <a:bodyPr/>
          <a:lstStyle/>
          <a:p>
            <a:pPr>
              <a:defRPr/>
            </a:pPr>
            <a:fld id="{916E5410-9907-4D1F-B8AB-BEE6983E57DE}" type="slidenum">
              <a:rPr lang="en-US" smtClean="0"/>
              <a:pPr>
                <a:defRPr/>
              </a:pPr>
              <a:t>14</a:t>
            </a:fld>
            <a:endParaRPr lang="en-US" dirty="0"/>
          </a:p>
        </p:txBody>
      </p:sp>
      <p:sp>
        <p:nvSpPr>
          <p:cNvPr id="5" name="Footer Placeholder 4"/>
          <p:cNvSpPr>
            <a:spLocks noGrp="1"/>
          </p:cNvSpPr>
          <p:nvPr>
            <p:ph type="ftr" sz="quarter" idx="3"/>
          </p:nvPr>
        </p:nvSpPr>
        <p:spPr/>
        <p:txBody>
          <a:bodyPr/>
          <a:lstStyle/>
          <a:p>
            <a:pPr>
              <a:defRPr/>
            </a:pPr>
            <a:r>
              <a:rPr lang="en-US" smtClean="0"/>
              <a:t>Ginsburg - Saclay Seminar, 7 Nov 2014</a:t>
            </a:r>
            <a:endParaRPr lang="en-US" dirty="0"/>
          </a:p>
        </p:txBody>
      </p:sp>
      <p:pic>
        <p:nvPicPr>
          <p:cNvPr id="6" name="Picture 2"/>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495656" y="2805156"/>
            <a:ext cx="4914544" cy="374961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3"/>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6024562" y="1864407"/>
            <a:ext cx="2352675" cy="27655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5"/>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5715000" y="4699191"/>
            <a:ext cx="2971800" cy="197683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TextBox 8"/>
          <p:cNvSpPr txBox="1"/>
          <p:nvPr/>
        </p:nvSpPr>
        <p:spPr>
          <a:xfrm>
            <a:off x="4145340" y="1650242"/>
            <a:ext cx="1569660" cy="646331"/>
          </a:xfrm>
          <a:prstGeom prst="rect">
            <a:avLst/>
          </a:prstGeom>
          <a:noFill/>
          <a:ln>
            <a:solidFill>
              <a:srgbClr val="0000FF"/>
            </a:solidFill>
          </a:ln>
        </p:spPr>
        <p:txBody>
          <a:bodyPr wrap="none" rtlCol="0">
            <a:spAutoFit/>
          </a:bodyPr>
          <a:lstStyle/>
          <a:p>
            <a:r>
              <a:rPr lang="en-US" dirty="0" smtClean="0"/>
              <a:t>On samples </a:t>
            </a:r>
          </a:p>
          <a:p>
            <a:r>
              <a:rPr lang="en-US" dirty="0" smtClean="0"/>
              <a:t>at a company</a:t>
            </a:r>
            <a:endParaRPr lang="en-US" dirty="0"/>
          </a:p>
        </p:txBody>
      </p:sp>
      <p:sp>
        <p:nvSpPr>
          <p:cNvPr id="10" name="Right Brace 9"/>
          <p:cNvSpPr/>
          <p:nvPr/>
        </p:nvSpPr>
        <p:spPr>
          <a:xfrm>
            <a:off x="3713871" y="1541241"/>
            <a:ext cx="431469" cy="864334"/>
          </a:xfrm>
          <a:prstGeom prst="rightBrace">
            <a:avLst/>
          </a:prstGeom>
          <a:ln w="15875">
            <a:solidFill>
              <a:srgbClr val="0000FF"/>
            </a:solidFill>
            <a:headEnd type="triangle"/>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1" name="Footer Placeholder 3"/>
          <p:cNvSpPr txBox="1">
            <a:spLocks/>
          </p:cNvSpPr>
          <p:nvPr/>
        </p:nvSpPr>
        <p:spPr>
          <a:xfrm>
            <a:off x="597872" y="6553200"/>
            <a:ext cx="4126528" cy="314326"/>
          </a:xfrm>
          <a:prstGeom prst="rect">
            <a:avLst/>
          </a:prstGeom>
        </p:spPr>
        <p:txBody>
          <a:bodyPr/>
          <a:lstStyle>
            <a:defPPr>
              <a:defRPr lang="en-US"/>
            </a:defPPr>
            <a:lvl1pPr algn="l" rtl="0" fontAlgn="base">
              <a:spcBef>
                <a:spcPct val="0"/>
              </a:spcBef>
              <a:spcAft>
                <a:spcPct val="0"/>
              </a:spcAft>
              <a:defRPr sz="1100" b="0" kern="1200" smtClean="0">
                <a:solidFill>
                  <a:schemeClr val="tx1"/>
                </a:solidFill>
                <a:latin typeface="Arial" pitchFamily="34" charset="0"/>
                <a:ea typeface="ＭＳ Ｐゴシック" pitchFamily="-110" charset="-128"/>
                <a:cs typeface="+mn-cs"/>
              </a:defRPr>
            </a:lvl1pPr>
            <a:lvl2pPr marL="457200" algn="l" rtl="0" fontAlgn="base">
              <a:spcBef>
                <a:spcPct val="0"/>
              </a:spcBef>
              <a:spcAft>
                <a:spcPct val="0"/>
              </a:spcAft>
              <a:defRPr kern="1200">
                <a:solidFill>
                  <a:schemeClr val="tx1"/>
                </a:solidFill>
                <a:latin typeface="Arial" pitchFamily="34" charset="0"/>
                <a:ea typeface="ＭＳ Ｐゴシック" pitchFamily="34" charset="-128"/>
                <a:cs typeface="Arial" pitchFamily="34" charset="0"/>
              </a:defRPr>
            </a:lvl2pPr>
            <a:lvl3pPr marL="914400" algn="l" rtl="0" fontAlgn="base">
              <a:spcBef>
                <a:spcPct val="0"/>
              </a:spcBef>
              <a:spcAft>
                <a:spcPct val="0"/>
              </a:spcAft>
              <a:defRPr kern="1200">
                <a:solidFill>
                  <a:schemeClr val="tx1"/>
                </a:solidFill>
                <a:latin typeface="Arial" pitchFamily="34" charset="0"/>
                <a:ea typeface="ＭＳ Ｐゴシック" pitchFamily="34" charset="-128"/>
                <a:cs typeface="Arial" pitchFamily="34" charset="0"/>
              </a:defRPr>
            </a:lvl3pPr>
            <a:lvl4pPr marL="1371600" algn="l" rtl="0" fontAlgn="base">
              <a:spcBef>
                <a:spcPct val="0"/>
              </a:spcBef>
              <a:spcAft>
                <a:spcPct val="0"/>
              </a:spcAft>
              <a:defRPr kern="1200">
                <a:solidFill>
                  <a:schemeClr val="tx1"/>
                </a:solidFill>
                <a:latin typeface="Arial" pitchFamily="34" charset="0"/>
                <a:ea typeface="ＭＳ Ｐゴシック" pitchFamily="34" charset="-128"/>
                <a:cs typeface="Arial" pitchFamily="34" charset="0"/>
              </a:defRPr>
            </a:lvl4pPr>
            <a:lvl5pPr marL="1828800" algn="l" rtl="0" fontAlgn="base">
              <a:spcBef>
                <a:spcPct val="0"/>
              </a:spcBef>
              <a:spcAft>
                <a:spcPct val="0"/>
              </a:spcAft>
              <a:defRPr kern="1200">
                <a:solidFill>
                  <a:schemeClr val="tx1"/>
                </a:solidFill>
                <a:latin typeface="Arial" pitchFamily="34" charset="0"/>
                <a:ea typeface="ＭＳ Ｐゴシック" pitchFamily="34" charset="-128"/>
                <a:cs typeface="Arial" pitchFamily="34" charset="0"/>
              </a:defRPr>
            </a:lvl5pPr>
            <a:lvl6pPr marL="2286000" algn="l" defTabSz="914400" rtl="0" eaLnBrk="1" latinLnBrk="0" hangingPunct="1">
              <a:defRPr kern="1200">
                <a:solidFill>
                  <a:schemeClr val="tx1"/>
                </a:solidFill>
                <a:latin typeface="Arial" pitchFamily="34" charset="0"/>
                <a:ea typeface="ＭＳ Ｐゴシック" pitchFamily="34" charset="-128"/>
                <a:cs typeface="Arial" pitchFamily="34" charset="0"/>
              </a:defRPr>
            </a:lvl6pPr>
            <a:lvl7pPr marL="2743200" algn="l" defTabSz="914400" rtl="0" eaLnBrk="1" latinLnBrk="0" hangingPunct="1">
              <a:defRPr kern="1200">
                <a:solidFill>
                  <a:schemeClr val="tx1"/>
                </a:solidFill>
                <a:latin typeface="Arial" pitchFamily="34" charset="0"/>
                <a:ea typeface="ＭＳ Ｐゴシック" pitchFamily="34" charset="-128"/>
                <a:cs typeface="Arial" pitchFamily="34" charset="0"/>
              </a:defRPr>
            </a:lvl7pPr>
            <a:lvl8pPr marL="3200400" algn="l" defTabSz="914400" rtl="0" eaLnBrk="1" latinLnBrk="0" hangingPunct="1">
              <a:defRPr kern="1200">
                <a:solidFill>
                  <a:schemeClr val="tx1"/>
                </a:solidFill>
                <a:latin typeface="Arial" pitchFamily="34" charset="0"/>
                <a:ea typeface="ＭＳ Ｐゴシック" pitchFamily="34" charset="-128"/>
                <a:cs typeface="Arial" pitchFamily="34" charset="0"/>
              </a:defRPr>
            </a:lvl8pPr>
            <a:lvl9pPr marL="3657600" algn="l" defTabSz="914400" rtl="0" eaLnBrk="1" latinLnBrk="0" hangingPunct="1">
              <a:defRPr kern="1200">
                <a:solidFill>
                  <a:schemeClr val="tx1"/>
                </a:solidFill>
                <a:latin typeface="Arial" pitchFamily="34" charset="0"/>
                <a:ea typeface="ＭＳ Ｐゴシック" pitchFamily="34" charset="-128"/>
                <a:cs typeface="Arial" pitchFamily="34" charset="0"/>
              </a:defRPr>
            </a:lvl9pPr>
          </a:lstStyle>
          <a:p>
            <a:r>
              <a:rPr lang="en-US" smtClean="0"/>
              <a:t>Ginsburg - Saclay Seminar, 7 Nov 2014</a:t>
            </a:r>
            <a:endParaRPr lang="en-US" dirty="0"/>
          </a:p>
        </p:txBody>
      </p:sp>
    </p:spTree>
    <p:extLst>
      <p:ext uri="{BB962C8B-B14F-4D97-AF65-F5344CB8AC3E}">
        <p14:creationId xmlns:p14="http://schemas.microsoft.com/office/powerpoint/2010/main" val="75993048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HOM coupler</a:t>
            </a:r>
            <a:endParaRPr lang="en-US" dirty="0"/>
          </a:p>
        </p:txBody>
      </p:sp>
      <p:sp>
        <p:nvSpPr>
          <p:cNvPr id="3" name="Content Placeholder 2"/>
          <p:cNvSpPr>
            <a:spLocks noGrp="1"/>
          </p:cNvSpPr>
          <p:nvPr>
            <p:ph sz="quarter" idx="14"/>
          </p:nvPr>
        </p:nvSpPr>
        <p:spPr/>
        <p:txBody>
          <a:bodyPr/>
          <a:lstStyle/>
          <a:p>
            <a:r>
              <a:rPr lang="en-US" sz="1800" dirty="0" smtClean="0"/>
              <a:t>Two good options: XFEL design and JLab design, both with sapphire feedthroughs; XFEL feedthroughs were tested in horizontal test (HTS)</a:t>
            </a:r>
          </a:p>
          <a:p>
            <a:pPr lvl="1"/>
            <a:r>
              <a:rPr lang="en-US" sz="1800" dirty="0"/>
              <a:t>Standard ILC dressed cavity, </a:t>
            </a:r>
            <a:r>
              <a:rPr lang="en-US" sz="1800" dirty="0" smtClean="0"/>
              <a:t>except</a:t>
            </a:r>
            <a:endParaRPr lang="en-US" sz="1800" dirty="0"/>
          </a:p>
          <a:p>
            <a:pPr lvl="2"/>
            <a:r>
              <a:rPr lang="en-US" sz="1800" dirty="0"/>
              <a:t>High-</a:t>
            </a:r>
            <a:r>
              <a:rPr lang="en-US" sz="1800" dirty="0" err="1"/>
              <a:t>Q</a:t>
            </a:r>
            <a:r>
              <a:rPr lang="en-US" sz="1800" baseline="-25000" dirty="0" err="1"/>
              <a:t>ext</a:t>
            </a:r>
            <a:r>
              <a:rPr lang="en-US" sz="1800" dirty="0"/>
              <a:t> variable coupler</a:t>
            </a:r>
          </a:p>
          <a:p>
            <a:pPr lvl="2"/>
            <a:r>
              <a:rPr lang="en-US" sz="1800" dirty="0"/>
              <a:t>XFEL-style HOM feedthrough (sapphire window</a:t>
            </a:r>
            <a:r>
              <a:rPr lang="en-US" sz="1800" dirty="0" smtClean="0"/>
              <a:t>)</a:t>
            </a:r>
            <a:endParaRPr lang="en-US" sz="1800" dirty="0"/>
          </a:p>
          <a:p>
            <a:pPr lvl="1"/>
            <a:r>
              <a:rPr lang="en-US" sz="1800" dirty="0"/>
              <a:t>Good thermal connections are important  (double strips soldered, copper clamps, glued T-sensors, etc</a:t>
            </a:r>
            <a:r>
              <a:rPr lang="en-US" sz="1800" dirty="0" smtClean="0"/>
              <a:t>.)</a:t>
            </a:r>
          </a:p>
          <a:p>
            <a:pPr lvl="1"/>
            <a:r>
              <a:rPr lang="en-US" sz="1800" dirty="0" smtClean="0"/>
              <a:t>No impact on cavity performance up to 25 MV/m (chimney heat flow limit)</a:t>
            </a:r>
          </a:p>
          <a:p>
            <a:pPr lvl="1"/>
            <a:r>
              <a:rPr lang="en-US" sz="1800" dirty="0" smtClean="0"/>
              <a:t>No </a:t>
            </a:r>
            <a:r>
              <a:rPr lang="en-US" sz="1800" dirty="0"/>
              <a:t>HOM coupler overheating </a:t>
            </a:r>
            <a:r>
              <a:rPr lang="en-US" sz="1800" dirty="0" smtClean="0"/>
              <a:t>observed up to 24 MV/m</a:t>
            </a:r>
          </a:p>
          <a:p>
            <a:pPr lvl="2"/>
            <a:r>
              <a:rPr lang="en-US" sz="1800" dirty="0" smtClean="0"/>
              <a:t>1</a:t>
            </a:r>
            <a:r>
              <a:rPr lang="en-US" sz="1800" dirty="0"/>
              <a:t>° on HOM body, </a:t>
            </a:r>
            <a:r>
              <a:rPr lang="en-US" sz="1800" dirty="0" smtClean="0"/>
              <a:t>0.5</a:t>
            </a:r>
            <a:r>
              <a:rPr lang="en-US" sz="1800" dirty="0"/>
              <a:t>° on feedthrough</a:t>
            </a:r>
          </a:p>
          <a:p>
            <a:pPr lvl="1"/>
            <a:endParaRPr lang="en-US" dirty="0" smtClean="0"/>
          </a:p>
          <a:p>
            <a:endParaRPr lang="en-US" dirty="0"/>
          </a:p>
        </p:txBody>
      </p:sp>
      <p:sp>
        <p:nvSpPr>
          <p:cNvPr id="4" name="Slide Number Placeholder 3"/>
          <p:cNvSpPr>
            <a:spLocks noGrp="1"/>
          </p:cNvSpPr>
          <p:nvPr>
            <p:ph type="sldNum" sz="quarter" idx="15"/>
          </p:nvPr>
        </p:nvSpPr>
        <p:spPr/>
        <p:txBody>
          <a:bodyPr/>
          <a:lstStyle/>
          <a:p>
            <a:pPr>
              <a:defRPr/>
            </a:pPr>
            <a:fld id="{916E5410-9907-4D1F-B8AB-BEE6983E57DE}" type="slidenum">
              <a:rPr lang="en-US" smtClean="0"/>
              <a:pPr>
                <a:defRPr/>
              </a:pPr>
              <a:t>15</a:t>
            </a:fld>
            <a:endParaRPr lang="en-US" dirty="0"/>
          </a:p>
        </p:txBody>
      </p:sp>
      <p:pic>
        <p:nvPicPr>
          <p:cNvPr id="6"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20797" y="4617224"/>
            <a:ext cx="4983761" cy="20126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Footer Placeholder 3"/>
          <p:cNvSpPr>
            <a:spLocks noGrp="1"/>
          </p:cNvSpPr>
          <p:nvPr>
            <p:ph type="ftr" sz="quarter" idx="4294967295"/>
          </p:nvPr>
        </p:nvSpPr>
        <p:spPr>
          <a:xfrm>
            <a:off x="597872" y="6553200"/>
            <a:ext cx="4126528" cy="314326"/>
          </a:xfrm>
          <a:prstGeom prst="rect">
            <a:avLst/>
          </a:prstGeom>
        </p:spPr>
        <p:txBody>
          <a:bodyPr/>
          <a:lstStyle/>
          <a:p>
            <a:r>
              <a:rPr lang="en-US" dirty="0" smtClean="0"/>
              <a:t>Ginsburg - </a:t>
            </a:r>
            <a:r>
              <a:rPr lang="en-US" dirty="0" err="1" smtClean="0"/>
              <a:t>Saclay</a:t>
            </a:r>
            <a:r>
              <a:rPr lang="en-US" dirty="0" smtClean="0"/>
              <a:t> Seminar, 7 Nov 2014</a:t>
            </a:r>
            <a:endParaRPr lang="en-US" dirty="0"/>
          </a:p>
        </p:txBody>
      </p:sp>
    </p:spTree>
    <p:extLst>
      <p:ext uri="{BB962C8B-B14F-4D97-AF65-F5344CB8AC3E}">
        <p14:creationId xmlns:p14="http://schemas.microsoft.com/office/powerpoint/2010/main" val="379874500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2800" dirty="0" smtClean="0"/>
              <a:t> Slow/Fast Tuner Goals </a:t>
            </a:r>
            <a:endParaRPr lang="en-US" sz="2800" dirty="0"/>
          </a:p>
        </p:txBody>
      </p:sp>
      <p:sp>
        <p:nvSpPr>
          <p:cNvPr id="5" name="Content Placeholder 4"/>
          <p:cNvSpPr>
            <a:spLocks noGrp="1"/>
          </p:cNvSpPr>
          <p:nvPr>
            <p:ph sz="quarter" idx="14"/>
          </p:nvPr>
        </p:nvSpPr>
        <p:spPr>
          <a:xfrm>
            <a:off x="434056" y="1203158"/>
            <a:ext cx="8108950" cy="5305926"/>
          </a:xfrm>
        </p:spPr>
        <p:txBody>
          <a:bodyPr>
            <a:noAutofit/>
          </a:bodyPr>
          <a:lstStyle/>
          <a:p>
            <a:pPr marL="342900" indent="-342900">
              <a:buFont typeface="Arial" pitchFamily="34" charset="0"/>
              <a:buChar char="•"/>
            </a:pPr>
            <a:r>
              <a:rPr lang="en-US" sz="1800" dirty="0" smtClean="0"/>
              <a:t>Cavity has narrow bandwidth (~30Hz) </a:t>
            </a:r>
            <a:r>
              <a:rPr lang="en-US" sz="1800" dirty="0" smtClean="0">
                <a:sym typeface="Wingdings" pitchFamily="2" charset="2"/>
              </a:rPr>
              <a:t> </a:t>
            </a:r>
            <a:r>
              <a:rPr lang="en-US" sz="1800" dirty="0" smtClean="0"/>
              <a:t> tight requirements for slow/coarse &amp; fast/fine tuning resolution</a:t>
            </a:r>
          </a:p>
          <a:p>
            <a:pPr marL="522900" lvl="1" indent="-342900">
              <a:spcBef>
                <a:spcPts val="0"/>
              </a:spcBef>
              <a:buFont typeface="Courier New" pitchFamily="49" charset="0"/>
              <a:buChar char="o"/>
            </a:pPr>
            <a:r>
              <a:rPr lang="en-US" sz="1600" dirty="0" smtClean="0"/>
              <a:t>1 Hz fast tuning resolution calls for 2 nm stroke resolution: an order of magnitude smaller than XFEL</a:t>
            </a:r>
          </a:p>
          <a:p>
            <a:pPr marL="342900" indent="-342900">
              <a:buFont typeface="Arial" pitchFamily="34" charset="0"/>
              <a:buChar char="•"/>
            </a:pPr>
            <a:r>
              <a:rPr lang="en-US" sz="1800" dirty="0" smtClean="0">
                <a:solidFill>
                  <a:schemeClr val="bg2">
                    <a:lumMod val="25000"/>
                  </a:schemeClr>
                </a:solidFill>
              </a:rPr>
              <a:t>For prototype CM</a:t>
            </a:r>
          </a:p>
          <a:p>
            <a:pPr marL="522900" lvl="1" indent="-342900">
              <a:spcBef>
                <a:spcPts val="0"/>
              </a:spcBef>
              <a:buFont typeface="Courier New" pitchFamily="49" charset="0"/>
              <a:buChar char="o"/>
            </a:pPr>
            <a:r>
              <a:rPr lang="en-US" sz="1600" dirty="0">
                <a:solidFill>
                  <a:schemeClr val="bg2">
                    <a:lumMod val="25000"/>
                  </a:schemeClr>
                </a:solidFill>
              </a:rPr>
              <a:t>T</a:t>
            </a:r>
            <a:r>
              <a:rPr lang="en-US" sz="1600" dirty="0" smtClean="0">
                <a:solidFill>
                  <a:schemeClr val="bg2">
                    <a:lumMod val="25000"/>
                  </a:schemeClr>
                </a:solidFill>
              </a:rPr>
              <a:t>uner fits existing </a:t>
            </a:r>
            <a:r>
              <a:rPr lang="en-US" sz="1600" dirty="0">
                <a:solidFill>
                  <a:schemeClr val="bg2">
                    <a:lumMod val="25000"/>
                  </a:schemeClr>
                </a:solidFill>
              </a:rPr>
              <a:t>inventory of  cavities at </a:t>
            </a:r>
            <a:r>
              <a:rPr lang="en-US" sz="1600" dirty="0" smtClean="0">
                <a:solidFill>
                  <a:schemeClr val="bg2">
                    <a:lumMod val="25000"/>
                  </a:schemeClr>
                </a:solidFill>
              </a:rPr>
              <a:t>FNAL</a:t>
            </a:r>
            <a:endParaRPr lang="en-US" sz="1600" dirty="0">
              <a:solidFill>
                <a:schemeClr val="bg2">
                  <a:lumMod val="25000"/>
                </a:schemeClr>
              </a:solidFill>
            </a:endParaRPr>
          </a:p>
          <a:p>
            <a:pPr marL="846900" lvl="2" indent="-342900">
              <a:buFont typeface="Wingdings" pitchFamily="2" charset="2"/>
              <a:buChar char="§"/>
            </a:pPr>
            <a:r>
              <a:rPr lang="en-US" sz="1600" dirty="0" smtClean="0">
                <a:solidFill>
                  <a:schemeClr val="bg2">
                    <a:lumMod val="25000"/>
                  </a:schemeClr>
                </a:solidFill>
              </a:rPr>
              <a:t>Cavities are “short-short</a:t>
            </a:r>
            <a:r>
              <a:rPr lang="en-US" sz="1600" dirty="0">
                <a:solidFill>
                  <a:schemeClr val="bg2">
                    <a:lumMod val="25000"/>
                  </a:schemeClr>
                </a:solidFill>
              </a:rPr>
              <a:t>” </a:t>
            </a:r>
            <a:r>
              <a:rPr lang="en-US" sz="1600" dirty="0" smtClean="0">
                <a:solidFill>
                  <a:schemeClr val="bg2">
                    <a:lumMod val="25000"/>
                  </a:schemeClr>
                </a:solidFill>
              </a:rPr>
              <a:t>(INFN slim </a:t>
            </a:r>
            <a:r>
              <a:rPr lang="en-US" sz="1600" dirty="0">
                <a:solidFill>
                  <a:schemeClr val="bg2">
                    <a:lumMod val="25000"/>
                  </a:schemeClr>
                </a:solidFill>
              </a:rPr>
              <a:t>blade </a:t>
            </a:r>
            <a:r>
              <a:rPr lang="en-US" sz="1600" dirty="0" smtClean="0">
                <a:solidFill>
                  <a:schemeClr val="bg2">
                    <a:lumMod val="25000"/>
                  </a:schemeClr>
                </a:solidFill>
              </a:rPr>
              <a:t>tuner)</a:t>
            </a:r>
          </a:p>
          <a:p>
            <a:pPr marL="846900" lvl="2" indent="-342900">
              <a:buFont typeface="Wingdings" pitchFamily="2" charset="2"/>
              <a:buChar char="§"/>
            </a:pPr>
            <a:r>
              <a:rPr lang="en-US" sz="1600" dirty="0" smtClean="0">
                <a:solidFill>
                  <a:schemeClr val="bg2">
                    <a:lumMod val="25000"/>
                  </a:schemeClr>
                </a:solidFill>
              </a:rPr>
              <a:t>SACLAY-I </a:t>
            </a:r>
            <a:r>
              <a:rPr lang="en-US" sz="1600" dirty="0">
                <a:solidFill>
                  <a:schemeClr val="bg2">
                    <a:lumMod val="25000"/>
                  </a:schemeClr>
                </a:solidFill>
              </a:rPr>
              <a:t>tuner </a:t>
            </a:r>
            <a:r>
              <a:rPr lang="en-US" sz="1600" dirty="0" smtClean="0">
                <a:solidFill>
                  <a:schemeClr val="bg2">
                    <a:lumMod val="25000"/>
                  </a:schemeClr>
                </a:solidFill>
              </a:rPr>
              <a:t>designed for </a:t>
            </a:r>
            <a:r>
              <a:rPr lang="en-US" sz="1600" u="sng" dirty="0">
                <a:solidFill>
                  <a:schemeClr val="bg2">
                    <a:lumMod val="25000"/>
                  </a:schemeClr>
                </a:solidFill>
              </a:rPr>
              <a:t>“short-long” </a:t>
            </a:r>
            <a:r>
              <a:rPr lang="en-US" sz="1600" dirty="0" smtClean="0">
                <a:solidFill>
                  <a:schemeClr val="bg2">
                    <a:lumMod val="25000"/>
                  </a:schemeClr>
                </a:solidFill>
              </a:rPr>
              <a:t>cavity</a:t>
            </a:r>
            <a:endParaRPr lang="en-US" sz="1600" dirty="0">
              <a:solidFill>
                <a:schemeClr val="bg2">
                  <a:lumMod val="25000"/>
                </a:schemeClr>
              </a:solidFill>
            </a:endParaRPr>
          </a:p>
          <a:p>
            <a:pPr marL="522900" lvl="1" indent="-342900">
              <a:buFont typeface="Courier New" pitchFamily="49" charset="0"/>
              <a:buChar char="o"/>
            </a:pPr>
            <a:r>
              <a:rPr lang="en-US" sz="1600" dirty="0" smtClean="0"/>
              <a:t>Tuner adopts major features from XFEL tuner; primary differences are related to Fast Tuner modifications</a:t>
            </a:r>
          </a:p>
          <a:p>
            <a:pPr marL="522900" lvl="1" indent="-342900">
              <a:buFont typeface="Courier New" pitchFamily="49" charset="0"/>
              <a:buChar char="o"/>
            </a:pPr>
            <a:r>
              <a:rPr lang="en-US" sz="1600" dirty="0" smtClean="0">
                <a:solidFill>
                  <a:schemeClr val="bg2">
                    <a:lumMod val="25000"/>
                  </a:schemeClr>
                </a:solidFill>
              </a:rPr>
              <a:t>To mitigate risk of active </a:t>
            </a:r>
            <a:r>
              <a:rPr lang="en-US" sz="1600" dirty="0">
                <a:solidFill>
                  <a:schemeClr val="bg2">
                    <a:lumMod val="25000"/>
                  </a:schemeClr>
                </a:solidFill>
              </a:rPr>
              <a:t>tuner </a:t>
            </a:r>
            <a:r>
              <a:rPr lang="en-US" sz="1600" dirty="0" smtClean="0">
                <a:solidFill>
                  <a:schemeClr val="bg2">
                    <a:lumMod val="25000"/>
                  </a:schemeClr>
                </a:solidFill>
              </a:rPr>
              <a:t>component failure (electromechanical actuator &amp; </a:t>
            </a:r>
            <a:r>
              <a:rPr lang="en-US" sz="1600" dirty="0" err="1">
                <a:solidFill>
                  <a:schemeClr val="bg2">
                    <a:lumMod val="25000"/>
                  </a:schemeClr>
                </a:solidFill>
              </a:rPr>
              <a:t>piezostack</a:t>
            </a:r>
            <a:r>
              <a:rPr lang="en-US" sz="1600" dirty="0" smtClean="0">
                <a:solidFill>
                  <a:schemeClr val="bg2">
                    <a:lumMod val="25000"/>
                  </a:schemeClr>
                </a:solidFill>
              </a:rPr>
              <a:t>), ports in vacuum vessel allow for replacement</a:t>
            </a:r>
            <a:endParaRPr lang="en-US" sz="1600" dirty="0" smtClean="0"/>
          </a:p>
          <a:p>
            <a:pPr marL="342900" indent="-342900">
              <a:buFont typeface="Arial" pitchFamily="34" charset="0"/>
              <a:buChar char="•"/>
            </a:pPr>
            <a:r>
              <a:rPr lang="en-US" sz="1800" dirty="0" smtClean="0"/>
              <a:t>For production CM</a:t>
            </a:r>
          </a:p>
          <a:p>
            <a:pPr marL="522900" lvl="1" indent="-342900">
              <a:spcBef>
                <a:spcPts val="0"/>
              </a:spcBef>
              <a:buFont typeface="Courier New" pitchFamily="49" charset="0"/>
              <a:buChar char="o"/>
            </a:pPr>
            <a:r>
              <a:rPr lang="en-US" sz="1600" dirty="0" smtClean="0"/>
              <a:t>Baseline design for production CM is </a:t>
            </a:r>
            <a:r>
              <a:rPr lang="en-US" sz="1600" dirty="0" err="1" smtClean="0"/>
              <a:t>Saclay</a:t>
            </a:r>
            <a:r>
              <a:rPr lang="en-US" sz="1600" dirty="0" smtClean="0"/>
              <a:t>-I tuner</a:t>
            </a:r>
            <a:endParaRPr lang="en-US" sz="1600" dirty="0"/>
          </a:p>
          <a:p>
            <a:pPr marL="342900" indent="-342900">
              <a:buFont typeface="Arial" pitchFamily="34" charset="0"/>
              <a:buChar char="•"/>
            </a:pPr>
            <a:r>
              <a:rPr lang="en-US" sz="1800" dirty="0" smtClean="0"/>
              <a:t>All tuners require high component reliability, especially electromechanical actuator and piezo-actuator; tests underway</a:t>
            </a:r>
          </a:p>
          <a:p>
            <a:pPr>
              <a:buFont typeface="Wingdings" pitchFamily="2" charset="2"/>
              <a:buChar char="§"/>
            </a:pPr>
            <a:endParaRPr lang="en-US" sz="1800" dirty="0"/>
          </a:p>
        </p:txBody>
      </p:sp>
      <p:sp>
        <p:nvSpPr>
          <p:cNvPr id="6" name="Footer Placeholder 3"/>
          <p:cNvSpPr>
            <a:spLocks noGrp="1"/>
          </p:cNvSpPr>
          <p:nvPr>
            <p:ph type="ftr" sz="quarter" idx="4294967295"/>
          </p:nvPr>
        </p:nvSpPr>
        <p:spPr>
          <a:xfrm>
            <a:off x="597872" y="6553200"/>
            <a:ext cx="4126528" cy="314326"/>
          </a:xfrm>
          <a:prstGeom prst="rect">
            <a:avLst/>
          </a:prstGeom>
        </p:spPr>
        <p:txBody>
          <a:bodyPr/>
          <a:lstStyle/>
          <a:p>
            <a:r>
              <a:rPr lang="en-US" dirty="0" smtClean="0"/>
              <a:t>Ginsburg - </a:t>
            </a:r>
            <a:r>
              <a:rPr lang="en-US" dirty="0" err="1" smtClean="0"/>
              <a:t>Saclay</a:t>
            </a:r>
            <a:r>
              <a:rPr lang="en-US" dirty="0" smtClean="0"/>
              <a:t> Seminar, 7 Nov 2014</a:t>
            </a:r>
            <a:endParaRPr lang="en-US" dirty="0"/>
          </a:p>
        </p:txBody>
      </p:sp>
      <p:sp>
        <p:nvSpPr>
          <p:cNvPr id="7" name="Slide Number Placeholder 3"/>
          <p:cNvSpPr>
            <a:spLocks noGrp="1"/>
          </p:cNvSpPr>
          <p:nvPr>
            <p:ph type="sldNum" sz="quarter" idx="15"/>
          </p:nvPr>
        </p:nvSpPr>
        <p:spPr>
          <a:xfrm>
            <a:off x="8566150" y="6318250"/>
            <a:ext cx="319088" cy="539750"/>
          </a:xfrm>
        </p:spPr>
        <p:txBody>
          <a:bodyPr/>
          <a:lstStyle/>
          <a:p>
            <a:pPr>
              <a:defRPr/>
            </a:pPr>
            <a:fld id="{916E5410-9907-4D1F-B8AB-BEE6983E57DE}" type="slidenum">
              <a:rPr lang="en-US" smtClean="0"/>
              <a:pPr>
                <a:defRPr/>
              </a:pPr>
              <a:t>16</a:t>
            </a:fld>
            <a:endParaRPr lang="en-US" dirty="0"/>
          </a:p>
        </p:txBody>
      </p:sp>
    </p:spTree>
    <p:extLst>
      <p:ext uri="{BB962C8B-B14F-4D97-AF65-F5344CB8AC3E}">
        <p14:creationId xmlns:p14="http://schemas.microsoft.com/office/powerpoint/2010/main" val="373705328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Tuner Design Status</a:t>
            </a:r>
            <a:endParaRPr lang="en-US" dirty="0"/>
          </a:p>
        </p:txBody>
      </p:sp>
      <p:sp>
        <p:nvSpPr>
          <p:cNvPr id="5" name="Content Placeholder 4"/>
          <p:cNvSpPr>
            <a:spLocks noGrp="1"/>
          </p:cNvSpPr>
          <p:nvPr>
            <p:ph sz="quarter" idx="14"/>
          </p:nvPr>
        </p:nvSpPr>
        <p:spPr/>
        <p:txBody>
          <a:bodyPr>
            <a:normAutofit/>
          </a:bodyPr>
          <a:lstStyle/>
          <a:p>
            <a:pPr marL="457200" indent="-457200">
              <a:buFont typeface="+mj-lt"/>
              <a:buAutoNum type="arabicPeriod"/>
            </a:pPr>
            <a:r>
              <a:rPr lang="en-US" dirty="0"/>
              <a:t>F</a:t>
            </a:r>
            <a:r>
              <a:rPr lang="en-US" sz="2000" dirty="0" smtClean="0"/>
              <a:t>irst  (2) Tuner prototypes for horizontal (HTS) testing</a:t>
            </a:r>
          </a:p>
          <a:p>
            <a:pPr marL="800100" lvl="1" indent="-342900">
              <a:spcBef>
                <a:spcPts val="0"/>
              </a:spcBef>
            </a:pPr>
            <a:r>
              <a:rPr lang="en-US" sz="1600" dirty="0" smtClean="0"/>
              <a:t>Drawings completed</a:t>
            </a:r>
          </a:p>
          <a:p>
            <a:pPr marL="800100" lvl="1" indent="-342900"/>
            <a:r>
              <a:rPr lang="en-US" sz="1600" dirty="0" err="1" smtClean="0"/>
              <a:t>Phytron</a:t>
            </a:r>
            <a:r>
              <a:rPr lang="en-US" sz="1600" dirty="0" smtClean="0"/>
              <a:t> delivered 3 units of electromechanical actuators</a:t>
            </a:r>
          </a:p>
          <a:p>
            <a:pPr marL="800100" lvl="1" indent="-342900"/>
            <a:r>
              <a:rPr lang="en-US" sz="1600" dirty="0" smtClean="0"/>
              <a:t>PI Ceramic is delivered 4 units of encapsulated </a:t>
            </a:r>
            <a:r>
              <a:rPr lang="en-US" sz="1600" dirty="0" err="1" smtClean="0"/>
              <a:t>piezos</a:t>
            </a:r>
            <a:r>
              <a:rPr lang="en-US" sz="1600" dirty="0" smtClean="0"/>
              <a:t> </a:t>
            </a:r>
          </a:p>
          <a:p>
            <a:pPr marL="800100" lvl="1" indent="-342900"/>
            <a:r>
              <a:rPr lang="en-US" sz="1600" dirty="0" smtClean="0"/>
              <a:t>FNAL assembled at HTS first  tuner prototype; pressure test failed; small modifications underway for next test in a few weeks</a:t>
            </a:r>
          </a:p>
          <a:p>
            <a:pPr marL="457200" indent="-457200">
              <a:spcAft>
                <a:spcPts val="0"/>
              </a:spcAft>
              <a:buFont typeface="+mj-lt"/>
              <a:buAutoNum type="arabicPeriod"/>
            </a:pPr>
            <a:r>
              <a:rPr lang="en-US" sz="2000" dirty="0" smtClean="0"/>
              <a:t>Program for Tuner component reliability study is underway</a:t>
            </a:r>
          </a:p>
          <a:p>
            <a:pPr marL="914400" lvl="1" indent="-457200"/>
            <a:r>
              <a:rPr lang="en-US" sz="1600" dirty="0" smtClean="0"/>
              <a:t>Test stand for motor/actuators lifetime tests</a:t>
            </a:r>
          </a:p>
          <a:p>
            <a:pPr marL="914400" lvl="1" indent="-457200"/>
            <a:r>
              <a:rPr lang="en-US" sz="1600" dirty="0" smtClean="0"/>
              <a:t>Cold stand for piezo lifetime tests</a:t>
            </a:r>
          </a:p>
          <a:p>
            <a:pPr marL="914400" lvl="1" indent="-457200"/>
            <a:r>
              <a:rPr lang="en-US" sz="1600" dirty="0" smtClean="0"/>
              <a:t>Radiation hardness of piezo program</a:t>
            </a:r>
          </a:p>
          <a:p>
            <a:pPr marL="457200" indent="-457200">
              <a:buFont typeface="+mj-lt"/>
              <a:buAutoNum type="arabicPeriod"/>
            </a:pPr>
            <a:r>
              <a:rPr lang="en-US" sz="2000" dirty="0" smtClean="0"/>
              <a:t>Original XFEL (SACLAY I) tuner must also be tested at HTS with 30Hz bandwidth cavity to confirm compliance with LCLS II specs</a:t>
            </a:r>
            <a:endParaRPr lang="en-US" sz="1600" dirty="0"/>
          </a:p>
          <a:p>
            <a:pPr marL="914400" lvl="1" indent="-457200"/>
            <a:endParaRPr lang="en-US" sz="1600" dirty="0"/>
          </a:p>
          <a:p>
            <a:pPr marL="914400" lvl="1" indent="-457200"/>
            <a:endParaRPr lang="en-US" sz="1600" dirty="0" smtClean="0"/>
          </a:p>
        </p:txBody>
      </p:sp>
      <p:sp>
        <p:nvSpPr>
          <p:cNvPr id="6" name="Footer Placeholder 3"/>
          <p:cNvSpPr>
            <a:spLocks noGrp="1"/>
          </p:cNvSpPr>
          <p:nvPr>
            <p:ph type="ftr" sz="quarter" idx="4294967295"/>
          </p:nvPr>
        </p:nvSpPr>
        <p:spPr>
          <a:xfrm>
            <a:off x="597872" y="6553200"/>
            <a:ext cx="4126528" cy="314326"/>
          </a:xfrm>
          <a:prstGeom prst="rect">
            <a:avLst/>
          </a:prstGeom>
        </p:spPr>
        <p:txBody>
          <a:bodyPr/>
          <a:lstStyle/>
          <a:p>
            <a:r>
              <a:rPr lang="en-US" dirty="0" smtClean="0"/>
              <a:t>Ginsburg - </a:t>
            </a:r>
            <a:r>
              <a:rPr lang="en-US" dirty="0" err="1" smtClean="0"/>
              <a:t>Saclay</a:t>
            </a:r>
            <a:r>
              <a:rPr lang="en-US" dirty="0" smtClean="0"/>
              <a:t> Seminar, 7 Nov 2014</a:t>
            </a:r>
            <a:endParaRPr lang="en-US" dirty="0"/>
          </a:p>
        </p:txBody>
      </p:sp>
      <p:sp>
        <p:nvSpPr>
          <p:cNvPr id="7" name="Slide Number Placeholder 3"/>
          <p:cNvSpPr>
            <a:spLocks noGrp="1"/>
          </p:cNvSpPr>
          <p:nvPr>
            <p:ph type="sldNum" sz="quarter" idx="15"/>
          </p:nvPr>
        </p:nvSpPr>
        <p:spPr>
          <a:xfrm>
            <a:off x="8566150" y="6318250"/>
            <a:ext cx="319088" cy="539750"/>
          </a:xfrm>
        </p:spPr>
        <p:txBody>
          <a:bodyPr/>
          <a:lstStyle/>
          <a:p>
            <a:pPr>
              <a:defRPr/>
            </a:pPr>
            <a:fld id="{916E5410-9907-4D1F-B8AB-BEE6983E57DE}" type="slidenum">
              <a:rPr lang="en-US" smtClean="0"/>
              <a:pPr>
                <a:defRPr/>
              </a:pPr>
              <a:t>17</a:t>
            </a:fld>
            <a:endParaRPr lang="en-US" dirty="0"/>
          </a:p>
        </p:txBody>
      </p:sp>
    </p:spTree>
    <p:extLst>
      <p:ext uri="{BB962C8B-B14F-4D97-AF65-F5344CB8AC3E}">
        <p14:creationId xmlns:p14="http://schemas.microsoft.com/office/powerpoint/2010/main" val="265551930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LCLS-II prototype end-lever tuner</a:t>
            </a:r>
            <a:endParaRPr lang="en-US" dirty="0"/>
          </a:p>
        </p:txBody>
      </p:sp>
      <p:sp>
        <p:nvSpPr>
          <p:cNvPr id="3" name="Content Placeholder 2"/>
          <p:cNvSpPr>
            <a:spLocks noGrp="1"/>
          </p:cNvSpPr>
          <p:nvPr>
            <p:ph sz="quarter" idx="14"/>
          </p:nvPr>
        </p:nvSpPr>
        <p:spPr/>
        <p:txBody>
          <a:bodyPr/>
          <a:lstStyle/>
          <a:p>
            <a:endParaRPr lang="en-US"/>
          </a:p>
        </p:txBody>
      </p:sp>
      <p:sp>
        <p:nvSpPr>
          <p:cNvPr id="4" name="Slide Number Placeholder 3"/>
          <p:cNvSpPr>
            <a:spLocks noGrp="1"/>
          </p:cNvSpPr>
          <p:nvPr>
            <p:ph type="sldNum" sz="quarter" idx="15"/>
          </p:nvPr>
        </p:nvSpPr>
        <p:spPr/>
        <p:txBody>
          <a:bodyPr/>
          <a:lstStyle/>
          <a:p>
            <a:pPr>
              <a:defRPr/>
            </a:pPr>
            <a:fld id="{916E5410-9907-4D1F-B8AB-BEE6983E57DE}" type="slidenum">
              <a:rPr lang="en-US" smtClean="0"/>
              <a:pPr>
                <a:defRPr/>
              </a:pPr>
              <a:t>18</a:t>
            </a:fld>
            <a:endParaRPr lang="en-US" dirty="0"/>
          </a:p>
        </p:txBody>
      </p:sp>
      <p:pic>
        <p:nvPicPr>
          <p:cNvPr id="6"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3058" y="1143000"/>
            <a:ext cx="8251217" cy="52055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5181600"/>
            <a:ext cx="2519082" cy="11669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Rectangle 7"/>
          <p:cNvSpPr/>
          <p:nvPr/>
        </p:nvSpPr>
        <p:spPr>
          <a:xfrm>
            <a:off x="3048000" y="5486400"/>
            <a:ext cx="2539880" cy="830997"/>
          </a:xfrm>
          <a:prstGeom prst="rect">
            <a:avLst/>
          </a:prstGeom>
        </p:spPr>
        <p:txBody>
          <a:bodyPr wrap="square">
            <a:spAutoFit/>
          </a:bodyPr>
          <a:lstStyle/>
          <a:p>
            <a:r>
              <a:rPr lang="en-US" sz="1600" b="1" dirty="0" smtClean="0">
                <a:solidFill>
                  <a:srgbClr val="0033CC"/>
                </a:solidFill>
                <a:latin typeface="Calibri" panose="020F0502020204030204" pitchFamily="34" charset="0"/>
              </a:rPr>
              <a:t>Capsulated and preloaded </a:t>
            </a:r>
            <a:r>
              <a:rPr lang="en-US" sz="1600" b="1" dirty="0" err="1" smtClean="0">
                <a:solidFill>
                  <a:srgbClr val="0033CC"/>
                </a:solidFill>
                <a:latin typeface="Calibri" panose="020F0502020204030204" pitchFamily="34" charset="0"/>
              </a:rPr>
              <a:t>piezo</a:t>
            </a:r>
            <a:r>
              <a:rPr lang="en-US" sz="1600" b="1" dirty="0" smtClean="0">
                <a:solidFill>
                  <a:srgbClr val="0033CC"/>
                </a:solidFill>
                <a:latin typeface="Calibri" panose="020F0502020204030204" pitchFamily="34" charset="0"/>
              </a:rPr>
              <a:t> (two 18mm glued) from PI ceramics</a:t>
            </a:r>
            <a:endParaRPr lang="en-US" sz="1600" b="1" dirty="0">
              <a:solidFill>
                <a:srgbClr val="0033CC"/>
              </a:solidFill>
              <a:latin typeface="Calibri" panose="020F0502020204030204" pitchFamily="34" charset="0"/>
            </a:endParaRPr>
          </a:p>
        </p:txBody>
      </p:sp>
      <p:sp>
        <p:nvSpPr>
          <p:cNvPr id="9" name="Footer Placeholder 3"/>
          <p:cNvSpPr>
            <a:spLocks noGrp="1"/>
          </p:cNvSpPr>
          <p:nvPr>
            <p:ph type="ftr" sz="quarter" idx="4294967295"/>
          </p:nvPr>
        </p:nvSpPr>
        <p:spPr>
          <a:xfrm>
            <a:off x="597872" y="6553200"/>
            <a:ext cx="4126528" cy="314326"/>
          </a:xfrm>
          <a:prstGeom prst="rect">
            <a:avLst/>
          </a:prstGeom>
        </p:spPr>
        <p:txBody>
          <a:bodyPr/>
          <a:lstStyle/>
          <a:p>
            <a:r>
              <a:rPr lang="en-US" dirty="0" smtClean="0"/>
              <a:t>Ginsburg - </a:t>
            </a:r>
            <a:r>
              <a:rPr lang="en-US" dirty="0" err="1" smtClean="0"/>
              <a:t>Saclay</a:t>
            </a:r>
            <a:r>
              <a:rPr lang="en-US" dirty="0" smtClean="0"/>
              <a:t> Seminar, 7 Nov 2014</a:t>
            </a:r>
            <a:endParaRPr lang="en-US" dirty="0"/>
          </a:p>
        </p:txBody>
      </p:sp>
    </p:spTree>
    <p:extLst>
      <p:ext uri="{BB962C8B-B14F-4D97-AF65-F5344CB8AC3E}">
        <p14:creationId xmlns:p14="http://schemas.microsoft.com/office/powerpoint/2010/main" val="286902545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Tuner access ports </a:t>
            </a:r>
            <a:endParaRPr lang="en-US" dirty="0"/>
          </a:p>
        </p:txBody>
      </p:sp>
      <p:sp>
        <p:nvSpPr>
          <p:cNvPr id="3" name="Content Placeholder 2"/>
          <p:cNvSpPr>
            <a:spLocks noGrp="1"/>
          </p:cNvSpPr>
          <p:nvPr>
            <p:ph idx="4294967295"/>
          </p:nvPr>
        </p:nvSpPr>
        <p:spPr>
          <a:xfrm>
            <a:off x="182880" y="1217814"/>
            <a:ext cx="8728364" cy="5166361"/>
          </a:xfrm>
          <a:prstGeom prst="rect">
            <a:avLst/>
          </a:prstGeom>
        </p:spPr>
        <p:txBody>
          <a:bodyPr>
            <a:noAutofit/>
          </a:bodyPr>
          <a:lstStyle/>
          <a:p>
            <a:pPr marL="285750" indent="-285750">
              <a:buFont typeface="Arial" pitchFamily="34" charset="0"/>
              <a:buChar char="•"/>
            </a:pPr>
            <a:r>
              <a:rPr lang="en-US" sz="2000" dirty="0" smtClean="0"/>
              <a:t>Cornell ERL injector cryomodule successfully incorporated access ports </a:t>
            </a:r>
          </a:p>
          <a:p>
            <a:pPr marL="285750" indent="-285750">
              <a:buFont typeface="Arial" pitchFamily="34" charset="0"/>
              <a:buChar char="•"/>
            </a:pPr>
            <a:r>
              <a:rPr lang="en-US" sz="2000" dirty="0" smtClean="0"/>
              <a:t>Allow </a:t>
            </a:r>
            <a:r>
              <a:rPr lang="en-US" sz="2000" dirty="0"/>
              <a:t>access to </a:t>
            </a:r>
            <a:r>
              <a:rPr lang="en-US" sz="2000" dirty="0" smtClean="0"/>
              <a:t>tuner motor</a:t>
            </a:r>
            <a:r>
              <a:rPr lang="en-US" sz="2000" dirty="0"/>
              <a:t>, </a:t>
            </a:r>
            <a:r>
              <a:rPr lang="en-US" sz="2000" dirty="0" smtClean="0"/>
              <a:t>drive mechanism</a:t>
            </a:r>
            <a:r>
              <a:rPr lang="en-US" sz="2000" dirty="0"/>
              <a:t>, and </a:t>
            </a:r>
            <a:r>
              <a:rPr lang="en-US" sz="2000" dirty="0" err="1"/>
              <a:t>piezos</a:t>
            </a:r>
            <a:r>
              <a:rPr lang="en-US" sz="2000" dirty="0"/>
              <a:t> without pulling </a:t>
            </a:r>
            <a:r>
              <a:rPr lang="en-US" sz="2000" dirty="0" smtClean="0"/>
              <a:t>the cavity string </a:t>
            </a:r>
            <a:r>
              <a:rPr lang="en-US" sz="2000" dirty="0"/>
              <a:t>out of </a:t>
            </a:r>
            <a:r>
              <a:rPr lang="en-US" sz="2000" dirty="0" smtClean="0"/>
              <a:t>cryostat. </a:t>
            </a:r>
          </a:p>
          <a:p>
            <a:pPr lvl="1"/>
            <a:r>
              <a:rPr lang="en-US" sz="1800" dirty="0" smtClean="0"/>
              <a:t>Fermilab tuner designed to allow access to critical components via access ports </a:t>
            </a:r>
          </a:p>
          <a:p>
            <a:pPr lvl="1"/>
            <a:r>
              <a:rPr lang="en-US" sz="1800" dirty="0" smtClean="0"/>
              <a:t>Ports must be on opposite side from input couplers, which is the wall side in the SLAC tunnel </a:t>
            </a:r>
          </a:p>
          <a:p>
            <a:pPr lvl="1"/>
            <a:r>
              <a:rPr lang="en-US" sz="1800" dirty="0" smtClean="0"/>
              <a:t>Ports available during initial CMTS tests </a:t>
            </a:r>
          </a:p>
          <a:p>
            <a:pPr lvl="1"/>
            <a:r>
              <a:rPr lang="en-US" sz="1800" dirty="0" smtClean="0"/>
              <a:t>Ports would not enable access to XFEL end-lever tuner </a:t>
            </a:r>
          </a:p>
          <a:p>
            <a:pPr marL="285750" indent="-285750">
              <a:buFont typeface="Arial" pitchFamily="34" charset="0"/>
              <a:buChar char="•"/>
            </a:pPr>
            <a:r>
              <a:rPr lang="en-US" sz="2000" dirty="0" smtClean="0"/>
              <a:t>Definitely include access </a:t>
            </a:r>
            <a:r>
              <a:rPr lang="en-US" sz="2000" dirty="0"/>
              <a:t>in </a:t>
            </a:r>
            <a:r>
              <a:rPr lang="en-US" sz="2000" dirty="0" smtClean="0"/>
              <a:t>prototype cryomodules </a:t>
            </a:r>
          </a:p>
          <a:p>
            <a:pPr lvl="1"/>
            <a:r>
              <a:rPr lang="en-US" sz="1800" dirty="0" smtClean="0"/>
              <a:t>These will incorporate </a:t>
            </a:r>
            <a:r>
              <a:rPr lang="en-US" sz="1800" dirty="0" err="1" smtClean="0"/>
              <a:t>Fermilab</a:t>
            </a:r>
            <a:r>
              <a:rPr lang="en-US" sz="1800" dirty="0" smtClean="0"/>
              <a:t> tuner </a:t>
            </a:r>
          </a:p>
          <a:p>
            <a:pPr lvl="1"/>
            <a:r>
              <a:rPr lang="en-US" sz="1800" dirty="0" smtClean="0"/>
              <a:t>Mitigates risk of problems with new tuner design </a:t>
            </a:r>
          </a:p>
          <a:p>
            <a:pPr marL="285750" indent="-285750">
              <a:buFont typeface="Arial" pitchFamily="34" charset="0"/>
              <a:buChar char="•"/>
            </a:pPr>
            <a:r>
              <a:rPr lang="en-US" sz="2000" dirty="0" smtClean="0"/>
              <a:t>Include access ports </a:t>
            </a:r>
            <a:r>
              <a:rPr lang="en-US" sz="2000" dirty="0"/>
              <a:t>in </a:t>
            </a:r>
            <a:r>
              <a:rPr lang="en-US" sz="2000" dirty="0" smtClean="0"/>
              <a:t>production cryomodule? </a:t>
            </a:r>
          </a:p>
          <a:p>
            <a:pPr lvl="1"/>
            <a:r>
              <a:rPr lang="en-US" sz="1800" dirty="0" smtClean="0"/>
              <a:t>Decision based </a:t>
            </a:r>
            <a:r>
              <a:rPr lang="en-US" sz="1800" dirty="0"/>
              <a:t>on cost / risk analysis following initial tuner tests in HTS.  </a:t>
            </a:r>
            <a:endParaRPr lang="en-US" sz="1800" dirty="0" smtClean="0"/>
          </a:p>
          <a:p>
            <a:pPr lvl="1"/>
            <a:r>
              <a:rPr lang="en-US" sz="1800" dirty="0" smtClean="0"/>
              <a:t>Assemble </a:t>
            </a:r>
            <a:r>
              <a:rPr lang="en-US" sz="1800" dirty="0"/>
              <a:t>a mechanical mock-up including thermal shield and MLI to check access port utility. </a:t>
            </a:r>
          </a:p>
        </p:txBody>
      </p:sp>
      <p:sp>
        <p:nvSpPr>
          <p:cNvPr id="6" name="Footer Placeholder 3"/>
          <p:cNvSpPr>
            <a:spLocks noGrp="1"/>
          </p:cNvSpPr>
          <p:nvPr>
            <p:ph type="ftr" sz="quarter" idx="4294967295"/>
          </p:nvPr>
        </p:nvSpPr>
        <p:spPr>
          <a:xfrm>
            <a:off x="597872" y="6553200"/>
            <a:ext cx="4126528" cy="314326"/>
          </a:xfrm>
          <a:prstGeom prst="rect">
            <a:avLst/>
          </a:prstGeom>
        </p:spPr>
        <p:txBody>
          <a:bodyPr/>
          <a:lstStyle/>
          <a:p>
            <a:r>
              <a:rPr lang="en-US" dirty="0" smtClean="0"/>
              <a:t>Ginsburg - </a:t>
            </a:r>
            <a:r>
              <a:rPr lang="en-US" dirty="0" err="1" smtClean="0"/>
              <a:t>Saclay</a:t>
            </a:r>
            <a:r>
              <a:rPr lang="en-US" dirty="0" smtClean="0"/>
              <a:t> Seminar, 7 Nov 2014</a:t>
            </a:r>
            <a:endParaRPr lang="en-US" dirty="0"/>
          </a:p>
        </p:txBody>
      </p:sp>
      <p:sp>
        <p:nvSpPr>
          <p:cNvPr id="9" name="Slide Number Placeholder 5"/>
          <p:cNvSpPr>
            <a:spLocks noGrp="1"/>
          </p:cNvSpPr>
          <p:nvPr>
            <p:ph type="sldNum" sz="quarter" idx="15"/>
          </p:nvPr>
        </p:nvSpPr>
        <p:spPr bwMode="auto">
          <a:xfrm>
            <a:off x="8566150" y="6318250"/>
            <a:ext cx="319088" cy="5397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eaLnBrk="1" hangingPunct="1"/>
            <a:fld id="{7910502B-0AF4-49E3-9D53-4A26E5378B2C}" type="slidenum">
              <a:rPr lang="en-US" altLang="en-US"/>
              <a:pPr eaLnBrk="1" hangingPunct="1"/>
              <a:t>19</a:t>
            </a:fld>
            <a:endParaRPr lang="en-US" altLang="en-US"/>
          </a:p>
        </p:txBody>
      </p:sp>
    </p:spTree>
    <p:extLst>
      <p:ext uri="{BB962C8B-B14F-4D97-AF65-F5344CB8AC3E}">
        <p14:creationId xmlns:p14="http://schemas.microsoft.com/office/powerpoint/2010/main" val="305224776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4"/>
          <p:cNvSpPr txBox="1">
            <a:spLocks/>
          </p:cNvSpPr>
          <p:nvPr/>
        </p:nvSpPr>
        <p:spPr>
          <a:xfrm>
            <a:off x="448056" y="3676367"/>
            <a:ext cx="5655637" cy="2801072"/>
          </a:xfrm>
          <a:prstGeom prst="rect">
            <a:avLst/>
          </a:prstGeom>
        </p:spPr>
        <p:txBody>
          <a:bodyPr vert="horz" lIns="0" tIns="0" rIns="0" bIns="0" rtlCol="0">
            <a:normAutofit/>
          </a:bodyPr>
          <a:lstStyle>
            <a:lvl1pPr marL="0" indent="0" algn="l" defTabSz="914400" rtl="0" eaLnBrk="1" latinLnBrk="0" hangingPunct="1">
              <a:lnSpc>
                <a:spcPct val="120000"/>
              </a:lnSpc>
              <a:spcBef>
                <a:spcPts val="0"/>
              </a:spcBef>
              <a:spcAft>
                <a:spcPts val="300"/>
              </a:spcAft>
              <a:buClr>
                <a:srgbClr val="981E32"/>
              </a:buClr>
              <a:buFont typeface="Arial" pitchFamily="34" charset="0"/>
              <a:buNone/>
              <a:defRPr sz="2000" b="0" kern="1200" baseline="0">
                <a:solidFill>
                  <a:schemeClr val="bg2"/>
                </a:solidFill>
                <a:latin typeface="Arial" pitchFamily="34" charset="0"/>
                <a:ea typeface="+mn-ea"/>
                <a:cs typeface="Arial" pitchFamily="34" charset="0"/>
              </a:defRPr>
            </a:lvl1pPr>
            <a:lvl2pPr marL="180000" indent="-180000" algn="l" defTabSz="914400" rtl="0" eaLnBrk="1" latinLnBrk="0" hangingPunct="1">
              <a:lnSpc>
                <a:spcPct val="120000"/>
              </a:lnSpc>
              <a:spcBef>
                <a:spcPts val="800"/>
              </a:spcBef>
              <a:spcAft>
                <a:spcPts val="0"/>
              </a:spcAft>
              <a:buClr>
                <a:srgbClr val="981E32"/>
              </a:buClr>
              <a:buSzPct val="100000"/>
              <a:buFont typeface="Arial" pitchFamily="34" charset="0"/>
              <a:buChar char="•"/>
              <a:defRPr sz="1800" kern="1200">
                <a:solidFill>
                  <a:schemeClr val="bg2"/>
                </a:solidFill>
                <a:latin typeface="Arial" pitchFamily="34" charset="0"/>
                <a:ea typeface="+mn-ea"/>
                <a:cs typeface="Arial" pitchFamily="34" charset="0"/>
              </a:defRPr>
            </a:lvl2pPr>
            <a:lvl3pPr marL="504000" indent="-180000" algn="l" defTabSz="914400" rtl="0" eaLnBrk="1" latinLnBrk="0" hangingPunct="1">
              <a:lnSpc>
                <a:spcPct val="120000"/>
              </a:lnSpc>
              <a:spcBef>
                <a:spcPts val="0"/>
              </a:spcBef>
              <a:buClr>
                <a:srgbClr val="981E32"/>
              </a:buClr>
              <a:buSzPct val="100000"/>
              <a:buFont typeface="Arial" pitchFamily="34" charset="0"/>
              <a:buChar char="-"/>
              <a:defRPr sz="1800" kern="1200">
                <a:solidFill>
                  <a:schemeClr val="bg2"/>
                </a:solidFill>
                <a:latin typeface="Arial" pitchFamily="34" charset="0"/>
                <a:ea typeface="+mn-ea"/>
                <a:cs typeface="Arial" pitchFamily="34" charset="0"/>
              </a:defRPr>
            </a:lvl3pPr>
            <a:lvl4pPr marL="828000" indent="-180000" algn="l" defTabSz="914400" rtl="0" eaLnBrk="1" latinLnBrk="0" hangingPunct="1">
              <a:lnSpc>
                <a:spcPct val="120000"/>
              </a:lnSpc>
              <a:spcBef>
                <a:spcPts val="0"/>
              </a:spcBef>
              <a:buClr>
                <a:srgbClr val="981E32"/>
              </a:buClr>
              <a:buSzPct val="100000"/>
              <a:buFont typeface="Arial" pitchFamily="34" charset="0"/>
              <a:buChar char="•"/>
              <a:defRPr sz="1800" kern="1200">
                <a:solidFill>
                  <a:schemeClr val="bg2"/>
                </a:solidFill>
                <a:latin typeface="Arial" pitchFamily="34" charset="0"/>
                <a:ea typeface="+mn-ea"/>
                <a:cs typeface="Arial" pitchFamily="34" charset="0"/>
              </a:defRPr>
            </a:lvl4pPr>
            <a:lvl5pPr marL="1152000" indent="-180000" algn="l" defTabSz="914400" rtl="0" eaLnBrk="1" latinLnBrk="0" hangingPunct="1">
              <a:lnSpc>
                <a:spcPct val="120000"/>
              </a:lnSpc>
              <a:spcBef>
                <a:spcPts val="0"/>
              </a:spcBef>
              <a:buClr>
                <a:srgbClr val="981E32"/>
              </a:buClr>
              <a:buSzPct val="100000"/>
              <a:buFont typeface="Arial" pitchFamily="34" charset="0"/>
              <a:buChar char="-"/>
              <a:defRPr sz="1800" kern="1200">
                <a:solidFill>
                  <a:schemeClr val="bg2"/>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42900" indent="-342900">
              <a:buFont typeface="Arial" pitchFamily="34" charset="0"/>
              <a:buChar char="•"/>
            </a:pPr>
            <a:r>
              <a:rPr lang="en-US" sz="1900" dirty="0" smtClean="0">
                <a:solidFill>
                  <a:schemeClr val="tx1"/>
                </a:solidFill>
              </a:rPr>
              <a:t>Magnet test program to address/confirm primary design requirements</a:t>
            </a:r>
          </a:p>
          <a:p>
            <a:pPr marL="684213" lvl="2" indent="-222250">
              <a:lnSpc>
                <a:spcPct val="100000"/>
              </a:lnSpc>
            </a:pPr>
            <a:r>
              <a:rPr lang="en-US" sz="1700" i="1" dirty="0" smtClean="0">
                <a:solidFill>
                  <a:schemeClr val="tx1"/>
                </a:solidFill>
              </a:rPr>
              <a:t>Helium bath</a:t>
            </a:r>
            <a:r>
              <a:rPr lang="en-US" sz="1700" i="1" dirty="0" smtClean="0">
                <a:solidFill>
                  <a:schemeClr val="tx1"/>
                </a:solidFill>
              </a:rPr>
              <a:t> cooled test </a:t>
            </a:r>
            <a:r>
              <a:rPr lang="en-US" sz="1700" i="1" dirty="0">
                <a:solidFill>
                  <a:schemeClr val="tx1"/>
                </a:solidFill>
              </a:rPr>
              <a:t>at </a:t>
            </a:r>
            <a:r>
              <a:rPr lang="en-US" sz="1700" i="1" dirty="0" smtClean="0">
                <a:solidFill>
                  <a:schemeClr val="tx1"/>
                </a:solidFill>
              </a:rPr>
              <a:t>FNAL soon </a:t>
            </a:r>
            <a:endParaRPr lang="en-US" sz="1700" i="1" dirty="0">
              <a:solidFill>
                <a:schemeClr val="tx1"/>
              </a:solidFill>
            </a:endParaRPr>
          </a:p>
          <a:p>
            <a:pPr marL="684213" lvl="2" indent="-222250">
              <a:lnSpc>
                <a:spcPct val="100000"/>
              </a:lnSpc>
            </a:pPr>
            <a:r>
              <a:rPr lang="en-US" sz="1700" i="1" dirty="0">
                <a:solidFill>
                  <a:schemeClr val="tx1"/>
                </a:solidFill>
              </a:rPr>
              <a:t>I</a:t>
            </a:r>
            <a:r>
              <a:rPr lang="en-US" sz="1700" i="1" dirty="0" smtClean="0">
                <a:solidFill>
                  <a:schemeClr val="tx1"/>
                </a:solidFill>
              </a:rPr>
              <a:t>ntegrated </a:t>
            </a:r>
            <a:r>
              <a:rPr lang="en-US" sz="1700" i="1" dirty="0">
                <a:solidFill>
                  <a:schemeClr val="tx1"/>
                </a:solidFill>
              </a:rPr>
              <a:t>test at KEK/STF </a:t>
            </a:r>
            <a:r>
              <a:rPr lang="en-US" sz="1700" i="1" dirty="0" smtClean="0">
                <a:solidFill>
                  <a:schemeClr val="tx1"/>
                </a:solidFill>
              </a:rPr>
              <a:t>CM also soon</a:t>
            </a:r>
            <a:endParaRPr lang="en-US" sz="1700" i="1" dirty="0">
              <a:solidFill>
                <a:schemeClr val="tx1"/>
              </a:solidFill>
            </a:endParaRPr>
          </a:p>
          <a:p>
            <a:pPr marL="349250" indent="-349250">
              <a:lnSpc>
                <a:spcPct val="100000"/>
              </a:lnSpc>
              <a:buFont typeface="Arial" pitchFamily="34" charset="0"/>
              <a:buChar char="•"/>
            </a:pPr>
            <a:r>
              <a:rPr lang="en-US" sz="1900" dirty="0">
                <a:solidFill>
                  <a:schemeClr val="tx1"/>
                </a:solidFill>
              </a:rPr>
              <a:t>Alternative design with </a:t>
            </a:r>
            <a:r>
              <a:rPr lang="en-US" sz="1900" dirty="0" smtClean="0">
                <a:solidFill>
                  <a:schemeClr val="tx1"/>
                </a:solidFill>
              </a:rPr>
              <a:t>separate quad/dipoles </a:t>
            </a:r>
            <a:r>
              <a:rPr lang="en-US" sz="1900" dirty="0">
                <a:solidFill>
                  <a:schemeClr val="tx1"/>
                </a:solidFill>
              </a:rPr>
              <a:t>is ready for </a:t>
            </a:r>
            <a:r>
              <a:rPr lang="en-US" sz="1900" dirty="0" smtClean="0">
                <a:solidFill>
                  <a:schemeClr val="tx1"/>
                </a:solidFill>
              </a:rPr>
              <a:t>engineering, if combined design not to spec</a:t>
            </a:r>
            <a:endParaRPr lang="en-US" dirty="0">
              <a:solidFill>
                <a:schemeClr val="tx1"/>
              </a:solidFill>
            </a:endParaRPr>
          </a:p>
          <a:p>
            <a:pPr marL="342900" indent="-342900">
              <a:buFont typeface="Arial" pitchFamily="34" charset="0"/>
              <a:buChar char="•"/>
            </a:pPr>
            <a:endParaRPr lang="en-US" sz="1900" dirty="0" smtClean="0"/>
          </a:p>
          <a:p>
            <a:endParaRPr lang="en-US" dirty="0" smtClean="0"/>
          </a:p>
          <a:p>
            <a:endParaRPr lang="en-US" dirty="0" smtClean="0"/>
          </a:p>
          <a:p>
            <a:endParaRPr lang="en-US" dirty="0" smtClean="0"/>
          </a:p>
          <a:p>
            <a:endParaRPr lang="en-US" dirty="0" smtClean="0"/>
          </a:p>
          <a:p>
            <a:endParaRPr lang="en-US" dirty="0" smtClean="0"/>
          </a:p>
        </p:txBody>
      </p:sp>
      <p:sp>
        <p:nvSpPr>
          <p:cNvPr id="3" name="Title 2"/>
          <p:cNvSpPr>
            <a:spLocks noGrp="1"/>
          </p:cNvSpPr>
          <p:nvPr>
            <p:ph type="title"/>
          </p:nvPr>
        </p:nvSpPr>
        <p:spPr/>
        <p:txBody>
          <a:bodyPr/>
          <a:lstStyle/>
          <a:p>
            <a:r>
              <a:rPr lang="en-US" dirty="0" smtClean="0"/>
              <a:t>Magnet</a:t>
            </a:r>
            <a:endParaRPr lang="en-US" dirty="0"/>
          </a:p>
        </p:txBody>
      </p:sp>
      <p:sp>
        <p:nvSpPr>
          <p:cNvPr id="5" name="Content Placeholder 4"/>
          <p:cNvSpPr>
            <a:spLocks noGrp="1"/>
          </p:cNvSpPr>
          <p:nvPr>
            <p:ph sz="quarter" idx="14"/>
          </p:nvPr>
        </p:nvSpPr>
        <p:spPr>
          <a:xfrm>
            <a:off x="443132" y="1145111"/>
            <a:ext cx="8108950" cy="2656868"/>
          </a:xfrm>
        </p:spPr>
        <p:txBody>
          <a:bodyPr>
            <a:normAutofit fontScale="92500" lnSpcReduction="20000"/>
          </a:bodyPr>
          <a:lstStyle/>
          <a:p>
            <a:pPr marL="342900" indent="-342900">
              <a:buFont typeface="Arial" pitchFamily="34" charset="0"/>
              <a:buChar char="•"/>
            </a:pPr>
            <a:r>
              <a:rPr lang="en-US" sz="2000" dirty="0" smtClean="0"/>
              <a:t>Magnet based on conductively cooled, </a:t>
            </a:r>
            <a:r>
              <a:rPr lang="en-US" sz="2000" dirty="0" err="1" smtClean="0"/>
              <a:t>splittable</a:t>
            </a:r>
            <a:r>
              <a:rPr lang="en-US" sz="2000" dirty="0" smtClean="0"/>
              <a:t> quadrupole designed for ILC, and built for US-Japan collaboration; one prototype was installed at KEK-STF</a:t>
            </a:r>
          </a:p>
          <a:p>
            <a:pPr marL="800100" lvl="1" indent="-342900">
              <a:spcBef>
                <a:spcPts val="0"/>
              </a:spcBef>
            </a:pPr>
            <a:r>
              <a:rPr lang="en-US" sz="1800" dirty="0" smtClean="0"/>
              <a:t>Magnet assembled around beam </a:t>
            </a:r>
            <a:r>
              <a:rPr lang="en-US" sz="1800" dirty="0"/>
              <a:t>tube to avoid contaminating </a:t>
            </a:r>
            <a:r>
              <a:rPr lang="en-US" sz="1800" dirty="0" smtClean="0"/>
              <a:t>UHV SRF cavity </a:t>
            </a:r>
            <a:r>
              <a:rPr lang="en-US" sz="1800" dirty="0"/>
              <a:t>volume</a:t>
            </a:r>
          </a:p>
          <a:p>
            <a:pPr marL="342900" lvl="0" indent="-342900">
              <a:buFont typeface="Arial" pitchFamily="34" charset="0"/>
              <a:buChar char="•"/>
            </a:pPr>
            <a:r>
              <a:rPr lang="en-US" sz="2000" dirty="0" smtClean="0"/>
              <a:t>Update design to </a:t>
            </a:r>
            <a:r>
              <a:rPr lang="en-US" sz="2000" dirty="0"/>
              <a:t>fit </a:t>
            </a:r>
            <a:r>
              <a:rPr lang="en-US" sz="2000" dirty="0" smtClean="0"/>
              <a:t>LCLS-II specification</a:t>
            </a:r>
          </a:p>
          <a:p>
            <a:pPr marL="800100" lvl="1" indent="-342900">
              <a:spcBef>
                <a:spcPts val="0"/>
              </a:spcBef>
            </a:pPr>
            <a:r>
              <a:rPr lang="en-US" sz="1800" dirty="0" smtClean="0"/>
              <a:t>Quadrupole with </a:t>
            </a:r>
            <a:r>
              <a:rPr lang="en-US" sz="1800" dirty="0"/>
              <a:t>vertical and horizontal dipole </a:t>
            </a:r>
            <a:r>
              <a:rPr lang="en-US" sz="1800" dirty="0" smtClean="0"/>
              <a:t>correctors</a:t>
            </a:r>
            <a:endParaRPr lang="en-US" sz="1800" dirty="0"/>
          </a:p>
          <a:p>
            <a:pPr marL="800100" lvl="1" indent="-342900">
              <a:spcBef>
                <a:spcPts val="0"/>
              </a:spcBef>
            </a:pPr>
            <a:r>
              <a:rPr lang="en-US" sz="1800" dirty="0" smtClean="0"/>
              <a:t>Incorporate test results of US-Japan prototype into LCLS-II design</a:t>
            </a:r>
          </a:p>
          <a:p>
            <a:pPr marL="800100" lvl="1" indent="-342900">
              <a:spcBef>
                <a:spcPts val="0"/>
              </a:spcBef>
            </a:pPr>
            <a:r>
              <a:rPr lang="en-US" sz="1800" dirty="0" smtClean="0"/>
              <a:t>Magnet parameters specified in 1.3 GHz CM </a:t>
            </a:r>
            <a:r>
              <a:rPr lang="en-US" dirty="0" smtClean="0"/>
              <a:t>PRD</a:t>
            </a:r>
            <a:r>
              <a:rPr lang="en-US" sz="1800" dirty="0" smtClean="0"/>
              <a:t> </a:t>
            </a:r>
          </a:p>
          <a:p>
            <a:endParaRPr lang="en-US" dirty="0" smtClean="0"/>
          </a:p>
          <a:p>
            <a:endParaRPr lang="en-US" dirty="0" smtClean="0"/>
          </a:p>
          <a:p>
            <a:endParaRPr lang="en-US" dirty="0" smtClean="0"/>
          </a:p>
          <a:p>
            <a:endParaRPr lang="en-US" dirty="0"/>
          </a:p>
          <a:p>
            <a:endParaRPr lang="en-US" dirty="0" smtClean="0"/>
          </a:p>
        </p:txBody>
      </p:sp>
      <p:pic>
        <p:nvPicPr>
          <p:cNvPr id="8" name="図 4" descr="IMG_0065.jp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82145" y="4309963"/>
            <a:ext cx="2927033" cy="2196345"/>
          </a:xfrm>
          <a:prstGeom prst="rect">
            <a:avLst/>
          </a:prstGeom>
          <a:noFill/>
          <a:ln>
            <a:noFill/>
          </a:ln>
          <a:extLst/>
        </p:spPr>
      </p:pic>
      <p:sp>
        <p:nvSpPr>
          <p:cNvPr id="9" name="TextBox 8"/>
          <p:cNvSpPr txBox="1"/>
          <p:nvPr/>
        </p:nvSpPr>
        <p:spPr>
          <a:xfrm>
            <a:off x="169333" y="5915644"/>
            <a:ext cx="6429965" cy="584775"/>
          </a:xfrm>
          <a:prstGeom prst="rect">
            <a:avLst/>
          </a:prstGeom>
          <a:solidFill>
            <a:schemeClr val="bg1"/>
          </a:solidFill>
          <a:ln>
            <a:solidFill>
              <a:schemeClr val="accent1"/>
            </a:solidFill>
          </a:ln>
        </p:spPr>
        <p:txBody>
          <a:bodyPr wrap="none" rtlCol="0">
            <a:spAutoFit/>
          </a:bodyPr>
          <a:lstStyle/>
          <a:p>
            <a:r>
              <a:rPr lang="en-US" sz="1600" b="1" dirty="0" smtClean="0"/>
              <a:t>R. </a:t>
            </a:r>
            <a:r>
              <a:rPr lang="en-US" sz="1600" b="1" dirty="0" err="1" smtClean="0"/>
              <a:t>Carcagno</a:t>
            </a:r>
            <a:r>
              <a:rPr lang="en-US" sz="1600" b="1" dirty="0"/>
              <a:t> et al., MT23, Boston, </a:t>
            </a:r>
            <a:r>
              <a:rPr lang="en-US" sz="1600" b="1" dirty="0" smtClean="0"/>
              <a:t>2013, and references therein. </a:t>
            </a:r>
          </a:p>
          <a:p>
            <a:r>
              <a:rPr lang="en-US" sz="1600" b="1" dirty="0" smtClean="0">
                <a:hlinkClick r:id="rId3"/>
              </a:rPr>
              <a:t>http</a:t>
            </a:r>
            <a:r>
              <a:rPr lang="en-US" sz="1600" b="1" dirty="0">
                <a:hlinkClick r:id="rId3"/>
              </a:rPr>
              <a:t>://</a:t>
            </a:r>
            <a:r>
              <a:rPr lang="en-US" sz="1600" b="1" dirty="0" smtClean="0">
                <a:hlinkClick r:id="rId3"/>
              </a:rPr>
              <a:t>lss.fnal.gov/archive/2013/conf/fermilab-conf-13-278-td.pdf</a:t>
            </a:r>
            <a:r>
              <a:rPr lang="en-US" sz="1600" b="1" dirty="0" smtClean="0"/>
              <a:t> </a:t>
            </a:r>
            <a:endParaRPr lang="en-US" sz="1600" b="1" dirty="0"/>
          </a:p>
        </p:txBody>
      </p:sp>
      <p:sp>
        <p:nvSpPr>
          <p:cNvPr id="11" name="Footer Placeholder 3"/>
          <p:cNvSpPr>
            <a:spLocks noGrp="1"/>
          </p:cNvSpPr>
          <p:nvPr>
            <p:ph type="ftr" sz="quarter" idx="4294967295"/>
          </p:nvPr>
        </p:nvSpPr>
        <p:spPr>
          <a:xfrm>
            <a:off x="597872" y="6553200"/>
            <a:ext cx="4126528" cy="314326"/>
          </a:xfrm>
          <a:prstGeom prst="rect">
            <a:avLst/>
          </a:prstGeom>
        </p:spPr>
        <p:txBody>
          <a:bodyPr/>
          <a:lstStyle/>
          <a:p>
            <a:r>
              <a:rPr lang="en-US" dirty="0" smtClean="0"/>
              <a:t>Ginsburg - </a:t>
            </a:r>
            <a:r>
              <a:rPr lang="en-US" dirty="0" err="1" smtClean="0"/>
              <a:t>Saclay</a:t>
            </a:r>
            <a:r>
              <a:rPr lang="en-US" dirty="0" smtClean="0"/>
              <a:t> Seminar, 7 Nov 2014</a:t>
            </a:r>
            <a:endParaRPr lang="en-US" dirty="0"/>
          </a:p>
        </p:txBody>
      </p:sp>
      <p:sp>
        <p:nvSpPr>
          <p:cNvPr id="12" name="Slide Number Placeholder 3"/>
          <p:cNvSpPr>
            <a:spLocks noGrp="1"/>
          </p:cNvSpPr>
          <p:nvPr>
            <p:ph type="sldNum" sz="quarter" idx="15"/>
          </p:nvPr>
        </p:nvSpPr>
        <p:spPr>
          <a:xfrm>
            <a:off x="8566150" y="6318250"/>
            <a:ext cx="319088" cy="539750"/>
          </a:xfrm>
        </p:spPr>
        <p:txBody>
          <a:bodyPr/>
          <a:lstStyle/>
          <a:p>
            <a:pPr>
              <a:defRPr/>
            </a:pPr>
            <a:fld id="{916E5410-9907-4D1F-B8AB-BEE6983E57DE}" type="slidenum">
              <a:rPr lang="en-US" smtClean="0"/>
              <a:pPr>
                <a:defRPr/>
              </a:pPr>
              <a:t>20</a:t>
            </a:fld>
            <a:endParaRPr lang="en-US" dirty="0"/>
          </a:p>
        </p:txBody>
      </p:sp>
    </p:spTree>
    <p:extLst>
      <p:ext uri="{BB962C8B-B14F-4D97-AF65-F5344CB8AC3E}">
        <p14:creationId xmlns:p14="http://schemas.microsoft.com/office/powerpoint/2010/main" val="404100283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BPM</a:t>
            </a:r>
            <a:endParaRPr lang="en-US" dirty="0"/>
          </a:p>
        </p:txBody>
      </p:sp>
      <p:sp>
        <p:nvSpPr>
          <p:cNvPr id="5" name="Content Placeholder 4"/>
          <p:cNvSpPr>
            <a:spLocks noGrp="1"/>
          </p:cNvSpPr>
          <p:nvPr>
            <p:ph sz="quarter" idx="14"/>
          </p:nvPr>
        </p:nvSpPr>
        <p:spPr>
          <a:xfrm>
            <a:off x="457199" y="1243584"/>
            <a:ext cx="8499618" cy="5065522"/>
          </a:xfrm>
        </p:spPr>
        <p:txBody>
          <a:bodyPr/>
          <a:lstStyle/>
          <a:p>
            <a:pPr marL="342900" indent="-342900">
              <a:buFont typeface="Arial" pitchFamily="34" charset="0"/>
              <a:buChar char="•"/>
            </a:pPr>
            <a:r>
              <a:rPr lang="en-US" sz="2000" dirty="0" smtClean="0"/>
              <a:t>BPM design is DESY button BPM used at FLASH, with modified feedthrough for higher heat load</a:t>
            </a:r>
          </a:p>
          <a:p>
            <a:pPr marL="800100" lvl="1" indent="-342900"/>
            <a:r>
              <a:rPr lang="en-US" sz="2000" dirty="0" smtClean="0"/>
              <a:t>Design verified in beam tests at FLASH and PSI (XFEL feedthrough)</a:t>
            </a:r>
          </a:p>
          <a:p>
            <a:pPr marL="342900" indent="-342900">
              <a:buFont typeface="Arial" pitchFamily="34" charset="0"/>
              <a:buChar char="•"/>
            </a:pPr>
            <a:r>
              <a:rPr lang="en-US" sz="2000" dirty="0" smtClean="0"/>
              <a:t>BPM IP agreement was signed off FNAL/DESY this week</a:t>
            </a:r>
          </a:p>
          <a:p>
            <a:r>
              <a:rPr lang="en-US" dirty="0"/>
              <a:t>	</a:t>
            </a:r>
            <a:endParaRPr lang="en-US" dirty="0" smtClean="0"/>
          </a:p>
          <a:p>
            <a:endParaRPr lang="en-US" dirty="0"/>
          </a:p>
          <a:p>
            <a:endParaRPr lang="en-US" dirty="0" smtClean="0"/>
          </a:p>
          <a:p>
            <a:endParaRPr lang="en-US" dirty="0"/>
          </a:p>
          <a:p>
            <a:endParaRPr lang="en-US" dirty="0" smtClean="0"/>
          </a:p>
          <a:p>
            <a:endParaRPr lang="en-US" dirty="0"/>
          </a:p>
          <a:p>
            <a:endParaRPr lang="en-US" dirty="0" smtClean="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49341" y="2811399"/>
            <a:ext cx="3107476" cy="29281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79958" y="5017848"/>
            <a:ext cx="964042" cy="1443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Box 8"/>
          <p:cNvSpPr txBox="1"/>
          <p:nvPr/>
        </p:nvSpPr>
        <p:spPr>
          <a:xfrm>
            <a:off x="168813" y="5447210"/>
            <a:ext cx="6846746" cy="584775"/>
          </a:xfrm>
          <a:prstGeom prst="rect">
            <a:avLst/>
          </a:prstGeom>
          <a:solidFill>
            <a:schemeClr val="bg1"/>
          </a:solidFill>
          <a:ln>
            <a:solidFill>
              <a:schemeClr val="accent1"/>
            </a:solidFill>
          </a:ln>
        </p:spPr>
        <p:txBody>
          <a:bodyPr wrap="none" rtlCol="0">
            <a:spAutoFit/>
          </a:bodyPr>
          <a:lstStyle/>
          <a:p>
            <a:r>
              <a:rPr lang="en-US" sz="1600" b="1" dirty="0" smtClean="0"/>
              <a:t>D.M. </a:t>
            </a:r>
            <a:r>
              <a:rPr lang="en-US" sz="1600" b="1" dirty="0" err="1" smtClean="0"/>
              <a:t>Treyer</a:t>
            </a:r>
            <a:r>
              <a:rPr lang="en-US" sz="1600" b="1" dirty="0" smtClean="0"/>
              <a:t> et al., Proc. IBIC2013</a:t>
            </a:r>
            <a:r>
              <a:rPr lang="en-US" sz="1600" b="1" dirty="0"/>
              <a:t>, Oxford, UK </a:t>
            </a:r>
            <a:endParaRPr lang="en-US" sz="1600" b="1" dirty="0" smtClean="0"/>
          </a:p>
          <a:p>
            <a:r>
              <a:rPr lang="en-US" sz="1600" b="1" dirty="0" smtClean="0">
                <a:hlinkClick r:id="rId4"/>
              </a:rPr>
              <a:t>http</a:t>
            </a:r>
            <a:r>
              <a:rPr lang="en-US" sz="1600" b="1" dirty="0">
                <a:hlinkClick r:id="rId4"/>
              </a:rPr>
              <a:t>://</a:t>
            </a:r>
            <a:r>
              <a:rPr lang="en-US" sz="1600" b="1" dirty="0" smtClean="0">
                <a:hlinkClick r:id="rId4"/>
              </a:rPr>
              <a:t>accelconf.web.cern.ch/AccelConf/ibic2013/papers/wepc21.pdf</a:t>
            </a:r>
            <a:r>
              <a:rPr lang="en-US" sz="1600" b="1" dirty="0" smtClean="0"/>
              <a:t> </a:t>
            </a:r>
            <a:endParaRPr lang="en-US" sz="1600" b="1" dirty="0"/>
          </a:p>
        </p:txBody>
      </p:sp>
      <p:sp>
        <p:nvSpPr>
          <p:cNvPr id="11" name="Footer Placeholder 3"/>
          <p:cNvSpPr>
            <a:spLocks noGrp="1"/>
          </p:cNvSpPr>
          <p:nvPr>
            <p:ph type="ftr" sz="quarter" idx="4294967295"/>
          </p:nvPr>
        </p:nvSpPr>
        <p:spPr>
          <a:xfrm>
            <a:off x="597872" y="6553200"/>
            <a:ext cx="4126528" cy="314326"/>
          </a:xfrm>
          <a:prstGeom prst="rect">
            <a:avLst/>
          </a:prstGeom>
        </p:spPr>
        <p:txBody>
          <a:bodyPr/>
          <a:lstStyle/>
          <a:p>
            <a:r>
              <a:rPr lang="en-US" dirty="0" smtClean="0"/>
              <a:t>Ginsburg - </a:t>
            </a:r>
            <a:r>
              <a:rPr lang="en-US" dirty="0" err="1" smtClean="0"/>
              <a:t>Saclay</a:t>
            </a:r>
            <a:r>
              <a:rPr lang="en-US" dirty="0" smtClean="0"/>
              <a:t> Seminar, 7 Nov 2014</a:t>
            </a:r>
            <a:endParaRPr lang="en-US" dirty="0"/>
          </a:p>
        </p:txBody>
      </p:sp>
      <p:sp>
        <p:nvSpPr>
          <p:cNvPr id="12" name="Slide Number Placeholder 5"/>
          <p:cNvSpPr>
            <a:spLocks noGrp="1"/>
          </p:cNvSpPr>
          <p:nvPr>
            <p:ph type="sldNum" sz="quarter" idx="15"/>
          </p:nvPr>
        </p:nvSpPr>
        <p:spPr bwMode="auto">
          <a:xfrm>
            <a:off x="8566150" y="6318250"/>
            <a:ext cx="319088" cy="5397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eaLnBrk="1" hangingPunct="1"/>
            <a:fld id="{7910502B-0AF4-49E3-9D53-4A26E5378B2C}" type="slidenum">
              <a:rPr lang="en-US" altLang="en-US"/>
              <a:pPr eaLnBrk="1" hangingPunct="1"/>
              <a:t>21</a:t>
            </a:fld>
            <a:endParaRPr lang="en-US" altLang="en-US"/>
          </a:p>
        </p:txBody>
      </p:sp>
    </p:spTree>
    <p:extLst>
      <p:ext uri="{BB962C8B-B14F-4D97-AF65-F5344CB8AC3E}">
        <p14:creationId xmlns:p14="http://schemas.microsoft.com/office/powerpoint/2010/main" val="105908312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 9"/>
          <p:cNvGrpSpPr>
            <a:grpSpLocks noChangeAspect="1"/>
          </p:cNvGrpSpPr>
          <p:nvPr/>
        </p:nvGrpSpPr>
        <p:grpSpPr>
          <a:xfrm>
            <a:off x="5438273" y="4387425"/>
            <a:ext cx="3868277" cy="2667052"/>
            <a:chOff x="3116936" y="1628800"/>
            <a:chExt cx="4713272" cy="3249649"/>
          </a:xfrm>
        </p:grpSpPr>
        <p:pic>
          <p:nvPicPr>
            <p:cNvPr id="11" name="Picture 10"/>
            <p:cNvPicPr>
              <a:picLocks noChangeAspect="1" noChangeArrowheads="1"/>
            </p:cNvPicPr>
            <p:nvPr/>
          </p:nvPicPr>
          <p:blipFill rotWithShape="1">
            <a:blip r:embed="rId2">
              <a:extLst>
                <a:ext uri="{28A0092B-C50C-407E-A947-70E740481C1C}">
                  <a14:useLocalDpi xmlns:a14="http://schemas.microsoft.com/office/drawing/2010/main" val="0"/>
                </a:ext>
              </a:extLst>
            </a:blip>
            <a:srcRect l="11840"/>
            <a:stretch/>
          </p:blipFill>
          <p:spPr bwMode="auto">
            <a:xfrm>
              <a:off x="3116936" y="2035263"/>
              <a:ext cx="2566260" cy="192337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 name="Picture 1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5400000">
              <a:off x="4710756" y="2138116"/>
              <a:ext cx="3249649" cy="223101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13" name="Straight Connector 12"/>
            <p:cNvCxnSpPr/>
            <p:nvPr/>
          </p:nvCxnSpPr>
          <p:spPr>
            <a:xfrm>
              <a:off x="5436096" y="3356992"/>
              <a:ext cx="239411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a:off x="6503405" y="2965391"/>
              <a:ext cx="0" cy="391601"/>
            </a:xfrm>
            <a:prstGeom prst="straightConnector1">
              <a:avLst/>
            </a:prstGeom>
            <a:ln w="22225">
              <a:solidFill>
                <a:srgbClr val="C00000"/>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15" name="Rectangle 14"/>
            <p:cNvSpPr/>
            <p:nvPr/>
          </p:nvSpPr>
          <p:spPr>
            <a:xfrm>
              <a:off x="6555956" y="3047680"/>
              <a:ext cx="308098" cy="369332"/>
            </a:xfrm>
            <a:prstGeom prst="rect">
              <a:avLst/>
            </a:prstGeom>
          </p:spPr>
          <p:txBody>
            <a:bodyPr wrap="none">
              <a:spAutoFit/>
            </a:bodyPr>
            <a:lstStyle>
              <a:defPPr>
                <a:defRPr lang="en-US"/>
              </a:defPPr>
              <a:lvl1pPr algn="l" rtl="0" fontAlgn="base">
                <a:spcBef>
                  <a:spcPct val="0"/>
                </a:spcBef>
                <a:spcAft>
                  <a:spcPct val="0"/>
                </a:spcAft>
                <a:defRPr kern="1200">
                  <a:solidFill>
                    <a:schemeClr val="tx1"/>
                  </a:solidFill>
                  <a:latin typeface="Arial" pitchFamily="34" charset="0"/>
                  <a:ea typeface="ＭＳ Ｐゴシック" pitchFamily="-110" charset="-128"/>
                  <a:cs typeface="+mn-cs"/>
                </a:defRPr>
              </a:lvl1pPr>
              <a:lvl2pPr marL="457200" algn="l" rtl="0" fontAlgn="base">
                <a:spcBef>
                  <a:spcPct val="0"/>
                </a:spcBef>
                <a:spcAft>
                  <a:spcPct val="0"/>
                </a:spcAft>
                <a:defRPr kern="1200">
                  <a:solidFill>
                    <a:schemeClr val="tx1"/>
                  </a:solidFill>
                  <a:latin typeface="Arial" pitchFamily="34" charset="0"/>
                  <a:ea typeface="ＭＳ Ｐゴシック" pitchFamily="-110" charset="-128"/>
                  <a:cs typeface="+mn-cs"/>
                </a:defRPr>
              </a:lvl2pPr>
              <a:lvl3pPr marL="914400" algn="l" rtl="0" fontAlgn="base">
                <a:spcBef>
                  <a:spcPct val="0"/>
                </a:spcBef>
                <a:spcAft>
                  <a:spcPct val="0"/>
                </a:spcAft>
                <a:defRPr kern="1200">
                  <a:solidFill>
                    <a:schemeClr val="tx1"/>
                  </a:solidFill>
                  <a:latin typeface="Arial" pitchFamily="34" charset="0"/>
                  <a:ea typeface="ＭＳ Ｐゴシック" pitchFamily="-110" charset="-128"/>
                  <a:cs typeface="+mn-cs"/>
                </a:defRPr>
              </a:lvl3pPr>
              <a:lvl4pPr marL="1371600" algn="l" rtl="0" fontAlgn="base">
                <a:spcBef>
                  <a:spcPct val="0"/>
                </a:spcBef>
                <a:spcAft>
                  <a:spcPct val="0"/>
                </a:spcAft>
                <a:defRPr kern="1200">
                  <a:solidFill>
                    <a:schemeClr val="tx1"/>
                  </a:solidFill>
                  <a:latin typeface="Arial" pitchFamily="34" charset="0"/>
                  <a:ea typeface="ＭＳ Ｐゴシック" pitchFamily="-110" charset="-128"/>
                  <a:cs typeface="+mn-cs"/>
                </a:defRPr>
              </a:lvl4pPr>
              <a:lvl5pPr marL="1828800" algn="l" rtl="0" fontAlgn="base">
                <a:spcBef>
                  <a:spcPct val="0"/>
                </a:spcBef>
                <a:spcAft>
                  <a:spcPct val="0"/>
                </a:spcAft>
                <a:defRPr kern="1200">
                  <a:solidFill>
                    <a:schemeClr val="tx1"/>
                  </a:solidFill>
                  <a:latin typeface="Arial" pitchFamily="34" charset="0"/>
                  <a:ea typeface="ＭＳ Ｐゴシック" pitchFamily="-110" charset="-128"/>
                  <a:cs typeface="+mn-cs"/>
                </a:defRPr>
              </a:lvl5pPr>
              <a:lvl6pPr marL="2286000" algn="l" defTabSz="914400" rtl="0" eaLnBrk="1" latinLnBrk="0" hangingPunct="1">
                <a:defRPr kern="1200">
                  <a:solidFill>
                    <a:schemeClr val="tx1"/>
                  </a:solidFill>
                  <a:latin typeface="Arial" pitchFamily="34" charset="0"/>
                  <a:ea typeface="ＭＳ Ｐゴシック" pitchFamily="-110" charset="-128"/>
                  <a:cs typeface="+mn-cs"/>
                </a:defRPr>
              </a:lvl6pPr>
              <a:lvl7pPr marL="2743200" algn="l" defTabSz="914400" rtl="0" eaLnBrk="1" latinLnBrk="0" hangingPunct="1">
                <a:defRPr kern="1200">
                  <a:solidFill>
                    <a:schemeClr val="tx1"/>
                  </a:solidFill>
                  <a:latin typeface="Arial" pitchFamily="34" charset="0"/>
                  <a:ea typeface="ＭＳ Ｐゴシック" pitchFamily="-110" charset="-128"/>
                  <a:cs typeface="+mn-cs"/>
                </a:defRPr>
              </a:lvl7pPr>
              <a:lvl8pPr marL="3200400" algn="l" defTabSz="914400" rtl="0" eaLnBrk="1" latinLnBrk="0" hangingPunct="1">
                <a:defRPr kern="1200">
                  <a:solidFill>
                    <a:schemeClr val="tx1"/>
                  </a:solidFill>
                  <a:latin typeface="Arial" pitchFamily="34" charset="0"/>
                  <a:ea typeface="ＭＳ Ｐゴシック" pitchFamily="-110" charset="-128"/>
                  <a:cs typeface="+mn-cs"/>
                </a:defRPr>
              </a:lvl8pPr>
              <a:lvl9pPr marL="3657600" algn="l" defTabSz="914400" rtl="0" eaLnBrk="1" latinLnBrk="0" hangingPunct="1">
                <a:defRPr kern="1200">
                  <a:solidFill>
                    <a:schemeClr val="tx1"/>
                  </a:solidFill>
                  <a:latin typeface="Arial" pitchFamily="34" charset="0"/>
                  <a:ea typeface="ＭＳ Ｐゴシック" pitchFamily="-110" charset="-128"/>
                  <a:cs typeface="+mn-cs"/>
                </a:defRPr>
              </a:lvl9pPr>
            </a:lstStyle>
            <a:p>
              <a:pPr fontAlgn="auto">
                <a:spcBef>
                  <a:spcPts val="0"/>
                </a:spcBef>
                <a:spcAft>
                  <a:spcPts val="0"/>
                </a:spcAft>
              </a:pPr>
              <a:r>
                <a:rPr lang="en-US" b="1" dirty="0">
                  <a:solidFill>
                    <a:srgbClr val="FF0000"/>
                  </a:solidFill>
                  <a:latin typeface="Calibri"/>
                </a:rPr>
                <a:t>d</a:t>
              </a:r>
            </a:p>
          </p:txBody>
        </p:sp>
        <p:cxnSp>
          <p:nvCxnSpPr>
            <p:cNvPr id="16" name="Straight Arrow Connector 15"/>
            <p:cNvCxnSpPr/>
            <p:nvPr/>
          </p:nvCxnSpPr>
          <p:spPr>
            <a:xfrm flipH="1" flipV="1">
              <a:off x="4499541" y="2708919"/>
              <a:ext cx="1940461" cy="223128"/>
            </a:xfrm>
            <a:prstGeom prst="straightConnector1">
              <a:avLst/>
            </a:prstGeom>
            <a:ln w="34925">
              <a:solidFill>
                <a:srgbClr val="C00000"/>
              </a:solidFill>
              <a:tailEnd type="arrow"/>
            </a:ln>
          </p:spPr>
          <p:style>
            <a:lnRef idx="1">
              <a:schemeClr val="accent1"/>
            </a:lnRef>
            <a:fillRef idx="0">
              <a:schemeClr val="accent1"/>
            </a:fillRef>
            <a:effectRef idx="0">
              <a:schemeClr val="accent1"/>
            </a:effectRef>
            <a:fontRef idx="minor">
              <a:schemeClr val="tx1"/>
            </a:fontRef>
          </p:style>
        </p:cxnSp>
      </p:grpSp>
      <p:pic>
        <p:nvPicPr>
          <p:cNvPr id="6" name="Picture 2"/>
          <p:cNvPicPr>
            <a:picLocks noChangeAspect="1" noChangeArrowheads="1"/>
          </p:cNvPicPr>
          <p:nvPr/>
        </p:nvPicPr>
        <p:blipFill>
          <a:blip r:embed="rId4"/>
          <a:srcRect l="926" b="2476"/>
          <a:stretch>
            <a:fillRect/>
          </a:stretch>
        </p:blipFill>
        <p:spPr bwMode="auto">
          <a:xfrm>
            <a:off x="122904" y="3110556"/>
            <a:ext cx="5562600" cy="3327163"/>
          </a:xfrm>
          <a:prstGeom prst="rect">
            <a:avLst/>
          </a:prstGeom>
          <a:noFill/>
          <a:ln w="9525">
            <a:noFill/>
            <a:miter lim="800000"/>
            <a:headEnd/>
            <a:tailEnd/>
          </a:ln>
        </p:spPr>
      </p:pic>
      <p:sp>
        <p:nvSpPr>
          <p:cNvPr id="3" name="Title 2"/>
          <p:cNvSpPr>
            <a:spLocks noGrp="1"/>
          </p:cNvSpPr>
          <p:nvPr>
            <p:ph type="title"/>
          </p:nvPr>
        </p:nvSpPr>
        <p:spPr/>
        <p:txBody>
          <a:bodyPr/>
          <a:lstStyle/>
          <a:p>
            <a:r>
              <a:rPr lang="en-US" dirty="0" smtClean="0"/>
              <a:t>Forward Power Coupler</a:t>
            </a:r>
            <a:endParaRPr lang="en-US" dirty="0"/>
          </a:p>
        </p:txBody>
      </p:sp>
      <p:sp>
        <p:nvSpPr>
          <p:cNvPr id="5" name="Content Placeholder 4"/>
          <p:cNvSpPr>
            <a:spLocks noGrp="1"/>
          </p:cNvSpPr>
          <p:nvPr>
            <p:ph sz="quarter" idx="14"/>
          </p:nvPr>
        </p:nvSpPr>
        <p:spPr>
          <a:xfrm>
            <a:off x="212943" y="1133717"/>
            <a:ext cx="8782456" cy="5165855"/>
          </a:xfrm>
        </p:spPr>
        <p:txBody>
          <a:bodyPr/>
          <a:lstStyle/>
          <a:p>
            <a:pPr marL="0" lvl="1" indent="174625">
              <a:spcAft>
                <a:spcPts val="300"/>
              </a:spcAft>
              <a:buSzTx/>
            </a:pPr>
            <a:r>
              <a:rPr lang="en-US" sz="2000" dirty="0" smtClean="0"/>
              <a:t>NB: Coupler NOT in Cryo System; included here for completeness</a:t>
            </a:r>
          </a:p>
          <a:p>
            <a:pPr marL="0" lvl="1" indent="174625">
              <a:spcBef>
                <a:spcPts val="0"/>
              </a:spcBef>
              <a:spcAft>
                <a:spcPts val="300"/>
              </a:spcAft>
              <a:buSzTx/>
            </a:pPr>
            <a:r>
              <a:rPr lang="en-US" sz="2000" dirty="0" smtClean="0"/>
              <a:t>Modified </a:t>
            </a:r>
            <a:r>
              <a:rPr lang="en-US" sz="2000" dirty="0"/>
              <a:t>TTF3 </a:t>
            </a:r>
            <a:r>
              <a:rPr lang="en-US" sz="2000" dirty="0" smtClean="0"/>
              <a:t>coupler</a:t>
            </a:r>
          </a:p>
          <a:p>
            <a:pPr marL="463550" lvl="3" indent="-238125">
              <a:spcAft>
                <a:spcPts val="300"/>
              </a:spcAft>
              <a:buSzTx/>
            </a:pPr>
            <a:r>
              <a:rPr lang="en-US" sz="2000" dirty="0"/>
              <a:t>Shortened </a:t>
            </a:r>
            <a:r>
              <a:rPr lang="en-US" sz="2000" dirty="0" smtClean="0"/>
              <a:t>antenna for higher </a:t>
            </a:r>
            <a:r>
              <a:rPr lang="en-US" sz="2000" dirty="0"/>
              <a:t>Q</a:t>
            </a:r>
            <a:r>
              <a:rPr lang="en-US" sz="2000" baseline="-25000" dirty="0"/>
              <a:t>L</a:t>
            </a:r>
            <a:r>
              <a:rPr lang="en-US" sz="2000" dirty="0"/>
              <a:t> </a:t>
            </a:r>
            <a:r>
              <a:rPr lang="en-US" sz="2000" dirty="0" smtClean="0"/>
              <a:t> 4E7</a:t>
            </a:r>
          </a:p>
          <a:p>
            <a:pPr marL="463550" lvl="3" indent="-238125">
              <a:spcAft>
                <a:spcPts val="300"/>
              </a:spcAft>
              <a:buSzTx/>
            </a:pPr>
            <a:r>
              <a:rPr lang="en-US" sz="2000" dirty="0" smtClean="0"/>
              <a:t>Thicker </a:t>
            </a:r>
            <a:r>
              <a:rPr lang="en-US" sz="2000" dirty="0" smtClean="0"/>
              <a:t>Cu</a:t>
            </a:r>
            <a:r>
              <a:rPr lang="en-US" sz="2000" dirty="0" smtClean="0"/>
              <a:t> </a:t>
            </a:r>
            <a:r>
              <a:rPr lang="en-US" sz="2000" dirty="0" smtClean="0"/>
              <a:t>plating 150 um </a:t>
            </a:r>
            <a:r>
              <a:rPr lang="en-US" sz="2000" dirty="0" smtClean="0"/>
              <a:t>on warm bellows for </a:t>
            </a:r>
            <a:r>
              <a:rPr lang="en-US" sz="2000" dirty="0" smtClean="0"/>
              <a:t>7 </a:t>
            </a:r>
            <a:r>
              <a:rPr lang="en-US" sz="2000" dirty="0"/>
              <a:t>kW </a:t>
            </a:r>
            <a:r>
              <a:rPr lang="en-US" sz="2000" dirty="0" smtClean="0"/>
              <a:t>CW </a:t>
            </a:r>
            <a:r>
              <a:rPr lang="en-US" sz="2000" dirty="0" smtClean="0"/>
              <a:t>w/ </a:t>
            </a:r>
            <a:r>
              <a:rPr lang="en-US" sz="2000" dirty="0" smtClean="0"/>
              <a:t>full reflection</a:t>
            </a:r>
          </a:p>
          <a:p>
            <a:pPr marL="463550" lvl="3" indent="-238125">
              <a:spcAft>
                <a:spcPts val="300"/>
              </a:spcAft>
              <a:buSzTx/>
            </a:pPr>
            <a:r>
              <a:rPr lang="en-US" sz="2000" dirty="0" smtClean="0"/>
              <a:t>Ongoing t</a:t>
            </a:r>
            <a:r>
              <a:rPr lang="en-US" sz="2000" dirty="0" smtClean="0"/>
              <a:t>esting </a:t>
            </a:r>
            <a:r>
              <a:rPr lang="en-US" sz="2000" dirty="0" smtClean="0"/>
              <a:t>warm </a:t>
            </a:r>
            <a:r>
              <a:rPr lang="en-US" sz="2000" dirty="0"/>
              <a:t>&amp;</a:t>
            </a:r>
            <a:r>
              <a:rPr lang="en-US" sz="2000" dirty="0" smtClean="0"/>
              <a:t> </a:t>
            </a:r>
            <a:r>
              <a:rPr lang="en-US" sz="2000" dirty="0" smtClean="0"/>
              <a:t>cold parts separately, then together, at FNAL</a:t>
            </a:r>
            <a:endParaRPr lang="en-US" sz="2000" dirty="0"/>
          </a:p>
          <a:p>
            <a:endParaRPr lang="en-US" dirty="0" smtClean="0"/>
          </a:p>
        </p:txBody>
      </p:sp>
      <p:sp>
        <p:nvSpPr>
          <p:cNvPr id="7" name="TextBox 6"/>
          <p:cNvSpPr txBox="1"/>
          <p:nvPr/>
        </p:nvSpPr>
        <p:spPr>
          <a:xfrm>
            <a:off x="122904" y="6114906"/>
            <a:ext cx="2847767" cy="369332"/>
          </a:xfrm>
          <a:prstGeom prst="rect">
            <a:avLst/>
          </a:prstGeom>
          <a:solidFill>
            <a:schemeClr val="bg1"/>
          </a:solidFill>
        </p:spPr>
        <p:txBody>
          <a:bodyPr wrap="none" lIns="0" tIns="0" rIns="0" bIns="0" rtlCol="0">
            <a:spAutoFit/>
          </a:bodyPr>
          <a:lstStyle/>
          <a:p>
            <a:r>
              <a:rPr lang="en-US" sz="2400" b="1" dirty="0" smtClean="0"/>
              <a:t>DESY TTF3 coupler</a:t>
            </a:r>
            <a:endParaRPr lang="en-US" sz="2400" b="1" dirty="0"/>
          </a:p>
        </p:txBody>
      </p:sp>
      <p:sp>
        <p:nvSpPr>
          <p:cNvPr id="17" name="Footer Placeholder 3"/>
          <p:cNvSpPr>
            <a:spLocks noGrp="1"/>
          </p:cNvSpPr>
          <p:nvPr>
            <p:ph type="ftr" sz="quarter" idx="4294967295"/>
          </p:nvPr>
        </p:nvSpPr>
        <p:spPr>
          <a:xfrm>
            <a:off x="597872" y="6553200"/>
            <a:ext cx="4126528" cy="314326"/>
          </a:xfrm>
          <a:prstGeom prst="rect">
            <a:avLst/>
          </a:prstGeom>
        </p:spPr>
        <p:txBody>
          <a:bodyPr/>
          <a:lstStyle/>
          <a:p>
            <a:r>
              <a:rPr lang="en-US" dirty="0" smtClean="0"/>
              <a:t>Ginsburg - </a:t>
            </a:r>
            <a:r>
              <a:rPr lang="en-US" dirty="0" err="1" smtClean="0"/>
              <a:t>Saclay</a:t>
            </a:r>
            <a:r>
              <a:rPr lang="en-US" dirty="0" smtClean="0"/>
              <a:t> Seminar, 7 Nov 2014</a:t>
            </a:r>
            <a:endParaRPr lang="en-US" dirty="0"/>
          </a:p>
        </p:txBody>
      </p:sp>
      <p:sp>
        <p:nvSpPr>
          <p:cNvPr id="18" name="Slide Number Placeholder 3"/>
          <p:cNvSpPr>
            <a:spLocks noGrp="1"/>
          </p:cNvSpPr>
          <p:nvPr>
            <p:ph type="sldNum" sz="quarter" idx="15"/>
          </p:nvPr>
        </p:nvSpPr>
        <p:spPr>
          <a:xfrm>
            <a:off x="8566150" y="6318250"/>
            <a:ext cx="319088" cy="539750"/>
          </a:xfrm>
        </p:spPr>
        <p:txBody>
          <a:bodyPr/>
          <a:lstStyle/>
          <a:p>
            <a:pPr>
              <a:defRPr/>
            </a:pPr>
            <a:fld id="{916E5410-9907-4D1F-B8AB-BEE6983E57DE}" type="slidenum">
              <a:rPr lang="en-US" smtClean="0"/>
              <a:pPr>
                <a:defRPr/>
              </a:pPr>
              <a:t>22</a:t>
            </a:fld>
            <a:endParaRPr lang="en-US" dirty="0"/>
          </a:p>
        </p:txBody>
      </p:sp>
    </p:spTree>
    <p:extLst>
      <p:ext uri="{BB962C8B-B14F-4D97-AF65-F5344CB8AC3E}">
        <p14:creationId xmlns:p14="http://schemas.microsoft.com/office/powerpoint/2010/main" val="109667397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p:cNvGraphicFramePr>
            <a:graphicFrameLocks noChangeAspect="1"/>
          </p:cNvGraphicFramePr>
          <p:nvPr>
            <p:extLst>
              <p:ext uri="{D42A27DB-BD31-4B8C-83A1-F6EECF244321}">
                <p14:modId xmlns:p14="http://schemas.microsoft.com/office/powerpoint/2010/main" val="591635028"/>
              </p:ext>
            </p:extLst>
          </p:nvPr>
        </p:nvGraphicFramePr>
        <p:xfrm>
          <a:off x="-45588" y="1420899"/>
          <a:ext cx="6225726" cy="4767994"/>
        </p:xfrm>
        <a:graphic>
          <a:graphicData uri="http://schemas.openxmlformats.org/presentationml/2006/ole">
            <mc:AlternateContent xmlns:mc="http://schemas.openxmlformats.org/markup-compatibility/2006">
              <mc:Choice xmlns:v="urn:schemas-microsoft-com:vml" Requires="v">
                <p:oleObj spid="_x0000_s1028" name="Graph" r:id="rId3" imgW="3906000" imgH="2990520" progId="Origin50.Graph">
                  <p:embed/>
                </p:oleObj>
              </mc:Choice>
              <mc:Fallback>
                <p:oleObj name="Graph" r:id="rId3" imgW="3906000" imgH="2990520" progId="Origin50.Graph">
                  <p:embed/>
                  <p:pic>
                    <p:nvPicPr>
                      <p:cNvPr id="0" name=""/>
                      <p:cNvPicPr/>
                      <p:nvPr/>
                    </p:nvPicPr>
                    <p:blipFill>
                      <a:blip r:embed="rId4"/>
                      <a:stretch>
                        <a:fillRect/>
                      </a:stretch>
                    </p:blipFill>
                    <p:spPr>
                      <a:xfrm>
                        <a:off x="-45588" y="1420899"/>
                        <a:ext cx="6225726" cy="4767994"/>
                      </a:xfrm>
                      <a:prstGeom prst="rect">
                        <a:avLst/>
                      </a:prstGeom>
                    </p:spPr>
                  </p:pic>
                </p:oleObj>
              </mc:Fallback>
            </mc:AlternateContent>
          </a:graphicData>
        </a:graphic>
      </p:graphicFrame>
      <p:sp>
        <p:nvSpPr>
          <p:cNvPr id="2050" name="Title 1"/>
          <p:cNvSpPr>
            <a:spLocks noGrp="1"/>
          </p:cNvSpPr>
          <p:nvPr>
            <p:ph type="title"/>
          </p:nvPr>
        </p:nvSpPr>
        <p:spPr bwMode="auto">
          <a:xfrm>
            <a:off x="228600" y="103188"/>
            <a:ext cx="8686800" cy="6429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compatLnSpc="1">
            <a:prstTxWarp prst="textNoShape">
              <a:avLst/>
            </a:prstTxWarp>
          </a:bodyPr>
          <a:lstStyle/>
          <a:p>
            <a:r>
              <a:rPr lang="en-US" dirty="0">
                <a:latin typeface="Helvetica" charset="0"/>
              </a:rPr>
              <a:t>Nitrogen doping: a breakthrough in </a:t>
            </a:r>
            <a:r>
              <a:rPr lang="en-US" dirty="0" smtClean="0">
                <a:latin typeface="Helvetica" charset="0"/>
              </a:rPr>
              <a:t>Q</a:t>
            </a:r>
            <a:endParaRPr lang="en-US" dirty="0">
              <a:latin typeface="Helvetica" charset="0"/>
            </a:endParaRPr>
          </a:p>
        </p:txBody>
      </p:sp>
      <p:sp>
        <p:nvSpPr>
          <p:cNvPr id="2053" name="Slide Number Placeholder 5"/>
          <p:cNvSpPr>
            <a:spLocks noGrp="1"/>
          </p:cNvSpPr>
          <p:nvPr>
            <p:ph type="sldNum" sz="quarter" idx="4294967295"/>
          </p:nvPr>
        </p:nvSpPr>
        <p:spPr bwMode="auto">
          <a:xfrm>
            <a:off x="228600" y="6515100"/>
            <a:ext cx="447675" cy="2413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compatLnSpc="1">
            <a:prstTxWarp prst="textNoShape">
              <a:avLst/>
            </a:prstTxWarp>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fld id="{E2FB6AEB-7F53-BF41-838D-0A0E38259A8A}" type="slidenum">
              <a:rPr lang="en-US" sz="900">
                <a:solidFill>
                  <a:srgbClr val="154D81"/>
                </a:solidFill>
                <a:latin typeface="Helvetica" charset="0"/>
              </a:rPr>
              <a:pPr eaLnBrk="1" hangingPunct="1"/>
              <a:t>23</a:t>
            </a:fld>
            <a:endParaRPr lang="en-US" sz="900">
              <a:solidFill>
                <a:srgbClr val="154D81"/>
              </a:solidFill>
              <a:latin typeface="Helvetica" charset="0"/>
            </a:endParaRPr>
          </a:p>
        </p:txBody>
      </p:sp>
      <p:grpSp>
        <p:nvGrpSpPr>
          <p:cNvPr id="2055" name="Group 17"/>
          <p:cNvGrpSpPr>
            <a:grpSpLocks/>
          </p:cNvGrpSpPr>
          <p:nvPr/>
        </p:nvGrpSpPr>
        <p:grpSpPr bwMode="auto">
          <a:xfrm>
            <a:off x="1438827" y="3125789"/>
            <a:ext cx="1754316" cy="1059167"/>
            <a:chOff x="0" y="1973771"/>
            <a:chExt cx="1505241" cy="1210555"/>
          </a:xfrm>
        </p:grpSpPr>
        <p:sp>
          <p:nvSpPr>
            <p:cNvPr id="2062" name="TextBox 19"/>
            <p:cNvSpPr txBox="1">
              <a:spLocks noChangeArrowheads="1"/>
            </p:cNvSpPr>
            <p:nvPr/>
          </p:nvSpPr>
          <p:spPr bwMode="auto">
            <a:xfrm>
              <a:off x="0" y="2445614"/>
              <a:ext cx="1505241" cy="738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sz="1200" dirty="0" smtClean="0"/>
                <a:t>Standard state-of-the art preparation</a:t>
              </a:r>
              <a:endParaRPr lang="en-US" sz="1200" dirty="0"/>
            </a:p>
          </p:txBody>
        </p:sp>
        <p:cxnSp>
          <p:nvCxnSpPr>
            <p:cNvPr id="21" name="Straight Arrow Connector 20"/>
            <p:cNvCxnSpPr/>
            <p:nvPr/>
          </p:nvCxnSpPr>
          <p:spPr>
            <a:xfrm flipV="1">
              <a:off x="752621" y="1973771"/>
              <a:ext cx="0" cy="471843"/>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grpSp>
      <p:sp>
        <p:nvSpPr>
          <p:cNvPr id="2057" name="TextBox 15"/>
          <p:cNvSpPr txBox="1">
            <a:spLocks noChangeArrowheads="1"/>
          </p:cNvSpPr>
          <p:nvPr/>
        </p:nvSpPr>
        <p:spPr bwMode="auto">
          <a:xfrm>
            <a:off x="4927765" y="2293938"/>
            <a:ext cx="3273425" cy="831850"/>
          </a:xfrm>
          <a:prstGeom prst="rect">
            <a:avLst/>
          </a:prstGeom>
          <a:solidFill>
            <a:schemeClr val="bg1"/>
          </a:solidFill>
          <a:ln w="9525">
            <a:solidFill>
              <a:srgbClr val="3366FF"/>
            </a:solidFill>
            <a:miter lim="800000"/>
            <a:headEnd/>
            <a:tailEnd/>
          </a:ln>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a:t>This was the highest Q possible up to last year</a:t>
            </a:r>
          </a:p>
        </p:txBody>
      </p:sp>
      <p:sp>
        <p:nvSpPr>
          <p:cNvPr id="2058" name="TextBox 23"/>
          <p:cNvSpPr txBox="1">
            <a:spLocks noChangeArrowheads="1"/>
          </p:cNvSpPr>
          <p:nvPr/>
        </p:nvSpPr>
        <p:spPr bwMode="auto">
          <a:xfrm>
            <a:off x="2104239" y="907747"/>
            <a:ext cx="6283074" cy="830997"/>
          </a:xfrm>
          <a:prstGeom prst="rect">
            <a:avLst/>
          </a:prstGeom>
          <a:solidFill>
            <a:schemeClr val="bg1"/>
          </a:solidFill>
          <a:ln w="9525">
            <a:solidFill>
              <a:srgbClr val="3366FF"/>
            </a:solidFill>
            <a:miter lim="800000"/>
            <a:headEnd/>
            <a:tailEnd/>
          </a:ln>
        </p:spPr>
        <p:txBody>
          <a:bodyPr wrap="squar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dirty="0" smtClean="0">
                <a:solidFill>
                  <a:srgbClr val="FF0000"/>
                </a:solidFill>
              </a:rPr>
              <a:t>Record after nitrogen doping – up to 4 times higher Q! </a:t>
            </a:r>
            <a:endParaRPr lang="en-US" dirty="0">
              <a:solidFill>
                <a:srgbClr val="FF0000"/>
              </a:solidFill>
            </a:endParaRPr>
          </a:p>
        </p:txBody>
      </p:sp>
      <p:cxnSp>
        <p:nvCxnSpPr>
          <p:cNvPr id="19" name="Straight Arrow Connector 18"/>
          <p:cNvCxnSpPr/>
          <p:nvPr/>
        </p:nvCxnSpPr>
        <p:spPr>
          <a:xfrm flipH="1">
            <a:off x="3051629" y="1722837"/>
            <a:ext cx="419100" cy="390525"/>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30" name="Straight Arrow Connector 29"/>
          <p:cNvCxnSpPr/>
          <p:nvPr/>
        </p:nvCxnSpPr>
        <p:spPr>
          <a:xfrm flipH="1">
            <a:off x="3470729" y="2770188"/>
            <a:ext cx="1390197" cy="355601"/>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22" name="TextBox 21"/>
          <p:cNvSpPr txBox="1"/>
          <p:nvPr/>
        </p:nvSpPr>
        <p:spPr>
          <a:xfrm>
            <a:off x="4547730" y="5764979"/>
            <a:ext cx="4484722" cy="523220"/>
          </a:xfrm>
          <a:prstGeom prst="rect">
            <a:avLst/>
          </a:prstGeom>
          <a:noFill/>
        </p:spPr>
        <p:txBody>
          <a:bodyPr wrap="square" rtlCol="0">
            <a:spAutoFit/>
          </a:bodyPr>
          <a:lstStyle/>
          <a:p>
            <a:r>
              <a:rPr lang="en-US" sz="1400" dirty="0" smtClean="0">
                <a:solidFill>
                  <a:srgbClr val="0000FF"/>
                </a:solidFill>
              </a:rPr>
              <a:t>A. </a:t>
            </a:r>
            <a:r>
              <a:rPr lang="en-US" sz="1400" dirty="0" err="1" smtClean="0">
                <a:solidFill>
                  <a:srgbClr val="0000FF"/>
                </a:solidFill>
              </a:rPr>
              <a:t>Grassellino</a:t>
            </a:r>
            <a:r>
              <a:rPr lang="en-US" sz="1400" dirty="0" smtClean="0">
                <a:solidFill>
                  <a:srgbClr val="0000FF"/>
                </a:solidFill>
              </a:rPr>
              <a:t> et al, 2013 </a:t>
            </a:r>
            <a:r>
              <a:rPr lang="en-US" sz="1400" dirty="0" err="1" smtClean="0">
                <a:solidFill>
                  <a:srgbClr val="0000FF"/>
                </a:solidFill>
              </a:rPr>
              <a:t>Supercond</a:t>
            </a:r>
            <a:r>
              <a:rPr lang="en-US" sz="1400" dirty="0">
                <a:solidFill>
                  <a:srgbClr val="0000FF"/>
                </a:solidFill>
              </a:rPr>
              <a:t>. Sci. Technol. </a:t>
            </a:r>
            <a:r>
              <a:rPr lang="en-US" sz="1400" b="1" dirty="0">
                <a:solidFill>
                  <a:srgbClr val="0000FF"/>
                </a:solidFill>
              </a:rPr>
              <a:t>26</a:t>
            </a:r>
            <a:r>
              <a:rPr lang="en-US" sz="1400" dirty="0">
                <a:solidFill>
                  <a:srgbClr val="0000FF"/>
                </a:solidFill>
              </a:rPr>
              <a:t> 102001 (Rapid Communication</a:t>
            </a:r>
            <a:r>
              <a:rPr lang="en-US" sz="1400" dirty="0" smtClean="0">
                <a:solidFill>
                  <a:srgbClr val="0000FF"/>
                </a:solidFill>
              </a:rPr>
              <a:t>)</a:t>
            </a:r>
            <a:endParaRPr lang="en-US" sz="1400" dirty="0">
              <a:solidFill>
                <a:srgbClr val="0000FF"/>
              </a:solidFill>
            </a:endParaRPr>
          </a:p>
        </p:txBody>
      </p:sp>
      <p:sp>
        <p:nvSpPr>
          <p:cNvPr id="6" name="TextBox 5"/>
          <p:cNvSpPr txBox="1"/>
          <p:nvPr/>
        </p:nvSpPr>
        <p:spPr>
          <a:xfrm>
            <a:off x="2628900" y="4762082"/>
            <a:ext cx="1149674" cy="461665"/>
          </a:xfrm>
          <a:prstGeom prst="rect">
            <a:avLst/>
          </a:prstGeom>
          <a:noFill/>
        </p:spPr>
        <p:txBody>
          <a:bodyPr wrap="none" rtlCol="0">
            <a:spAutoFit/>
          </a:bodyPr>
          <a:lstStyle/>
          <a:p>
            <a:r>
              <a:rPr lang="en-US" dirty="0" smtClean="0"/>
              <a:t>1.3 GHz</a:t>
            </a:r>
            <a:endParaRPr lang="en-US" dirty="0"/>
          </a:p>
        </p:txBody>
      </p:sp>
      <p:sp>
        <p:nvSpPr>
          <p:cNvPr id="16" name="Footer Placeholder 3"/>
          <p:cNvSpPr>
            <a:spLocks noGrp="1"/>
          </p:cNvSpPr>
          <p:nvPr>
            <p:ph type="ftr" sz="quarter" idx="4294967295"/>
          </p:nvPr>
        </p:nvSpPr>
        <p:spPr>
          <a:xfrm>
            <a:off x="445472" y="6400800"/>
            <a:ext cx="4996970" cy="457200"/>
          </a:xfrm>
          <a:prstGeom prst="rect">
            <a:avLst/>
          </a:prstGeom>
        </p:spPr>
        <p:txBody>
          <a:bodyPr/>
          <a:lstStyle/>
          <a:p>
            <a:r>
              <a:rPr lang="en-US" sz="1200" dirty="0" smtClean="0"/>
              <a:t>Anna Grassellino, LCLS-II DOE Status Review, June 30th, 2014</a:t>
            </a:r>
            <a:endParaRPr lang="en-US" sz="1200" dirty="0"/>
          </a:p>
        </p:txBody>
      </p:sp>
      <p:sp>
        <p:nvSpPr>
          <p:cNvPr id="3" name="TextBox 2"/>
          <p:cNvSpPr txBox="1"/>
          <p:nvPr/>
        </p:nvSpPr>
        <p:spPr>
          <a:xfrm>
            <a:off x="6386732" y="422031"/>
            <a:ext cx="1338828" cy="369332"/>
          </a:xfrm>
          <a:prstGeom prst="rect">
            <a:avLst/>
          </a:prstGeom>
          <a:noFill/>
          <a:ln>
            <a:solidFill>
              <a:srgbClr val="0000FF"/>
            </a:solidFill>
          </a:ln>
        </p:spPr>
        <p:txBody>
          <a:bodyPr wrap="none" rtlCol="0">
            <a:spAutoFit/>
          </a:bodyPr>
          <a:lstStyle/>
          <a:p>
            <a:r>
              <a:rPr lang="en-US" dirty="0" smtClean="0"/>
              <a:t>Grassellino</a:t>
            </a:r>
            <a:endParaRPr lang="en-US" dirty="0"/>
          </a:p>
        </p:txBody>
      </p:sp>
      <p:sp>
        <p:nvSpPr>
          <p:cNvPr id="17" name="Slide Number Placeholder 3"/>
          <p:cNvSpPr>
            <a:spLocks noGrp="1"/>
          </p:cNvSpPr>
          <p:nvPr>
            <p:ph type="sldNum" sz="quarter" idx="15"/>
          </p:nvPr>
        </p:nvSpPr>
        <p:spPr>
          <a:xfrm>
            <a:off x="8566150" y="6318250"/>
            <a:ext cx="319088" cy="539750"/>
          </a:xfrm>
        </p:spPr>
        <p:txBody>
          <a:bodyPr/>
          <a:lstStyle/>
          <a:p>
            <a:pPr>
              <a:defRPr/>
            </a:pPr>
            <a:fld id="{916E5410-9907-4D1F-B8AB-BEE6983E57DE}" type="slidenum">
              <a:rPr lang="en-US" smtClean="0"/>
              <a:pPr>
                <a:defRPr/>
              </a:pPr>
              <a:t>23</a:t>
            </a:fld>
            <a:endParaRPr lang="en-US" dirty="0"/>
          </a:p>
        </p:txBody>
      </p:sp>
    </p:spTree>
    <p:extLst>
      <p:ext uri="{BB962C8B-B14F-4D97-AF65-F5344CB8AC3E}">
        <p14:creationId xmlns:p14="http://schemas.microsoft.com/office/powerpoint/2010/main" val="341048570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LCLS II vs. XFEL Industrial Cavity Processing Recipes</a:t>
            </a:r>
            <a:endParaRPr lang="en-US" dirty="0"/>
          </a:p>
        </p:txBody>
      </p:sp>
      <p:sp>
        <p:nvSpPr>
          <p:cNvPr id="7" name="TextBox 6"/>
          <p:cNvSpPr txBox="1"/>
          <p:nvPr/>
        </p:nvSpPr>
        <p:spPr>
          <a:xfrm>
            <a:off x="939582" y="1401388"/>
            <a:ext cx="1448973" cy="461665"/>
          </a:xfrm>
          <a:prstGeom prst="rect">
            <a:avLst/>
          </a:prstGeom>
          <a:ln/>
        </p:spPr>
        <p:style>
          <a:lnRef idx="1">
            <a:schemeClr val="accent5"/>
          </a:lnRef>
          <a:fillRef idx="2">
            <a:schemeClr val="accent5"/>
          </a:fillRef>
          <a:effectRef idx="1">
            <a:schemeClr val="accent5"/>
          </a:effectRef>
          <a:fontRef idx="minor">
            <a:schemeClr val="dk1"/>
          </a:fontRef>
        </p:style>
        <p:txBody>
          <a:bodyPr wrap="square" rtlCol="0" anchor="ctr" anchorCtr="0">
            <a:spAutoFit/>
          </a:bodyPr>
          <a:lstStyle/>
          <a:p>
            <a:pPr algn="ctr"/>
            <a:r>
              <a:rPr lang="en-US" sz="1200" dirty="0" smtClean="0"/>
              <a:t>Cavity after Equator Welding</a:t>
            </a:r>
            <a:endParaRPr lang="en-US" sz="1200" dirty="0"/>
          </a:p>
        </p:txBody>
      </p:sp>
      <p:sp>
        <p:nvSpPr>
          <p:cNvPr id="8" name="TextBox 7"/>
          <p:cNvSpPr txBox="1"/>
          <p:nvPr/>
        </p:nvSpPr>
        <p:spPr>
          <a:xfrm>
            <a:off x="940923" y="3442714"/>
            <a:ext cx="1448973" cy="276999"/>
          </a:xfrm>
          <a:prstGeom prst="rect">
            <a:avLst/>
          </a:prstGeom>
          <a:ln/>
        </p:spPr>
        <p:style>
          <a:lnRef idx="1">
            <a:schemeClr val="accent1"/>
          </a:lnRef>
          <a:fillRef idx="2">
            <a:schemeClr val="accent1"/>
          </a:fillRef>
          <a:effectRef idx="1">
            <a:schemeClr val="accent1"/>
          </a:effectRef>
          <a:fontRef idx="minor">
            <a:schemeClr val="dk1"/>
          </a:fontRef>
        </p:style>
        <p:txBody>
          <a:bodyPr wrap="square" rtlCol="0" anchor="ctr" anchorCtr="0">
            <a:spAutoFit/>
          </a:bodyPr>
          <a:lstStyle/>
          <a:p>
            <a:pPr algn="ctr"/>
            <a:r>
              <a:rPr lang="en-US" sz="1200" dirty="0" smtClean="0"/>
              <a:t>EP 140 um</a:t>
            </a:r>
            <a:endParaRPr lang="en-US" sz="1200" dirty="0"/>
          </a:p>
        </p:txBody>
      </p:sp>
      <p:sp>
        <p:nvSpPr>
          <p:cNvPr id="10" name="TextBox 9"/>
          <p:cNvSpPr txBox="1"/>
          <p:nvPr/>
        </p:nvSpPr>
        <p:spPr>
          <a:xfrm>
            <a:off x="939589" y="2925806"/>
            <a:ext cx="1448973" cy="276999"/>
          </a:xfrm>
          <a:prstGeom prst="rect">
            <a:avLst/>
          </a:prstGeom>
          <a:ln/>
        </p:spPr>
        <p:style>
          <a:lnRef idx="1">
            <a:schemeClr val="accent2"/>
          </a:lnRef>
          <a:fillRef idx="2">
            <a:schemeClr val="accent2"/>
          </a:fillRef>
          <a:effectRef idx="1">
            <a:schemeClr val="accent2"/>
          </a:effectRef>
          <a:fontRef idx="minor">
            <a:schemeClr val="dk1"/>
          </a:fontRef>
        </p:style>
        <p:txBody>
          <a:bodyPr wrap="square" rtlCol="0" anchor="ctr" anchorCtr="0">
            <a:spAutoFit/>
          </a:bodyPr>
          <a:lstStyle/>
          <a:p>
            <a:pPr algn="ctr"/>
            <a:r>
              <a:rPr lang="en-US" sz="1200" dirty="0" smtClean="0"/>
              <a:t>US Degrease</a:t>
            </a:r>
            <a:endParaRPr lang="en-US" sz="1200" dirty="0"/>
          </a:p>
        </p:txBody>
      </p:sp>
      <p:sp>
        <p:nvSpPr>
          <p:cNvPr id="11" name="TextBox 10"/>
          <p:cNvSpPr txBox="1"/>
          <p:nvPr/>
        </p:nvSpPr>
        <p:spPr>
          <a:xfrm>
            <a:off x="939581" y="2188729"/>
            <a:ext cx="1448973" cy="461665"/>
          </a:xfrm>
          <a:prstGeom prst="rect">
            <a:avLst/>
          </a:prstGeom>
          <a:ln/>
        </p:spPr>
        <p:style>
          <a:lnRef idx="1">
            <a:schemeClr val="accent1"/>
          </a:lnRef>
          <a:fillRef idx="2">
            <a:schemeClr val="accent1"/>
          </a:fillRef>
          <a:effectRef idx="1">
            <a:schemeClr val="accent1"/>
          </a:effectRef>
          <a:fontRef idx="minor">
            <a:schemeClr val="dk1"/>
          </a:fontRef>
        </p:style>
        <p:txBody>
          <a:bodyPr wrap="square" rtlCol="0" anchor="ctr" anchorCtr="0">
            <a:spAutoFit/>
          </a:bodyPr>
          <a:lstStyle/>
          <a:p>
            <a:pPr algn="ctr"/>
            <a:r>
              <a:rPr lang="en-US" sz="1200" dirty="0" smtClean="0"/>
              <a:t>External 20 um BCP</a:t>
            </a:r>
            <a:endParaRPr lang="en-US" sz="1200" dirty="0"/>
          </a:p>
        </p:txBody>
      </p:sp>
      <p:sp>
        <p:nvSpPr>
          <p:cNvPr id="12" name="TextBox 11"/>
          <p:cNvSpPr txBox="1"/>
          <p:nvPr/>
        </p:nvSpPr>
        <p:spPr>
          <a:xfrm>
            <a:off x="939579" y="4444912"/>
            <a:ext cx="1448973" cy="276999"/>
          </a:xfrm>
          <a:prstGeom prst="rect">
            <a:avLst/>
          </a:prstGeom>
          <a:ln/>
        </p:spPr>
        <p:style>
          <a:lnRef idx="1">
            <a:schemeClr val="accent4"/>
          </a:lnRef>
          <a:fillRef idx="2">
            <a:schemeClr val="accent4"/>
          </a:fillRef>
          <a:effectRef idx="1">
            <a:schemeClr val="accent4"/>
          </a:effectRef>
          <a:fontRef idx="minor">
            <a:schemeClr val="dk1"/>
          </a:fontRef>
        </p:style>
        <p:txBody>
          <a:bodyPr wrap="square" rtlCol="0" anchor="ctr" anchorCtr="0">
            <a:spAutoFit/>
          </a:bodyPr>
          <a:lstStyle/>
          <a:p>
            <a:pPr algn="ctr"/>
            <a:r>
              <a:rPr lang="en-US" sz="1200" dirty="0" smtClean="0"/>
              <a:t>Short HPR</a:t>
            </a:r>
            <a:endParaRPr lang="en-US" sz="1200" dirty="0"/>
          </a:p>
        </p:txBody>
      </p:sp>
      <p:sp>
        <p:nvSpPr>
          <p:cNvPr id="13" name="TextBox 12"/>
          <p:cNvSpPr txBox="1"/>
          <p:nvPr/>
        </p:nvSpPr>
        <p:spPr>
          <a:xfrm>
            <a:off x="939580" y="4974115"/>
            <a:ext cx="1448973" cy="461665"/>
          </a:xfrm>
          <a:prstGeom prst="rect">
            <a:avLst/>
          </a:prstGeom>
          <a:ln/>
        </p:spPr>
        <p:style>
          <a:lnRef idx="1">
            <a:schemeClr val="accent2"/>
          </a:lnRef>
          <a:fillRef idx="2">
            <a:schemeClr val="accent2"/>
          </a:fillRef>
          <a:effectRef idx="1">
            <a:schemeClr val="accent2"/>
          </a:effectRef>
          <a:fontRef idx="minor">
            <a:schemeClr val="dk1"/>
          </a:fontRef>
        </p:style>
        <p:txBody>
          <a:bodyPr wrap="square" rtlCol="0" anchor="ctr" anchorCtr="0">
            <a:spAutoFit/>
          </a:bodyPr>
          <a:lstStyle/>
          <a:p>
            <a:pPr algn="ctr"/>
            <a:r>
              <a:rPr lang="en-US" sz="1200" dirty="0" smtClean="0"/>
              <a:t>800C HT Bake + N2 Doping</a:t>
            </a:r>
            <a:endParaRPr lang="en-US" sz="1200" dirty="0"/>
          </a:p>
        </p:txBody>
      </p:sp>
      <p:sp>
        <p:nvSpPr>
          <p:cNvPr id="14" name="TextBox 13"/>
          <p:cNvSpPr txBox="1"/>
          <p:nvPr/>
        </p:nvSpPr>
        <p:spPr>
          <a:xfrm>
            <a:off x="940923" y="5633319"/>
            <a:ext cx="1448973" cy="276999"/>
          </a:xfrm>
          <a:prstGeom prst="rect">
            <a:avLst/>
          </a:prstGeom>
          <a:ln/>
        </p:spPr>
        <p:style>
          <a:lnRef idx="1">
            <a:schemeClr val="accent2"/>
          </a:lnRef>
          <a:fillRef idx="2">
            <a:schemeClr val="accent2"/>
          </a:fillRef>
          <a:effectRef idx="1">
            <a:schemeClr val="accent2"/>
          </a:effectRef>
          <a:fontRef idx="minor">
            <a:schemeClr val="dk1"/>
          </a:fontRef>
        </p:style>
        <p:txBody>
          <a:bodyPr wrap="square" rtlCol="0" anchor="ctr" anchorCtr="0">
            <a:spAutoFit/>
          </a:bodyPr>
          <a:lstStyle/>
          <a:p>
            <a:pPr algn="ctr"/>
            <a:r>
              <a:rPr lang="en-US" sz="1200" dirty="0" smtClean="0"/>
              <a:t>RF Tuning</a:t>
            </a:r>
            <a:endParaRPr lang="en-US" sz="1200" dirty="0"/>
          </a:p>
        </p:txBody>
      </p:sp>
      <p:sp>
        <p:nvSpPr>
          <p:cNvPr id="15" name="TextBox 14"/>
          <p:cNvSpPr txBox="1"/>
          <p:nvPr/>
        </p:nvSpPr>
        <p:spPr>
          <a:xfrm>
            <a:off x="940923" y="6059385"/>
            <a:ext cx="1448973" cy="276999"/>
          </a:xfrm>
          <a:prstGeom prst="rect">
            <a:avLst/>
          </a:prstGeom>
          <a:ln/>
        </p:spPr>
        <p:style>
          <a:lnRef idx="1">
            <a:schemeClr val="accent1"/>
          </a:lnRef>
          <a:fillRef idx="2">
            <a:schemeClr val="accent1"/>
          </a:fillRef>
          <a:effectRef idx="1">
            <a:schemeClr val="accent1"/>
          </a:effectRef>
          <a:fontRef idx="minor">
            <a:schemeClr val="dk1"/>
          </a:fontRef>
        </p:style>
        <p:txBody>
          <a:bodyPr wrap="square" rtlCol="0" anchor="ctr" anchorCtr="0">
            <a:spAutoFit/>
          </a:bodyPr>
          <a:lstStyle/>
          <a:p>
            <a:pPr algn="ctr"/>
            <a:r>
              <a:rPr lang="en-US" sz="1200" dirty="0" smtClean="0"/>
              <a:t>EP 5-20 um</a:t>
            </a:r>
            <a:endParaRPr lang="en-US" sz="1200" dirty="0"/>
          </a:p>
        </p:txBody>
      </p:sp>
      <p:sp>
        <p:nvSpPr>
          <p:cNvPr id="17" name="TextBox 16"/>
          <p:cNvSpPr txBox="1"/>
          <p:nvPr/>
        </p:nvSpPr>
        <p:spPr>
          <a:xfrm>
            <a:off x="2930068" y="3442714"/>
            <a:ext cx="1448973" cy="276999"/>
          </a:xfrm>
          <a:prstGeom prst="rect">
            <a:avLst/>
          </a:prstGeom>
          <a:ln/>
        </p:spPr>
        <p:style>
          <a:lnRef idx="1">
            <a:schemeClr val="accent4"/>
          </a:lnRef>
          <a:fillRef idx="2">
            <a:schemeClr val="accent4"/>
          </a:fillRef>
          <a:effectRef idx="1">
            <a:schemeClr val="accent4"/>
          </a:effectRef>
          <a:fontRef idx="minor">
            <a:schemeClr val="dk1"/>
          </a:fontRef>
        </p:style>
        <p:txBody>
          <a:bodyPr wrap="square" rtlCol="0" anchor="ctr" anchorCtr="0">
            <a:spAutoFit/>
          </a:bodyPr>
          <a:lstStyle/>
          <a:p>
            <a:pPr algn="ctr"/>
            <a:r>
              <a:rPr lang="en-US" sz="1200" dirty="0" smtClean="0"/>
              <a:t>Long HPR</a:t>
            </a:r>
            <a:endParaRPr lang="en-US" sz="1200" dirty="0"/>
          </a:p>
        </p:txBody>
      </p:sp>
      <p:sp>
        <p:nvSpPr>
          <p:cNvPr id="18" name="TextBox 17"/>
          <p:cNvSpPr txBox="1"/>
          <p:nvPr/>
        </p:nvSpPr>
        <p:spPr>
          <a:xfrm>
            <a:off x="2930073" y="3005980"/>
            <a:ext cx="1448973" cy="276999"/>
          </a:xfrm>
          <a:prstGeom prst="rect">
            <a:avLst/>
          </a:prstGeom>
          <a:ln/>
        </p:spPr>
        <p:style>
          <a:lnRef idx="1">
            <a:schemeClr val="accent4"/>
          </a:lnRef>
          <a:fillRef idx="2">
            <a:schemeClr val="accent4"/>
          </a:fillRef>
          <a:effectRef idx="1">
            <a:schemeClr val="accent4"/>
          </a:effectRef>
          <a:fontRef idx="minor">
            <a:schemeClr val="dk1"/>
          </a:fontRef>
        </p:style>
        <p:txBody>
          <a:bodyPr wrap="square" rtlCol="0" anchor="ctr" anchorCtr="0">
            <a:spAutoFit/>
          </a:bodyPr>
          <a:lstStyle/>
          <a:p>
            <a:pPr algn="ctr"/>
            <a:r>
              <a:rPr lang="en-US" sz="1200" dirty="0" smtClean="0"/>
              <a:t>Final Assembly</a:t>
            </a:r>
            <a:endParaRPr lang="en-US" sz="1200" dirty="0"/>
          </a:p>
        </p:txBody>
      </p:sp>
      <p:sp>
        <p:nvSpPr>
          <p:cNvPr id="19" name="TextBox 18"/>
          <p:cNvSpPr txBox="1"/>
          <p:nvPr/>
        </p:nvSpPr>
        <p:spPr>
          <a:xfrm>
            <a:off x="2930080" y="6059386"/>
            <a:ext cx="1448973" cy="276999"/>
          </a:xfrm>
          <a:prstGeom prst="rect">
            <a:avLst/>
          </a:prstGeom>
          <a:ln/>
        </p:spPr>
        <p:style>
          <a:lnRef idx="1">
            <a:schemeClr val="accent4"/>
          </a:lnRef>
          <a:fillRef idx="2">
            <a:schemeClr val="accent4"/>
          </a:fillRef>
          <a:effectRef idx="1">
            <a:schemeClr val="accent4"/>
          </a:effectRef>
          <a:fontRef idx="minor">
            <a:schemeClr val="dk1"/>
          </a:fontRef>
        </p:style>
        <p:txBody>
          <a:bodyPr wrap="square" rtlCol="0" anchor="ctr" anchorCtr="0">
            <a:spAutoFit/>
          </a:bodyPr>
          <a:lstStyle/>
          <a:p>
            <a:pPr algn="ctr"/>
            <a:r>
              <a:rPr lang="en-US" sz="1200" dirty="0" smtClean="0"/>
              <a:t>US Degrease</a:t>
            </a:r>
            <a:endParaRPr lang="en-US" sz="1200" dirty="0"/>
          </a:p>
        </p:txBody>
      </p:sp>
      <p:sp>
        <p:nvSpPr>
          <p:cNvPr id="20" name="TextBox 19"/>
          <p:cNvSpPr txBox="1"/>
          <p:nvPr/>
        </p:nvSpPr>
        <p:spPr>
          <a:xfrm>
            <a:off x="2930070" y="4319055"/>
            <a:ext cx="1448973" cy="276999"/>
          </a:xfrm>
          <a:prstGeom prst="rect">
            <a:avLst/>
          </a:prstGeom>
          <a:ln/>
        </p:spPr>
        <p:style>
          <a:lnRef idx="1">
            <a:schemeClr val="accent4"/>
          </a:lnRef>
          <a:fillRef idx="2">
            <a:schemeClr val="accent4"/>
          </a:fillRef>
          <a:effectRef idx="1">
            <a:schemeClr val="accent4"/>
          </a:effectRef>
          <a:fontRef idx="minor">
            <a:schemeClr val="dk1"/>
          </a:fontRef>
        </p:style>
        <p:txBody>
          <a:bodyPr wrap="square" rtlCol="0" anchor="ctr" anchorCtr="0">
            <a:spAutoFit/>
          </a:bodyPr>
          <a:lstStyle/>
          <a:p>
            <a:pPr algn="ctr"/>
            <a:r>
              <a:rPr lang="en-US" sz="1200" dirty="0" smtClean="0"/>
              <a:t>Long HPR</a:t>
            </a:r>
            <a:endParaRPr lang="en-US" sz="1200" dirty="0"/>
          </a:p>
        </p:txBody>
      </p:sp>
      <p:sp>
        <p:nvSpPr>
          <p:cNvPr id="21" name="TextBox 20"/>
          <p:cNvSpPr txBox="1"/>
          <p:nvPr/>
        </p:nvSpPr>
        <p:spPr>
          <a:xfrm>
            <a:off x="2930069" y="4776902"/>
            <a:ext cx="1448973" cy="646331"/>
          </a:xfrm>
          <a:prstGeom prst="rect">
            <a:avLst/>
          </a:prstGeom>
          <a:ln/>
        </p:spPr>
        <p:style>
          <a:lnRef idx="1">
            <a:schemeClr val="accent2"/>
          </a:lnRef>
          <a:fillRef idx="2">
            <a:schemeClr val="accent2"/>
          </a:fillRef>
          <a:effectRef idx="1">
            <a:schemeClr val="accent2"/>
          </a:effectRef>
          <a:fontRef idx="minor">
            <a:schemeClr val="dk1"/>
          </a:fontRef>
        </p:style>
        <p:txBody>
          <a:bodyPr wrap="square" rtlCol="0" anchor="ctr" anchorCtr="0">
            <a:spAutoFit/>
          </a:bodyPr>
          <a:lstStyle/>
          <a:p>
            <a:pPr algn="ctr"/>
            <a:r>
              <a:rPr lang="en-US" sz="1200" dirty="0" smtClean="0"/>
              <a:t>Helium Tank Welding Procedure</a:t>
            </a:r>
            <a:endParaRPr lang="en-US" sz="1200" dirty="0"/>
          </a:p>
        </p:txBody>
      </p:sp>
      <p:sp>
        <p:nvSpPr>
          <p:cNvPr id="27" name="TextBox 26"/>
          <p:cNvSpPr txBox="1"/>
          <p:nvPr/>
        </p:nvSpPr>
        <p:spPr>
          <a:xfrm>
            <a:off x="2930076" y="3888836"/>
            <a:ext cx="1448973" cy="276999"/>
          </a:xfrm>
          <a:prstGeom prst="rect">
            <a:avLst/>
          </a:prstGeom>
          <a:ln/>
        </p:spPr>
        <p:style>
          <a:lnRef idx="1">
            <a:schemeClr val="accent4"/>
          </a:lnRef>
          <a:fillRef idx="2">
            <a:schemeClr val="accent4"/>
          </a:fillRef>
          <a:effectRef idx="1">
            <a:schemeClr val="accent4"/>
          </a:effectRef>
          <a:fontRef idx="minor">
            <a:schemeClr val="dk1"/>
          </a:fontRef>
        </p:style>
        <p:txBody>
          <a:bodyPr wrap="square" rtlCol="0" anchor="ctr" anchorCtr="0">
            <a:spAutoFit/>
          </a:bodyPr>
          <a:lstStyle/>
          <a:p>
            <a:pPr algn="ctr"/>
            <a:r>
              <a:rPr lang="en-US" sz="1200" dirty="0" smtClean="0"/>
              <a:t>VT Assembly</a:t>
            </a:r>
            <a:endParaRPr lang="en-US" sz="1200" dirty="0"/>
          </a:p>
        </p:txBody>
      </p:sp>
      <p:sp>
        <p:nvSpPr>
          <p:cNvPr id="28" name="TextBox 27"/>
          <p:cNvSpPr txBox="1"/>
          <p:nvPr/>
        </p:nvSpPr>
        <p:spPr>
          <a:xfrm>
            <a:off x="2930080" y="5598822"/>
            <a:ext cx="1448973" cy="276999"/>
          </a:xfrm>
          <a:prstGeom prst="rect">
            <a:avLst/>
          </a:prstGeom>
          <a:ln/>
        </p:spPr>
        <p:style>
          <a:lnRef idx="1">
            <a:schemeClr val="accent4"/>
          </a:lnRef>
          <a:fillRef idx="2">
            <a:schemeClr val="accent4"/>
          </a:fillRef>
          <a:effectRef idx="1">
            <a:schemeClr val="accent4"/>
          </a:effectRef>
          <a:fontRef idx="minor">
            <a:schemeClr val="dk1"/>
          </a:fontRef>
        </p:style>
        <p:txBody>
          <a:bodyPr wrap="square" rtlCol="0" anchor="ctr" anchorCtr="0">
            <a:spAutoFit/>
          </a:bodyPr>
          <a:lstStyle/>
          <a:p>
            <a:pPr algn="ctr"/>
            <a:r>
              <a:rPr lang="en-US" sz="1200" dirty="0" smtClean="0"/>
              <a:t>Long HPR</a:t>
            </a:r>
            <a:endParaRPr lang="en-US" sz="1200" dirty="0"/>
          </a:p>
        </p:txBody>
      </p:sp>
      <p:sp>
        <p:nvSpPr>
          <p:cNvPr id="30" name="TextBox 29"/>
          <p:cNvSpPr txBox="1"/>
          <p:nvPr/>
        </p:nvSpPr>
        <p:spPr>
          <a:xfrm>
            <a:off x="2930071" y="2075518"/>
            <a:ext cx="1448973" cy="276999"/>
          </a:xfrm>
          <a:prstGeom prst="rect">
            <a:avLst/>
          </a:prstGeom>
          <a:ln/>
        </p:spPr>
        <p:style>
          <a:lnRef idx="1">
            <a:schemeClr val="accent2"/>
          </a:lnRef>
          <a:fillRef idx="2">
            <a:schemeClr val="accent2"/>
          </a:fillRef>
          <a:effectRef idx="1">
            <a:schemeClr val="accent2"/>
          </a:effectRef>
          <a:fontRef idx="minor">
            <a:schemeClr val="dk1"/>
          </a:fontRef>
        </p:style>
        <p:txBody>
          <a:bodyPr wrap="square" rtlCol="0" anchor="ctr" anchorCtr="0">
            <a:spAutoFit/>
          </a:bodyPr>
          <a:lstStyle/>
          <a:p>
            <a:pPr algn="ctr"/>
            <a:r>
              <a:rPr lang="en-US" sz="1200" dirty="0" smtClean="0"/>
              <a:t>HOM Tuning</a:t>
            </a:r>
            <a:endParaRPr lang="en-US" sz="1200" dirty="0"/>
          </a:p>
        </p:txBody>
      </p:sp>
      <p:sp>
        <p:nvSpPr>
          <p:cNvPr id="31" name="TextBox 30"/>
          <p:cNvSpPr txBox="1"/>
          <p:nvPr/>
        </p:nvSpPr>
        <p:spPr>
          <a:xfrm>
            <a:off x="2930080" y="1401388"/>
            <a:ext cx="1448973" cy="461665"/>
          </a:xfrm>
          <a:prstGeom prst="rect">
            <a:avLst/>
          </a:prstGeom>
          <a:ln/>
        </p:spPr>
        <p:style>
          <a:lnRef idx="1">
            <a:schemeClr val="accent6"/>
          </a:lnRef>
          <a:fillRef idx="2">
            <a:schemeClr val="accent6"/>
          </a:fillRef>
          <a:effectRef idx="1">
            <a:schemeClr val="accent6"/>
          </a:effectRef>
          <a:fontRef idx="minor">
            <a:schemeClr val="dk1"/>
          </a:fontRef>
        </p:style>
        <p:txBody>
          <a:bodyPr wrap="square" rtlCol="0" anchor="ctr" anchorCtr="0">
            <a:spAutoFit/>
          </a:bodyPr>
          <a:lstStyle/>
          <a:p>
            <a:pPr algn="ctr"/>
            <a:r>
              <a:rPr lang="en-US" sz="1200" dirty="0" smtClean="0"/>
              <a:t>Ship to FNAL/</a:t>
            </a:r>
            <a:r>
              <a:rPr lang="en-US" sz="1200" dirty="0" err="1" smtClean="0"/>
              <a:t>JLab</a:t>
            </a:r>
            <a:endParaRPr lang="en-US" sz="1200" dirty="0"/>
          </a:p>
        </p:txBody>
      </p:sp>
      <p:cxnSp>
        <p:nvCxnSpPr>
          <p:cNvPr id="40" name="Straight Arrow Connector 39"/>
          <p:cNvCxnSpPr>
            <a:stCxn id="7" idx="2"/>
            <a:endCxn id="11" idx="0"/>
          </p:cNvCxnSpPr>
          <p:nvPr/>
        </p:nvCxnSpPr>
        <p:spPr>
          <a:xfrm flipH="1">
            <a:off x="1664068" y="1863053"/>
            <a:ext cx="1" cy="325676"/>
          </a:xfrm>
          <a:prstGeom prst="straightConnector1">
            <a:avLst/>
          </a:prstGeom>
          <a:ln w="1905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43" name="Straight Arrow Connector 42"/>
          <p:cNvCxnSpPr>
            <a:stCxn id="11" idx="2"/>
            <a:endCxn id="10" idx="0"/>
          </p:cNvCxnSpPr>
          <p:nvPr/>
        </p:nvCxnSpPr>
        <p:spPr>
          <a:xfrm>
            <a:off x="1664068" y="2650394"/>
            <a:ext cx="8" cy="275412"/>
          </a:xfrm>
          <a:prstGeom prst="straightConnector1">
            <a:avLst/>
          </a:prstGeom>
          <a:ln w="1905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44" name="Straight Arrow Connector 43"/>
          <p:cNvCxnSpPr>
            <a:stCxn id="8" idx="2"/>
            <a:endCxn id="333" idx="0"/>
          </p:cNvCxnSpPr>
          <p:nvPr/>
        </p:nvCxnSpPr>
        <p:spPr>
          <a:xfrm flipH="1">
            <a:off x="1664065" y="3719713"/>
            <a:ext cx="1345" cy="276999"/>
          </a:xfrm>
          <a:prstGeom prst="straightConnector1">
            <a:avLst/>
          </a:prstGeom>
          <a:ln w="1905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47" name="Straight Arrow Connector 46"/>
          <p:cNvCxnSpPr>
            <a:stCxn id="13" idx="2"/>
            <a:endCxn id="14" idx="0"/>
          </p:cNvCxnSpPr>
          <p:nvPr/>
        </p:nvCxnSpPr>
        <p:spPr>
          <a:xfrm>
            <a:off x="1664067" y="5435780"/>
            <a:ext cx="1343" cy="197539"/>
          </a:xfrm>
          <a:prstGeom prst="straightConnector1">
            <a:avLst/>
          </a:prstGeom>
          <a:ln w="1905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77" name="Straight Arrow Connector 76"/>
          <p:cNvCxnSpPr>
            <a:stCxn id="15" idx="3"/>
            <a:endCxn id="19" idx="1"/>
          </p:cNvCxnSpPr>
          <p:nvPr/>
        </p:nvCxnSpPr>
        <p:spPr>
          <a:xfrm>
            <a:off x="2389896" y="6197885"/>
            <a:ext cx="540184" cy="1"/>
          </a:xfrm>
          <a:prstGeom prst="straightConnector1">
            <a:avLst/>
          </a:prstGeom>
          <a:ln w="1905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80" name="Straight Arrow Connector 79"/>
          <p:cNvCxnSpPr>
            <a:stCxn id="19" idx="0"/>
            <a:endCxn id="28" idx="2"/>
          </p:cNvCxnSpPr>
          <p:nvPr/>
        </p:nvCxnSpPr>
        <p:spPr>
          <a:xfrm flipV="1">
            <a:off x="3654567" y="5875821"/>
            <a:ext cx="0" cy="183565"/>
          </a:xfrm>
          <a:prstGeom prst="straightConnector1">
            <a:avLst/>
          </a:prstGeom>
          <a:ln w="1905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83" name="Straight Arrow Connector 82"/>
          <p:cNvCxnSpPr>
            <a:stCxn id="175" idx="0"/>
            <a:endCxn id="30" idx="2"/>
          </p:cNvCxnSpPr>
          <p:nvPr/>
        </p:nvCxnSpPr>
        <p:spPr>
          <a:xfrm flipH="1" flipV="1">
            <a:off x="3654558" y="2352517"/>
            <a:ext cx="9" cy="189918"/>
          </a:xfrm>
          <a:prstGeom prst="straightConnector1">
            <a:avLst/>
          </a:prstGeom>
          <a:ln w="1905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86" name="Straight Arrow Connector 85"/>
          <p:cNvCxnSpPr>
            <a:stCxn id="30" idx="0"/>
            <a:endCxn id="31" idx="2"/>
          </p:cNvCxnSpPr>
          <p:nvPr/>
        </p:nvCxnSpPr>
        <p:spPr>
          <a:xfrm flipV="1">
            <a:off x="3654558" y="1863053"/>
            <a:ext cx="9" cy="212465"/>
          </a:xfrm>
          <a:prstGeom prst="straightConnector1">
            <a:avLst/>
          </a:prstGeom>
          <a:ln w="1905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89" name="Straight Arrow Connector 88"/>
          <p:cNvCxnSpPr>
            <a:stCxn id="14" idx="2"/>
            <a:endCxn id="15" idx="0"/>
          </p:cNvCxnSpPr>
          <p:nvPr/>
        </p:nvCxnSpPr>
        <p:spPr>
          <a:xfrm>
            <a:off x="1665410" y="5910318"/>
            <a:ext cx="0" cy="149067"/>
          </a:xfrm>
          <a:prstGeom prst="straightConnector1">
            <a:avLst/>
          </a:prstGeom>
          <a:ln w="1905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92" name="Straight Arrow Connector 91"/>
          <p:cNvCxnSpPr>
            <a:stCxn id="17" idx="0"/>
            <a:endCxn id="18" idx="2"/>
          </p:cNvCxnSpPr>
          <p:nvPr/>
        </p:nvCxnSpPr>
        <p:spPr>
          <a:xfrm flipV="1">
            <a:off x="3654555" y="3282979"/>
            <a:ext cx="5" cy="159735"/>
          </a:xfrm>
          <a:prstGeom prst="straightConnector1">
            <a:avLst/>
          </a:prstGeom>
          <a:ln w="1905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101" name="Straight Arrow Connector 100"/>
          <p:cNvCxnSpPr>
            <a:stCxn id="21" idx="0"/>
            <a:endCxn id="20" idx="2"/>
          </p:cNvCxnSpPr>
          <p:nvPr/>
        </p:nvCxnSpPr>
        <p:spPr>
          <a:xfrm flipV="1">
            <a:off x="3654556" y="4596054"/>
            <a:ext cx="1" cy="180848"/>
          </a:xfrm>
          <a:prstGeom prst="straightConnector1">
            <a:avLst/>
          </a:prstGeom>
          <a:ln w="1905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114" name="Straight Arrow Connector 113"/>
          <p:cNvCxnSpPr>
            <a:stCxn id="10" idx="2"/>
            <a:endCxn id="8" idx="0"/>
          </p:cNvCxnSpPr>
          <p:nvPr/>
        </p:nvCxnSpPr>
        <p:spPr>
          <a:xfrm>
            <a:off x="1664076" y="3202805"/>
            <a:ext cx="1334" cy="239909"/>
          </a:xfrm>
          <a:prstGeom prst="straightConnector1">
            <a:avLst/>
          </a:prstGeom>
          <a:ln w="1905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106" name="Straight Arrow Connector 105"/>
          <p:cNvCxnSpPr>
            <a:stCxn id="12" idx="2"/>
            <a:endCxn id="13" idx="0"/>
          </p:cNvCxnSpPr>
          <p:nvPr/>
        </p:nvCxnSpPr>
        <p:spPr>
          <a:xfrm>
            <a:off x="1664066" y="4721911"/>
            <a:ext cx="1" cy="252204"/>
          </a:xfrm>
          <a:prstGeom prst="straightConnector1">
            <a:avLst/>
          </a:prstGeom>
          <a:ln w="1905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140" name="Straight Arrow Connector 139"/>
          <p:cNvCxnSpPr>
            <a:stCxn id="28" idx="0"/>
            <a:endCxn id="21" idx="2"/>
          </p:cNvCxnSpPr>
          <p:nvPr/>
        </p:nvCxnSpPr>
        <p:spPr>
          <a:xfrm flipH="1" flipV="1">
            <a:off x="3654556" y="5423233"/>
            <a:ext cx="11" cy="175589"/>
          </a:xfrm>
          <a:prstGeom prst="straightConnector1">
            <a:avLst/>
          </a:prstGeom>
          <a:ln w="1905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167" name="Straight Arrow Connector 166"/>
          <p:cNvCxnSpPr>
            <a:stCxn id="27" idx="0"/>
            <a:endCxn id="17" idx="2"/>
          </p:cNvCxnSpPr>
          <p:nvPr/>
        </p:nvCxnSpPr>
        <p:spPr>
          <a:xfrm flipH="1" flipV="1">
            <a:off x="3654555" y="3719713"/>
            <a:ext cx="8" cy="169123"/>
          </a:xfrm>
          <a:prstGeom prst="straightConnector1">
            <a:avLst/>
          </a:prstGeom>
          <a:ln w="1905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168" name="Straight Arrow Connector 167"/>
          <p:cNvCxnSpPr>
            <a:stCxn id="20" idx="0"/>
            <a:endCxn id="27" idx="2"/>
          </p:cNvCxnSpPr>
          <p:nvPr/>
        </p:nvCxnSpPr>
        <p:spPr>
          <a:xfrm flipV="1">
            <a:off x="3654557" y="4165835"/>
            <a:ext cx="6" cy="153220"/>
          </a:xfrm>
          <a:prstGeom prst="straightConnector1">
            <a:avLst/>
          </a:prstGeom>
          <a:ln w="1905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175" name="TextBox 174"/>
          <p:cNvSpPr txBox="1"/>
          <p:nvPr/>
        </p:nvSpPr>
        <p:spPr>
          <a:xfrm>
            <a:off x="2930080" y="2542435"/>
            <a:ext cx="1448973" cy="276999"/>
          </a:xfrm>
          <a:prstGeom prst="rect">
            <a:avLst/>
          </a:prstGeom>
          <a:ln/>
        </p:spPr>
        <p:style>
          <a:lnRef idx="1">
            <a:schemeClr val="accent4"/>
          </a:lnRef>
          <a:fillRef idx="2">
            <a:schemeClr val="accent4"/>
          </a:fillRef>
          <a:effectRef idx="1">
            <a:schemeClr val="accent4"/>
          </a:effectRef>
          <a:fontRef idx="minor">
            <a:schemeClr val="dk1"/>
          </a:fontRef>
        </p:style>
        <p:txBody>
          <a:bodyPr wrap="square" rtlCol="0" anchor="ctr" anchorCtr="0">
            <a:spAutoFit/>
          </a:bodyPr>
          <a:lstStyle/>
          <a:p>
            <a:pPr algn="ctr"/>
            <a:r>
              <a:rPr lang="en-US" sz="1200" dirty="0" smtClean="0"/>
              <a:t>Leak Check</a:t>
            </a:r>
            <a:endParaRPr lang="en-US" sz="1200" dirty="0"/>
          </a:p>
        </p:txBody>
      </p:sp>
      <p:cxnSp>
        <p:nvCxnSpPr>
          <p:cNvPr id="176" name="Straight Arrow Connector 175"/>
          <p:cNvCxnSpPr>
            <a:stCxn id="18" idx="0"/>
            <a:endCxn id="175" idx="2"/>
          </p:cNvCxnSpPr>
          <p:nvPr/>
        </p:nvCxnSpPr>
        <p:spPr>
          <a:xfrm flipV="1">
            <a:off x="3654560" y="2819434"/>
            <a:ext cx="7" cy="186546"/>
          </a:xfrm>
          <a:prstGeom prst="straightConnector1">
            <a:avLst/>
          </a:prstGeom>
          <a:ln w="1905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216" name="Rectangle 215"/>
          <p:cNvSpPr/>
          <p:nvPr/>
        </p:nvSpPr>
        <p:spPr>
          <a:xfrm>
            <a:off x="259307" y="1292433"/>
            <a:ext cx="4189863" cy="5131558"/>
          </a:xfrm>
          <a:prstGeom prst="rect">
            <a:avLst/>
          </a:prstGeom>
          <a:noFill/>
          <a:ln w="34925">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8" name="TextBox 217"/>
          <p:cNvSpPr txBox="1"/>
          <p:nvPr/>
        </p:nvSpPr>
        <p:spPr>
          <a:xfrm>
            <a:off x="6787914" y="1487050"/>
            <a:ext cx="1448973" cy="461665"/>
          </a:xfrm>
          <a:prstGeom prst="rect">
            <a:avLst/>
          </a:prstGeom>
          <a:ln/>
        </p:spPr>
        <p:style>
          <a:lnRef idx="1">
            <a:schemeClr val="accent5"/>
          </a:lnRef>
          <a:fillRef idx="2">
            <a:schemeClr val="accent5"/>
          </a:fillRef>
          <a:effectRef idx="1">
            <a:schemeClr val="accent5"/>
          </a:effectRef>
          <a:fontRef idx="minor">
            <a:schemeClr val="dk1"/>
          </a:fontRef>
        </p:style>
        <p:txBody>
          <a:bodyPr wrap="square" rtlCol="0" anchor="ctr" anchorCtr="0">
            <a:spAutoFit/>
          </a:bodyPr>
          <a:lstStyle/>
          <a:p>
            <a:pPr algn="ctr"/>
            <a:r>
              <a:rPr lang="en-US" sz="1200" dirty="0" smtClean="0"/>
              <a:t>Cavity after Equator Welding</a:t>
            </a:r>
            <a:endParaRPr lang="en-US" sz="1200" dirty="0"/>
          </a:p>
        </p:txBody>
      </p:sp>
      <p:sp>
        <p:nvSpPr>
          <p:cNvPr id="219" name="TextBox 218"/>
          <p:cNvSpPr txBox="1"/>
          <p:nvPr/>
        </p:nvSpPr>
        <p:spPr>
          <a:xfrm>
            <a:off x="6787911" y="2149448"/>
            <a:ext cx="1448973" cy="276999"/>
          </a:xfrm>
          <a:prstGeom prst="rect">
            <a:avLst/>
          </a:prstGeom>
          <a:ln/>
        </p:spPr>
        <p:style>
          <a:lnRef idx="1">
            <a:schemeClr val="accent1"/>
          </a:lnRef>
          <a:fillRef idx="2">
            <a:schemeClr val="accent1"/>
          </a:fillRef>
          <a:effectRef idx="1">
            <a:schemeClr val="accent1"/>
          </a:effectRef>
          <a:fontRef idx="minor">
            <a:schemeClr val="dk1"/>
          </a:fontRef>
        </p:style>
        <p:txBody>
          <a:bodyPr wrap="square" rtlCol="0" anchor="ctr" anchorCtr="0">
            <a:spAutoFit/>
          </a:bodyPr>
          <a:lstStyle/>
          <a:p>
            <a:pPr algn="ctr"/>
            <a:r>
              <a:rPr lang="en-US" sz="1200" dirty="0" smtClean="0"/>
              <a:t>EP 140 um</a:t>
            </a:r>
            <a:endParaRPr lang="en-US" sz="1200" dirty="0"/>
          </a:p>
        </p:txBody>
      </p:sp>
      <p:sp>
        <p:nvSpPr>
          <p:cNvPr id="220" name="TextBox 219"/>
          <p:cNvSpPr txBox="1"/>
          <p:nvPr/>
        </p:nvSpPr>
        <p:spPr>
          <a:xfrm>
            <a:off x="6789255" y="3838796"/>
            <a:ext cx="1448973" cy="276999"/>
          </a:xfrm>
          <a:prstGeom prst="rect">
            <a:avLst/>
          </a:prstGeom>
          <a:ln/>
        </p:spPr>
        <p:style>
          <a:lnRef idx="1">
            <a:schemeClr val="accent2"/>
          </a:lnRef>
          <a:fillRef idx="2">
            <a:schemeClr val="accent2"/>
          </a:fillRef>
          <a:effectRef idx="1">
            <a:schemeClr val="accent2"/>
          </a:effectRef>
          <a:fontRef idx="minor">
            <a:schemeClr val="dk1"/>
          </a:fontRef>
        </p:style>
        <p:txBody>
          <a:bodyPr wrap="square" rtlCol="0" anchor="ctr" anchorCtr="0">
            <a:spAutoFit/>
          </a:bodyPr>
          <a:lstStyle/>
          <a:p>
            <a:pPr algn="ctr"/>
            <a:r>
              <a:rPr lang="en-US" sz="1200" dirty="0" smtClean="0"/>
              <a:t>Ethanol Rinse</a:t>
            </a:r>
            <a:endParaRPr lang="en-US" sz="1200" dirty="0"/>
          </a:p>
        </p:txBody>
      </p:sp>
      <p:sp>
        <p:nvSpPr>
          <p:cNvPr id="221" name="TextBox 220"/>
          <p:cNvSpPr txBox="1"/>
          <p:nvPr/>
        </p:nvSpPr>
        <p:spPr>
          <a:xfrm>
            <a:off x="6787913" y="3145285"/>
            <a:ext cx="1448973" cy="461665"/>
          </a:xfrm>
          <a:prstGeom prst="rect">
            <a:avLst/>
          </a:prstGeom>
          <a:ln/>
        </p:spPr>
        <p:style>
          <a:lnRef idx="1">
            <a:schemeClr val="accent1"/>
          </a:lnRef>
          <a:fillRef idx="2">
            <a:schemeClr val="accent1"/>
          </a:fillRef>
          <a:effectRef idx="1">
            <a:schemeClr val="accent1"/>
          </a:effectRef>
          <a:fontRef idx="minor">
            <a:schemeClr val="dk1"/>
          </a:fontRef>
        </p:style>
        <p:txBody>
          <a:bodyPr wrap="square" rtlCol="0" anchor="ctr" anchorCtr="0">
            <a:spAutoFit/>
          </a:bodyPr>
          <a:lstStyle/>
          <a:p>
            <a:pPr algn="ctr"/>
            <a:r>
              <a:rPr lang="en-US" sz="1200" dirty="0" smtClean="0"/>
              <a:t>External 20 um BCP</a:t>
            </a:r>
            <a:endParaRPr lang="en-US" sz="1200" dirty="0"/>
          </a:p>
        </p:txBody>
      </p:sp>
      <p:sp>
        <p:nvSpPr>
          <p:cNvPr id="222" name="TextBox 221"/>
          <p:cNvSpPr txBox="1"/>
          <p:nvPr/>
        </p:nvSpPr>
        <p:spPr>
          <a:xfrm>
            <a:off x="6789255" y="2597557"/>
            <a:ext cx="1448973" cy="276999"/>
          </a:xfrm>
          <a:prstGeom prst="rect">
            <a:avLst/>
          </a:prstGeom>
          <a:ln/>
        </p:spPr>
        <p:style>
          <a:lnRef idx="1">
            <a:schemeClr val="accent4"/>
          </a:lnRef>
          <a:fillRef idx="2">
            <a:schemeClr val="accent4"/>
          </a:fillRef>
          <a:effectRef idx="1">
            <a:schemeClr val="accent4"/>
          </a:effectRef>
          <a:fontRef idx="minor">
            <a:schemeClr val="dk1"/>
          </a:fontRef>
        </p:style>
        <p:txBody>
          <a:bodyPr wrap="square" rtlCol="0" anchor="ctr" anchorCtr="0">
            <a:spAutoFit/>
          </a:bodyPr>
          <a:lstStyle/>
          <a:p>
            <a:pPr algn="ctr"/>
            <a:r>
              <a:rPr lang="en-US" sz="1200" dirty="0" smtClean="0"/>
              <a:t>Short HPR</a:t>
            </a:r>
            <a:endParaRPr lang="en-US" sz="1200" dirty="0"/>
          </a:p>
        </p:txBody>
      </p:sp>
      <p:sp>
        <p:nvSpPr>
          <p:cNvPr id="223" name="TextBox 222"/>
          <p:cNvSpPr txBox="1"/>
          <p:nvPr/>
        </p:nvSpPr>
        <p:spPr>
          <a:xfrm>
            <a:off x="6787912" y="4389996"/>
            <a:ext cx="1448973" cy="276999"/>
          </a:xfrm>
          <a:prstGeom prst="rect">
            <a:avLst/>
          </a:prstGeom>
          <a:ln/>
        </p:spPr>
        <p:style>
          <a:lnRef idx="1">
            <a:schemeClr val="accent2"/>
          </a:lnRef>
          <a:fillRef idx="2">
            <a:schemeClr val="accent2"/>
          </a:fillRef>
          <a:effectRef idx="1">
            <a:schemeClr val="accent2"/>
          </a:effectRef>
          <a:fontRef idx="minor">
            <a:schemeClr val="dk1"/>
          </a:fontRef>
        </p:style>
        <p:txBody>
          <a:bodyPr wrap="square" rtlCol="0" anchor="ctr" anchorCtr="0">
            <a:spAutoFit/>
          </a:bodyPr>
          <a:lstStyle/>
          <a:p>
            <a:pPr algn="ctr"/>
            <a:r>
              <a:rPr lang="en-US" sz="1200" dirty="0" smtClean="0"/>
              <a:t>800C HT Bake</a:t>
            </a:r>
            <a:endParaRPr lang="en-US" sz="1200" dirty="0"/>
          </a:p>
        </p:txBody>
      </p:sp>
      <p:sp>
        <p:nvSpPr>
          <p:cNvPr id="224" name="TextBox 223"/>
          <p:cNvSpPr txBox="1"/>
          <p:nvPr/>
        </p:nvSpPr>
        <p:spPr>
          <a:xfrm>
            <a:off x="6789255" y="4919500"/>
            <a:ext cx="1448973" cy="276999"/>
          </a:xfrm>
          <a:prstGeom prst="rect">
            <a:avLst/>
          </a:prstGeom>
          <a:ln/>
        </p:spPr>
        <p:style>
          <a:lnRef idx="1">
            <a:schemeClr val="accent2"/>
          </a:lnRef>
          <a:fillRef idx="2">
            <a:schemeClr val="accent2"/>
          </a:fillRef>
          <a:effectRef idx="1">
            <a:schemeClr val="accent2"/>
          </a:effectRef>
          <a:fontRef idx="minor">
            <a:schemeClr val="dk1"/>
          </a:fontRef>
        </p:style>
        <p:txBody>
          <a:bodyPr wrap="square" rtlCol="0" anchor="ctr" anchorCtr="0">
            <a:spAutoFit/>
          </a:bodyPr>
          <a:lstStyle/>
          <a:p>
            <a:pPr algn="ctr"/>
            <a:r>
              <a:rPr lang="en-US" sz="1200" dirty="0" smtClean="0"/>
              <a:t>RF Tuning</a:t>
            </a:r>
            <a:endParaRPr lang="en-US" sz="1200" dirty="0"/>
          </a:p>
        </p:txBody>
      </p:sp>
      <p:sp>
        <p:nvSpPr>
          <p:cNvPr id="225" name="TextBox 224"/>
          <p:cNvSpPr txBox="1"/>
          <p:nvPr/>
        </p:nvSpPr>
        <p:spPr>
          <a:xfrm>
            <a:off x="6789255" y="5494819"/>
            <a:ext cx="1448973" cy="276999"/>
          </a:xfrm>
          <a:prstGeom prst="rect">
            <a:avLst/>
          </a:prstGeom>
          <a:ln/>
        </p:spPr>
        <p:style>
          <a:lnRef idx="1">
            <a:schemeClr val="accent1"/>
          </a:lnRef>
          <a:fillRef idx="2">
            <a:schemeClr val="accent1"/>
          </a:fillRef>
          <a:effectRef idx="1">
            <a:schemeClr val="accent1"/>
          </a:effectRef>
          <a:fontRef idx="minor">
            <a:schemeClr val="dk1"/>
          </a:fontRef>
        </p:style>
        <p:txBody>
          <a:bodyPr wrap="square" rtlCol="0" anchor="ctr" anchorCtr="0">
            <a:spAutoFit/>
          </a:bodyPr>
          <a:lstStyle/>
          <a:p>
            <a:pPr algn="ctr"/>
            <a:r>
              <a:rPr lang="en-US" sz="1200" dirty="0" smtClean="0"/>
              <a:t>EP 40 um</a:t>
            </a:r>
            <a:endParaRPr lang="en-US" sz="1200" dirty="0"/>
          </a:p>
        </p:txBody>
      </p:sp>
      <p:sp>
        <p:nvSpPr>
          <p:cNvPr id="226" name="TextBox 225"/>
          <p:cNvSpPr txBox="1"/>
          <p:nvPr/>
        </p:nvSpPr>
        <p:spPr>
          <a:xfrm>
            <a:off x="4806904" y="6025830"/>
            <a:ext cx="1448973" cy="276999"/>
          </a:xfrm>
          <a:prstGeom prst="rect">
            <a:avLst/>
          </a:prstGeom>
          <a:ln/>
        </p:spPr>
        <p:style>
          <a:lnRef idx="1">
            <a:schemeClr val="accent4"/>
          </a:lnRef>
          <a:fillRef idx="2">
            <a:schemeClr val="accent4"/>
          </a:fillRef>
          <a:effectRef idx="1">
            <a:schemeClr val="accent4"/>
          </a:effectRef>
          <a:fontRef idx="minor">
            <a:schemeClr val="dk1"/>
          </a:fontRef>
        </p:style>
        <p:txBody>
          <a:bodyPr wrap="square" rtlCol="0" anchor="ctr" anchorCtr="0">
            <a:spAutoFit/>
          </a:bodyPr>
          <a:lstStyle/>
          <a:p>
            <a:pPr algn="ctr"/>
            <a:r>
              <a:rPr lang="en-US" sz="1200" dirty="0" smtClean="0"/>
              <a:t>Ethanol Rinse</a:t>
            </a:r>
            <a:endParaRPr lang="en-US" sz="1200" dirty="0"/>
          </a:p>
        </p:txBody>
      </p:sp>
      <p:cxnSp>
        <p:nvCxnSpPr>
          <p:cNvPr id="227" name="Straight Arrow Connector 226"/>
          <p:cNvCxnSpPr>
            <a:stCxn id="218" idx="2"/>
            <a:endCxn id="219" idx="0"/>
          </p:cNvCxnSpPr>
          <p:nvPr/>
        </p:nvCxnSpPr>
        <p:spPr>
          <a:xfrm flipH="1">
            <a:off x="7512398" y="1948715"/>
            <a:ext cx="3" cy="200733"/>
          </a:xfrm>
          <a:prstGeom prst="straightConnector1">
            <a:avLst/>
          </a:prstGeom>
          <a:ln w="1905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228" name="Straight Arrow Connector 227"/>
          <p:cNvCxnSpPr>
            <a:stCxn id="221" idx="2"/>
            <a:endCxn id="220" idx="0"/>
          </p:cNvCxnSpPr>
          <p:nvPr/>
        </p:nvCxnSpPr>
        <p:spPr>
          <a:xfrm>
            <a:off x="7512400" y="3606950"/>
            <a:ext cx="1342" cy="231846"/>
          </a:xfrm>
          <a:prstGeom prst="straightConnector1">
            <a:avLst/>
          </a:prstGeom>
          <a:ln w="1905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229" name="Straight Arrow Connector 228"/>
          <p:cNvCxnSpPr>
            <a:stCxn id="219" idx="2"/>
            <a:endCxn id="222" idx="0"/>
          </p:cNvCxnSpPr>
          <p:nvPr/>
        </p:nvCxnSpPr>
        <p:spPr>
          <a:xfrm>
            <a:off x="7512398" y="2426447"/>
            <a:ext cx="1344" cy="171110"/>
          </a:xfrm>
          <a:prstGeom prst="straightConnector1">
            <a:avLst/>
          </a:prstGeom>
          <a:ln w="1905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230" name="Straight Arrow Connector 229"/>
          <p:cNvCxnSpPr>
            <a:stCxn id="223" idx="2"/>
            <a:endCxn id="224" idx="0"/>
          </p:cNvCxnSpPr>
          <p:nvPr/>
        </p:nvCxnSpPr>
        <p:spPr>
          <a:xfrm>
            <a:off x="7512399" y="4666995"/>
            <a:ext cx="1343" cy="252505"/>
          </a:xfrm>
          <a:prstGeom prst="straightConnector1">
            <a:avLst/>
          </a:prstGeom>
          <a:ln w="1905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231" name="Straight Arrow Connector 230"/>
          <p:cNvCxnSpPr>
            <a:stCxn id="225" idx="2"/>
            <a:endCxn id="240" idx="0"/>
          </p:cNvCxnSpPr>
          <p:nvPr/>
        </p:nvCxnSpPr>
        <p:spPr>
          <a:xfrm flipH="1">
            <a:off x="7512397" y="5771818"/>
            <a:ext cx="1345" cy="254012"/>
          </a:xfrm>
          <a:prstGeom prst="straightConnector1">
            <a:avLst/>
          </a:prstGeom>
          <a:ln w="1905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232" name="Straight Arrow Connector 231"/>
          <p:cNvCxnSpPr>
            <a:stCxn id="224" idx="2"/>
            <a:endCxn id="225" idx="0"/>
          </p:cNvCxnSpPr>
          <p:nvPr/>
        </p:nvCxnSpPr>
        <p:spPr>
          <a:xfrm>
            <a:off x="7513742" y="5196499"/>
            <a:ext cx="0" cy="298320"/>
          </a:xfrm>
          <a:prstGeom prst="straightConnector1">
            <a:avLst/>
          </a:prstGeom>
          <a:ln w="1905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233" name="Straight Arrow Connector 232"/>
          <p:cNvCxnSpPr>
            <a:stCxn id="220" idx="2"/>
            <a:endCxn id="223" idx="0"/>
          </p:cNvCxnSpPr>
          <p:nvPr/>
        </p:nvCxnSpPr>
        <p:spPr>
          <a:xfrm flipH="1">
            <a:off x="7512399" y="4115795"/>
            <a:ext cx="1343" cy="274201"/>
          </a:xfrm>
          <a:prstGeom prst="straightConnector1">
            <a:avLst/>
          </a:prstGeom>
          <a:ln w="1905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234" name="Straight Arrow Connector 233"/>
          <p:cNvCxnSpPr>
            <a:stCxn id="222" idx="2"/>
            <a:endCxn id="221" idx="0"/>
          </p:cNvCxnSpPr>
          <p:nvPr/>
        </p:nvCxnSpPr>
        <p:spPr>
          <a:xfrm flipH="1">
            <a:off x="7512400" y="2874556"/>
            <a:ext cx="1342" cy="270729"/>
          </a:xfrm>
          <a:prstGeom prst="straightConnector1">
            <a:avLst/>
          </a:prstGeom>
          <a:ln w="1905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235" name="TextBox 234"/>
          <p:cNvSpPr txBox="1"/>
          <p:nvPr/>
        </p:nvSpPr>
        <p:spPr>
          <a:xfrm>
            <a:off x="4806909" y="3805375"/>
            <a:ext cx="1448973" cy="276999"/>
          </a:xfrm>
          <a:prstGeom prst="rect">
            <a:avLst/>
          </a:prstGeom>
          <a:ln/>
        </p:spPr>
        <p:style>
          <a:lnRef idx="1">
            <a:schemeClr val="accent4"/>
          </a:lnRef>
          <a:fillRef idx="2">
            <a:schemeClr val="accent4"/>
          </a:fillRef>
          <a:effectRef idx="1">
            <a:schemeClr val="accent4"/>
          </a:effectRef>
          <a:fontRef idx="minor">
            <a:schemeClr val="dk1"/>
          </a:fontRef>
        </p:style>
        <p:txBody>
          <a:bodyPr wrap="square" rtlCol="0" anchor="ctr" anchorCtr="0">
            <a:spAutoFit/>
          </a:bodyPr>
          <a:lstStyle/>
          <a:p>
            <a:pPr algn="ctr"/>
            <a:r>
              <a:rPr lang="en-US" sz="1200" dirty="0" smtClean="0"/>
              <a:t>Long HPR</a:t>
            </a:r>
            <a:endParaRPr lang="en-US" sz="1200" dirty="0"/>
          </a:p>
        </p:txBody>
      </p:sp>
      <p:sp>
        <p:nvSpPr>
          <p:cNvPr id="236" name="TextBox 235"/>
          <p:cNvSpPr txBox="1"/>
          <p:nvPr/>
        </p:nvSpPr>
        <p:spPr>
          <a:xfrm>
            <a:off x="4806907" y="3336830"/>
            <a:ext cx="1448973" cy="276999"/>
          </a:xfrm>
          <a:prstGeom prst="rect">
            <a:avLst/>
          </a:prstGeom>
          <a:ln/>
        </p:spPr>
        <p:style>
          <a:lnRef idx="1">
            <a:schemeClr val="accent4"/>
          </a:lnRef>
          <a:fillRef idx="2">
            <a:schemeClr val="accent4"/>
          </a:fillRef>
          <a:effectRef idx="1">
            <a:schemeClr val="accent4"/>
          </a:effectRef>
          <a:fontRef idx="minor">
            <a:schemeClr val="dk1"/>
          </a:fontRef>
        </p:style>
        <p:txBody>
          <a:bodyPr wrap="square" rtlCol="0" anchor="ctr" anchorCtr="0">
            <a:spAutoFit/>
          </a:bodyPr>
          <a:lstStyle/>
          <a:p>
            <a:pPr algn="ctr"/>
            <a:r>
              <a:rPr lang="en-US" sz="1200" dirty="0" smtClean="0"/>
              <a:t>Final Assembly</a:t>
            </a:r>
            <a:endParaRPr lang="en-US" sz="1200" dirty="0"/>
          </a:p>
        </p:txBody>
      </p:sp>
      <p:sp>
        <p:nvSpPr>
          <p:cNvPr id="237" name="TextBox 236"/>
          <p:cNvSpPr txBox="1"/>
          <p:nvPr/>
        </p:nvSpPr>
        <p:spPr>
          <a:xfrm>
            <a:off x="4806914" y="5519221"/>
            <a:ext cx="1448973" cy="276999"/>
          </a:xfrm>
          <a:prstGeom prst="rect">
            <a:avLst/>
          </a:prstGeom>
          <a:ln/>
        </p:spPr>
        <p:style>
          <a:lnRef idx="1">
            <a:schemeClr val="accent4"/>
          </a:lnRef>
          <a:fillRef idx="2">
            <a:schemeClr val="accent4"/>
          </a:fillRef>
          <a:effectRef idx="1">
            <a:schemeClr val="accent4"/>
          </a:effectRef>
          <a:fontRef idx="minor">
            <a:schemeClr val="dk1"/>
          </a:fontRef>
        </p:style>
        <p:txBody>
          <a:bodyPr wrap="square" rtlCol="0" anchor="ctr" anchorCtr="0">
            <a:spAutoFit/>
          </a:bodyPr>
          <a:lstStyle/>
          <a:p>
            <a:pPr algn="ctr"/>
            <a:r>
              <a:rPr lang="en-US" sz="1200" dirty="0" smtClean="0"/>
              <a:t>Long HPR</a:t>
            </a:r>
            <a:endParaRPr lang="en-US" sz="1200" dirty="0"/>
          </a:p>
        </p:txBody>
      </p:sp>
      <p:sp>
        <p:nvSpPr>
          <p:cNvPr id="238" name="TextBox 237"/>
          <p:cNvSpPr txBox="1"/>
          <p:nvPr/>
        </p:nvSpPr>
        <p:spPr>
          <a:xfrm>
            <a:off x="4806903" y="4734833"/>
            <a:ext cx="1448973" cy="646331"/>
          </a:xfrm>
          <a:prstGeom prst="rect">
            <a:avLst/>
          </a:prstGeom>
          <a:ln/>
        </p:spPr>
        <p:style>
          <a:lnRef idx="1">
            <a:schemeClr val="accent2"/>
          </a:lnRef>
          <a:fillRef idx="2">
            <a:schemeClr val="accent2"/>
          </a:fillRef>
          <a:effectRef idx="1">
            <a:schemeClr val="accent2"/>
          </a:effectRef>
          <a:fontRef idx="minor">
            <a:schemeClr val="dk1"/>
          </a:fontRef>
        </p:style>
        <p:txBody>
          <a:bodyPr wrap="square" rtlCol="0" anchor="ctr" anchorCtr="0">
            <a:spAutoFit/>
          </a:bodyPr>
          <a:lstStyle/>
          <a:p>
            <a:pPr algn="ctr"/>
            <a:r>
              <a:rPr lang="en-US" sz="1200" dirty="0" smtClean="0"/>
              <a:t>Helium Tank Welding Procedure</a:t>
            </a:r>
            <a:endParaRPr lang="en-US" sz="1200" dirty="0"/>
          </a:p>
        </p:txBody>
      </p:sp>
      <p:sp>
        <p:nvSpPr>
          <p:cNvPr id="239" name="TextBox 238"/>
          <p:cNvSpPr txBox="1"/>
          <p:nvPr/>
        </p:nvSpPr>
        <p:spPr>
          <a:xfrm>
            <a:off x="4806910" y="4251497"/>
            <a:ext cx="1448973" cy="276999"/>
          </a:xfrm>
          <a:prstGeom prst="rect">
            <a:avLst/>
          </a:prstGeom>
          <a:ln/>
        </p:spPr>
        <p:style>
          <a:lnRef idx="1">
            <a:schemeClr val="accent4"/>
          </a:lnRef>
          <a:fillRef idx="2">
            <a:schemeClr val="accent4"/>
          </a:fillRef>
          <a:effectRef idx="1">
            <a:schemeClr val="accent4"/>
          </a:effectRef>
          <a:fontRef idx="minor">
            <a:schemeClr val="dk1"/>
          </a:fontRef>
        </p:style>
        <p:txBody>
          <a:bodyPr wrap="square" rtlCol="0" anchor="ctr" anchorCtr="0">
            <a:spAutoFit/>
          </a:bodyPr>
          <a:lstStyle/>
          <a:p>
            <a:pPr algn="ctr"/>
            <a:r>
              <a:rPr lang="en-US" sz="1200" dirty="0" smtClean="0"/>
              <a:t>VT Assembly</a:t>
            </a:r>
            <a:endParaRPr lang="en-US" sz="1200" dirty="0"/>
          </a:p>
        </p:txBody>
      </p:sp>
      <p:sp>
        <p:nvSpPr>
          <p:cNvPr id="240" name="TextBox 239"/>
          <p:cNvSpPr txBox="1"/>
          <p:nvPr/>
        </p:nvSpPr>
        <p:spPr>
          <a:xfrm>
            <a:off x="6787910" y="6025830"/>
            <a:ext cx="1448973" cy="276999"/>
          </a:xfrm>
          <a:prstGeom prst="rect">
            <a:avLst/>
          </a:prstGeom>
          <a:ln/>
        </p:spPr>
        <p:style>
          <a:lnRef idx="1">
            <a:schemeClr val="accent4"/>
          </a:lnRef>
          <a:fillRef idx="2">
            <a:schemeClr val="accent4"/>
          </a:fillRef>
          <a:effectRef idx="1">
            <a:schemeClr val="accent4"/>
          </a:effectRef>
          <a:fontRef idx="minor">
            <a:schemeClr val="dk1"/>
          </a:fontRef>
        </p:style>
        <p:txBody>
          <a:bodyPr wrap="square" rtlCol="0" anchor="ctr" anchorCtr="0">
            <a:spAutoFit/>
          </a:bodyPr>
          <a:lstStyle/>
          <a:p>
            <a:pPr algn="ctr"/>
            <a:r>
              <a:rPr lang="en-US" sz="1200" dirty="0" smtClean="0"/>
              <a:t>HPR</a:t>
            </a:r>
            <a:endParaRPr lang="en-US" sz="1200" dirty="0"/>
          </a:p>
        </p:txBody>
      </p:sp>
      <p:sp>
        <p:nvSpPr>
          <p:cNvPr id="241" name="TextBox 240"/>
          <p:cNvSpPr txBox="1"/>
          <p:nvPr/>
        </p:nvSpPr>
        <p:spPr>
          <a:xfrm>
            <a:off x="4806902" y="1930348"/>
            <a:ext cx="1448973" cy="276999"/>
          </a:xfrm>
          <a:prstGeom prst="rect">
            <a:avLst/>
          </a:prstGeom>
          <a:ln/>
        </p:spPr>
        <p:style>
          <a:lnRef idx="1">
            <a:schemeClr val="accent2"/>
          </a:lnRef>
          <a:fillRef idx="2">
            <a:schemeClr val="accent2"/>
          </a:fillRef>
          <a:effectRef idx="1">
            <a:schemeClr val="accent2"/>
          </a:effectRef>
          <a:fontRef idx="minor">
            <a:schemeClr val="dk1"/>
          </a:fontRef>
        </p:style>
        <p:txBody>
          <a:bodyPr wrap="square" rtlCol="0" anchor="ctr" anchorCtr="0">
            <a:spAutoFit/>
          </a:bodyPr>
          <a:lstStyle/>
          <a:p>
            <a:pPr algn="ctr"/>
            <a:r>
              <a:rPr lang="en-US" sz="1200" dirty="0" smtClean="0"/>
              <a:t>HOM Tuning</a:t>
            </a:r>
            <a:endParaRPr lang="en-US" sz="1200" dirty="0"/>
          </a:p>
        </p:txBody>
      </p:sp>
      <p:sp>
        <p:nvSpPr>
          <p:cNvPr id="242" name="TextBox 241"/>
          <p:cNvSpPr txBox="1"/>
          <p:nvPr/>
        </p:nvSpPr>
        <p:spPr>
          <a:xfrm>
            <a:off x="4806914" y="1440883"/>
            <a:ext cx="1448973" cy="276999"/>
          </a:xfrm>
          <a:prstGeom prst="rect">
            <a:avLst/>
          </a:prstGeom>
          <a:ln/>
        </p:spPr>
        <p:style>
          <a:lnRef idx="1">
            <a:schemeClr val="accent6"/>
          </a:lnRef>
          <a:fillRef idx="2">
            <a:schemeClr val="accent6"/>
          </a:fillRef>
          <a:effectRef idx="1">
            <a:schemeClr val="accent6"/>
          </a:effectRef>
          <a:fontRef idx="minor">
            <a:schemeClr val="dk1"/>
          </a:fontRef>
        </p:style>
        <p:txBody>
          <a:bodyPr wrap="square" rtlCol="0" anchor="ctr" anchorCtr="0">
            <a:spAutoFit/>
          </a:bodyPr>
          <a:lstStyle/>
          <a:p>
            <a:pPr algn="ctr"/>
            <a:r>
              <a:rPr lang="en-US" sz="1200" dirty="0" smtClean="0"/>
              <a:t>Ship to DESY</a:t>
            </a:r>
            <a:endParaRPr lang="en-US" sz="1200" dirty="0"/>
          </a:p>
        </p:txBody>
      </p:sp>
      <p:cxnSp>
        <p:nvCxnSpPr>
          <p:cNvPr id="243" name="Straight Arrow Connector 242"/>
          <p:cNvCxnSpPr>
            <a:stCxn id="250" idx="0"/>
            <a:endCxn id="318" idx="2"/>
          </p:cNvCxnSpPr>
          <p:nvPr/>
        </p:nvCxnSpPr>
        <p:spPr>
          <a:xfrm flipV="1">
            <a:off x="5531401" y="2669012"/>
            <a:ext cx="0" cy="218799"/>
          </a:xfrm>
          <a:prstGeom prst="straightConnector1">
            <a:avLst/>
          </a:prstGeom>
          <a:ln w="1905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244" name="Straight Arrow Connector 243"/>
          <p:cNvCxnSpPr>
            <a:stCxn id="241" idx="0"/>
            <a:endCxn id="242" idx="2"/>
          </p:cNvCxnSpPr>
          <p:nvPr/>
        </p:nvCxnSpPr>
        <p:spPr>
          <a:xfrm flipV="1">
            <a:off x="5531389" y="1717882"/>
            <a:ext cx="12" cy="212466"/>
          </a:xfrm>
          <a:prstGeom prst="straightConnector1">
            <a:avLst/>
          </a:prstGeom>
          <a:ln w="1905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245" name="Straight Arrow Connector 244"/>
          <p:cNvCxnSpPr>
            <a:stCxn id="235" idx="0"/>
            <a:endCxn id="236" idx="2"/>
          </p:cNvCxnSpPr>
          <p:nvPr/>
        </p:nvCxnSpPr>
        <p:spPr>
          <a:xfrm flipH="1" flipV="1">
            <a:off x="5531394" y="3613829"/>
            <a:ext cx="2" cy="191546"/>
          </a:xfrm>
          <a:prstGeom prst="straightConnector1">
            <a:avLst/>
          </a:prstGeom>
          <a:ln w="1905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246" name="Straight Arrow Connector 245"/>
          <p:cNvCxnSpPr>
            <a:stCxn id="238" idx="0"/>
            <a:endCxn id="239" idx="2"/>
          </p:cNvCxnSpPr>
          <p:nvPr/>
        </p:nvCxnSpPr>
        <p:spPr>
          <a:xfrm flipV="1">
            <a:off x="5531390" y="4528496"/>
            <a:ext cx="7" cy="206337"/>
          </a:xfrm>
          <a:prstGeom prst="straightConnector1">
            <a:avLst/>
          </a:prstGeom>
          <a:ln w="1905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247" name="Straight Arrow Connector 246"/>
          <p:cNvCxnSpPr>
            <a:stCxn id="240" idx="1"/>
            <a:endCxn id="226" idx="3"/>
          </p:cNvCxnSpPr>
          <p:nvPr/>
        </p:nvCxnSpPr>
        <p:spPr>
          <a:xfrm flipH="1">
            <a:off x="6255877" y="6164330"/>
            <a:ext cx="532033" cy="0"/>
          </a:xfrm>
          <a:prstGeom prst="straightConnector1">
            <a:avLst/>
          </a:prstGeom>
          <a:ln w="1905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248" name="Straight Arrow Connector 247"/>
          <p:cNvCxnSpPr>
            <a:stCxn id="239" idx="0"/>
            <a:endCxn id="235" idx="2"/>
          </p:cNvCxnSpPr>
          <p:nvPr/>
        </p:nvCxnSpPr>
        <p:spPr>
          <a:xfrm flipH="1" flipV="1">
            <a:off x="5531396" y="4082374"/>
            <a:ext cx="1" cy="169123"/>
          </a:xfrm>
          <a:prstGeom prst="straightConnector1">
            <a:avLst/>
          </a:prstGeom>
          <a:ln w="1905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249" name="Straight Arrow Connector 248"/>
          <p:cNvCxnSpPr>
            <a:stCxn id="237" idx="0"/>
            <a:endCxn id="238" idx="2"/>
          </p:cNvCxnSpPr>
          <p:nvPr/>
        </p:nvCxnSpPr>
        <p:spPr>
          <a:xfrm flipH="1" flipV="1">
            <a:off x="5531390" y="5381164"/>
            <a:ext cx="11" cy="138057"/>
          </a:xfrm>
          <a:prstGeom prst="straightConnector1">
            <a:avLst/>
          </a:prstGeom>
          <a:ln w="1905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250" name="TextBox 249"/>
          <p:cNvSpPr txBox="1"/>
          <p:nvPr/>
        </p:nvSpPr>
        <p:spPr>
          <a:xfrm>
            <a:off x="4806914" y="2887811"/>
            <a:ext cx="1448973" cy="276999"/>
          </a:xfrm>
          <a:prstGeom prst="rect">
            <a:avLst/>
          </a:prstGeom>
          <a:ln/>
        </p:spPr>
        <p:style>
          <a:lnRef idx="1">
            <a:schemeClr val="accent4"/>
          </a:lnRef>
          <a:fillRef idx="2">
            <a:schemeClr val="accent4"/>
          </a:fillRef>
          <a:effectRef idx="1">
            <a:schemeClr val="accent4"/>
          </a:effectRef>
          <a:fontRef idx="minor">
            <a:schemeClr val="dk1"/>
          </a:fontRef>
        </p:style>
        <p:txBody>
          <a:bodyPr wrap="square" rtlCol="0" anchor="ctr" anchorCtr="0">
            <a:spAutoFit/>
          </a:bodyPr>
          <a:lstStyle/>
          <a:p>
            <a:pPr algn="ctr"/>
            <a:r>
              <a:rPr lang="en-US" sz="1200" dirty="0" smtClean="0"/>
              <a:t>Leak Check</a:t>
            </a:r>
            <a:endParaRPr lang="en-US" sz="1200" dirty="0"/>
          </a:p>
        </p:txBody>
      </p:sp>
      <p:cxnSp>
        <p:nvCxnSpPr>
          <p:cNvPr id="251" name="Straight Arrow Connector 250"/>
          <p:cNvCxnSpPr>
            <a:stCxn id="236" idx="0"/>
            <a:endCxn id="250" idx="2"/>
          </p:cNvCxnSpPr>
          <p:nvPr/>
        </p:nvCxnSpPr>
        <p:spPr>
          <a:xfrm flipV="1">
            <a:off x="5531394" y="3164810"/>
            <a:ext cx="7" cy="172020"/>
          </a:xfrm>
          <a:prstGeom prst="straightConnector1">
            <a:avLst/>
          </a:prstGeom>
          <a:ln w="1905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252" name="Straight Arrow Connector 251"/>
          <p:cNvCxnSpPr>
            <a:stCxn id="226" idx="0"/>
            <a:endCxn id="237" idx="2"/>
          </p:cNvCxnSpPr>
          <p:nvPr/>
        </p:nvCxnSpPr>
        <p:spPr>
          <a:xfrm flipV="1">
            <a:off x="5531391" y="5796220"/>
            <a:ext cx="10" cy="229610"/>
          </a:xfrm>
          <a:prstGeom prst="straightConnector1">
            <a:avLst/>
          </a:prstGeom>
          <a:ln w="1905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255" name="Rectangle 254"/>
          <p:cNvSpPr/>
          <p:nvPr/>
        </p:nvSpPr>
        <p:spPr>
          <a:xfrm>
            <a:off x="4681262" y="1269242"/>
            <a:ext cx="4140396" cy="5131558"/>
          </a:xfrm>
          <a:prstGeom prst="rect">
            <a:avLst/>
          </a:prstGeom>
          <a:noFill/>
          <a:ln w="34925">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8" name="TextBox 317"/>
          <p:cNvSpPr txBox="1"/>
          <p:nvPr/>
        </p:nvSpPr>
        <p:spPr>
          <a:xfrm>
            <a:off x="4806914" y="2392013"/>
            <a:ext cx="1448973" cy="276999"/>
          </a:xfrm>
          <a:prstGeom prst="rect">
            <a:avLst/>
          </a:prstGeom>
          <a:ln/>
        </p:spPr>
        <p:style>
          <a:lnRef idx="1">
            <a:schemeClr val="accent2"/>
          </a:lnRef>
          <a:fillRef idx="2">
            <a:schemeClr val="accent2"/>
          </a:fillRef>
          <a:effectRef idx="1">
            <a:schemeClr val="accent2"/>
          </a:effectRef>
          <a:fontRef idx="minor">
            <a:schemeClr val="dk1"/>
          </a:fontRef>
        </p:style>
        <p:txBody>
          <a:bodyPr wrap="square" rtlCol="0" anchor="ctr" anchorCtr="0">
            <a:spAutoFit/>
          </a:bodyPr>
          <a:lstStyle/>
          <a:p>
            <a:pPr algn="ctr"/>
            <a:r>
              <a:rPr lang="en-US" sz="1200" dirty="0" smtClean="0"/>
              <a:t>120C bake</a:t>
            </a:r>
            <a:endParaRPr lang="en-US" sz="1200" dirty="0"/>
          </a:p>
        </p:txBody>
      </p:sp>
      <p:cxnSp>
        <p:nvCxnSpPr>
          <p:cNvPr id="325" name="Straight Arrow Connector 324"/>
          <p:cNvCxnSpPr>
            <a:stCxn id="318" idx="0"/>
            <a:endCxn id="241" idx="2"/>
          </p:cNvCxnSpPr>
          <p:nvPr/>
        </p:nvCxnSpPr>
        <p:spPr>
          <a:xfrm flipH="1" flipV="1">
            <a:off x="5531389" y="2207347"/>
            <a:ext cx="12" cy="184666"/>
          </a:xfrm>
          <a:prstGeom prst="straightConnector1">
            <a:avLst/>
          </a:prstGeom>
          <a:ln w="1905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333" name="TextBox 332"/>
          <p:cNvSpPr txBox="1"/>
          <p:nvPr/>
        </p:nvSpPr>
        <p:spPr>
          <a:xfrm>
            <a:off x="939578" y="3996712"/>
            <a:ext cx="1448973" cy="276999"/>
          </a:xfrm>
          <a:prstGeom prst="rect">
            <a:avLst/>
          </a:prstGeom>
          <a:ln/>
        </p:spPr>
        <p:style>
          <a:lnRef idx="1">
            <a:schemeClr val="accent3"/>
          </a:lnRef>
          <a:fillRef idx="2">
            <a:schemeClr val="accent3"/>
          </a:fillRef>
          <a:effectRef idx="1">
            <a:schemeClr val="accent3"/>
          </a:effectRef>
          <a:fontRef idx="minor">
            <a:schemeClr val="dk1"/>
          </a:fontRef>
        </p:style>
        <p:txBody>
          <a:bodyPr wrap="square" rtlCol="0" anchor="ctr" anchorCtr="0">
            <a:spAutoFit/>
          </a:bodyPr>
          <a:lstStyle/>
          <a:p>
            <a:pPr algn="ctr"/>
            <a:r>
              <a:rPr lang="en-US" sz="1200" dirty="0" smtClean="0"/>
              <a:t>US Degrease</a:t>
            </a:r>
            <a:endParaRPr lang="en-US" sz="1200" dirty="0"/>
          </a:p>
        </p:txBody>
      </p:sp>
      <p:sp>
        <p:nvSpPr>
          <p:cNvPr id="400" name="Oval 399"/>
          <p:cNvSpPr/>
          <p:nvPr/>
        </p:nvSpPr>
        <p:spPr>
          <a:xfrm>
            <a:off x="750626" y="4848013"/>
            <a:ext cx="1897039" cy="755457"/>
          </a:xfrm>
          <a:prstGeom prst="ellipse">
            <a:avLst/>
          </a:prstGeom>
          <a:no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1" name="Oval 400"/>
          <p:cNvSpPr/>
          <p:nvPr/>
        </p:nvSpPr>
        <p:spPr>
          <a:xfrm>
            <a:off x="6660319" y="4241148"/>
            <a:ext cx="1704154" cy="656761"/>
          </a:xfrm>
          <a:prstGeom prst="ellipse">
            <a:avLst/>
          </a:prstGeom>
          <a:no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6" name="TextBox 405"/>
          <p:cNvSpPr txBox="1"/>
          <p:nvPr/>
        </p:nvSpPr>
        <p:spPr>
          <a:xfrm rot="16200000">
            <a:off x="-176973" y="3257896"/>
            <a:ext cx="1552028" cy="584775"/>
          </a:xfrm>
          <a:prstGeom prst="rect">
            <a:avLst/>
          </a:prstGeom>
          <a:noFill/>
        </p:spPr>
        <p:txBody>
          <a:bodyPr wrap="none" rtlCol="0">
            <a:spAutoFit/>
          </a:bodyPr>
          <a:lstStyle/>
          <a:p>
            <a:r>
              <a:rPr lang="en-US" sz="3200" dirty="0" smtClean="0"/>
              <a:t>LCLS II</a:t>
            </a:r>
            <a:endParaRPr lang="en-US" sz="3200" dirty="0"/>
          </a:p>
        </p:txBody>
      </p:sp>
      <p:sp>
        <p:nvSpPr>
          <p:cNvPr id="408" name="TextBox 407"/>
          <p:cNvSpPr txBox="1"/>
          <p:nvPr/>
        </p:nvSpPr>
        <p:spPr>
          <a:xfrm rot="5400000">
            <a:off x="7923976" y="3288826"/>
            <a:ext cx="1210588" cy="584775"/>
          </a:xfrm>
          <a:prstGeom prst="rect">
            <a:avLst/>
          </a:prstGeom>
          <a:noFill/>
        </p:spPr>
        <p:txBody>
          <a:bodyPr wrap="none" rtlCol="0">
            <a:spAutoFit/>
          </a:bodyPr>
          <a:lstStyle/>
          <a:p>
            <a:r>
              <a:rPr lang="en-US" sz="3200" dirty="0" smtClean="0"/>
              <a:t>XFEL</a:t>
            </a:r>
            <a:endParaRPr lang="en-US" sz="3200" dirty="0"/>
          </a:p>
        </p:txBody>
      </p:sp>
      <p:sp>
        <p:nvSpPr>
          <p:cNvPr id="411" name="Oval 410"/>
          <p:cNvSpPr/>
          <p:nvPr/>
        </p:nvSpPr>
        <p:spPr>
          <a:xfrm>
            <a:off x="715545" y="5967602"/>
            <a:ext cx="1932120" cy="456389"/>
          </a:xfrm>
          <a:prstGeom prst="ellipse">
            <a:avLst/>
          </a:prstGeom>
          <a:no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2" name="Oval 411"/>
          <p:cNvSpPr/>
          <p:nvPr/>
        </p:nvSpPr>
        <p:spPr>
          <a:xfrm>
            <a:off x="6521893" y="5423233"/>
            <a:ext cx="1932120" cy="456389"/>
          </a:xfrm>
          <a:prstGeom prst="ellipse">
            <a:avLst/>
          </a:prstGeom>
          <a:no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3" name="TextBox 412"/>
          <p:cNvSpPr txBox="1"/>
          <p:nvPr/>
        </p:nvSpPr>
        <p:spPr>
          <a:xfrm>
            <a:off x="5233883" y="2115013"/>
            <a:ext cx="595035" cy="830997"/>
          </a:xfrm>
          <a:prstGeom prst="rect">
            <a:avLst/>
          </a:prstGeom>
          <a:noFill/>
        </p:spPr>
        <p:txBody>
          <a:bodyPr wrap="none" rtlCol="0">
            <a:spAutoFit/>
          </a:bodyPr>
          <a:lstStyle/>
          <a:p>
            <a:r>
              <a:rPr lang="en-US" sz="4800" dirty="0" smtClean="0"/>
              <a:t>X</a:t>
            </a:r>
            <a:endParaRPr lang="en-US" dirty="0"/>
          </a:p>
        </p:txBody>
      </p:sp>
      <p:sp>
        <p:nvSpPr>
          <p:cNvPr id="88" name="TextBox 87"/>
          <p:cNvSpPr txBox="1"/>
          <p:nvPr/>
        </p:nvSpPr>
        <p:spPr>
          <a:xfrm>
            <a:off x="8171580" y="75911"/>
            <a:ext cx="774571" cy="369332"/>
          </a:xfrm>
          <a:prstGeom prst="rect">
            <a:avLst/>
          </a:prstGeom>
          <a:noFill/>
          <a:ln>
            <a:solidFill>
              <a:schemeClr val="accent1"/>
            </a:solidFill>
          </a:ln>
        </p:spPr>
        <p:txBody>
          <a:bodyPr wrap="none" rtlCol="0">
            <a:spAutoFit/>
          </a:bodyPr>
          <a:lstStyle/>
          <a:p>
            <a:r>
              <a:rPr lang="en-US" dirty="0" smtClean="0"/>
              <a:t>Rowe</a:t>
            </a:r>
            <a:endParaRPr lang="en-US" dirty="0"/>
          </a:p>
        </p:txBody>
      </p:sp>
      <p:sp>
        <p:nvSpPr>
          <p:cNvPr id="90" name="Footer Placeholder 3"/>
          <p:cNvSpPr>
            <a:spLocks noGrp="1"/>
          </p:cNvSpPr>
          <p:nvPr>
            <p:ph type="ftr" sz="quarter" idx="4294967295"/>
          </p:nvPr>
        </p:nvSpPr>
        <p:spPr>
          <a:xfrm>
            <a:off x="597872" y="6553200"/>
            <a:ext cx="4126528" cy="314326"/>
          </a:xfrm>
          <a:prstGeom prst="rect">
            <a:avLst/>
          </a:prstGeom>
        </p:spPr>
        <p:txBody>
          <a:bodyPr/>
          <a:lstStyle/>
          <a:p>
            <a:r>
              <a:rPr lang="en-US" dirty="0" smtClean="0"/>
              <a:t>Ginsburg - </a:t>
            </a:r>
            <a:r>
              <a:rPr lang="en-US" dirty="0" err="1" smtClean="0"/>
              <a:t>Saclay</a:t>
            </a:r>
            <a:r>
              <a:rPr lang="en-US" dirty="0" smtClean="0"/>
              <a:t> Seminar, 7 Nov 2014</a:t>
            </a:r>
            <a:endParaRPr lang="en-US" dirty="0"/>
          </a:p>
        </p:txBody>
      </p:sp>
      <p:sp>
        <p:nvSpPr>
          <p:cNvPr id="91" name="Slide Number Placeholder 3"/>
          <p:cNvSpPr>
            <a:spLocks noGrp="1"/>
          </p:cNvSpPr>
          <p:nvPr>
            <p:ph type="sldNum" sz="quarter" idx="15"/>
          </p:nvPr>
        </p:nvSpPr>
        <p:spPr>
          <a:xfrm>
            <a:off x="8566150" y="6318250"/>
            <a:ext cx="319088" cy="539750"/>
          </a:xfrm>
        </p:spPr>
        <p:txBody>
          <a:bodyPr/>
          <a:lstStyle/>
          <a:p>
            <a:pPr>
              <a:defRPr/>
            </a:pPr>
            <a:fld id="{916E5410-9907-4D1F-B8AB-BEE6983E57DE}" type="slidenum">
              <a:rPr lang="en-US" smtClean="0"/>
              <a:pPr>
                <a:defRPr/>
              </a:pPr>
              <a:t>24</a:t>
            </a:fld>
            <a:endParaRPr lang="en-US" dirty="0"/>
          </a:p>
        </p:txBody>
      </p:sp>
    </p:spTree>
    <p:extLst>
      <p:ext uri="{BB962C8B-B14F-4D97-AF65-F5344CB8AC3E}">
        <p14:creationId xmlns:p14="http://schemas.microsoft.com/office/powerpoint/2010/main" val="118725746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296" y="-292100"/>
            <a:ext cx="8503356" cy="876300"/>
          </a:xfrm>
        </p:spPr>
        <p:txBody>
          <a:bodyPr>
            <a:normAutofit/>
          </a:bodyPr>
          <a:lstStyle/>
          <a:p>
            <a:r>
              <a:rPr lang="en-US" dirty="0" smtClean="0"/>
              <a:t>Origin of the Q improvement – in numbers</a:t>
            </a:r>
            <a:endParaRPr lang="en-US" dirty="0"/>
          </a:p>
        </p:txBody>
      </p:sp>
      <p:graphicFrame>
        <p:nvGraphicFramePr>
          <p:cNvPr id="11" name="Table 10"/>
          <p:cNvGraphicFramePr>
            <a:graphicFrameLocks noGrp="1"/>
          </p:cNvGraphicFramePr>
          <p:nvPr>
            <p:extLst>
              <p:ext uri="{D42A27DB-BD31-4B8C-83A1-F6EECF244321}">
                <p14:modId xmlns:p14="http://schemas.microsoft.com/office/powerpoint/2010/main" val="1006397664"/>
              </p:ext>
            </p:extLst>
          </p:nvPr>
        </p:nvGraphicFramePr>
        <p:xfrm>
          <a:off x="165102" y="842038"/>
          <a:ext cx="8978898" cy="3367532"/>
        </p:xfrm>
        <a:graphic>
          <a:graphicData uri="http://schemas.openxmlformats.org/drawingml/2006/table">
            <a:tbl>
              <a:tblPr firstRow="1" bandRow="1">
                <a:tableStyleId>{5C22544A-7EE6-4342-B048-85BDC9FD1C3A}</a:tableStyleId>
              </a:tblPr>
              <a:tblGrid>
                <a:gridCol w="2992966"/>
                <a:gridCol w="2992966"/>
                <a:gridCol w="2992966"/>
              </a:tblGrid>
              <a:tr h="1284228">
                <a:tc>
                  <a:txBody>
                    <a:bodyPr/>
                    <a:lstStyle/>
                    <a:p>
                      <a:r>
                        <a:rPr lang="en-US" dirty="0" smtClean="0"/>
                        <a:t>Surface treatment</a:t>
                      </a:r>
                      <a:endParaRPr lang="en-US" dirty="0"/>
                    </a:p>
                  </a:txBody>
                  <a:tcPr/>
                </a:tc>
                <a:tc>
                  <a:txBody>
                    <a:bodyPr/>
                    <a:lstStyle/>
                    <a:p>
                      <a:r>
                        <a:rPr lang="en-US" dirty="0" smtClean="0"/>
                        <a:t>R</a:t>
                      </a:r>
                      <a:r>
                        <a:rPr lang="en-US" baseline="-25000" dirty="0" smtClean="0"/>
                        <a:t>BCS</a:t>
                      </a:r>
                      <a:r>
                        <a:rPr lang="en-US" baseline="0" dirty="0" smtClean="0"/>
                        <a:t> (16 MV/m,2K)</a:t>
                      </a:r>
                    </a:p>
                    <a:p>
                      <a:r>
                        <a:rPr lang="en-US" baseline="0" dirty="0" smtClean="0"/>
                        <a:t>[</a:t>
                      </a:r>
                      <a:r>
                        <a:rPr lang="en-US" baseline="0" dirty="0" err="1" smtClean="0"/>
                        <a:t>nΩ</a:t>
                      </a:r>
                      <a:r>
                        <a:rPr lang="en-US" baseline="0" dirty="0" smtClean="0"/>
                        <a:t>]</a:t>
                      </a:r>
                      <a:endParaRPr lang="en-US" dirty="0"/>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R</a:t>
                      </a:r>
                      <a:r>
                        <a:rPr lang="en-US" baseline="-25000" dirty="0" smtClean="0"/>
                        <a:t>0</a:t>
                      </a:r>
                      <a:r>
                        <a:rPr lang="en-US" baseline="0" dirty="0" smtClean="0"/>
                        <a:t> (16 MV/m)</a:t>
                      </a: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(total, measured in vertical</a:t>
                      </a:r>
                      <a:r>
                        <a:rPr lang="en-US" baseline="0" dirty="0" smtClean="0"/>
                        <a:t> test, under low remnant fields) [</a:t>
                      </a:r>
                      <a:r>
                        <a:rPr lang="en-US" baseline="0" dirty="0" err="1" smtClean="0"/>
                        <a:t>nΩ</a:t>
                      </a:r>
                      <a:r>
                        <a:rPr lang="en-US" baseline="0" dirty="0" smtClean="0"/>
                        <a:t>]</a:t>
                      </a:r>
                      <a:endParaRPr lang="en-US" dirty="0" smtClean="0"/>
                    </a:p>
                  </a:txBody>
                  <a:tcPr/>
                </a:tc>
              </a:tr>
              <a:tr h="520826">
                <a:tc>
                  <a:txBody>
                    <a:bodyPr/>
                    <a:lstStyle/>
                    <a:p>
                      <a:r>
                        <a:rPr lang="en-US" dirty="0" smtClean="0"/>
                        <a:t>EP + 120C (fine grain)</a:t>
                      </a:r>
                      <a:endParaRPr lang="en-US" dirty="0"/>
                    </a:p>
                  </a:txBody>
                  <a:tcPr/>
                </a:tc>
                <a:tc>
                  <a:txBody>
                    <a:bodyPr/>
                    <a:lstStyle/>
                    <a:p>
                      <a:r>
                        <a:rPr lang="en-US" dirty="0" smtClean="0"/>
                        <a:t>8-10</a:t>
                      </a:r>
                      <a:endParaRPr lang="en-US" dirty="0"/>
                    </a:p>
                  </a:txBody>
                  <a:tcPr/>
                </a:tc>
                <a:tc>
                  <a:txBody>
                    <a:bodyPr/>
                    <a:lstStyle/>
                    <a:p>
                      <a:r>
                        <a:rPr lang="en-US" dirty="0" smtClean="0"/>
                        <a:t>~4-8</a:t>
                      </a:r>
                      <a:endParaRPr lang="en-US" dirty="0"/>
                    </a:p>
                  </a:txBody>
                  <a:tcPr/>
                </a:tc>
              </a:tr>
              <a:tr h="520826">
                <a:tc>
                  <a:txBody>
                    <a:bodyPr/>
                    <a:lstStyle/>
                    <a:p>
                      <a:r>
                        <a:rPr lang="en-US" dirty="0" smtClean="0"/>
                        <a:t>EP+120C + HF rinse</a:t>
                      </a:r>
                      <a:endParaRPr lang="en-US" dirty="0"/>
                    </a:p>
                  </a:txBody>
                  <a:tcPr/>
                </a:tc>
                <a:tc>
                  <a:txBody>
                    <a:bodyPr/>
                    <a:lstStyle/>
                    <a:p>
                      <a:r>
                        <a:rPr lang="en-US" dirty="0" smtClean="0"/>
                        <a:t>8-10</a:t>
                      </a:r>
                      <a:endParaRPr lang="en-US" dirty="0"/>
                    </a:p>
                  </a:txBody>
                  <a:tcPr/>
                </a:tc>
                <a:tc>
                  <a:txBody>
                    <a:bodyPr/>
                    <a:lstStyle/>
                    <a:p>
                      <a:r>
                        <a:rPr lang="en-US" dirty="0" smtClean="0"/>
                        <a:t>&lt;3</a:t>
                      </a:r>
                      <a:endParaRPr lang="en-US" dirty="0"/>
                    </a:p>
                  </a:txBody>
                  <a:tcPr/>
                </a:tc>
              </a:tr>
              <a:tr h="520826">
                <a:tc>
                  <a:txBody>
                    <a:bodyPr/>
                    <a:lstStyle/>
                    <a:p>
                      <a:r>
                        <a:rPr lang="en-US" dirty="0" smtClean="0"/>
                        <a:t>EP + 120C (large grain)</a:t>
                      </a:r>
                      <a:endParaRPr lang="en-US" dirty="0"/>
                    </a:p>
                  </a:txBody>
                  <a:tcPr/>
                </a:tc>
                <a:tc>
                  <a:txBody>
                    <a:bodyPr/>
                    <a:lstStyle/>
                    <a:p>
                      <a:r>
                        <a:rPr lang="en-US" dirty="0" smtClean="0"/>
                        <a:t>8-10</a:t>
                      </a:r>
                      <a:endParaRPr lang="en-US" dirty="0"/>
                    </a:p>
                  </a:txBody>
                  <a:tcPr/>
                </a:tc>
                <a:tc>
                  <a:txBody>
                    <a:bodyPr/>
                    <a:lstStyle/>
                    <a:p>
                      <a:r>
                        <a:rPr lang="en-US" dirty="0" smtClean="0"/>
                        <a:t>&lt;3</a:t>
                      </a:r>
                      <a:endParaRPr lang="en-US" dirty="0"/>
                    </a:p>
                  </a:txBody>
                  <a:tcPr/>
                </a:tc>
              </a:tr>
              <a:tr h="520826">
                <a:tc>
                  <a:txBody>
                    <a:bodyPr/>
                    <a:lstStyle/>
                    <a:p>
                      <a:r>
                        <a:rPr lang="en-US" dirty="0" smtClean="0"/>
                        <a:t>Nitrogen bake</a:t>
                      </a:r>
                      <a:endParaRPr lang="en-US" dirty="0"/>
                    </a:p>
                  </a:txBody>
                  <a:tcPr/>
                </a:tc>
                <a:tc>
                  <a:txBody>
                    <a:bodyPr/>
                    <a:lstStyle/>
                    <a:p>
                      <a:r>
                        <a:rPr lang="en-US" dirty="0" smtClean="0"/>
                        <a:t>3.5-4.5</a:t>
                      </a:r>
                      <a:endParaRPr lang="en-US" dirty="0"/>
                    </a:p>
                  </a:txBody>
                  <a:tcPr/>
                </a:tc>
                <a:tc>
                  <a:txBody>
                    <a:bodyPr/>
                    <a:lstStyle/>
                    <a:p>
                      <a:r>
                        <a:rPr lang="en-US" dirty="0" smtClean="0"/>
                        <a:t>&lt;3</a:t>
                      </a:r>
                      <a:endParaRPr lang="en-US" dirty="0"/>
                    </a:p>
                  </a:txBody>
                  <a:tcPr/>
                </a:tc>
              </a:tr>
            </a:tbl>
          </a:graphicData>
        </a:graphic>
      </p:graphicFrame>
      <p:sp>
        <p:nvSpPr>
          <p:cNvPr id="12" name="TextBox 11"/>
          <p:cNvSpPr txBox="1"/>
          <p:nvPr/>
        </p:nvSpPr>
        <p:spPr>
          <a:xfrm>
            <a:off x="618014" y="4178887"/>
            <a:ext cx="7725192" cy="1754327"/>
          </a:xfrm>
          <a:prstGeom prst="rect">
            <a:avLst/>
          </a:prstGeom>
          <a:noFill/>
        </p:spPr>
        <p:txBody>
          <a:bodyPr wrap="none" rtlCol="0">
            <a:spAutoFit/>
          </a:bodyPr>
          <a:lstStyle/>
          <a:p>
            <a:r>
              <a:rPr lang="en-US" dirty="0" smtClean="0"/>
              <a:t>Q</a:t>
            </a:r>
            <a:r>
              <a:rPr lang="en-US" dirty="0"/>
              <a:t>=G/</a:t>
            </a:r>
            <a:r>
              <a:rPr lang="en-US" dirty="0" err="1"/>
              <a:t>Rs</a:t>
            </a:r>
            <a:r>
              <a:rPr lang="en-US" dirty="0"/>
              <a:t> </a:t>
            </a:r>
            <a:r>
              <a:rPr lang="en-US" dirty="0">
                <a:sym typeface="Wingdings"/>
              </a:rPr>
              <a:t> for Q = 2.7e10 (2K) </a:t>
            </a:r>
            <a:r>
              <a:rPr lang="en-US" u="sng" dirty="0">
                <a:sym typeface="Wingdings"/>
              </a:rPr>
              <a:t>max total </a:t>
            </a:r>
            <a:r>
              <a:rPr lang="en-US" u="sng" dirty="0" err="1">
                <a:sym typeface="Wingdings"/>
              </a:rPr>
              <a:t>Rs</a:t>
            </a:r>
            <a:r>
              <a:rPr lang="en-US" u="sng" dirty="0">
                <a:sym typeface="Wingdings"/>
              </a:rPr>
              <a:t>=10 </a:t>
            </a:r>
            <a:r>
              <a:rPr lang="en-US" u="sng" dirty="0" err="1" smtClean="0"/>
              <a:t>nΩ</a:t>
            </a:r>
            <a:endParaRPr lang="en-US" u="sng" dirty="0" smtClean="0"/>
          </a:p>
          <a:p>
            <a:endParaRPr lang="en-US" u="sng" dirty="0">
              <a:sym typeface="Wingdings"/>
            </a:endParaRPr>
          </a:p>
          <a:p>
            <a:pPr marL="342900" indent="-342900">
              <a:buFont typeface="Wingdings" charset="0"/>
              <a:buChar char="à"/>
            </a:pPr>
            <a:r>
              <a:rPr lang="en-US" dirty="0">
                <a:sym typeface="Wingdings"/>
              </a:rPr>
              <a:t>With any standard processing margin on residual </a:t>
            </a:r>
            <a:r>
              <a:rPr lang="en-US" dirty="0" smtClean="0">
                <a:sym typeface="Wingdings"/>
              </a:rPr>
              <a:t>close to </a:t>
            </a:r>
            <a:r>
              <a:rPr lang="en-US" dirty="0">
                <a:sym typeface="Wingdings"/>
              </a:rPr>
              <a:t>ZERO</a:t>
            </a:r>
          </a:p>
          <a:p>
            <a:pPr marL="342900" indent="-342900">
              <a:buFont typeface="Wingdings" charset="0"/>
              <a:buChar char="à"/>
            </a:pPr>
            <a:r>
              <a:rPr lang="en-US" dirty="0">
                <a:sym typeface="Wingdings"/>
              </a:rPr>
              <a:t> </a:t>
            </a:r>
            <a:r>
              <a:rPr lang="en-US" u="sng" dirty="0">
                <a:sym typeface="Wingdings"/>
              </a:rPr>
              <a:t>Gas bake ONLY processing giving margin on residual to reach </a:t>
            </a:r>
            <a:r>
              <a:rPr lang="en-US" u="sng" dirty="0" smtClean="0">
                <a:sym typeface="Wingdings"/>
              </a:rPr>
              <a:t>2.7e10</a:t>
            </a:r>
          </a:p>
          <a:p>
            <a:r>
              <a:rPr lang="en-US" dirty="0" smtClean="0">
                <a:sym typeface="Wingdings"/>
              </a:rPr>
              <a:t> </a:t>
            </a:r>
          </a:p>
          <a:p>
            <a:pPr marL="342900" indent="-342900">
              <a:buFont typeface="Wingdings" charset="0"/>
              <a:buChar char="à"/>
            </a:pPr>
            <a:r>
              <a:rPr lang="en-US" dirty="0" smtClean="0">
                <a:sym typeface="Wingdings"/>
              </a:rPr>
              <a:t>@ 2K : Margin on residual (with gas bake)  5.5-6.5 </a:t>
            </a:r>
            <a:r>
              <a:rPr lang="en-US" dirty="0" err="1"/>
              <a:t>nΩ</a:t>
            </a:r>
            <a:endParaRPr lang="en-US" dirty="0" smtClean="0">
              <a:sym typeface="Wingdings"/>
            </a:endParaRPr>
          </a:p>
        </p:txBody>
      </p:sp>
      <p:sp>
        <p:nvSpPr>
          <p:cNvPr id="3" name="TextBox 2"/>
          <p:cNvSpPr txBox="1"/>
          <p:nvPr/>
        </p:nvSpPr>
        <p:spPr>
          <a:xfrm>
            <a:off x="0" y="6035524"/>
            <a:ext cx="9202508" cy="1169551"/>
          </a:xfrm>
          <a:prstGeom prst="rect">
            <a:avLst/>
          </a:prstGeom>
          <a:noFill/>
        </p:spPr>
        <p:txBody>
          <a:bodyPr wrap="square" rtlCol="0">
            <a:spAutoFit/>
          </a:bodyPr>
          <a:lstStyle/>
          <a:p>
            <a:pPr algn="ctr"/>
            <a:r>
              <a:rPr lang="en-US" b="1" u="sng" dirty="0" smtClean="0"/>
              <a:t>Goal of the high Q work: </a:t>
            </a:r>
          </a:p>
          <a:p>
            <a:r>
              <a:rPr lang="en-US" sz="1600" b="1" u="sng" dirty="0" smtClean="0"/>
              <a:t>guarantee BCS ~ 4 </a:t>
            </a:r>
            <a:r>
              <a:rPr lang="en-US" sz="1600" b="1" u="sng" dirty="0" err="1" smtClean="0"/>
              <a:t>nΩ</a:t>
            </a:r>
            <a:r>
              <a:rPr lang="en-US" sz="1600" b="1" u="sng" dirty="0" smtClean="0"/>
              <a:t> (successful/reproducible doping) +residual &lt; 6 </a:t>
            </a:r>
            <a:r>
              <a:rPr lang="en-US" sz="1600" b="1" u="sng" dirty="0" err="1" smtClean="0"/>
              <a:t>nΩ</a:t>
            </a:r>
            <a:r>
              <a:rPr lang="en-US" sz="1600" b="1" u="sng" dirty="0" smtClean="0"/>
              <a:t> in CM (trapped flux) </a:t>
            </a:r>
            <a:endParaRPr lang="en-US" sz="1600" b="1" u="sng" dirty="0">
              <a:sym typeface="Wingdings"/>
            </a:endParaRPr>
          </a:p>
          <a:p>
            <a:endParaRPr lang="en-US" u="sng" dirty="0"/>
          </a:p>
          <a:p>
            <a:r>
              <a:rPr lang="en-US" dirty="0" smtClean="0"/>
              <a:t> </a:t>
            </a:r>
            <a:endParaRPr lang="en-US" dirty="0"/>
          </a:p>
        </p:txBody>
      </p:sp>
      <p:sp>
        <p:nvSpPr>
          <p:cNvPr id="4" name="Oval 3"/>
          <p:cNvSpPr/>
          <p:nvPr/>
        </p:nvSpPr>
        <p:spPr>
          <a:xfrm>
            <a:off x="3193143" y="3580190"/>
            <a:ext cx="1003905" cy="616857"/>
          </a:xfrm>
          <a:prstGeom prst="ellipse">
            <a:avLst/>
          </a:prstGeom>
          <a:gradFill flip="none" rotWithShape="1">
            <a:gsLst>
              <a:gs pos="0">
                <a:schemeClr val="accent1">
                  <a:shade val="51000"/>
                  <a:satMod val="130000"/>
                  <a:alpha val="23000"/>
                </a:schemeClr>
              </a:gs>
              <a:gs pos="80000">
                <a:schemeClr val="accent1">
                  <a:shade val="93000"/>
                  <a:satMod val="130000"/>
                  <a:alpha val="23000"/>
                </a:schemeClr>
              </a:gs>
              <a:gs pos="100000">
                <a:schemeClr val="accent1">
                  <a:shade val="94000"/>
                  <a:satMod val="135000"/>
                  <a:alpha val="23000"/>
                </a:schemeClr>
              </a:gs>
            </a:gsLst>
            <a:lin ang="16200000" scaled="0"/>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Oval 7"/>
          <p:cNvSpPr/>
          <p:nvPr/>
        </p:nvSpPr>
        <p:spPr>
          <a:xfrm>
            <a:off x="5607353" y="5389638"/>
            <a:ext cx="1323218" cy="645886"/>
          </a:xfrm>
          <a:prstGeom prst="ellipse">
            <a:avLst/>
          </a:prstGeom>
          <a:gradFill flip="none" rotWithShape="1">
            <a:gsLst>
              <a:gs pos="0">
                <a:schemeClr val="accent1">
                  <a:shade val="51000"/>
                  <a:satMod val="130000"/>
                  <a:alpha val="31000"/>
                </a:schemeClr>
              </a:gs>
              <a:gs pos="80000">
                <a:schemeClr val="accent1">
                  <a:shade val="93000"/>
                  <a:satMod val="130000"/>
                  <a:alpha val="31000"/>
                </a:schemeClr>
              </a:gs>
              <a:gs pos="100000">
                <a:schemeClr val="accent1">
                  <a:shade val="94000"/>
                  <a:satMod val="135000"/>
                  <a:alpha val="31000"/>
                </a:schemeClr>
              </a:gs>
            </a:gsLst>
            <a:lin ang="16200000" scaled="0"/>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TextBox 4"/>
          <p:cNvSpPr txBox="1"/>
          <p:nvPr/>
        </p:nvSpPr>
        <p:spPr>
          <a:xfrm>
            <a:off x="6485206" y="436098"/>
            <a:ext cx="1338828" cy="369332"/>
          </a:xfrm>
          <a:prstGeom prst="rect">
            <a:avLst/>
          </a:prstGeom>
          <a:noFill/>
          <a:ln>
            <a:solidFill>
              <a:srgbClr val="0000FF"/>
            </a:solidFill>
          </a:ln>
        </p:spPr>
        <p:txBody>
          <a:bodyPr wrap="none" rtlCol="0">
            <a:spAutoFit/>
          </a:bodyPr>
          <a:lstStyle/>
          <a:p>
            <a:r>
              <a:rPr lang="en-US" dirty="0" smtClean="0"/>
              <a:t>Grassellino</a:t>
            </a:r>
            <a:endParaRPr lang="en-US" dirty="0"/>
          </a:p>
        </p:txBody>
      </p:sp>
    </p:spTree>
    <p:extLst>
      <p:ext uri="{BB962C8B-B14F-4D97-AF65-F5344CB8AC3E}">
        <p14:creationId xmlns:p14="http://schemas.microsoft.com/office/powerpoint/2010/main" val="11891304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endParaRPr lang="en-US"/>
          </a:p>
        </p:txBody>
      </p:sp>
      <p:graphicFrame>
        <p:nvGraphicFramePr>
          <p:cNvPr id="6" name="Content Placeholder 3"/>
          <p:cNvGraphicFramePr>
            <a:graphicFrameLocks noGrp="1"/>
          </p:cNvGraphicFramePr>
          <p:nvPr>
            <p:ph idx="4294967295"/>
            <p:extLst>
              <p:ext uri="{D42A27DB-BD31-4B8C-83A1-F6EECF244321}">
                <p14:modId xmlns:p14="http://schemas.microsoft.com/office/powerpoint/2010/main" val="3405541920"/>
              </p:ext>
            </p:extLst>
          </p:nvPr>
        </p:nvGraphicFramePr>
        <p:xfrm>
          <a:off x="0" y="114654"/>
          <a:ext cx="9144001" cy="5923971"/>
        </p:xfrm>
        <a:graphic>
          <a:graphicData uri="http://schemas.openxmlformats.org/drawingml/2006/table">
            <a:tbl>
              <a:tblPr firstRow="1" bandRow="1">
                <a:tableStyleId>{5C22544A-7EE6-4342-B048-85BDC9FD1C3A}</a:tableStyleId>
              </a:tblPr>
              <a:tblGrid>
                <a:gridCol w="1685440"/>
                <a:gridCol w="1586638"/>
                <a:gridCol w="1299922"/>
                <a:gridCol w="1524000"/>
                <a:gridCol w="1215840"/>
                <a:gridCol w="1832161"/>
              </a:tblGrid>
              <a:tr h="593647">
                <a:tc>
                  <a:txBody>
                    <a:bodyPr/>
                    <a:lstStyle/>
                    <a:p>
                      <a:endParaRPr lang="en-US" dirty="0"/>
                    </a:p>
                  </a:txBody>
                  <a:tcPr/>
                </a:tc>
                <a:tc>
                  <a:txBody>
                    <a:bodyPr/>
                    <a:lstStyle/>
                    <a:p>
                      <a:r>
                        <a:rPr lang="en-US" dirty="0" smtClean="0"/>
                        <a:t>First pass</a:t>
                      </a:r>
                      <a:endParaRPr lang="en-US" dirty="0"/>
                    </a:p>
                  </a:txBody>
                  <a:tcPr/>
                </a:tc>
                <a:tc>
                  <a:txBody>
                    <a:bodyPr/>
                    <a:lstStyle/>
                    <a:p>
                      <a:r>
                        <a:rPr lang="en-US" dirty="0" smtClean="0"/>
                        <a:t>Second pass</a:t>
                      </a:r>
                      <a:endParaRPr lang="en-US" dirty="0"/>
                    </a:p>
                  </a:txBody>
                  <a:tcPr/>
                </a:tc>
                <a:tc>
                  <a:txBody>
                    <a:bodyPr/>
                    <a:lstStyle/>
                    <a:p>
                      <a:r>
                        <a:rPr lang="en-US" dirty="0" smtClean="0"/>
                        <a:t>Q (2K, 16MV/m)</a:t>
                      </a:r>
                      <a:endParaRPr lang="en-US" dirty="0"/>
                    </a:p>
                  </a:txBody>
                  <a:tcPr/>
                </a:tc>
                <a:tc>
                  <a:txBody>
                    <a:bodyPr/>
                    <a:lstStyle/>
                    <a:p>
                      <a:r>
                        <a:rPr lang="en-US" dirty="0" smtClean="0"/>
                        <a:t>Quench</a:t>
                      </a:r>
                    </a:p>
                    <a:p>
                      <a:r>
                        <a:rPr lang="en-US" dirty="0" smtClean="0"/>
                        <a:t>[MV/m]</a:t>
                      </a:r>
                      <a:endParaRPr lang="en-US" dirty="0"/>
                    </a:p>
                  </a:txBody>
                  <a:tcPr/>
                </a:tc>
                <a:tc>
                  <a:txBody>
                    <a:bodyPr/>
                    <a:lstStyle/>
                    <a:p>
                      <a:r>
                        <a:rPr lang="en-US" dirty="0" smtClean="0"/>
                        <a:t>Status</a:t>
                      </a:r>
                      <a:endParaRPr lang="en-US" dirty="0"/>
                    </a:p>
                  </a:txBody>
                  <a:tcPr/>
                </a:tc>
              </a:tr>
              <a:tr h="505796">
                <a:tc>
                  <a:txBody>
                    <a:bodyPr/>
                    <a:lstStyle/>
                    <a:p>
                      <a:r>
                        <a:rPr lang="en-US" sz="1400" dirty="0" smtClean="0"/>
                        <a:t>TB9AES011</a:t>
                      </a:r>
                      <a:endParaRPr lang="en-US" sz="1400" dirty="0"/>
                    </a:p>
                  </a:txBody>
                  <a:tcPr/>
                </a:tc>
                <a:tc>
                  <a:txBody>
                    <a:bodyPr/>
                    <a:lstStyle/>
                    <a:p>
                      <a:r>
                        <a:rPr lang="en-US" sz="1400" dirty="0" smtClean="0">
                          <a:solidFill>
                            <a:srgbClr val="008000"/>
                          </a:solidFill>
                        </a:rPr>
                        <a:t>OK</a:t>
                      </a:r>
                      <a:endParaRPr lang="en-US" sz="1400" dirty="0">
                        <a:solidFill>
                          <a:srgbClr val="008000"/>
                        </a:solidFill>
                      </a:endParaRPr>
                    </a:p>
                  </a:txBody>
                  <a:tcPr/>
                </a:tc>
                <a:tc>
                  <a:txBody>
                    <a:bodyPr/>
                    <a:lstStyle/>
                    <a:p>
                      <a:r>
                        <a:rPr lang="en-US" sz="1400" dirty="0" smtClean="0"/>
                        <a:t>OK</a:t>
                      </a:r>
                      <a:endParaRPr lang="en-US" sz="1400" dirty="0"/>
                    </a:p>
                  </a:txBody>
                  <a:tcPr/>
                </a:tc>
                <a:tc>
                  <a:txBody>
                    <a:bodyPr/>
                    <a:lstStyle/>
                    <a:p>
                      <a:r>
                        <a:rPr lang="en-US" sz="1400" dirty="0" smtClean="0"/>
                        <a:t>3.4e10</a:t>
                      </a:r>
                      <a:endParaRPr lang="en-US" sz="1400" dirty="0"/>
                    </a:p>
                  </a:txBody>
                  <a:tcPr/>
                </a:tc>
                <a:tc>
                  <a:txBody>
                    <a:bodyPr/>
                    <a:lstStyle/>
                    <a:p>
                      <a:r>
                        <a:rPr lang="en-US" sz="1400" dirty="0" smtClean="0"/>
                        <a:t>21.5</a:t>
                      </a:r>
                      <a:endParaRPr lang="en-US" sz="1400" dirty="0"/>
                    </a:p>
                  </a:txBody>
                  <a:tcPr/>
                </a:tc>
                <a:tc>
                  <a:txBody>
                    <a:bodyPr/>
                    <a:lstStyle/>
                    <a:p>
                      <a:r>
                        <a:rPr lang="en-US" sz="1400" dirty="0" smtClean="0">
                          <a:solidFill>
                            <a:srgbClr val="3366FF"/>
                          </a:solidFill>
                        </a:rPr>
                        <a:t>In ILC vessel for HTS studies</a:t>
                      </a:r>
                      <a:endParaRPr lang="en-US" sz="1400" dirty="0">
                        <a:solidFill>
                          <a:srgbClr val="3366FF"/>
                        </a:solidFill>
                      </a:endParaRPr>
                    </a:p>
                  </a:txBody>
                  <a:tcPr/>
                </a:tc>
              </a:tr>
              <a:tr h="746952">
                <a:tc>
                  <a:txBody>
                    <a:bodyPr/>
                    <a:lstStyle/>
                    <a:p>
                      <a:r>
                        <a:rPr lang="en-US" sz="1400" dirty="0" smtClean="0"/>
                        <a:t>TB9ACC015</a:t>
                      </a:r>
                      <a:endParaRPr lang="en-US" sz="1400" dirty="0"/>
                    </a:p>
                  </a:txBody>
                  <a:tcPr/>
                </a:tc>
                <a:tc>
                  <a:txBody>
                    <a:bodyPr/>
                    <a:lstStyle/>
                    <a:p>
                      <a:r>
                        <a:rPr lang="en-US" sz="1400" dirty="0" smtClean="0">
                          <a:solidFill>
                            <a:srgbClr val="008000"/>
                          </a:solidFill>
                        </a:rPr>
                        <a:t>OK</a:t>
                      </a:r>
                      <a:endParaRPr lang="en-US" sz="1400" dirty="0">
                        <a:solidFill>
                          <a:srgbClr val="008000"/>
                        </a:solidFill>
                      </a:endParaRPr>
                    </a:p>
                  </a:txBody>
                  <a:tcPr/>
                </a:tc>
                <a:tc>
                  <a:txBody>
                    <a:bodyPr/>
                    <a:lstStyle/>
                    <a:p>
                      <a:r>
                        <a:rPr lang="en-US" sz="1400" dirty="0" smtClean="0"/>
                        <a:t>OK</a:t>
                      </a:r>
                      <a:endParaRPr lang="en-US" sz="1400" dirty="0"/>
                    </a:p>
                  </a:txBody>
                  <a:tcPr/>
                </a:tc>
                <a:tc>
                  <a:txBody>
                    <a:bodyPr/>
                    <a:lstStyle/>
                    <a:p>
                      <a:r>
                        <a:rPr lang="en-US" sz="1400" dirty="0" smtClean="0"/>
                        <a:t>3.5e10</a:t>
                      </a:r>
                      <a:endParaRPr lang="en-US" sz="1400" dirty="0"/>
                    </a:p>
                  </a:txBody>
                  <a:tcPr/>
                </a:tc>
                <a:tc>
                  <a:txBody>
                    <a:bodyPr/>
                    <a:lstStyle/>
                    <a:p>
                      <a:r>
                        <a:rPr lang="en-US" sz="1400" dirty="0" smtClean="0"/>
                        <a:t>24</a:t>
                      </a:r>
                      <a:endParaRPr lang="en-US" sz="1400" dirty="0"/>
                    </a:p>
                  </a:txBody>
                  <a:tcPr/>
                </a:tc>
                <a:tc>
                  <a:txBody>
                    <a:bodyPr/>
                    <a:lstStyle/>
                    <a:p>
                      <a:r>
                        <a:rPr lang="en-US" sz="1400" dirty="0" smtClean="0">
                          <a:solidFill>
                            <a:srgbClr val="FF0000"/>
                          </a:solidFill>
                        </a:rPr>
                        <a:t>Lined up for CM</a:t>
                      </a:r>
                    </a:p>
                  </a:txBody>
                  <a:tcPr/>
                </a:tc>
              </a:tr>
              <a:tr h="463027">
                <a:tc>
                  <a:txBody>
                    <a:bodyPr/>
                    <a:lstStyle/>
                    <a:p>
                      <a:r>
                        <a:rPr lang="en-US" sz="1400" dirty="0" smtClean="0"/>
                        <a:t>TB9ACC012</a:t>
                      </a:r>
                      <a:endParaRPr lang="en-US" sz="1400" dirty="0"/>
                    </a:p>
                  </a:txBody>
                  <a:tcPr/>
                </a:tc>
                <a:tc>
                  <a:txBody>
                    <a:bodyPr/>
                    <a:lstStyle/>
                    <a:p>
                      <a:r>
                        <a:rPr lang="en-US" sz="1400" dirty="0" smtClean="0"/>
                        <a:t>Quench </a:t>
                      </a:r>
                    </a:p>
                    <a:p>
                      <a:r>
                        <a:rPr lang="en-US" sz="1400" dirty="0" smtClean="0"/>
                        <a:t>(small removal for R&amp;D)</a:t>
                      </a:r>
                      <a:endParaRPr lang="en-US" sz="1400" dirty="0"/>
                    </a:p>
                  </a:txBody>
                  <a:tcPr/>
                </a:tc>
                <a:tc>
                  <a:txBody>
                    <a:bodyPr/>
                    <a:lstStyle/>
                    <a:p>
                      <a:r>
                        <a:rPr lang="en-US" sz="1400" dirty="0" smtClean="0"/>
                        <a:t>~Ok</a:t>
                      </a:r>
                      <a:endParaRPr lang="en-US" sz="1400" dirty="0"/>
                    </a:p>
                  </a:txBody>
                  <a:tcPr/>
                </a:tc>
                <a:tc>
                  <a:txBody>
                    <a:bodyPr/>
                    <a:lstStyle/>
                    <a:p>
                      <a:r>
                        <a:rPr lang="en-US" sz="1400" dirty="0" smtClean="0"/>
                        <a:t>3.4e10</a:t>
                      </a:r>
                      <a:endParaRPr lang="en-US" sz="1400" dirty="0"/>
                    </a:p>
                  </a:txBody>
                  <a:tcPr/>
                </a:tc>
                <a:tc>
                  <a:txBody>
                    <a:bodyPr/>
                    <a:lstStyle/>
                    <a:p>
                      <a:r>
                        <a:rPr lang="en-US" sz="1400" dirty="0" smtClean="0"/>
                        <a:t>15.6</a:t>
                      </a:r>
                      <a:endParaRPr lang="en-US" sz="1400" dirty="0"/>
                    </a:p>
                  </a:txBody>
                  <a:tcPr/>
                </a:tc>
                <a:tc>
                  <a:txBody>
                    <a:bodyPr/>
                    <a:lstStyle/>
                    <a:p>
                      <a:r>
                        <a:rPr lang="en-US" sz="1400" dirty="0" smtClean="0">
                          <a:solidFill>
                            <a:srgbClr val="3366FF"/>
                          </a:solidFill>
                        </a:rPr>
                        <a:t>In ILC vessel for Cornell HTC</a:t>
                      </a:r>
                      <a:endParaRPr lang="en-US" sz="1400" dirty="0">
                        <a:solidFill>
                          <a:srgbClr val="3366FF"/>
                        </a:solidFill>
                      </a:endParaRPr>
                    </a:p>
                  </a:txBody>
                  <a:tcPr/>
                </a:tc>
              </a:tr>
              <a:tr h="343698">
                <a:tc>
                  <a:txBody>
                    <a:bodyPr/>
                    <a:lstStyle/>
                    <a:p>
                      <a:r>
                        <a:rPr lang="en-US" sz="1400" dirty="0" smtClean="0"/>
                        <a:t>TB9AES026</a:t>
                      </a:r>
                      <a:endParaRPr lang="en-US" sz="1400" dirty="0"/>
                    </a:p>
                  </a:txBody>
                  <a:tcPr>
                    <a:solidFill>
                      <a:srgbClr val="FFFF00"/>
                    </a:solidFill>
                  </a:tcPr>
                </a:tc>
                <a:tc>
                  <a:txBody>
                    <a:bodyPr/>
                    <a:lstStyle/>
                    <a:p>
                      <a:r>
                        <a:rPr lang="en-US" sz="1400" dirty="0" smtClean="0">
                          <a:solidFill>
                            <a:srgbClr val="008000"/>
                          </a:solidFill>
                        </a:rPr>
                        <a:t>OK</a:t>
                      </a:r>
                      <a:endParaRPr lang="en-US" sz="1400" dirty="0">
                        <a:solidFill>
                          <a:srgbClr val="008000"/>
                        </a:solidFill>
                      </a:endParaRPr>
                    </a:p>
                  </a:txBody>
                  <a:tcPr>
                    <a:solidFill>
                      <a:srgbClr val="FFFF00"/>
                    </a:solidFill>
                  </a:tcPr>
                </a:tc>
                <a:tc>
                  <a:txBody>
                    <a:bodyPr/>
                    <a:lstStyle/>
                    <a:p>
                      <a:endParaRPr lang="en-US" sz="1400" dirty="0"/>
                    </a:p>
                  </a:txBody>
                  <a:tcPr>
                    <a:solidFill>
                      <a:srgbClr val="FFFF00"/>
                    </a:solidFill>
                  </a:tcPr>
                </a:tc>
                <a:tc>
                  <a:txBody>
                    <a:bodyPr/>
                    <a:lstStyle/>
                    <a:p>
                      <a:r>
                        <a:rPr lang="en-US" sz="1400" dirty="0" smtClean="0"/>
                        <a:t>2.75e10</a:t>
                      </a:r>
                      <a:endParaRPr lang="en-US" sz="1400" dirty="0"/>
                    </a:p>
                  </a:txBody>
                  <a:tcPr>
                    <a:solidFill>
                      <a:srgbClr val="FFFF00"/>
                    </a:solidFill>
                  </a:tcPr>
                </a:tc>
                <a:tc>
                  <a:txBody>
                    <a:bodyPr/>
                    <a:lstStyle/>
                    <a:p>
                      <a:r>
                        <a:rPr lang="en-US" sz="1400" dirty="0" smtClean="0"/>
                        <a:t>21.5</a:t>
                      </a:r>
                      <a:endParaRPr lang="en-US" sz="1400" dirty="0"/>
                    </a:p>
                  </a:txBody>
                  <a:tcPr>
                    <a:solidFill>
                      <a:srgbClr val="FFFF00"/>
                    </a:solidFill>
                  </a:tcPr>
                </a:tc>
                <a:tc>
                  <a:txBody>
                    <a:bodyPr/>
                    <a:lstStyle/>
                    <a:p>
                      <a:r>
                        <a:rPr lang="en-US" sz="1400" dirty="0" smtClean="0">
                          <a:solidFill>
                            <a:srgbClr val="FF0000"/>
                          </a:solidFill>
                        </a:rPr>
                        <a:t>Lined up for CM</a:t>
                      </a:r>
                      <a:endParaRPr lang="en-US" sz="1400" dirty="0">
                        <a:solidFill>
                          <a:srgbClr val="FF0000"/>
                        </a:solidFill>
                      </a:endParaRPr>
                    </a:p>
                  </a:txBody>
                  <a:tcPr>
                    <a:solidFill>
                      <a:srgbClr val="FFFF00"/>
                    </a:solidFill>
                  </a:tcPr>
                </a:tc>
              </a:tr>
              <a:tr h="463027">
                <a:tc>
                  <a:txBody>
                    <a:bodyPr/>
                    <a:lstStyle/>
                    <a:p>
                      <a:r>
                        <a:rPr lang="en-US" sz="1400" dirty="0" smtClean="0"/>
                        <a:t>TB9AES003</a:t>
                      </a:r>
                      <a:endParaRPr lang="en-US" sz="1400" dirty="0"/>
                    </a:p>
                  </a:txBody>
                  <a:tcPr>
                    <a:solidFill>
                      <a:srgbClr val="FFFF00"/>
                    </a:solidFill>
                  </a:tcPr>
                </a:tc>
                <a:tc>
                  <a:txBody>
                    <a:bodyPr/>
                    <a:lstStyle/>
                    <a:p>
                      <a:r>
                        <a:rPr lang="en-US" sz="1400" dirty="0" smtClean="0">
                          <a:solidFill>
                            <a:srgbClr val="008000"/>
                          </a:solidFill>
                        </a:rPr>
                        <a:t>OK</a:t>
                      </a:r>
                      <a:endParaRPr lang="en-US" sz="1400" dirty="0">
                        <a:solidFill>
                          <a:srgbClr val="008000"/>
                        </a:solidFill>
                      </a:endParaRPr>
                    </a:p>
                  </a:txBody>
                  <a:tcPr>
                    <a:solidFill>
                      <a:srgbClr val="FFFF00"/>
                    </a:solidFill>
                  </a:tcPr>
                </a:tc>
                <a:tc>
                  <a:txBody>
                    <a:bodyPr/>
                    <a:lstStyle/>
                    <a:p>
                      <a:r>
                        <a:rPr lang="en-US" sz="1400" dirty="0" smtClean="0"/>
                        <a:t>OK</a:t>
                      </a:r>
                      <a:endParaRPr lang="en-US" sz="1400" dirty="0"/>
                    </a:p>
                  </a:txBody>
                  <a:tcPr>
                    <a:solidFill>
                      <a:srgbClr val="FFFF00"/>
                    </a:solidFill>
                  </a:tcPr>
                </a:tc>
                <a:tc>
                  <a:txBody>
                    <a:bodyPr/>
                    <a:lstStyle/>
                    <a:p>
                      <a:r>
                        <a:rPr lang="en-US" sz="1400" dirty="0" smtClean="0"/>
                        <a:t>2.5e10</a:t>
                      </a:r>
                      <a:endParaRPr lang="en-US" sz="1400" dirty="0"/>
                    </a:p>
                  </a:txBody>
                  <a:tcPr>
                    <a:solidFill>
                      <a:srgbClr val="FFFF00"/>
                    </a:solidFill>
                  </a:tcPr>
                </a:tc>
                <a:tc>
                  <a:txBody>
                    <a:bodyPr/>
                    <a:lstStyle/>
                    <a:p>
                      <a:r>
                        <a:rPr lang="en-US" sz="1400" dirty="0" smtClean="0"/>
                        <a:t>27</a:t>
                      </a:r>
                      <a:endParaRPr lang="en-US" sz="1400" dirty="0"/>
                    </a:p>
                  </a:txBody>
                  <a:tcPr>
                    <a:solidFill>
                      <a:srgbClr val="FFFF00"/>
                    </a:solidFill>
                  </a:tcPr>
                </a:tc>
                <a:tc>
                  <a:txBody>
                    <a:bodyPr/>
                    <a:lstStyle/>
                    <a:p>
                      <a:r>
                        <a:rPr lang="en-US" sz="1400" dirty="0" smtClean="0"/>
                        <a:t>Long-short, R&amp;D</a:t>
                      </a:r>
                      <a:endParaRPr lang="en-US" sz="1400" dirty="0"/>
                    </a:p>
                  </a:txBody>
                  <a:tcPr>
                    <a:solidFill>
                      <a:srgbClr val="FFFF00"/>
                    </a:solidFill>
                  </a:tcPr>
                </a:tc>
              </a:tr>
              <a:tr h="463027">
                <a:tc>
                  <a:txBody>
                    <a:bodyPr/>
                    <a:lstStyle/>
                    <a:p>
                      <a:r>
                        <a:rPr lang="en-US" sz="1400" dirty="0" smtClean="0"/>
                        <a:t>TB9AES027</a:t>
                      </a:r>
                      <a:endParaRPr lang="en-US" sz="1400" dirty="0"/>
                    </a:p>
                  </a:txBody>
                  <a:tcPr>
                    <a:solidFill>
                      <a:srgbClr val="FFFF00"/>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smtClean="0">
                          <a:solidFill>
                            <a:srgbClr val="008000"/>
                          </a:solidFill>
                        </a:rPr>
                        <a:t>OK</a:t>
                      </a:r>
                    </a:p>
                    <a:p>
                      <a:endParaRPr lang="en-US" sz="1400" dirty="0"/>
                    </a:p>
                  </a:txBody>
                  <a:tcPr>
                    <a:solidFill>
                      <a:srgbClr val="FFFF00"/>
                    </a:solidFill>
                  </a:tcPr>
                </a:tc>
                <a:tc>
                  <a:txBody>
                    <a:bodyPr/>
                    <a:lstStyle/>
                    <a:p>
                      <a:endParaRPr lang="en-US" sz="1400" dirty="0">
                        <a:solidFill>
                          <a:srgbClr val="008000"/>
                        </a:solidFill>
                      </a:endParaRPr>
                    </a:p>
                  </a:txBody>
                  <a:tcPr>
                    <a:solidFill>
                      <a:srgbClr val="FFFF00"/>
                    </a:solidFill>
                  </a:tcPr>
                </a:tc>
                <a:tc>
                  <a:txBody>
                    <a:bodyPr/>
                    <a:lstStyle/>
                    <a:p>
                      <a:r>
                        <a:rPr lang="en-US" sz="1400" dirty="0" smtClean="0"/>
                        <a:t>4e10</a:t>
                      </a:r>
                      <a:endParaRPr lang="en-US" sz="1400" dirty="0"/>
                    </a:p>
                  </a:txBody>
                  <a:tcPr>
                    <a:solidFill>
                      <a:srgbClr val="FFFF00"/>
                    </a:solidFill>
                  </a:tcPr>
                </a:tc>
                <a:tc>
                  <a:txBody>
                    <a:bodyPr/>
                    <a:lstStyle/>
                    <a:p>
                      <a:r>
                        <a:rPr lang="en-US" sz="1400" dirty="0" smtClean="0"/>
                        <a:t>21</a:t>
                      </a:r>
                      <a:endParaRPr lang="en-US" sz="1400" dirty="0"/>
                    </a:p>
                  </a:txBody>
                  <a:tcPr>
                    <a:solidFill>
                      <a:srgbClr val="FFFF00"/>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smtClean="0">
                          <a:solidFill>
                            <a:srgbClr val="FF0000"/>
                          </a:solidFill>
                        </a:rPr>
                        <a:t>Lined up for CM</a:t>
                      </a:r>
                    </a:p>
                  </a:txBody>
                  <a:tcPr>
                    <a:solidFill>
                      <a:srgbClr val="FFFF00"/>
                    </a:solidFill>
                  </a:tcPr>
                </a:tc>
              </a:tr>
              <a:tr h="463027">
                <a:tc>
                  <a:txBody>
                    <a:bodyPr/>
                    <a:lstStyle/>
                    <a:p>
                      <a:r>
                        <a:rPr lang="en-US" sz="1400" dirty="0" smtClean="0"/>
                        <a:t>TB9AES028</a:t>
                      </a:r>
                      <a:endParaRPr lang="en-US" sz="1400" dirty="0"/>
                    </a:p>
                  </a:txBody>
                  <a:tcPr>
                    <a:solidFill>
                      <a:srgbClr val="FFFF00"/>
                    </a:solidFill>
                  </a:tcPr>
                </a:tc>
                <a:tc>
                  <a:txBody>
                    <a:bodyPr/>
                    <a:lstStyle/>
                    <a:p>
                      <a:r>
                        <a:rPr lang="en-US" sz="1400" dirty="0" smtClean="0"/>
                        <a:t>Q-switch/quench @ 14.5 (defect)</a:t>
                      </a:r>
                      <a:endParaRPr lang="en-US" sz="1400" dirty="0"/>
                    </a:p>
                  </a:txBody>
                  <a:tcPr>
                    <a:solidFill>
                      <a:srgbClr val="FFFF00"/>
                    </a:solidFill>
                  </a:tcPr>
                </a:tc>
                <a:tc>
                  <a:txBody>
                    <a:bodyPr/>
                    <a:lstStyle/>
                    <a:p>
                      <a:r>
                        <a:rPr lang="en-US" sz="1400" dirty="0" smtClean="0">
                          <a:solidFill>
                            <a:srgbClr val="3366FF"/>
                          </a:solidFill>
                        </a:rPr>
                        <a:t>OK</a:t>
                      </a:r>
                      <a:endParaRPr lang="en-US" sz="1400" dirty="0">
                        <a:solidFill>
                          <a:srgbClr val="3366FF"/>
                        </a:solidFill>
                      </a:endParaRPr>
                    </a:p>
                  </a:txBody>
                  <a:tcPr>
                    <a:solidFill>
                      <a:srgbClr val="FFFF00"/>
                    </a:solidFill>
                  </a:tcPr>
                </a:tc>
                <a:tc>
                  <a:txBody>
                    <a:bodyPr/>
                    <a:lstStyle/>
                    <a:p>
                      <a:r>
                        <a:rPr lang="en-US" sz="1400" dirty="0" smtClean="0"/>
                        <a:t>4e10</a:t>
                      </a:r>
                      <a:endParaRPr lang="en-US" sz="1400" dirty="0"/>
                    </a:p>
                  </a:txBody>
                  <a:tcPr>
                    <a:solidFill>
                      <a:srgbClr val="FFFF00"/>
                    </a:solidFill>
                  </a:tcPr>
                </a:tc>
                <a:tc>
                  <a:txBody>
                    <a:bodyPr/>
                    <a:lstStyle/>
                    <a:p>
                      <a:r>
                        <a:rPr lang="en-US" sz="1400" dirty="0" smtClean="0"/>
                        <a:t>25.5</a:t>
                      </a:r>
                      <a:endParaRPr lang="en-US" sz="1400" dirty="0"/>
                    </a:p>
                  </a:txBody>
                  <a:tcPr>
                    <a:solidFill>
                      <a:srgbClr val="FFFF00"/>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smtClean="0">
                          <a:solidFill>
                            <a:srgbClr val="FF0000"/>
                          </a:solidFill>
                        </a:rPr>
                        <a:t>Lined up for CM</a:t>
                      </a:r>
                    </a:p>
                    <a:p>
                      <a:endParaRPr lang="en-US" sz="1400" dirty="0" smtClean="0"/>
                    </a:p>
                  </a:txBody>
                  <a:tcPr>
                    <a:solidFill>
                      <a:srgbClr val="FFFF00"/>
                    </a:solidFill>
                  </a:tcPr>
                </a:tc>
              </a:tr>
              <a:tr h="463027">
                <a:tc>
                  <a:txBody>
                    <a:bodyPr/>
                    <a:lstStyle/>
                    <a:p>
                      <a:r>
                        <a:rPr lang="en-US" sz="1400" dirty="0" smtClean="0"/>
                        <a:t>TB9AES020</a:t>
                      </a:r>
                      <a:endParaRPr lang="en-US" sz="1400" dirty="0"/>
                    </a:p>
                  </a:txBody>
                  <a:tcPr>
                    <a:solidFill>
                      <a:srgbClr val="FFFF00"/>
                    </a:solidFill>
                  </a:tcPr>
                </a:tc>
                <a:tc>
                  <a:txBody>
                    <a:bodyPr/>
                    <a:lstStyle/>
                    <a:p>
                      <a:r>
                        <a:rPr lang="en-US" sz="1400" dirty="0" smtClean="0"/>
                        <a:t>Quench</a:t>
                      </a:r>
                      <a:r>
                        <a:rPr lang="en-US" sz="1400" baseline="0" dirty="0" smtClean="0"/>
                        <a:t> @ 14</a:t>
                      </a:r>
                    </a:p>
                    <a:p>
                      <a:r>
                        <a:rPr lang="en-US" sz="1400" baseline="0" dirty="0" smtClean="0"/>
                        <a:t>(defect)</a:t>
                      </a:r>
                      <a:endParaRPr lang="en-US" sz="1400" dirty="0"/>
                    </a:p>
                  </a:txBody>
                  <a:tcPr>
                    <a:solidFill>
                      <a:srgbClr val="FFFF00"/>
                    </a:solidFill>
                  </a:tcPr>
                </a:tc>
                <a:tc>
                  <a:txBody>
                    <a:bodyPr/>
                    <a:lstStyle/>
                    <a:p>
                      <a:r>
                        <a:rPr lang="en-US" sz="1400" dirty="0" smtClean="0">
                          <a:solidFill>
                            <a:srgbClr val="008000"/>
                          </a:solidFill>
                        </a:rPr>
                        <a:t>~ Ok</a:t>
                      </a:r>
                      <a:r>
                        <a:rPr lang="en-US" sz="1400" baseline="0" dirty="0" smtClean="0">
                          <a:solidFill>
                            <a:srgbClr val="008000"/>
                          </a:solidFill>
                        </a:rPr>
                        <a:t> </a:t>
                      </a:r>
                      <a:endParaRPr lang="en-US" sz="1400" dirty="0">
                        <a:solidFill>
                          <a:srgbClr val="008000"/>
                        </a:solidFill>
                      </a:endParaRPr>
                    </a:p>
                  </a:txBody>
                  <a:tcPr>
                    <a:solidFill>
                      <a:srgbClr val="FFFF00"/>
                    </a:solidFill>
                  </a:tcPr>
                </a:tc>
                <a:tc>
                  <a:txBody>
                    <a:bodyPr/>
                    <a:lstStyle/>
                    <a:p>
                      <a:r>
                        <a:rPr lang="en-US" sz="1400" dirty="0" smtClean="0"/>
                        <a:t>4.1e10</a:t>
                      </a:r>
                      <a:endParaRPr lang="en-US" sz="1400" dirty="0"/>
                    </a:p>
                  </a:txBody>
                  <a:tcPr>
                    <a:solidFill>
                      <a:srgbClr val="FFFF00"/>
                    </a:solidFill>
                  </a:tcPr>
                </a:tc>
                <a:tc>
                  <a:txBody>
                    <a:bodyPr/>
                    <a:lstStyle/>
                    <a:p>
                      <a:r>
                        <a:rPr lang="en-US" sz="1400" dirty="0" smtClean="0"/>
                        <a:t>15.5</a:t>
                      </a:r>
                      <a:endParaRPr lang="en-US" sz="1400" dirty="0"/>
                    </a:p>
                  </a:txBody>
                  <a:tcPr>
                    <a:solidFill>
                      <a:srgbClr val="FFFF00"/>
                    </a:solidFill>
                  </a:tcPr>
                </a:tc>
                <a:tc>
                  <a:txBody>
                    <a:bodyPr/>
                    <a:lstStyle/>
                    <a:p>
                      <a:r>
                        <a:rPr lang="en-US" sz="1400" dirty="0" smtClean="0">
                          <a:solidFill>
                            <a:srgbClr val="FF0000"/>
                          </a:solidFill>
                        </a:rPr>
                        <a:t>Set aside backup for CM</a:t>
                      </a:r>
                      <a:endParaRPr lang="en-US" sz="1400" dirty="0">
                        <a:solidFill>
                          <a:srgbClr val="FF0000"/>
                        </a:solidFill>
                      </a:endParaRPr>
                    </a:p>
                  </a:txBody>
                  <a:tcPr>
                    <a:solidFill>
                      <a:srgbClr val="FFFF00"/>
                    </a:solidFill>
                  </a:tcPr>
                </a:tc>
              </a:tr>
              <a:tr h="463027">
                <a:tc>
                  <a:txBody>
                    <a:bodyPr/>
                    <a:lstStyle/>
                    <a:p>
                      <a:r>
                        <a:rPr lang="en-US" sz="1400" dirty="0" smtClean="0"/>
                        <a:t>TB9AES024</a:t>
                      </a:r>
                      <a:endParaRPr lang="en-US" sz="1400" dirty="0"/>
                    </a:p>
                  </a:txBody>
                  <a:tcPr>
                    <a:solidFill>
                      <a:srgbClr val="FFFF00"/>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smtClean="0">
                          <a:solidFill>
                            <a:srgbClr val="008000"/>
                          </a:solidFill>
                        </a:rPr>
                        <a:t>OK</a:t>
                      </a:r>
                    </a:p>
                  </a:txBody>
                  <a:tcPr>
                    <a:solidFill>
                      <a:srgbClr val="FFFF00"/>
                    </a:solidFill>
                  </a:tcPr>
                </a:tc>
                <a:tc>
                  <a:txBody>
                    <a:bodyPr/>
                    <a:lstStyle/>
                    <a:p>
                      <a:endParaRPr lang="en-US" sz="1400" dirty="0"/>
                    </a:p>
                  </a:txBody>
                  <a:tcPr>
                    <a:solidFill>
                      <a:srgbClr val="FFFF00"/>
                    </a:solidFill>
                  </a:tcPr>
                </a:tc>
                <a:tc>
                  <a:txBody>
                    <a:bodyPr/>
                    <a:lstStyle/>
                    <a:p>
                      <a:r>
                        <a:rPr lang="en-US" sz="1400" dirty="0" smtClean="0"/>
                        <a:t>4.75e10</a:t>
                      </a:r>
                      <a:endParaRPr lang="en-US" sz="1400" dirty="0"/>
                    </a:p>
                  </a:txBody>
                  <a:tcPr>
                    <a:solidFill>
                      <a:srgbClr val="FFFF00"/>
                    </a:solidFill>
                  </a:tcPr>
                </a:tc>
                <a:tc>
                  <a:txBody>
                    <a:bodyPr/>
                    <a:lstStyle/>
                    <a:p>
                      <a:r>
                        <a:rPr lang="en-US" sz="1400" dirty="0" smtClean="0"/>
                        <a:t>25</a:t>
                      </a:r>
                      <a:endParaRPr lang="en-US" sz="1400" dirty="0"/>
                    </a:p>
                  </a:txBody>
                  <a:tcPr>
                    <a:solidFill>
                      <a:srgbClr val="FFFF00"/>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smtClean="0">
                          <a:solidFill>
                            <a:srgbClr val="FF0000"/>
                          </a:solidFill>
                        </a:rPr>
                        <a:t>Lined up for CM</a:t>
                      </a:r>
                    </a:p>
                  </a:txBody>
                  <a:tcPr>
                    <a:solidFill>
                      <a:srgbClr val="FFFF00"/>
                    </a:solidFill>
                  </a:tcPr>
                </a:tc>
              </a:tr>
              <a:tr h="463027">
                <a:tc>
                  <a:txBody>
                    <a:bodyPr/>
                    <a:lstStyle/>
                    <a:p>
                      <a:r>
                        <a:rPr lang="en-US" sz="1400" dirty="0" smtClean="0"/>
                        <a:t>TB9AES021</a:t>
                      </a:r>
                      <a:endParaRPr lang="en-US" sz="1400" dirty="0"/>
                    </a:p>
                  </a:txBody>
                  <a:tcPr>
                    <a:solidFill>
                      <a:srgbClr val="FFFF00"/>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smtClean="0">
                          <a:solidFill>
                            <a:srgbClr val="008000"/>
                          </a:solidFill>
                        </a:rPr>
                        <a:t>OK</a:t>
                      </a:r>
                    </a:p>
                  </a:txBody>
                  <a:tcPr>
                    <a:solidFill>
                      <a:srgbClr val="FFFF00"/>
                    </a:solidFill>
                  </a:tcPr>
                </a:tc>
                <a:tc>
                  <a:txBody>
                    <a:bodyPr/>
                    <a:lstStyle/>
                    <a:p>
                      <a:endParaRPr lang="en-US" sz="1400" dirty="0"/>
                    </a:p>
                  </a:txBody>
                  <a:tcPr>
                    <a:solidFill>
                      <a:srgbClr val="FFFF00"/>
                    </a:solidFill>
                  </a:tcPr>
                </a:tc>
                <a:tc>
                  <a:txBody>
                    <a:bodyPr/>
                    <a:lstStyle/>
                    <a:p>
                      <a:r>
                        <a:rPr lang="en-US" sz="1400" dirty="0" smtClean="0"/>
                        <a:t>3.35e10</a:t>
                      </a:r>
                      <a:endParaRPr lang="en-US" sz="1400" dirty="0"/>
                    </a:p>
                  </a:txBody>
                  <a:tcPr>
                    <a:solidFill>
                      <a:srgbClr val="FFFF00"/>
                    </a:solidFill>
                  </a:tcPr>
                </a:tc>
                <a:tc>
                  <a:txBody>
                    <a:bodyPr/>
                    <a:lstStyle/>
                    <a:p>
                      <a:r>
                        <a:rPr lang="en-US" sz="1400" dirty="0" smtClean="0"/>
                        <a:t>24</a:t>
                      </a:r>
                      <a:endParaRPr lang="en-US" sz="1400" dirty="0"/>
                    </a:p>
                  </a:txBody>
                  <a:tcPr>
                    <a:solidFill>
                      <a:srgbClr val="FFFF00"/>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smtClean="0">
                          <a:solidFill>
                            <a:srgbClr val="FF0000"/>
                          </a:solidFill>
                        </a:rPr>
                        <a:t>Lined up for CM</a:t>
                      </a:r>
                    </a:p>
                  </a:txBody>
                  <a:tcPr>
                    <a:solidFill>
                      <a:srgbClr val="FFFF00"/>
                    </a:solidFill>
                  </a:tcPr>
                </a:tc>
              </a:tr>
            </a:tbl>
          </a:graphicData>
        </a:graphic>
      </p:graphicFrame>
      <p:sp>
        <p:nvSpPr>
          <p:cNvPr id="7" name="TextBox 6"/>
          <p:cNvSpPr txBox="1"/>
          <p:nvPr/>
        </p:nvSpPr>
        <p:spPr>
          <a:xfrm>
            <a:off x="0" y="6121516"/>
            <a:ext cx="8922058" cy="369332"/>
          </a:xfrm>
          <a:prstGeom prst="rect">
            <a:avLst/>
          </a:prstGeom>
          <a:noFill/>
          <a:ln>
            <a:solidFill>
              <a:srgbClr val="0000FF"/>
            </a:solidFill>
          </a:ln>
        </p:spPr>
        <p:txBody>
          <a:bodyPr wrap="none" rtlCol="0">
            <a:spAutoFit/>
          </a:bodyPr>
          <a:lstStyle/>
          <a:p>
            <a:r>
              <a:rPr lang="en-US" dirty="0" smtClean="0"/>
              <a:t>Success of High Q0 R&amp;D in FNAL vertical test: 8 cavities in FY14 (one more remains)</a:t>
            </a:r>
            <a:endParaRPr lang="en-US" dirty="0"/>
          </a:p>
        </p:txBody>
      </p:sp>
      <p:sp>
        <p:nvSpPr>
          <p:cNvPr id="8" name="Footer Placeholder 3"/>
          <p:cNvSpPr>
            <a:spLocks noGrp="1"/>
          </p:cNvSpPr>
          <p:nvPr>
            <p:ph type="ftr" sz="quarter" idx="4294967295"/>
          </p:nvPr>
        </p:nvSpPr>
        <p:spPr>
          <a:xfrm>
            <a:off x="597872" y="6553200"/>
            <a:ext cx="4126528" cy="314326"/>
          </a:xfrm>
          <a:prstGeom prst="rect">
            <a:avLst/>
          </a:prstGeom>
        </p:spPr>
        <p:txBody>
          <a:bodyPr/>
          <a:lstStyle/>
          <a:p>
            <a:r>
              <a:rPr lang="en-US" dirty="0" smtClean="0"/>
              <a:t>Ginsburg - </a:t>
            </a:r>
            <a:r>
              <a:rPr lang="en-US" dirty="0" err="1" smtClean="0"/>
              <a:t>Saclay</a:t>
            </a:r>
            <a:r>
              <a:rPr lang="en-US" dirty="0" smtClean="0"/>
              <a:t> Seminar, 7 Nov 2014</a:t>
            </a:r>
            <a:endParaRPr lang="en-US" dirty="0"/>
          </a:p>
        </p:txBody>
      </p:sp>
      <p:sp>
        <p:nvSpPr>
          <p:cNvPr id="9" name="Slide Number Placeholder 3"/>
          <p:cNvSpPr>
            <a:spLocks noGrp="1"/>
          </p:cNvSpPr>
          <p:nvPr>
            <p:ph type="sldNum" sz="quarter" idx="15"/>
          </p:nvPr>
        </p:nvSpPr>
        <p:spPr>
          <a:xfrm>
            <a:off x="8566150" y="6318250"/>
            <a:ext cx="319088" cy="539750"/>
          </a:xfrm>
        </p:spPr>
        <p:txBody>
          <a:bodyPr/>
          <a:lstStyle/>
          <a:p>
            <a:pPr>
              <a:defRPr/>
            </a:pPr>
            <a:fld id="{916E5410-9907-4D1F-B8AB-BEE6983E57DE}" type="slidenum">
              <a:rPr lang="en-US" smtClean="0"/>
              <a:pPr>
                <a:defRPr/>
              </a:pPr>
              <a:t>26</a:t>
            </a:fld>
            <a:endParaRPr lang="en-US" dirty="0"/>
          </a:p>
        </p:txBody>
      </p:sp>
    </p:spTree>
    <p:extLst>
      <p:ext uri="{BB962C8B-B14F-4D97-AF65-F5344CB8AC3E}">
        <p14:creationId xmlns:p14="http://schemas.microsoft.com/office/powerpoint/2010/main" val="15300995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Design Verification Studies in Horizontal Test</a:t>
            </a:r>
            <a:endParaRPr lang="en-US" dirty="0"/>
          </a:p>
        </p:txBody>
      </p:sp>
      <p:sp>
        <p:nvSpPr>
          <p:cNvPr id="9" name="Content Placeholder 2"/>
          <p:cNvSpPr>
            <a:spLocks noGrp="1"/>
          </p:cNvSpPr>
          <p:nvPr>
            <p:ph sz="quarter" idx="14"/>
          </p:nvPr>
        </p:nvSpPr>
        <p:spPr>
          <a:xfrm>
            <a:off x="185738" y="1134170"/>
            <a:ext cx="8801100" cy="5187950"/>
          </a:xfrm>
        </p:spPr>
        <p:txBody>
          <a:bodyPr lIns="91440" tIns="0">
            <a:noAutofit/>
          </a:bodyPr>
          <a:lstStyle/>
          <a:p>
            <a:pPr marL="285750" indent="-285750">
              <a:buFont typeface="Arial" panose="020B0604020202020204" pitchFamily="34" charset="0"/>
              <a:buChar char="•"/>
            </a:pPr>
            <a:r>
              <a:rPr lang="en-US" sz="1800" dirty="0" smtClean="0"/>
              <a:t>Validate critical technical decisions needed for CM design complete                              </a:t>
            </a:r>
          </a:p>
          <a:p>
            <a:pPr marL="0" indent="0">
              <a:buNone/>
            </a:pPr>
            <a:endParaRPr lang="en-US" sz="600" b="1" u="sng" dirty="0" smtClean="0"/>
          </a:p>
          <a:p>
            <a:pPr marL="511175" indent="-285750">
              <a:lnSpc>
                <a:spcPts val="1900"/>
              </a:lnSpc>
              <a:buFont typeface="Arial" panose="020B0604020202020204" pitchFamily="34" charset="0"/>
              <a:buChar char="•"/>
            </a:pPr>
            <a:r>
              <a:rPr lang="en-US" sz="1800" dirty="0"/>
              <a:t>D</a:t>
            </a:r>
            <a:r>
              <a:rPr lang="en-US" sz="1800" dirty="0" smtClean="0"/>
              <a:t>ressed high-Q0 cavity in cryomodule (Q0 &gt; 2.7e10 @16 MV/m)</a:t>
            </a:r>
          </a:p>
          <a:p>
            <a:pPr marL="511175" indent="-285750">
              <a:lnSpc>
                <a:spcPts val="1900"/>
              </a:lnSpc>
              <a:buFont typeface="Arial" panose="020B0604020202020204" pitchFamily="34" charset="0"/>
              <a:buChar char="•"/>
            </a:pPr>
            <a:endParaRPr lang="en-US" sz="1800" dirty="0" smtClean="0"/>
          </a:p>
          <a:p>
            <a:pPr marL="511175" indent="-285750">
              <a:lnSpc>
                <a:spcPts val="1900"/>
              </a:lnSpc>
              <a:buFont typeface="Arial" panose="020B0604020202020204" pitchFamily="34" charset="0"/>
              <a:buChar char="•"/>
            </a:pPr>
            <a:r>
              <a:rPr lang="en-US" sz="1800" dirty="0" smtClean="0"/>
              <a:t>High Q0 preservation (magnetic shielding and </a:t>
            </a:r>
            <a:r>
              <a:rPr lang="en-US" sz="1800" dirty="0" err="1" smtClean="0"/>
              <a:t>cooldown</a:t>
            </a:r>
            <a:r>
              <a:rPr lang="en-US" sz="1800" dirty="0" smtClean="0"/>
              <a:t> scheme)</a:t>
            </a:r>
          </a:p>
          <a:p>
            <a:pPr marL="511175" indent="-285750">
              <a:lnSpc>
                <a:spcPts val="1900"/>
              </a:lnSpc>
              <a:buFont typeface="Arial" panose="020B0604020202020204" pitchFamily="34" charset="0"/>
              <a:buChar char="•"/>
            </a:pPr>
            <a:endParaRPr lang="en-US" sz="1800" dirty="0" smtClean="0"/>
          </a:p>
          <a:p>
            <a:pPr marL="511175" indent="-285750">
              <a:lnSpc>
                <a:spcPts val="1900"/>
              </a:lnSpc>
              <a:buFont typeface="Arial" panose="020B0604020202020204" pitchFamily="34" charset="0"/>
              <a:buChar char="•"/>
            </a:pPr>
            <a:r>
              <a:rPr lang="en-US" sz="1800" dirty="0" smtClean="0"/>
              <a:t>Helium vessel (pressure notes, heat transport, </a:t>
            </a:r>
            <a:r>
              <a:rPr lang="en-US" sz="1800" dirty="0" err="1" smtClean="0"/>
              <a:t>cooldown</a:t>
            </a:r>
            <a:r>
              <a:rPr lang="en-US" sz="1800" dirty="0" smtClean="0"/>
              <a:t> scheme)</a:t>
            </a:r>
          </a:p>
          <a:p>
            <a:pPr marL="511175" indent="-285750">
              <a:lnSpc>
                <a:spcPts val="1900"/>
              </a:lnSpc>
              <a:buFont typeface="Arial" panose="020B0604020202020204" pitchFamily="34" charset="0"/>
              <a:buChar char="•"/>
            </a:pPr>
            <a:endParaRPr lang="en-US" sz="1800" dirty="0" smtClean="0"/>
          </a:p>
          <a:p>
            <a:pPr marL="511175" indent="-285750">
              <a:lnSpc>
                <a:spcPts val="1900"/>
              </a:lnSpc>
              <a:buFont typeface="Arial" panose="020B0604020202020204" pitchFamily="34" charset="0"/>
              <a:buChar char="•"/>
            </a:pPr>
            <a:r>
              <a:rPr lang="en-US" sz="1800" dirty="0" smtClean="0"/>
              <a:t>HOM coupler and feedthrough designs @ 16 MV/m CW (heating)</a:t>
            </a:r>
          </a:p>
          <a:p>
            <a:pPr marL="511175" indent="-285750">
              <a:lnSpc>
                <a:spcPts val="1900"/>
              </a:lnSpc>
              <a:buFont typeface="Arial" panose="020B0604020202020204" pitchFamily="34" charset="0"/>
              <a:buChar char="•"/>
            </a:pPr>
            <a:endParaRPr lang="en-US" sz="1800" dirty="0" smtClean="0"/>
          </a:p>
          <a:p>
            <a:pPr marL="511175" indent="-285750">
              <a:lnSpc>
                <a:spcPts val="1900"/>
              </a:lnSpc>
              <a:buFont typeface="Arial" panose="020B0604020202020204" pitchFamily="34" charset="0"/>
              <a:buChar char="•"/>
            </a:pPr>
            <a:r>
              <a:rPr lang="en-US" sz="1800" dirty="0" smtClean="0"/>
              <a:t>Main coupler design: Q</a:t>
            </a:r>
            <a:r>
              <a:rPr lang="en-US" sz="1800" baseline="-25000" dirty="0" smtClean="0"/>
              <a:t>L</a:t>
            </a:r>
            <a:r>
              <a:rPr lang="en-US" sz="1800" dirty="0" smtClean="0"/>
              <a:t>=4E7; RF </a:t>
            </a:r>
            <a:r>
              <a:rPr lang="en-US" sz="1800" dirty="0" err="1" smtClean="0"/>
              <a:t>cw</a:t>
            </a:r>
            <a:r>
              <a:rPr lang="en-US" sz="1800" dirty="0" smtClean="0"/>
              <a:t> power = 7 kW with full reflection </a:t>
            </a:r>
          </a:p>
          <a:p>
            <a:pPr marL="225425">
              <a:lnSpc>
                <a:spcPts val="1900"/>
              </a:lnSpc>
            </a:pPr>
            <a:endParaRPr lang="en-US" sz="1800" dirty="0" smtClean="0"/>
          </a:p>
          <a:p>
            <a:pPr marL="511175" indent="-285750">
              <a:lnSpc>
                <a:spcPts val="1900"/>
              </a:lnSpc>
              <a:buFont typeface="Arial" panose="020B0604020202020204" pitchFamily="34" charset="0"/>
              <a:buChar char="•"/>
            </a:pPr>
            <a:r>
              <a:rPr lang="en-US" sz="1800" dirty="0"/>
              <a:t>E</a:t>
            </a:r>
            <a:r>
              <a:rPr lang="en-US" sz="1800" dirty="0" smtClean="0"/>
              <a:t>nd-lever slow/fast tuner</a:t>
            </a:r>
            <a:r>
              <a:rPr lang="en-US" sz="1800" dirty="0"/>
              <a:t> </a:t>
            </a:r>
            <a:r>
              <a:rPr lang="en-US" sz="1800" dirty="0" smtClean="0"/>
              <a:t>(performance)</a:t>
            </a:r>
          </a:p>
          <a:p>
            <a:pPr marL="511175" indent="-285750">
              <a:lnSpc>
                <a:spcPts val="1900"/>
              </a:lnSpc>
              <a:buFont typeface="Arial" panose="020B0604020202020204" pitchFamily="34" charset="0"/>
              <a:buChar char="•"/>
            </a:pPr>
            <a:endParaRPr lang="en-US" sz="1800" dirty="0" smtClean="0"/>
          </a:p>
          <a:p>
            <a:pPr marL="511175" indent="-285750">
              <a:lnSpc>
                <a:spcPts val="1900"/>
              </a:lnSpc>
              <a:buFont typeface="Arial" panose="020B0604020202020204" pitchFamily="34" charset="0"/>
              <a:buChar char="•"/>
            </a:pPr>
            <a:r>
              <a:rPr lang="en-US" sz="1800" dirty="0" smtClean="0"/>
              <a:t>Resonance frequency control and </a:t>
            </a:r>
            <a:r>
              <a:rPr lang="en-US" sz="1800" dirty="0" err="1" smtClean="0"/>
              <a:t>microphonics</a:t>
            </a:r>
            <a:r>
              <a:rPr lang="en-US" sz="1800" dirty="0" smtClean="0"/>
              <a:t> studies (hardware, algorithm)</a:t>
            </a:r>
          </a:p>
          <a:p>
            <a:pPr marL="511175" indent="-285750">
              <a:lnSpc>
                <a:spcPts val="1900"/>
              </a:lnSpc>
              <a:buFont typeface="Arial" panose="020B0604020202020204" pitchFamily="34" charset="0"/>
              <a:buChar char="•"/>
            </a:pPr>
            <a:endParaRPr lang="en-US" sz="1800" dirty="0"/>
          </a:p>
          <a:p>
            <a:pPr marL="511175" indent="-285750">
              <a:lnSpc>
                <a:spcPct val="100000"/>
              </a:lnSpc>
              <a:spcBef>
                <a:spcPts val="600"/>
              </a:spcBef>
              <a:buFont typeface="Arial" panose="020B0604020202020204" pitchFamily="34" charset="0"/>
              <a:buChar char="•"/>
            </a:pPr>
            <a:r>
              <a:rPr lang="en-US" sz="1800" dirty="0" smtClean="0"/>
              <a:t>Other design verification tests (magnet, tuner lifetime) have dedicated test stands</a:t>
            </a:r>
          </a:p>
        </p:txBody>
      </p:sp>
      <p:sp>
        <p:nvSpPr>
          <p:cNvPr id="6" name="Footer Placeholder 3"/>
          <p:cNvSpPr>
            <a:spLocks noGrp="1"/>
          </p:cNvSpPr>
          <p:nvPr>
            <p:ph type="ftr" sz="quarter" idx="4294967295"/>
          </p:nvPr>
        </p:nvSpPr>
        <p:spPr>
          <a:xfrm>
            <a:off x="597872" y="6553200"/>
            <a:ext cx="4126528" cy="314326"/>
          </a:xfrm>
          <a:prstGeom prst="rect">
            <a:avLst/>
          </a:prstGeom>
        </p:spPr>
        <p:txBody>
          <a:bodyPr/>
          <a:lstStyle/>
          <a:p>
            <a:r>
              <a:rPr lang="en-US" dirty="0" smtClean="0"/>
              <a:t>Ginsburg - </a:t>
            </a:r>
            <a:r>
              <a:rPr lang="en-US" dirty="0" err="1" smtClean="0"/>
              <a:t>Saclay</a:t>
            </a:r>
            <a:r>
              <a:rPr lang="en-US" dirty="0" smtClean="0"/>
              <a:t> Seminar, 7 Nov 2014</a:t>
            </a:r>
            <a:endParaRPr lang="en-US" dirty="0"/>
          </a:p>
        </p:txBody>
      </p:sp>
      <p:sp>
        <p:nvSpPr>
          <p:cNvPr id="7" name="Slide Number Placeholder 3"/>
          <p:cNvSpPr>
            <a:spLocks noGrp="1"/>
          </p:cNvSpPr>
          <p:nvPr>
            <p:ph type="sldNum" sz="quarter" idx="15"/>
          </p:nvPr>
        </p:nvSpPr>
        <p:spPr>
          <a:xfrm>
            <a:off x="8566150" y="6318250"/>
            <a:ext cx="319088" cy="539750"/>
          </a:xfrm>
        </p:spPr>
        <p:txBody>
          <a:bodyPr/>
          <a:lstStyle/>
          <a:p>
            <a:pPr>
              <a:defRPr/>
            </a:pPr>
            <a:fld id="{916E5410-9907-4D1F-B8AB-BEE6983E57DE}" type="slidenum">
              <a:rPr lang="en-US" smtClean="0"/>
              <a:pPr>
                <a:defRPr/>
              </a:pPr>
              <a:t>27</a:t>
            </a:fld>
            <a:endParaRPr lang="en-US" dirty="0"/>
          </a:p>
        </p:txBody>
      </p:sp>
    </p:spTree>
    <p:extLst>
      <p:ext uri="{BB962C8B-B14F-4D97-AF65-F5344CB8AC3E}">
        <p14:creationId xmlns:p14="http://schemas.microsoft.com/office/powerpoint/2010/main" val="61157006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T:\grimm\LCLS-II\Magnetic_Shields\F10017493-naked-01APR14.jpg"/>
          <p:cNvPicPr>
            <a:picLocks noChangeAspect="1"/>
          </p:cNvPicPr>
          <p:nvPr/>
        </p:nvPicPr>
        <p:blipFill rotWithShape="1">
          <a:blip r:embed="rId2" cstate="print">
            <a:extLst>
              <a:ext uri="{28A0092B-C50C-407E-A947-70E740481C1C}">
                <a14:useLocalDpi xmlns:a14="http://schemas.microsoft.com/office/drawing/2010/main" val="0"/>
              </a:ext>
            </a:extLst>
          </a:blip>
          <a:srcRect t="10211" b="8795"/>
          <a:stretch/>
        </p:blipFill>
        <p:spPr bwMode="auto">
          <a:xfrm>
            <a:off x="4922196" y="4444870"/>
            <a:ext cx="4221803" cy="2413130"/>
          </a:xfrm>
          <a:prstGeom prst="rect">
            <a:avLst/>
          </a:prstGeom>
          <a:noFill/>
          <a:ln>
            <a:noFill/>
          </a:ln>
        </p:spPr>
      </p:pic>
      <p:sp>
        <p:nvSpPr>
          <p:cNvPr id="3" name="Title 2"/>
          <p:cNvSpPr>
            <a:spLocks noGrp="1"/>
          </p:cNvSpPr>
          <p:nvPr>
            <p:ph type="title"/>
          </p:nvPr>
        </p:nvSpPr>
        <p:spPr/>
        <p:txBody>
          <a:bodyPr/>
          <a:lstStyle/>
          <a:p>
            <a:r>
              <a:rPr lang="en-US" dirty="0" smtClean="0"/>
              <a:t>Prototype 1.3 GHz cryomodules</a:t>
            </a:r>
            <a:endParaRPr lang="en-US" dirty="0"/>
          </a:p>
        </p:txBody>
      </p:sp>
      <p:sp>
        <p:nvSpPr>
          <p:cNvPr id="5" name="Content Placeholder 4"/>
          <p:cNvSpPr>
            <a:spLocks noGrp="1"/>
          </p:cNvSpPr>
          <p:nvPr>
            <p:ph sz="quarter" idx="14"/>
          </p:nvPr>
        </p:nvSpPr>
        <p:spPr>
          <a:xfrm>
            <a:off x="147924" y="1186773"/>
            <a:ext cx="8108950" cy="4169021"/>
          </a:xfrm>
        </p:spPr>
        <p:txBody>
          <a:bodyPr>
            <a:normAutofit fontScale="77500" lnSpcReduction="20000"/>
          </a:bodyPr>
          <a:lstStyle/>
          <a:p>
            <a:pPr marL="342900" indent="-342900">
              <a:buFont typeface="Arial" pitchFamily="34" charset="0"/>
              <a:buChar char="•"/>
            </a:pPr>
            <a:r>
              <a:rPr lang="en-US" dirty="0" smtClean="0"/>
              <a:t>Purpose of prototypes</a:t>
            </a:r>
          </a:p>
          <a:p>
            <a:pPr marL="800100" lvl="1" indent="-342900"/>
            <a:r>
              <a:rPr lang="en-US" dirty="0" smtClean="0"/>
              <a:t>Test out the design modifications as soon as possible</a:t>
            </a:r>
          </a:p>
          <a:p>
            <a:pPr marL="800100" lvl="1" indent="-342900"/>
            <a:r>
              <a:rPr lang="en-US" dirty="0"/>
              <a:t>P</a:t>
            </a:r>
            <a:r>
              <a:rPr lang="en-US" dirty="0" smtClean="0"/>
              <a:t>rove out the JLab infrastructure modifications</a:t>
            </a:r>
          </a:p>
          <a:p>
            <a:pPr marL="800100" lvl="1" indent="-342900"/>
            <a:r>
              <a:rPr lang="en-US" dirty="0" smtClean="0"/>
              <a:t>Develop procedures and travelers, train staff, etc.</a:t>
            </a:r>
          </a:p>
          <a:p>
            <a:pPr marL="342900" indent="-342900">
              <a:buFont typeface="Arial" pitchFamily="34" charset="0"/>
              <a:buChar char="•"/>
            </a:pPr>
            <a:r>
              <a:rPr lang="en-US" dirty="0"/>
              <a:t>B</a:t>
            </a:r>
            <a:r>
              <a:rPr lang="en-US" dirty="0" smtClean="0"/>
              <a:t>uild two prototype cryomodules, one each at FNAL and JLab</a:t>
            </a:r>
          </a:p>
          <a:p>
            <a:pPr marL="742950" lvl="1" indent="-285750"/>
            <a:r>
              <a:rPr lang="en-US" dirty="0" smtClean="0"/>
              <a:t>Use 16 existing FNAL ILC 9-cell </a:t>
            </a:r>
            <a:r>
              <a:rPr lang="en-US" dirty="0"/>
              <a:t>short-short </a:t>
            </a:r>
            <a:r>
              <a:rPr lang="en-US" dirty="0" smtClean="0"/>
              <a:t>cavities (beam tube lengths)</a:t>
            </a:r>
            <a:endParaRPr lang="en-US" dirty="0"/>
          </a:p>
          <a:p>
            <a:pPr marL="742950" lvl="1" indent="-285750"/>
            <a:r>
              <a:rPr lang="en-US" dirty="0"/>
              <a:t>Adapt </a:t>
            </a:r>
            <a:r>
              <a:rPr lang="en-US" dirty="0" smtClean="0"/>
              <a:t>XFEL-style </a:t>
            </a:r>
            <a:r>
              <a:rPr lang="en-US" dirty="0"/>
              <a:t>end-lever tuner to short-shorts, and to permit access through ports</a:t>
            </a:r>
          </a:p>
          <a:p>
            <a:pPr marL="742950" lvl="1" indent="-285750"/>
            <a:r>
              <a:rPr lang="en-US" dirty="0" smtClean="0"/>
              <a:t>Design new </a:t>
            </a:r>
            <a:r>
              <a:rPr lang="en-US" dirty="0"/>
              <a:t>helium vessel to accommodate end-lever tuner and larger heat </a:t>
            </a:r>
            <a:r>
              <a:rPr lang="en-US" dirty="0" smtClean="0"/>
              <a:t>load</a:t>
            </a:r>
          </a:p>
          <a:p>
            <a:pPr marL="742950" lvl="1" indent="-285750"/>
            <a:r>
              <a:rPr lang="en-US" dirty="0" smtClean="0"/>
              <a:t>Titanium to SS transition on chimney and fill lines</a:t>
            </a:r>
          </a:p>
          <a:p>
            <a:pPr marL="342900" indent="-342900">
              <a:buFont typeface="Arial" pitchFamily="34" charset="0"/>
              <a:buChar char="•"/>
            </a:pPr>
            <a:r>
              <a:rPr lang="en-US" dirty="0"/>
              <a:t>P</a:t>
            </a:r>
            <a:r>
              <a:rPr lang="en-US" dirty="0" smtClean="0"/>
              <a:t>rototype CM’s will go in the </a:t>
            </a:r>
            <a:r>
              <a:rPr lang="en-US" dirty="0" err="1" smtClean="0"/>
              <a:t>beamline</a:t>
            </a:r>
            <a:r>
              <a:rPr lang="en-US" dirty="0" smtClean="0"/>
              <a:t> and must </a:t>
            </a:r>
          </a:p>
          <a:p>
            <a:r>
              <a:rPr lang="en-US" dirty="0"/>
              <a:t> </a:t>
            </a:r>
            <a:r>
              <a:rPr lang="en-US" dirty="0" smtClean="0"/>
              <a:t>     perform to specification</a:t>
            </a:r>
          </a:p>
          <a:p>
            <a:pPr marL="342900" indent="-342900">
              <a:buFont typeface="Arial" pitchFamily="34" charset="0"/>
              <a:buChar char="•"/>
            </a:pPr>
            <a:r>
              <a:rPr lang="en-US" dirty="0" smtClean="0"/>
              <a:t>He vessel and tuner may be different </a:t>
            </a:r>
            <a:r>
              <a:rPr lang="en-US" dirty="0" err="1" smtClean="0"/>
              <a:t>wrt</a:t>
            </a:r>
            <a:r>
              <a:rPr lang="en-US" dirty="0" smtClean="0"/>
              <a:t> production CM</a:t>
            </a:r>
          </a:p>
          <a:p>
            <a:endParaRPr lang="en-US" dirty="0"/>
          </a:p>
        </p:txBody>
      </p:sp>
      <p:sp>
        <p:nvSpPr>
          <p:cNvPr id="7" name="Footer Placeholder 3"/>
          <p:cNvSpPr>
            <a:spLocks noGrp="1"/>
          </p:cNvSpPr>
          <p:nvPr>
            <p:ph type="ftr" sz="quarter" idx="4294967295"/>
          </p:nvPr>
        </p:nvSpPr>
        <p:spPr>
          <a:xfrm>
            <a:off x="597872" y="6553200"/>
            <a:ext cx="4126528" cy="314326"/>
          </a:xfrm>
          <a:prstGeom prst="rect">
            <a:avLst/>
          </a:prstGeom>
        </p:spPr>
        <p:txBody>
          <a:bodyPr/>
          <a:lstStyle/>
          <a:p>
            <a:r>
              <a:rPr lang="en-US" dirty="0" smtClean="0"/>
              <a:t>Ginsburg - </a:t>
            </a:r>
            <a:r>
              <a:rPr lang="en-US" dirty="0" err="1" smtClean="0"/>
              <a:t>Saclay</a:t>
            </a:r>
            <a:r>
              <a:rPr lang="en-US" dirty="0" smtClean="0"/>
              <a:t> Seminar, 7 Nov 2014</a:t>
            </a:r>
            <a:endParaRPr lang="en-US" dirty="0"/>
          </a:p>
        </p:txBody>
      </p:sp>
      <p:sp>
        <p:nvSpPr>
          <p:cNvPr id="8" name="Slide Number Placeholder 5"/>
          <p:cNvSpPr>
            <a:spLocks noGrp="1"/>
          </p:cNvSpPr>
          <p:nvPr>
            <p:ph type="sldNum" sz="quarter" idx="15"/>
          </p:nvPr>
        </p:nvSpPr>
        <p:spPr bwMode="auto">
          <a:xfrm>
            <a:off x="8566150" y="6318250"/>
            <a:ext cx="319088" cy="5397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eaLnBrk="1" hangingPunct="1"/>
            <a:fld id="{7910502B-0AF4-49E3-9D53-4A26E5378B2C}" type="slidenum">
              <a:rPr lang="en-US" altLang="en-US"/>
              <a:pPr eaLnBrk="1" hangingPunct="1"/>
              <a:t>28</a:t>
            </a:fld>
            <a:endParaRPr lang="en-US" altLang="en-US"/>
          </a:p>
        </p:txBody>
      </p:sp>
    </p:spTree>
    <p:extLst>
      <p:ext uri="{BB962C8B-B14F-4D97-AF65-F5344CB8AC3E}">
        <p14:creationId xmlns:p14="http://schemas.microsoft.com/office/powerpoint/2010/main" val="5645961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1822" y="141171"/>
            <a:ext cx="8103570" cy="753033"/>
          </a:xfrm>
        </p:spPr>
        <p:txBody>
          <a:bodyPr/>
          <a:lstStyle/>
          <a:p>
            <a:r>
              <a:rPr lang="en-US" dirty="0" smtClean="0"/>
              <a:t>LCLS-II Cryomodule in 3-D</a:t>
            </a:r>
            <a:endParaRPr lang="en-US" dirty="0"/>
          </a:p>
        </p:txBody>
      </p:sp>
      <p:pic>
        <p:nvPicPr>
          <p:cNvPr id="1026" name="Picture 2" descr="adb0ff89-09f4-41c7-8067-bc6573470008@servic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0119" y="1302105"/>
            <a:ext cx="8058150" cy="496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p:cNvSpPr/>
          <p:nvPr/>
        </p:nvSpPr>
        <p:spPr>
          <a:xfrm>
            <a:off x="5698429" y="5833872"/>
            <a:ext cx="3338000" cy="527787"/>
          </a:xfrm>
          <a:prstGeom prst="rect">
            <a:avLst/>
          </a:prstGeom>
          <a:solidFill>
            <a:srgbClr val="FFFF6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i="1" u="sng" dirty="0" smtClean="0">
                <a:solidFill>
                  <a:srgbClr val="000000"/>
                </a:solidFill>
              </a:rPr>
              <a:t>90 W (2K) nominal</a:t>
            </a:r>
          </a:p>
        </p:txBody>
      </p:sp>
      <p:sp>
        <p:nvSpPr>
          <p:cNvPr id="8" name="Footer Placeholder 3"/>
          <p:cNvSpPr>
            <a:spLocks noGrp="1"/>
          </p:cNvSpPr>
          <p:nvPr>
            <p:ph type="ftr" sz="quarter" idx="4294967295"/>
          </p:nvPr>
        </p:nvSpPr>
        <p:spPr>
          <a:xfrm>
            <a:off x="597872" y="6553200"/>
            <a:ext cx="4126528" cy="314326"/>
          </a:xfrm>
          <a:prstGeom prst="rect">
            <a:avLst/>
          </a:prstGeom>
        </p:spPr>
        <p:txBody>
          <a:bodyPr/>
          <a:lstStyle/>
          <a:p>
            <a:r>
              <a:rPr lang="en-US" dirty="0" smtClean="0"/>
              <a:t>Ginsburg - </a:t>
            </a:r>
            <a:r>
              <a:rPr lang="en-US" dirty="0" err="1" smtClean="0"/>
              <a:t>Saclay</a:t>
            </a:r>
            <a:r>
              <a:rPr lang="en-US" dirty="0" smtClean="0"/>
              <a:t> Seminar, 7 Nov 2014</a:t>
            </a:r>
            <a:endParaRPr lang="en-US" dirty="0"/>
          </a:p>
        </p:txBody>
      </p:sp>
      <p:sp>
        <p:nvSpPr>
          <p:cNvPr id="9" name="Slide Number Placeholder 3"/>
          <p:cNvSpPr>
            <a:spLocks noGrp="1"/>
          </p:cNvSpPr>
          <p:nvPr>
            <p:ph type="sldNum" sz="quarter" idx="15"/>
          </p:nvPr>
        </p:nvSpPr>
        <p:spPr>
          <a:xfrm>
            <a:off x="8566150" y="6318250"/>
            <a:ext cx="319088" cy="539750"/>
          </a:xfrm>
        </p:spPr>
        <p:txBody>
          <a:bodyPr>
            <a:normAutofit fontScale="92500"/>
          </a:bodyPr>
          <a:lstStyle/>
          <a:p>
            <a:pPr>
              <a:defRPr/>
            </a:pPr>
            <a:fld id="{916E5410-9907-4D1F-B8AB-BEE6983E57DE}" type="slidenum">
              <a:rPr lang="en-US" smtClean="0"/>
              <a:pPr>
                <a:defRPr/>
              </a:pPr>
              <a:t>29</a:t>
            </a:fld>
            <a:endParaRPr lang="en-US" dirty="0"/>
          </a:p>
        </p:txBody>
      </p:sp>
    </p:spTree>
    <p:extLst>
      <p:ext uri="{BB962C8B-B14F-4D97-AF65-F5344CB8AC3E}">
        <p14:creationId xmlns:p14="http://schemas.microsoft.com/office/powerpoint/2010/main" val="172178446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3.9 GHz CM DESY/FLASH </a:t>
            </a:r>
            <a:r>
              <a:rPr lang="en-US" dirty="0" smtClean="0"/>
              <a:t>experience</a:t>
            </a:r>
            <a:endParaRPr lang="en-US" dirty="0"/>
          </a:p>
        </p:txBody>
      </p:sp>
      <p:pic>
        <p:nvPicPr>
          <p:cNvPr id="6" name="Content Placeholder 5" descr="IMG00142-20100414-1721.jpg"/>
          <p:cNvPicPr>
            <a:picLocks noGrp="1" noChangeAspect="1"/>
          </p:cNvPicPr>
          <p:nvPr>
            <p:ph sz="quarter" idx="14"/>
          </p:nvPr>
        </p:nvPicPr>
        <p:blipFill>
          <a:blip r:embed="rId2" cstate="screen">
            <a:extLst>
              <a:ext uri="{28A0092B-C50C-407E-A947-70E740481C1C}">
                <a14:useLocalDpi xmlns:a14="http://schemas.microsoft.com/office/drawing/2010/main"/>
              </a:ext>
            </a:extLst>
          </a:blip>
          <a:stretch>
            <a:fillRect/>
          </a:stretch>
        </p:blipFill>
        <p:spPr>
          <a:xfrm>
            <a:off x="5467672" y="3546569"/>
            <a:ext cx="3559950" cy="2671351"/>
          </a:xfrm>
          <a:prstGeom prst="rect">
            <a:avLst/>
          </a:prstGeom>
        </p:spPr>
      </p:pic>
      <p:sp>
        <p:nvSpPr>
          <p:cNvPr id="7" name="TextBox 6"/>
          <p:cNvSpPr txBox="1"/>
          <p:nvPr/>
        </p:nvSpPr>
        <p:spPr>
          <a:xfrm>
            <a:off x="301767" y="1203620"/>
            <a:ext cx="8548935" cy="5324535"/>
          </a:xfrm>
          <a:prstGeom prst="rect">
            <a:avLst/>
          </a:prstGeom>
          <a:noFill/>
        </p:spPr>
        <p:txBody>
          <a:bodyPr wrap="square" rtlCol="0">
            <a:spAutoFit/>
          </a:bodyPr>
          <a:lstStyle/>
          <a:p>
            <a:pPr marL="342900" indent="-342900">
              <a:buFont typeface="Arial" pitchFamily="34" charset="0"/>
              <a:buChar char="•"/>
            </a:pPr>
            <a:r>
              <a:rPr lang="en-US" sz="2000" dirty="0" smtClean="0">
                <a:cs typeface="Helvetica"/>
              </a:rPr>
              <a:t>4-cavity 3.9 GHz pulsed-operation linearizer cryomodule designed and built at FNAL, installed at DESY/FLASH</a:t>
            </a:r>
          </a:p>
          <a:p>
            <a:pPr marL="800100" lvl="1" indent="-342900">
              <a:buFont typeface="Arial" pitchFamily="34" charset="0"/>
              <a:buChar char="•"/>
            </a:pPr>
            <a:r>
              <a:rPr lang="en-US" sz="2000" dirty="0" smtClean="0">
                <a:cs typeface="Helvetica"/>
              </a:rPr>
              <a:t>Cavities routinely operate (pulsed) at </a:t>
            </a:r>
            <a:r>
              <a:rPr lang="en-US" sz="2000" dirty="0" smtClean="0"/>
              <a:t>18.9 to </a:t>
            </a:r>
            <a:r>
              <a:rPr lang="en-US" sz="2000" dirty="0"/>
              <a:t>19.7 </a:t>
            </a:r>
            <a:r>
              <a:rPr lang="en-US" sz="2000" dirty="0" smtClean="0"/>
              <a:t>MV/m</a:t>
            </a:r>
          </a:p>
          <a:p>
            <a:pPr marL="342900" indent="-342900">
              <a:buFont typeface="Arial" pitchFamily="34" charset="0"/>
              <a:buChar char="•"/>
            </a:pPr>
            <a:r>
              <a:rPr lang="en-US" sz="2000" dirty="0" smtClean="0">
                <a:cs typeface="Helvetica"/>
              </a:rPr>
              <a:t>Cavities tested at FNAL both bare (vertical) and dressed (horizontal)</a:t>
            </a:r>
          </a:p>
          <a:p>
            <a:pPr marL="342900" indent="-342900">
              <a:buFont typeface="Arial" pitchFamily="34" charset="0"/>
              <a:buChar char="•"/>
            </a:pPr>
            <a:r>
              <a:rPr lang="en-US" sz="2000" dirty="0" smtClean="0"/>
              <a:t>Cryomodule first tested at DESY CMTB prior to installation in FLASH</a:t>
            </a:r>
          </a:p>
          <a:p>
            <a:pPr marL="800100" lvl="1" indent="-342900">
              <a:buFont typeface="Arial" pitchFamily="34" charset="0"/>
              <a:buChar char="•"/>
            </a:pPr>
            <a:r>
              <a:rPr lang="en-US" sz="2000" dirty="0" smtClean="0"/>
              <a:t>Successful assembly</a:t>
            </a:r>
          </a:p>
          <a:p>
            <a:pPr marL="800100" lvl="1" indent="-342900">
              <a:buFont typeface="Arial" pitchFamily="34" charset="0"/>
              <a:buChar char="•"/>
            </a:pPr>
            <a:r>
              <a:rPr lang="en-US" sz="2000" dirty="0" smtClean="0"/>
              <a:t>Successful transatlantic shipment</a:t>
            </a:r>
          </a:p>
          <a:p>
            <a:pPr marL="800100" lvl="1" indent="-342900">
              <a:buFont typeface="Arial" pitchFamily="34" charset="0"/>
              <a:buChar char="•"/>
            </a:pPr>
            <a:r>
              <a:rPr lang="en-US" sz="2000" dirty="0" smtClean="0"/>
              <a:t>Some rework at DESY</a:t>
            </a:r>
          </a:p>
          <a:p>
            <a:pPr marL="1257300" lvl="2" indent="-342900">
              <a:buFont typeface="Arial" pitchFamily="34" charset="0"/>
              <a:buChar char="•"/>
            </a:pPr>
            <a:r>
              <a:rPr lang="en-US" sz="2000" dirty="0" smtClean="0"/>
              <a:t>Longitudinal realignment</a:t>
            </a:r>
          </a:p>
          <a:p>
            <a:pPr marL="1257300" lvl="2" indent="-342900">
              <a:buFont typeface="Arial" pitchFamily="34" charset="0"/>
              <a:buChar char="•"/>
            </a:pPr>
            <a:r>
              <a:rPr lang="en-US" sz="2000" dirty="0" smtClean="0"/>
              <a:t>Instrumentation terminations</a:t>
            </a:r>
          </a:p>
          <a:p>
            <a:pPr marL="342900" indent="-342900">
              <a:buFont typeface="Arial" pitchFamily="34" charset="0"/>
              <a:buChar char="•"/>
            </a:pPr>
            <a:r>
              <a:rPr lang="en-US" sz="2000" dirty="0" smtClean="0"/>
              <a:t>Inter-lab effort and coordination</a:t>
            </a:r>
          </a:p>
          <a:p>
            <a:pPr marL="742950" lvl="1" indent="-285750">
              <a:buFont typeface="Arial" pitchFamily="34" charset="0"/>
              <a:buChar char="•"/>
            </a:pPr>
            <a:r>
              <a:rPr lang="en-US" sz="2000" dirty="0" smtClean="0"/>
              <a:t>Engineering Notes</a:t>
            </a:r>
          </a:p>
          <a:p>
            <a:pPr marL="742950" lvl="1" indent="-285750">
              <a:buFont typeface="Arial" pitchFamily="34" charset="0"/>
              <a:buChar char="•"/>
            </a:pPr>
            <a:r>
              <a:rPr lang="en-US" sz="2000" dirty="0" smtClean="0"/>
              <a:t>Welding certification, esp. He vessels</a:t>
            </a:r>
          </a:p>
          <a:p>
            <a:pPr marL="742950" lvl="1" indent="-285750">
              <a:buFont typeface="Arial" pitchFamily="34" charset="0"/>
              <a:buChar char="•"/>
            </a:pPr>
            <a:r>
              <a:rPr lang="en-US" sz="2000" dirty="0" smtClean="0"/>
              <a:t>Operational </a:t>
            </a:r>
            <a:r>
              <a:rPr lang="en-US" sz="2000" dirty="0"/>
              <a:t>Readiness Clearance</a:t>
            </a:r>
          </a:p>
          <a:p>
            <a:pPr marL="742950" lvl="1" indent="-285750">
              <a:buFont typeface="Arial" pitchFamily="34" charset="0"/>
              <a:buChar char="•"/>
            </a:pPr>
            <a:r>
              <a:rPr lang="en-US" sz="2000" dirty="0"/>
              <a:t>Transatlantic </a:t>
            </a:r>
            <a:r>
              <a:rPr lang="en-US" sz="2000" dirty="0" smtClean="0"/>
              <a:t>CM transport </a:t>
            </a:r>
          </a:p>
          <a:p>
            <a:pPr marL="800100" lvl="1" indent="-342900">
              <a:buFont typeface="Arial" pitchFamily="34" charset="0"/>
              <a:buChar char="•"/>
            </a:pPr>
            <a:endParaRPr lang="en-US" sz="2000" dirty="0" smtClean="0"/>
          </a:p>
          <a:p>
            <a:r>
              <a:rPr lang="en-US" sz="2000" dirty="0" smtClean="0"/>
              <a:t>     </a:t>
            </a:r>
            <a:endParaRPr lang="en-US" dirty="0"/>
          </a:p>
        </p:txBody>
      </p:sp>
      <p:sp>
        <p:nvSpPr>
          <p:cNvPr id="8" name="Footer Placeholder 3"/>
          <p:cNvSpPr>
            <a:spLocks noGrp="1"/>
          </p:cNvSpPr>
          <p:nvPr>
            <p:ph type="ftr" sz="quarter" idx="4294967295"/>
          </p:nvPr>
        </p:nvSpPr>
        <p:spPr>
          <a:xfrm>
            <a:off x="597872" y="6553200"/>
            <a:ext cx="4126528" cy="314326"/>
          </a:xfrm>
          <a:prstGeom prst="rect">
            <a:avLst/>
          </a:prstGeom>
        </p:spPr>
        <p:txBody>
          <a:bodyPr/>
          <a:lstStyle/>
          <a:p>
            <a:r>
              <a:rPr lang="en-US" dirty="0" smtClean="0"/>
              <a:t>Ginsburg - </a:t>
            </a:r>
            <a:r>
              <a:rPr lang="en-US" dirty="0" err="1" smtClean="0"/>
              <a:t>Saclay</a:t>
            </a:r>
            <a:r>
              <a:rPr lang="en-US" dirty="0" smtClean="0"/>
              <a:t> Seminar, 7 Nov 2014</a:t>
            </a:r>
            <a:endParaRPr lang="en-US" dirty="0"/>
          </a:p>
        </p:txBody>
      </p:sp>
      <p:sp>
        <p:nvSpPr>
          <p:cNvPr id="9" name="Slide Number Placeholder 3"/>
          <p:cNvSpPr>
            <a:spLocks noGrp="1"/>
          </p:cNvSpPr>
          <p:nvPr>
            <p:ph type="sldNum" sz="quarter" idx="15"/>
          </p:nvPr>
        </p:nvSpPr>
        <p:spPr>
          <a:xfrm>
            <a:off x="8566150" y="6318250"/>
            <a:ext cx="319088" cy="539750"/>
          </a:xfrm>
        </p:spPr>
        <p:txBody>
          <a:bodyPr/>
          <a:lstStyle/>
          <a:p>
            <a:pPr>
              <a:defRPr/>
            </a:pPr>
            <a:fld id="{916E5410-9907-4D1F-B8AB-BEE6983E57DE}" type="slidenum">
              <a:rPr lang="en-US" smtClean="0"/>
              <a:pPr>
                <a:defRPr/>
              </a:pPr>
              <a:t>30</a:t>
            </a:fld>
            <a:endParaRPr lang="en-US" dirty="0"/>
          </a:p>
        </p:txBody>
      </p:sp>
    </p:spTree>
    <p:extLst>
      <p:ext uri="{BB962C8B-B14F-4D97-AF65-F5344CB8AC3E}">
        <p14:creationId xmlns:p14="http://schemas.microsoft.com/office/powerpoint/2010/main" val="427382009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3.9 GHz CM Functional Requirements</a:t>
            </a:r>
            <a:endParaRPr lang="en-US" dirty="0"/>
          </a:p>
        </p:txBody>
      </p:sp>
      <p:sp>
        <p:nvSpPr>
          <p:cNvPr id="5" name="Content Placeholder 4"/>
          <p:cNvSpPr>
            <a:spLocks noGrp="1"/>
          </p:cNvSpPr>
          <p:nvPr>
            <p:ph sz="quarter" idx="14"/>
          </p:nvPr>
        </p:nvSpPr>
        <p:spPr>
          <a:xfrm>
            <a:off x="325120" y="1243584"/>
            <a:ext cx="8615679" cy="4446016"/>
          </a:xfrm>
        </p:spPr>
        <p:txBody>
          <a:bodyPr>
            <a:noAutofit/>
          </a:bodyPr>
          <a:lstStyle/>
          <a:p>
            <a:pPr marL="342900" indent="-342900">
              <a:buFont typeface="Arial" pitchFamily="34" charset="0"/>
              <a:buChar char="•"/>
            </a:pPr>
            <a:r>
              <a:rPr lang="en-US" sz="2000" dirty="0" smtClean="0"/>
              <a:t>Less developed than 1.3 GHz CM; needed later</a:t>
            </a:r>
          </a:p>
          <a:p>
            <a:pPr marL="342900" indent="-342900">
              <a:buFont typeface="Arial" pitchFamily="34" charset="0"/>
              <a:buChar char="•"/>
            </a:pPr>
            <a:r>
              <a:rPr lang="en-US" sz="2000" dirty="0" smtClean="0"/>
              <a:t>Based on FNAL DESY/FLASH design and LASA Milan XFEL design</a:t>
            </a:r>
          </a:p>
          <a:p>
            <a:pPr marL="342900" indent="-342900">
              <a:buFont typeface="Arial" pitchFamily="34" charset="0"/>
              <a:buChar char="•"/>
            </a:pPr>
            <a:r>
              <a:rPr lang="en-US" sz="2000" dirty="0" smtClean="0"/>
              <a:t>Two eight-cavity CM’s</a:t>
            </a:r>
          </a:p>
          <a:p>
            <a:pPr marL="342900" indent="-342900">
              <a:buFont typeface="Arial" pitchFamily="34" charset="0"/>
              <a:buChar char="•"/>
            </a:pPr>
            <a:r>
              <a:rPr lang="en-US" sz="2000" dirty="0"/>
              <a:t>C</a:t>
            </a:r>
            <a:r>
              <a:rPr lang="en-US" sz="2000" dirty="0" smtClean="0"/>
              <a:t>avity nominal operation </a:t>
            </a:r>
            <a:r>
              <a:rPr lang="en-US" sz="2000" dirty="0" err="1" smtClean="0"/>
              <a:t>E</a:t>
            </a:r>
            <a:r>
              <a:rPr lang="en-US" sz="2000" baseline="-25000" dirty="0" err="1" smtClean="0"/>
              <a:t>acc</a:t>
            </a:r>
            <a:r>
              <a:rPr lang="en-US" sz="2000" dirty="0" smtClean="0"/>
              <a:t> = 15.5 MV/m at &lt;Q</a:t>
            </a:r>
            <a:r>
              <a:rPr lang="en-US" sz="2000" baseline="-25000" dirty="0" smtClean="0"/>
              <a:t>0</a:t>
            </a:r>
            <a:r>
              <a:rPr lang="en-US" sz="2000" dirty="0" smtClean="0"/>
              <a:t>&gt;=2.5E9</a:t>
            </a:r>
          </a:p>
          <a:p>
            <a:pPr marL="342900" indent="-342900">
              <a:buFont typeface="Arial" pitchFamily="34" charset="0"/>
              <a:buChar char="•"/>
            </a:pPr>
            <a:r>
              <a:rPr lang="en-US" sz="2000" dirty="0"/>
              <a:t>L</a:t>
            </a:r>
            <a:r>
              <a:rPr lang="en-US" sz="2000" dirty="0" smtClean="0"/>
              <a:t>ongitudinal cavity spacing TBD </a:t>
            </a:r>
          </a:p>
          <a:p>
            <a:pPr marL="342900" indent="-342900">
              <a:buFont typeface="Arial" pitchFamily="34" charset="0"/>
              <a:buChar char="•"/>
            </a:pPr>
            <a:r>
              <a:rPr lang="en-US" sz="2000" dirty="0" smtClean="0"/>
              <a:t>Same </a:t>
            </a:r>
            <a:r>
              <a:rPr lang="en-US" sz="2000" dirty="0"/>
              <a:t>vacuum vessel </a:t>
            </a:r>
            <a:r>
              <a:rPr lang="en-US" sz="2000" dirty="0" smtClean="0"/>
              <a:t>diameter </a:t>
            </a:r>
            <a:r>
              <a:rPr lang="en-US" sz="2000" dirty="0"/>
              <a:t>as </a:t>
            </a:r>
            <a:r>
              <a:rPr lang="en-US" sz="2000" dirty="0" smtClean="0"/>
              <a:t>for 1.3 </a:t>
            </a:r>
            <a:r>
              <a:rPr lang="en-US" sz="2000" dirty="0"/>
              <a:t>GHz </a:t>
            </a:r>
            <a:r>
              <a:rPr lang="en-US" sz="2000" dirty="0" smtClean="0"/>
              <a:t>CM’s: similar </a:t>
            </a:r>
            <a:r>
              <a:rPr lang="en-US" sz="2000" dirty="0"/>
              <a:t>cryogen transport cross </a:t>
            </a:r>
            <a:r>
              <a:rPr lang="en-US" sz="2000" dirty="0" smtClean="0"/>
              <a:t>section, thermal shielding, interconnect &amp; cooling scheme</a:t>
            </a:r>
          </a:p>
          <a:p>
            <a:pPr marL="342900" indent="-342900">
              <a:buFont typeface="Arial" pitchFamily="34" charset="0"/>
              <a:buChar char="•"/>
            </a:pPr>
            <a:r>
              <a:rPr lang="en-US" sz="2000" dirty="0" smtClean="0"/>
              <a:t>Rotate every </a:t>
            </a:r>
            <a:r>
              <a:rPr lang="en-US" sz="2000" dirty="0"/>
              <a:t>other cavity </a:t>
            </a:r>
            <a:r>
              <a:rPr lang="en-US" sz="2000" dirty="0" smtClean="0"/>
              <a:t>180 </a:t>
            </a:r>
            <a:r>
              <a:rPr lang="en-US" sz="2000" dirty="0"/>
              <a:t>degrees about </a:t>
            </a:r>
            <a:r>
              <a:rPr lang="en-US" sz="2000" dirty="0" smtClean="0"/>
              <a:t>beam </a:t>
            </a:r>
            <a:r>
              <a:rPr lang="en-US" sz="2000" dirty="0"/>
              <a:t>axis t</a:t>
            </a:r>
            <a:r>
              <a:rPr lang="en-US" sz="2000" dirty="0" smtClean="0"/>
              <a:t>o </a:t>
            </a:r>
            <a:r>
              <a:rPr lang="en-US" sz="2000" dirty="0"/>
              <a:t>minimize </a:t>
            </a:r>
            <a:r>
              <a:rPr lang="en-US" sz="2000" dirty="0" smtClean="0"/>
              <a:t>RF coupler kicks; power </a:t>
            </a:r>
            <a:r>
              <a:rPr lang="en-US" sz="2000" dirty="0"/>
              <a:t>couplers will extend out </a:t>
            </a:r>
            <a:r>
              <a:rPr lang="en-US" sz="2000" dirty="0" smtClean="0"/>
              <a:t>both sides of </a:t>
            </a:r>
            <a:r>
              <a:rPr lang="en-US" sz="2000" dirty="0"/>
              <a:t>the CM </a:t>
            </a:r>
            <a:endParaRPr lang="en-US" sz="2000" dirty="0" smtClean="0"/>
          </a:p>
          <a:p>
            <a:pPr marL="342900" indent="-342900">
              <a:buFont typeface="Arial" pitchFamily="34" charset="0"/>
              <a:buChar char="•"/>
            </a:pPr>
            <a:r>
              <a:rPr lang="en-US" sz="2000" dirty="0" smtClean="0"/>
              <a:t>No magnets; no BPM’s</a:t>
            </a:r>
            <a:endParaRPr lang="en-US" sz="2000" dirty="0"/>
          </a:p>
        </p:txBody>
      </p:sp>
      <p:sp>
        <p:nvSpPr>
          <p:cNvPr id="7" name="Footer Placeholder 3"/>
          <p:cNvSpPr>
            <a:spLocks noGrp="1"/>
          </p:cNvSpPr>
          <p:nvPr>
            <p:ph type="ftr" sz="quarter" idx="4294967295"/>
          </p:nvPr>
        </p:nvSpPr>
        <p:spPr>
          <a:xfrm>
            <a:off x="597872" y="6553200"/>
            <a:ext cx="4126528" cy="314326"/>
          </a:xfrm>
          <a:prstGeom prst="rect">
            <a:avLst/>
          </a:prstGeom>
        </p:spPr>
        <p:txBody>
          <a:bodyPr/>
          <a:lstStyle/>
          <a:p>
            <a:r>
              <a:rPr lang="en-US" dirty="0" smtClean="0"/>
              <a:t>Ginsburg - </a:t>
            </a:r>
            <a:r>
              <a:rPr lang="en-US" dirty="0" err="1" smtClean="0"/>
              <a:t>Saclay</a:t>
            </a:r>
            <a:r>
              <a:rPr lang="en-US" dirty="0" smtClean="0"/>
              <a:t> Seminar, 7 Nov 2014</a:t>
            </a:r>
            <a:endParaRPr lang="en-US" dirty="0"/>
          </a:p>
        </p:txBody>
      </p:sp>
      <p:sp>
        <p:nvSpPr>
          <p:cNvPr id="8" name="Slide Number Placeholder 5"/>
          <p:cNvSpPr>
            <a:spLocks noGrp="1"/>
          </p:cNvSpPr>
          <p:nvPr>
            <p:ph type="sldNum" sz="quarter" idx="15"/>
          </p:nvPr>
        </p:nvSpPr>
        <p:spPr bwMode="auto">
          <a:xfrm>
            <a:off x="8566150" y="6318250"/>
            <a:ext cx="319088" cy="5397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eaLnBrk="1" hangingPunct="1"/>
            <a:fld id="{7910502B-0AF4-49E3-9D53-4A26E5378B2C}" type="slidenum">
              <a:rPr lang="en-US" altLang="en-US"/>
              <a:pPr eaLnBrk="1" hangingPunct="1"/>
              <a:t>31</a:t>
            </a:fld>
            <a:endParaRPr lang="en-US" altLang="en-US"/>
          </a:p>
        </p:txBody>
      </p:sp>
    </p:spTree>
    <p:extLst>
      <p:ext uri="{BB962C8B-B14F-4D97-AF65-F5344CB8AC3E}">
        <p14:creationId xmlns:p14="http://schemas.microsoft.com/office/powerpoint/2010/main" val="50786839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1821" y="129091"/>
            <a:ext cx="8199809" cy="753033"/>
          </a:xfrm>
        </p:spPr>
        <p:txBody>
          <a:bodyPr/>
          <a:lstStyle/>
          <a:p>
            <a:r>
              <a:rPr lang="en-US" dirty="0" smtClean="0"/>
              <a:t>LCLS-II 3.9 </a:t>
            </a:r>
            <a:r>
              <a:rPr lang="en-US" dirty="0"/>
              <a:t>GHz </a:t>
            </a:r>
            <a:r>
              <a:rPr lang="en-US" dirty="0" smtClean="0"/>
              <a:t>CM </a:t>
            </a:r>
            <a:r>
              <a:rPr lang="en-US" dirty="0"/>
              <a:t>design </a:t>
            </a:r>
            <a:r>
              <a:rPr lang="en-US" dirty="0" smtClean="0"/>
              <a:t>issues (components)</a:t>
            </a:r>
            <a:endParaRPr lang="en-US" dirty="0"/>
          </a:p>
        </p:txBody>
      </p:sp>
      <p:sp>
        <p:nvSpPr>
          <p:cNvPr id="5" name="Content Placeholder 4"/>
          <p:cNvSpPr>
            <a:spLocks noGrp="1"/>
          </p:cNvSpPr>
          <p:nvPr>
            <p:ph sz="quarter" idx="14"/>
          </p:nvPr>
        </p:nvSpPr>
        <p:spPr/>
        <p:txBody>
          <a:bodyPr>
            <a:normAutofit/>
          </a:bodyPr>
          <a:lstStyle/>
          <a:p>
            <a:pPr marL="342900" indent="-342900">
              <a:buFont typeface="Arial" pitchFamily="34" charset="0"/>
              <a:buChar char="•"/>
            </a:pPr>
            <a:r>
              <a:rPr lang="en-US" sz="2000" dirty="0"/>
              <a:t>Input coupler power capability/cooling</a:t>
            </a:r>
          </a:p>
          <a:p>
            <a:pPr lvl="1"/>
            <a:r>
              <a:rPr lang="en-US" sz="2000" dirty="0"/>
              <a:t>Current design should be good to ~2kW CW but needs to be re-analyzed</a:t>
            </a:r>
          </a:p>
          <a:p>
            <a:pPr lvl="2"/>
            <a:r>
              <a:rPr lang="en-US" dirty="0"/>
              <a:t>Existing coupler stand at A0 with </a:t>
            </a:r>
            <a:r>
              <a:rPr lang="en-US" dirty="0" smtClean="0"/>
              <a:t>CW </a:t>
            </a:r>
            <a:r>
              <a:rPr lang="en-US" dirty="0"/>
              <a:t>amplifier available</a:t>
            </a:r>
          </a:p>
          <a:p>
            <a:pPr lvl="1"/>
            <a:r>
              <a:rPr lang="en-US" sz="2000" dirty="0"/>
              <a:t>Evaluate need for variable coupling </a:t>
            </a:r>
            <a:r>
              <a:rPr lang="en-US" sz="2000" dirty="0" err="1"/>
              <a:t>wrt</a:t>
            </a:r>
            <a:r>
              <a:rPr lang="en-US" sz="2000" dirty="0"/>
              <a:t> existing ‘fixed’ design</a:t>
            </a:r>
          </a:p>
          <a:p>
            <a:pPr marL="342900" indent="-342900">
              <a:buFont typeface="Arial" pitchFamily="34" charset="0"/>
              <a:buChar char="•"/>
            </a:pPr>
            <a:endParaRPr lang="en-US" sz="2000" dirty="0"/>
          </a:p>
          <a:p>
            <a:pPr marL="342900" indent="-342900">
              <a:buFont typeface="Arial" pitchFamily="34" charset="0"/>
              <a:buChar char="•"/>
            </a:pPr>
            <a:r>
              <a:rPr lang="en-US" sz="2000" dirty="0" smtClean="0"/>
              <a:t>HOM </a:t>
            </a:r>
            <a:r>
              <a:rPr lang="en-US" sz="2000" dirty="0"/>
              <a:t>coupler and </a:t>
            </a:r>
            <a:r>
              <a:rPr lang="en-US" sz="2000" dirty="0" smtClean="0"/>
              <a:t>feedthrough</a:t>
            </a:r>
          </a:p>
          <a:p>
            <a:pPr marL="800100" lvl="1" indent="-342900"/>
            <a:r>
              <a:rPr lang="en-US" sz="2000" dirty="0" smtClean="0"/>
              <a:t>Evaluate for LCLS-II operation</a:t>
            </a:r>
            <a:endParaRPr lang="en-US" sz="2000" dirty="0"/>
          </a:p>
          <a:p>
            <a:pPr marL="342900" indent="-342900">
              <a:buFont typeface="Arial" pitchFamily="34" charset="0"/>
              <a:buChar char="•"/>
            </a:pPr>
            <a:endParaRPr lang="en-US" sz="2000" dirty="0" smtClean="0"/>
          </a:p>
          <a:p>
            <a:pPr marL="342900" indent="-342900">
              <a:buFont typeface="Arial" pitchFamily="34" charset="0"/>
              <a:buChar char="•"/>
            </a:pPr>
            <a:r>
              <a:rPr lang="en-US" sz="2000" dirty="0" err="1" smtClean="0"/>
              <a:t>Microphonics</a:t>
            </a:r>
            <a:r>
              <a:rPr lang="en-US" sz="2000" dirty="0" smtClean="0"/>
              <a:t>/Fast </a:t>
            </a:r>
            <a:r>
              <a:rPr lang="en-US" sz="2000" dirty="0"/>
              <a:t>tuning</a:t>
            </a:r>
          </a:p>
          <a:p>
            <a:pPr lvl="1"/>
            <a:r>
              <a:rPr lang="en-US" sz="2000" dirty="0"/>
              <a:t>Current tuner is slow (blade) tuner </a:t>
            </a:r>
            <a:r>
              <a:rPr lang="en-US" sz="2000" dirty="0" smtClean="0"/>
              <a:t>only</a:t>
            </a:r>
          </a:p>
          <a:p>
            <a:pPr lvl="2"/>
            <a:r>
              <a:rPr lang="en-US" dirty="0" smtClean="0"/>
              <a:t>Modify to incorporate fast piezo tuners</a:t>
            </a:r>
            <a:endParaRPr lang="en-US" dirty="0"/>
          </a:p>
          <a:p>
            <a:pPr lvl="1"/>
            <a:r>
              <a:rPr lang="en-US" sz="2000" dirty="0"/>
              <a:t>Cavities are already fairly stiff – resistant to </a:t>
            </a:r>
            <a:r>
              <a:rPr lang="en-US" sz="2000" dirty="0" err="1"/>
              <a:t>microphonics</a:t>
            </a:r>
            <a:r>
              <a:rPr lang="en-US" sz="2000" dirty="0"/>
              <a:t>/LFD</a:t>
            </a:r>
          </a:p>
          <a:p>
            <a:endParaRPr lang="en-US" dirty="0"/>
          </a:p>
        </p:txBody>
      </p:sp>
      <p:sp>
        <p:nvSpPr>
          <p:cNvPr id="6" name="Footer Placeholder 3"/>
          <p:cNvSpPr>
            <a:spLocks noGrp="1"/>
          </p:cNvSpPr>
          <p:nvPr>
            <p:ph type="ftr" sz="quarter" idx="4294967295"/>
          </p:nvPr>
        </p:nvSpPr>
        <p:spPr>
          <a:xfrm>
            <a:off x="597872" y="6553200"/>
            <a:ext cx="4126528" cy="314326"/>
          </a:xfrm>
          <a:prstGeom prst="rect">
            <a:avLst/>
          </a:prstGeom>
        </p:spPr>
        <p:txBody>
          <a:bodyPr/>
          <a:lstStyle/>
          <a:p>
            <a:r>
              <a:rPr lang="en-US" dirty="0" smtClean="0"/>
              <a:t>Ginsburg - </a:t>
            </a:r>
            <a:r>
              <a:rPr lang="en-US" dirty="0" err="1" smtClean="0"/>
              <a:t>Saclay</a:t>
            </a:r>
            <a:r>
              <a:rPr lang="en-US" dirty="0" smtClean="0"/>
              <a:t> Seminar, 7 Nov 2014</a:t>
            </a:r>
            <a:endParaRPr lang="en-US" dirty="0"/>
          </a:p>
        </p:txBody>
      </p:sp>
      <p:sp>
        <p:nvSpPr>
          <p:cNvPr id="7" name="Slide Number Placeholder 5"/>
          <p:cNvSpPr>
            <a:spLocks noGrp="1"/>
          </p:cNvSpPr>
          <p:nvPr>
            <p:ph type="sldNum" sz="quarter" idx="15"/>
          </p:nvPr>
        </p:nvSpPr>
        <p:spPr bwMode="auto">
          <a:xfrm>
            <a:off x="8566150" y="6318250"/>
            <a:ext cx="319088" cy="5397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eaLnBrk="1" hangingPunct="1"/>
            <a:fld id="{7910502B-0AF4-49E3-9D53-4A26E5378B2C}" type="slidenum">
              <a:rPr lang="en-US" altLang="en-US"/>
              <a:pPr eaLnBrk="1" hangingPunct="1"/>
              <a:t>32</a:t>
            </a:fld>
            <a:endParaRPr lang="en-US" altLang="en-US"/>
          </a:p>
        </p:txBody>
      </p:sp>
    </p:spTree>
    <p:extLst>
      <p:ext uri="{BB962C8B-B14F-4D97-AF65-F5344CB8AC3E}">
        <p14:creationId xmlns:p14="http://schemas.microsoft.com/office/powerpoint/2010/main" val="334307920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sz="quarter" idx="14"/>
          </p:nvPr>
        </p:nvSpPr>
        <p:spPr/>
        <p:txBody>
          <a:bodyPr>
            <a:normAutofit fontScale="92500" lnSpcReduction="20000"/>
          </a:bodyPr>
          <a:lstStyle/>
          <a:p>
            <a:pPr marL="342900" indent="-342900">
              <a:buFont typeface="Arial" pitchFamily="34" charset="0"/>
              <a:buChar char="•"/>
            </a:pPr>
            <a:r>
              <a:rPr lang="en-US" dirty="0" smtClean="0"/>
              <a:t>Use </a:t>
            </a:r>
            <a:r>
              <a:rPr lang="en-US" dirty="0"/>
              <a:t>essentially Fermilab FLASH 3.9 GHz cryomodule dressed cavities in a shortened LCLS-II 1.3 GHz </a:t>
            </a:r>
            <a:r>
              <a:rPr lang="en-US" dirty="0" smtClean="0"/>
              <a:t>cryomodule</a:t>
            </a:r>
          </a:p>
          <a:p>
            <a:pPr marL="342900" indent="-342900">
              <a:buFont typeface="Arial" pitchFamily="34" charset="0"/>
              <a:buChar char="•"/>
            </a:pPr>
            <a:r>
              <a:rPr lang="en-US" dirty="0" smtClean="0"/>
              <a:t>Similarities</a:t>
            </a:r>
          </a:p>
          <a:p>
            <a:pPr marL="800100" lvl="1" indent="-342900"/>
            <a:r>
              <a:rPr lang="en-US" dirty="0"/>
              <a:t>V</a:t>
            </a:r>
            <a:r>
              <a:rPr lang="en-US" dirty="0" smtClean="0"/>
              <a:t>acuum </a:t>
            </a:r>
            <a:r>
              <a:rPr lang="en-US" dirty="0"/>
              <a:t>vessel </a:t>
            </a:r>
            <a:r>
              <a:rPr lang="en-US" dirty="0" smtClean="0"/>
              <a:t>diameter</a:t>
            </a:r>
            <a:r>
              <a:rPr lang="en-US" dirty="0"/>
              <a:t>, </a:t>
            </a:r>
            <a:r>
              <a:rPr lang="en-US" dirty="0" smtClean="0"/>
              <a:t>support structure, cryogenic piping</a:t>
            </a:r>
          </a:p>
          <a:p>
            <a:pPr marL="800100" lvl="1" indent="-342900"/>
            <a:r>
              <a:rPr lang="en-US" dirty="0"/>
              <a:t>C</a:t>
            </a:r>
            <a:r>
              <a:rPr lang="en-US" dirty="0" smtClean="0"/>
              <a:t>ool-down </a:t>
            </a:r>
            <a:r>
              <a:rPr lang="en-US" dirty="0"/>
              <a:t>and operational arrangement </a:t>
            </a:r>
          </a:p>
          <a:p>
            <a:pPr marL="800100" lvl="1" indent="-342900"/>
            <a:r>
              <a:rPr lang="en-US" dirty="0" smtClean="0"/>
              <a:t>Closed </a:t>
            </a:r>
            <a:r>
              <a:rPr lang="en-US" dirty="0"/>
              <a:t>2-phase pipe and </a:t>
            </a:r>
            <a:r>
              <a:rPr lang="en-US" dirty="0" smtClean="0"/>
              <a:t>JT </a:t>
            </a:r>
            <a:r>
              <a:rPr lang="en-US" dirty="0"/>
              <a:t>valve on each </a:t>
            </a:r>
            <a:r>
              <a:rPr lang="en-US" dirty="0" smtClean="0"/>
              <a:t>cryomodule</a:t>
            </a:r>
          </a:p>
          <a:p>
            <a:pPr marL="342900" indent="-342900">
              <a:buFont typeface="Arial" pitchFamily="34" charset="0"/>
              <a:buChar char="•"/>
            </a:pPr>
            <a:r>
              <a:rPr lang="en-US" dirty="0" smtClean="0"/>
              <a:t>Differences</a:t>
            </a:r>
          </a:p>
          <a:p>
            <a:pPr marL="800100" lvl="1" indent="-342900"/>
            <a:r>
              <a:rPr lang="en-US" dirty="0" smtClean="0"/>
              <a:t>Shorter, smaller diameter cavities: modified </a:t>
            </a:r>
            <a:r>
              <a:rPr lang="en-US" dirty="0"/>
              <a:t>connections to support </a:t>
            </a:r>
            <a:r>
              <a:rPr lang="en-US" dirty="0" smtClean="0"/>
              <a:t>structure, shorter </a:t>
            </a:r>
            <a:r>
              <a:rPr lang="en-US" dirty="0"/>
              <a:t>coupler-to-coupler spacing </a:t>
            </a:r>
          </a:p>
          <a:p>
            <a:pPr marL="800100" lvl="1" indent="-342900"/>
            <a:r>
              <a:rPr lang="en-US" dirty="0"/>
              <a:t>C</a:t>
            </a:r>
            <a:r>
              <a:rPr lang="en-US" dirty="0" smtClean="0"/>
              <a:t>ouplers alternate </a:t>
            </a:r>
            <a:r>
              <a:rPr lang="en-US" dirty="0"/>
              <a:t>sides of the cryostat, </a:t>
            </a:r>
            <a:endParaRPr lang="en-US" dirty="0" smtClean="0"/>
          </a:p>
          <a:p>
            <a:pPr marL="342900" indent="-342900">
              <a:buFont typeface="Arial" pitchFamily="34" charset="0"/>
              <a:buChar char="•"/>
            </a:pPr>
            <a:r>
              <a:rPr lang="en-US" dirty="0" smtClean="0"/>
              <a:t>Cavity dynamic heat load</a:t>
            </a:r>
          </a:p>
          <a:p>
            <a:pPr marL="801688" lvl="2" indent="-344488">
              <a:buFont typeface="Arial" pitchFamily="34" charset="0"/>
              <a:buChar char="•"/>
            </a:pPr>
            <a:r>
              <a:rPr lang="en-US" sz="2200" dirty="0"/>
              <a:t>H</a:t>
            </a:r>
            <a:r>
              <a:rPr lang="en-US" sz="2200" dirty="0" smtClean="0"/>
              <a:t>eat </a:t>
            </a:r>
            <a:r>
              <a:rPr lang="en-US" sz="2200" dirty="0"/>
              <a:t>load </a:t>
            </a:r>
            <a:r>
              <a:rPr lang="en-US" sz="2200" dirty="0" smtClean="0"/>
              <a:t>15.3 W/cavity </a:t>
            </a:r>
            <a:r>
              <a:rPr lang="en-US" sz="2200" dirty="0"/>
              <a:t>@ </a:t>
            </a:r>
            <a:r>
              <a:rPr lang="en-US" sz="2200" dirty="0" smtClean="0"/>
              <a:t>15.5 MV/m and Q</a:t>
            </a:r>
            <a:r>
              <a:rPr lang="en-US" sz="2200" baseline="-25000" dirty="0" smtClean="0"/>
              <a:t>0</a:t>
            </a:r>
            <a:r>
              <a:rPr lang="en-US" sz="2200" dirty="0" smtClean="0"/>
              <a:t>=2.5E9 (nominal operational spec)</a:t>
            </a:r>
          </a:p>
          <a:p>
            <a:pPr marL="801688" lvl="2" indent="-344488">
              <a:buFont typeface="Arial" pitchFamily="34" charset="0"/>
              <a:buChar char="•"/>
            </a:pPr>
            <a:r>
              <a:rPr lang="en-US" sz="2200" dirty="0" smtClean="0"/>
              <a:t>Typical Q0 currently 2E9 </a:t>
            </a:r>
          </a:p>
          <a:p>
            <a:pPr marL="801688" lvl="2" indent="-344488">
              <a:buFont typeface="Arial" pitchFamily="34" charset="0"/>
              <a:buChar char="•"/>
            </a:pPr>
            <a:r>
              <a:rPr lang="en-US" sz="2200" dirty="0" smtClean="0"/>
              <a:t>High Q</a:t>
            </a:r>
            <a:r>
              <a:rPr lang="en-US" sz="2200" baseline="-25000" dirty="0" smtClean="0"/>
              <a:t>0</a:t>
            </a:r>
            <a:r>
              <a:rPr lang="en-US" sz="2200" dirty="0" smtClean="0"/>
              <a:t> R&amp;D may be advantageous, not currently </a:t>
            </a:r>
            <a:r>
              <a:rPr lang="en-US" sz="2200" dirty="0" err="1" smtClean="0"/>
              <a:t>baselined</a:t>
            </a:r>
            <a:endParaRPr lang="en-US" sz="2200" dirty="0" smtClean="0"/>
          </a:p>
          <a:p>
            <a:pPr marL="342900" indent="-342900">
              <a:buFont typeface="Arial" pitchFamily="34" charset="0"/>
              <a:buChar char="•"/>
            </a:pPr>
            <a:endParaRPr lang="en-US" dirty="0" smtClean="0"/>
          </a:p>
          <a:p>
            <a:endParaRPr lang="en-US" dirty="0"/>
          </a:p>
          <a:p>
            <a:pPr marL="342900" indent="-342900">
              <a:buFont typeface="Arial" pitchFamily="34" charset="0"/>
              <a:buChar char="•"/>
            </a:pPr>
            <a:endParaRPr lang="en-US" dirty="0"/>
          </a:p>
        </p:txBody>
      </p:sp>
      <p:sp>
        <p:nvSpPr>
          <p:cNvPr id="3" name="Title 2"/>
          <p:cNvSpPr>
            <a:spLocks noGrp="1"/>
          </p:cNvSpPr>
          <p:nvPr>
            <p:ph type="title"/>
          </p:nvPr>
        </p:nvSpPr>
        <p:spPr>
          <a:xfrm>
            <a:off x="451820" y="129091"/>
            <a:ext cx="8523367" cy="753033"/>
          </a:xfrm>
        </p:spPr>
        <p:txBody>
          <a:bodyPr/>
          <a:lstStyle/>
          <a:p>
            <a:r>
              <a:rPr lang="en-US" dirty="0" smtClean="0"/>
              <a:t>LCLS-II 3.9 GHz CM design issues (</a:t>
            </a:r>
            <a:r>
              <a:rPr lang="en-US" dirty="0" err="1" smtClean="0"/>
              <a:t>cryo-mech</a:t>
            </a:r>
            <a:r>
              <a:rPr lang="en-US" dirty="0" smtClean="0"/>
              <a:t>)</a:t>
            </a:r>
            <a:endParaRPr lang="en-US" dirty="0"/>
          </a:p>
        </p:txBody>
      </p:sp>
      <p:sp>
        <p:nvSpPr>
          <p:cNvPr id="6" name="Footer Placeholder 3"/>
          <p:cNvSpPr>
            <a:spLocks noGrp="1"/>
          </p:cNvSpPr>
          <p:nvPr>
            <p:ph type="ftr" sz="quarter" idx="4294967295"/>
          </p:nvPr>
        </p:nvSpPr>
        <p:spPr>
          <a:xfrm>
            <a:off x="597872" y="6553200"/>
            <a:ext cx="4126528" cy="314326"/>
          </a:xfrm>
          <a:prstGeom prst="rect">
            <a:avLst/>
          </a:prstGeom>
        </p:spPr>
        <p:txBody>
          <a:bodyPr/>
          <a:lstStyle/>
          <a:p>
            <a:r>
              <a:rPr lang="en-US" dirty="0" smtClean="0"/>
              <a:t>Ginsburg - </a:t>
            </a:r>
            <a:r>
              <a:rPr lang="en-US" dirty="0" err="1" smtClean="0"/>
              <a:t>Saclay</a:t>
            </a:r>
            <a:r>
              <a:rPr lang="en-US" dirty="0" smtClean="0"/>
              <a:t> Seminar, 7 Nov 2014</a:t>
            </a:r>
            <a:endParaRPr lang="en-US" dirty="0"/>
          </a:p>
        </p:txBody>
      </p:sp>
      <p:sp>
        <p:nvSpPr>
          <p:cNvPr id="7" name="Slide Number Placeholder 5"/>
          <p:cNvSpPr>
            <a:spLocks noGrp="1"/>
          </p:cNvSpPr>
          <p:nvPr>
            <p:ph type="sldNum" sz="quarter" idx="15"/>
          </p:nvPr>
        </p:nvSpPr>
        <p:spPr bwMode="auto">
          <a:xfrm>
            <a:off x="8566150" y="6318250"/>
            <a:ext cx="319088" cy="5397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eaLnBrk="1" hangingPunct="1"/>
            <a:fld id="{7910502B-0AF4-49E3-9D53-4A26E5378B2C}" type="slidenum">
              <a:rPr lang="en-US" altLang="en-US"/>
              <a:pPr eaLnBrk="1" hangingPunct="1"/>
              <a:t>33</a:t>
            </a:fld>
            <a:endParaRPr lang="en-US" altLang="en-US"/>
          </a:p>
        </p:txBody>
      </p:sp>
    </p:spTree>
    <p:extLst>
      <p:ext uri="{BB962C8B-B14F-4D97-AF65-F5344CB8AC3E}">
        <p14:creationId xmlns:p14="http://schemas.microsoft.com/office/powerpoint/2010/main" val="32231680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C</a:t>
            </a:r>
            <a:r>
              <a:rPr lang="en-US" dirty="0" smtClean="0"/>
              <a:t>ryomodule production</a:t>
            </a:r>
            <a:endParaRPr lang="en-US" dirty="0"/>
          </a:p>
        </p:txBody>
      </p:sp>
      <p:sp>
        <p:nvSpPr>
          <p:cNvPr id="5" name="Content Placeholder 4"/>
          <p:cNvSpPr>
            <a:spLocks noGrp="1"/>
          </p:cNvSpPr>
          <p:nvPr>
            <p:ph sz="quarter" idx="14"/>
          </p:nvPr>
        </p:nvSpPr>
        <p:spPr>
          <a:xfrm>
            <a:off x="283335" y="1243584"/>
            <a:ext cx="8551572" cy="5065522"/>
          </a:xfrm>
        </p:spPr>
        <p:txBody>
          <a:bodyPr>
            <a:normAutofit fontScale="85000" lnSpcReduction="20000"/>
          </a:bodyPr>
          <a:lstStyle/>
          <a:p>
            <a:pPr marL="342900" indent="-342900">
              <a:buFont typeface="Arial" pitchFamily="34" charset="0"/>
              <a:buChar char="•"/>
            </a:pPr>
            <a:r>
              <a:rPr lang="en-US" dirty="0"/>
              <a:t>1.3 GHz </a:t>
            </a:r>
            <a:r>
              <a:rPr lang="en-US" dirty="0" smtClean="0"/>
              <a:t>cryomodules (35)</a:t>
            </a:r>
          </a:p>
          <a:p>
            <a:pPr marL="682625" lvl="1" indent="-334963"/>
            <a:r>
              <a:rPr lang="en-US" dirty="0" smtClean="0"/>
              <a:t>Produce two streams of </a:t>
            </a:r>
            <a:r>
              <a:rPr lang="en-US" dirty="0"/>
              <a:t>i</a:t>
            </a:r>
            <a:r>
              <a:rPr lang="en-US" dirty="0" smtClean="0"/>
              <a:t>dentical 1.3 GHz production </a:t>
            </a:r>
            <a:r>
              <a:rPr lang="en-US" dirty="0"/>
              <a:t>CM </a:t>
            </a:r>
            <a:r>
              <a:rPr lang="en-US" dirty="0" smtClean="0"/>
              <a:t>at </a:t>
            </a:r>
            <a:r>
              <a:rPr lang="en-US" dirty="0" err="1" smtClean="0"/>
              <a:t>FNAL&amp;JLab</a:t>
            </a:r>
            <a:endParaRPr lang="en-US" dirty="0"/>
          </a:p>
          <a:p>
            <a:pPr marL="915988" lvl="2" indent="-334963"/>
            <a:r>
              <a:rPr lang="en-US" dirty="0"/>
              <a:t>Tightly coordinated activity among partner labs</a:t>
            </a:r>
          </a:p>
          <a:p>
            <a:pPr marL="915988" lvl="2" indent="-334963"/>
            <a:r>
              <a:rPr lang="en-US" dirty="0"/>
              <a:t>C</a:t>
            </a:r>
            <a:r>
              <a:rPr lang="en-US" dirty="0" smtClean="0"/>
              <a:t>ommon procedures, common </a:t>
            </a:r>
            <a:r>
              <a:rPr lang="en-US" dirty="0"/>
              <a:t>test performance database, common travelers, etc. (within infrastructure limits</a:t>
            </a:r>
            <a:r>
              <a:rPr lang="en-US" dirty="0" smtClean="0"/>
              <a:t>) </a:t>
            </a:r>
          </a:p>
          <a:p>
            <a:pPr marL="915988" lvl="2" indent="-334963"/>
            <a:r>
              <a:rPr lang="en-US" dirty="0" smtClean="0"/>
              <a:t>Split procurements between the two labs</a:t>
            </a:r>
            <a:endParaRPr lang="en-US" dirty="0"/>
          </a:p>
          <a:p>
            <a:pPr marL="682625" lvl="2" indent="-334963">
              <a:spcAft>
                <a:spcPts val="300"/>
              </a:spcAft>
              <a:buSzTx/>
              <a:buFont typeface="Arial" pitchFamily="34" charset="0"/>
              <a:buChar char="•"/>
            </a:pPr>
            <a:r>
              <a:rPr lang="en-US" sz="2200" dirty="0" smtClean="0"/>
              <a:t>Assemble two prototypes in advance of production</a:t>
            </a:r>
          </a:p>
          <a:p>
            <a:pPr marL="914400" lvl="4" indent="-347663">
              <a:spcAft>
                <a:spcPts val="300"/>
              </a:spcAft>
              <a:buSzTx/>
            </a:pPr>
            <a:r>
              <a:rPr lang="en-US" sz="2000" dirty="0" smtClean="0"/>
              <a:t>Prototype designs optimized to use existing components to confirm design concepts on a rapid schedule </a:t>
            </a:r>
          </a:p>
          <a:p>
            <a:pPr marL="914400" lvl="2" indent="-347663"/>
            <a:r>
              <a:rPr lang="en-US" dirty="0" smtClean="0"/>
              <a:t>Design</a:t>
            </a:r>
            <a:r>
              <a:rPr lang="en-US" dirty="0"/>
              <a:t>, engineering development, R&amp;D, validation of parameters, core staff training, and infrastructure updates are complete before production </a:t>
            </a:r>
            <a:r>
              <a:rPr lang="en-US" dirty="0" smtClean="0"/>
              <a:t>starts</a:t>
            </a:r>
          </a:p>
          <a:p>
            <a:pPr marL="682625" lvl="2" indent="-334963">
              <a:spcAft>
                <a:spcPts val="300"/>
              </a:spcAft>
              <a:buSzTx/>
              <a:buFont typeface="Arial" pitchFamily="34" charset="0"/>
              <a:buChar char="•"/>
            </a:pPr>
            <a:r>
              <a:rPr lang="en-US" sz="2200" dirty="0" smtClean="0"/>
              <a:t>Test 50% of cryomodules prior to delivery to SLAC</a:t>
            </a:r>
          </a:p>
          <a:p>
            <a:pPr marL="347663" indent="-347663">
              <a:spcAft>
                <a:spcPts val="0"/>
              </a:spcAft>
              <a:buFont typeface="Arial" pitchFamily="34" charset="0"/>
              <a:buChar char="•"/>
            </a:pPr>
            <a:r>
              <a:rPr lang="en-US" dirty="0" smtClean="0"/>
              <a:t>3.9 </a:t>
            </a:r>
            <a:r>
              <a:rPr lang="en-US" dirty="0"/>
              <a:t>GHz </a:t>
            </a:r>
            <a:r>
              <a:rPr lang="en-US" dirty="0" smtClean="0"/>
              <a:t>cryomodules (2)</a:t>
            </a:r>
          </a:p>
          <a:p>
            <a:pPr marL="682625" lvl="1" indent="-334963">
              <a:spcAft>
                <a:spcPts val="0"/>
              </a:spcAft>
            </a:pPr>
            <a:r>
              <a:rPr lang="en-US" dirty="0" smtClean="0"/>
              <a:t>Designed, produced and tested at FNAL</a:t>
            </a:r>
            <a:endParaRPr lang="en-US" dirty="0"/>
          </a:p>
          <a:p>
            <a:pPr marL="342900" indent="-342900">
              <a:buFont typeface="Arial" pitchFamily="34" charset="0"/>
              <a:buChar char="•"/>
            </a:pPr>
            <a:r>
              <a:rPr lang="en-US" dirty="0" smtClean="0"/>
              <a:t>All cavities and cryomodules go in the </a:t>
            </a:r>
            <a:r>
              <a:rPr lang="en-US" dirty="0" err="1" smtClean="0"/>
              <a:t>linac</a:t>
            </a:r>
            <a:endParaRPr lang="en-US" dirty="0" smtClean="0"/>
          </a:p>
          <a:p>
            <a:pPr marL="682625" lvl="1" indent="-334963"/>
            <a:r>
              <a:rPr lang="en-US" dirty="0" smtClean="0"/>
              <a:t>1</a:t>
            </a:r>
            <a:r>
              <a:rPr lang="en-US" baseline="30000" dirty="0" smtClean="0"/>
              <a:t>st</a:t>
            </a:r>
            <a:r>
              <a:rPr lang="en-US" dirty="0" smtClean="0"/>
              <a:t> two 1.3 GHz cryomodules (prototypes) work to specification</a:t>
            </a:r>
          </a:p>
          <a:p>
            <a:pPr marL="682625" lvl="1" indent="-334963"/>
            <a:r>
              <a:rPr lang="en-US" dirty="0" smtClean="0"/>
              <a:t>No spare cavities or CM’s </a:t>
            </a:r>
          </a:p>
          <a:p>
            <a:pPr marL="747713" lvl="1" indent="-400050"/>
            <a:endParaRPr lang="en-US" dirty="0" smtClean="0"/>
          </a:p>
        </p:txBody>
      </p:sp>
      <p:sp>
        <p:nvSpPr>
          <p:cNvPr id="6" name="Footer Placeholder 3"/>
          <p:cNvSpPr>
            <a:spLocks noGrp="1"/>
          </p:cNvSpPr>
          <p:nvPr>
            <p:ph type="ftr" sz="quarter" idx="4294967295"/>
          </p:nvPr>
        </p:nvSpPr>
        <p:spPr>
          <a:xfrm>
            <a:off x="597872" y="6553200"/>
            <a:ext cx="4126528" cy="314326"/>
          </a:xfrm>
          <a:prstGeom prst="rect">
            <a:avLst/>
          </a:prstGeom>
        </p:spPr>
        <p:txBody>
          <a:bodyPr/>
          <a:lstStyle/>
          <a:p>
            <a:r>
              <a:rPr lang="en-US" smtClean="0"/>
              <a:t>Ginsburg - Saclay Seminar, 7 Nov 2014</a:t>
            </a:r>
            <a:endParaRPr lang="en-US" dirty="0"/>
          </a:p>
        </p:txBody>
      </p:sp>
      <p:sp>
        <p:nvSpPr>
          <p:cNvPr id="7" name="Slide Number Placeholder 5"/>
          <p:cNvSpPr>
            <a:spLocks noGrp="1"/>
          </p:cNvSpPr>
          <p:nvPr>
            <p:ph type="sldNum" sz="quarter" idx="15"/>
          </p:nvPr>
        </p:nvSpPr>
        <p:spPr bwMode="auto">
          <a:xfrm>
            <a:off x="8566150" y="6318250"/>
            <a:ext cx="319088" cy="5397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eaLnBrk="1" hangingPunct="1"/>
            <a:fld id="{7910502B-0AF4-49E3-9D53-4A26E5378B2C}" type="slidenum">
              <a:rPr lang="en-US" altLang="en-US"/>
              <a:pPr eaLnBrk="1" hangingPunct="1"/>
              <a:t>34</a:t>
            </a:fld>
            <a:endParaRPr lang="en-US" altLang="en-US"/>
          </a:p>
        </p:txBody>
      </p:sp>
    </p:spTree>
    <p:extLst>
      <p:ext uri="{BB962C8B-B14F-4D97-AF65-F5344CB8AC3E}">
        <p14:creationId xmlns:p14="http://schemas.microsoft.com/office/powerpoint/2010/main" val="171820557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Capabilities and Infrastructure: FNAL/ANL Cavity Processing</a:t>
            </a:r>
            <a:endParaRPr lang="en-US" dirty="0"/>
          </a:p>
        </p:txBody>
      </p:sp>
      <p:pic>
        <p:nvPicPr>
          <p:cNvPr id="12" name="Picture 7" descr="gantry and us tank"/>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95525" y="1974850"/>
            <a:ext cx="2286000" cy="30480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3" name="Picture 8" descr="assembly rail1"/>
          <p:cNvPicPr preferRelativeResize="0">
            <a:picLocks noChangeAspect="1" noChangeArrowheads="1"/>
          </p:cNvPicPr>
          <p:nvPr/>
        </p:nvPicPr>
        <p:blipFill rotWithShape="1">
          <a:blip r:embed="rId4">
            <a:extLst>
              <a:ext uri="{28A0092B-C50C-407E-A947-70E740481C1C}">
                <a14:useLocalDpi xmlns:a14="http://schemas.microsoft.com/office/drawing/2010/main" val="0"/>
              </a:ext>
            </a:extLst>
          </a:blip>
          <a:srcRect r="4722"/>
          <a:stretch/>
        </p:blipFill>
        <p:spPr bwMode="auto">
          <a:xfrm>
            <a:off x="6889750" y="3189288"/>
            <a:ext cx="2178050" cy="30480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4" name="Picture 9" descr="IMG_2501"/>
          <p:cNvPicPr preferRelativeResize="0">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94225" y="3189288"/>
            <a:ext cx="2286000" cy="30480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10" descr="28748d02small"/>
          <p:cNvPicPr preferRelativeResize="0">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1149350"/>
            <a:ext cx="2286000" cy="344963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2" descr="ANLFNAL_CPF"/>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983242" y="927278"/>
            <a:ext cx="3084558" cy="2262009"/>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21" name="Line 6"/>
          <p:cNvSpPr>
            <a:spLocks noChangeShapeType="1"/>
          </p:cNvSpPr>
          <p:nvPr/>
        </p:nvSpPr>
        <p:spPr bwMode="auto">
          <a:xfrm>
            <a:off x="2295524" y="1447800"/>
            <a:ext cx="4594225" cy="527050"/>
          </a:xfrm>
          <a:prstGeom prst="line">
            <a:avLst/>
          </a:prstGeom>
          <a:noFill/>
          <a:ln w="9525">
            <a:solidFill>
              <a:schemeClr val="tx1"/>
            </a:solidFill>
            <a:round/>
            <a:headEnd/>
            <a:tailEnd type="oval" w="med" len="med"/>
          </a:ln>
          <a:extLst>
            <a:ext uri="{909E8E84-426E-40DD-AFC4-6F175D3DCCD1}">
              <a14:hiddenFill xmlns:a14="http://schemas.microsoft.com/office/drawing/2010/main">
                <a:noFill/>
              </a14:hiddenFill>
            </a:ext>
          </a:extLst>
        </p:spPr>
        <p:txBody>
          <a:bodyPr/>
          <a:lstStyle/>
          <a:p>
            <a:endParaRPr lang="en-US"/>
          </a:p>
        </p:txBody>
      </p:sp>
      <p:sp>
        <p:nvSpPr>
          <p:cNvPr id="22" name="Line 5"/>
          <p:cNvSpPr>
            <a:spLocks noChangeShapeType="1"/>
          </p:cNvSpPr>
          <p:nvPr/>
        </p:nvSpPr>
        <p:spPr bwMode="auto">
          <a:xfrm>
            <a:off x="4594224" y="2058282"/>
            <a:ext cx="3030069" cy="247036"/>
          </a:xfrm>
          <a:prstGeom prst="line">
            <a:avLst/>
          </a:prstGeom>
          <a:noFill/>
          <a:ln w="9525">
            <a:solidFill>
              <a:schemeClr val="tx1"/>
            </a:solidFill>
            <a:round/>
            <a:headEnd/>
            <a:tailEnd type="oval" w="med" len="med"/>
          </a:ln>
          <a:extLst>
            <a:ext uri="{909E8E84-426E-40DD-AFC4-6F175D3DCCD1}">
              <a14:hiddenFill xmlns:a14="http://schemas.microsoft.com/office/drawing/2010/main">
                <a:noFill/>
              </a14:hiddenFill>
            </a:ext>
          </a:extLst>
        </p:spPr>
        <p:txBody>
          <a:bodyPr/>
          <a:lstStyle/>
          <a:p>
            <a:endParaRPr lang="en-US"/>
          </a:p>
        </p:txBody>
      </p:sp>
      <p:sp>
        <p:nvSpPr>
          <p:cNvPr id="23" name="Line 5"/>
          <p:cNvSpPr>
            <a:spLocks noChangeShapeType="1"/>
          </p:cNvSpPr>
          <p:nvPr/>
        </p:nvSpPr>
        <p:spPr bwMode="auto">
          <a:xfrm flipV="1">
            <a:off x="5550794" y="2699544"/>
            <a:ext cx="3181081" cy="489744"/>
          </a:xfrm>
          <a:prstGeom prst="line">
            <a:avLst/>
          </a:prstGeom>
          <a:noFill/>
          <a:ln w="9525">
            <a:solidFill>
              <a:schemeClr val="tx1"/>
            </a:solidFill>
            <a:round/>
            <a:headEnd/>
            <a:tailEnd type="oval" w="med" len="med"/>
          </a:ln>
          <a:extLst>
            <a:ext uri="{909E8E84-426E-40DD-AFC4-6F175D3DCCD1}">
              <a14:hiddenFill xmlns:a14="http://schemas.microsoft.com/office/drawing/2010/main">
                <a:noFill/>
              </a14:hiddenFill>
            </a:ext>
          </a:extLst>
        </p:spPr>
        <p:txBody>
          <a:bodyPr/>
          <a:lstStyle/>
          <a:p>
            <a:endParaRPr lang="en-US"/>
          </a:p>
        </p:txBody>
      </p:sp>
      <p:sp>
        <p:nvSpPr>
          <p:cNvPr id="24" name="Line 5"/>
          <p:cNvSpPr>
            <a:spLocks noChangeShapeType="1"/>
          </p:cNvSpPr>
          <p:nvPr/>
        </p:nvSpPr>
        <p:spPr bwMode="auto">
          <a:xfrm flipV="1">
            <a:off x="8369120" y="2209800"/>
            <a:ext cx="362755" cy="979488"/>
          </a:xfrm>
          <a:prstGeom prst="line">
            <a:avLst/>
          </a:prstGeom>
          <a:noFill/>
          <a:ln w="9525">
            <a:solidFill>
              <a:schemeClr val="tx1"/>
            </a:solidFill>
            <a:round/>
            <a:headEnd/>
            <a:tailEnd type="oval" w="med" len="med"/>
          </a:ln>
          <a:extLst>
            <a:ext uri="{909E8E84-426E-40DD-AFC4-6F175D3DCCD1}">
              <a14:hiddenFill xmlns:a14="http://schemas.microsoft.com/office/drawing/2010/main">
                <a:noFill/>
              </a14:hiddenFill>
            </a:ext>
          </a:extLst>
        </p:spPr>
        <p:txBody>
          <a:bodyPr/>
          <a:lstStyle/>
          <a:p>
            <a:endParaRPr lang="en-US"/>
          </a:p>
        </p:txBody>
      </p:sp>
      <p:sp>
        <p:nvSpPr>
          <p:cNvPr id="25" name="TextBox 24"/>
          <p:cNvSpPr txBox="1"/>
          <p:nvPr/>
        </p:nvSpPr>
        <p:spPr>
          <a:xfrm>
            <a:off x="240220" y="4291211"/>
            <a:ext cx="1585690" cy="307777"/>
          </a:xfrm>
          <a:prstGeom prst="rect">
            <a:avLst/>
          </a:prstGeom>
          <a:solidFill>
            <a:schemeClr val="accent4">
              <a:lumMod val="20000"/>
              <a:lumOff val="80000"/>
            </a:schemeClr>
          </a:solidFill>
        </p:spPr>
        <p:txBody>
          <a:bodyPr wrap="none" rtlCol="0">
            <a:spAutoFit/>
          </a:bodyPr>
          <a:lstStyle/>
          <a:p>
            <a:r>
              <a:rPr lang="en-US" sz="1400" b="1" i="1" dirty="0" err="1" smtClean="0"/>
              <a:t>Electropolishing</a:t>
            </a:r>
            <a:endParaRPr lang="en-US" sz="1400" b="1" i="1" dirty="0"/>
          </a:p>
        </p:txBody>
      </p:sp>
      <p:sp>
        <p:nvSpPr>
          <p:cNvPr id="26" name="TextBox 25"/>
          <p:cNvSpPr txBox="1"/>
          <p:nvPr/>
        </p:nvSpPr>
        <p:spPr>
          <a:xfrm>
            <a:off x="2406832" y="4713288"/>
            <a:ext cx="2063385" cy="307777"/>
          </a:xfrm>
          <a:prstGeom prst="rect">
            <a:avLst/>
          </a:prstGeom>
          <a:solidFill>
            <a:schemeClr val="accent4">
              <a:lumMod val="20000"/>
              <a:lumOff val="80000"/>
            </a:schemeClr>
          </a:solidFill>
        </p:spPr>
        <p:txBody>
          <a:bodyPr wrap="none" rtlCol="0">
            <a:spAutoFit/>
          </a:bodyPr>
          <a:lstStyle/>
          <a:p>
            <a:r>
              <a:rPr lang="en-US" sz="1400" b="1" i="1" dirty="0" smtClean="0"/>
              <a:t>Ultrasonic degreasing</a:t>
            </a:r>
            <a:endParaRPr lang="en-US" sz="1400" b="1" i="1" dirty="0"/>
          </a:p>
        </p:txBody>
      </p:sp>
      <p:sp>
        <p:nvSpPr>
          <p:cNvPr id="27" name="TextBox 26"/>
          <p:cNvSpPr txBox="1"/>
          <p:nvPr/>
        </p:nvSpPr>
        <p:spPr>
          <a:xfrm>
            <a:off x="4873155" y="5916077"/>
            <a:ext cx="1875835" cy="307777"/>
          </a:xfrm>
          <a:prstGeom prst="rect">
            <a:avLst/>
          </a:prstGeom>
          <a:solidFill>
            <a:schemeClr val="accent4">
              <a:lumMod val="20000"/>
              <a:lumOff val="80000"/>
            </a:schemeClr>
          </a:solidFill>
        </p:spPr>
        <p:txBody>
          <a:bodyPr wrap="none" rtlCol="0">
            <a:spAutoFit/>
          </a:bodyPr>
          <a:lstStyle/>
          <a:p>
            <a:r>
              <a:rPr lang="en-US" sz="1400" b="1" i="1" dirty="0" smtClean="0"/>
              <a:t>High-pressure rinse</a:t>
            </a:r>
            <a:endParaRPr lang="en-US" sz="1400" b="1" i="1" dirty="0"/>
          </a:p>
        </p:txBody>
      </p:sp>
      <p:sp>
        <p:nvSpPr>
          <p:cNvPr id="28" name="TextBox 27"/>
          <p:cNvSpPr txBox="1"/>
          <p:nvPr/>
        </p:nvSpPr>
        <p:spPr>
          <a:xfrm>
            <a:off x="7051277" y="5916075"/>
            <a:ext cx="1854995" cy="307777"/>
          </a:xfrm>
          <a:prstGeom prst="rect">
            <a:avLst/>
          </a:prstGeom>
          <a:solidFill>
            <a:schemeClr val="accent4">
              <a:lumMod val="20000"/>
              <a:lumOff val="80000"/>
            </a:schemeClr>
          </a:solidFill>
        </p:spPr>
        <p:txBody>
          <a:bodyPr wrap="none" rtlCol="0">
            <a:spAutoFit/>
          </a:bodyPr>
          <a:lstStyle/>
          <a:p>
            <a:r>
              <a:rPr lang="en-US" sz="1400" b="1" i="1" dirty="0" err="1" smtClean="0"/>
              <a:t>Ass’y</a:t>
            </a:r>
            <a:r>
              <a:rPr lang="en-US" sz="1400" b="1" i="1" dirty="0" smtClean="0"/>
              <a:t> &amp; Leak check</a:t>
            </a:r>
            <a:endParaRPr lang="en-US" sz="1400" b="1" i="1" dirty="0"/>
          </a:p>
        </p:txBody>
      </p:sp>
      <p:sp>
        <p:nvSpPr>
          <p:cNvPr id="29" name="TextBox 28"/>
          <p:cNvSpPr txBox="1"/>
          <p:nvPr/>
        </p:nvSpPr>
        <p:spPr>
          <a:xfrm>
            <a:off x="121554" y="5246339"/>
            <a:ext cx="4348664" cy="1015663"/>
          </a:xfrm>
          <a:prstGeom prst="rect">
            <a:avLst/>
          </a:prstGeom>
          <a:solidFill>
            <a:schemeClr val="accent4">
              <a:lumMod val="20000"/>
              <a:lumOff val="80000"/>
            </a:schemeClr>
          </a:solidFill>
        </p:spPr>
        <p:txBody>
          <a:bodyPr wrap="square" rtlCol="0">
            <a:spAutoFit/>
          </a:bodyPr>
          <a:lstStyle/>
          <a:p>
            <a:pPr marL="285750" indent="-285750">
              <a:buFont typeface="Arial" pitchFamily="34" charset="0"/>
              <a:buChar char="•"/>
            </a:pPr>
            <a:r>
              <a:rPr lang="en-US" sz="2000" b="1" i="1" dirty="0" smtClean="0"/>
              <a:t>Dressed cavity prep for CM or HT </a:t>
            </a:r>
            <a:r>
              <a:rPr lang="en-US" sz="2000" b="1" i="1" dirty="0" err="1" smtClean="0"/>
              <a:t>ass’y</a:t>
            </a:r>
            <a:endParaRPr lang="en-US" sz="2000" b="1" i="1" dirty="0" smtClean="0"/>
          </a:p>
          <a:p>
            <a:pPr marL="285750" indent="-285750">
              <a:buFont typeface="Arial" pitchFamily="34" charset="0"/>
              <a:buChar char="•"/>
            </a:pPr>
            <a:r>
              <a:rPr lang="en-US" sz="2000" b="1" i="1" dirty="0" smtClean="0"/>
              <a:t>Re-processing</a:t>
            </a:r>
            <a:endParaRPr lang="en-US" sz="2000" b="1" i="1" dirty="0"/>
          </a:p>
        </p:txBody>
      </p:sp>
      <p:sp>
        <p:nvSpPr>
          <p:cNvPr id="19" name="Footer Placeholder 3"/>
          <p:cNvSpPr>
            <a:spLocks noGrp="1"/>
          </p:cNvSpPr>
          <p:nvPr>
            <p:ph type="ftr" sz="quarter" idx="4294967295"/>
          </p:nvPr>
        </p:nvSpPr>
        <p:spPr>
          <a:xfrm>
            <a:off x="597872" y="6553200"/>
            <a:ext cx="4126528" cy="314326"/>
          </a:xfrm>
          <a:prstGeom prst="rect">
            <a:avLst/>
          </a:prstGeom>
        </p:spPr>
        <p:txBody>
          <a:bodyPr/>
          <a:lstStyle/>
          <a:p>
            <a:r>
              <a:rPr lang="en-US" smtClean="0"/>
              <a:t>Ginsburg - Saclay Seminar, 7 Nov 2014</a:t>
            </a:r>
            <a:endParaRPr lang="en-US" dirty="0"/>
          </a:p>
        </p:txBody>
      </p:sp>
      <p:sp>
        <p:nvSpPr>
          <p:cNvPr id="30" name="Slide Number Placeholder 5"/>
          <p:cNvSpPr>
            <a:spLocks noGrp="1"/>
          </p:cNvSpPr>
          <p:nvPr>
            <p:ph type="sldNum" sz="quarter" idx="15"/>
          </p:nvPr>
        </p:nvSpPr>
        <p:spPr bwMode="auto">
          <a:xfrm>
            <a:off x="8566150" y="6318250"/>
            <a:ext cx="319088" cy="5397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eaLnBrk="1" hangingPunct="1"/>
            <a:fld id="{7910502B-0AF4-49E3-9D53-4A26E5378B2C}" type="slidenum">
              <a:rPr lang="en-US" altLang="en-US"/>
              <a:pPr eaLnBrk="1" hangingPunct="1"/>
              <a:t>35</a:t>
            </a:fld>
            <a:endParaRPr lang="en-US" altLang="en-US"/>
          </a:p>
        </p:txBody>
      </p:sp>
    </p:spTree>
    <p:extLst>
      <p:ext uri="{BB962C8B-B14F-4D97-AF65-F5344CB8AC3E}">
        <p14:creationId xmlns:p14="http://schemas.microsoft.com/office/powerpoint/2010/main" val="4137324568"/>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Capabilities and Infrastructure: FNAL cavity tests</a:t>
            </a:r>
            <a:endParaRPr lang="en-US" dirty="0"/>
          </a:p>
        </p:txBody>
      </p:sp>
      <p:pic>
        <p:nvPicPr>
          <p:cNvPr id="6" name="Picture 12" descr="DSCN1460"/>
          <p:cNvPicPr>
            <a:picLocks noGrp="1" noChangeAspect="1" noChangeArrowheads="1"/>
          </p:cNvPicPr>
          <p:nvPr>
            <p:ph sz="quarter" idx="14"/>
          </p:nvPr>
        </p:nvPicPr>
        <p:blipFill>
          <a:blip r:embed="rId2" cstate="print">
            <a:extLst>
              <a:ext uri="{28A0092B-C50C-407E-A947-70E740481C1C}">
                <a14:useLocalDpi xmlns:a14="http://schemas.microsoft.com/office/drawing/2010/main" val="0"/>
              </a:ext>
            </a:extLst>
          </a:blip>
          <a:srcRect/>
          <a:stretch>
            <a:fillRect/>
          </a:stretch>
        </p:blipFill>
        <p:spPr bwMode="auto">
          <a:xfrm>
            <a:off x="397680" y="1135302"/>
            <a:ext cx="1943100" cy="1869948"/>
          </a:xfrm>
          <a:prstGeom prst="rect">
            <a:avLst/>
          </a:prstGeom>
          <a:noFill/>
          <a:ln w="19050">
            <a:solidFill>
              <a:srgbClr val="008000"/>
            </a:solidFill>
            <a:miter lim="800000"/>
            <a:headEnd/>
            <a:tailEnd/>
          </a:ln>
        </p:spPr>
      </p:pic>
      <p:pic>
        <p:nvPicPr>
          <p:cNvPr id="9"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4881" t="57397" r="48540"/>
          <a:stretch/>
        </p:blipFill>
        <p:spPr bwMode="auto">
          <a:xfrm>
            <a:off x="4858554" y="3670478"/>
            <a:ext cx="4108361" cy="27999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58207" t="8996" r="15978" b="47697"/>
          <a:stretch/>
        </p:blipFill>
        <p:spPr bwMode="auto">
          <a:xfrm>
            <a:off x="405146" y="3299132"/>
            <a:ext cx="2276878" cy="2846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56425" t="63668" r="1084" b="1451"/>
          <a:stretch/>
        </p:blipFill>
        <p:spPr bwMode="auto">
          <a:xfrm>
            <a:off x="2538746" y="1110206"/>
            <a:ext cx="3747754" cy="22924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TextBox 13"/>
          <p:cNvSpPr txBox="1"/>
          <p:nvPr/>
        </p:nvSpPr>
        <p:spPr>
          <a:xfrm>
            <a:off x="514540" y="2991355"/>
            <a:ext cx="1881734" cy="307777"/>
          </a:xfrm>
          <a:prstGeom prst="rect">
            <a:avLst/>
          </a:prstGeom>
          <a:solidFill>
            <a:schemeClr val="accent4">
              <a:lumMod val="20000"/>
              <a:lumOff val="80000"/>
            </a:schemeClr>
          </a:solidFill>
        </p:spPr>
        <p:txBody>
          <a:bodyPr wrap="none" rtlCol="0">
            <a:spAutoFit/>
          </a:bodyPr>
          <a:lstStyle/>
          <a:p>
            <a:r>
              <a:rPr lang="en-US" sz="1400" b="1" i="1" dirty="0" smtClean="0"/>
              <a:t>Vertical Test Stands</a:t>
            </a:r>
            <a:endParaRPr lang="en-US" sz="1400" b="1" i="1" dirty="0"/>
          </a:p>
        </p:txBody>
      </p:sp>
      <p:sp>
        <p:nvSpPr>
          <p:cNvPr id="12" name="Footer Placeholder 3"/>
          <p:cNvSpPr>
            <a:spLocks noGrp="1"/>
          </p:cNvSpPr>
          <p:nvPr>
            <p:ph type="ftr" sz="quarter" idx="4294967295"/>
          </p:nvPr>
        </p:nvSpPr>
        <p:spPr>
          <a:xfrm>
            <a:off x="597872" y="6553200"/>
            <a:ext cx="4126528" cy="314326"/>
          </a:xfrm>
          <a:prstGeom prst="rect">
            <a:avLst/>
          </a:prstGeom>
        </p:spPr>
        <p:txBody>
          <a:bodyPr/>
          <a:lstStyle/>
          <a:p>
            <a:r>
              <a:rPr lang="en-US" smtClean="0"/>
              <a:t>Ginsburg - Saclay Seminar, 7 Nov 2014</a:t>
            </a:r>
            <a:endParaRPr lang="en-US" dirty="0"/>
          </a:p>
        </p:txBody>
      </p:sp>
      <p:sp>
        <p:nvSpPr>
          <p:cNvPr id="13" name="Slide Number Placeholder 5"/>
          <p:cNvSpPr>
            <a:spLocks noGrp="1"/>
          </p:cNvSpPr>
          <p:nvPr>
            <p:ph type="sldNum" sz="quarter" idx="15"/>
          </p:nvPr>
        </p:nvSpPr>
        <p:spPr bwMode="auto">
          <a:xfrm>
            <a:off x="8566150" y="6318250"/>
            <a:ext cx="319088" cy="5397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eaLnBrk="1" hangingPunct="1"/>
            <a:fld id="{7910502B-0AF4-49E3-9D53-4A26E5378B2C}" type="slidenum">
              <a:rPr lang="en-US" altLang="en-US"/>
              <a:pPr eaLnBrk="1" hangingPunct="1"/>
              <a:t>36</a:t>
            </a:fld>
            <a:endParaRPr lang="en-US" altLang="en-US"/>
          </a:p>
        </p:txBody>
      </p:sp>
    </p:spTree>
    <p:extLst>
      <p:ext uri="{BB962C8B-B14F-4D97-AF65-F5344CB8AC3E}">
        <p14:creationId xmlns:p14="http://schemas.microsoft.com/office/powerpoint/2010/main" val="3657604588"/>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Capabilities and Infrastructure: FNAL CM assembly</a:t>
            </a:r>
            <a:endParaRPr lang="en-US" dirty="0"/>
          </a:p>
        </p:txBody>
      </p:sp>
      <p:grpSp>
        <p:nvGrpSpPr>
          <p:cNvPr id="7" name="Group 6"/>
          <p:cNvGrpSpPr/>
          <p:nvPr/>
        </p:nvGrpSpPr>
        <p:grpSpPr>
          <a:xfrm>
            <a:off x="18644" y="1130748"/>
            <a:ext cx="2989177" cy="2241187"/>
            <a:chOff x="5623035" y="1257078"/>
            <a:chExt cx="2989177" cy="2241187"/>
          </a:xfrm>
        </p:grpSpPr>
        <p:pic>
          <p:nvPicPr>
            <p:cNvPr id="19" name="Picture 18" descr="M:\Tug\cleanroompix\DSC04899.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623035" y="1257078"/>
              <a:ext cx="2989177" cy="224118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0" name="Text Box 9"/>
            <p:cNvSpPr txBox="1">
              <a:spLocks noChangeArrowheads="1"/>
            </p:cNvSpPr>
            <p:nvPr/>
          </p:nvSpPr>
          <p:spPr bwMode="auto">
            <a:xfrm>
              <a:off x="7431865" y="1723970"/>
              <a:ext cx="904296" cy="307777"/>
            </a:xfrm>
            <a:prstGeom prst="rect">
              <a:avLst/>
            </a:prstGeom>
            <a:solidFill>
              <a:srgbClr val="FFFFFF"/>
            </a:solidFill>
            <a:ln w="9525">
              <a:solidFill>
                <a:schemeClr val="tx1"/>
              </a:solidFill>
              <a:miter lim="800000"/>
              <a:headEnd/>
              <a:tailEnd/>
            </a:ln>
            <a:extLst/>
          </p:spPr>
          <p:txBody>
            <a:bodyPr wrap="square">
              <a:spAutoFit/>
            </a:bodyPr>
            <a:lstStyle>
              <a:defPPr>
                <a:defRPr lang="en-US"/>
              </a:defPPr>
              <a:lvl1pPr algn="l" rtl="0" fontAlgn="base">
                <a:spcBef>
                  <a:spcPct val="0"/>
                </a:spcBef>
                <a:spcAft>
                  <a:spcPct val="0"/>
                </a:spcAft>
                <a:defRPr kern="1200">
                  <a:solidFill>
                    <a:schemeClr val="tx1"/>
                  </a:solidFill>
                  <a:latin typeface="Arial" pitchFamily="34" charset="0"/>
                  <a:ea typeface="ＭＳ Ｐゴシック" pitchFamily="-110" charset="-128"/>
                  <a:cs typeface="+mn-cs"/>
                </a:defRPr>
              </a:lvl1pPr>
              <a:lvl2pPr marL="457200" algn="l" rtl="0" fontAlgn="base">
                <a:spcBef>
                  <a:spcPct val="0"/>
                </a:spcBef>
                <a:spcAft>
                  <a:spcPct val="0"/>
                </a:spcAft>
                <a:defRPr kern="1200">
                  <a:solidFill>
                    <a:schemeClr val="tx1"/>
                  </a:solidFill>
                  <a:latin typeface="Arial" pitchFamily="34" charset="0"/>
                  <a:ea typeface="ＭＳ Ｐゴシック" pitchFamily="-110" charset="-128"/>
                  <a:cs typeface="+mn-cs"/>
                </a:defRPr>
              </a:lvl2pPr>
              <a:lvl3pPr marL="914400" algn="l" rtl="0" fontAlgn="base">
                <a:spcBef>
                  <a:spcPct val="0"/>
                </a:spcBef>
                <a:spcAft>
                  <a:spcPct val="0"/>
                </a:spcAft>
                <a:defRPr kern="1200">
                  <a:solidFill>
                    <a:schemeClr val="tx1"/>
                  </a:solidFill>
                  <a:latin typeface="Arial" pitchFamily="34" charset="0"/>
                  <a:ea typeface="ＭＳ Ｐゴシック" pitchFamily="-110" charset="-128"/>
                  <a:cs typeface="+mn-cs"/>
                </a:defRPr>
              </a:lvl3pPr>
              <a:lvl4pPr marL="1371600" algn="l" rtl="0" fontAlgn="base">
                <a:spcBef>
                  <a:spcPct val="0"/>
                </a:spcBef>
                <a:spcAft>
                  <a:spcPct val="0"/>
                </a:spcAft>
                <a:defRPr kern="1200">
                  <a:solidFill>
                    <a:schemeClr val="tx1"/>
                  </a:solidFill>
                  <a:latin typeface="Arial" pitchFamily="34" charset="0"/>
                  <a:ea typeface="ＭＳ Ｐゴシック" pitchFamily="-110" charset="-128"/>
                  <a:cs typeface="+mn-cs"/>
                </a:defRPr>
              </a:lvl4pPr>
              <a:lvl5pPr marL="1828800" algn="l" rtl="0" fontAlgn="base">
                <a:spcBef>
                  <a:spcPct val="0"/>
                </a:spcBef>
                <a:spcAft>
                  <a:spcPct val="0"/>
                </a:spcAft>
                <a:defRPr kern="1200">
                  <a:solidFill>
                    <a:schemeClr val="tx1"/>
                  </a:solidFill>
                  <a:latin typeface="Arial" pitchFamily="34" charset="0"/>
                  <a:ea typeface="ＭＳ Ｐゴシック" pitchFamily="-110" charset="-128"/>
                  <a:cs typeface="+mn-cs"/>
                </a:defRPr>
              </a:lvl5pPr>
              <a:lvl6pPr marL="2286000" algn="l" defTabSz="914400" rtl="0" eaLnBrk="1" latinLnBrk="0" hangingPunct="1">
                <a:defRPr kern="1200">
                  <a:solidFill>
                    <a:schemeClr val="tx1"/>
                  </a:solidFill>
                  <a:latin typeface="Arial" pitchFamily="34" charset="0"/>
                  <a:ea typeface="ＭＳ Ｐゴシック" pitchFamily="-110" charset="-128"/>
                  <a:cs typeface="+mn-cs"/>
                </a:defRPr>
              </a:lvl6pPr>
              <a:lvl7pPr marL="2743200" algn="l" defTabSz="914400" rtl="0" eaLnBrk="1" latinLnBrk="0" hangingPunct="1">
                <a:defRPr kern="1200">
                  <a:solidFill>
                    <a:schemeClr val="tx1"/>
                  </a:solidFill>
                  <a:latin typeface="Arial" pitchFamily="34" charset="0"/>
                  <a:ea typeface="ＭＳ Ｐゴシック" pitchFamily="-110" charset="-128"/>
                  <a:cs typeface="+mn-cs"/>
                </a:defRPr>
              </a:lvl7pPr>
              <a:lvl8pPr marL="3200400" algn="l" defTabSz="914400" rtl="0" eaLnBrk="1" latinLnBrk="0" hangingPunct="1">
                <a:defRPr kern="1200">
                  <a:solidFill>
                    <a:schemeClr val="tx1"/>
                  </a:solidFill>
                  <a:latin typeface="Arial" pitchFamily="34" charset="0"/>
                  <a:ea typeface="ＭＳ Ｐゴシック" pitchFamily="-110" charset="-128"/>
                  <a:cs typeface="+mn-cs"/>
                </a:defRPr>
              </a:lvl8pPr>
              <a:lvl9pPr marL="3657600" algn="l" defTabSz="914400" rtl="0" eaLnBrk="1" latinLnBrk="0" hangingPunct="1">
                <a:defRPr kern="1200">
                  <a:solidFill>
                    <a:schemeClr val="tx1"/>
                  </a:solidFill>
                  <a:latin typeface="Arial" pitchFamily="34" charset="0"/>
                  <a:ea typeface="ＭＳ Ｐゴシック" pitchFamily="-110" charset="-128"/>
                  <a:cs typeface="+mn-cs"/>
                </a:defRPr>
              </a:lvl9pPr>
            </a:lstStyle>
            <a:p>
              <a:pPr>
                <a:spcBef>
                  <a:spcPct val="50000"/>
                </a:spcBef>
              </a:pPr>
              <a:r>
                <a:rPr lang="en-US" sz="1400" dirty="0"/>
                <a:t>Class 10</a:t>
              </a:r>
            </a:p>
          </p:txBody>
        </p:sp>
        <p:sp>
          <p:nvSpPr>
            <p:cNvPr id="21" name="Text Box 13"/>
            <p:cNvSpPr txBox="1">
              <a:spLocks noChangeArrowheads="1"/>
            </p:cNvSpPr>
            <p:nvPr/>
          </p:nvSpPr>
          <p:spPr bwMode="auto">
            <a:xfrm>
              <a:off x="5771624" y="1415995"/>
              <a:ext cx="987197" cy="307975"/>
            </a:xfrm>
            <a:prstGeom prst="rect">
              <a:avLst/>
            </a:prstGeom>
            <a:solidFill>
              <a:srgbClr val="FFFFFF"/>
            </a:solidFill>
            <a:ln w="9525">
              <a:solidFill>
                <a:schemeClr val="tx1"/>
              </a:solidFill>
              <a:miter lim="800000"/>
              <a:headEnd/>
              <a:tailEnd/>
            </a:ln>
            <a:extLst/>
          </p:spPr>
          <p:txBody>
            <a:bodyPr wrap="square">
              <a:spAutoFit/>
            </a:bodyPr>
            <a:lstStyle>
              <a:defPPr>
                <a:defRPr lang="en-US"/>
              </a:defPPr>
              <a:lvl1pPr algn="l" rtl="0" fontAlgn="base">
                <a:spcBef>
                  <a:spcPct val="0"/>
                </a:spcBef>
                <a:spcAft>
                  <a:spcPct val="0"/>
                </a:spcAft>
                <a:defRPr kern="1200">
                  <a:solidFill>
                    <a:schemeClr val="tx1"/>
                  </a:solidFill>
                  <a:latin typeface="Arial" pitchFamily="34" charset="0"/>
                  <a:ea typeface="ＭＳ Ｐゴシック" pitchFamily="-110" charset="-128"/>
                  <a:cs typeface="+mn-cs"/>
                </a:defRPr>
              </a:lvl1pPr>
              <a:lvl2pPr marL="457200" algn="l" rtl="0" fontAlgn="base">
                <a:spcBef>
                  <a:spcPct val="0"/>
                </a:spcBef>
                <a:spcAft>
                  <a:spcPct val="0"/>
                </a:spcAft>
                <a:defRPr kern="1200">
                  <a:solidFill>
                    <a:schemeClr val="tx1"/>
                  </a:solidFill>
                  <a:latin typeface="Arial" pitchFamily="34" charset="0"/>
                  <a:ea typeface="ＭＳ Ｐゴシック" pitchFamily="-110" charset="-128"/>
                  <a:cs typeface="+mn-cs"/>
                </a:defRPr>
              </a:lvl2pPr>
              <a:lvl3pPr marL="914400" algn="l" rtl="0" fontAlgn="base">
                <a:spcBef>
                  <a:spcPct val="0"/>
                </a:spcBef>
                <a:spcAft>
                  <a:spcPct val="0"/>
                </a:spcAft>
                <a:defRPr kern="1200">
                  <a:solidFill>
                    <a:schemeClr val="tx1"/>
                  </a:solidFill>
                  <a:latin typeface="Arial" pitchFamily="34" charset="0"/>
                  <a:ea typeface="ＭＳ Ｐゴシック" pitchFamily="-110" charset="-128"/>
                  <a:cs typeface="+mn-cs"/>
                </a:defRPr>
              </a:lvl3pPr>
              <a:lvl4pPr marL="1371600" algn="l" rtl="0" fontAlgn="base">
                <a:spcBef>
                  <a:spcPct val="0"/>
                </a:spcBef>
                <a:spcAft>
                  <a:spcPct val="0"/>
                </a:spcAft>
                <a:defRPr kern="1200">
                  <a:solidFill>
                    <a:schemeClr val="tx1"/>
                  </a:solidFill>
                  <a:latin typeface="Arial" pitchFamily="34" charset="0"/>
                  <a:ea typeface="ＭＳ Ｐゴシック" pitchFamily="-110" charset="-128"/>
                  <a:cs typeface="+mn-cs"/>
                </a:defRPr>
              </a:lvl4pPr>
              <a:lvl5pPr marL="1828800" algn="l" rtl="0" fontAlgn="base">
                <a:spcBef>
                  <a:spcPct val="0"/>
                </a:spcBef>
                <a:spcAft>
                  <a:spcPct val="0"/>
                </a:spcAft>
                <a:defRPr kern="1200">
                  <a:solidFill>
                    <a:schemeClr val="tx1"/>
                  </a:solidFill>
                  <a:latin typeface="Arial" pitchFamily="34" charset="0"/>
                  <a:ea typeface="ＭＳ Ｐゴシック" pitchFamily="-110" charset="-128"/>
                  <a:cs typeface="+mn-cs"/>
                </a:defRPr>
              </a:lvl5pPr>
              <a:lvl6pPr marL="2286000" algn="l" defTabSz="914400" rtl="0" eaLnBrk="1" latinLnBrk="0" hangingPunct="1">
                <a:defRPr kern="1200">
                  <a:solidFill>
                    <a:schemeClr val="tx1"/>
                  </a:solidFill>
                  <a:latin typeface="Arial" pitchFamily="34" charset="0"/>
                  <a:ea typeface="ＭＳ Ｐゴシック" pitchFamily="-110" charset="-128"/>
                  <a:cs typeface="+mn-cs"/>
                </a:defRPr>
              </a:lvl6pPr>
              <a:lvl7pPr marL="2743200" algn="l" defTabSz="914400" rtl="0" eaLnBrk="1" latinLnBrk="0" hangingPunct="1">
                <a:defRPr kern="1200">
                  <a:solidFill>
                    <a:schemeClr val="tx1"/>
                  </a:solidFill>
                  <a:latin typeface="Arial" pitchFamily="34" charset="0"/>
                  <a:ea typeface="ＭＳ Ｐゴシック" pitchFamily="-110" charset="-128"/>
                  <a:cs typeface="+mn-cs"/>
                </a:defRPr>
              </a:lvl7pPr>
              <a:lvl8pPr marL="3200400" algn="l" defTabSz="914400" rtl="0" eaLnBrk="1" latinLnBrk="0" hangingPunct="1">
                <a:defRPr kern="1200">
                  <a:solidFill>
                    <a:schemeClr val="tx1"/>
                  </a:solidFill>
                  <a:latin typeface="Arial" pitchFamily="34" charset="0"/>
                  <a:ea typeface="ＭＳ Ｐゴシック" pitchFamily="-110" charset="-128"/>
                  <a:cs typeface="+mn-cs"/>
                </a:defRPr>
              </a:lvl8pPr>
              <a:lvl9pPr marL="3657600" algn="l" defTabSz="914400" rtl="0" eaLnBrk="1" latinLnBrk="0" hangingPunct="1">
                <a:defRPr kern="1200">
                  <a:solidFill>
                    <a:schemeClr val="tx1"/>
                  </a:solidFill>
                  <a:latin typeface="Arial" pitchFamily="34" charset="0"/>
                  <a:ea typeface="ＭＳ Ｐゴシック" pitchFamily="-110" charset="-128"/>
                  <a:cs typeface="+mn-cs"/>
                </a:defRPr>
              </a:lvl9pPr>
            </a:lstStyle>
            <a:p>
              <a:pPr>
                <a:spcBef>
                  <a:spcPct val="50000"/>
                </a:spcBef>
              </a:pPr>
              <a:r>
                <a:rPr lang="en-US" sz="1400" dirty="0"/>
                <a:t>Class 100</a:t>
              </a:r>
            </a:p>
          </p:txBody>
        </p:sp>
      </p:grpSp>
      <p:pic>
        <p:nvPicPr>
          <p:cNvPr id="8" name="Picture 7" descr="Q:\TD_SCRF\Cryomodule2\Assembly Pictures\Cavity String Assembly\P1000040.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091937" y="1145116"/>
            <a:ext cx="2949840" cy="221238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9" name="Picture 8" descr="Q:\TD_SCRF\Cryomodule2\Assembly Pictures\Cold Mass Assembly\DSC04344.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072668" y="1145189"/>
            <a:ext cx="2949743" cy="221230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3" name="Text Box 15"/>
          <p:cNvSpPr txBox="1">
            <a:spLocks noChangeArrowheads="1"/>
          </p:cNvSpPr>
          <p:nvPr/>
        </p:nvSpPr>
        <p:spPr bwMode="auto">
          <a:xfrm>
            <a:off x="324428" y="3355848"/>
            <a:ext cx="2493646" cy="584775"/>
          </a:xfrm>
          <a:prstGeom prst="rect">
            <a:avLst/>
          </a:prstGeom>
          <a:solidFill>
            <a:schemeClr val="bg1">
              <a:alpha val="51000"/>
            </a:schemeClr>
          </a:solidFill>
          <a:ln>
            <a:noFill/>
          </a:ln>
          <a:effectLst/>
          <a:extLst/>
        </p:spPr>
        <p:txBody>
          <a:bodyPr wrap="square">
            <a:spAutoFit/>
          </a:bodyPr>
          <a:lstStyle>
            <a:defPPr>
              <a:defRPr lang="en-US"/>
            </a:defPPr>
            <a:lvl1pPr algn="l" rtl="0" fontAlgn="base">
              <a:spcBef>
                <a:spcPct val="0"/>
              </a:spcBef>
              <a:spcAft>
                <a:spcPct val="0"/>
              </a:spcAft>
              <a:defRPr kern="1200">
                <a:solidFill>
                  <a:schemeClr val="tx1"/>
                </a:solidFill>
                <a:latin typeface="Arial" pitchFamily="34" charset="0"/>
                <a:ea typeface="ＭＳ Ｐゴシック" pitchFamily="-110" charset="-128"/>
                <a:cs typeface="+mn-cs"/>
              </a:defRPr>
            </a:lvl1pPr>
            <a:lvl2pPr marL="457200" algn="l" rtl="0" fontAlgn="base">
              <a:spcBef>
                <a:spcPct val="0"/>
              </a:spcBef>
              <a:spcAft>
                <a:spcPct val="0"/>
              </a:spcAft>
              <a:defRPr kern="1200">
                <a:solidFill>
                  <a:schemeClr val="tx1"/>
                </a:solidFill>
                <a:latin typeface="Arial" pitchFamily="34" charset="0"/>
                <a:ea typeface="ＭＳ Ｐゴシック" pitchFamily="-110" charset="-128"/>
                <a:cs typeface="+mn-cs"/>
              </a:defRPr>
            </a:lvl2pPr>
            <a:lvl3pPr marL="914400" algn="l" rtl="0" fontAlgn="base">
              <a:spcBef>
                <a:spcPct val="0"/>
              </a:spcBef>
              <a:spcAft>
                <a:spcPct val="0"/>
              </a:spcAft>
              <a:defRPr kern="1200">
                <a:solidFill>
                  <a:schemeClr val="tx1"/>
                </a:solidFill>
                <a:latin typeface="Arial" pitchFamily="34" charset="0"/>
                <a:ea typeface="ＭＳ Ｐゴシック" pitchFamily="-110" charset="-128"/>
                <a:cs typeface="+mn-cs"/>
              </a:defRPr>
            </a:lvl3pPr>
            <a:lvl4pPr marL="1371600" algn="l" rtl="0" fontAlgn="base">
              <a:spcBef>
                <a:spcPct val="0"/>
              </a:spcBef>
              <a:spcAft>
                <a:spcPct val="0"/>
              </a:spcAft>
              <a:defRPr kern="1200">
                <a:solidFill>
                  <a:schemeClr val="tx1"/>
                </a:solidFill>
                <a:latin typeface="Arial" pitchFamily="34" charset="0"/>
                <a:ea typeface="ＭＳ Ｐゴシック" pitchFamily="-110" charset="-128"/>
                <a:cs typeface="+mn-cs"/>
              </a:defRPr>
            </a:lvl4pPr>
            <a:lvl5pPr marL="1828800" algn="l" rtl="0" fontAlgn="base">
              <a:spcBef>
                <a:spcPct val="0"/>
              </a:spcBef>
              <a:spcAft>
                <a:spcPct val="0"/>
              </a:spcAft>
              <a:defRPr kern="1200">
                <a:solidFill>
                  <a:schemeClr val="tx1"/>
                </a:solidFill>
                <a:latin typeface="Arial" pitchFamily="34" charset="0"/>
                <a:ea typeface="ＭＳ Ｐゴシック" pitchFamily="-110" charset="-128"/>
                <a:cs typeface="+mn-cs"/>
              </a:defRPr>
            </a:lvl5pPr>
            <a:lvl6pPr marL="2286000" algn="l" defTabSz="914400" rtl="0" eaLnBrk="1" latinLnBrk="0" hangingPunct="1">
              <a:defRPr kern="1200">
                <a:solidFill>
                  <a:schemeClr val="tx1"/>
                </a:solidFill>
                <a:latin typeface="Arial" pitchFamily="34" charset="0"/>
                <a:ea typeface="ＭＳ Ｐゴシック" pitchFamily="-110" charset="-128"/>
                <a:cs typeface="+mn-cs"/>
              </a:defRPr>
            </a:lvl6pPr>
            <a:lvl7pPr marL="2743200" algn="l" defTabSz="914400" rtl="0" eaLnBrk="1" latinLnBrk="0" hangingPunct="1">
              <a:defRPr kern="1200">
                <a:solidFill>
                  <a:schemeClr val="tx1"/>
                </a:solidFill>
                <a:latin typeface="Arial" pitchFamily="34" charset="0"/>
                <a:ea typeface="ＭＳ Ｐゴシック" pitchFamily="-110" charset="-128"/>
                <a:cs typeface="+mn-cs"/>
              </a:defRPr>
            </a:lvl7pPr>
            <a:lvl8pPr marL="3200400" algn="l" defTabSz="914400" rtl="0" eaLnBrk="1" latinLnBrk="0" hangingPunct="1">
              <a:defRPr kern="1200">
                <a:solidFill>
                  <a:schemeClr val="tx1"/>
                </a:solidFill>
                <a:latin typeface="Arial" pitchFamily="34" charset="0"/>
                <a:ea typeface="ＭＳ Ｐゴシック" pitchFamily="-110" charset="-128"/>
                <a:cs typeface="+mn-cs"/>
              </a:defRPr>
            </a:lvl8pPr>
            <a:lvl9pPr marL="3657600" algn="l" defTabSz="914400" rtl="0" eaLnBrk="1" latinLnBrk="0" hangingPunct="1">
              <a:defRPr kern="1200">
                <a:solidFill>
                  <a:schemeClr val="tx1"/>
                </a:solidFill>
                <a:latin typeface="Arial" pitchFamily="34" charset="0"/>
                <a:ea typeface="ＭＳ Ｐゴシック" pitchFamily="-110" charset="-128"/>
                <a:cs typeface="+mn-cs"/>
              </a:defRPr>
            </a:lvl9pPr>
          </a:lstStyle>
          <a:p>
            <a:pPr algn="ctr" eaLnBrk="1" hangingPunct="1"/>
            <a:r>
              <a:rPr lang="en-US" sz="1600" b="1" i="1" dirty="0" smtClean="0">
                <a:solidFill>
                  <a:srgbClr val="000000"/>
                </a:solidFill>
                <a:ea typeface="Arial Unicode MS" pitchFamily="34" charset="-128"/>
                <a:cs typeface="Arial Unicode MS" pitchFamily="34" charset="-128"/>
              </a:rPr>
              <a:t>Cavity String Assembly Clean Room</a:t>
            </a:r>
            <a:endParaRPr lang="en-US" sz="1600" b="1" i="1" dirty="0">
              <a:solidFill>
                <a:srgbClr val="000000"/>
              </a:solidFill>
              <a:ea typeface="Arial Unicode MS" pitchFamily="34" charset="-128"/>
              <a:cs typeface="Arial Unicode MS" pitchFamily="34" charset="-128"/>
            </a:endParaRPr>
          </a:p>
        </p:txBody>
      </p:sp>
      <p:sp>
        <p:nvSpPr>
          <p:cNvPr id="14" name="Text Box 15"/>
          <p:cNvSpPr txBox="1">
            <a:spLocks noChangeArrowheads="1"/>
          </p:cNvSpPr>
          <p:nvPr/>
        </p:nvSpPr>
        <p:spPr bwMode="auto">
          <a:xfrm>
            <a:off x="3351989" y="3355848"/>
            <a:ext cx="2493646" cy="338554"/>
          </a:xfrm>
          <a:prstGeom prst="rect">
            <a:avLst/>
          </a:prstGeom>
          <a:solidFill>
            <a:schemeClr val="bg1">
              <a:alpha val="51000"/>
            </a:schemeClr>
          </a:solidFill>
          <a:ln>
            <a:noFill/>
          </a:ln>
          <a:effectLst/>
          <a:extLst/>
        </p:spPr>
        <p:txBody>
          <a:bodyPr wrap="square">
            <a:spAutoFit/>
          </a:bodyPr>
          <a:lstStyle>
            <a:defPPr>
              <a:defRPr lang="en-US"/>
            </a:defPPr>
            <a:lvl1pPr algn="l" rtl="0" fontAlgn="base">
              <a:spcBef>
                <a:spcPct val="0"/>
              </a:spcBef>
              <a:spcAft>
                <a:spcPct val="0"/>
              </a:spcAft>
              <a:defRPr kern="1200">
                <a:solidFill>
                  <a:schemeClr val="tx1"/>
                </a:solidFill>
                <a:latin typeface="Arial" pitchFamily="34" charset="0"/>
                <a:ea typeface="ＭＳ Ｐゴシック" pitchFamily="-110" charset="-128"/>
                <a:cs typeface="+mn-cs"/>
              </a:defRPr>
            </a:lvl1pPr>
            <a:lvl2pPr marL="457200" algn="l" rtl="0" fontAlgn="base">
              <a:spcBef>
                <a:spcPct val="0"/>
              </a:spcBef>
              <a:spcAft>
                <a:spcPct val="0"/>
              </a:spcAft>
              <a:defRPr kern="1200">
                <a:solidFill>
                  <a:schemeClr val="tx1"/>
                </a:solidFill>
                <a:latin typeface="Arial" pitchFamily="34" charset="0"/>
                <a:ea typeface="ＭＳ Ｐゴシック" pitchFamily="-110" charset="-128"/>
                <a:cs typeface="+mn-cs"/>
              </a:defRPr>
            </a:lvl2pPr>
            <a:lvl3pPr marL="914400" algn="l" rtl="0" fontAlgn="base">
              <a:spcBef>
                <a:spcPct val="0"/>
              </a:spcBef>
              <a:spcAft>
                <a:spcPct val="0"/>
              </a:spcAft>
              <a:defRPr kern="1200">
                <a:solidFill>
                  <a:schemeClr val="tx1"/>
                </a:solidFill>
                <a:latin typeface="Arial" pitchFamily="34" charset="0"/>
                <a:ea typeface="ＭＳ Ｐゴシック" pitchFamily="-110" charset="-128"/>
                <a:cs typeface="+mn-cs"/>
              </a:defRPr>
            </a:lvl3pPr>
            <a:lvl4pPr marL="1371600" algn="l" rtl="0" fontAlgn="base">
              <a:spcBef>
                <a:spcPct val="0"/>
              </a:spcBef>
              <a:spcAft>
                <a:spcPct val="0"/>
              </a:spcAft>
              <a:defRPr kern="1200">
                <a:solidFill>
                  <a:schemeClr val="tx1"/>
                </a:solidFill>
                <a:latin typeface="Arial" pitchFamily="34" charset="0"/>
                <a:ea typeface="ＭＳ Ｐゴシック" pitchFamily="-110" charset="-128"/>
                <a:cs typeface="+mn-cs"/>
              </a:defRPr>
            </a:lvl4pPr>
            <a:lvl5pPr marL="1828800" algn="l" rtl="0" fontAlgn="base">
              <a:spcBef>
                <a:spcPct val="0"/>
              </a:spcBef>
              <a:spcAft>
                <a:spcPct val="0"/>
              </a:spcAft>
              <a:defRPr kern="1200">
                <a:solidFill>
                  <a:schemeClr val="tx1"/>
                </a:solidFill>
                <a:latin typeface="Arial" pitchFamily="34" charset="0"/>
                <a:ea typeface="ＭＳ Ｐゴシック" pitchFamily="-110" charset="-128"/>
                <a:cs typeface="+mn-cs"/>
              </a:defRPr>
            </a:lvl5pPr>
            <a:lvl6pPr marL="2286000" algn="l" defTabSz="914400" rtl="0" eaLnBrk="1" latinLnBrk="0" hangingPunct="1">
              <a:defRPr kern="1200">
                <a:solidFill>
                  <a:schemeClr val="tx1"/>
                </a:solidFill>
                <a:latin typeface="Arial" pitchFamily="34" charset="0"/>
                <a:ea typeface="ＭＳ Ｐゴシック" pitchFamily="-110" charset="-128"/>
                <a:cs typeface="+mn-cs"/>
              </a:defRPr>
            </a:lvl6pPr>
            <a:lvl7pPr marL="2743200" algn="l" defTabSz="914400" rtl="0" eaLnBrk="1" latinLnBrk="0" hangingPunct="1">
              <a:defRPr kern="1200">
                <a:solidFill>
                  <a:schemeClr val="tx1"/>
                </a:solidFill>
                <a:latin typeface="Arial" pitchFamily="34" charset="0"/>
                <a:ea typeface="ＭＳ Ｐゴシック" pitchFamily="-110" charset="-128"/>
                <a:cs typeface="+mn-cs"/>
              </a:defRPr>
            </a:lvl7pPr>
            <a:lvl8pPr marL="3200400" algn="l" defTabSz="914400" rtl="0" eaLnBrk="1" latinLnBrk="0" hangingPunct="1">
              <a:defRPr kern="1200">
                <a:solidFill>
                  <a:schemeClr val="tx1"/>
                </a:solidFill>
                <a:latin typeface="Arial" pitchFamily="34" charset="0"/>
                <a:ea typeface="ＭＳ Ｐゴシック" pitchFamily="-110" charset="-128"/>
                <a:cs typeface="+mn-cs"/>
              </a:defRPr>
            </a:lvl8pPr>
            <a:lvl9pPr marL="3657600" algn="l" defTabSz="914400" rtl="0" eaLnBrk="1" latinLnBrk="0" hangingPunct="1">
              <a:defRPr kern="1200">
                <a:solidFill>
                  <a:schemeClr val="tx1"/>
                </a:solidFill>
                <a:latin typeface="Arial" pitchFamily="34" charset="0"/>
                <a:ea typeface="ＭＳ Ｐゴシック" pitchFamily="-110" charset="-128"/>
                <a:cs typeface="+mn-cs"/>
              </a:defRPr>
            </a:lvl9pPr>
          </a:lstStyle>
          <a:p>
            <a:pPr algn="ctr" eaLnBrk="1" hangingPunct="1"/>
            <a:r>
              <a:rPr lang="en-US" sz="1600" b="1" i="1" dirty="0" smtClean="0">
                <a:solidFill>
                  <a:srgbClr val="000000"/>
                </a:solidFill>
                <a:ea typeface="Arial Unicode MS" pitchFamily="34" charset="-128"/>
                <a:cs typeface="Arial Unicode MS" pitchFamily="34" charset="-128"/>
              </a:rPr>
              <a:t>Cavity String Assembly</a:t>
            </a:r>
            <a:endParaRPr lang="en-US" sz="1600" b="1" i="1" dirty="0">
              <a:solidFill>
                <a:srgbClr val="000000"/>
              </a:solidFill>
              <a:ea typeface="Arial Unicode MS" pitchFamily="34" charset="-128"/>
              <a:cs typeface="Arial Unicode MS" pitchFamily="34" charset="-128"/>
            </a:endParaRPr>
          </a:p>
        </p:txBody>
      </p:sp>
      <p:sp>
        <p:nvSpPr>
          <p:cNvPr id="15" name="Text Box 15"/>
          <p:cNvSpPr txBox="1">
            <a:spLocks noChangeArrowheads="1"/>
          </p:cNvSpPr>
          <p:nvPr/>
        </p:nvSpPr>
        <p:spPr bwMode="auto">
          <a:xfrm>
            <a:off x="6382531" y="3359849"/>
            <a:ext cx="2493646" cy="338554"/>
          </a:xfrm>
          <a:prstGeom prst="rect">
            <a:avLst/>
          </a:prstGeom>
          <a:solidFill>
            <a:schemeClr val="bg1">
              <a:alpha val="51000"/>
            </a:schemeClr>
          </a:solidFill>
          <a:ln>
            <a:noFill/>
          </a:ln>
          <a:effectLst/>
          <a:extLst/>
        </p:spPr>
        <p:txBody>
          <a:bodyPr wrap="square">
            <a:spAutoFit/>
          </a:bodyPr>
          <a:lstStyle>
            <a:defPPr>
              <a:defRPr lang="en-US"/>
            </a:defPPr>
            <a:lvl1pPr algn="l" rtl="0" fontAlgn="base">
              <a:spcBef>
                <a:spcPct val="0"/>
              </a:spcBef>
              <a:spcAft>
                <a:spcPct val="0"/>
              </a:spcAft>
              <a:defRPr kern="1200">
                <a:solidFill>
                  <a:schemeClr val="tx1"/>
                </a:solidFill>
                <a:latin typeface="Arial" pitchFamily="34" charset="0"/>
                <a:ea typeface="ＭＳ Ｐゴシック" pitchFamily="-110" charset="-128"/>
                <a:cs typeface="+mn-cs"/>
              </a:defRPr>
            </a:lvl1pPr>
            <a:lvl2pPr marL="457200" algn="l" rtl="0" fontAlgn="base">
              <a:spcBef>
                <a:spcPct val="0"/>
              </a:spcBef>
              <a:spcAft>
                <a:spcPct val="0"/>
              </a:spcAft>
              <a:defRPr kern="1200">
                <a:solidFill>
                  <a:schemeClr val="tx1"/>
                </a:solidFill>
                <a:latin typeface="Arial" pitchFamily="34" charset="0"/>
                <a:ea typeface="ＭＳ Ｐゴシック" pitchFamily="-110" charset="-128"/>
                <a:cs typeface="+mn-cs"/>
              </a:defRPr>
            </a:lvl2pPr>
            <a:lvl3pPr marL="914400" algn="l" rtl="0" fontAlgn="base">
              <a:spcBef>
                <a:spcPct val="0"/>
              </a:spcBef>
              <a:spcAft>
                <a:spcPct val="0"/>
              </a:spcAft>
              <a:defRPr kern="1200">
                <a:solidFill>
                  <a:schemeClr val="tx1"/>
                </a:solidFill>
                <a:latin typeface="Arial" pitchFamily="34" charset="0"/>
                <a:ea typeface="ＭＳ Ｐゴシック" pitchFamily="-110" charset="-128"/>
                <a:cs typeface="+mn-cs"/>
              </a:defRPr>
            </a:lvl3pPr>
            <a:lvl4pPr marL="1371600" algn="l" rtl="0" fontAlgn="base">
              <a:spcBef>
                <a:spcPct val="0"/>
              </a:spcBef>
              <a:spcAft>
                <a:spcPct val="0"/>
              </a:spcAft>
              <a:defRPr kern="1200">
                <a:solidFill>
                  <a:schemeClr val="tx1"/>
                </a:solidFill>
                <a:latin typeface="Arial" pitchFamily="34" charset="0"/>
                <a:ea typeface="ＭＳ Ｐゴシック" pitchFamily="-110" charset="-128"/>
                <a:cs typeface="+mn-cs"/>
              </a:defRPr>
            </a:lvl4pPr>
            <a:lvl5pPr marL="1828800" algn="l" rtl="0" fontAlgn="base">
              <a:spcBef>
                <a:spcPct val="0"/>
              </a:spcBef>
              <a:spcAft>
                <a:spcPct val="0"/>
              </a:spcAft>
              <a:defRPr kern="1200">
                <a:solidFill>
                  <a:schemeClr val="tx1"/>
                </a:solidFill>
                <a:latin typeface="Arial" pitchFamily="34" charset="0"/>
                <a:ea typeface="ＭＳ Ｐゴシック" pitchFamily="-110" charset="-128"/>
                <a:cs typeface="+mn-cs"/>
              </a:defRPr>
            </a:lvl5pPr>
            <a:lvl6pPr marL="2286000" algn="l" defTabSz="914400" rtl="0" eaLnBrk="1" latinLnBrk="0" hangingPunct="1">
              <a:defRPr kern="1200">
                <a:solidFill>
                  <a:schemeClr val="tx1"/>
                </a:solidFill>
                <a:latin typeface="Arial" pitchFamily="34" charset="0"/>
                <a:ea typeface="ＭＳ Ｐゴシック" pitchFamily="-110" charset="-128"/>
                <a:cs typeface="+mn-cs"/>
              </a:defRPr>
            </a:lvl6pPr>
            <a:lvl7pPr marL="2743200" algn="l" defTabSz="914400" rtl="0" eaLnBrk="1" latinLnBrk="0" hangingPunct="1">
              <a:defRPr kern="1200">
                <a:solidFill>
                  <a:schemeClr val="tx1"/>
                </a:solidFill>
                <a:latin typeface="Arial" pitchFamily="34" charset="0"/>
                <a:ea typeface="ＭＳ Ｐゴシック" pitchFamily="-110" charset="-128"/>
                <a:cs typeface="+mn-cs"/>
              </a:defRPr>
            </a:lvl7pPr>
            <a:lvl8pPr marL="3200400" algn="l" defTabSz="914400" rtl="0" eaLnBrk="1" latinLnBrk="0" hangingPunct="1">
              <a:defRPr kern="1200">
                <a:solidFill>
                  <a:schemeClr val="tx1"/>
                </a:solidFill>
                <a:latin typeface="Arial" pitchFamily="34" charset="0"/>
                <a:ea typeface="ＭＳ Ｐゴシック" pitchFamily="-110" charset="-128"/>
                <a:cs typeface="+mn-cs"/>
              </a:defRPr>
            </a:lvl8pPr>
            <a:lvl9pPr marL="3657600" algn="l" defTabSz="914400" rtl="0" eaLnBrk="1" latinLnBrk="0" hangingPunct="1">
              <a:defRPr kern="1200">
                <a:solidFill>
                  <a:schemeClr val="tx1"/>
                </a:solidFill>
                <a:latin typeface="Arial" pitchFamily="34" charset="0"/>
                <a:ea typeface="ＭＳ Ｐゴシック" pitchFamily="-110" charset="-128"/>
                <a:cs typeface="+mn-cs"/>
              </a:defRPr>
            </a:lvl9pPr>
          </a:lstStyle>
          <a:p>
            <a:pPr algn="ctr" eaLnBrk="1" hangingPunct="1"/>
            <a:r>
              <a:rPr lang="en-US" sz="1600" b="1" i="1" dirty="0" smtClean="0">
                <a:solidFill>
                  <a:srgbClr val="000000"/>
                </a:solidFill>
                <a:ea typeface="Arial Unicode MS" pitchFamily="34" charset="-128"/>
                <a:cs typeface="Arial Unicode MS" pitchFamily="34" charset="-128"/>
              </a:rPr>
              <a:t>Cold Mass Assembly</a:t>
            </a:r>
            <a:endParaRPr lang="en-US" sz="1600" b="1" i="1" dirty="0">
              <a:solidFill>
                <a:srgbClr val="000000"/>
              </a:solidFill>
              <a:ea typeface="Arial Unicode MS" pitchFamily="34" charset="-128"/>
              <a:cs typeface="Arial Unicode MS" pitchFamily="34" charset="-128"/>
            </a:endParaRPr>
          </a:p>
        </p:txBody>
      </p:sp>
      <p:grpSp>
        <p:nvGrpSpPr>
          <p:cNvPr id="25" name="Group 24"/>
          <p:cNvGrpSpPr/>
          <p:nvPr/>
        </p:nvGrpSpPr>
        <p:grpSpPr>
          <a:xfrm>
            <a:off x="82686" y="3940623"/>
            <a:ext cx="8899057" cy="2482786"/>
            <a:chOff x="85004" y="4032508"/>
            <a:chExt cx="8899057" cy="2482786"/>
          </a:xfrm>
        </p:grpSpPr>
        <p:grpSp>
          <p:nvGrpSpPr>
            <p:cNvPr id="24" name="Group 23"/>
            <p:cNvGrpSpPr/>
            <p:nvPr/>
          </p:nvGrpSpPr>
          <p:grpSpPr>
            <a:xfrm>
              <a:off x="6111020" y="4032508"/>
              <a:ext cx="2873041" cy="2471885"/>
              <a:chOff x="6111020" y="4032508"/>
              <a:chExt cx="2873041" cy="2471885"/>
            </a:xfrm>
          </p:grpSpPr>
          <p:pic>
            <p:nvPicPr>
              <p:cNvPr id="10" name="Picture 9" descr="Q:\TD_SCRF\Cryomodule2\Assembly Pictures\Cold mass to bertha\DSC04592.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111020" y="4032508"/>
                <a:ext cx="2873041" cy="2154781"/>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6" name="Text Box 15"/>
              <p:cNvSpPr txBox="1">
                <a:spLocks noChangeArrowheads="1"/>
              </p:cNvSpPr>
              <p:nvPr/>
            </p:nvSpPr>
            <p:spPr bwMode="auto">
              <a:xfrm>
                <a:off x="6300717" y="6165839"/>
                <a:ext cx="2493646" cy="338554"/>
              </a:xfrm>
              <a:prstGeom prst="rect">
                <a:avLst/>
              </a:prstGeom>
              <a:solidFill>
                <a:schemeClr val="bg1">
                  <a:alpha val="51000"/>
                </a:schemeClr>
              </a:solidFill>
              <a:ln>
                <a:noFill/>
              </a:ln>
              <a:effectLst/>
              <a:extLst/>
            </p:spPr>
            <p:txBody>
              <a:bodyPr wrap="square">
                <a:spAutoFit/>
              </a:bodyPr>
              <a:lstStyle>
                <a:defPPr>
                  <a:defRPr lang="en-US"/>
                </a:defPPr>
                <a:lvl1pPr algn="l" rtl="0" fontAlgn="base">
                  <a:spcBef>
                    <a:spcPct val="0"/>
                  </a:spcBef>
                  <a:spcAft>
                    <a:spcPct val="0"/>
                  </a:spcAft>
                  <a:defRPr kern="1200">
                    <a:solidFill>
                      <a:schemeClr val="tx1"/>
                    </a:solidFill>
                    <a:latin typeface="Arial" pitchFamily="34" charset="0"/>
                    <a:ea typeface="ＭＳ Ｐゴシック" pitchFamily="-110" charset="-128"/>
                    <a:cs typeface="+mn-cs"/>
                  </a:defRPr>
                </a:lvl1pPr>
                <a:lvl2pPr marL="457200" algn="l" rtl="0" fontAlgn="base">
                  <a:spcBef>
                    <a:spcPct val="0"/>
                  </a:spcBef>
                  <a:spcAft>
                    <a:spcPct val="0"/>
                  </a:spcAft>
                  <a:defRPr kern="1200">
                    <a:solidFill>
                      <a:schemeClr val="tx1"/>
                    </a:solidFill>
                    <a:latin typeface="Arial" pitchFamily="34" charset="0"/>
                    <a:ea typeface="ＭＳ Ｐゴシック" pitchFamily="-110" charset="-128"/>
                    <a:cs typeface="+mn-cs"/>
                  </a:defRPr>
                </a:lvl2pPr>
                <a:lvl3pPr marL="914400" algn="l" rtl="0" fontAlgn="base">
                  <a:spcBef>
                    <a:spcPct val="0"/>
                  </a:spcBef>
                  <a:spcAft>
                    <a:spcPct val="0"/>
                  </a:spcAft>
                  <a:defRPr kern="1200">
                    <a:solidFill>
                      <a:schemeClr val="tx1"/>
                    </a:solidFill>
                    <a:latin typeface="Arial" pitchFamily="34" charset="0"/>
                    <a:ea typeface="ＭＳ Ｐゴシック" pitchFamily="-110" charset="-128"/>
                    <a:cs typeface="+mn-cs"/>
                  </a:defRPr>
                </a:lvl3pPr>
                <a:lvl4pPr marL="1371600" algn="l" rtl="0" fontAlgn="base">
                  <a:spcBef>
                    <a:spcPct val="0"/>
                  </a:spcBef>
                  <a:spcAft>
                    <a:spcPct val="0"/>
                  </a:spcAft>
                  <a:defRPr kern="1200">
                    <a:solidFill>
                      <a:schemeClr val="tx1"/>
                    </a:solidFill>
                    <a:latin typeface="Arial" pitchFamily="34" charset="0"/>
                    <a:ea typeface="ＭＳ Ｐゴシック" pitchFamily="-110" charset="-128"/>
                    <a:cs typeface="+mn-cs"/>
                  </a:defRPr>
                </a:lvl4pPr>
                <a:lvl5pPr marL="1828800" algn="l" rtl="0" fontAlgn="base">
                  <a:spcBef>
                    <a:spcPct val="0"/>
                  </a:spcBef>
                  <a:spcAft>
                    <a:spcPct val="0"/>
                  </a:spcAft>
                  <a:defRPr kern="1200">
                    <a:solidFill>
                      <a:schemeClr val="tx1"/>
                    </a:solidFill>
                    <a:latin typeface="Arial" pitchFamily="34" charset="0"/>
                    <a:ea typeface="ＭＳ Ｐゴシック" pitchFamily="-110" charset="-128"/>
                    <a:cs typeface="+mn-cs"/>
                  </a:defRPr>
                </a:lvl5pPr>
                <a:lvl6pPr marL="2286000" algn="l" defTabSz="914400" rtl="0" eaLnBrk="1" latinLnBrk="0" hangingPunct="1">
                  <a:defRPr kern="1200">
                    <a:solidFill>
                      <a:schemeClr val="tx1"/>
                    </a:solidFill>
                    <a:latin typeface="Arial" pitchFamily="34" charset="0"/>
                    <a:ea typeface="ＭＳ Ｐゴシック" pitchFamily="-110" charset="-128"/>
                    <a:cs typeface="+mn-cs"/>
                  </a:defRPr>
                </a:lvl6pPr>
                <a:lvl7pPr marL="2743200" algn="l" defTabSz="914400" rtl="0" eaLnBrk="1" latinLnBrk="0" hangingPunct="1">
                  <a:defRPr kern="1200">
                    <a:solidFill>
                      <a:schemeClr val="tx1"/>
                    </a:solidFill>
                    <a:latin typeface="Arial" pitchFamily="34" charset="0"/>
                    <a:ea typeface="ＭＳ Ｐゴシック" pitchFamily="-110" charset="-128"/>
                    <a:cs typeface="+mn-cs"/>
                  </a:defRPr>
                </a:lvl7pPr>
                <a:lvl8pPr marL="3200400" algn="l" defTabSz="914400" rtl="0" eaLnBrk="1" latinLnBrk="0" hangingPunct="1">
                  <a:defRPr kern="1200">
                    <a:solidFill>
                      <a:schemeClr val="tx1"/>
                    </a:solidFill>
                    <a:latin typeface="Arial" pitchFamily="34" charset="0"/>
                    <a:ea typeface="ＭＳ Ｐゴシック" pitchFamily="-110" charset="-128"/>
                    <a:cs typeface="+mn-cs"/>
                  </a:defRPr>
                </a:lvl8pPr>
                <a:lvl9pPr marL="3657600" algn="l" defTabSz="914400" rtl="0" eaLnBrk="1" latinLnBrk="0" hangingPunct="1">
                  <a:defRPr kern="1200">
                    <a:solidFill>
                      <a:schemeClr val="tx1"/>
                    </a:solidFill>
                    <a:latin typeface="Arial" pitchFamily="34" charset="0"/>
                    <a:ea typeface="ＭＳ Ｐゴシック" pitchFamily="-110" charset="-128"/>
                    <a:cs typeface="+mn-cs"/>
                  </a:defRPr>
                </a:lvl9pPr>
              </a:lstStyle>
              <a:p>
                <a:pPr algn="ctr" eaLnBrk="1" hangingPunct="1"/>
                <a:r>
                  <a:rPr lang="en-US" sz="1600" b="1" i="1" dirty="0" smtClean="0">
                    <a:solidFill>
                      <a:srgbClr val="000000"/>
                    </a:solidFill>
                    <a:ea typeface="Arial Unicode MS" pitchFamily="34" charset="-128"/>
                    <a:cs typeface="Arial Unicode MS" pitchFamily="34" charset="-128"/>
                  </a:rPr>
                  <a:t>Final Assembly</a:t>
                </a:r>
                <a:endParaRPr lang="en-US" sz="1600" b="1" i="1" dirty="0">
                  <a:solidFill>
                    <a:srgbClr val="000000"/>
                  </a:solidFill>
                  <a:ea typeface="Arial Unicode MS" pitchFamily="34" charset="-128"/>
                  <a:cs typeface="Arial Unicode MS" pitchFamily="34" charset="-128"/>
                </a:endParaRPr>
              </a:p>
            </p:txBody>
          </p:sp>
        </p:grpSp>
        <p:grpSp>
          <p:nvGrpSpPr>
            <p:cNvPr id="22" name="Group 21"/>
            <p:cNvGrpSpPr/>
            <p:nvPr/>
          </p:nvGrpSpPr>
          <p:grpSpPr>
            <a:xfrm>
              <a:off x="85004" y="4032508"/>
              <a:ext cx="2922817" cy="2482786"/>
              <a:chOff x="85004" y="4032508"/>
              <a:chExt cx="2922817" cy="2482786"/>
            </a:xfrm>
          </p:grpSpPr>
          <p:pic>
            <p:nvPicPr>
              <p:cNvPr id="12" name="Picture 11" descr="DSC00264"/>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5004" y="4032508"/>
                <a:ext cx="2922817" cy="219264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Text Box 15"/>
              <p:cNvSpPr txBox="1">
                <a:spLocks noChangeArrowheads="1"/>
              </p:cNvSpPr>
              <p:nvPr/>
            </p:nvSpPr>
            <p:spPr bwMode="auto">
              <a:xfrm>
                <a:off x="385982" y="6176740"/>
                <a:ext cx="2493646" cy="338554"/>
              </a:xfrm>
              <a:prstGeom prst="rect">
                <a:avLst/>
              </a:prstGeom>
              <a:solidFill>
                <a:schemeClr val="bg1">
                  <a:alpha val="51000"/>
                </a:schemeClr>
              </a:solidFill>
              <a:ln>
                <a:noFill/>
              </a:ln>
              <a:effectLst/>
              <a:extLst/>
            </p:spPr>
            <p:txBody>
              <a:bodyPr wrap="square">
                <a:spAutoFit/>
              </a:bodyPr>
              <a:lstStyle>
                <a:defPPr>
                  <a:defRPr lang="en-US"/>
                </a:defPPr>
                <a:lvl1pPr algn="l" rtl="0" fontAlgn="base">
                  <a:spcBef>
                    <a:spcPct val="0"/>
                  </a:spcBef>
                  <a:spcAft>
                    <a:spcPct val="0"/>
                  </a:spcAft>
                  <a:defRPr kern="1200">
                    <a:solidFill>
                      <a:schemeClr val="tx1"/>
                    </a:solidFill>
                    <a:latin typeface="Arial" pitchFamily="34" charset="0"/>
                    <a:ea typeface="ＭＳ Ｐゴシック" pitchFamily="-110" charset="-128"/>
                    <a:cs typeface="+mn-cs"/>
                  </a:defRPr>
                </a:lvl1pPr>
                <a:lvl2pPr marL="457200" algn="l" rtl="0" fontAlgn="base">
                  <a:spcBef>
                    <a:spcPct val="0"/>
                  </a:spcBef>
                  <a:spcAft>
                    <a:spcPct val="0"/>
                  </a:spcAft>
                  <a:defRPr kern="1200">
                    <a:solidFill>
                      <a:schemeClr val="tx1"/>
                    </a:solidFill>
                    <a:latin typeface="Arial" pitchFamily="34" charset="0"/>
                    <a:ea typeface="ＭＳ Ｐゴシック" pitchFamily="-110" charset="-128"/>
                    <a:cs typeface="+mn-cs"/>
                  </a:defRPr>
                </a:lvl2pPr>
                <a:lvl3pPr marL="914400" algn="l" rtl="0" fontAlgn="base">
                  <a:spcBef>
                    <a:spcPct val="0"/>
                  </a:spcBef>
                  <a:spcAft>
                    <a:spcPct val="0"/>
                  </a:spcAft>
                  <a:defRPr kern="1200">
                    <a:solidFill>
                      <a:schemeClr val="tx1"/>
                    </a:solidFill>
                    <a:latin typeface="Arial" pitchFamily="34" charset="0"/>
                    <a:ea typeface="ＭＳ Ｐゴシック" pitchFamily="-110" charset="-128"/>
                    <a:cs typeface="+mn-cs"/>
                  </a:defRPr>
                </a:lvl3pPr>
                <a:lvl4pPr marL="1371600" algn="l" rtl="0" fontAlgn="base">
                  <a:spcBef>
                    <a:spcPct val="0"/>
                  </a:spcBef>
                  <a:spcAft>
                    <a:spcPct val="0"/>
                  </a:spcAft>
                  <a:defRPr kern="1200">
                    <a:solidFill>
                      <a:schemeClr val="tx1"/>
                    </a:solidFill>
                    <a:latin typeface="Arial" pitchFamily="34" charset="0"/>
                    <a:ea typeface="ＭＳ Ｐゴシック" pitchFamily="-110" charset="-128"/>
                    <a:cs typeface="+mn-cs"/>
                  </a:defRPr>
                </a:lvl4pPr>
                <a:lvl5pPr marL="1828800" algn="l" rtl="0" fontAlgn="base">
                  <a:spcBef>
                    <a:spcPct val="0"/>
                  </a:spcBef>
                  <a:spcAft>
                    <a:spcPct val="0"/>
                  </a:spcAft>
                  <a:defRPr kern="1200">
                    <a:solidFill>
                      <a:schemeClr val="tx1"/>
                    </a:solidFill>
                    <a:latin typeface="Arial" pitchFamily="34" charset="0"/>
                    <a:ea typeface="ＭＳ Ｐゴシック" pitchFamily="-110" charset="-128"/>
                    <a:cs typeface="+mn-cs"/>
                  </a:defRPr>
                </a:lvl5pPr>
                <a:lvl6pPr marL="2286000" algn="l" defTabSz="914400" rtl="0" eaLnBrk="1" latinLnBrk="0" hangingPunct="1">
                  <a:defRPr kern="1200">
                    <a:solidFill>
                      <a:schemeClr val="tx1"/>
                    </a:solidFill>
                    <a:latin typeface="Arial" pitchFamily="34" charset="0"/>
                    <a:ea typeface="ＭＳ Ｐゴシック" pitchFamily="-110" charset="-128"/>
                    <a:cs typeface="+mn-cs"/>
                  </a:defRPr>
                </a:lvl6pPr>
                <a:lvl7pPr marL="2743200" algn="l" defTabSz="914400" rtl="0" eaLnBrk="1" latinLnBrk="0" hangingPunct="1">
                  <a:defRPr kern="1200">
                    <a:solidFill>
                      <a:schemeClr val="tx1"/>
                    </a:solidFill>
                    <a:latin typeface="Arial" pitchFamily="34" charset="0"/>
                    <a:ea typeface="ＭＳ Ｐゴシック" pitchFamily="-110" charset="-128"/>
                    <a:cs typeface="+mn-cs"/>
                  </a:defRPr>
                </a:lvl7pPr>
                <a:lvl8pPr marL="3200400" algn="l" defTabSz="914400" rtl="0" eaLnBrk="1" latinLnBrk="0" hangingPunct="1">
                  <a:defRPr kern="1200">
                    <a:solidFill>
                      <a:schemeClr val="tx1"/>
                    </a:solidFill>
                    <a:latin typeface="Arial" pitchFamily="34" charset="0"/>
                    <a:ea typeface="ＭＳ Ｐゴシック" pitchFamily="-110" charset="-128"/>
                    <a:cs typeface="+mn-cs"/>
                  </a:defRPr>
                </a:lvl8pPr>
                <a:lvl9pPr marL="3657600" algn="l" defTabSz="914400" rtl="0" eaLnBrk="1" latinLnBrk="0" hangingPunct="1">
                  <a:defRPr kern="1200">
                    <a:solidFill>
                      <a:schemeClr val="tx1"/>
                    </a:solidFill>
                    <a:latin typeface="Arial" pitchFamily="34" charset="0"/>
                    <a:ea typeface="ＭＳ Ｐゴシック" pitchFamily="-110" charset="-128"/>
                    <a:cs typeface="+mn-cs"/>
                  </a:defRPr>
                </a:lvl9pPr>
              </a:lstStyle>
              <a:p>
                <a:pPr algn="ctr" eaLnBrk="1" hangingPunct="1"/>
                <a:r>
                  <a:rPr lang="en-US" sz="1600" b="1" i="1" dirty="0" smtClean="0">
                    <a:solidFill>
                      <a:srgbClr val="000000"/>
                    </a:solidFill>
                    <a:ea typeface="Arial Unicode MS" pitchFamily="34" charset="-128"/>
                    <a:cs typeface="Arial Unicode MS" pitchFamily="34" charset="-128"/>
                  </a:rPr>
                  <a:t>Cryomodule Transport</a:t>
                </a:r>
                <a:endParaRPr lang="en-US" sz="1600" b="1" i="1" dirty="0">
                  <a:solidFill>
                    <a:srgbClr val="000000"/>
                  </a:solidFill>
                  <a:ea typeface="Arial Unicode MS" pitchFamily="34" charset="-128"/>
                  <a:cs typeface="Arial Unicode MS" pitchFamily="34" charset="-128"/>
                </a:endParaRPr>
              </a:p>
            </p:txBody>
          </p:sp>
        </p:grpSp>
        <p:grpSp>
          <p:nvGrpSpPr>
            <p:cNvPr id="23" name="Group 22"/>
            <p:cNvGrpSpPr/>
            <p:nvPr/>
          </p:nvGrpSpPr>
          <p:grpSpPr>
            <a:xfrm>
              <a:off x="3113382" y="4032508"/>
              <a:ext cx="2881525" cy="2467230"/>
              <a:chOff x="3113382" y="4032508"/>
              <a:chExt cx="2881525" cy="2467230"/>
            </a:xfrm>
          </p:grpSpPr>
          <p:pic>
            <p:nvPicPr>
              <p:cNvPr id="11" name="Picture 10" descr="Q:\TD_SCRF\Cryomodule2\Assembly Pictures\13Feb2012\DSC07327.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113382" y="4032508"/>
                <a:ext cx="2881525" cy="2161144"/>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18" name="Text Box 15"/>
              <p:cNvSpPr txBox="1">
                <a:spLocks noChangeArrowheads="1"/>
              </p:cNvSpPr>
              <p:nvPr/>
            </p:nvSpPr>
            <p:spPr bwMode="auto">
              <a:xfrm>
                <a:off x="3468631" y="6161184"/>
                <a:ext cx="2196453" cy="338554"/>
              </a:xfrm>
              <a:prstGeom prst="rect">
                <a:avLst/>
              </a:prstGeom>
              <a:solidFill>
                <a:schemeClr val="bg1">
                  <a:alpha val="51000"/>
                </a:schemeClr>
              </a:solidFill>
              <a:ln>
                <a:noFill/>
              </a:ln>
              <a:effectLst/>
              <a:extLst/>
            </p:spPr>
            <p:txBody>
              <a:bodyPr wrap="square">
                <a:spAutoFit/>
              </a:bodyPr>
              <a:lstStyle>
                <a:defPPr>
                  <a:defRPr lang="en-US"/>
                </a:defPPr>
                <a:lvl1pPr algn="l" rtl="0" fontAlgn="base">
                  <a:spcBef>
                    <a:spcPct val="0"/>
                  </a:spcBef>
                  <a:spcAft>
                    <a:spcPct val="0"/>
                  </a:spcAft>
                  <a:defRPr kern="1200">
                    <a:solidFill>
                      <a:schemeClr val="tx1"/>
                    </a:solidFill>
                    <a:latin typeface="Arial" pitchFamily="34" charset="0"/>
                    <a:ea typeface="ＭＳ Ｐゴシック" pitchFamily="-110" charset="-128"/>
                    <a:cs typeface="+mn-cs"/>
                  </a:defRPr>
                </a:lvl1pPr>
                <a:lvl2pPr marL="457200" algn="l" rtl="0" fontAlgn="base">
                  <a:spcBef>
                    <a:spcPct val="0"/>
                  </a:spcBef>
                  <a:spcAft>
                    <a:spcPct val="0"/>
                  </a:spcAft>
                  <a:defRPr kern="1200">
                    <a:solidFill>
                      <a:schemeClr val="tx1"/>
                    </a:solidFill>
                    <a:latin typeface="Arial" pitchFamily="34" charset="0"/>
                    <a:ea typeface="ＭＳ Ｐゴシック" pitchFamily="-110" charset="-128"/>
                    <a:cs typeface="+mn-cs"/>
                  </a:defRPr>
                </a:lvl2pPr>
                <a:lvl3pPr marL="914400" algn="l" rtl="0" fontAlgn="base">
                  <a:spcBef>
                    <a:spcPct val="0"/>
                  </a:spcBef>
                  <a:spcAft>
                    <a:spcPct val="0"/>
                  </a:spcAft>
                  <a:defRPr kern="1200">
                    <a:solidFill>
                      <a:schemeClr val="tx1"/>
                    </a:solidFill>
                    <a:latin typeface="Arial" pitchFamily="34" charset="0"/>
                    <a:ea typeface="ＭＳ Ｐゴシック" pitchFamily="-110" charset="-128"/>
                    <a:cs typeface="+mn-cs"/>
                  </a:defRPr>
                </a:lvl3pPr>
                <a:lvl4pPr marL="1371600" algn="l" rtl="0" fontAlgn="base">
                  <a:spcBef>
                    <a:spcPct val="0"/>
                  </a:spcBef>
                  <a:spcAft>
                    <a:spcPct val="0"/>
                  </a:spcAft>
                  <a:defRPr kern="1200">
                    <a:solidFill>
                      <a:schemeClr val="tx1"/>
                    </a:solidFill>
                    <a:latin typeface="Arial" pitchFamily="34" charset="0"/>
                    <a:ea typeface="ＭＳ Ｐゴシック" pitchFamily="-110" charset="-128"/>
                    <a:cs typeface="+mn-cs"/>
                  </a:defRPr>
                </a:lvl4pPr>
                <a:lvl5pPr marL="1828800" algn="l" rtl="0" fontAlgn="base">
                  <a:spcBef>
                    <a:spcPct val="0"/>
                  </a:spcBef>
                  <a:spcAft>
                    <a:spcPct val="0"/>
                  </a:spcAft>
                  <a:defRPr kern="1200">
                    <a:solidFill>
                      <a:schemeClr val="tx1"/>
                    </a:solidFill>
                    <a:latin typeface="Arial" pitchFamily="34" charset="0"/>
                    <a:ea typeface="ＭＳ Ｐゴシック" pitchFamily="-110" charset="-128"/>
                    <a:cs typeface="+mn-cs"/>
                  </a:defRPr>
                </a:lvl5pPr>
                <a:lvl6pPr marL="2286000" algn="l" defTabSz="914400" rtl="0" eaLnBrk="1" latinLnBrk="0" hangingPunct="1">
                  <a:defRPr kern="1200">
                    <a:solidFill>
                      <a:schemeClr val="tx1"/>
                    </a:solidFill>
                    <a:latin typeface="Arial" pitchFamily="34" charset="0"/>
                    <a:ea typeface="ＭＳ Ｐゴシック" pitchFamily="-110" charset="-128"/>
                    <a:cs typeface="+mn-cs"/>
                  </a:defRPr>
                </a:lvl6pPr>
                <a:lvl7pPr marL="2743200" algn="l" defTabSz="914400" rtl="0" eaLnBrk="1" latinLnBrk="0" hangingPunct="1">
                  <a:defRPr kern="1200">
                    <a:solidFill>
                      <a:schemeClr val="tx1"/>
                    </a:solidFill>
                    <a:latin typeface="Arial" pitchFamily="34" charset="0"/>
                    <a:ea typeface="ＭＳ Ｐゴシック" pitchFamily="-110" charset="-128"/>
                    <a:cs typeface="+mn-cs"/>
                  </a:defRPr>
                </a:lvl7pPr>
                <a:lvl8pPr marL="3200400" algn="l" defTabSz="914400" rtl="0" eaLnBrk="1" latinLnBrk="0" hangingPunct="1">
                  <a:defRPr kern="1200">
                    <a:solidFill>
                      <a:schemeClr val="tx1"/>
                    </a:solidFill>
                    <a:latin typeface="Arial" pitchFamily="34" charset="0"/>
                    <a:ea typeface="ＭＳ Ｐゴシック" pitchFamily="-110" charset="-128"/>
                    <a:cs typeface="+mn-cs"/>
                  </a:defRPr>
                </a:lvl8pPr>
                <a:lvl9pPr marL="3657600" algn="l" defTabSz="914400" rtl="0" eaLnBrk="1" latinLnBrk="0" hangingPunct="1">
                  <a:defRPr kern="1200">
                    <a:solidFill>
                      <a:schemeClr val="tx1"/>
                    </a:solidFill>
                    <a:latin typeface="Arial" pitchFamily="34" charset="0"/>
                    <a:ea typeface="ＭＳ Ｐゴシック" pitchFamily="-110" charset="-128"/>
                    <a:cs typeface="+mn-cs"/>
                  </a:defRPr>
                </a:lvl9pPr>
              </a:lstStyle>
              <a:p>
                <a:pPr algn="ctr" eaLnBrk="1" hangingPunct="1"/>
                <a:r>
                  <a:rPr lang="en-US" sz="1600" b="1" i="1" dirty="0" smtClean="0">
                    <a:solidFill>
                      <a:srgbClr val="000000"/>
                    </a:solidFill>
                    <a:ea typeface="Arial Unicode MS" pitchFamily="34" charset="-128"/>
                    <a:cs typeface="Arial Unicode MS" pitchFamily="34" charset="-128"/>
                  </a:rPr>
                  <a:t>Final Assembly</a:t>
                </a:r>
                <a:endParaRPr lang="en-US" sz="1600" b="1" i="1" dirty="0">
                  <a:solidFill>
                    <a:srgbClr val="000000"/>
                  </a:solidFill>
                  <a:ea typeface="Arial Unicode MS" pitchFamily="34" charset="-128"/>
                  <a:cs typeface="Arial Unicode MS" pitchFamily="34" charset="-128"/>
                </a:endParaRPr>
              </a:p>
            </p:txBody>
          </p:sp>
        </p:grpSp>
      </p:grpSp>
      <p:cxnSp>
        <p:nvCxnSpPr>
          <p:cNvPr id="27" name="Straight Arrow Connector 26"/>
          <p:cNvCxnSpPr/>
          <p:nvPr/>
        </p:nvCxnSpPr>
        <p:spPr>
          <a:xfrm>
            <a:off x="2818074" y="2251306"/>
            <a:ext cx="533915" cy="36"/>
          </a:xfrm>
          <a:prstGeom prst="straightConnector1">
            <a:avLst/>
          </a:prstGeom>
          <a:ln w="635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p:nvPr/>
        </p:nvCxnSpPr>
        <p:spPr>
          <a:xfrm>
            <a:off x="5813718" y="2251342"/>
            <a:ext cx="533915" cy="36"/>
          </a:xfrm>
          <a:prstGeom prst="straightConnector1">
            <a:avLst/>
          </a:prstGeom>
          <a:ln w="635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p:nvPr/>
        </p:nvCxnSpPr>
        <p:spPr>
          <a:xfrm>
            <a:off x="7545222" y="3698403"/>
            <a:ext cx="0" cy="543401"/>
          </a:xfrm>
          <a:prstGeom prst="straightConnector1">
            <a:avLst/>
          </a:prstGeom>
          <a:ln w="635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p:nvPr/>
        </p:nvCxnSpPr>
        <p:spPr>
          <a:xfrm flipH="1">
            <a:off x="5720437" y="4944240"/>
            <a:ext cx="530352" cy="0"/>
          </a:xfrm>
          <a:prstGeom prst="straightConnector1">
            <a:avLst/>
          </a:prstGeom>
          <a:ln w="635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p:nvPr/>
        </p:nvCxnSpPr>
        <p:spPr>
          <a:xfrm flipH="1">
            <a:off x="2743889" y="4946904"/>
            <a:ext cx="530352" cy="36"/>
          </a:xfrm>
          <a:prstGeom prst="straightConnector1">
            <a:avLst/>
          </a:prstGeom>
          <a:ln w="635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33" name="Footer Placeholder 3"/>
          <p:cNvSpPr>
            <a:spLocks noGrp="1"/>
          </p:cNvSpPr>
          <p:nvPr>
            <p:ph type="ftr" sz="quarter" idx="4294967295"/>
          </p:nvPr>
        </p:nvSpPr>
        <p:spPr>
          <a:xfrm>
            <a:off x="597872" y="6553200"/>
            <a:ext cx="4126528" cy="314326"/>
          </a:xfrm>
          <a:prstGeom prst="rect">
            <a:avLst/>
          </a:prstGeom>
        </p:spPr>
        <p:txBody>
          <a:bodyPr/>
          <a:lstStyle/>
          <a:p>
            <a:r>
              <a:rPr lang="en-US" smtClean="0"/>
              <a:t>Ginsburg - Saclay Seminar, 7 Nov 2014</a:t>
            </a:r>
            <a:endParaRPr lang="en-US" dirty="0"/>
          </a:p>
        </p:txBody>
      </p:sp>
      <p:sp>
        <p:nvSpPr>
          <p:cNvPr id="34" name="Slide Number Placeholder 5"/>
          <p:cNvSpPr>
            <a:spLocks noGrp="1"/>
          </p:cNvSpPr>
          <p:nvPr>
            <p:ph type="sldNum" sz="quarter" idx="15"/>
          </p:nvPr>
        </p:nvSpPr>
        <p:spPr bwMode="auto">
          <a:xfrm>
            <a:off x="8566150" y="6318250"/>
            <a:ext cx="319088" cy="5397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eaLnBrk="1" hangingPunct="1"/>
            <a:fld id="{7910502B-0AF4-49E3-9D53-4A26E5378B2C}" type="slidenum">
              <a:rPr lang="en-US" altLang="en-US"/>
              <a:pPr eaLnBrk="1" hangingPunct="1"/>
              <a:t>37</a:t>
            </a:fld>
            <a:endParaRPr lang="en-US" altLang="en-US"/>
          </a:p>
        </p:txBody>
      </p:sp>
    </p:spTree>
    <p:extLst>
      <p:ext uri="{BB962C8B-B14F-4D97-AF65-F5344CB8AC3E}">
        <p14:creationId xmlns:p14="http://schemas.microsoft.com/office/powerpoint/2010/main" val="4043237907"/>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Capabilities</a:t>
            </a:r>
            <a:r>
              <a:rPr lang="en-US" sz="2600" dirty="0" smtClean="0"/>
              <a:t> and Infrastructure: FNAL 3.9 GHz CM</a:t>
            </a:r>
            <a:endParaRPr lang="en-US" sz="2600" dirty="0"/>
          </a:p>
        </p:txBody>
      </p:sp>
      <p:pic>
        <p:nvPicPr>
          <p:cNvPr id="8"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a:stretch/>
        </p:blipFill>
        <p:spPr bwMode="auto">
          <a:xfrm>
            <a:off x="4584880" y="3271232"/>
            <a:ext cx="4353059" cy="32712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a:stretch/>
        </p:blipFill>
        <p:spPr bwMode="auto">
          <a:xfrm>
            <a:off x="128789" y="1461750"/>
            <a:ext cx="3400023" cy="14681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a:stretch/>
        </p:blipFill>
        <p:spPr bwMode="auto">
          <a:xfrm>
            <a:off x="3528812" y="1461750"/>
            <a:ext cx="1223494" cy="35416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Picture 2"/>
          <p:cNvPicPr>
            <a:picLocks noChangeAspect="1" noChangeArrowheads="1"/>
          </p:cNvPicPr>
          <p:nvPr/>
        </p:nvPicPr>
        <p:blipFill rotWithShape="1">
          <a:blip r:embed="rId5">
            <a:extLst>
              <a:ext uri="{28A0092B-C50C-407E-A947-70E740481C1C}">
                <a14:useLocalDpi xmlns:a14="http://schemas.microsoft.com/office/drawing/2010/main" val="0"/>
              </a:ext>
            </a:extLst>
          </a:blip>
          <a:srcRect/>
          <a:stretch/>
        </p:blipFill>
        <p:spPr bwMode="auto">
          <a:xfrm>
            <a:off x="199622" y="3702674"/>
            <a:ext cx="3258356" cy="24083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Footer Placeholder 3"/>
          <p:cNvSpPr>
            <a:spLocks noGrp="1"/>
          </p:cNvSpPr>
          <p:nvPr>
            <p:ph type="ftr" sz="quarter" idx="4294967295"/>
          </p:nvPr>
        </p:nvSpPr>
        <p:spPr>
          <a:xfrm>
            <a:off x="597872" y="6553200"/>
            <a:ext cx="4126528" cy="314326"/>
          </a:xfrm>
          <a:prstGeom prst="rect">
            <a:avLst/>
          </a:prstGeom>
        </p:spPr>
        <p:txBody>
          <a:bodyPr/>
          <a:lstStyle/>
          <a:p>
            <a:r>
              <a:rPr lang="en-US" smtClean="0"/>
              <a:t>Ginsburg - Saclay Seminar, 7 Nov 2014</a:t>
            </a:r>
            <a:endParaRPr lang="en-US" dirty="0"/>
          </a:p>
        </p:txBody>
      </p:sp>
      <p:sp>
        <p:nvSpPr>
          <p:cNvPr id="13" name="Slide Number Placeholder 5"/>
          <p:cNvSpPr>
            <a:spLocks noGrp="1"/>
          </p:cNvSpPr>
          <p:nvPr>
            <p:ph type="sldNum" sz="quarter" idx="15"/>
          </p:nvPr>
        </p:nvSpPr>
        <p:spPr bwMode="auto">
          <a:xfrm>
            <a:off x="8566150" y="6318250"/>
            <a:ext cx="319088" cy="5397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eaLnBrk="1" hangingPunct="1"/>
            <a:fld id="{7910502B-0AF4-49E3-9D53-4A26E5378B2C}" type="slidenum">
              <a:rPr lang="en-US" altLang="en-US"/>
              <a:pPr eaLnBrk="1" hangingPunct="1"/>
              <a:t>38</a:t>
            </a:fld>
            <a:endParaRPr lang="en-US" altLang="en-US"/>
          </a:p>
        </p:txBody>
      </p:sp>
    </p:spTree>
    <p:extLst>
      <p:ext uri="{BB962C8B-B14F-4D97-AF65-F5344CB8AC3E}">
        <p14:creationId xmlns:p14="http://schemas.microsoft.com/office/powerpoint/2010/main" val="3354577593"/>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Capabilities and Infrastructure: FNAL CM Test</a:t>
            </a:r>
            <a:endParaRPr lang="en-US" dirty="0"/>
          </a:p>
        </p:txBody>
      </p:sp>
      <p:pic>
        <p:nvPicPr>
          <p:cNvPr id="6" name="Picture 2"/>
          <p:cNvPicPr>
            <a:picLocks noGrp="1" noChangeAspect="1" noChangeArrowheads="1"/>
          </p:cNvPicPr>
          <p:nvPr>
            <p:ph sz="quarter" idx="14"/>
          </p:nvPr>
        </p:nvPicPr>
        <p:blipFill rotWithShape="1">
          <a:blip r:embed="rId2">
            <a:extLst>
              <a:ext uri="{28A0092B-C50C-407E-A947-70E740481C1C}">
                <a14:useLocalDpi xmlns:a14="http://schemas.microsoft.com/office/drawing/2010/main" val="0"/>
              </a:ext>
            </a:extLst>
          </a:blip>
          <a:srcRect l="2018" t="15122" b="8353"/>
          <a:stretch/>
        </p:blipFill>
        <p:spPr bwMode="auto">
          <a:xfrm>
            <a:off x="850006" y="2009103"/>
            <a:ext cx="7477400" cy="38765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extBox 6"/>
          <p:cNvSpPr txBox="1"/>
          <p:nvPr/>
        </p:nvSpPr>
        <p:spPr>
          <a:xfrm>
            <a:off x="2884868" y="5958557"/>
            <a:ext cx="3243196" cy="369332"/>
          </a:xfrm>
          <a:prstGeom prst="rect">
            <a:avLst/>
          </a:prstGeom>
          <a:noFill/>
        </p:spPr>
        <p:txBody>
          <a:bodyPr wrap="none" rtlCol="0">
            <a:spAutoFit/>
          </a:bodyPr>
          <a:lstStyle/>
          <a:p>
            <a:r>
              <a:rPr lang="en-US" dirty="0" smtClean="0"/>
              <a:t>~100M investment 2006-2012</a:t>
            </a:r>
            <a:endParaRPr lang="en-US" dirty="0"/>
          </a:p>
        </p:txBody>
      </p:sp>
      <p:sp>
        <p:nvSpPr>
          <p:cNvPr id="8" name="Footer Placeholder 3"/>
          <p:cNvSpPr>
            <a:spLocks noGrp="1"/>
          </p:cNvSpPr>
          <p:nvPr>
            <p:ph type="ftr" sz="quarter" idx="4294967295"/>
          </p:nvPr>
        </p:nvSpPr>
        <p:spPr>
          <a:xfrm>
            <a:off x="597872" y="6553200"/>
            <a:ext cx="4126528" cy="314326"/>
          </a:xfrm>
          <a:prstGeom prst="rect">
            <a:avLst/>
          </a:prstGeom>
        </p:spPr>
        <p:txBody>
          <a:bodyPr/>
          <a:lstStyle/>
          <a:p>
            <a:r>
              <a:rPr lang="en-US" smtClean="0"/>
              <a:t>Ginsburg - Saclay Seminar, 7 Nov 2014</a:t>
            </a:r>
            <a:endParaRPr lang="en-US" dirty="0"/>
          </a:p>
        </p:txBody>
      </p:sp>
      <p:sp>
        <p:nvSpPr>
          <p:cNvPr id="9" name="Slide Number Placeholder 5"/>
          <p:cNvSpPr>
            <a:spLocks noGrp="1"/>
          </p:cNvSpPr>
          <p:nvPr>
            <p:ph type="sldNum" sz="quarter" idx="15"/>
          </p:nvPr>
        </p:nvSpPr>
        <p:spPr bwMode="auto">
          <a:xfrm>
            <a:off x="8566150" y="6318250"/>
            <a:ext cx="319088" cy="5397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eaLnBrk="1" hangingPunct="1"/>
            <a:fld id="{7910502B-0AF4-49E3-9D53-4A26E5378B2C}" type="slidenum">
              <a:rPr lang="en-US" altLang="en-US"/>
              <a:pPr eaLnBrk="1" hangingPunct="1"/>
              <a:t>39</a:t>
            </a:fld>
            <a:endParaRPr lang="en-US" altLang="en-US"/>
          </a:p>
        </p:txBody>
      </p:sp>
    </p:spTree>
    <p:extLst>
      <p:ext uri="{BB962C8B-B14F-4D97-AF65-F5344CB8AC3E}">
        <p14:creationId xmlns:p14="http://schemas.microsoft.com/office/powerpoint/2010/main" val="1097167441"/>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4294967295"/>
          </p:nvPr>
        </p:nvSpPr>
        <p:spPr>
          <a:xfrm>
            <a:off x="8566150" y="6318251"/>
            <a:ext cx="318932" cy="539750"/>
          </a:xfrm>
          <a:prstGeom prst="rect">
            <a:avLst/>
          </a:prstGeom>
        </p:spPr>
        <p:txBody>
          <a:bodyPr/>
          <a:lstStyle/>
          <a:p>
            <a:fld id="{5BD36294-2849-48A8-8531-5354CF3095D2}" type="slidenum">
              <a:rPr lang="en-US" smtClean="0"/>
              <a:pPr/>
              <a:t>40</a:t>
            </a:fld>
            <a:endParaRPr lang="en-US" dirty="0"/>
          </a:p>
        </p:txBody>
      </p:sp>
      <p:sp>
        <p:nvSpPr>
          <p:cNvPr id="3" name="Title 2"/>
          <p:cNvSpPr>
            <a:spLocks noGrp="1"/>
          </p:cNvSpPr>
          <p:nvPr>
            <p:ph type="title"/>
          </p:nvPr>
        </p:nvSpPr>
        <p:spPr/>
        <p:txBody>
          <a:bodyPr/>
          <a:lstStyle/>
          <a:p>
            <a:endParaRPr lang="en-US"/>
          </a:p>
        </p:txBody>
      </p:sp>
      <p:sp>
        <p:nvSpPr>
          <p:cNvPr id="5" name="Content Placeholder 4"/>
          <p:cNvSpPr>
            <a:spLocks noGrp="1"/>
          </p:cNvSpPr>
          <p:nvPr>
            <p:ph sz="quarter" idx="14"/>
          </p:nvPr>
        </p:nvSpPr>
        <p:spPr/>
        <p:txBody>
          <a:bodyPr/>
          <a:lstStyle/>
          <a:p>
            <a:endParaRPr lang="en-US" dirty="0"/>
          </a:p>
        </p:txBody>
      </p:sp>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0013" y="0"/>
            <a:ext cx="8943975" cy="6896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extBox 6"/>
          <p:cNvSpPr txBox="1"/>
          <p:nvPr/>
        </p:nvSpPr>
        <p:spPr>
          <a:xfrm>
            <a:off x="2607840" y="99353"/>
            <a:ext cx="3928319" cy="400110"/>
          </a:xfrm>
          <a:prstGeom prst="rect">
            <a:avLst/>
          </a:prstGeom>
          <a:solidFill>
            <a:schemeClr val="bg1"/>
          </a:solidFill>
          <a:ln>
            <a:solidFill>
              <a:schemeClr val="accent1"/>
            </a:solidFill>
          </a:ln>
        </p:spPr>
        <p:txBody>
          <a:bodyPr wrap="none" rtlCol="0">
            <a:spAutoFit/>
          </a:bodyPr>
          <a:lstStyle/>
          <a:p>
            <a:r>
              <a:rPr lang="en-US" sz="2000" dirty="0" smtClean="0"/>
              <a:t>Cryomodule Test Facility (CMTF)</a:t>
            </a:r>
            <a:endParaRPr lang="en-US" sz="2000" dirty="0"/>
          </a:p>
        </p:txBody>
      </p:sp>
      <p:sp>
        <p:nvSpPr>
          <p:cNvPr id="8" name="TextBox 7"/>
          <p:cNvSpPr txBox="1"/>
          <p:nvPr/>
        </p:nvSpPr>
        <p:spPr>
          <a:xfrm>
            <a:off x="199078" y="3638490"/>
            <a:ext cx="3812903" cy="400110"/>
          </a:xfrm>
          <a:prstGeom prst="rect">
            <a:avLst/>
          </a:prstGeom>
          <a:solidFill>
            <a:schemeClr val="bg1"/>
          </a:solidFill>
          <a:ln>
            <a:solidFill>
              <a:schemeClr val="accent1"/>
            </a:solidFill>
          </a:ln>
        </p:spPr>
        <p:txBody>
          <a:bodyPr wrap="none" rtlCol="0">
            <a:spAutoFit/>
          </a:bodyPr>
          <a:lstStyle/>
          <a:p>
            <a:r>
              <a:rPr lang="en-US" sz="2000" dirty="0" smtClean="0"/>
              <a:t>Cryomodule Test Stand (CMTS)</a:t>
            </a:r>
            <a:endParaRPr lang="en-US" sz="2000" dirty="0"/>
          </a:p>
        </p:txBody>
      </p:sp>
      <p:sp>
        <p:nvSpPr>
          <p:cNvPr id="9" name="TextBox 8"/>
          <p:cNvSpPr txBox="1"/>
          <p:nvPr/>
        </p:nvSpPr>
        <p:spPr>
          <a:xfrm>
            <a:off x="5064120" y="655874"/>
            <a:ext cx="2595582" cy="646331"/>
          </a:xfrm>
          <a:prstGeom prst="rect">
            <a:avLst/>
          </a:prstGeom>
          <a:solidFill>
            <a:schemeClr val="bg1">
              <a:lumMod val="95000"/>
            </a:schemeClr>
          </a:solidFill>
        </p:spPr>
        <p:txBody>
          <a:bodyPr wrap="none" rtlCol="0">
            <a:spAutoFit/>
          </a:bodyPr>
          <a:lstStyle/>
          <a:p>
            <a:r>
              <a:rPr lang="en-US" dirty="0" err="1" smtClean="0"/>
              <a:t>Cryoplant</a:t>
            </a:r>
            <a:r>
              <a:rPr lang="en-US" dirty="0" smtClean="0"/>
              <a:t> (blue)</a:t>
            </a:r>
          </a:p>
          <a:p>
            <a:r>
              <a:rPr lang="en-US" dirty="0" smtClean="0"/>
              <a:t>Distribution </a:t>
            </a:r>
            <a:r>
              <a:rPr lang="en-US" dirty="0"/>
              <a:t>box (silver) </a:t>
            </a:r>
          </a:p>
        </p:txBody>
      </p:sp>
      <p:sp>
        <p:nvSpPr>
          <p:cNvPr id="10" name="Rectangle 9"/>
          <p:cNvSpPr/>
          <p:nvPr/>
        </p:nvSpPr>
        <p:spPr>
          <a:xfrm>
            <a:off x="5751095" y="3056021"/>
            <a:ext cx="479643" cy="392029"/>
          </a:xfrm>
          <a:prstGeom prst="rect">
            <a:avLst/>
          </a:prstGeom>
          <a:no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5426242" y="2663992"/>
            <a:ext cx="324853" cy="488282"/>
          </a:xfrm>
          <a:prstGeom prst="rect">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p:nvPr/>
        </p:nvSpPr>
        <p:spPr>
          <a:xfrm>
            <a:off x="4127004" y="4010526"/>
            <a:ext cx="2234907" cy="400110"/>
          </a:xfrm>
          <a:prstGeom prst="rect">
            <a:avLst/>
          </a:prstGeom>
          <a:solidFill>
            <a:schemeClr val="bg1"/>
          </a:solidFill>
          <a:ln>
            <a:solidFill>
              <a:schemeClr val="accent1"/>
            </a:solidFill>
          </a:ln>
        </p:spPr>
        <p:txBody>
          <a:bodyPr wrap="none" rtlCol="0">
            <a:spAutoFit/>
          </a:bodyPr>
          <a:lstStyle/>
          <a:p>
            <a:r>
              <a:rPr lang="en-US" sz="2000" dirty="0"/>
              <a:t>H</a:t>
            </a:r>
            <a:r>
              <a:rPr lang="en-US" sz="2000" baseline="30000" dirty="0"/>
              <a:t>-</a:t>
            </a:r>
            <a:r>
              <a:rPr lang="en-US" sz="2000" dirty="0"/>
              <a:t> beam </a:t>
            </a:r>
            <a:r>
              <a:rPr lang="en-US" sz="2000" dirty="0" smtClean="0"/>
              <a:t>test cave</a:t>
            </a:r>
            <a:endParaRPr lang="en-US" sz="2000" dirty="0"/>
          </a:p>
        </p:txBody>
      </p:sp>
      <p:cxnSp>
        <p:nvCxnSpPr>
          <p:cNvPr id="14" name="Straight Arrow Connector 13"/>
          <p:cNvCxnSpPr/>
          <p:nvPr/>
        </p:nvCxnSpPr>
        <p:spPr>
          <a:xfrm flipV="1">
            <a:off x="199078" y="2663992"/>
            <a:ext cx="1593627" cy="981326"/>
          </a:xfrm>
          <a:prstGeom prst="straightConnector1">
            <a:avLst/>
          </a:prstGeom>
          <a:ln w="38100">
            <a:solidFill>
              <a:srgbClr val="9A0000"/>
            </a:solidFill>
            <a:headEnd type="none"/>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flipV="1">
            <a:off x="4127005" y="3252036"/>
            <a:ext cx="216395" cy="786564"/>
          </a:xfrm>
          <a:prstGeom prst="straightConnector1">
            <a:avLst/>
          </a:prstGeom>
          <a:ln w="38100">
            <a:solidFill>
              <a:srgbClr val="9A0000"/>
            </a:solidFill>
            <a:headEnd type="none"/>
            <a:tailEnd type="arrow"/>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flipH="1">
            <a:off x="5990916" y="1302205"/>
            <a:ext cx="545244" cy="1753816"/>
          </a:xfrm>
          <a:prstGeom prst="straightConnector1">
            <a:avLst/>
          </a:prstGeom>
          <a:ln w="38100">
            <a:solidFill>
              <a:srgbClr val="9A0000"/>
            </a:solidFill>
            <a:headEnd type="none"/>
            <a:tailEnd type="arrow"/>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p:nvPr/>
        </p:nvCxnSpPr>
        <p:spPr>
          <a:xfrm flipH="1">
            <a:off x="5751095" y="1302205"/>
            <a:ext cx="785065" cy="1361787"/>
          </a:xfrm>
          <a:prstGeom prst="straightConnector1">
            <a:avLst/>
          </a:prstGeom>
          <a:ln w="38100">
            <a:solidFill>
              <a:srgbClr val="9A0000"/>
            </a:solidFill>
            <a:headEnd type="none"/>
            <a:tailEnd type="arrow"/>
          </a:ln>
        </p:spPr>
        <p:style>
          <a:lnRef idx="1">
            <a:schemeClr val="accent1"/>
          </a:lnRef>
          <a:fillRef idx="0">
            <a:schemeClr val="accent1"/>
          </a:fillRef>
          <a:effectRef idx="0">
            <a:schemeClr val="accent1"/>
          </a:effectRef>
          <a:fontRef idx="minor">
            <a:schemeClr val="tx1"/>
          </a:fontRef>
        </p:style>
      </p:cxnSp>
      <p:sp>
        <p:nvSpPr>
          <p:cNvPr id="17" name="Footer Placeholder 3"/>
          <p:cNvSpPr>
            <a:spLocks noGrp="1"/>
          </p:cNvSpPr>
          <p:nvPr>
            <p:ph type="ftr" sz="quarter" idx="4294967295"/>
          </p:nvPr>
        </p:nvSpPr>
        <p:spPr>
          <a:xfrm>
            <a:off x="597872" y="6553200"/>
            <a:ext cx="4126528" cy="314326"/>
          </a:xfrm>
          <a:prstGeom prst="rect">
            <a:avLst/>
          </a:prstGeom>
          <a:solidFill>
            <a:schemeClr val="bg1"/>
          </a:solidFill>
        </p:spPr>
        <p:txBody>
          <a:bodyPr/>
          <a:lstStyle/>
          <a:p>
            <a:r>
              <a:rPr lang="en-US" smtClean="0"/>
              <a:t>Ginsburg - Saclay Seminar, 7 Nov 2014</a:t>
            </a:r>
            <a:endParaRPr lang="en-US" dirty="0"/>
          </a:p>
        </p:txBody>
      </p:sp>
      <p:sp>
        <p:nvSpPr>
          <p:cNvPr id="18" name="Slide Number Placeholder 5"/>
          <p:cNvSpPr>
            <a:spLocks noGrp="1"/>
          </p:cNvSpPr>
          <p:nvPr>
            <p:ph type="sldNum" sz="quarter" idx="15"/>
          </p:nvPr>
        </p:nvSpPr>
        <p:spPr bwMode="auto">
          <a:xfrm>
            <a:off x="8566150" y="6318250"/>
            <a:ext cx="319088" cy="539750"/>
          </a:xfrm>
          <a:solidFill>
            <a:schemeClr val="bg1"/>
          </a:solidFill>
          <a:extLst/>
        </p:spPr>
        <p:txBody>
          <a:bodyPr wrap="square" numCol="1" anchorCtr="0" compatLnSpc="1">
            <a:prstTxWarp prst="textNoShape">
              <a:avLst/>
            </a:prstTxWarp>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eaLnBrk="1" hangingPunct="1"/>
            <a:fld id="{7910502B-0AF4-49E3-9D53-4A26E5378B2C}" type="slidenum">
              <a:rPr lang="en-US" altLang="en-US"/>
              <a:pPr eaLnBrk="1" hangingPunct="1"/>
              <a:t>40</a:t>
            </a:fld>
            <a:endParaRPr lang="en-US" altLang="en-US" dirty="0"/>
          </a:p>
        </p:txBody>
      </p:sp>
    </p:spTree>
    <p:extLst>
      <p:ext uri="{BB962C8B-B14F-4D97-AF65-F5344CB8AC3E}">
        <p14:creationId xmlns:p14="http://schemas.microsoft.com/office/powerpoint/2010/main" val="3389635260"/>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Capabilities and infrastructure: FNAL CM test facility</a:t>
            </a:r>
            <a:endParaRPr lang="en-US" dirty="0"/>
          </a:p>
        </p:txBody>
      </p:sp>
      <p:pic>
        <p:nvPicPr>
          <p:cNvPr id="6"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62275" y="2161580"/>
            <a:ext cx="5419725" cy="1581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4" descr="C:\Users\ginsburg\Documents\LCLS-II\Leibfritz_4.bmp"/>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0" y="3895867"/>
            <a:ext cx="3352800" cy="251460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5" descr="C:\Users\ginsburg\Documents\LCLS-II\Leibfritz_3.bmp"/>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5800" y="3867150"/>
            <a:ext cx="3429000" cy="2571750"/>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p:cNvSpPr txBox="1"/>
          <p:nvPr/>
        </p:nvSpPr>
        <p:spPr>
          <a:xfrm rot="2473653">
            <a:off x="5181600" y="6069568"/>
            <a:ext cx="1364476" cy="369332"/>
          </a:xfrm>
          <a:prstGeom prst="rect">
            <a:avLst/>
          </a:prstGeom>
          <a:solidFill>
            <a:schemeClr val="bg2">
              <a:lumMod val="25000"/>
              <a:lumOff val="75000"/>
            </a:schemeClr>
          </a:solidFill>
        </p:spPr>
        <p:txBody>
          <a:bodyPr wrap="none" rtlCol="0">
            <a:spAutoFit/>
          </a:bodyPr>
          <a:lstStyle/>
          <a:p>
            <a:r>
              <a:rPr lang="en-US" dirty="0" smtClean="0">
                <a:solidFill>
                  <a:schemeClr val="bg1"/>
                </a:solidFill>
              </a:rPr>
              <a:t>CMTS here</a:t>
            </a:r>
            <a:endParaRPr lang="en-US" dirty="0">
              <a:solidFill>
                <a:schemeClr val="bg1"/>
              </a:solidFill>
            </a:endParaRPr>
          </a:p>
        </p:txBody>
      </p:sp>
      <p:sp>
        <p:nvSpPr>
          <p:cNvPr id="10" name="TextBox 9"/>
          <p:cNvSpPr txBox="1"/>
          <p:nvPr/>
        </p:nvSpPr>
        <p:spPr>
          <a:xfrm>
            <a:off x="457200" y="2819400"/>
            <a:ext cx="2595582" cy="923330"/>
          </a:xfrm>
          <a:prstGeom prst="rect">
            <a:avLst/>
          </a:prstGeom>
          <a:noFill/>
        </p:spPr>
        <p:txBody>
          <a:bodyPr wrap="none" rtlCol="0">
            <a:spAutoFit/>
          </a:bodyPr>
          <a:lstStyle/>
          <a:p>
            <a:r>
              <a:rPr lang="en-US" dirty="0" err="1" smtClean="0"/>
              <a:t>Cryoplant</a:t>
            </a:r>
            <a:r>
              <a:rPr lang="en-US" dirty="0" smtClean="0"/>
              <a:t> (blue)</a:t>
            </a:r>
          </a:p>
          <a:p>
            <a:r>
              <a:rPr lang="en-US" dirty="0" smtClean="0"/>
              <a:t>Distribution </a:t>
            </a:r>
            <a:r>
              <a:rPr lang="en-US" dirty="0"/>
              <a:t>box (silver) </a:t>
            </a:r>
          </a:p>
          <a:p>
            <a:r>
              <a:rPr lang="en-US" dirty="0" smtClean="0"/>
              <a:t>H</a:t>
            </a:r>
            <a:r>
              <a:rPr lang="en-US" baseline="30000" dirty="0" smtClean="0"/>
              <a:t>-</a:t>
            </a:r>
            <a:r>
              <a:rPr lang="en-US" dirty="0" smtClean="0"/>
              <a:t> beam test </a:t>
            </a:r>
            <a:r>
              <a:rPr lang="en-US" dirty="0"/>
              <a:t>cave</a:t>
            </a:r>
          </a:p>
        </p:txBody>
      </p:sp>
      <p:sp>
        <p:nvSpPr>
          <p:cNvPr id="11" name="Content Placeholder 2"/>
          <p:cNvSpPr txBox="1">
            <a:spLocks/>
          </p:cNvSpPr>
          <p:nvPr/>
        </p:nvSpPr>
        <p:spPr>
          <a:xfrm>
            <a:off x="283335" y="990600"/>
            <a:ext cx="8632065" cy="5105400"/>
          </a:xfrm>
          <a:prstGeom prst="rect">
            <a:avLst/>
          </a:prstGeom>
        </p:spPr>
        <p:txBody>
          <a:bodyPr/>
          <a:lstStyle>
            <a:lvl1pPr marL="0" indent="0" algn="l" defTabSz="914400" rtl="0" eaLnBrk="1" latinLnBrk="0" hangingPunct="1">
              <a:lnSpc>
                <a:spcPct val="120000"/>
              </a:lnSpc>
              <a:spcBef>
                <a:spcPts val="0"/>
              </a:spcBef>
              <a:spcAft>
                <a:spcPts val="300"/>
              </a:spcAft>
              <a:buClr>
                <a:schemeClr val="tx1"/>
              </a:buClr>
              <a:buFont typeface="Arial" pitchFamily="34" charset="0"/>
              <a:buNone/>
              <a:defRPr sz="2400" b="0" kern="1200" baseline="0">
                <a:solidFill>
                  <a:schemeClr val="tx1"/>
                </a:solidFill>
                <a:latin typeface="Arial" pitchFamily="34" charset="0"/>
                <a:ea typeface="+mn-ea"/>
                <a:cs typeface="Arial" pitchFamily="34" charset="0"/>
              </a:defRPr>
            </a:lvl1pPr>
            <a:lvl2pPr marL="457200" indent="-223838" algn="l" defTabSz="914400" rtl="0" eaLnBrk="1" latinLnBrk="0" hangingPunct="1">
              <a:lnSpc>
                <a:spcPct val="120000"/>
              </a:lnSpc>
              <a:spcBef>
                <a:spcPts val="0"/>
              </a:spcBef>
              <a:spcAft>
                <a:spcPts val="0"/>
              </a:spcAft>
              <a:buClr>
                <a:schemeClr val="bg2"/>
              </a:buClr>
              <a:buSzPct val="100000"/>
              <a:buFont typeface="Arial" pitchFamily="34" charset="0"/>
              <a:buChar char="•"/>
              <a:defRPr sz="2200" kern="1200">
                <a:solidFill>
                  <a:schemeClr val="tx1"/>
                </a:solidFill>
                <a:latin typeface="Arial" pitchFamily="34" charset="0"/>
                <a:ea typeface="+mn-ea"/>
                <a:cs typeface="Arial" pitchFamily="34" charset="0"/>
              </a:defRPr>
            </a:lvl2pPr>
            <a:lvl3pPr marL="690563" indent="-233363" algn="l" defTabSz="914400" rtl="0" eaLnBrk="1" latinLnBrk="0" hangingPunct="1">
              <a:lnSpc>
                <a:spcPct val="120000"/>
              </a:lnSpc>
              <a:spcBef>
                <a:spcPts val="0"/>
              </a:spcBef>
              <a:buClr>
                <a:schemeClr val="bg2"/>
              </a:buClr>
              <a:buSzPct val="100000"/>
              <a:buFont typeface="Arial" pitchFamily="34" charset="0"/>
              <a:buChar char="-"/>
              <a:defRPr sz="2000" kern="1200">
                <a:solidFill>
                  <a:schemeClr val="tx1"/>
                </a:solidFill>
                <a:latin typeface="Arial" pitchFamily="34" charset="0"/>
                <a:ea typeface="+mn-ea"/>
                <a:cs typeface="Arial" pitchFamily="34" charset="0"/>
              </a:defRPr>
            </a:lvl3pPr>
            <a:lvl4pPr marL="914400" indent="-223838" algn="l" defTabSz="914400" rtl="0" eaLnBrk="1" latinLnBrk="0" hangingPunct="1">
              <a:lnSpc>
                <a:spcPct val="120000"/>
              </a:lnSpc>
              <a:spcBef>
                <a:spcPts val="0"/>
              </a:spcBef>
              <a:buClr>
                <a:schemeClr val="bg2"/>
              </a:buClr>
              <a:buSzPct val="100000"/>
              <a:buFont typeface="Arial" pitchFamily="34" charset="0"/>
              <a:buChar char="•"/>
              <a:defRPr sz="1800" kern="1200">
                <a:solidFill>
                  <a:schemeClr val="tx1"/>
                </a:solidFill>
                <a:latin typeface="Arial" pitchFamily="34" charset="0"/>
                <a:ea typeface="+mn-ea"/>
                <a:cs typeface="Arial" pitchFamily="34" charset="0"/>
              </a:defRPr>
            </a:lvl4pPr>
            <a:lvl5pPr marL="1147763" indent="-233363" algn="l" defTabSz="914400" rtl="0" eaLnBrk="1" latinLnBrk="0" hangingPunct="1">
              <a:lnSpc>
                <a:spcPct val="120000"/>
              </a:lnSpc>
              <a:spcBef>
                <a:spcPts val="0"/>
              </a:spcBef>
              <a:buClr>
                <a:schemeClr val="bg2"/>
              </a:buClr>
              <a:buSzPct val="100000"/>
              <a:buFont typeface="Arial"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Existing infrastructure for one </a:t>
            </a:r>
            <a:r>
              <a:rPr lang="en-US" dirty="0" err="1" smtClean="0"/>
              <a:t>cryomodule</a:t>
            </a:r>
            <a:r>
              <a:rPr lang="en-US" dirty="0" smtClean="0"/>
              <a:t> test stand (CMTS) </a:t>
            </a:r>
          </a:p>
          <a:p>
            <a:pPr marL="800100" lvl="1" indent="-342900"/>
            <a:r>
              <a:rPr lang="en-US" dirty="0" smtClean="0"/>
              <a:t>Project to provide RF source/distribution, and </a:t>
            </a:r>
            <a:r>
              <a:rPr lang="en-US" dirty="0" err="1" smtClean="0"/>
              <a:t>cryo</a:t>
            </a:r>
            <a:r>
              <a:rPr lang="en-US" dirty="0" smtClean="0"/>
              <a:t> distribution in cave</a:t>
            </a:r>
            <a:endParaRPr lang="en-US" dirty="0"/>
          </a:p>
        </p:txBody>
      </p:sp>
      <p:sp>
        <p:nvSpPr>
          <p:cNvPr id="12" name="Footer Placeholder 3"/>
          <p:cNvSpPr>
            <a:spLocks noGrp="1"/>
          </p:cNvSpPr>
          <p:nvPr>
            <p:ph type="ftr" sz="quarter" idx="4294967295"/>
          </p:nvPr>
        </p:nvSpPr>
        <p:spPr>
          <a:xfrm>
            <a:off x="597872" y="6553200"/>
            <a:ext cx="4126528" cy="314326"/>
          </a:xfrm>
          <a:prstGeom prst="rect">
            <a:avLst/>
          </a:prstGeom>
          <a:solidFill>
            <a:schemeClr val="bg1"/>
          </a:solidFill>
        </p:spPr>
        <p:txBody>
          <a:bodyPr/>
          <a:lstStyle/>
          <a:p>
            <a:r>
              <a:rPr lang="en-US" smtClean="0"/>
              <a:t>Ginsburg - Saclay Seminar, 7 Nov 2014</a:t>
            </a:r>
            <a:endParaRPr lang="en-US" dirty="0"/>
          </a:p>
        </p:txBody>
      </p:sp>
      <p:sp>
        <p:nvSpPr>
          <p:cNvPr id="13" name="Slide Number Placeholder 5"/>
          <p:cNvSpPr>
            <a:spLocks noGrp="1"/>
          </p:cNvSpPr>
          <p:nvPr>
            <p:ph type="sldNum" sz="quarter" idx="15"/>
          </p:nvPr>
        </p:nvSpPr>
        <p:spPr bwMode="auto">
          <a:xfrm>
            <a:off x="8566150" y="6318250"/>
            <a:ext cx="319088" cy="539750"/>
          </a:xfrm>
          <a:solidFill>
            <a:schemeClr val="bg1"/>
          </a:solidFill>
          <a:extLst/>
        </p:spPr>
        <p:txBody>
          <a:bodyPr wrap="square" numCol="1" anchorCtr="0" compatLnSpc="1">
            <a:prstTxWarp prst="textNoShape">
              <a:avLst/>
            </a:prstTxWarp>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eaLnBrk="1" hangingPunct="1"/>
            <a:fld id="{7910502B-0AF4-49E3-9D53-4A26E5378B2C}" type="slidenum">
              <a:rPr lang="en-US" altLang="en-US"/>
              <a:pPr eaLnBrk="1" hangingPunct="1"/>
              <a:t>41</a:t>
            </a:fld>
            <a:endParaRPr lang="en-US" altLang="en-US" dirty="0"/>
          </a:p>
        </p:txBody>
      </p:sp>
    </p:spTree>
    <p:extLst>
      <p:ext uri="{BB962C8B-B14F-4D97-AF65-F5344CB8AC3E}">
        <p14:creationId xmlns:p14="http://schemas.microsoft.com/office/powerpoint/2010/main" val="2142393913"/>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FNAL CMTS1: Cave </a:t>
            </a:r>
            <a:r>
              <a:rPr lang="en-US" dirty="0"/>
              <a:t>a</a:t>
            </a:r>
            <a:r>
              <a:rPr lang="en-US" dirty="0" smtClean="0"/>
              <a:t>ssembly status October 1, 2014</a:t>
            </a:r>
            <a:endParaRPr lang="en-US" dirty="0"/>
          </a:p>
        </p:txBody>
      </p:sp>
      <p:sp>
        <p:nvSpPr>
          <p:cNvPr id="3" name="Content Placeholder 2"/>
          <p:cNvSpPr>
            <a:spLocks noGrp="1"/>
          </p:cNvSpPr>
          <p:nvPr>
            <p:ph idx="4294967295"/>
          </p:nvPr>
        </p:nvSpPr>
        <p:spPr>
          <a:xfrm>
            <a:off x="232012" y="1214652"/>
            <a:ext cx="8707272" cy="4911512"/>
          </a:xfrm>
          <a:prstGeom prst="rect">
            <a:avLst/>
          </a:prstGeom>
        </p:spPr>
        <p:txBody>
          <a:bodyPr>
            <a:normAutofit/>
          </a:bodyPr>
          <a:lstStyle/>
          <a:p>
            <a:r>
              <a:rPr lang="en-US" dirty="0" smtClean="0"/>
              <a:t>1</a:t>
            </a:r>
            <a:r>
              <a:rPr lang="en-US" baseline="30000" dirty="0" smtClean="0"/>
              <a:t>st</a:t>
            </a:r>
            <a:r>
              <a:rPr lang="en-US" dirty="0" smtClean="0"/>
              <a:t> two </a:t>
            </a:r>
            <a:r>
              <a:rPr lang="en-US" dirty="0"/>
              <a:t>l</a:t>
            </a:r>
            <a:r>
              <a:rPr lang="en-US" dirty="0" smtClean="0"/>
              <a:t>ayers (walls, labyrinths</a:t>
            </a:r>
            <a:r>
              <a:rPr lang="en-US" dirty="0"/>
              <a:t> </a:t>
            </a:r>
            <a:r>
              <a:rPr lang="en-US" dirty="0" smtClean="0"/>
              <a:t>and penetrations) are complete</a:t>
            </a:r>
          </a:p>
          <a:p>
            <a:pPr>
              <a:lnSpc>
                <a:spcPct val="90000"/>
              </a:lnSpc>
            </a:pPr>
            <a:r>
              <a:rPr lang="en-US" dirty="0" smtClean="0"/>
              <a:t>Next steps – paint blocks and epoxy coat floor, followed by elec. &amp; lighting</a:t>
            </a:r>
          </a:p>
          <a:p>
            <a:pPr marL="457200" lvl="1" indent="0">
              <a:buNone/>
            </a:pPr>
            <a:endParaRPr lang="en-US" dirty="0" smtClean="0"/>
          </a:p>
          <a:p>
            <a:pPr marL="0" indent="0">
              <a:buNone/>
            </a:pPr>
            <a:endParaRPr lang="en-US" dirty="0"/>
          </a:p>
        </p:txBody>
      </p:sp>
      <p:pic>
        <p:nvPicPr>
          <p:cNvPr id="7" name="Picture 6" descr="IMG_9087.JPG"/>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4495800" y="2438400"/>
            <a:ext cx="2717800" cy="2038350"/>
          </a:xfrm>
          <a:prstGeom prst="rect">
            <a:avLst/>
          </a:prstGeom>
        </p:spPr>
      </p:pic>
      <p:pic>
        <p:nvPicPr>
          <p:cNvPr id="6" name="Picture 5" descr="IMG_9083.JPG"/>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6248400" y="4267200"/>
            <a:ext cx="2438400" cy="1828800"/>
          </a:xfrm>
          <a:prstGeom prst="rect">
            <a:avLst/>
          </a:prstGeom>
        </p:spPr>
      </p:pic>
      <p:pic>
        <p:nvPicPr>
          <p:cNvPr id="14" name="Picture 13" descr="IMG_9095.JPG"/>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457200" y="2743200"/>
            <a:ext cx="3962400" cy="2971800"/>
          </a:xfrm>
          <a:prstGeom prst="rect">
            <a:avLst/>
          </a:prstGeom>
        </p:spPr>
      </p:pic>
      <p:sp>
        <p:nvSpPr>
          <p:cNvPr id="9" name="Footer Placeholder 3"/>
          <p:cNvSpPr>
            <a:spLocks noGrp="1"/>
          </p:cNvSpPr>
          <p:nvPr>
            <p:ph type="ftr" sz="quarter" idx="4294967295"/>
          </p:nvPr>
        </p:nvSpPr>
        <p:spPr>
          <a:xfrm>
            <a:off x="597872" y="6553200"/>
            <a:ext cx="4126528" cy="314326"/>
          </a:xfrm>
          <a:prstGeom prst="rect">
            <a:avLst/>
          </a:prstGeom>
          <a:solidFill>
            <a:schemeClr val="bg1"/>
          </a:solidFill>
        </p:spPr>
        <p:txBody>
          <a:bodyPr/>
          <a:lstStyle/>
          <a:p>
            <a:r>
              <a:rPr lang="en-US" smtClean="0"/>
              <a:t>Ginsburg - Saclay Seminar, 7 Nov 2014</a:t>
            </a:r>
            <a:endParaRPr lang="en-US" dirty="0"/>
          </a:p>
        </p:txBody>
      </p:sp>
      <p:sp>
        <p:nvSpPr>
          <p:cNvPr id="10" name="Slide Number Placeholder 5"/>
          <p:cNvSpPr>
            <a:spLocks noGrp="1"/>
          </p:cNvSpPr>
          <p:nvPr>
            <p:ph type="sldNum" sz="quarter" idx="15"/>
          </p:nvPr>
        </p:nvSpPr>
        <p:spPr bwMode="auto">
          <a:xfrm>
            <a:off x="8566150" y="6318250"/>
            <a:ext cx="319088" cy="539750"/>
          </a:xfrm>
          <a:solidFill>
            <a:schemeClr val="bg1"/>
          </a:solidFill>
          <a:extLst/>
        </p:spPr>
        <p:txBody>
          <a:bodyPr wrap="square" numCol="1" anchorCtr="0" compatLnSpc="1">
            <a:prstTxWarp prst="textNoShape">
              <a:avLst/>
            </a:prstTxWarp>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eaLnBrk="1" hangingPunct="1"/>
            <a:fld id="{7910502B-0AF4-49E3-9D53-4A26E5378B2C}" type="slidenum">
              <a:rPr lang="en-US" altLang="en-US"/>
              <a:pPr eaLnBrk="1" hangingPunct="1"/>
              <a:t>42</a:t>
            </a:fld>
            <a:endParaRPr lang="en-US" altLang="en-US" dirty="0"/>
          </a:p>
        </p:txBody>
      </p:sp>
    </p:spTree>
    <p:extLst>
      <p:ext uri="{BB962C8B-B14F-4D97-AF65-F5344CB8AC3E}">
        <p14:creationId xmlns:p14="http://schemas.microsoft.com/office/powerpoint/2010/main" val="2439375857"/>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CM Assembly Workflow @ CAF-MP9</a:t>
            </a:r>
          </a:p>
        </p:txBody>
      </p:sp>
      <p:sp>
        <p:nvSpPr>
          <p:cNvPr id="4" name="Slide Number Placeholder 3"/>
          <p:cNvSpPr>
            <a:spLocks noGrp="1"/>
          </p:cNvSpPr>
          <p:nvPr>
            <p:ph type="sldNum" sz="quarter" idx="15"/>
          </p:nvPr>
        </p:nvSpPr>
        <p:spPr/>
        <p:txBody>
          <a:bodyPr/>
          <a:lstStyle/>
          <a:p>
            <a:pPr>
              <a:defRPr/>
            </a:pPr>
            <a:fld id="{916E5410-9907-4D1F-B8AB-BEE6983E57DE}" type="slidenum">
              <a:rPr lang="en-US" smtClean="0"/>
              <a:pPr>
                <a:defRPr/>
              </a:pPr>
              <a:t>43</a:t>
            </a:fld>
            <a:endParaRPr lang="en-US" dirty="0"/>
          </a:p>
        </p:txBody>
      </p:sp>
      <p:grpSp>
        <p:nvGrpSpPr>
          <p:cNvPr id="6" name="Group 5"/>
          <p:cNvGrpSpPr/>
          <p:nvPr/>
        </p:nvGrpSpPr>
        <p:grpSpPr>
          <a:xfrm>
            <a:off x="228600" y="1143000"/>
            <a:ext cx="8648700" cy="5308600"/>
            <a:chOff x="228600" y="1143000"/>
            <a:chExt cx="8648700" cy="5308600"/>
          </a:xfrm>
        </p:grpSpPr>
        <p:sp>
          <p:nvSpPr>
            <p:cNvPr id="7" name="AutoShape 4"/>
            <p:cNvSpPr>
              <a:spLocks noChangeArrowheads="1"/>
            </p:cNvSpPr>
            <p:nvPr/>
          </p:nvSpPr>
          <p:spPr bwMode="auto">
            <a:xfrm>
              <a:off x="4343400" y="1905000"/>
              <a:ext cx="228600" cy="381000"/>
            </a:xfrm>
            <a:prstGeom prst="downArrow">
              <a:avLst>
                <a:gd name="adj1" fmla="val 50000"/>
                <a:gd name="adj2" fmla="val 41667"/>
              </a:avLst>
            </a:prstGeom>
            <a:solidFill>
              <a:schemeClr val="accent1"/>
            </a:solidFill>
            <a:ln w="9525">
              <a:solidFill>
                <a:schemeClr val="tx1"/>
              </a:solidFill>
              <a:miter lim="800000"/>
              <a:headEnd/>
              <a:tailEnd/>
            </a:ln>
          </p:spPr>
          <p:txBody>
            <a:bodyPr vert="eaVert" wrap="none" anchor="ctr"/>
            <a:lstStyle/>
            <a:p>
              <a:endParaRPr lang="en-US"/>
            </a:p>
          </p:txBody>
        </p:sp>
        <p:sp>
          <p:nvSpPr>
            <p:cNvPr id="8" name="Text Box 5"/>
            <p:cNvSpPr txBox="1">
              <a:spLocks noChangeArrowheads="1"/>
            </p:cNvSpPr>
            <p:nvPr/>
          </p:nvSpPr>
          <p:spPr bwMode="auto">
            <a:xfrm>
              <a:off x="2438400" y="1143000"/>
              <a:ext cx="1981200" cy="660400"/>
            </a:xfrm>
            <a:prstGeom prst="rect">
              <a:avLst/>
            </a:prstGeom>
            <a:noFill/>
            <a:ln w="190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spcBef>
                  <a:spcPct val="50000"/>
                </a:spcBef>
              </a:pPr>
              <a:r>
                <a:rPr lang="en-US"/>
                <a:t>Receive dressed Cavities</a:t>
              </a:r>
            </a:p>
          </p:txBody>
        </p:sp>
        <p:sp>
          <p:nvSpPr>
            <p:cNvPr id="9" name="Text Box 7"/>
            <p:cNvSpPr txBox="1">
              <a:spLocks noChangeArrowheads="1"/>
            </p:cNvSpPr>
            <p:nvPr/>
          </p:nvSpPr>
          <p:spPr bwMode="auto">
            <a:xfrm>
              <a:off x="4495800" y="1219200"/>
              <a:ext cx="3810000" cy="385763"/>
            </a:xfrm>
            <a:prstGeom prst="rect">
              <a:avLst/>
            </a:prstGeom>
            <a:noFill/>
            <a:ln w="190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spcBef>
                  <a:spcPct val="50000"/>
                </a:spcBef>
              </a:pPr>
              <a:r>
                <a:rPr lang="en-US"/>
                <a:t>Receive peripheral parts</a:t>
              </a:r>
            </a:p>
          </p:txBody>
        </p:sp>
        <p:sp>
          <p:nvSpPr>
            <p:cNvPr id="10" name="Text Box 8"/>
            <p:cNvSpPr txBox="1">
              <a:spLocks noChangeArrowheads="1"/>
            </p:cNvSpPr>
            <p:nvPr/>
          </p:nvSpPr>
          <p:spPr bwMode="auto">
            <a:xfrm>
              <a:off x="3352800" y="2286000"/>
              <a:ext cx="2057400" cy="1758950"/>
            </a:xfrm>
            <a:prstGeom prst="rect">
              <a:avLst/>
            </a:prstGeom>
            <a:noFill/>
            <a:ln w="190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spcBef>
                  <a:spcPct val="50000"/>
                </a:spcBef>
              </a:pPr>
              <a:r>
                <a:rPr lang="en-US"/>
                <a:t>Assemble dressed Cavities to form a String in the </a:t>
              </a:r>
              <a:r>
                <a:rPr lang="en-US" b="1"/>
                <a:t>Cavity String Assembly Area</a:t>
              </a:r>
              <a:r>
                <a:rPr lang="en-US"/>
                <a:t> (Clean Room)</a:t>
              </a:r>
            </a:p>
          </p:txBody>
        </p:sp>
        <p:sp>
          <p:nvSpPr>
            <p:cNvPr id="11" name="AutoShape 9"/>
            <p:cNvSpPr>
              <a:spLocks noChangeArrowheads="1"/>
            </p:cNvSpPr>
            <p:nvPr/>
          </p:nvSpPr>
          <p:spPr bwMode="auto">
            <a:xfrm>
              <a:off x="4343400" y="4114800"/>
              <a:ext cx="228600" cy="457200"/>
            </a:xfrm>
            <a:prstGeom prst="downArrow">
              <a:avLst>
                <a:gd name="adj1" fmla="val 50000"/>
                <a:gd name="adj2" fmla="val 50000"/>
              </a:avLst>
            </a:prstGeom>
            <a:solidFill>
              <a:schemeClr val="accent1"/>
            </a:solidFill>
            <a:ln w="9525">
              <a:solidFill>
                <a:schemeClr val="tx1"/>
              </a:solidFill>
              <a:miter lim="800000"/>
              <a:headEnd/>
              <a:tailEnd/>
            </a:ln>
          </p:spPr>
          <p:txBody>
            <a:bodyPr vert="eaVert" wrap="none" anchor="ctr"/>
            <a:lstStyle/>
            <a:p>
              <a:endParaRPr lang="en-US"/>
            </a:p>
          </p:txBody>
        </p:sp>
        <p:sp>
          <p:nvSpPr>
            <p:cNvPr id="12" name="Text Box 10"/>
            <p:cNvSpPr txBox="1">
              <a:spLocks noChangeArrowheads="1"/>
            </p:cNvSpPr>
            <p:nvPr/>
          </p:nvSpPr>
          <p:spPr bwMode="auto">
            <a:xfrm>
              <a:off x="3276600" y="4724400"/>
              <a:ext cx="2895600" cy="935038"/>
            </a:xfrm>
            <a:prstGeom prst="rect">
              <a:avLst/>
            </a:prstGeom>
            <a:noFill/>
            <a:ln w="190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spcBef>
                  <a:spcPct val="50000"/>
                </a:spcBef>
              </a:pPr>
              <a:r>
                <a:rPr lang="en-US"/>
                <a:t>Install String Assembly to Cold Mass in the </a:t>
              </a:r>
              <a:r>
                <a:rPr lang="en-US" b="1"/>
                <a:t>Cold Mass Assembly Area</a:t>
              </a:r>
            </a:p>
          </p:txBody>
        </p:sp>
        <p:sp>
          <p:nvSpPr>
            <p:cNvPr id="13" name="AutoShape 11"/>
            <p:cNvSpPr>
              <a:spLocks noChangeArrowheads="1"/>
            </p:cNvSpPr>
            <p:nvPr/>
          </p:nvSpPr>
          <p:spPr bwMode="auto">
            <a:xfrm>
              <a:off x="4343400" y="5715000"/>
              <a:ext cx="228600" cy="685800"/>
            </a:xfrm>
            <a:prstGeom prst="downArrow">
              <a:avLst>
                <a:gd name="adj1" fmla="val 50000"/>
                <a:gd name="adj2" fmla="val 75000"/>
              </a:avLst>
            </a:prstGeom>
            <a:solidFill>
              <a:schemeClr val="accent1"/>
            </a:solidFill>
            <a:ln w="9525">
              <a:solidFill>
                <a:schemeClr val="tx1"/>
              </a:solidFill>
              <a:miter lim="800000"/>
              <a:headEnd/>
              <a:tailEnd/>
            </a:ln>
          </p:spPr>
          <p:txBody>
            <a:bodyPr vert="eaVert" wrap="none" anchor="ctr"/>
            <a:lstStyle/>
            <a:p>
              <a:endParaRPr lang="en-US"/>
            </a:p>
          </p:txBody>
        </p:sp>
        <p:sp>
          <p:nvSpPr>
            <p:cNvPr id="14" name="Text Box 12"/>
            <p:cNvSpPr txBox="1">
              <a:spLocks noChangeArrowheads="1"/>
            </p:cNvSpPr>
            <p:nvPr/>
          </p:nvSpPr>
          <p:spPr bwMode="auto">
            <a:xfrm>
              <a:off x="6400800" y="5791200"/>
              <a:ext cx="2362200" cy="660400"/>
            </a:xfrm>
            <a:prstGeom prst="rect">
              <a:avLst/>
            </a:prstGeom>
            <a:solidFill>
              <a:schemeClr val="bg1"/>
            </a:solidFill>
            <a:ln w="19050">
              <a:solidFill>
                <a:schemeClr val="tx1"/>
              </a:solidFill>
              <a:miter lim="800000"/>
              <a:headEnd/>
              <a:tailEnd/>
            </a:ln>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spcBef>
                  <a:spcPct val="50000"/>
                </a:spcBef>
              </a:pPr>
              <a:r>
                <a:rPr lang="en-US" dirty="0"/>
                <a:t>Transport the Cold Mass to </a:t>
              </a:r>
              <a:r>
                <a:rPr lang="en-US" b="1" dirty="0"/>
                <a:t>CAF-ICB</a:t>
              </a:r>
            </a:p>
          </p:txBody>
        </p:sp>
        <p:sp>
          <p:nvSpPr>
            <p:cNvPr id="15" name="AutoShape 13"/>
            <p:cNvSpPr>
              <a:spLocks noChangeArrowheads="1"/>
            </p:cNvSpPr>
            <p:nvPr/>
          </p:nvSpPr>
          <p:spPr bwMode="auto">
            <a:xfrm rot="-5420952">
              <a:off x="5521325" y="5595938"/>
              <a:ext cx="233363" cy="1373187"/>
            </a:xfrm>
            <a:prstGeom prst="downArrow">
              <a:avLst>
                <a:gd name="adj1" fmla="val 50000"/>
                <a:gd name="adj2" fmla="val 147108"/>
              </a:avLst>
            </a:prstGeom>
            <a:solidFill>
              <a:schemeClr val="accent1"/>
            </a:solidFill>
            <a:ln w="9525">
              <a:solidFill>
                <a:schemeClr val="tx1"/>
              </a:solidFill>
              <a:miter lim="800000"/>
              <a:headEnd/>
              <a:tailEnd/>
            </a:ln>
          </p:spPr>
          <p:txBody>
            <a:bodyPr vert="eaVert" wrap="none" anchor="ctr"/>
            <a:lstStyle/>
            <a:p>
              <a:endParaRPr lang="en-US"/>
            </a:p>
          </p:txBody>
        </p:sp>
        <p:sp>
          <p:nvSpPr>
            <p:cNvPr id="16" name="Line 14"/>
            <p:cNvSpPr>
              <a:spLocks noChangeShapeType="1"/>
            </p:cNvSpPr>
            <p:nvPr/>
          </p:nvSpPr>
          <p:spPr bwMode="auto">
            <a:xfrm flipV="1">
              <a:off x="1981200" y="1219200"/>
              <a:ext cx="457200" cy="152400"/>
            </a:xfrm>
            <a:prstGeom prst="line">
              <a:avLst/>
            </a:prstGeom>
            <a:noFill/>
            <a:ln w="9525">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7" name="Line 15"/>
            <p:cNvSpPr>
              <a:spLocks noChangeShapeType="1"/>
            </p:cNvSpPr>
            <p:nvPr/>
          </p:nvSpPr>
          <p:spPr bwMode="auto">
            <a:xfrm>
              <a:off x="2286000" y="4876800"/>
              <a:ext cx="990600" cy="228600"/>
            </a:xfrm>
            <a:prstGeom prst="line">
              <a:avLst/>
            </a:prstGeom>
            <a:noFill/>
            <a:ln w="9525">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pic>
          <p:nvPicPr>
            <p:cNvPr id="18" name="Picture 16" descr="DSC0299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1371600"/>
              <a:ext cx="2111375" cy="158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Line 17"/>
            <p:cNvSpPr>
              <a:spLocks noChangeShapeType="1"/>
            </p:cNvSpPr>
            <p:nvPr/>
          </p:nvSpPr>
          <p:spPr bwMode="auto">
            <a:xfrm flipH="1">
              <a:off x="5410200" y="2819400"/>
              <a:ext cx="990600" cy="457200"/>
            </a:xfrm>
            <a:prstGeom prst="line">
              <a:avLst/>
            </a:prstGeom>
            <a:noFill/>
            <a:ln w="9525">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pic>
          <p:nvPicPr>
            <p:cNvPr id="20" name="Picture 18" descr="DSC0329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3048000"/>
              <a:ext cx="2111375" cy="158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19" descr="07-0247-14D"/>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00800" y="1752600"/>
              <a:ext cx="2476500" cy="1857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20" descr="DSC0003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600" y="4724400"/>
              <a:ext cx="21336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ure 21" descr="DSC0040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400800" y="3733800"/>
              <a:ext cx="2476500" cy="1857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Line 22"/>
            <p:cNvSpPr>
              <a:spLocks noChangeShapeType="1"/>
            </p:cNvSpPr>
            <p:nvPr/>
          </p:nvSpPr>
          <p:spPr bwMode="auto">
            <a:xfrm>
              <a:off x="8229600" y="5562600"/>
              <a:ext cx="152400" cy="228600"/>
            </a:xfrm>
            <a:prstGeom prst="line">
              <a:avLst/>
            </a:prstGeom>
            <a:noFill/>
            <a:ln w="9525">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5" name="Line 23"/>
            <p:cNvSpPr>
              <a:spLocks noChangeShapeType="1"/>
            </p:cNvSpPr>
            <p:nvPr/>
          </p:nvSpPr>
          <p:spPr bwMode="auto">
            <a:xfrm>
              <a:off x="2362200" y="3429000"/>
              <a:ext cx="990600" cy="228600"/>
            </a:xfrm>
            <a:prstGeom prst="line">
              <a:avLst/>
            </a:prstGeom>
            <a:noFill/>
            <a:ln w="9525">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26" name="Footer Placeholder 3"/>
          <p:cNvSpPr>
            <a:spLocks noGrp="1"/>
          </p:cNvSpPr>
          <p:nvPr>
            <p:ph type="ftr" sz="quarter" idx="4294967295"/>
          </p:nvPr>
        </p:nvSpPr>
        <p:spPr>
          <a:xfrm>
            <a:off x="597872" y="6553200"/>
            <a:ext cx="4126528" cy="314326"/>
          </a:xfrm>
          <a:prstGeom prst="rect">
            <a:avLst/>
          </a:prstGeom>
        </p:spPr>
        <p:txBody>
          <a:bodyPr/>
          <a:lstStyle/>
          <a:p>
            <a:r>
              <a:rPr lang="en-US" smtClean="0"/>
              <a:t>Ginsburg - Saclay Seminar, 7 Nov 2014</a:t>
            </a:r>
            <a:endParaRPr lang="en-US" dirty="0"/>
          </a:p>
        </p:txBody>
      </p:sp>
    </p:spTree>
    <p:extLst>
      <p:ext uri="{BB962C8B-B14F-4D97-AF65-F5344CB8AC3E}">
        <p14:creationId xmlns:p14="http://schemas.microsoft.com/office/powerpoint/2010/main" val="28016770"/>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CM Assembly Workflow @ CAF-ICB</a:t>
            </a:r>
          </a:p>
        </p:txBody>
      </p:sp>
      <p:sp>
        <p:nvSpPr>
          <p:cNvPr id="4" name="Slide Number Placeholder 3"/>
          <p:cNvSpPr>
            <a:spLocks noGrp="1"/>
          </p:cNvSpPr>
          <p:nvPr>
            <p:ph type="sldNum" sz="quarter" idx="15"/>
          </p:nvPr>
        </p:nvSpPr>
        <p:spPr/>
        <p:txBody>
          <a:bodyPr/>
          <a:lstStyle/>
          <a:p>
            <a:pPr>
              <a:defRPr/>
            </a:pPr>
            <a:fld id="{916E5410-9907-4D1F-B8AB-BEE6983E57DE}" type="slidenum">
              <a:rPr lang="en-US" smtClean="0"/>
              <a:pPr>
                <a:defRPr/>
              </a:pPr>
              <a:t>44</a:t>
            </a:fld>
            <a:endParaRPr lang="en-US" dirty="0"/>
          </a:p>
        </p:txBody>
      </p:sp>
      <p:grpSp>
        <p:nvGrpSpPr>
          <p:cNvPr id="8" name="Group 7"/>
          <p:cNvGrpSpPr/>
          <p:nvPr/>
        </p:nvGrpSpPr>
        <p:grpSpPr>
          <a:xfrm>
            <a:off x="152400" y="1143000"/>
            <a:ext cx="8469313" cy="5286375"/>
            <a:chOff x="152400" y="1143000"/>
            <a:chExt cx="8469313" cy="5286375"/>
          </a:xfrm>
        </p:grpSpPr>
        <p:sp>
          <p:nvSpPr>
            <p:cNvPr id="9" name="AutoShape 3"/>
            <p:cNvSpPr>
              <a:spLocks noChangeArrowheads="1"/>
            </p:cNvSpPr>
            <p:nvPr/>
          </p:nvSpPr>
          <p:spPr bwMode="auto">
            <a:xfrm>
              <a:off x="1752600" y="3581400"/>
              <a:ext cx="228600" cy="228600"/>
            </a:xfrm>
            <a:prstGeom prst="downArrow">
              <a:avLst>
                <a:gd name="adj1" fmla="val 50000"/>
                <a:gd name="adj2" fmla="val 25000"/>
              </a:avLst>
            </a:prstGeom>
            <a:solidFill>
              <a:schemeClr val="accent1"/>
            </a:solidFill>
            <a:ln w="9525">
              <a:solidFill>
                <a:schemeClr val="tx1"/>
              </a:solidFill>
              <a:miter lim="800000"/>
              <a:headEnd/>
              <a:tailEnd/>
            </a:ln>
          </p:spPr>
          <p:txBody>
            <a:bodyPr vert="eaVert" wrap="none" anchor="ctr"/>
            <a:lstStyle/>
            <a:p>
              <a:endParaRPr lang="en-US"/>
            </a:p>
          </p:txBody>
        </p:sp>
        <p:sp>
          <p:nvSpPr>
            <p:cNvPr id="10" name="Text Box 4"/>
            <p:cNvSpPr txBox="1">
              <a:spLocks noChangeArrowheads="1"/>
            </p:cNvSpPr>
            <p:nvPr/>
          </p:nvSpPr>
          <p:spPr bwMode="auto">
            <a:xfrm>
              <a:off x="152400" y="3886200"/>
              <a:ext cx="3352800" cy="1209675"/>
            </a:xfrm>
            <a:prstGeom prst="rect">
              <a:avLst/>
            </a:prstGeom>
            <a:noFill/>
            <a:ln w="190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spcBef>
                  <a:spcPct val="50000"/>
                </a:spcBef>
              </a:pPr>
              <a:r>
                <a:rPr lang="en-US"/>
                <a:t>Install the String assembly with the cold mass into the Vacuum vessel in the </a:t>
              </a:r>
              <a:r>
                <a:rPr lang="en-US" b="1"/>
                <a:t>Vacuum Vessel Assembly</a:t>
              </a:r>
              <a:r>
                <a:rPr lang="en-US"/>
                <a:t> area</a:t>
              </a:r>
            </a:p>
          </p:txBody>
        </p:sp>
        <p:sp>
          <p:nvSpPr>
            <p:cNvPr id="11" name="AutoShape 5"/>
            <p:cNvSpPr>
              <a:spLocks noChangeArrowheads="1"/>
            </p:cNvSpPr>
            <p:nvPr/>
          </p:nvSpPr>
          <p:spPr bwMode="auto">
            <a:xfrm>
              <a:off x="1752600" y="2286000"/>
              <a:ext cx="228600" cy="228600"/>
            </a:xfrm>
            <a:prstGeom prst="downArrow">
              <a:avLst>
                <a:gd name="adj1" fmla="val 50000"/>
                <a:gd name="adj2" fmla="val 25000"/>
              </a:avLst>
            </a:prstGeom>
            <a:solidFill>
              <a:schemeClr val="accent1"/>
            </a:solidFill>
            <a:ln w="9525">
              <a:solidFill>
                <a:schemeClr val="tx1"/>
              </a:solidFill>
              <a:miter lim="800000"/>
              <a:headEnd/>
              <a:tailEnd/>
            </a:ln>
          </p:spPr>
          <p:txBody>
            <a:bodyPr vert="eaVert" wrap="none" anchor="ctr"/>
            <a:lstStyle/>
            <a:p>
              <a:endParaRPr lang="en-US"/>
            </a:p>
          </p:txBody>
        </p:sp>
        <p:sp>
          <p:nvSpPr>
            <p:cNvPr id="12" name="Text Box 6"/>
            <p:cNvSpPr txBox="1">
              <a:spLocks noChangeArrowheads="1"/>
            </p:cNvSpPr>
            <p:nvPr/>
          </p:nvSpPr>
          <p:spPr bwMode="auto">
            <a:xfrm>
              <a:off x="152400" y="1219200"/>
              <a:ext cx="3505200" cy="935038"/>
            </a:xfrm>
            <a:prstGeom prst="rect">
              <a:avLst/>
            </a:prstGeom>
            <a:noFill/>
            <a:ln w="190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spcBef>
                  <a:spcPct val="50000"/>
                </a:spcBef>
              </a:pPr>
              <a:r>
                <a:rPr lang="en-US" dirty="0"/>
                <a:t>Install the Cold Mass back to the Cold Mass Assembly Fixture in </a:t>
              </a:r>
              <a:r>
                <a:rPr lang="en-US" b="1" dirty="0"/>
                <a:t>Cold Mass Assembly Area</a:t>
              </a:r>
            </a:p>
          </p:txBody>
        </p:sp>
        <p:sp>
          <p:nvSpPr>
            <p:cNvPr id="13" name="Text Box 7"/>
            <p:cNvSpPr txBox="1">
              <a:spLocks noChangeArrowheads="1"/>
            </p:cNvSpPr>
            <p:nvPr/>
          </p:nvSpPr>
          <p:spPr bwMode="auto">
            <a:xfrm>
              <a:off x="838200" y="2590800"/>
              <a:ext cx="2057400" cy="935038"/>
            </a:xfrm>
            <a:prstGeom prst="rect">
              <a:avLst/>
            </a:prstGeom>
            <a:noFill/>
            <a:ln w="190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spcBef>
                  <a:spcPct val="50000"/>
                </a:spcBef>
              </a:pPr>
              <a:r>
                <a:rPr lang="en-US"/>
                <a:t>Align Cavity String to the Cold Mass Support </a:t>
              </a:r>
              <a:endParaRPr lang="en-US" b="1"/>
            </a:p>
          </p:txBody>
        </p:sp>
        <p:sp>
          <p:nvSpPr>
            <p:cNvPr id="14" name="Text Box 8"/>
            <p:cNvSpPr txBox="1">
              <a:spLocks noChangeArrowheads="1"/>
            </p:cNvSpPr>
            <p:nvPr/>
          </p:nvSpPr>
          <p:spPr bwMode="auto">
            <a:xfrm>
              <a:off x="457200" y="5486400"/>
              <a:ext cx="2514600" cy="935038"/>
            </a:xfrm>
            <a:prstGeom prst="rect">
              <a:avLst/>
            </a:prstGeom>
            <a:solidFill>
              <a:schemeClr val="bg1"/>
            </a:solidFill>
            <a:ln w="19050">
              <a:solidFill>
                <a:schemeClr val="tx1"/>
              </a:solidFill>
              <a:miter lim="800000"/>
              <a:headEnd/>
              <a:tailEnd/>
            </a:ln>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spcBef>
                  <a:spcPct val="50000"/>
                </a:spcBef>
              </a:pPr>
              <a:r>
                <a:rPr lang="en-US" dirty="0"/>
                <a:t>Ship Completed Cryomodule to</a:t>
              </a:r>
              <a:r>
                <a:rPr lang="en-US" b="1" dirty="0"/>
                <a:t> </a:t>
              </a:r>
              <a:r>
                <a:rPr lang="en-US" b="1" dirty="0" smtClean="0"/>
                <a:t>CMTS </a:t>
              </a:r>
              <a:r>
                <a:rPr lang="en-US" dirty="0"/>
                <a:t>for testing</a:t>
              </a:r>
              <a:endParaRPr lang="en-US" b="1" dirty="0"/>
            </a:p>
          </p:txBody>
        </p:sp>
        <p:sp>
          <p:nvSpPr>
            <p:cNvPr id="15" name="AutoShape 9"/>
            <p:cNvSpPr>
              <a:spLocks noChangeArrowheads="1"/>
            </p:cNvSpPr>
            <p:nvPr/>
          </p:nvSpPr>
          <p:spPr bwMode="auto">
            <a:xfrm>
              <a:off x="1752600" y="5181600"/>
              <a:ext cx="228600" cy="228600"/>
            </a:xfrm>
            <a:prstGeom prst="downArrow">
              <a:avLst>
                <a:gd name="adj1" fmla="val 50000"/>
                <a:gd name="adj2" fmla="val 25000"/>
              </a:avLst>
            </a:prstGeom>
            <a:solidFill>
              <a:schemeClr val="accent1"/>
            </a:solidFill>
            <a:ln w="9525">
              <a:solidFill>
                <a:schemeClr val="tx1"/>
              </a:solidFill>
              <a:miter lim="800000"/>
              <a:headEnd/>
              <a:tailEnd/>
            </a:ln>
          </p:spPr>
          <p:txBody>
            <a:bodyPr vert="eaVert" wrap="none" anchor="ctr"/>
            <a:lstStyle/>
            <a:p>
              <a:endParaRPr lang="en-US"/>
            </a:p>
          </p:txBody>
        </p:sp>
        <p:sp>
          <p:nvSpPr>
            <p:cNvPr id="16" name="Line 10"/>
            <p:cNvSpPr>
              <a:spLocks noChangeShapeType="1"/>
            </p:cNvSpPr>
            <p:nvPr/>
          </p:nvSpPr>
          <p:spPr bwMode="auto">
            <a:xfrm>
              <a:off x="3505200" y="4114800"/>
              <a:ext cx="152400" cy="457200"/>
            </a:xfrm>
            <a:prstGeom prst="line">
              <a:avLst/>
            </a:prstGeom>
            <a:noFill/>
            <a:ln w="9525">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7" name="Line 11"/>
            <p:cNvSpPr>
              <a:spLocks noChangeShapeType="1"/>
            </p:cNvSpPr>
            <p:nvPr/>
          </p:nvSpPr>
          <p:spPr bwMode="auto">
            <a:xfrm flipV="1">
              <a:off x="2895600" y="3048000"/>
              <a:ext cx="838200" cy="381000"/>
            </a:xfrm>
            <a:prstGeom prst="line">
              <a:avLst/>
            </a:prstGeom>
            <a:noFill/>
            <a:ln w="9525">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8" name="Line 12"/>
            <p:cNvSpPr>
              <a:spLocks noChangeShapeType="1"/>
            </p:cNvSpPr>
            <p:nvPr/>
          </p:nvSpPr>
          <p:spPr bwMode="auto">
            <a:xfrm flipV="1">
              <a:off x="3657600" y="1295400"/>
              <a:ext cx="2743200" cy="76200"/>
            </a:xfrm>
            <a:prstGeom prst="line">
              <a:avLst/>
            </a:prstGeom>
            <a:noFill/>
            <a:ln w="9525">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pic>
          <p:nvPicPr>
            <p:cNvPr id="19" name="Picture 13" descr="DSC0040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00800" y="1143000"/>
              <a:ext cx="21336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14" descr="DSC0041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33800" y="1524000"/>
              <a:ext cx="2193925" cy="164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15" descr="P106058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57600" y="3200400"/>
              <a:ext cx="2403475" cy="180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16" descr="P106076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48400" y="2819400"/>
              <a:ext cx="2362200" cy="177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ure 17" descr="DSC0042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248400" y="4648200"/>
              <a:ext cx="2373313" cy="178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Line 18"/>
            <p:cNvSpPr>
              <a:spLocks noChangeShapeType="1"/>
            </p:cNvSpPr>
            <p:nvPr/>
          </p:nvSpPr>
          <p:spPr bwMode="auto">
            <a:xfrm flipV="1">
              <a:off x="2971800" y="5715000"/>
              <a:ext cx="3276600" cy="228600"/>
            </a:xfrm>
            <a:prstGeom prst="line">
              <a:avLst/>
            </a:prstGeom>
            <a:noFill/>
            <a:ln w="9525">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25" name="Footer Placeholder 3"/>
          <p:cNvSpPr>
            <a:spLocks noGrp="1"/>
          </p:cNvSpPr>
          <p:nvPr>
            <p:ph type="ftr" sz="quarter" idx="4294967295"/>
          </p:nvPr>
        </p:nvSpPr>
        <p:spPr>
          <a:xfrm>
            <a:off x="597872" y="6553200"/>
            <a:ext cx="4126528" cy="314326"/>
          </a:xfrm>
          <a:prstGeom prst="rect">
            <a:avLst/>
          </a:prstGeom>
        </p:spPr>
        <p:txBody>
          <a:bodyPr/>
          <a:lstStyle/>
          <a:p>
            <a:r>
              <a:rPr lang="en-US" smtClean="0"/>
              <a:t>Ginsburg - Saclay Seminar, 7 Nov 2014</a:t>
            </a:r>
            <a:endParaRPr lang="en-US" dirty="0"/>
          </a:p>
        </p:txBody>
      </p:sp>
    </p:spTree>
    <p:extLst>
      <p:ext uri="{BB962C8B-B14F-4D97-AF65-F5344CB8AC3E}">
        <p14:creationId xmlns:p14="http://schemas.microsoft.com/office/powerpoint/2010/main" val="1960868412"/>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Slide Number Placeholder 5"/>
          <p:cNvSpPr>
            <a:spLocks noGrp="1"/>
          </p:cNvSpPr>
          <p:nvPr>
            <p:ph type="sldNum" sz="quarter" idx="15"/>
          </p:nvPr>
        </p:nvSpPr>
        <p:spPr bwMode="auto">
          <a:xfrm>
            <a:off x="8566150" y="6318250"/>
            <a:ext cx="319088" cy="539750"/>
          </a:xfrm>
          <a:solidFill>
            <a:schemeClr val="bg1"/>
          </a:solidFill>
          <a:extLst/>
        </p:spPr>
        <p:txBody>
          <a:bodyPr wrap="square" numCol="1" anchorCtr="0" compatLnSpc="1">
            <a:prstTxWarp prst="textNoShape">
              <a:avLst/>
            </a:prstTxWarp>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eaLnBrk="1" hangingPunct="1"/>
            <a:fld id="{7910502B-0AF4-49E3-9D53-4A26E5378B2C}" type="slidenum">
              <a:rPr lang="en-US" altLang="en-US"/>
              <a:pPr eaLnBrk="1" hangingPunct="1"/>
              <a:t>45</a:t>
            </a:fld>
            <a:endParaRPr lang="en-US" altLang="en-US"/>
          </a:p>
        </p:txBody>
      </p:sp>
      <p:sp>
        <p:nvSpPr>
          <p:cNvPr id="2" name="Slide Number Placeholder 1"/>
          <p:cNvSpPr>
            <a:spLocks noGrp="1"/>
          </p:cNvSpPr>
          <p:nvPr>
            <p:ph type="sldNum" sz="quarter" idx="4294967295"/>
          </p:nvPr>
        </p:nvSpPr>
        <p:spPr>
          <a:xfrm>
            <a:off x="8566150" y="6318251"/>
            <a:ext cx="318932" cy="539750"/>
          </a:xfrm>
          <a:prstGeom prst="rect">
            <a:avLst/>
          </a:prstGeom>
        </p:spPr>
        <p:txBody>
          <a:bodyPr/>
          <a:lstStyle/>
          <a:p>
            <a:fld id="{5BD36294-2849-48A8-8531-5354CF3095D2}" type="slidenum">
              <a:rPr lang="en-US" smtClean="0"/>
              <a:pPr/>
              <a:t>45</a:t>
            </a:fld>
            <a:endParaRPr lang="en-US" dirty="0"/>
          </a:p>
        </p:txBody>
      </p:sp>
      <p:sp>
        <p:nvSpPr>
          <p:cNvPr id="3" name="Title 2"/>
          <p:cNvSpPr>
            <a:spLocks noGrp="1"/>
          </p:cNvSpPr>
          <p:nvPr>
            <p:ph type="title"/>
          </p:nvPr>
        </p:nvSpPr>
        <p:spPr/>
        <p:txBody>
          <a:bodyPr/>
          <a:lstStyle/>
          <a:p>
            <a:r>
              <a:rPr lang="en-US" dirty="0" smtClean="0"/>
              <a:t>Capabilities and Infrastructure: FNAL 1.3 </a:t>
            </a:r>
            <a:r>
              <a:rPr lang="en-US" dirty="0"/>
              <a:t>GHz </a:t>
            </a:r>
            <a:r>
              <a:rPr lang="en-US" dirty="0" smtClean="0"/>
              <a:t>CM </a:t>
            </a:r>
            <a:r>
              <a:rPr lang="en-US" dirty="0" err="1" smtClean="0"/>
              <a:t>Ass’y</a:t>
            </a:r>
            <a:endParaRPr lang="en-US" dirty="0"/>
          </a:p>
        </p:txBody>
      </p:sp>
      <p:pic>
        <p:nvPicPr>
          <p:cNvPr id="6"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11238" y="949325"/>
            <a:ext cx="73914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2"/>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33400" y="4040188"/>
            <a:ext cx="8497888" cy="2406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Box 6"/>
          <p:cNvSpPr txBox="1">
            <a:spLocks noChangeArrowheads="1"/>
          </p:cNvSpPr>
          <p:nvPr/>
        </p:nvSpPr>
        <p:spPr bwMode="auto">
          <a:xfrm>
            <a:off x="4430396" y="2275959"/>
            <a:ext cx="1627187" cy="369332"/>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a:r>
              <a:rPr lang="en-US" sz="1800" dirty="0">
                <a:solidFill>
                  <a:srgbClr val="C00000"/>
                </a:solidFill>
              </a:rPr>
              <a:t>WS1: </a:t>
            </a:r>
            <a:r>
              <a:rPr lang="en-US" sz="1800" dirty="0" smtClean="0">
                <a:solidFill>
                  <a:srgbClr val="C00000"/>
                </a:solidFill>
              </a:rPr>
              <a:t>9d (6)</a:t>
            </a:r>
            <a:endParaRPr lang="en-US" sz="1800" dirty="0">
              <a:solidFill>
                <a:srgbClr val="C00000"/>
              </a:solidFill>
            </a:endParaRPr>
          </a:p>
        </p:txBody>
      </p:sp>
      <p:sp>
        <p:nvSpPr>
          <p:cNvPr id="9" name="TextBox 7"/>
          <p:cNvSpPr txBox="1">
            <a:spLocks noChangeArrowheads="1"/>
          </p:cNvSpPr>
          <p:nvPr/>
        </p:nvSpPr>
        <p:spPr bwMode="auto">
          <a:xfrm>
            <a:off x="2794000" y="1892300"/>
            <a:ext cx="1625600" cy="368300"/>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a:r>
              <a:rPr lang="en-US" sz="1800" dirty="0" smtClean="0">
                <a:solidFill>
                  <a:srgbClr val="C00000"/>
                </a:solidFill>
              </a:rPr>
              <a:t>WS2:7d (7)</a:t>
            </a:r>
            <a:endParaRPr lang="en-US" sz="1800" dirty="0">
              <a:solidFill>
                <a:srgbClr val="C00000"/>
              </a:solidFill>
            </a:endParaRPr>
          </a:p>
        </p:txBody>
      </p:sp>
      <p:sp>
        <p:nvSpPr>
          <p:cNvPr id="10" name="TextBox 8"/>
          <p:cNvSpPr txBox="1">
            <a:spLocks noChangeArrowheads="1"/>
          </p:cNvSpPr>
          <p:nvPr/>
        </p:nvSpPr>
        <p:spPr bwMode="auto">
          <a:xfrm>
            <a:off x="4189095" y="4623356"/>
            <a:ext cx="1646238" cy="369332"/>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a:r>
              <a:rPr lang="en-US" sz="1800" dirty="0">
                <a:solidFill>
                  <a:srgbClr val="C00000"/>
                </a:solidFill>
              </a:rPr>
              <a:t>WS3: 5</a:t>
            </a:r>
            <a:r>
              <a:rPr lang="en-US" sz="1800" dirty="0" smtClean="0">
                <a:solidFill>
                  <a:srgbClr val="C00000"/>
                </a:solidFill>
              </a:rPr>
              <a:t>d (10)</a:t>
            </a:r>
            <a:endParaRPr lang="en-US" sz="1800" dirty="0">
              <a:solidFill>
                <a:srgbClr val="C00000"/>
              </a:solidFill>
            </a:endParaRPr>
          </a:p>
        </p:txBody>
      </p:sp>
      <p:sp>
        <p:nvSpPr>
          <p:cNvPr id="11" name="TextBox 9"/>
          <p:cNvSpPr txBox="1">
            <a:spLocks noChangeArrowheads="1"/>
          </p:cNvSpPr>
          <p:nvPr/>
        </p:nvSpPr>
        <p:spPr bwMode="auto">
          <a:xfrm>
            <a:off x="1757362" y="5462270"/>
            <a:ext cx="1646237" cy="369888"/>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a:r>
              <a:rPr lang="en-US" sz="1800" dirty="0" smtClean="0">
                <a:solidFill>
                  <a:srgbClr val="C00000"/>
                </a:solidFill>
              </a:rPr>
              <a:t>WS4:5d (10)</a:t>
            </a:r>
            <a:endParaRPr lang="en-US" sz="1800" dirty="0">
              <a:solidFill>
                <a:srgbClr val="C00000"/>
              </a:solidFill>
            </a:endParaRPr>
          </a:p>
        </p:txBody>
      </p:sp>
      <p:sp>
        <p:nvSpPr>
          <p:cNvPr id="12" name="TextBox 10"/>
          <p:cNvSpPr txBox="1">
            <a:spLocks noChangeArrowheads="1"/>
          </p:cNvSpPr>
          <p:nvPr/>
        </p:nvSpPr>
        <p:spPr bwMode="auto">
          <a:xfrm>
            <a:off x="6202363" y="4700016"/>
            <a:ext cx="1646237" cy="369888"/>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a:r>
              <a:rPr lang="en-US" sz="1800" dirty="0">
                <a:solidFill>
                  <a:srgbClr val="C00000"/>
                </a:solidFill>
              </a:rPr>
              <a:t>WS5: </a:t>
            </a:r>
            <a:r>
              <a:rPr lang="en-US" sz="1800" dirty="0" smtClean="0">
                <a:solidFill>
                  <a:srgbClr val="C00000"/>
                </a:solidFill>
              </a:rPr>
              <a:t>10d (8)</a:t>
            </a:r>
            <a:endParaRPr lang="en-US" sz="1800" dirty="0">
              <a:solidFill>
                <a:srgbClr val="C00000"/>
              </a:solidFill>
            </a:endParaRPr>
          </a:p>
        </p:txBody>
      </p:sp>
      <p:sp>
        <p:nvSpPr>
          <p:cNvPr id="13" name="TextBox 9"/>
          <p:cNvSpPr txBox="1">
            <a:spLocks noChangeArrowheads="1"/>
          </p:cNvSpPr>
          <p:nvPr/>
        </p:nvSpPr>
        <p:spPr bwMode="auto">
          <a:xfrm>
            <a:off x="4468813" y="5470525"/>
            <a:ext cx="1647825" cy="369888"/>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a:r>
              <a:rPr lang="en-US" sz="1800" dirty="0">
                <a:solidFill>
                  <a:srgbClr val="C00000"/>
                </a:solidFill>
              </a:rPr>
              <a:t>WS6: </a:t>
            </a:r>
            <a:r>
              <a:rPr lang="en-US" sz="1800" dirty="0" smtClean="0">
                <a:solidFill>
                  <a:srgbClr val="C00000"/>
                </a:solidFill>
              </a:rPr>
              <a:t>4d (4)</a:t>
            </a:r>
            <a:endParaRPr lang="en-US" sz="1800" dirty="0">
              <a:solidFill>
                <a:srgbClr val="C00000"/>
              </a:solidFill>
            </a:endParaRPr>
          </a:p>
        </p:txBody>
      </p:sp>
      <p:sp>
        <p:nvSpPr>
          <p:cNvPr id="14" name="TextBox 3"/>
          <p:cNvSpPr txBox="1">
            <a:spLocks noChangeArrowheads="1"/>
          </p:cNvSpPr>
          <p:nvPr/>
        </p:nvSpPr>
        <p:spPr bwMode="auto">
          <a:xfrm>
            <a:off x="3200400" y="6248400"/>
            <a:ext cx="2890838"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r>
              <a:rPr lang="en-US" b="1" dirty="0"/>
              <a:t>Total = 45 </a:t>
            </a:r>
            <a:r>
              <a:rPr lang="en-US" b="1" dirty="0" smtClean="0"/>
              <a:t>days</a:t>
            </a:r>
            <a:endParaRPr lang="en-US" b="1" dirty="0"/>
          </a:p>
        </p:txBody>
      </p:sp>
      <p:sp>
        <p:nvSpPr>
          <p:cNvPr id="15" name="TextBox 6"/>
          <p:cNvSpPr txBox="1">
            <a:spLocks noChangeArrowheads="1"/>
          </p:cNvSpPr>
          <p:nvPr/>
        </p:nvSpPr>
        <p:spPr bwMode="auto">
          <a:xfrm>
            <a:off x="6019800" y="2288659"/>
            <a:ext cx="1828800" cy="369332"/>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a:r>
              <a:rPr lang="en-US" sz="1800" dirty="0">
                <a:solidFill>
                  <a:srgbClr val="C00000"/>
                </a:solidFill>
              </a:rPr>
              <a:t>WS0: </a:t>
            </a:r>
            <a:r>
              <a:rPr lang="en-US" sz="1800" dirty="0" smtClean="0">
                <a:solidFill>
                  <a:srgbClr val="C00000"/>
                </a:solidFill>
              </a:rPr>
              <a:t>5d (2)</a:t>
            </a:r>
            <a:endParaRPr lang="en-US" sz="1800" dirty="0">
              <a:solidFill>
                <a:srgbClr val="C00000"/>
              </a:solidFill>
            </a:endParaRPr>
          </a:p>
        </p:txBody>
      </p:sp>
      <p:sp>
        <p:nvSpPr>
          <p:cNvPr id="16" name="TextBox 7"/>
          <p:cNvSpPr txBox="1">
            <a:spLocks noChangeArrowheads="1"/>
          </p:cNvSpPr>
          <p:nvPr/>
        </p:nvSpPr>
        <p:spPr bwMode="auto">
          <a:xfrm>
            <a:off x="5634990" y="6336030"/>
            <a:ext cx="3396298" cy="369332"/>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a:r>
              <a:rPr lang="en-US" sz="1800" dirty="0" smtClean="0">
                <a:solidFill>
                  <a:srgbClr val="C00000"/>
                </a:solidFill>
              </a:rPr>
              <a:t>Workstation</a:t>
            </a:r>
            <a:r>
              <a:rPr lang="en-US" sz="1800" dirty="0">
                <a:solidFill>
                  <a:srgbClr val="C00000"/>
                </a:solidFill>
              </a:rPr>
              <a:t>:</a:t>
            </a:r>
            <a:r>
              <a:rPr lang="en-US" sz="1800" dirty="0" smtClean="0">
                <a:solidFill>
                  <a:srgbClr val="C00000"/>
                </a:solidFill>
              </a:rPr>
              <a:t> duration (#people)</a:t>
            </a:r>
            <a:endParaRPr lang="en-US" sz="1800" dirty="0">
              <a:solidFill>
                <a:srgbClr val="C00000"/>
              </a:solidFill>
            </a:endParaRPr>
          </a:p>
        </p:txBody>
      </p:sp>
      <p:sp>
        <p:nvSpPr>
          <p:cNvPr id="17" name="Footer Placeholder 3"/>
          <p:cNvSpPr>
            <a:spLocks noGrp="1"/>
          </p:cNvSpPr>
          <p:nvPr>
            <p:ph type="ftr" sz="quarter" idx="4294967295"/>
          </p:nvPr>
        </p:nvSpPr>
        <p:spPr>
          <a:xfrm>
            <a:off x="597872" y="6553200"/>
            <a:ext cx="4126528" cy="314326"/>
          </a:xfrm>
          <a:prstGeom prst="rect">
            <a:avLst/>
          </a:prstGeom>
        </p:spPr>
        <p:txBody>
          <a:bodyPr/>
          <a:lstStyle/>
          <a:p>
            <a:r>
              <a:rPr lang="en-US" smtClean="0"/>
              <a:t>Ginsburg - Saclay Seminar, 7 Nov 2014</a:t>
            </a:r>
            <a:endParaRPr lang="en-US" dirty="0"/>
          </a:p>
        </p:txBody>
      </p:sp>
    </p:spTree>
    <p:extLst>
      <p:ext uri="{BB962C8B-B14F-4D97-AF65-F5344CB8AC3E}">
        <p14:creationId xmlns:p14="http://schemas.microsoft.com/office/powerpoint/2010/main" val="3177525609"/>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2"/>
          <p:cNvSpPr txBox="1">
            <a:spLocks/>
          </p:cNvSpPr>
          <p:nvPr/>
        </p:nvSpPr>
        <p:spPr bwMode="auto">
          <a:xfrm>
            <a:off x="454924" y="5247918"/>
            <a:ext cx="8108950" cy="3145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algn="l" rtl="0" fontAlgn="base">
              <a:lnSpc>
                <a:spcPct val="120000"/>
              </a:lnSpc>
              <a:spcBef>
                <a:spcPct val="0"/>
              </a:spcBef>
              <a:spcAft>
                <a:spcPts val="300"/>
              </a:spcAft>
              <a:buClr>
                <a:srgbClr val="981E32"/>
              </a:buClr>
              <a:buFont typeface="Arial" pitchFamily="34" charset="0"/>
              <a:defRPr sz="2400" kern="1200">
                <a:solidFill>
                  <a:schemeClr val="tx1"/>
                </a:solidFill>
                <a:latin typeface="Arial" pitchFamily="34" charset="0"/>
                <a:ea typeface="+mn-ea"/>
                <a:cs typeface="Arial" pitchFamily="34" charset="0"/>
              </a:defRPr>
            </a:lvl1pPr>
            <a:lvl2pPr marL="457200" indent="-223838" algn="l" rtl="0" fontAlgn="base">
              <a:lnSpc>
                <a:spcPct val="120000"/>
              </a:lnSpc>
              <a:spcBef>
                <a:spcPct val="0"/>
              </a:spcBef>
              <a:spcAft>
                <a:spcPct val="0"/>
              </a:spcAft>
              <a:buClr>
                <a:srgbClr val="981E32"/>
              </a:buClr>
              <a:buSzPct val="100000"/>
              <a:buFont typeface="Arial" pitchFamily="34" charset="0"/>
              <a:buChar char="•"/>
              <a:defRPr sz="2200" kern="1200">
                <a:solidFill>
                  <a:schemeClr val="tx1"/>
                </a:solidFill>
                <a:latin typeface="Arial" pitchFamily="34" charset="0"/>
                <a:ea typeface="+mn-ea"/>
                <a:cs typeface="Arial" pitchFamily="34" charset="0"/>
              </a:defRPr>
            </a:lvl2pPr>
            <a:lvl3pPr marL="690563" indent="-233363" algn="l" rtl="0" fontAlgn="base">
              <a:lnSpc>
                <a:spcPct val="120000"/>
              </a:lnSpc>
              <a:spcBef>
                <a:spcPct val="0"/>
              </a:spcBef>
              <a:spcAft>
                <a:spcPct val="0"/>
              </a:spcAft>
              <a:buClr>
                <a:srgbClr val="981E32"/>
              </a:buClr>
              <a:buSzPct val="100000"/>
              <a:buFont typeface="Arial" pitchFamily="34" charset="0"/>
              <a:buChar char="-"/>
              <a:defRPr sz="2000" b="0" kern="1200">
                <a:solidFill>
                  <a:schemeClr val="tx1"/>
                </a:solidFill>
                <a:latin typeface="Arial" pitchFamily="34" charset="0"/>
                <a:ea typeface="+mn-ea"/>
                <a:cs typeface="Arial" pitchFamily="34" charset="0"/>
              </a:defRPr>
            </a:lvl3pPr>
            <a:lvl4pPr marL="914400" indent="-223838" algn="l" rtl="0" fontAlgn="base">
              <a:lnSpc>
                <a:spcPct val="120000"/>
              </a:lnSpc>
              <a:spcBef>
                <a:spcPct val="0"/>
              </a:spcBef>
              <a:spcAft>
                <a:spcPct val="0"/>
              </a:spcAft>
              <a:buClr>
                <a:srgbClr val="981E32"/>
              </a:buClr>
              <a:buSzPct val="100000"/>
              <a:buFont typeface="Arial" pitchFamily="34" charset="0"/>
              <a:buChar char="•"/>
              <a:defRPr kern="1200">
                <a:solidFill>
                  <a:schemeClr val="tx1"/>
                </a:solidFill>
                <a:latin typeface="Arial" pitchFamily="34" charset="0"/>
                <a:ea typeface="+mn-ea"/>
                <a:cs typeface="Arial" pitchFamily="34" charset="0"/>
              </a:defRPr>
            </a:lvl4pPr>
            <a:lvl5pPr marL="1147763" indent="-233363" algn="l" rtl="0" fontAlgn="base">
              <a:lnSpc>
                <a:spcPct val="120000"/>
              </a:lnSpc>
              <a:spcBef>
                <a:spcPct val="0"/>
              </a:spcBef>
              <a:spcAft>
                <a:spcPct val="0"/>
              </a:spcAft>
              <a:buClr>
                <a:srgbClr val="981E32"/>
              </a:buClr>
              <a:buSzPct val="100000"/>
              <a:buFont typeface="Arial" pitchFamily="34" charset="0"/>
              <a:buChar char="-"/>
              <a:defRPr sz="1600" kern="1200">
                <a:solidFill>
                  <a:schemeClr val="tx1"/>
                </a:solidFill>
                <a:latin typeface="+mn-lt"/>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682625" lvl="1" indent="-341313"/>
            <a:r>
              <a:rPr lang="en-US" dirty="0"/>
              <a:t>Cave1</a:t>
            </a:r>
            <a:r>
              <a:rPr lang="en-US" baseline="30000" dirty="0"/>
              <a:t>st</a:t>
            </a:r>
            <a:r>
              <a:rPr lang="en-US" dirty="0"/>
              <a:t> two layers (walls, labyrinths and penetrations) complete; next: paint blocks and epoxy coat floor, install electrical &amp; lighting</a:t>
            </a:r>
          </a:p>
        </p:txBody>
      </p:sp>
      <p:sp>
        <p:nvSpPr>
          <p:cNvPr id="2" name="Title 1"/>
          <p:cNvSpPr>
            <a:spLocks noGrp="1"/>
          </p:cNvSpPr>
          <p:nvPr>
            <p:ph type="title"/>
          </p:nvPr>
        </p:nvSpPr>
        <p:spPr/>
        <p:txBody>
          <a:bodyPr/>
          <a:lstStyle/>
          <a:p>
            <a:r>
              <a:rPr lang="en-US" dirty="0" smtClean="0"/>
              <a:t>FNAL Cryomodule Production Infrastructure Status</a:t>
            </a:r>
            <a:endParaRPr lang="en-US" dirty="0"/>
          </a:p>
        </p:txBody>
      </p:sp>
      <p:sp>
        <p:nvSpPr>
          <p:cNvPr id="3" name="Content Placeholder 2"/>
          <p:cNvSpPr>
            <a:spLocks noGrp="1"/>
          </p:cNvSpPr>
          <p:nvPr>
            <p:ph sz="quarter" idx="14"/>
          </p:nvPr>
        </p:nvSpPr>
        <p:spPr>
          <a:xfrm>
            <a:off x="457200" y="1119116"/>
            <a:ext cx="8108950" cy="5189990"/>
          </a:xfrm>
        </p:spPr>
        <p:txBody>
          <a:bodyPr/>
          <a:lstStyle/>
          <a:p>
            <a:pPr marL="342900" indent="-342900">
              <a:buFont typeface="Arial" pitchFamily="34" charset="0"/>
              <a:buChar char="•"/>
            </a:pPr>
            <a:r>
              <a:rPr lang="en-US" dirty="0" smtClean="0"/>
              <a:t>Most infrastructure already exists, and requires some modifications to accommodate LCLS-II throughput</a:t>
            </a:r>
          </a:p>
          <a:p>
            <a:pPr marL="682625" lvl="1" indent="-341313"/>
            <a:r>
              <a:rPr lang="en-US" dirty="0" smtClean="0"/>
              <a:t>Vertical test, horizontal test, cavity surface (re-)processing</a:t>
            </a:r>
          </a:p>
          <a:p>
            <a:pPr marL="682625" lvl="1" indent="-341313"/>
            <a:r>
              <a:rPr lang="en-US" dirty="0" smtClean="0"/>
              <a:t>1.3 GHz and 3.9 GHz</a:t>
            </a:r>
          </a:p>
          <a:p>
            <a:pPr marL="800100" lvl="1" indent="-342900"/>
            <a:endParaRPr lang="en-US" dirty="0"/>
          </a:p>
        </p:txBody>
      </p:sp>
      <p:sp>
        <p:nvSpPr>
          <p:cNvPr id="4" name="Slide Number Placeholder 3"/>
          <p:cNvSpPr>
            <a:spLocks noGrp="1"/>
          </p:cNvSpPr>
          <p:nvPr>
            <p:ph type="sldNum" sz="quarter" idx="15"/>
          </p:nvPr>
        </p:nvSpPr>
        <p:spPr/>
        <p:txBody>
          <a:bodyPr/>
          <a:lstStyle/>
          <a:p>
            <a:pPr>
              <a:defRPr/>
            </a:pPr>
            <a:fld id="{916E5410-9907-4D1F-B8AB-BEE6983E57DE}" type="slidenum">
              <a:rPr lang="en-US" smtClean="0"/>
              <a:pPr>
                <a:defRPr/>
              </a:pPr>
              <a:t>46</a:t>
            </a:fld>
            <a:endParaRPr lang="en-US" dirty="0"/>
          </a:p>
        </p:txBody>
      </p:sp>
      <p:pic>
        <p:nvPicPr>
          <p:cNvPr id="6" name="Picture 5" descr="IMG_9095.JPG"/>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5704764" y="2559309"/>
            <a:ext cx="3439236" cy="2579427"/>
          </a:xfrm>
          <a:prstGeom prst="rect">
            <a:avLst/>
          </a:prstGeom>
        </p:spPr>
      </p:pic>
      <p:sp>
        <p:nvSpPr>
          <p:cNvPr id="7" name="Content Placeholder 2"/>
          <p:cNvSpPr txBox="1">
            <a:spLocks/>
          </p:cNvSpPr>
          <p:nvPr/>
        </p:nvSpPr>
        <p:spPr bwMode="auto">
          <a:xfrm>
            <a:off x="454923" y="2952536"/>
            <a:ext cx="5304431" cy="5065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algn="l" rtl="0" fontAlgn="base">
              <a:lnSpc>
                <a:spcPct val="120000"/>
              </a:lnSpc>
              <a:spcBef>
                <a:spcPct val="0"/>
              </a:spcBef>
              <a:spcAft>
                <a:spcPts val="300"/>
              </a:spcAft>
              <a:buClr>
                <a:srgbClr val="981E32"/>
              </a:buClr>
              <a:buFont typeface="Arial" pitchFamily="34" charset="0"/>
              <a:defRPr sz="2400" kern="1200">
                <a:solidFill>
                  <a:schemeClr val="tx1"/>
                </a:solidFill>
                <a:latin typeface="Arial" pitchFamily="34" charset="0"/>
                <a:ea typeface="+mn-ea"/>
                <a:cs typeface="Arial" pitchFamily="34" charset="0"/>
              </a:defRPr>
            </a:lvl1pPr>
            <a:lvl2pPr marL="457200" indent="-223838" algn="l" rtl="0" fontAlgn="base">
              <a:lnSpc>
                <a:spcPct val="120000"/>
              </a:lnSpc>
              <a:spcBef>
                <a:spcPct val="0"/>
              </a:spcBef>
              <a:spcAft>
                <a:spcPct val="0"/>
              </a:spcAft>
              <a:buClr>
                <a:srgbClr val="981E32"/>
              </a:buClr>
              <a:buSzPct val="100000"/>
              <a:buFont typeface="Arial" pitchFamily="34" charset="0"/>
              <a:buChar char="•"/>
              <a:defRPr sz="2200" kern="1200">
                <a:solidFill>
                  <a:schemeClr val="tx1"/>
                </a:solidFill>
                <a:latin typeface="Arial" pitchFamily="34" charset="0"/>
                <a:ea typeface="+mn-ea"/>
                <a:cs typeface="Arial" pitchFamily="34" charset="0"/>
              </a:defRPr>
            </a:lvl2pPr>
            <a:lvl3pPr marL="690563" indent="-233363" algn="l" rtl="0" fontAlgn="base">
              <a:lnSpc>
                <a:spcPct val="120000"/>
              </a:lnSpc>
              <a:spcBef>
                <a:spcPct val="0"/>
              </a:spcBef>
              <a:spcAft>
                <a:spcPct val="0"/>
              </a:spcAft>
              <a:buClr>
                <a:srgbClr val="981E32"/>
              </a:buClr>
              <a:buSzPct val="100000"/>
              <a:buFont typeface="Arial" pitchFamily="34" charset="0"/>
              <a:buChar char="-"/>
              <a:defRPr sz="2000" b="0" kern="1200">
                <a:solidFill>
                  <a:schemeClr val="tx1"/>
                </a:solidFill>
                <a:latin typeface="Arial" pitchFamily="34" charset="0"/>
                <a:ea typeface="+mn-ea"/>
                <a:cs typeface="Arial" pitchFamily="34" charset="0"/>
              </a:defRPr>
            </a:lvl3pPr>
            <a:lvl4pPr marL="914400" indent="-223838" algn="l" rtl="0" fontAlgn="base">
              <a:lnSpc>
                <a:spcPct val="120000"/>
              </a:lnSpc>
              <a:spcBef>
                <a:spcPct val="0"/>
              </a:spcBef>
              <a:spcAft>
                <a:spcPct val="0"/>
              </a:spcAft>
              <a:buClr>
                <a:srgbClr val="981E32"/>
              </a:buClr>
              <a:buSzPct val="100000"/>
              <a:buFont typeface="Arial" pitchFamily="34" charset="0"/>
              <a:buChar char="•"/>
              <a:defRPr kern="1200">
                <a:solidFill>
                  <a:schemeClr val="tx1"/>
                </a:solidFill>
                <a:latin typeface="Arial" pitchFamily="34" charset="0"/>
                <a:ea typeface="+mn-ea"/>
                <a:cs typeface="Arial" pitchFamily="34" charset="0"/>
              </a:defRPr>
            </a:lvl4pPr>
            <a:lvl5pPr marL="1147763" indent="-233363" algn="l" rtl="0" fontAlgn="base">
              <a:lnSpc>
                <a:spcPct val="120000"/>
              </a:lnSpc>
              <a:spcBef>
                <a:spcPct val="0"/>
              </a:spcBef>
              <a:spcAft>
                <a:spcPct val="0"/>
              </a:spcAft>
              <a:buClr>
                <a:srgbClr val="981E32"/>
              </a:buClr>
              <a:buSzPct val="100000"/>
              <a:buFont typeface="Arial" pitchFamily="34" charset="0"/>
              <a:buChar char="-"/>
              <a:defRPr sz="1600" kern="1200">
                <a:solidFill>
                  <a:schemeClr val="tx1"/>
                </a:solidFill>
                <a:latin typeface="+mn-lt"/>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42900" indent="-342900">
              <a:buFont typeface="Arial" pitchFamily="34" charset="0"/>
              <a:buChar char="•"/>
            </a:pPr>
            <a:r>
              <a:rPr lang="en-US" dirty="0" smtClean="0"/>
              <a:t>CM test stand (CMTS1) is  major new infrastructure</a:t>
            </a:r>
          </a:p>
          <a:p>
            <a:pPr marL="682625" lvl="1" indent="-341313"/>
            <a:r>
              <a:rPr lang="en-US" dirty="0" smtClean="0"/>
              <a:t>Functional </a:t>
            </a:r>
            <a:r>
              <a:rPr lang="en-US" dirty="0" err="1" smtClean="0"/>
              <a:t>reqts</a:t>
            </a:r>
            <a:r>
              <a:rPr lang="en-US" dirty="0" smtClean="0"/>
              <a:t> approved</a:t>
            </a:r>
          </a:p>
          <a:p>
            <a:pPr marL="682625" lvl="1" indent="-341313"/>
            <a:r>
              <a:rPr lang="en-US" dirty="0" smtClean="0"/>
              <a:t>3-D model of cave (penetrations, 1.3GHz CM, RF/</a:t>
            </a:r>
            <a:r>
              <a:rPr lang="en-US" dirty="0" err="1" smtClean="0"/>
              <a:t>cryo</a:t>
            </a:r>
            <a:r>
              <a:rPr lang="en-US" dirty="0" smtClean="0"/>
              <a:t> </a:t>
            </a:r>
            <a:r>
              <a:rPr lang="en-US" dirty="0" err="1" smtClean="0"/>
              <a:t>dist</a:t>
            </a:r>
            <a:r>
              <a:rPr lang="en-US" dirty="0"/>
              <a:t>)</a:t>
            </a:r>
            <a:r>
              <a:rPr lang="en-US" dirty="0" smtClean="0"/>
              <a:t> advanced</a:t>
            </a:r>
          </a:p>
        </p:txBody>
      </p:sp>
      <p:sp>
        <p:nvSpPr>
          <p:cNvPr id="9" name="Footer Placeholder 3"/>
          <p:cNvSpPr>
            <a:spLocks noGrp="1"/>
          </p:cNvSpPr>
          <p:nvPr>
            <p:ph type="ftr" sz="quarter" idx="4294967295"/>
          </p:nvPr>
        </p:nvSpPr>
        <p:spPr>
          <a:xfrm>
            <a:off x="597872" y="6553200"/>
            <a:ext cx="4126528" cy="314326"/>
          </a:xfrm>
          <a:prstGeom prst="rect">
            <a:avLst/>
          </a:prstGeom>
        </p:spPr>
        <p:txBody>
          <a:bodyPr/>
          <a:lstStyle/>
          <a:p>
            <a:r>
              <a:rPr lang="en-US" smtClean="0"/>
              <a:t>Ginsburg - Saclay Seminar, 7 Nov 2014</a:t>
            </a:r>
            <a:endParaRPr lang="en-US" dirty="0"/>
          </a:p>
        </p:txBody>
      </p:sp>
    </p:spTree>
    <p:extLst>
      <p:ext uri="{BB962C8B-B14F-4D97-AF65-F5344CB8AC3E}">
        <p14:creationId xmlns:p14="http://schemas.microsoft.com/office/powerpoint/2010/main" val="4139837199"/>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Cryogenic System Integration</a:t>
            </a:r>
            <a:endParaRPr lang="en-US" dirty="0"/>
          </a:p>
        </p:txBody>
      </p:sp>
      <p:sp>
        <p:nvSpPr>
          <p:cNvPr id="3" name="Content Placeholder 2"/>
          <p:cNvSpPr>
            <a:spLocks noGrp="1"/>
          </p:cNvSpPr>
          <p:nvPr>
            <p:ph idx="4294967295"/>
          </p:nvPr>
        </p:nvSpPr>
        <p:spPr>
          <a:xfrm>
            <a:off x="440574" y="1184564"/>
            <a:ext cx="8229600" cy="4525963"/>
          </a:xfrm>
          <a:prstGeom prst="rect">
            <a:avLst/>
          </a:prstGeom>
        </p:spPr>
        <p:txBody>
          <a:bodyPr>
            <a:noAutofit/>
          </a:bodyPr>
          <a:lstStyle/>
          <a:p>
            <a:pPr marL="166688" lvl="1" indent="-166688"/>
            <a:r>
              <a:rPr lang="en-US" sz="2400" dirty="0" smtClean="0"/>
              <a:t>Regular teleconferences</a:t>
            </a:r>
          </a:p>
          <a:p>
            <a:pPr marL="400051" lvl="2" indent="-166688"/>
            <a:r>
              <a:rPr lang="en-US" dirty="0" smtClean="0"/>
              <a:t>JLab &amp; SLAC personnel work closely </a:t>
            </a:r>
            <a:r>
              <a:rPr lang="en-US" dirty="0"/>
              <a:t>with </a:t>
            </a:r>
            <a:r>
              <a:rPr lang="en-US" dirty="0" smtClean="0"/>
              <a:t>FNAL </a:t>
            </a:r>
            <a:r>
              <a:rPr lang="en-US" dirty="0"/>
              <a:t>for procurement and </a:t>
            </a:r>
            <a:r>
              <a:rPr lang="en-US" dirty="0" smtClean="0"/>
              <a:t>fabrication of the 1.3 GHz cryomodules</a:t>
            </a:r>
          </a:p>
          <a:p>
            <a:pPr marL="171450" indent="-171450">
              <a:buFont typeface="Arial" pitchFamily="34" charset="0"/>
              <a:buChar char="•"/>
            </a:pPr>
            <a:endParaRPr lang="en-US" dirty="0" smtClean="0"/>
          </a:p>
          <a:p>
            <a:pPr marL="171450" indent="-171450">
              <a:buFont typeface="Arial" pitchFamily="34" charset="0"/>
              <a:buChar char="•"/>
            </a:pPr>
            <a:r>
              <a:rPr lang="en-US" dirty="0" smtClean="0"/>
              <a:t>Documentation</a:t>
            </a:r>
          </a:p>
          <a:p>
            <a:pPr marL="351450" lvl="1" indent="-171450"/>
            <a:r>
              <a:rPr lang="en-US" sz="2000" dirty="0" smtClean="0"/>
              <a:t>Physics Requirements Documents</a:t>
            </a:r>
          </a:p>
          <a:p>
            <a:pPr marL="351450" lvl="1" indent="-171450"/>
            <a:r>
              <a:rPr lang="en-US" sz="2000" dirty="0" smtClean="0"/>
              <a:t>Functional Requirements Specification </a:t>
            </a:r>
          </a:p>
          <a:p>
            <a:pPr marL="351450" lvl="1" indent="-171450"/>
            <a:r>
              <a:rPr lang="en-US" sz="2000" dirty="0" smtClean="0"/>
              <a:t>Engineering Specification Documents </a:t>
            </a:r>
          </a:p>
          <a:p>
            <a:pPr marL="351450" lvl="1" indent="-171450"/>
            <a:r>
              <a:rPr lang="en-US" sz="2000" dirty="0" smtClean="0"/>
              <a:t>Interface Controls Documents </a:t>
            </a:r>
          </a:p>
          <a:p>
            <a:pPr marL="171450" indent="-171450">
              <a:buFont typeface="Arial" pitchFamily="34" charset="0"/>
              <a:buChar char="•"/>
            </a:pPr>
            <a:endParaRPr lang="en-US" dirty="0"/>
          </a:p>
          <a:p>
            <a:pPr marL="171450" indent="-171450">
              <a:buFont typeface="Arial" pitchFamily="34" charset="0"/>
              <a:buChar char="•"/>
            </a:pPr>
            <a:r>
              <a:rPr lang="en-US" dirty="0"/>
              <a:t>Quality assurance is incorporated into all procurements and assembly travelers</a:t>
            </a:r>
          </a:p>
          <a:p>
            <a:pPr lvl="1" indent="0">
              <a:buNone/>
            </a:pPr>
            <a:endParaRPr lang="en-US" dirty="0"/>
          </a:p>
          <a:p>
            <a:pPr marL="171450" indent="-171450">
              <a:buFont typeface="Arial" pitchFamily="34" charset="0"/>
              <a:buChar char="•"/>
            </a:pPr>
            <a:endParaRPr lang="en-US" sz="1800" dirty="0" smtClean="0"/>
          </a:p>
        </p:txBody>
      </p:sp>
      <p:sp>
        <p:nvSpPr>
          <p:cNvPr id="6" name="Footer Placeholder 3"/>
          <p:cNvSpPr>
            <a:spLocks noGrp="1"/>
          </p:cNvSpPr>
          <p:nvPr>
            <p:ph type="ftr" sz="quarter" idx="4294967295"/>
          </p:nvPr>
        </p:nvSpPr>
        <p:spPr>
          <a:xfrm>
            <a:off x="597872" y="6553200"/>
            <a:ext cx="4126528" cy="314326"/>
          </a:xfrm>
          <a:prstGeom prst="rect">
            <a:avLst/>
          </a:prstGeom>
        </p:spPr>
        <p:txBody>
          <a:bodyPr/>
          <a:lstStyle/>
          <a:p>
            <a:r>
              <a:rPr lang="en-US" smtClean="0"/>
              <a:t>Ginsburg - Saclay Seminar, 7 Nov 2014</a:t>
            </a:r>
            <a:endParaRPr lang="en-US" dirty="0"/>
          </a:p>
        </p:txBody>
      </p:sp>
      <p:sp>
        <p:nvSpPr>
          <p:cNvPr id="9" name="Slide Number Placeholder 5"/>
          <p:cNvSpPr>
            <a:spLocks noGrp="1"/>
          </p:cNvSpPr>
          <p:nvPr>
            <p:ph type="sldNum" sz="quarter" idx="15"/>
          </p:nvPr>
        </p:nvSpPr>
        <p:spPr bwMode="auto">
          <a:xfrm>
            <a:off x="8566150" y="6318250"/>
            <a:ext cx="319088" cy="5397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eaLnBrk="1" hangingPunct="1"/>
            <a:fld id="{7910502B-0AF4-49E3-9D53-4A26E5378B2C}" type="slidenum">
              <a:rPr lang="en-US" altLang="en-US"/>
              <a:pPr eaLnBrk="1" hangingPunct="1"/>
              <a:t>47</a:t>
            </a:fld>
            <a:endParaRPr lang="en-US" altLang="en-US"/>
          </a:p>
        </p:txBody>
      </p:sp>
    </p:spTree>
    <p:extLst>
      <p:ext uri="{BB962C8B-B14F-4D97-AF65-F5344CB8AC3E}">
        <p14:creationId xmlns:p14="http://schemas.microsoft.com/office/powerpoint/2010/main" val="1519738566"/>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Design Review Definitions (LCLSII-1.1-QA-0009-R0)</a:t>
            </a:r>
            <a:endParaRPr lang="en-US" dirty="0"/>
          </a:p>
        </p:txBody>
      </p:sp>
      <p:sp>
        <p:nvSpPr>
          <p:cNvPr id="3" name="Content Placeholder 2"/>
          <p:cNvSpPr>
            <a:spLocks noGrp="1"/>
          </p:cNvSpPr>
          <p:nvPr>
            <p:ph sz="quarter" idx="14"/>
          </p:nvPr>
        </p:nvSpPr>
        <p:spPr>
          <a:xfrm>
            <a:off x="441702" y="1042106"/>
            <a:ext cx="8108950" cy="5065522"/>
          </a:xfrm>
        </p:spPr>
        <p:txBody>
          <a:bodyPr/>
          <a:lstStyle/>
          <a:p>
            <a:pPr marL="342900" indent="-342900">
              <a:buFont typeface="Arial" pitchFamily="34" charset="0"/>
              <a:buChar char="•"/>
            </a:pPr>
            <a:r>
              <a:rPr lang="en-US" sz="2200" dirty="0" smtClean="0"/>
              <a:t>Preliminary Design Review [~30-50% Design Maturity]</a:t>
            </a:r>
          </a:p>
          <a:p>
            <a:pPr marL="800100" lvl="1" indent="-342900"/>
            <a:r>
              <a:rPr lang="en-US" sz="1800" dirty="0" smtClean="0"/>
              <a:t>Documented technical and interface requirements </a:t>
            </a:r>
          </a:p>
          <a:p>
            <a:pPr marL="800100" lvl="1" indent="-342900"/>
            <a:r>
              <a:rPr lang="en-US" sz="1800" dirty="0" smtClean="0"/>
              <a:t>Mechanical/structural/thermal design and analyses</a:t>
            </a:r>
          </a:p>
          <a:p>
            <a:pPr marL="800100" lvl="1" indent="-342900"/>
            <a:r>
              <a:rPr lang="en-US" sz="1800" dirty="0" smtClean="0"/>
              <a:t>Preliminary layouts, drawings</a:t>
            </a:r>
          </a:p>
          <a:p>
            <a:pPr marL="800100" lvl="1" indent="-342900"/>
            <a:r>
              <a:rPr lang="en-US" sz="1800" dirty="0" smtClean="0"/>
              <a:t>Reliability, maintainability</a:t>
            </a:r>
          </a:p>
          <a:p>
            <a:pPr marL="800100" lvl="1" indent="-342900"/>
            <a:r>
              <a:rPr lang="en-US" sz="1800" dirty="0" smtClean="0"/>
              <a:t>Assessment of risk areas</a:t>
            </a:r>
          </a:p>
          <a:p>
            <a:pPr marL="800100" lvl="1" indent="-342900"/>
            <a:r>
              <a:rPr lang="en-US" sz="1800" dirty="0" smtClean="0"/>
              <a:t>Plan for obtaining safety approval</a:t>
            </a:r>
          </a:p>
          <a:p>
            <a:pPr marL="342900" indent="-342900">
              <a:buFont typeface="Arial" pitchFamily="34" charset="0"/>
              <a:buChar char="•"/>
            </a:pPr>
            <a:r>
              <a:rPr lang="en-US" sz="2200" dirty="0" smtClean="0"/>
              <a:t>Final Design Review [~90-100% Design Maturity]</a:t>
            </a:r>
          </a:p>
          <a:p>
            <a:pPr marL="742950" lvl="1" indent="-285750"/>
            <a:r>
              <a:rPr lang="en-US" sz="1800" dirty="0" smtClean="0"/>
              <a:t>Requirements of PDR plus…</a:t>
            </a:r>
          </a:p>
          <a:p>
            <a:pPr marL="742950" lvl="1" indent="-285750"/>
            <a:r>
              <a:rPr lang="en-US" sz="1800" dirty="0" smtClean="0"/>
              <a:t>Final detailed design</a:t>
            </a:r>
          </a:p>
          <a:p>
            <a:pPr marL="742950" lvl="1" indent="-285750"/>
            <a:r>
              <a:rPr lang="en-US" sz="1800" dirty="0" smtClean="0"/>
              <a:t>Final implementation plans including engineering models, prototypes and spares</a:t>
            </a:r>
          </a:p>
          <a:p>
            <a:pPr marL="742950" lvl="1" indent="-285750"/>
            <a:r>
              <a:rPr lang="en-US" sz="1800" dirty="0" smtClean="0"/>
              <a:t>Engineering model test results and design margins</a:t>
            </a:r>
          </a:p>
          <a:p>
            <a:pPr marL="342900" indent="-342900">
              <a:buFont typeface="Arial" pitchFamily="34" charset="0"/>
              <a:buChar char="•"/>
            </a:pPr>
            <a:r>
              <a:rPr lang="en-US" sz="2200" dirty="0" smtClean="0"/>
              <a:t>Readiness Review</a:t>
            </a:r>
          </a:p>
          <a:p>
            <a:pPr marL="800100" lvl="1" indent="-342900"/>
            <a:r>
              <a:rPr lang="en-US" sz="1800" dirty="0" smtClean="0"/>
              <a:t>Needed for authorization prior to construction activities</a:t>
            </a:r>
          </a:p>
          <a:p>
            <a:pPr marL="800100" lvl="1" indent="-342900"/>
            <a:r>
              <a:rPr lang="en-US" sz="1800" dirty="0" smtClean="0"/>
              <a:t>Objectives, documentation, QA, safety, residual risk</a:t>
            </a:r>
          </a:p>
        </p:txBody>
      </p:sp>
      <p:sp>
        <p:nvSpPr>
          <p:cNvPr id="4" name="Slide Number Placeholder 3"/>
          <p:cNvSpPr>
            <a:spLocks noGrp="1"/>
          </p:cNvSpPr>
          <p:nvPr>
            <p:ph type="sldNum" sz="quarter" idx="15"/>
          </p:nvPr>
        </p:nvSpPr>
        <p:spPr/>
        <p:txBody>
          <a:bodyPr/>
          <a:lstStyle/>
          <a:p>
            <a:pPr>
              <a:defRPr/>
            </a:pPr>
            <a:fld id="{916E5410-9907-4D1F-B8AB-BEE6983E57DE}" type="slidenum">
              <a:rPr lang="en-US" smtClean="0"/>
              <a:pPr>
                <a:defRPr/>
              </a:pPr>
              <a:t>48</a:t>
            </a:fld>
            <a:endParaRPr lang="en-US" dirty="0"/>
          </a:p>
        </p:txBody>
      </p:sp>
      <p:sp>
        <p:nvSpPr>
          <p:cNvPr id="6" name="Footer Placeholder 3"/>
          <p:cNvSpPr>
            <a:spLocks noGrp="1"/>
          </p:cNvSpPr>
          <p:nvPr>
            <p:ph type="ftr" sz="quarter" idx="4294967295"/>
          </p:nvPr>
        </p:nvSpPr>
        <p:spPr>
          <a:xfrm>
            <a:off x="597872" y="6553200"/>
            <a:ext cx="4126528" cy="314326"/>
          </a:xfrm>
          <a:prstGeom prst="rect">
            <a:avLst/>
          </a:prstGeom>
        </p:spPr>
        <p:txBody>
          <a:bodyPr/>
          <a:lstStyle/>
          <a:p>
            <a:r>
              <a:rPr lang="en-US" dirty="0" smtClean="0"/>
              <a:t>Ginsburg - </a:t>
            </a:r>
            <a:r>
              <a:rPr lang="en-US" dirty="0" err="1" smtClean="0"/>
              <a:t>Saclay</a:t>
            </a:r>
            <a:r>
              <a:rPr lang="en-US" dirty="0" smtClean="0"/>
              <a:t> Seminar, 7 Nov 2014</a:t>
            </a:r>
            <a:endParaRPr lang="en-US" dirty="0"/>
          </a:p>
        </p:txBody>
      </p:sp>
    </p:spTree>
    <p:extLst>
      <p:ext uri="{BB962C8B-B14F-4D97-AF65-F5344CB8AC3E}">
        <p14:creationId xmlns:p14="http://schemas.microsoft.com/office/powerpoint/2010/main" val="2496320823"/>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Past CM Design Reviews (Engineering Peer Reviews)</a:t>
            </a:r>
            <a:endParaRPr lang="en-US" dirty="0"/>
          </a:p>
        </p:txBody>
      </p:sp>
      <p:sp>
        <p:nvSpPr>
          <p:cNvPr id="5" name="Content Placeholder 4"/>
          <p:cNvSpPr>
            <a:spLocks noGrp="1"/>
          </p:cNvSpPr>
          <p:nvPr>
            <p:ph sz="quarter" idx="14"/>
          </p:nvPr>
        </p:nvSpPr>
        <p:spPr>
          <a:xfrm>
            <a:off x="217714" y="1074057"/>
            <a:ext cx="8926286" cy="5239657"/>
          </a:xfrm>
        </p:spPr>
        <p:txBody>
          <a:bodyPr>
            <a:noAutofit/>
          </a:bodyPr>
          <a:lstStyle/>
          <a:p>
            <a:pPr marL="346075" lvl="1" indent="-346075">
              <a:spcAft>
                <a:spcPts val="300"/>
              </a:spcAft>
              <a:buSzTx/>
            </a:pPr>
            <a:r>
              <a:rPr lang="en-US" sz="1800" dirty="0" smtClean="0"/>
              <a:t>Prototype 1.3 dressed cavity - 4/5/14 </a:t>
            </a:r>
            <a:r>
              <a:rPr lang="en-US" sz="1200" dirty="0" smtClean="0">
                <a:hlinkClick r:id="rId3"/>
              </a:rPr>
              <a:t>https</a:t>
            </a:r>
            <a:r>
              <a:rPr lang="en-US" sz="1200" dirty="0">
                <a:hlinkClick r:id="rId3"/>
              </a:rPr>
              <a:t>://indico.fnal.gov/conferenceDisplay.py?confId=8598</a:t>
            </a:r>
            <a:endParaRPr lang="en-US" sz="1600" dirty="0" smtClean="0"/>
          </a:p>
          <a:p>
            <a:pPr marL="800100" lvl="1" indent="-342900"/>
            <a:r>
              <a:rPr lang="en-US" sz="1600" dirty="0" smtClean="0"/>
              <a:t>Technical </a:t>
            </a:r>
            <a:r>
              <a:rPr lang="en-US" sz="1600" dirty="0"/>
              <a:t>issues, status, and </a:t>
            </a:r>
            <a:r>
              <a:rPr lang="en-US" sz="1600" dirty="0" smtClean="0"/>
              <a:t>schedule</a:t>
            </a:r>
          </a:p>
          <a:p>
            <a:pPr marL="800100" lvl="1" indent="-342900">
              <a:spcBef>
                <a:spcPts val="0"/>
              </a:spcBef>
            </a:pPr>
            <a:r>
              <a:rPr lang="en-US" sz="1600" dirty="0">
                <a:latin typeface="Arial" charset="0"/>
                <a:ea typeface="ＭＳ Ｐゴシック" pitchFamily="-107" charset="-128"/>
                <a:cs typeface="ＭＳ Ｐゴシック" pitchFamily="-107" charset="-128"/>
              </a:rPr>
              <a:t>Ed Daly, </a:t>
            </a:r>
            <a:r>
              <a:rPr lang="it-IT" sz="1600" dirty="0" smtClean="0">
                <a:latin typeface="Arial" charset="0"/>
                <a:ea typeface="ＭＳ Ｐゴシック" pitchFamily="-107" charset="-128"/>
                <a:cs typeface="ＭＳ Ｐゴシック" pitchFamily="-107" charset="-128"/>
              </a:rPr>
              <a:t>Timergali </a:t>
            </a:r>
            <a:r>
              <a:rPr lang="it-IT" sz="1600" dirty="0">
                <a:latin typeface="Arial" charset="0"/>
                <a:ea typeface="ＭＳ Ｐゴシック" pitchFamily="-107" charset="-128"/>
                <a:cs typeface="ＭＳ Ｐゴシック" pitchFamily="-107" charset="-128"/>
              </a:rPr>
              <a:t>Khabiboulline, </a:t>
            </a:r>
            <a:r>
              <a:rPr lang="it-IT" sz="1600" dirty="0" smtClean="0">
                <a:latin typeface="Arial" charset="0"/>
                <a:ea typeface="ＭＳ Ｐゴシック" pitchFamily="-107" charset="-128"/>
                <a:cs typeface="ＭＳ Ｐゴシック" pitchFamily="-107" charset="-128"/>
              </a:rPr>
              <a:t>Tom </a:t>
            </a:r>
            <a:r>
              <a:rPr lang="it-IT" sz="1600" dirty="0">
                <a:latin typeface="Arial" charset="0"/>
                <a:ea typeface="ＭＳ Ｐゴシック" pitchFamily="-107" charset="-128"/>
                <a:cs typeface="ＭＳ Ｐゴシック" pitchFamily="-107" charset="-128"/>
              </a:rPr>
              <a:t>Nicol (chair), </a:t>
            </a:r>
            <a:r>
              <a:rPr lang="en-US" sz="1600" dirty="0" smtClean="0">
                <a:latin typeface="Arial" charset="0"/>
                <a:ea typeface="ＭＳ Ｐゴシック" pitchFamily="-107" charset="-128"/>
                <a:cs typeface="ＭＳ Ｐゴシック" pitchFamily="-107" charset="-128"/>
              </a:rPr>
              <a:t>Joe Preble</a:t>
            </a:r>
            <a:r>
              <a:rPr lang="en-US" sz="1600" dirty="0" smtClean="0"/>
              <a:t> and L</a:t>
            </a:r>
            <a:r>
              <a:rPr lang="it-IT" sz="1600" dirty="0" smtClean="0">
                <a:latin typeface="Arial" charset="0"/>
                <a:ea typeface="ＭＳ Ｐゴシック" pitchFamily="-107" charset="-128"/>
                <a:cs typeface="ＭＳ Ｐゴシック" pitchFamily="-107" charset="-128"/>
              </a:rPr>
              <a:t>eonardo Ristori </a:t>
            </a:r>
          </a:p>
          <a:p>
            <a:pPr marL="800100" lvl="1" indent="-342900">
              <a:spcBef>
                <a:spcPts val="0"/>
              </a:spcBef>
            </a:pPr>
            <a:r>
              <a:rPr lang="en-US" sz="1600" dirty="0" smtClean="0"/>
              <a:t>Report – executive summary</a:t>
            </a:r>
            <a:endParaRPr lang="en-US" sz="1600" dirty="0"/>
          </a:p>
          <a:p>
            <a:pPr marL="1033463" lvl="2" indent="-342900"/>
            <a:r>
              <a:rPr lang="en-US" sz="1600" dirty="0"/>
              <a:t>D</a:t>
            </a:r>
            <a:r>
              <a:rPr lang="en-US" sz="1600" dirty="0" smtClean="0"/>
              <a:t>esigns </a:t>
            </a:r>
            <a:r>
              <a:rPr lang="en-US" sz="1600" dirty="0"/>
              <a:t>for the prototype cavity, helium vessel, tuning bellows (with a couple caveats), Ti/SS t</a:t>
            </a:r>
            <a:r>
              <a:rPr lang="en-US" sz="1600" dirty="0" smtClean="0"/>
              <a:t>ransitions</a:t>
            </a:r>
            <a:r>
              <a:rPr lang="en-US" sz="1600" dirty="0"/>
              <a:t>, etc. are sufficiently mature that long lead procurements can begin. </a:t>
            </a:r>
            <a:endParaRPr lang="en-US" sz="1600" dirty="0" smtClean="0"/>
          </a:p>
          <a:p>
            <a:pPr marL="1033463" lvl="2" indent="-342900"/>
            <a:r>
              <a:rPr lang="en-US" sz="1600" dirty="0" smtClean="0"/>
              <a:t>Tuner </a:t>
            </a:r>
            <a:r>
              <a:rPr lang="en-US" sz="1600" dirty="0"/>
              <a:t>and magnetic shield designs are less complete and require further work. </a:t>
            </a:r>
          </a:p>
          <a:p>
            <a:pPr marL="342900" indent="-342900">
              <a:buFont typeface="Arial" pitchFamily="34" charset="0"/>
              <a:buChar char="•"/>
            </a:pPr>
            <a:r>
              <a:rPr lang="en-US" sz="1800" dirty="0" smtClean="0"/>
              <a:t>Prototype 1.3 GHz </a:t>
            </a:r>
            <a:r>
              <a:rPr lang="en-US" sz="1800" dirty="0"/>
              <a:t>Cryomodule </a:t>
            </a:r>
            <a:r>
              <a:rPr lang="en-US" sz="1800" dirty="0" smtClean="0"/>
              <a:t>– 6/6/14</a:t>
            </a:r>
            <a:r>
              <a:rPr lang="en-US" sz="1200" dirty="0" smtClean="0">
                <a:hlinkClick r:id="rId4"/>
              </a:rPr>
              <a:t>https</a:t>
            </a:r>
            <a:r>
              <a:rPr lang="en-US" sz="1200" dirty="0">
                <a:hlinkClick r:id="rId4"/>
              </a:rPr>
              <a:t>://</a:t>
            </a:r>
            <a:r>
              <a:rPr lang="en-US" sz="1200" dirty="0" smtClean="0">
                <a:hlinkClick r:id="rId4"/>
              </a:rPr>
              <a:t>indico.fnal.gov/</a:t>
            </a:r>
            <a:r>
              <a:rPr lang="en-US" sz="1200" dirty="0" err="1" smtClean="0">
                <a:hlinkClick r:id="rId4"/>
              </a:rPr>
              <a:t>conferenceDisplay.py?confId</a:t>
            </a:r>
            <a:r>
              <a:rPr lang="en-US" sz="1200" dirty="0" smtClean="0">
                <a:hlinkClick r:id="rId4"/>
              </a:rPr>
              <a:t>=8398</a:t>
            </a:r>
            <a:endParaRPr lang="en-US" sz="1200" dirty="0"/>
          </a:p>
          <a:p>
            <a:pPr marL="800100" lvl="1" indent="-342900">
              <a:spcBef>
                <a:spcPts val="0"/>
              </a:spcBef>
            </a:pPr>
            <a:r>
              <a:rPr lang="en-US" sz="1600" dirty="0" smtClean="0"/>
              <a:t>CM </a:t>
            </a:r>
            <a:r>
              <a:rPr lang="en-US" sz="1600" dirty="0"/>
              <a:t>cryostat thermal and mechanical </a:t>
            </a:r>
            <a:r>
              <a:rPr lang="en-US" sz="1600" dirty="0" smtClean="0"/>
              <a:t>design technical issues, status, schedule</a:t>
            </a:r>
            <a:endParaRPr lang="en-US" sz="1600" dirty="0"/>
          </a:p>
          <a:p>
            <a:pPr marL="1033463" lvl="2" indent="-342900"/>
            <a:r>
              <a:rPr lang="en-US" sz="1600" dirty="0"/>
              <a:t>NOT: dressed cavity, tuner, couplers, magnet, </a:t>
            </a:r>
            <a:r>
              <a:rPr lang="en-US" sz="1600" dirty="0" err="1" smtClean="0"/>
              <a:t>beamline</a:t>
            </a:r>
            <a:r>
              <a:rPr lang="en-US" sz="1600" dirty="0" smtClean="0"/>
              <a:t> components</a:t>
            </a:r>
            <a:endParaRPr lang="en-US" sz="1600" dirty="0"/>
          </a:p>
          <a:p>
            <a:pPr marL="800100" lvl="1" indent="-342900">
              <a:spcBef>
                <a:spcPts val="0"/>
              </a:spcBef>
            </a:pPr>
            <a:r>
              <a:rPr lang="en-US" sz="1600" dirty="0"/>
              <a:t>Joel </a:t>
            </a:r>
            <a:r>
              <a:rPr lang="en-US" sz="1600" dirty="0" err="1"/>
              <a:t>Fuerst</a:t>
            </a:r>
            <a:r>
              <a:rPr lang="en-US" sz="1600" dirty="0"/>
              <a:t>, </a:t>
            </a:r>
            <a:r>
              <a:rPr lang="en-US" sz="1600" dirty="0" smtClean="0"/>
              <a:t>Elvin </a:t>
            </a:r>
            <a:r>
              <a:rPr lang="en-US" sz="1600" dirty="0"/>
              <a:t>Harms (chair), Jerry </a:t>
            </a:r>
            <a:r>
              <a:rPr lang="en-US" sz="1600" dirty="0" err="1"/>
              <a:t>Makara</a:t>
            </a:r>
            <a:r>
              <a:rPr lang="en-US" sz="1600" dirty="0"/>
              <a:t>, </a:t>
            </a:r>
            <a:r>
              <a:rPr lang="en-US" sz="1600" dirty="0" smtClean="0"/>
              <a:t>John </a:t>
            </a:r>
            <a:r>
              <a:rPr lang="en-US" sz="1600" dirty="0" err="1"/>
              <a:t>Mammosser</a:t>
            </a:r>
            <a:r>
              <a:rPr lang="en-US" sz="1600" dirty="0"/>
              <a:t>, </a:t>
            </a:r>
            <a:r>
              <a:rPr lang="en-US" sz="1600" dirty="0" smtClean="0"/>
              <a:t>and </a:t>
            </a:r>
            <a:r>
              <a:rPr lang="en-US" sz="1600" dirty="0"/>
              <a:t>Tom </a:t>
            </a:r>
            <a:r>
              <a:rPr lang="en-US" sz="1600" dirty="0" err="1" smtClean="0"/>
              <a:t>Nicol</a:t>
            </a:r>
            <a:r>
              <a:rPr lang="en-US" sz="1600" dirty="0" smtClean="0"/>
              <a:t> </a:t>
            </a:r>
          </a:p>
          <a:p>
            <a:pPr marL="800100" lvl="1" indent="-342900">
              <a:spcBef>
                <a:spcPts val="0"/>
              </a:spcBef>
            </a:pPr>
            <a:r>
              <a:rPr lang="en-US" sz="1600" dirty="0" smtClean="0"/>
              <a:t>Report – executive summary</a:t>
            </a:r>
          </a:p>
          <a:p>
            <a:pPr marL="1033463" lvl="2" indent="-342900"/>
            <a:r>
              <a:rPr lang="en-US" sz="1600" dirty="0"/>
              <a:t>S</a:t>
            </a:r>
            <a:r>
              <a:rPr lang="en-US" sz="1600" dirty="0" smtClean="0"/>
              <a:t>trategy </a:t>
            </a:r>
            <a:r>
              <a:rPr lang="en-US" sz="1600" dirty="0"/>
              <a:t>of adopting the TESLA/XFEL concept with minimal changes </a:t>
            </a:r>
            <a:r>
              <a:rPr lang="en-US" sz="1600" dirty="0" smtClean="0"/>
              <a:t>works</a:t>
            </a:r>
            <a:endParaRPr lang="en-US" sz="1600" dirty="0"/>
          </a:p>
          <a:p>
            <a:pPr marL="1033463" lvl="2" indent="-342900"/>
            <a:r>
              <a:rPr lang="en-US" sz="1600" dirty="0" smtClean="0"/>
              <a:t>Areas </a:t>
            </a:r>
            <a:r>
              <a:rPr lang="en-US" sz="1600" dirty="0"/>
              <a:t>requiring more attention include the Ti-SS transition joints in the helium vessel to 2-phase pipe interface, warm vs. cold alignment offsets, the mechanical stability of the beam pipe interconnect between cryomodules, and possible changes in </a:t>
            </a:r>
            <a:r>
              <a:rPr lang="en-US" sz="1600" dirty="0" err="1"/>
              <a:t>microphonics</a:t>
            </a:r>
            <a:r>
              <a:rPr lang="en-US" sz="1600" dirty="0"/>
              <a:t> due to capped 2-phase pipe</a:t>
            </a:r>
            <a:r>
              <a:rPr lang="en-US" sz="1600" dirty="0" smtClean="0"/>
              <a:t>.</a:t>
            </a:r>
          </a:p>
          <a:p>
            <a:pPr marL="1033463" lvl="2" indent="-342900"/>
            <a:r>
              <a:rPr lang="en-US" sz="1600" dirty="0" smtClean="0"/>
              <a:t>Requirements documents are lagging</a:t>
            </a:r>
            <a:endParaRPr lang="en-US" sz="1600" dirty="0"/>
          </a:p>
        </p:txBody>
      </p:sp>
      <p:sp>
        <p:nvSpPr>
          <p:cNvPr id="6" name="Footer Placeholder 3"/>
          <p:cNvSpPr>
            <a:spLocks noGrp="1"/>
          </p:cNvSpPr>
          <p:nvPr>
            <p:ph type="ftr" sz="quarter" idx="4294967295"/>
          </p:nvPr>
        </p:nvSpPr>
        <p:spPr>
          <a:xfrm>
            <a:off x="597872" y="6553200"/>
            <a:ext cx="4126528" cy="314326"/>
          </a:xfrm>
          <a:prstGeom prst="rect">
            <a:avLst/>
          </a:prstGeom>
        </p:spPr>
        <p:txBody>
          <a:bodyPr/>
          <a:lstStyle/>
          <a:p>
            <a:r>
              <a:rPr lang="en-US" smtClean="0"/>
              <a:t>Ginsburg - Saclay Seminar, 7 Nov 2014</a:t>
            </a:r>
            <a:endParaRPr lang="en-US" dirty="0"/>
          </a:p>
        </p:txBody>
      </p:sp>
      <p:sp>
        <p:nvSpPr>
          <p:cNvPr id="7" name="Slide Number Placeholder 5"/>
          <p:cNvSpPr>
            <a:spLocks noGrp="1"/>
          </p:cNvSpPr>
          <p:nvPr>
            <p:ph type="sldNum" sz="quarter" idx="15"/>
          </p:nvPr>
        </p:nvSpPr>
        <p:spPr bwMode="auto">
          <a:xfrm>
            <a:off x="8566150" y="6318250"/>
            <a:ext cx="319088" cy="5397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eaLnBrk="1" hangingPunct="1"/>
            <a:fld id="{7910502B-0AF4-49E3-9D53-4A26E5378B2C}" type="slidenum">
              <a:rPr lang="en-US" altLang="en-US"/>
              <a:pPr eaLnBrk="1" hangingPunct="1"/>
              <a:t>49</a:t>
            </a:fld>
            <a:endParaRPr lang="en-US" altLang="en-US"/>
          </a:p>
        </p:txBody>
      </p:sp>
    </p:spTree>
    <p:extLst>
      <p:ext uri="{BB962C8B-B14F-4D97-AF65-F5344CB8AC3E}">
        <p14:creationId xmlns:p14="http://schemas.microsoft.com/office/powerpoint/2010/main" val="3787333909"/>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Next CM Design Reviews</a:t>
            </a:r>
            <a:endParaRPr lang="en-US" dirty="0"/>
          </a:p>
        </p:txBody>
      </p:sp>
      <p:sp>
        <p:nvSpPr>
          <p:cNvPr id="3" name="Content Placeholder 2"/>
          <p:cNvSpPr>
            <a:spLocks noGrp="1"/>
          </p:cNvSpPr>
          <p:nvPr>
            <p:ph sz="quarter" idx="14"/>
          </p:nvPr>
        </p:nvSpPr>
        <p:spPr/>
        <p:txBody>
          <a:bodyPr/>
          <a:lstStyle/>
          <a:p>
            <a:pPr marL="342900" indent="-342900">
              <a:buFont typeface="Arial" pitchFamily="34" charset="0"/>
              <a:buChar char="•"/>
            </a:pPr>
            <a:r>
              <a:rPr lang="en-US" dirty="0"/>
              <a:t>1.3 </a:t>
            </a:r>
            <a:r>
              <a:rPr lang="en-US" dirty="0" smtClean="0"/>
              <a:t>GHz Prototype </a:t>
            </a:r>
            <a:r>
              <a:rPr lang="en-US" dirty="0"/>
              <a:t>CM </a:t>
            </a:r>
            <a:r>
              <a:rPr lang="en-US" dirty="0" smtClean="0"/>
              <a:t>FDR 23 Jan 2015</a:t>
            </a:r>
          </a:p>
          <a:p>
            <a:pPr marL="342900" indent="-342900">
              <a:buFont typeface="Arial" pitchFamily="34" charset="0"/>
              <a:buChar char="•"/>
            </a:pPr>
            <a:r>
              <a:rPr lang="fr-FR" dirty="0"/>
              <a:t>1.3 GHz Production CM FDR </a:t>
            </a:r>
            <a:r>
              <a:rPr lang="fr-FR" dirty="0" smtClean="0"/>
              <a:t>24 </a:t>
            </a:r>
            <a:r>
              <a:rPr lang="fr-FR" dirty="0" err="1" smtClean="0"/>
              <a:t>Apr</a:t>
            </a:r>
            <a:r>
              <a:rPr lang="fr-FR" dirty="0" smtClean="0"/>
              <a:t> 2015</a:t>
            </a:r>
          </a:p>
          <a:p>
            <a:pPr marL="342900" indent="-342900">
              <a:buFont typeface="Arial" pitchFamily="34" charset="0"/>
              <a:buChar char="•"/>
            </a:pPr>
            <a:endParaRPr lang="en-US" dirty="0" smtClean="0"/>
          </a:p>
          <a:p>
            <a:pPr marL="342900" indent="-342900">
              <a:buFont typeface="Arial" pitchFamily="34" charset="0"/>
              <a:buChar char="•"/>
            </a:pPr>
            <a:r>
              <a:rPr lang="en-US" dirty="0" smtClean="0"/>
              <a:t>1.3 </a:t>
            </a:r>
            <a:r>
              <a:rPr lang="en-US" dirty="0"/>
              <a:t>GHz CM Production Readiness Review 26 Jun </a:t>
            </a:r>
            <a:r>
              <a:rPr lang="en-US" dirty="0" smtClean="0"/>
              <a:t>2016</a:t>
            </a:r>
          </a:p>
          <a:p>
            <a:pPr marL="342900" indent="-342900">
              <a:buFont typeface="Arial" pitchFamily="34" charset="0"/>
              <a:buChar char="•"/>
            </a:pPr>
            <a:endParaRPr lang="en-US" dirty="0" smtClean="0"/>
          </a:p>
          <a:p>
            <a:pPr marL="342900" indent="-342900">
              <a:buFont typeface="Arial" pitchFamily="34" charset="0"/>
              <a:buChar char="•"/>
            </a:pPr>
            <a:r>
              <a:rPr lang="en-US" dirty="0" smtClean="0"/>
              <a:t>3.9 </a:t>
            </a:r>
            <a:r>
              <a:rPr lang="en-US" dirty="0"/>
              <a:t>GHz CM PDR 06 Oct </a:t>
            </a:r>
            <a:r>
              <a:rPr lang="en-US" dirty="0" smtClean="0"/>
              <a:t>2015</a:t>
            </a:r>
          </a:p>
          <a:p>
            <a:pPr marL="342900" indent="-342900">
              <a:buFont typeface="Arial" pitchFamily="34" charset="0"/>
              <a:buChar char="•"/>
            </a:pPr>
            <a:r>
              <a:rPr lang="de-DE" dirty="0"/>
              <a:t>3.9 GHz CM FDR 08 Jun </a:t>
            </a:r>
            <a:r>
              <a:rPr lang="de-DE" dirty="0" smtClean="0"/>
              <a:t>2016</a:t>
            </a:r>
          </a:p>
          <a:p>
            <a:pPr marL="342900" indent="-342900">
              <a:buFont typeface="Arial" pitchFamily="34" charset="0"/>
              <a:buChar char="•"/>
            </a:pPr>
            <a:endParaRPr lang="en-US" dirty="0" smtClean="0"/>
          </a:p>
          <a:p>
            <a:pPr marL="342900" indent="-342900">
              <a:buFont typeface="Arial" pitchFamily="34" charset="0"/>
              <a:buChar char="•"/>
            </a:pPr>
            <a:endParaRPr lang="en-US" dirty="0"/>
          </a:p>
          <a:p>
            <a:pPr marL="342900" indent="-342900">
              <a:buFont typeface="Arial" pitchFamily="34" charset="0"/>
              <a:buChar char="•"/>
            </a:pPr>
            <a:r>
              <a:rPr lang="en-US" dirty="0" smtClean="0"/>
              <a:t>CM </a:t>
            </a:r>
            <a:r>
              <a:rPr lang="en-US" dirty="0"/>
              <a:t>Design Complete 30 Sep </a:t>
            </a:r>
            <a:r>
              <a:rPr lang="en-US" dirty="0" smtClean="0"/>
              <a:t>2016</a:t>
            </a:r>
            <a:endParaRPr lang="en-US" dirty="0"/>
          </a:p>
        </p:txBody>
      </p:sp>
      <p:sp>
        <p:nvSpPr>
          <p:cNvPr id="6" name="TextBox 5"/>
          <p:cNvSpPr txBox="1"/>
          <p:nvPr/>
        </p:nvSpPr>
        <p:spPr>
          <a:xfrm>
            <a:off x="5576552" y="5640946"/>
            <a:ext cx="3409908" cy="646331"/>
          </a:xfrm>
          <a:prstGeom prst="rect">
            <a:avLst/>
          </a:prstGeom>
          <a:noFill/>
          <a:ln>
            <a:solidFill>
              <a:schemeClr val="accent1"/>
            </a:solidFill>
          </a:ln>
        </p:spPr>
        <p:txBody>
          <a:bodyPr wrap="none" rtlCol="0">
            <a:spAutoFit/>
          </a:bodyPr>
          <a:lstStyle/>
          <a:p>
            <a:r>
              <a:rPr lang="en-US" dirty="0"/>
              <a:t>PDR=preliminary design review</a:t>
            </a:r>
          </a:p>
          <a:p>
            <a:r>
              <a:rPr lang="en-US" dirty="0" smtClean="0"/>
              <a:t>FDR=final design review</a:t>
            </a:r>
          </a:p>
        </p:txBody>
      </p:sp>
      <p:sp>
        <p:nvSpPr>
          <p:cNvPr id="8" name="Footer Placeholder 3"/>
          <p:cNvSpPr>
            <a:spLocks noGrp="1"/>
          </p:cNvSpPr>
          <p:nvPr>
            <p:ph type="ftr" sz="quarter" idx="4294967295"/>
          </p:nvPr>
        </p:nvSpPr>
        <p:spPr>
          <a:xfrm>
            <a:off x="597872" y="6553200"/>
            <a:ext cx="4126528" cy="314326"/>
          </a:xfrm>
          <a:prstGeom prst="rect">
            <a:avLst/>
          </a:prstGeom>
        </p:spPr>
        <p:txBody>
          <a:bodyPr/>
          <a:lstStyle/>
          <a:p>
            <a:r>
              <a:rPr lang="en-US" dirty="0" smtClean="0"/>
              <a:t>Ginsburg - </a:t>
            </a:r>
            <a:r>
              <a:rPr lang="en-US" dirty="0" err="1" smtClean="0"/>
              <a:t>Saclay</a:t>
            </a:r>
            <a:r>
              <a:rPr lang="en-US" dirty="0" smtClean="0"/>
              <a:t> Seminar, 7 Nov 2014</a:t>
            </a:r>
            <a:endParaRPr lang="en-US" dirty="0"/>
          </a:p>
        </p:txBody>
      </p:sp>
      <p:sp>
        <p:nvSpPr>
          <p:cNvPr id="9" name="Slide Number Placeholder 3"/>
          <p:cNvSpPr>
            <a:spLocks noGrp="1"/>
          </p:cNvSpPr>
          <p:nvPr>
            <p:ph type="sldNum" sz="quarter" idx="15"/>
          </p:nvPr>
        </p:nvSpPr>
        <p:spPr>
          <a:xfrm>
            <a:off x="8566150" y="6318250"/>
            <a:ext cx="319088" cy="539750"/>
          </a:xfrm>
        </p:spPr>
        <p:txBody>
          <a:bodyPr/>
          <a:lstStyle/>
          <a:p>
            <a:pPr>
              <a:defRPr/>
            </a:pPr>
            <a:fld id="{916E5410-9907-4D1F-B8AB-BEE6983E57DE}" type="slidenum">
              <a:rPr lang="en-US" smtClean="0"/>
              <a:pPr>
                <a:defRPr/>
              </a:pPr>
              <a:t>50</a:t>
            </a:fld>
            <a:endParaRPr lang="en-US" dirty="0"/>
          </a:p>
        </p:txBody>
      </p:sp>
    </p:spTree>
    <p:extLst>
      <p:ext uri="{BB962C8B-B14F-4D97-AF65-F5344CB8AC3E}">
        <p14:creationId xmlns:p14="http://schemas.microsoft.com/office/powerpoint/2010/main" val="3545982262"/>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Schedule: A few key upcoming milestones</a:t>
            </a:r>
            <a:endParaRPr lang="en-US" dirty="0"/>
          </a:p>
        </p:txBody>
      </p:sp>
      <p:sp>
        <p:nvSpPr>
          <p:cNvPr id="5" name="Content Placeholder 4"/>
          <p:cNvSpPr>
            <a:spLocks noGrp="1"/>
          </p:cNvSpPr>
          <p:nvPr>
            <p:ph sz="quarter" idx="14"/>
          </p:nvPr>
        </p:nvSpPr>
        <p:spPr>
          <a:xfrm>
            <a:off x="457199" y="1243583"/>
            <a:ext cx="8237913" cy="5190467"/>
          </a:xfrm>
        </p:spPr>
        <p:txBody>
          <a:bodyPr>
            <a:normAutofit fontScale="85000" lnSpcReduction="20000"/>
          </a:bodyPr>
          <a:lstStyle/>
          <a:p>
            <a:pPr marL="342900" indent="-342900">
              <a:buFont typeface="Arial" pitchFamily="34" charset="0"/>
              <a:buChar char="•"/>
            </a:pPr>
            <a:r>
              <a:rPr lang="en-US" dirty="0" smtClean="0"/>
              <a:t>A full schedule has been developed</a:t>
            </a:r>
          </a:p>
          <a:p>
            <a:pPr marL="800100" lvl="1" indent="-342900"/>
            <a:r>
              <a:rPr lang="en-US" sz="2400" dirty="0"/>
              <a:t>T</a:t>
            </a:r>
            <a:r>
              <a:rPr lang="en-US" sz="2400" dirty="0" smtClean="0"/>
              <a:t>akes into account the CD milestones, facility throughput, lead time on procurements</a:t>
            </a:r>
          </a:p>
          <a:p>
            <a:pPr marL="800100" lvl="1" indent="-342900"/>
            <a:endParaRPr lang="en-US" sz="2400" dirty="0" smtClean="0"/>
          </a:p>
          <a:p>
            <a:pPr marL="342900" indent="-342900">
              <a:buFont typeface="Arial" pitchFamily="34" charset="0"/>
              <a:buChar char="•"/>
            </a:pPr>
            <a:r>
              <a:rPr lang="en-US" dirty="0" smtClean="0"/>
              <a:t>Prototype CM </a:t>
            </a:r>
          </a:p>
          <a:p>
            <a:pPr marL="800100" lvl="1" indent="-342900"/>
            <a:r>
              <a:rPr lang="en-US" sz="2400" dirty="0"/>
              <a:t>B</a:t>
            </a:r>
            <a:r>
              <a:rPr lang="en-US" sz="2400" dirty="0" smtClean="0"/>
              <a:t>egin assembly May 2015</a:t>
            </a:r>
          </a:p>
          <a:p>
            <a:pPr marL="342900" indent="-342900">
              <a:buFont typeface="Arial" pitchFamily="34" charset="0"/>
              <a:buChar char="•"/>
            </a:pPr>
            <a:endParaRPr lang="en-US" dirty="0" smtClean="0"/>
          </a:p>
          <a:p>
            <a:pPr marL="342900" indent="-342900">
              <a:buFont typeface="Arial" pitchFamily="34" charset="0"/>
              <a:buChar char="•"/>
            </a:pPr>
            <a:r>
              <a:rPr lang="en-US" dirty="0" smtClean="0"/>
              <a:t>Production CM</a:t>
            </a:r>
          </a:p>
          <a:p>
            <a:pPr marL="800100" lvl="1" indent="-342900"/>
            <a:r>
              <a:rPr lang="en-US" sz="2400" dirty="0" smtClean="0"/>
              <a:t>Niobium procurement (XFEL identical model)</a:t>
            </a:r>
          </a:p>
          <a:p>
            <a:pPr marL="1033463" lvl="2" indent="-342900"/>
            <a:r>
              <a:rPr lang="en-US" sz="2400" dirty="0" smtClean="0"/>
              <a:t>Final drawings and specifications complete, contract was awarded October 2014</a:t>
            </a:r>
          </a:p>
          <a:p>
            <a:pPr marL="1033463" lvl="2" indent="-342900"/>
            <a:endParaRPr lang="en-US" sz="2400" dirty="0" smtClean="0"/>
          </a:p>
          <a:p>
            <a:pPr marL="342900" indent="-342900">
              <a:buFont typeface="Arial" pitchFamily="34" charset="0"/>
              <a:buChar char="•"/>
            </a:pPr>
            <a:r>
              <a:rPr lang="en-US" dirty="0" smtClean="0"/>
              <a:t>Production dressed cavity procurement (XFEL-similar model)</a:t>
            </a:r>
          </a:p>
          <a:p>
            <a:pPr marL="1033463" lvl="2" indent="-342900"/>
            <a:r>
              <a:rPr lang="en-US" sz="2400" dirty="0" smtClean="0"/>
              <a:t>Final drawings were complete July 2014; solicitation Sept. 2014</a:t>
            </a:r>
          </a:p>
          <a:p>
            <a:pPr marL="1033463" lvl="2" indent="-342900"/>
            <a:r>
              <a:rPr lang="en-US" sz="2400" dirty="0" smtClean="0"/>
              <a:t>Driven by need to start production CM: Dressed cavity vertical tests start March 2016 </a:t>
            </a:r>
          </a:p>
          <a:p>
            <a:pPr marL="342900" indent="-342900">
              <a:buFont typeface="Arial" pitchFamily="34" charset="0"/>
              <a:buChar char="•"/>
            </a:pPr>
            <a:endParaRPr lang="en-US" dirty="0"/>
          </a:p>
        </p:txBody>
      </p:sp>
      <p:sp>
        <p:nvSpPr>
          <p:cNvPr id="6" name="Footer Placeholder 3"/>
          <p:cNvSpPr>
            <a:spLocks noGrp="1"/>
          </p:cNvSpPr>
          <p:nvPr>
            <p:ph type="ftr" sz="quarter" idx="4294967295"/>
          </p:nvPr>
        </p:nvSpPr>
        <p:spPr>
          <a:xfrm>
            <a:off x="597872" y="6553200"/>
            <a:ext cx="4126528" cy="314326"/>
          </a:xfrm>
          <a:prstGeom prst="rect">
            <a:avLst/>
          </a:prstGeom>
        </p:spPr>
        <p:txBody>
          <a:bodyPr/>
          <a:lstStyle/>
          <a:p>
            <a:r>
              <a:rPr lang="en-US" dirty="0" smtClean="0"/>
              <a:t>Ginsburg - </a:t>
            </a:r>
            <a:r>
              <a:rPr lang="en-US" dirty="0" err="1" smtClean="0"/>
              <a:t>Saclay</a:t>
            </a:r>
            <a:r>
              <a:rPr lang="en-US" dirty="0" smtClean="0"/>
              <a:t> Seminar, 7 Nov 2014</a:t>
            </a:r>
            <a:endParaRPr lang="en-US" dirty="0"/>
          </a:p>
        </p:txBody>
      </p:sp>
      <p:sp>
        <p:nvSpPr>
          <p:cNvPr id="7" name="Slide Number Placeholder 5"/>
          <p:cNvSpPr>
            <a:spLocks noGrp="1"/>
          </p:cNvSpPr>
          <p:nvPr>
            <p:ph type="sldNum" sz="quarter" idx="15"/>
          </p:nvPr>
        </p:nvSpPr>
        <p:spPr bwMode="auto">
          <a:xfrm>
            <a:off x="8566150" y="6318250"/>
            <a:ext cx="319088" cy="5397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eaLnBrk="1" hangingPunct="1"/>
            <a:fld id="{7910502B-0AF4-49E3-9D53-4A26E5378B2C}" type="slidenum">
              <a:rPr lang="en-US" altLang="en-US"/>
              <a:pPr eaLnBrk="1" hangingPunct="1"/>
              <a:t>51</a:t>
            </a:fld>
            <a:endParaRPr lang="en-US" altLang="en-US"/>
          </a:p>
        </p:txBody>
      </p:sp>
    </p:spTree>
    <p:extLst>
      <p:ext uri="{BB962C8B-B14F-4D97-AF65-F5344CB8AC3E}">
        <p14:creationId xmlns:p14="http://schemas.microsoft.com/office/powerpoint/2010/main" val="3348705278"/>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Near-term plans</a:t>
            </a:r>
            <a:endParaRPr lang="en-US" dirty="0"/>
          </a:p>
        </p:txBody>
      </p:sp>
      <p:sp>
        <p:nvSpPr>
          <p:cNvPr id="3" name="Content Placeholder 2"/>
          <p:cNvSpPr>
            <a:spLocks noGrp="1"/>
          </p:cNvSpPr>
          <p:nvPr>
            <p:ph sz="quarter" idx="14"/>
          </p:nvPr>
        </p:nvSpPr>
        <p:spPr>
          <a:xfrm>
            <a:off x="122830" y="1179190"/>
            <a:ext cx="8911988" cy="5065522"/>
          </a:xfrm>
        </p:spPr>
        <p:txBody>
          <a:bodyPr/>
          <a:lstStyle/>
          <a:p>
            <a:pPr marL="342900" indent="-342900">
              <a:buFont typeface="Arial" pitchFamily="34" charset="0"/>
              <a:buChar char="•"/>
            </a:pPr>
            <a:r>
              <a:rPr lang="en-US" sz="1800" dirty="0" smtClean="0"/>
              <a:t>Prototype Cryomodule</a:t>
            </a:r>
          </a:p>
          <a:p>
            <a:pPr marL="736600" lvl="1" indent="-279400"/>
            <a:r>
              <a:rPr lang="en-US" sz="1800" dirty="0" smtClean="0"/>
              <a:t>Substantial work on infrastructure </a:t>
            </a:r>
            <a:r>
              <a:rPr lang="en-US" sz="1800" dirty="0"/>
              <a:t>and tooling </a:t>
            </a:r>
            <a:r>
              <a:rPr lang="en-US" sz="1800" dirty="0" smtClean="0"/>
              <a:t>for prototype </a:t>
            </a:r>
            <a:r>
              <a:rPr lang="en-US" sz="1800" dirty="0"/>
              <a:t>assembly </a:t>
            </a:r>
          </a:p>
          <a:p>
            <a:pPr marL="736600" lvl="1" indent="-279400"/>
            <a:r>
              <a:rPr lang="en-US" sz="1800" dirty="0"/>
              <a:t>E</a:t>
            </a:r>
            <a:r>
              <a:rPr lang="en-US" sz="1800" dirty="0" smtClean="0"/>
              <a:t>ngineering and design, including support of reviews</a:t>
            </a:r>
          </a:p>
          <a:p>
            <a:pPr marL="742950" lvl="1" indent="-285750"/>
            <a:r>
              <a:rPr lang="en-US" sz="1800" dirty="0" smtClean="0"/>
              <a:t>Cryomodule test stand (CMTS1) design, begin major procurements and assembly</a:t>
            </a:r>
          </a:p>
          <a:p>
            <a:pPr marL="285750" indent="-285750">
              <a:buFont typeface="Arial" pitchFamily="34" charset="0"/>
              <a:buChar char="•"/>
            </a:pPr>
            <a:r>
              <a:rPr lang="en-US" sz="1800" dirty="0" smtClean="0"/>
              <a:t>Component design reviews: magnet, BPM, HOM feedthrough, HOM absorber, tuners</a:t>
            </a:r>
          </a:p>
          <a:p>
            <a:pPr marL="285750" indent="-285750">
              <a:buFont typeface="Arial" pitchFamily="34" charset="0"/>
              <a:buChar char="•"/>
            </a:pPr>
            <a:r>
              <a:rPr lang="en-US" sz="1800" dirty="0" smtClean="0"/>
              <a:t>Procurements: FNAL-led, and support for JLab-led</a:t>
            </a:r>
          </a:p>
          <a:p>
            <a:pPr marL="742950" lvl="1" indent="-285750"/>
            <a:r>
              <a:rPr lang="en-US" sz="1800" dirty="0" smtClean="0"/>
              <a:t>Niobium and cavities are the major ones; prototype cryomodule components</a:t>
            </a:r>
          </a:p>
          <a:p>
            <a:pPr marL="285750" indent="-285750">
              <a:buFont typeface="Arial" pitchFamily="34" charset="0"/>
              <a:buChar char="•"/>
            </a:pPr>
            <a:r>
              <a:rPr lang="en-US" sz="1800" dirty="0"/>
              <a:t>C</a:t>
            </a:r>
            <a:r>
              <a:rPr lang="en-US" sz="1800" dirty="0" smtClean="0"/>
              <a:t>omplete design verification tests</a:t>
            </a:r>
          </a:p>
          <a:p>
            <a:pPr marL="742950" lvl="1" indent="-285750"/>
            <a:r>
              <a:rPr lang="en-US" sz="1800" dirty="0"/>
              <a:t>Horizontal dressed cavity tests at FNAL HTS for system tests of the </a:t>
            </a:r>
            <a:r>
              <a:rPr lang="en-US" sz="1800" dirty="0" smtClean="0"/>
              <a:t>high </a:t>
            </a:r>
            <a:r>
              <a:rPr lang="en-US" sz="1800" dirty="0"/>
              <a:t>power coupler, HOM </a:t>
            </a:r>
            <a:r>
              <a:rPr lang="en-US" sz="1800" dirty="0" smtClean="0"/>
              <a:t>feedthroughs, </a:t>
            </a:r>
            <a:r>
              <a:rPr lang="en-US" sz="1800" dirty="0"/>
              <a:t>and tuner</a:t>
            </a:r>
          </a:p>
          <a:p>
            <a:pPr marL="742950" lvl="1" indent="-285750"/>
            <a:r>
              <a:rPr lang="en-US" sz="1800" dirty="0" smtClean="0"/>
              <a:t>Dedicated </a:t>
            </a:r>
            <a:r>
              <a:rPr lang="en-US" sz="1800" dirty="0"/>
              <a:t>reliability &amp;</a:t>
            </a:r>
            <a:r>
              <a:rPr lang="en-US" sz="1800" dirty="0" smtClean="0"/>
              <a:t> </a:t>
            </a:r>
            <a:r>
              <a:rPr lang="en-US" sz="1800" dirty="0"/>
              <a:t>longevity studies of slow/fast tuner components in </a:t>
            </a:r>
            <a:r>
              <a:rPr lang="en-US" sz="1800" dirty="0" smtClean="0"/>
              <a:t>cold </a:t>
            </a:r>
            <a:r>
              <a:rPr lang="en-US" sz="1800" dirty="0"/>
              <a:t>vacuum environment</a:t>
            </a:r>
          </a:p>
          <a:p>
            <a:pPr marL="742950" lvl="1" indent="-285750"/>
            <a:r>
              <a:rPr lang="en-US" sz="1800" dirty="0" smtClean="0"/>
              <a:t>Development </a:t>
            </a:r>
            <a:r>
              <a:rPr lang="en-US" sz="1800" dirty="0"/>
              <a:t>of </a:t>
            </a:r>
            <a:r>
              <a:rPr lang="en-US" sz="1800" dirty="0" smtClean="0"/>
              <a:t>resonance </a:t>
            </a:r>
            <a:r>
              <a:rPr lang="en-US" sz="1800" dirty="0"/>
              <a:t>control hardware, software, and </a:t>
            </a:r>
            <a:r>
              <a:rPr lang="en-US" sz="1800" dirty="0" smtClean="0"/>
              <a:t>algorithms</a:t>
            </a:r>
          </a:p>
          <a:p>
            <a:pPr marL="742950" lvl="1" indent="-285750"/>
            <a:r>
              <a:rPr lang="en-US" sz="1800" dirty="0" smtClean="0"/>
              <a:t>Magnetic shielding and cool down scheme </a:t>
            </a:r>
          </a:p>
          <a:p>
            <a:endParaRPr lang="en-US" dirty="0"/>
          </a:p>
        </p:txBody>
      </p:sp>
      <p:sp>
        <p:nvSpPr>
          <p:cNvPr id="4" name="Slide Number Placeholder 3"/>
          <p:cNvSpPr>
            <a:spLocks noGrp="1"/>
          </p:cNvSpPr>
          <p:nvPr>
            <p:ph type="sldNum" sz="quarter" idx="15"/>
          </p:nvPr>
        </p:nvSpPr>
        <p:spPr/>
        <p:txBody>
          <a:bodyPr/>
          <a:lstStyle/>
          <a:p>
            <a:pPr>
              <a:defRPr/>
            </a:pPr>
            <a:fld id="{916E5410-9907-4D1F-B8AB-BEE6983E57DE}" type="slidenum">
              <a:rPr lang="en-US" smtClean="0"/>
              <a:pPr>
                <a:defRPr/>
              </a:pPr>
              <a:t>52</a:t>
            </a:fld>
            <a:endParaRPr lang="en-US" dirty="0"/>
          </a:p>
        </p:txBody>
      </p:sp>
      <p:sp>
        <p:nvSpPr>
          <p:cNvPr id="6" name="Footer Placeholder 3"/>
          <p:cNvSpPr>
            <a:spLocks noGrp="1"/>
          </p:cNvSpPr>
          <p:nvPr>
            <p:ph type="ftr" sz="quarter" idx="4294967295"/>
          </p:nvPr>
        </p:nvSpPr>
        <p:spPr>
          <a:xfrm>
            <a:off x="597872" y="6553200"/>
            <a:ext cx="4126528" cy="314326"/>
          </a:xfrm>
          <a:prstGeom prst="rect">
            <a:avLst/>
          </a:prstGeom>
        </p:spPr>
        <p:txBody>
          <a:bodyPr/>
          <a:lstStyle/>
          <a:p>
            <a:r>
              <a:rPr lang="en-US" smtClean="0"/>
              <a:t>Ginsburg - Saclay Seminar, 7 Nov 2014</a:t>
            </a:r>
            <a:endParaRPr lang="en-US" dirty="0"/>
          </a:p>
        </p:txBody>
      </p:sp>
    </p:spTree>
    <p:extLst>
      <p:ext uri="{BB962C8B-B14F-4D97-AF65-F5344CB8AC3E}">
        <p14:creationId xmlns:p14="http://schemas.microsoft.com/office/powerpoint/2010/main" val="3175255752"/>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Conclusions</a:t>
            </a:r>
            <a:endParaRPr lang="en-US" dirty="0"/>
          </a:p>
        </p:txBody>
      </p:sp>
      <p:sp>
        <p:nvSpPr>
          <p:cNvPr id="3" name="Content Placeholder 2"/>
          <p:cNvSpPr>
            <a:spLocks noGrp="1"/>
          </p:cNvSpPr>
          <p:nvPr>
            <p:ph idx="4294967295"/>
          </p:nvPr>
        </p:nvSpPr>
        <p:spPr>
          <a:xfrm>
            <a:off x="457200" y="1046747"/>
            <a:ext cx="8229600" cy="5471283"/>
          </a:xfrm>
          <a:prstGeom prst="rect">
            <a:avLst/>
          </a:prstGeom>
        </p:spPr>
        <p:txBody>
          <a:bodyPr>
            <a:noAutofit/>
          </a:bodyPr>
          <a:lstStyle/>
          <a:p>
            <a:pPr marL="342900" indent="-342900">
              <a:buFont typeface="Arial" pitchFamily="34" charset="0"/>
              <a:buChar char="•"/>
            </a:pPr>
            <a:r>
              <a:rPr lang="en-US" sz="2000" dirty="0"/>
              <a:t>D</a:t>
            </a:r>
            <a:r>
              <a:rPr lang="en-US" sz="2000" dirty="0" smtClean="0"/>
              <a:t>esign changes are minimized; required effort is still substantial</a:t>
            </a:r>
          </a:p>
          <a:p>
            <a:pPr marL="800100" lvl="1" indent="-342900">
              <a:spcBef>
                <a:spcPts val="0"/>
              </a:spcBef>
            </a:pPr>
            <a:r>
              <a:rPr lang="en-US" sz="1800" dirty="0" smtClean="0"/>
              <a:t>Design structure and form very much the TESLA concept with minimal modifications for CW operation</a:t>
            </a:r>
          </a:p>
          <a:p>
            <a:pPr marL="800100" lvl="1" indent="-342900">
              <a:spcBef>
                <a:spcPts val="0"/>
              </a:spcBef>
            </a:pPr>
            <a:r>
              <a:rPr lang="en-US" sz="1800" dirty="0" smtClean="0"/>
              <a:t>Component design effort and technical risk minimized </a:t>
            </a:r>
            <a:r>
              <a:rPr lang="en-US" sz="1800" dirty="0"/>
              <a:t>by using existing designs with minimal </a:t>
            </a:r>
            <a:r>
              <a:rPr lang="en-US" sz="1800" dirty="0" smtClean="0"/>
              <a:t>modification</a:t>
            </a:r>
          </a:p>
          <a:p>
            <a:pPr marL="800100" lvl="1" indent="-342900">
              <a:spcBef>
                <a:spcPts val="0"/>
              </a:spcBef>
            </a:pPr>
            <a:r>
              <a:rPr lang="en-US" sz="1800" dirty="0" smtClean="0"/>
              <a:t>Prototype designs optimized to use existing components to confirm design concepts on a rapid schedule </a:t>
            </a:r>
          </a:p>
          <a:p>
            <a:pPr marL="800100" lvl="1" indent="-342900">
              <a:spcBef>
                <a:spcPts val="0"/>
              </a:spcBef>
            </a:pPr>
            <a:r>
              <a:rPr lang="en-US" sz="1800" dirty="0" smtClean="0"/>
              <a:t>Substantial requirements documentation progress since May</a:t>
            </a:r>
          </a:p>
          <a:p>
            <a:pPr marL="339725" indent="-339725">
              <a:buFont typeface="Arial" panose="020B0604020202020204" pitchFamily="34" charset="0"/>
              <a:buChar char="•"/>
            </a:pPr>
            <a:r>
              <a:rPr lang="en-US" sz="2000" dirty="0" smtClean="0"/>
              <a:t>Design verification test program set up to confirm the modifications </a:t>
            </a:r>
            <a:endParaRPr lang="en-US" sz="900" dirty="0" smtClean="0"/>
          </a:p>
          <a:p>
            <a:pPr marL="341313" indent="-341313">
              <a:buFont typeface="Arial" pitchFamily="34" charset="0"/>
              <a:buChar char="•"/>
            </a:pPr>
            <a:r>
              <a:rPr lang="en-US" sz="2000" dirty="0" smtClean="0"/>
              <a:t>Availability of existing designs and prototype CM components have led to an advanced cryomodule design for this stage of the project</a:t>
            </a:r>
          </a:p>
          <a:p>
            <a:pPr marL="341313" indent="-341313">
              <a:buFont typeface="Arial" pitchFamily="34" charset="0"/>
              <a:buChar char="•"/>
            </a:pPr>
            <a:r>
              <a:rPr lang="en-US" sz="2000" dirty="0" smtClean="0"/>
              <a:t>A comprehensive project structure has been set up to accomplish the necessary tasks</a:t>
            </a:r>
          </a:p>
          <a:p>
            <a:pPr marL="341313" indent="-341313">
              <a:buFont typeface="Arial" pitchFamily="34" charset="0"/>
              <a:buChar char="•"/>
            </a:pPr>
            <a:r>
              <a:rPr lang="en-US" sz="2000" dirty="0" smtClean="0"/>
              <a:t>Project is substantially underway after only one year</a:t>
            </a:r>
          </a:p>
          <a:p>
            <a:pPr marL="342900" indent="-342900">
              <a:buFont typeface="Arial" pitchFamily="34" charset="0"/>
              <a:buChar char="•"/>
            </a:pPr>
            <a:endParaRPr lang="en-US" sz="1600" dirty="0" smtClean="0"/>
          </a:p>
        </p:txBody>
      </p:sp>
      <p:sp>
        <p:nvSpPr>
          <p:cNvPr id="6" name="Footer Placeholder 3"/>
          <p:cNvSpPr>
            <a:spLocks noGrp="1"/>
          </p:cNvSpPr>
          <p:nvPr>
            <p:ph type="ftr" sz="quarter" idx="4294967295"/>
          </p:nvPr>
        </p:nvSpPr>
        <p:spPr>
          <a:xfrm>
            <a:off x="597872" y="6553200"/>
            <a:ext cx="4126528" cy="314326"/>
          </a:xfrm>
          <a:prstGeom prst="rect">
            <a:avLst/>
          </a:prstGeom>
        </p:spPr>
        <p:txBody>
          <a:bodyPr/>
          <a:lstStyle/>
          <a:p>
            <a:r>
              <a:rPr lang="en-US" dirty="0" smtClean="0"/>
              <a:t>Ginsburg - </a:t>
            </a:r>
            <a:r>
              <a:rPr lang="en-US" dirty="0" err="1" smtClean="0"/>
              <a:t>Saclay</a:t>
            </a:r>
            <a:r>
              <a:rPr lang="en-US" dirty="0" smtClean="0"/>
              <a:t> Seminar, 7 Nov 2014</a:t>
            </a:r>
            <a:endParaRPr lang="en-US" dirty="0"/>
          </a:p>
        </p:txBody>
      </p:sp>
      <p:sp>
        <p:nvSpPr>
          <p:cNvPr id="9" name="Slide Number Placeholder 5"/>
          <p:cNvSpPr>
            <a:spLocks noGrp="1"/>
          </p:cNvSpPr>
          <p:nvPr>
            <p:ph type="sldNum" sz="quarter" idx="15"/>
          </p:nvPr>
        </p:nvSpPr>
        <p:spPr bwMode="auto">
          <a:xfrm>
            <a:off x="8566150" y="6318250"/>
            <a:ext cx="319088" cy="5397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eaLnBrk="1" hangingPunct="1"/>
            <a:fld id="{7910502B-0AF4-49E3-9D53-4A26E5378B2C}" type="slidenum">
              <a:rPr lang="en-US" altLang="en-US"/>
              <a:pPr eaLnBrk="1" hangingPunct="1"/>
              <a:t>53</a:t>
            </a:fld>
            <a:endParaRPr lang="en-US" altLang="en-US"/>
          </a:p>
        </p:txBody>
      </p:sp>
    </p:spTree>
    <p:extLst>
      <p:ext uri="{BB962C8B-B14F-4D97-AF65-F5344CB8AC3E}">
        <p14:creationId xmlns:p14="http://schemas.microsoft.com/office/powerpoint/2010/main" val="2044079620"/>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Acknowledgments</a:t>
            </a:r>
            <a:endParaRPr lang="en-US" dirty="0"/>
          </a:p>
        </p:txBody>
      </p:sp>
      <p:sp>
        <p:nvSpPr>
          <p:cNvPr id="5" name="Content Placeholder 4"/>
          <p:cNvSpPr>
            <a:spLocks noGrp="1"/>
          </p:cNvSpPr>
          <p:nvPr>
            <p:ph sz="quarter" idx="14"/>
          </p:nvPr>
        </p:nvSpPr>
        <p:spPr/>
        <p:txBody>
          <a:bodyPr/>
          <a:lstStyle/>
          <a:p>
            <a:pPr algn="ctr"/>
            <a:r>
              <a:rPr lang="en-US" dirty="0" smtClean="0"/>
              <a:t>Tug Arkan, </a:t>
            </a:r>
            <a:r>
              <a:rPr lang="en-US" dirty="0" err="1" smtClean="0"/>
              <a:t>Evgueni</a:t>
            </a:r>
            <a:r>
              <a:rPr lang="en-US" dirty="0" smtClean="0"/>
              <a:t> </a:t>
            </a:r>
            <a:r>
              <a:rPr lang="en-US" dirty="0" err="1" smtClean="0"/>
              <a:t>Borissov</a:t>
            </a:r>
            <a:r>
              <a:rPr lang="en-US" dirty="0" smtClean="0"/>
              <a:t>, </a:t>
            </a:r>
            <a:r>
              <a:rPr lang="en-US" dirty="0" smtClean="0"/>
              <a:t>Anna Grassellino, </a:t>
            </a:r>
          </a:p>
          <a:p>
            <a:pPr algn="ctr"/>
            <a:r>
              <a:rPr lang="en-US" dirty="0" smtClean="0"/>
              <a:t>Chuck </a:t>
            </a:r>
            <a:r>
              <a:rPr lang="en-US" dirty="0" smtClean="0"/>
              <a:t>Grimm, Elvin Harms, Marc Kaducak, Josh </a:t>
            </a:r>
            <a:r>
              <a:rPr lang="en-US" dirty="0" err="1" smtClean="0"/>
              <a:t>Kaluzny</a:t>
            </a:r>
            <a:r>
              <a:rPr lang="en-US" dirty="0" smtClean="0"/>
              <a:t>, Vladimir </a:t>
            </a:r>
            <a:r>
              <a:rPr lang="en-US" dirty="0" err="1" smtClean="0"/>
              <a:t>Kashikhin</a:t>
            </a:r>
            <a:r>
              <a:rPr lang="en-US" dirty="0" smtClean="0"/>
              <a:t>, </a:t>
            </a:r>
            <a:r>
              <a:rPr lang="en-US" dirty="0" smtClean="0"/>
              <a:t>Arkadiy </a:t>
            </a:r>
            <a:r>
              <a:rPr lang="en-US" dirty="0" smtClean="0"/>
              <a:t>Klebaner, </a:t>
            </a:r>
            <a:r>
              <a:rPr lang="en-US" dirty="0" err="1" smtClean="0"/>
              <a:t>Yuriy</a:t>
            </a:r>
            <a:r>
              <a:rPr lang="en-US" dirty="0" smtClean="0"/>
              <a:t> </a:t>
            </a:r>
            <a:r>
              <a:rPr lang="en-US" dirty="0" err="1" smtClean="0"/>
              <a:t>Orlov</a:t>
            </a:r>
            <a:r>
              <a:rPr lang="en-US" dirty="0" smtClean="0"/>
              <a:t>, </a:t>
            </a:r>
            <a:endParaRPr lang="en-US" dirty="0" smtClean="0"/>
          </a:p>
          <a:p>
            <a:pPr algn="ctr"/>
            <a:r>
              <a:rPr lang="en-US" dirty="0" smtClean="0"/>
              <a:t>Tom </a:t>
            </a:r>
            <a:r>
              <a:rPr lang="en-US" dirty="0" smtClean="0"/>
              <a:t>Peterson, </a:t>
            </a:r>
            <a:r>
              <a:rPr lang="en-US" dirty="0" err="1" smtClean="0"/>
              <a:t>Yuriy</a:t>
            </a:r>
            <a:r>
              <a:rPr lang="en-US" dirty="0" smtClean="0"/>
              <a:t> </a:t>
            </a:r>
            <a:r>
              <a:rPr lang="en-US" dirty="0" err="1" smtClean="0"/>
              <a:t>Pischalnikov</a:t>
            </a:r>
            <a:r>
              <a:rPr lang="en-US" dirty="0" smtClean="0"/>
              <a:t>, Ken Premo, Marc Ross, Allan Rowe, Nikolay Solyak, Rich Stanek, </a:t>
            </a:r>
            <a:endParaRPr lang="en-US" dirty="0" smtClean="0"/>
          </a:p>
          <a:p>
            <a:pPr algn="ctr"/>
            <a:r>
              <a:rPr lang="en-US" dirty="0" smtClean="0"/>
              <a:t>and </a:t>
            </a:r>
            <a:r>
              <a:rPr lang="en-US" dirty="0" smtClean="0"/>
              <a:t>Jay Theilacker provided information and slides for this presentation</a:t>
            </a:r>
          </a:p>
          <a:p>
            <a:pPr algn="ctr"/>
            <a:endParaRPr lang="en-US" dirty="0" smtClean="0"/>
          </a:p>
          <a:p>
            <a:pPr algn="ctr"/>
            <a:r>
              <a:rPr lang="en-US" dirty="0" smtClean="0"/>
              <a:t>I am grateful for their assistance.</a:t>
            </a:r>
            <a:endParaRPr lang="en-US" dirty="0"/>
          </a:p>
        </p:txBody>
      </p:sp>
      <p:sp>
        <p:nvSpPr>
          <p:cNvPr id="4" name="Footer Placeholder 3"/>
          <p:cNvSpPr>
            <a:spLocks noGrp="1"/>
          </p:cNvSpPr>
          <p:nvPr>
            <p:ph type="ftr" sz="quarter" idx="4294967295"/>
          </p:nvPr>
        </p:nvSpPr>
        <p:spPr>
          <a:xfrm>
            <a:off x="597872" y="6553200"/>
            <a:ext cx="4126528" cy="314326"/>
          </a:xfrm>
          <a:prstGeom prst="rect">
            <a:avLst/>
          </a:prstGeom>
        </p:spPr>
        <p:txBody>
          <a:bodyPr/>
          <a:lstStyle/>
          <a:p>
            <a:r>
              <a:rPr lang="en-US" dirty="0" smtClean="0"/>
              <a:t>Ginsburg - </a:t>
            </a:r>
            <a:r>
              <a:rPr lang="en-US" dirty="0" err="1" smtClean="0"/>
              <a:t>Saclay</a:t>
            </a:r>
            <a:r>
              <a:rPr lang="en-US" dirty="0" smtClean="0"/>
              <a:t> Seminar, 7 Nov 2014</a:t>
            </a:r>
            <a:endParaRPr lang="en-US" dirty="0"/>
          </a:p>
        </p:txBody>
      </p:sp>
      <p:sp>
        <p:nvSpPr>
          <p:cNvPr id="6" name="Slide Number Placeholder 3"/>
          <p:cNvSpPr>
            <a:spLocks noGrp="1"/>
          </p:cNvSpPr>
          <p:nvPr>
            <p:ph type="sldNum" sz="quarter" idx="15"/>
          </p:nvPr>
        </p:nvSpPr>
        <p:spPr>
          <a:xfrm>
            <a:off x="8566150" y="6318250"/>
            <a:ext cx="319088" cy="539750"/>
          </a:xfrm>
        </p:spPr>
        <p:txBody>
          <a:bodyPr/>
          <a:lstStyle/>
          <a:p>
            <a:pPr>
              <a:defRPr/>
            </a:pPr>
            <a:fld id="{916E5410-9907-4D1F-B8AB-BEE6983E57DE}" type="slidenum">
              <a:rPr lang="en-US" smtClean="0"/>
              <a:pPr>
                <a:defRPr/>
              </a:pPr>
              <a:t>54</a:t>
            </a:fld>
            <a:endParaRPr lang="en-US" dirty="0"/>
          </a:p>
        </p:txBody>
      </p:sp>
    </p:spTree>
    <p:extLst>
      <p:ext uri="{BB962C8B-B14F-4D97-AF65-F5344CB8AC3E}">
        <p14:creationId xmlns:p14="http://schemas.microsoft.com/office/powerpoint/2010/main" val="1618676474"/>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2"/>
          <p:cNvSpPr>
            <a:spLocks noGrp="1"/>
          </p:cNvSpPr>
          <p:nvPr>
            <p:ph type="title"/>
          </p:nvPr>
        </p:nvSpPr>
        <p:spPr/>
        <p:txBody>
          <a:bodyPr/>
          <a:lstStyle/>
          <a:p>
            <a:r>
              <a:rPr lang="en-US" altLang="en-US" dirty="0" smtClean="0"/>
              <a:t>Backup slides</a:t>
            </a:r>
          </a:p>
        </p:txBody>
      </p:sp>
      <p:sp>
        <p:nvSpPr>
          <p:cNvPr id="35845" name="Slide Number Placeholder 3"/>
          <p:cNvSpPr>
            <a:spLocks noGrp="1"/>
          </p:cNvSpPr>
          <p:nvPr>
            <p:ph type="sldNum" sz="quarter" idx="1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eaLnBrk="1" hangingPunct="1"/>
            <a:fld id="{36DBDCF8-2C0C-46EC-8F4F-A883FC491782}" type="slidenum">
              <a:rPr lang="en-US" altLang="en-US"/>
              <a:pPr eaLnBrk="1" hangingPunct="1"/>
              <a:t>55</a:t>
            </a:fld>
            <a:endParaRPr lang="en-US" altLang="en-US" dirty="0"/>
          </a:p>
        </p:txBody>
      </p:sp>
      <p:sp>
        <p:nvSpPr>
          <p:cNvPr id="6" name="Footer Placeholder 3"/>
          <p:cNvSpPr>
            <a:spLocks noGrp="1"/>
          </p:cNvSpPr>
          <p:nvPr>
            <p:ph type="ftr" sz="quarter" idx="4294967295"/>
          </p:nvPr>
        </p:nvSpPr>
        <p:spPr>
          <a:xfrm>
            <a:off x="597872" y="6567268"/>
            <a:ext cx="4126528" cy="314326"/>
          </a:xfrm>
          <a:prstGeom prst="rect">
            <a:avLst/>
          </a:prstGeom>
        </p:spPr>
        <p:txBody>
          <a:bodyPr/>
          <a:lstStyle/>
          <a:p>
            <a:r>
              <a:rPr lang="en-US" smtClean="0"/>
              <a:t>Ginsburg - Saclay</a:t>
            </a:r>
            <a:r>
              <a:rPr lang="en-US" dirty="0" smtClean="0"/>
              <a:t> Seminar, 7 Nov 2014</a:t>
            </a:r>
            <a:endParaRPr lang="en-US" dirty="0"/>
          </a:p>
        </p:txBody>
      </p:sp>
    </p:spTree>
    <p:extLst>
      <p:ext uri="{BB962C8B-B14F-4D97-AF65-F5344CB8AC3E}">
        <p14:creationId xmlns:p14="http://schemas.microsoft.com/office/powerpoint/2010/main" val="3844193260"/>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FNAL LCLS-II Organization</a:t>
            </a:r>
            <a:endParaRPr lang="en-US" dirty="0"/>
          </a:p>
        </p:txBody>
      </p:sp>
      <p:sp>
        <p:nvSpPr>
          <p:cNvPr id="4" name="Slide Number Placeholder 3"/>
          <p:cNvSpPr>
            <a:spLocks noGrp="1"/>
          </p:cNvSpPr>
          <p:nvPr>
            <p:ph type="sldNum" sz="quarter" idx="15"/>
          </p:nvPr>
        </p:nvSpPr>
        <p:spPr/>
        <p:txBody>
          <a:bodyPr/>
          <a:lstStyle/>
          <a:p>
            <a:pPr>
              <a:defRPr/>
            </a:pPr>
            <a:fld id="{916E5410-9907-4D1F-B8AB-BEE6983E57DE}" type="slidenum">
              <a:rPr lang="en-US" smtClean="0"/>
              <a:pPr>
                <a:defRPr/>
              </a:pPr>
              <a:t>56</a:t>
            </a:fld>
            <a:endParaRPr lang="en-US" dirty="0"/>
          </a:p>
        </p:txBody>
      </p:sp>
      <p:pic>
        <p:nvPicPr>
          <p:cNvPr id="6" name="Content Placeholder 5"/>
          <p:cNvPicPr>
            <a:picLocks noGrp="1" noChangeAspect="1" noChangeArrowheads="1"/>
          </p:cNvPicPr>
          <p:nvPr>
            <p:ph sz="quarter" idx="14"/>
          </p:nvPr>
        </p:nvPicPr>
        <p:blipFill>
          <a:blip r:embed="rId2" cstate="print">
            <a:extLst>
              <a:ext uri="{28A0092B-C50C-407E-A947-70E740481C1C}">
                <a14:useLocalDpi xmlns:a14="http://schemas.microsoft.com/office/drawing/2010/main" val="0"/>
              </a:ext>
            </a:extLst>
          </a:blip>
          <a:srcRect/>
          <a:stretch>
            <a:fillRect/>
          </a:stretch>
        </p:blipFill>
        <p:spPr bwMode="auto">
          <a:xfrm>
            <a:off x="45274" y="1113692"/>
            <a:ext cx="9053291" cy="54394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Footer Placeholder 3"/>
          <p:cNvSpPr>
            <a:spLocks noGrp="1"/>
          </p:cNvSpPr>
          <p:nvPr>
            <p:ph type="ftr" sz="quarter" idx="4294967295"/>
          </p:nvPr>
        </p:nvSpPr>
        <p:spPr>
          <a:xfrm>
            <a:off x="597872" y="6553200"/>
            <a:ext cx="4126528" cy="314326"/>
          </a:xfrm>
          <a:prstGeom prst="rect">
            <a:avLst/>
          </a:prstGeom>
        </p:spPr>
        <p:txBody>
          <a:bodyPr/>
          <a:lstStyle/>
          <a:p>
            <a:r>
              <a:rPr lang="en-US" smtClean="0"/>
              <a:t>Ginsburg - Saclay Seminar, 7 Nov 2014</a:t>
            </a:r>
            <a:endParaRPr lang="en-US" dirty="0"/>
          </a:p>
        </p:txBody>
      </p:sp>
      <p:sp>
        <p:nvSpPr>
          <p:cNvPr id="3" name="Rectangle 2"/>
          <p:cNvSpPr/>
          <p:nvPr/>
        </p:nvSpPr>
        <p:spPr>
          <a:xfrm>
            <a:off x="1118987" y="1148862"/>
            <a:ext cx="1947672" cy="94919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6351633" y="256969"/>
            <a:ext cx="902811" cy="369332"/>
          </a:xfrm>
          <a:prstGeom prst="rect">
            <a:avLst/>
          </a:prstGeom>
          <a:noFill/>
          <a:ln>
            <a:solidFill>
              <a:schemeClr val="accent1"/>
            </a:solidFill>
          </a:ln>
        </p:spPr>
        <p:txBody>
          <a:bodyPr wrap="none" rtlCol="0">
            <a:spAutoFit/>
          </a:bodyPr>
          <a:lstStyle/>
          <a:p>
            <a:r>
              <a:rPr lang="en-US" dirty="0" smtClean="0"/>
              <a:t>Stanek</a:t>
            </a:r>
            <a:endParaRPr lang="en-US" dirty="0"/>
          </a:p>
        </p:txBody>
      </p:sp>
    </p:spTree>
    <p:extLst>
      <p:ext uri="{BB962C8B-B14F-4D97-AF65-F5344CB8AC3E}">
        <p14:creationId xmlns:p14="http://schemas.microsoft.com/office/powerpoint/2010/main" val="3259870667"/>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LCLS-II Documents Definitions (L. Plummer)</a:t>
            </a:r>
            <a:endParaRPr lang="en-US" dirty="0"/>
          </a:p>
        </p:txBody>
      </p:sp>
      <p:sp>
        <p:nvSpPr>
          <p:cNvPr id="3" name="Content Placeholder 2"/>
          <p:cNvSpPr>
            <a:spLocks noGrp="1"/>
          </p:cNvSpPr>
          <p:nvPr>
            <p:ph sz="quarter" idx="14"/>
          </p:nvPr>
        </p:nvSpPr>
        <p:spPr/>
        <p:txBody>
          <a:bodyPr/>
          <a:lstStyle/>
          <a:p>
            <a:pPr marL="171450" indent="-171450">
              <a:buFont typeface="Arial" pitchFamily="34" charset="0"/>
              <a:buChar char="•"/>
            </a:pPr>
            <a:r>
              <a:rPr lang="en-US" sz="2000" dirty="0" smtClean="0"/>
              <a:t>Global </a:t>
            </a:r>
            <a:r>
              <a:rPr lang="en-US" sz="2000" dirty="0"/>
              <a:t>Requirements Document (GRD)</a:t>
            </a:r>
            <a:r>
              <a:rPr lang="en-US" sz="1800" dirty="0"/>
              <a:t> </a:t>
            </a:r>
            <a:endParaRPr lang="en-US" sz="1800" dirty="0" smtClean="0"/>
          </a:p>
          <a:p>
            <a:pPr marL="628650" lvl="1" indent="-171450"/>
            <a:r>
              <a:rPr lang="en-US" sz="1200" dirty="0" smtClean="0"/>
              <a:t>A </a:t>
            </a:r>
            <a:r>
              <a:rPr lang="en-US" sz="1200" dirty="0"/>
              <a:t>single global-level requirements document that specifies the performance requirements for the LCLS-II x-ray free electron laser. </a:t>
            </a:r>
          </a:p>
          <a:p>
            <a:pPr marL="171450" indent="-171450">
              <a:buFont typeface="Arial" pitchFamily="34" charset="0"/>
              <a:buChar char="•"/>
            </a:pPr>
            <a:r>
              <a:rPr lang="en-US" sz="2000" dirty="0"/>
              <a:t>Physics Requirements Documents (PRD) </a:t>
            </a:r>
          </a:p>
          <a:p>
            <a:pPr marL="628650" lvl="1" indent="-171450"/>
            <a:r>
              <a:rPr lang="en-US" sz="1200" dirty="0" smtClean="0"/>
              <a:t>PRDs </a:t>
            </a:r>
            <a:r>
              <a:rPr lang="en-US" sz="1200" dirty="0"/>
              <a:t>are a flow-down from the GRD. PRDs typically specify the performance requirements for each LCLS-II System. These documents cover how a system needs to perform and what criteria the system needs to meet to satisfy the GRD. This is a physics specification generally used as a starting point in the engineering design. </a:t>
            </a:r>
          </a:p>
          <a:p>
            <a:pPr marL="171450" indent="-171450">
              <a:buFont typeface="Arial" pitchFamily="34" charset="0"/>
              <a:buChar char="•"/>
            </a:pPr>
            <a:r>
              <a:rPr lang="en-US" sz="2000" dirty="0"/>
              <a:t>Functional Requirements Specification (FRS) </a:t>
            </a:r>
          </a:p>
          <a:p>
            <a:pPr marL="628650" lvl="1" indent="-171450"/>
            <a:r>
              <a:rPr lang="en-US" sz="1200" dirty="0" smtClean="0"/>
              <a:t>Describes </a:t>
            </a:r>
            <a:r>
              <a:rPr lang="en-US" sz="1200" dirty="0"/>
              <a:t>the programmatic or project needs and/or requested behavior of a system or component. The document typically outlines what is needed by the end user as well as the constraints, assumptions, technical requirements and requested properties of inputs and outputs. </a:t>
            </a:r>
          </a:p>
          <a:p>
            <a:pPr marL="171450" indent="-171450">
              <a:buFont typeface="Arial" pitchFamily="34" charset="0"/>
              <a:buChar char="•"/>
            </a:pPr>
            <a:r>
              <a:rPr lang="en-US" sz="2000" dirty="0"/>
              <a:t>Interface Control Documents (ICD) </a:t>
            </a:r>
          </a:p>
          <a:p>
            <a:pPr marL="628650" lvl="1" indent="-171450"/>
            <a:r>
              <a:rPr lang="en-US" sz="1200" dirty="0" smtClean="0"/>
              <a:t>ICDs </a:t>
            </a:r>
            <a:r>
              <a:rPr lang="en-US" sz="1200" dirty="0"/>
              <a:t>are interface or boundary documents that define the boundaries between two systems. ICDs can be written to define vertical interfaces (</a:t>
            </a:r>
            <a:r>
              <a:rPr lang="en-US" sz="1200" dirty="0" err="1"/>
              <a:t>Inj</a:t>
            </a:r>
            <a:r>
              <a:rPr lang="en-US" sz="1200" dirty="0"/>
              <a:t>-Lin, Lin-Und, etc.) or horizontal (Vacuum-Controls, Diagnostics-Controls, etc.). ICDs are use to describe the boundaries or endpoints of one specific system with respect to another system, the physical interface between the two, and the limits of responsibilities for the two. </a:t>
            </a:r>
          </a:p>
          <a:p>
            <a:pPr marL="171450" indent="-171450">
              <a:buFont typeface="Arial" pitchFamily="34" charset="0"/>
              <a:buChar char="•"/>
            </a:pPr>
            <a:r>
              <a:rPr lang="en-US" sz="2000" dirty="0" smtClean="0"/>
              <a:t>Engineering </a:t>
            </a:r>
            <a:r>
              <a:rPr lang="en-US" sz="2000" dirty="0"/>
              <a:t>Specification Documents (ESD) </a:t>
            </a:r>
            <a:endParaRPr lang="en-US" sz="2000" dirty="0" smtClean="0"/>
          </a:p>
          <a:p>
            <a:pPr marL="628650" lvl="1" indent="-171450"/>
            <a:r>
              <a:rPr lang="en-US" sz="1200" dirty="0" smtClean="0"/>
              <a:t>ESDs </a:t>
            </a:r>
            <a:r>
              <a:rPr lang="en-US" sz="1200" dirty="0"/>
              <a:t>typically define system and/or component level specifications or parameters. The ESDs are typically engineering specifications and can be used as a 'design-to' specification for outside or inside fabrication. </a:t>
            </a:r>
          </a:p>
          <a:p>
            <a:endParaRPr lang="en-US" dirty="0"/>
          </a:p>
        </p:txBody>
      </p:sp>
      <p:sp>
        <p:nvSpPr>
          <p:cNvPr id="4" name="Slide Number Placeholder 3"/>
          <p:cNvSpPr>
            <a:spLocks noGrp="1"/>
          </p:cNvSpPr>
          <p:nvPr>
            <p:ph type="sldNum" sz="quarter" idx="15"/>
          </p:nvPr>
        </p:nvSpPr>
        <p:spPr/>
        <p:txBody>
          <a:bodyPr/>
          <a:lstStyle/>
          <a:p>
            <a:pPr>
              <a:defRPr/>
            </a:pPr>
            <a:fld id="{916E5410-9907-4D1F-B8AB-BEE6983E57DE}" type="slidenum">
              <a:rPr lang="en-US" smtClean="0"/>
              <a:pPr>
                <a:defRPr/>
              </a:pPr>
              <a:t>57</a:t>
            </a:fld>
            <a:endParaRPr lang="en-US" dirty="0"/>
          </a:p>
        </p:txBody>
      </p:sp>
      <p:sp>
        <p:nvSpPr>
          <p:cNvPr id="6" name="Footer Placeholder 3"/>
          <p:cNvSpPr>
            <a:spLocks noGrp="1"/>
          </p:cNvSpPr>
          <p:nvPr>
            <p:ph type="ftr" sz="quarter" idx="4294967295"/>
          </p:nvPr>
        </p:nvSpPr>
        <p:spPr>
          <a:xfrm>
            <a:off x="597872" y="6553200"/>
            <a:ext cx="4126528" cy="314326"/>
          </a:xfrm>
          <a:prstGeom prst="rect">
            <a:avLst/>
          </a:prstGeom>
        </p:spPr>
        <p:txBody>
          <a:bodyPr/>
          <a:lstStyle/>
          <a:p>
            <a:r>
              <a:rPr lang="en-US" smtClean="0"/>
              <a:t>Ginsburg - Saclay</a:t>
            </a:r>
            <a:r>
              <a:rPr lang="en-US" dirty="0" smtClean="0"/>
              <a:t> Seminar, 7 Nov 2014</a:t>
            </a:r>
            <a:endParaRPr lang="en-US" dirty="0"/>
          </a:p>
        </p:txBody>
      </p:sp>
    </p:spTree>
    <p:extLst>
      <p:ext uri="{BB962C8B-B14F-4D97-AF65-F5344CB8AC3E}">
        <p14:creationId xmlns:p14="http://schemas.microsoft.com/office/powerpoint/2010/main" val="2012676668"/>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LCLS-II Released Documentation</a:t>
            </a:r>
            <a:endParaRPr lang="en-US" sz="2700" dirty="0"/>
          </a:p>
        </p:txBody>
      </p:sp>
      <p:sp>
        <p:nvSpPr>
          <p:cNvPr id="3" name="Content Placeholder 2"/>
          <p:cNvSpPr>
            <a:spLocks noGrp="1"/>
          </p:cNvSpPr>
          <p:nvPr>
            <p:ph idx="4294967295"/>
          </p:nvPr>
        </p:nvSpPr>
        <p:spPr>
          <a:xfrm>
            <a:off x="150125" y="1095432"/>
            <a:ext cx="8884693" cy="4373563"/>
          </a:xfrm>
          <a:prstGeom prst="rect">
            <a:avLst/>
          </a:prstGeom>
        </p:spPr>
        <p:txBody>
          <a:bodyPr>
            <a:noAutofit/>
          </a:bodyPr>
          <a:lstStyle/>
          <a:p>
            <a:pPr marL="341313" indent="-341313">
              <a:spcAft>
                <a:spcPts val="0"/>
              </a:spcAft>
              <a:buFont typeface="+mj-lt"/>
              <a:buAutoNum type="arabicPeriod"/>
            </a:pPr>
            <a:r>
              <a:rPr lang="en-US" sz="1600" dirty="0" smtClean="0"/>
              <a:t>Physics Requirements Document, “SCRF </a:t>
            </a:r>
            <a:r>
              <a:rPr lang="en-US" sz="1600" dirty="0"/>
              <a:t>1.3 GHz </a:t>
            </a:r>
            <a:r>
              <a:rPr lang="en-US" sz="1600" dirty="0" smtClean="0"/>
              <a:t>Cryomodule,” LCLSII-4.1-PR-0146-R0, 4/30/2014</a:t>
            </a:r>
            <a:r>
              <a:rPr lang="en-US" sz="1600" dirty="0"/>
              <a:t>.</a:t>
            </a:r>
            <a:r>
              <a:rPr lang="en-US" sz="1600" dirty="0" smtClean="0"/>
              <a:t> [includes magnet]</a:t>
            </a:r>
          </a:p>
          <a:p>
            <a:pPr marL="341313" indent="-341313">
              <a:spcAft>
                <a:spcPts val="0"/>
              </a:spcAft>
              <a:buFont typeface="+mj-lt"/>
              <a:buAutoNum type="arabicPeriod"/>
            </a:pPr>
            <a:r>
              <a:rPr lang="en-US" sz="1600" dirty="0"/>
              <a:t>Physics Requirements Document: “SCRF 3.9 GHz Cryomodule</a:t>
            </a:r>
            <a:r>
              <a:rPr lang="en-US" sz="1600" dirty="0" smtClean="0"/>
              <a:t>,” LCLSII-4.1-PR-0097-R0</a:t>
            </a:r>
            <a:r>
              <a:rPr lang="en-US" sz="1600" dirty="0"/>
              <a:t>, </a:t>
            </a:r>
            <a:r>
              <a:rPr lang="en-US" sz="1600" dirty="0" smtClean="0"/>
              <a:t>6/23/2014.</a:t>
            </a:r>
            <a:endParaRPr lang="en-US" sz="1600" dirty="0"/>
          </a:p>
          <a:p>
            <a:pPr marL="341313" indent="-341313">
              <a:spcAft>
                <a:spcPts val="0"/>
              </a:spcAft>
              <a:buFont typeface="+mj-lt"/>
              <a:buAutoNum type="arabicPeriod"/>
            </a:pPr>
            <a:r>
              <a:rPr lang="en-US" sz="1600" dirty="0"/>
              <a:t>Physics Requirements </a:t>
            </a:r>
            <a:r>
              <a:rPr lang="en-US" sz="1600" dirty="0" smtClean="0"/>
              <a:t>Document: </a:t>
            </a:r>
            <a:r>
              <a:rPr lang="en-US" sz="1600" dirty="0"/>
              <a:t>“Beam Position Monitor Requirements</a:t>
            </a:r>
            <a:r>
              <a:rPr lang="en-US" sz="1600" dirty="0" smtClean="0"/>
              <a:t>,” LCLSII-2.4-PR-0136-R0, 4/7/2014 [to be updated for button BPM]</a:t>
            </a:r>
            <a:endParaRPr lang="en-US" sz="1600" dirty="0"/>
          </a:p>
          <a:p>
            <a:pPr marL="341313" indent="-341313">
              <a:spcAft>
                <a:spcPts val="0"/>
              </a:spcAft>
              <a:buFont typeface="+mj-lt"/>
              <a:buAutoNum type="arabicPeriod"/>
            </a:pPr>
            <a:r>
              <a:rPr lang="en-US" sz="1600" dirty="0" smtClean="0"/>
              <a:t>Functional Requirements Specification, “SCRF 1.3 GHz,” LCLSII-2.5-FR-0053-R0, 6/23/2014</a:t>
            </a:r>
            <a:r>
              <a:rPr lang="en-US" sz="1600" dirty="0"/>
              <a:t>.</a:t>
            </a:r>
            <a:endParaRPr lang="en-US" sz="1600" dirty="0" smtClean="0"/>
          </a:p>
          <a:p>
            <a:pPr marL="341313" indent="-341313">
              <a:spcAft>
                <a:spcPts val="0"/>
              </a:spcAft>
              <a:buFont typeface="+mj-lt"/>
              <a:buAutoNum type="arabicPeriod"/>
            </a:pPr>
            <a:r>
              <a:rPr lang="en-US" sz="1600" dirty="0"/>
              <a:t>Functional Requirements Specification, “Fermilab Cryomodule Test Stand 1,” </a:t>
            </a:r>
            <a:r>
              <a:rPr lang="en-US" sz="1600" dirty="0" smtClean="0"/>
              <a:t>LCLSII-4.5-FR-0246-R0, 8/27/2014.</a:t>
            </a:r>
          </a:p>
          <a:p>
            <a:pPr marL="341313" indent="-341313">
              <a:spcAft>
                <a:spcPts val="0"/>
              </a:spcAft>
              <a:buFont typeface="+mj-lt"/>
              <a:buAutoNum type="arabicPeriod"/>
            </a:pPr>
            <a:r>
              <a:rPr lang="en-US" sz="1600" dirty="0" smtClean="0"/>
              <a:t>Engineering note: “Cryogenic </a:t>
            </a:r>
            <a:r>
              <a:rPr lang="en-US" sz="1600" dirty="0"/>
              <a:t>System – Cryomodule Design </a:t>
            </a:r>
            <a:r>
              <a:rPr lang="en-US" sz="1600" dirty="0" smtClean="0"/>
              <a:t>Methodology,” LCLS-II-4.5-EN-0186-R0, 5/19/2014.</a:t>
            </a:r>
          </a:p>
          <a:p>
            <a:pPr marL="341313" indent="-341313">
              <a:spcAft>
                <a:spcPts val="0"/>
              </a:spcAft>
              <a:buFont typeface="+mj-lt"/>
              <a:buAutoNum type="arabicPeriod"/>
            </a:pPr>
            <a:r>
              <a:rPr lang="en-US" sz="1600" dirty="0" smtClean="0"/>
              <a:t>Engineering note: “”Cryogenic Heat Load,” LCLSII-4.5-EN-0179-R0, 8/7/2014.</a:t>
            </a:r>
            <a:endParaRPr lang="en-US" sz="1600" dirty="0"/>
          </a:p>
          <a:p>
            <a:pPr marL="341313" indent="-341313">
              <a:spcAft>
                <a:spcPts val="0"/>
              </a:spcAft>
              <a:buFont typeface="+mj-lt"/>
              <a:buAutoNum type="arabicPeriod"/>
            </a:pPr>
            <a:r>
              <a:rPr lang="en-US" sz="1600" dirty="0" smtClean="0"/>
              <a:t>Engineering Note: “Cryogenic  System – Operating Temperature,” LCLSII-4.5-EN-0185, 5/19/2014 </a:t>
            </a:r>
          </a:p>
          <a:p>
            <a:pPr marL="341313" indent="-341313">
              <a:spcAft>
                <a:spcPts val="0"/>
              </a:spcAft>
              <a:buFont typeface="+mj-lt"/>
              <a:buAutoNum type="arabicPeriod"/>
            </a:pPr>
            <a:r>
              <a:rPr lang="en-US" sz="1600" dirty="0"/>
              <a:t>Interface Control Document: “Cryogenic Distribution System,” LCLSII-4.9-IC-0058-R0, </a:t>
            </a:r>
            <a:r>
              <a:rPr lang="en-US" sz="1600" dirty="0" smtClean="0"/>
              <a:t>8/4/2014.</a:t>
            </a:r>
          </a:p>
          <a:p>
            <a:pPr marL="341313" indent="-341313">
              <a:spcAft>
                <a:spcPts val="0"/>
              </a:spcAft>
              <a:buFont typeface="+mj-lt"/>
              <a:buAutoNum type="arabicPeriod"/>
            </a:pPr>
            <a:r>
              <a:rPr lang="en-US" sz="1600" dirty="0"/>
              <a:t>Interface Control Document: “Accelerator Systems to Cryogenic Systems,” </a:t>
            </a:r>
            <a:r>
              <a:rPr lang="en-US" sz="1600" dirty="0" smtClean="0"/>
              <a:t>LCLSII-2.5-IC-0056-R1, 9/9/2014.</a:t>
            </a:r>
          </a:p>
          <a:p>
            <a:endParaRPr lang="en-US" sz="1400" dirty="0" smtClean="0"/>
          </a:p>
          <a:p>
            <a:pPr marL="514350" indent="-514350">
              <a:buFont typeface="+mj-lt"/>
              <a:buAutoNum type="arabicPeriod"/>
            </a:pPr>
            <a:endParaRPr lang="en-US" sz="1400" dirty="0" smtClean="0"/>
          </a:p>
        </p:txBody>
      </p:sp>
      <p:sp>
        <p:nvSpPr>
          <p:cNvPr id="9" name="Slide Number Placeholder 3"/>
          <p:cNvSpPr>
            <a:spLocks noGrp="1"/>
          </p:cNvSpPr>
          <p:nvPr>
            <p:ph type="sldNum" sz="quarter" idx="15"/>
          </p:nvPr>
        </p:nvSpPr>
        <p:spPr bwMode="auto">
          <a:xfrm>
            <a:off x="8566150" y="6318250"/>
            <a:ext cx="319088" cy="5397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eaLnBrk="1" hangingPunct="1"/>
            <a:fld id="{36DBDCF8-2C0C-46EC-8F4F-A883FC491782}" type="slidenum">
              <a:rPr lang="en-US" altLang="en-US"/>
              <a:pPr eaLnBrk="1" hangingPunct="1"/>
              <a:t>58</a:t>
            </a:fld>
            <a:endParaRPr lang="en-US" altLang="en-US" dirty="0"/>
          </a:p>
        </p:txBody>
      </p:sp>
      <p:sp>
        <p:nvSpPr>
          <p:cNvPr id="7" name="Footer Placeholder 3"/>
          <p:cNvSpPr>
            <a:spLocks noGrp="1"/>
          </p:cNvSpPr>
          <p:nvPr>
            <p:ph type="ftr" sz="quarter" idx="4294967295"/>
          </p:nvPr>
        </p:nvSpPr>
        <p:spPr>
          <a:xfrm>
            <a:off x="597872" y="6553200"/>
            <a:ext cx="4126528" cy="314326"/>
          </a:xfrm>
          <a:prstGeom prst="rect">
            <a:avLst/>
          </a:prstGeom>
        </p:spPr>
        <p:txBody>
          <a:bodyPr/>
          <a:lstStyle/>
          <a:p>
            <a:r>
              <a:rPr lang="en-US" smtClean="0"/>
              <a:t>Ginsburg - Saclay</a:t>
            </a:r>
            <a:r>
              <a:rPr lang="en-US" dirty="0" smtClean="0"/>
              <a:t> Seminar, 7 Nov 2014</a:t>
            </a:r>
            <a:endParaRPr lang="en-US" dirty="0"/>
          </a:p>
        </p:txBody>
      </p:sp>
    </p:spTree>
    <p:extLst>
      <p:ext uri="{BB962C8B-B14F-4D97-AF65-F5344CB8AC3E}">
        <p14:creationId xmlns:p14="http://schemas.microsoft.com/office/powerpoint/2010/main" val="3704809464"/>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LCLS-II Draft Documentation</a:t>
            </a:r>
            <a:endParaRPr lang="en-US" sz="2700" dirty="0"/>
          </a:p>
        </p:txBody>
      </p:sp>
      <p:sp>
        <p:nvSpPr>
          <p:cNvPr id="3" name="Content Placeholder 2"/>
          <p:cNvSpPr>
            <a:spLocks noGrp="1"/>
          </p:cNvSpPr>
          <p:nvPr>
            <p:ph idx="4294967295"/>
          </p:nvPr>
        </p:nvSpPr>
        <p:spPr>
          <a:xfrm>
            <a:off x="541385" y="1137458"/>
            <a:ext cx="8229600" cy="4373563"/>
          </a:xfrm>
          <a:prstGeom prst="rect">
            <a:avLst/>
          </a:prstGeom>
        </p:spPr>
        <p:txBody>
          <a:bodyPr>
            <a:noAutofit/>
          </a:bodyPr>
          <a:lstStyle/>
          <a:p>
            <a:pPr marL="520700" indent="-520700">
              <a:buFont typeface="+mj-lt"/>
              <a:buAutoNum type="arabicPeriod"/>
            </a:pPr>
            <a:r>
              <a:rPr lang="en-US" sz="2000" dirty="0" smtClean="0"/>
              <a:t>Functional </a:t>
            </a:r>
            <a:r>
              <a:rPr lang="en-US" sz="2000" dirty="0"/>
              <a:t>Requirements </a:t>
            </a:r>
            <a:r>
              <a:rPr lang="en-US" sz="2000" dirty="0" smtClean="0"/>
              <a:t>Specification: </a:t>
            </a:r>
            <a:r>
              <a:rPr lang="en-US" sz="2000" dirty="0"/>
              <a:t>“SCRF 3.9 GHz Cryomodule</a:t>
            </a:r>
            <a:r>
              <a:rPr lang="en-US" sz="2000" dirty="0" smtClean="0"/>
              <a:t>,” draft released.</a:t>
            </a:r>
          </a:p>
          <a:p>
            <a:pPr marL="514350" indent="-514350">
              <a:buFont typeface="+mj-lt"/>
              <a:buAutoNum type="arabicPeriod"/>
            </a:pPr>
            <a:r>
              <a:rPr lang="en-US" sz="2000" dirty="0" smtClean="0"/>
              <a:t>Interface Control Document: “Fundamental Power Coupler,” LCLSII-4.5-IC-0237, in preparation.</a:t>
            </a:r>
          </a:p>
          <a:p>
            <a:pPr marL="514350" indent="-514350">
              <a:buFont typeface="+mj-lt"/>
              <a:buAutoNum type="arabicPeriod"/>
            </a:pPr>
            <a:r>
              <a:rPr lang="en-US" sz="2000" dirty="0" smtClean="0"/>
              <a:t>Engineering Specification Document</a:t>
            </a:r>
            <a:r>
              <a:rPr lang="en-US" sz="2000" dirty="0"/>
              <a:t>: “Fundamental Power Coupler,” </a:t>
            </a:r>
            <a:r>
              <a:rPr lang="en-US" sz="2000" dirty="0" smtClean="0"/>
              <a:t>LCLSII-4.5-ES-0055, </a:t>
            </a:r>
            <a:r>
              <a:rPr lang="en-US" sz="2000" dirty="0"/>
              <a:t>in preparation.</a:t>
            </a:r>
          </a:p>
          <a:p>
            <a:pPr marL="514350" indent="-514350">
              <a:buFont typeface="+mj-lt"/>
              <a:buAutoNum type="arabicPeriod"/>
            </a:pPr>
            <a:endParaRPr lang="en-US" sz="1800" dirty="0"/>
          </a:p>
        </p:txBody>
      </p:sp>
      <p:sp>
        <p:nvSpPr>
          <p:cNvPr id="9" name="Slide Number Placeholder 3"/>
          <p:cNvSpPr>
            <a:spLocks noGrp="1"/>
          </p:cNvSpPr>
          <p:nvPr>
            <p:ph type="sldNum" sz="quarter" idx="15"/>
          </p:nvPr>
        </p:nvSpPr>
        <p:spPr bwMode="auto">
          <a:xfrm>
            <a:off x="8566150" y="6318250"/>
            <a:ext cx="319088" cy="5397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eaLnBrk="1" hangingPunct="1"/>
            <a:fld id="{36DBDCF8-2C0C-46EC-8F4F-A883FC491782}" type="slidenum">
              <a:rPr lang="en-US" altLang="en-US"/>
              <a:pPr eaLnBrk="1" hangingPunct="1"/>
              <a:t>59</a:t>
            </a:fld>
            <a:endParaRPr lang="en-US" altLang="en-US" dirty="0"/>
          </a:p>
        </p:txBody>
      </p:sp>
      <p:sp>
        <p:nvSpPr>
          <p:cNvPr id="7" name="Footer Placeholder 3"/>
          <p:cNvSpPr>
            <a:spLocks noGrp="1"/>
          </p:cNvSpPr>
          <p:nvPr>
            <p:ph type="ftr" sz="quarter" idx="4294967295"/>
          </p:nvPr>
        </p:nvSpPr>
        <p:spPr>
          <a:xfrm>
            <a:off x="597872" y="6553200"/>
            <a:ext cx="4126528" cy="314326"/>
          </a:xfrm>
          <a:prstGeom prst="rect">
            <a:avLst/>
          </a:prstGeom>
        </p:spPr>
        <p:txBody>
          <a:bodyPr/>
          <a:lstStyle/>
          <a:p>
            <a:r>
              <a:rPr lang="en-US" smtClean="0"/>
              <a:t>Ginsburg - Saclay</a:t>
            </a:r>
            <a:r>
              <a:rPr lang="en-US" dirty="0" smtClean="0"/>
              <a:t> Seminar, 7 Nov 2014</a:t>
            </a:r>
            <a:endParaRPr lang="en-US" dirty="0"/>
          </a:p>
        </p:txBody>
      </p:sp>
    </p:spTree>
    <p:extLst>
      <p:ext uri="{BB962C8B-B14F-4D97-AF65-F5344CB8AC3E}">
        <p14:creationId xmlns:p14="http://schemas.microsoft.com/office/powerpoint/2010/main" val="708236904"/>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itle 1"/>
          <p:cNvSpPr>
            <a:spLocks noGrp="1"/>
          </p:cNvSpPr>
          <p:nvPr>
            <p:ph type="title"/>
          </p:nvPr>
        </p:nvSpPr>
        <p:spPr/>
        <p:txBody>
          <a:bodyPr/>
          <a:lstStyle/>
          <a:p>
            <a:r>
              <a:rPr lang="en-US" dirty="0" smtClean="0"/>
              <a:t>2 Kelvin helium vessel connections</a:t>
            </a:r>
            <a:endParaRPr lang="en-US" dirty="0"/>
          </a:p>
        </p:txBody>
      </p:sp>
      <p:sp>
        <p:nvSpPr>
          <p:cNvPr id="22530" name="Content Placeholder 2"/>
          <p:cNvSpPr>
            <a:spLocks noGrp="1"/>
          </p:cNvSpPr>
          <p:nvPr>
            <p:ph sz="quarter" idx="14"/>
          </p:nvPr>
        </p:nvSpPr>
        <p:spPr/>
        <p:txBody>
          <a:bodyPr>
            <a:normAutofit fontScale="92500" lnSpcReduction="10000"/>
          </a:bodyPr>
          <a:lstStyle/>
          <a:p>
            <a:r>
              <a:rPr lang="en-US" dirty="0" smtClean="0"/>
              <a:t>Chimney from helium vessel to 2-phase pipe larger than for XFEL to permit heat transport for high heat loads </a:t>
            </a:r>
          </a:p>
          <a:p>
            <a:pPr lvl="1"/>
            <a:r>
              <a:rPr lang="en-US" dirty="0" smtClean="0"/>
              <a:t>Heat load of as much as 15 Watts in a single cavity for CW operation with relatively low Q0</a:t>
            </a:r>
          </a:p>
          <a:p>
            <a:pPr lvl="1"/>
            <a:r>
              <a:rPr lang="en-US" dirty="0" smtClean="0"/>
              <a:t>Chimney inner diameter increased from 55 mm to 95 mm </a:t>
            </a:r>
          </a:p>
          <a:p>
            <a:r>
              <a:rPr lang="en-US" dirty="0" smtClean="0"/>
              <a:t>2-phase pipe larger than for XFEL </a:t>
            </a:r>
          </a:p>
          <a:p>
            <a:pPr lvl="1"/>
            <a:r>
              <a:rPr lang="en-US" dirty="0" smtClean="0"/>
              <a:t>Vapor over liquid velocity less than 5 meters/sec to avoid liquid entrainment in the vapor </a:t>
            </a:r>
          </a:p>
          <a:p>
            <a:pPr lvl="1"/>
            <a:r>
              <a:rPr lang="en-US" dirty="0" smtClean="0"/>
              <a:t>Also retain option for 1.8 K in all piping</a:t>
            </a:r>
            <a:r>
              <a:rPr lang="en-US" dirty="0"/>
              <a:t> </a:t>
            </a:r>
            <a:endParaRPr lang="en-US" dirty="0" smtClean="0"/>
          </a:p>
          <a:p>
            <a:pPr lvl="1"/>
            <a:r>
              <a:rPr lang="en-US" dirty="0" smtClean="0"/>
              <a:t>2-phase pipe inner diameter increased from 72 mm to 95 mm (4-inch OD) </a:t>
            </a:r>
          </a:p>
          <a:p>
            <a:r>
              <a:rPr lang="en-US" dirty="0" smtClean="0"/>
              <a:t>Venting flow requirements have been checked, and these pipe sizes are more than adequate for worst-case (loss of vacuum) venting from the helium vessel</a:t>
            </a:r>
          </a:p>
        </p:txBody>
      </p:sp>
      <p:sp>
        <p:nvSpPr>
          <p:cNvPr id="6" name="Footer Placeholder 3"/>
          <p:cNvSpPr>
            <a:spLocks noGrp="1"/>
          </p:cNvSpPr>
          <p:nvPr>
            <p:ph type="ftr" sz="quarter" idx="4294967295"/>
          </p:nvPr>
        </p:nvSpPr>
        <p:spPr>
          <a:xfrm>
            <a:off x="597872" y="6553200"/>
            <a:ext cx="4126528" cy="314326"/>
          </a:xfrm>
          <a:prstGeom prst="rect">
            <a:avLst/>
          </a:prstGeom>
        </p:spPr>
        <p:txBody>
          <a:bodyPr/>
          <a:lstStyle/>
          <a:p>
            <a:r>
              <a:rPr lang="en-US" dirty="0" smtClean="0"/>
              <a:t>Ginsburg - </a:t>
            </a:r>
            <a:r>
              <a:rPr lang="en-US" dirty="0" err="1" smtClean="0"/>
              <a:t>Saclay</a:t>
            </a:r>
            <a:r>
              <a:rPr lang="en-US" dirty="0" smtClean="0"/>
              <a:t> Seminar, 7 Nov 2014</a:t>
            </a:r>
            <a:endParaRPr lang="en-US" dirty="0"/>
          </a:p>
        </p:txBody>
      </p:sp>
      <p:sp>
        <p:nvSpPr>
          <p:cNvPr id="7" name="Slide Number Placeholder 3"/>
          <p:cNvSpPr>
            <a:spLocks noGrp="1"/>
          </p:cNvSpPr>
          <p:nvPr>
            <p:ph type="sldNum" sz="quarter" idx="15"/>
          </p:nvPr>
        </p:nvSpPr>
        <p:spPr>
          <a:xfrm>
            <a:off x="8566150" y="6318250"/>
            <a:ext cx="319088" cy="539750"/>
          </a:xfrm>
        </p:spPr>
        <p:txBody>
          <a:bodyPr/>
          <a:lstStyle/>
          <a:p>
            <a:pPr>
              <a:defRPr/>
            </a:pPr>
            <a:fld id="{916E5410-9907-4D1F-B8AB-BEE6983E57DE}" type="slidenum">
              <a:rPr lang="en-US" smtClean="0"/>
              <a:pPr>
                <a:defRPr/>
              </a:pPr>
              <a:t>60</a:t>
            </a:fld>
            <a:endParaRPr lang="en-US" dirty="0"/>
          </a:p>
        </p:txBody>
      </p:sp>
    </p:spTree>
    <p:extLst>
      <p:ext uri="{BB962C8B-B14F-4D97-AF65-F5344CB8AC3E}">
        <p14:creationId xmlns:p14="http://schemas.microsoft.com/office/powerpoint/2010/main" val="256415205"/>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Conclusion regarding cool-down</a:t>
            </a:r>
            <a:endParaRPr lang="en-US" dirty="0"/>
          </a:p>
        </p:txBody>
      </p:sp>
      <p:sp>
        <p:nvSpPr>
          <p:cNvPr id="5" name="Content Placeholder 4"/>
          <p:cNvSpPr>
            <a:spLocks noGrp="1"/>
          </p:cNvSpPr>
          <p:nvPr>
            <p:ph sz="quarter" idx="14"/>
          </p:nvPr>
        </p:nvSpPr>
        <p:spPr/>
        <p:txBody>
          <a:bodyPr>
            <a:normAutofit fontScale="92500" lnSpcReduction="10000"/>
          </a:bodyPr>
          <a:lstStyle/>
          <a:p>
            <a:r>
              <a:rPr lang="en-US" dirty="0"/>
              <a:t>Required </a:t>
            </a:r>
            <a:r>
              <a:rPr lang="en-US" dirty="0" smtClean="0"/>
              <a:t>cool-down rate </a:t>
            </a:r>
            <a:r>
              <a:rPr lang="en-US" dirty="0"/>
              <a:t>is feasible </a:t>
            </a:r>
          </a:p>
          <a:p>
            <a:pPr lvl="1"/>
            <a:r>
              <a:rPr lang="en-US" dirty="0"/>
              <a:t>“Fast” cool-down is not impossibly fast in a cryomodule </a:t>
            </a:r>
          </a:p>
          <a:p>
            <a:pPr lvl="1"/>
            <a:r>
              <a:rPr lang="en-US" dirty="0"/>
              <a:t>Cryogenic plant can provide the flow for a few cryomodules at a time</a:t>
            </a:r>
          </a:p>
          <a:p>
            <a:pPr lvl="1"/>
            <a:r>
              <a:rPr lang="en-US" dirty="0"/>
              <a:t>Capillary tubes and other pipes can carry the flow </a:t>
            </a:r>
            <a:r>
              <a:rPr lang="en-US" dirty="0" smtClean="0"/>
              <a:t>– helium vessel ports are properly sized for fast cool-down </a:t>
            </a:r>
            <a:endParaRPr lang="en-US" dirty="0"/>
          </a:p>
          <a:p>
            <a:pPr lvl="1"/>
            <a:r>
              <a:rPr lang="en-US" dirty="0" smtClean="0"/>
              <a:t>Heaters externally attached to each helium vessel in the insulating vacuum space may be used to hold cryomodules warm until fast cool-down </a:t>
            </a:r>
          </a:p>
          <a:p>
            <a:pPr lvl="1"/>
            <a:r>
              <a:rPr lang="en-US" dirty="0" smtClean="0"/>
              <a:t>Cool-down requirements and concepts are under development, further analysis and testing needed </a:t>
            </a:r>
          </a:p>
          <a:p>
            <a:pPr lvl="2"/>
            <a:r>
              <a:rPr lang="en-US" dirty="0" smtClean="0"/>
              <a:t>Fast cooling requirements and results in horizontal configuration are still unknown, particularly a series of cryomodules </a:t>
            </a:r>
          </a:p>
          <a:p>
            <a:pPr lvl="2"/>
            <a:r>
              <a:rPr lang="en-US" dirty="0" smtClean="0"/>
              <a:t>Use of heaters, flow rates, etc., to be confirmed </a:t>
            </a:r>
            <a:endParaRPr lang="en-US" dirty="0"/>
          </a:p>
          <a:p>
            <a:endParaRPr lang="en-US" dirty="0"/>
          </a:p>
        </p:txBody>
      </p:sp>
      <p:sp>
        <p:nvSpPr>
          <p:cNvPr id="6" name="Footer Placeholder 3"/>
          <p:cNvSpPr>
            <a:spLocks noGrp="1"/>
          </p:cNvSpPr>
          <p:nvPr>
            <p:ph type="ftr" sz="quarter" idx="4294967295"/>
          </p:nvPr>
        </p:nvSpPr>
        <p:spPr>
          <a:xfrm>
            <a:off x="597872" y="6553200"/>
            <a:ext cx="4126528" cy="314326"/>
          </a:xfrm>
          <a:prstGeom prst="rect">
            <a:avLst/>
          </a:prstGeom>
        </p:spPr>
        <p:txBody>
          <a:bodyPr/>
          <a:lstStyle/>
          <a:p>
            <a:r>
              <a:rPr lang="en-US" dirty="0" smtClean="0"/>
              <a:t>Ginsburg - </a:t>
            </a:r>
            <a:r>
              <a:rPr lang="en-US" dirty="0" err="1" smtClean="0"/>
              <a:t>Saclay</a:t>
            </a:r>
            <a:r>
              <a:rPr lang="en-US" dirty="0" smtClean="0"/>
              <a:t> Seminar, 7 Nov 2014</a:t>
            </a:r>
            <a:endParaRPr lang="en-US" dirty="0"/>
          </a:p>
        </p:txBody>
      </p:sp>
      <p:sp>
        <p:nvSpPr>
          <p:cNvPr id="7" name="Slide Number Placeholder 3"/>
          <p:cNvSpPr>
            <a:spLocks noGrp="1"/>
          </p:cNvSpPr>
          <p:nvPr>
            <p:ph type="sldNum" sz="quarter" idx="15"/>
          </p:nvPr>
        </p:nvSpPr>
        <p:spPr>
          <a:xfrm>
            <a:off x="8566150" y="6318250"/>
            <a:ext cx="319088" cy="539750"/>
          </a:xfrm>
        </p:spPr>
        <p:txBody>
          <a:bodyPr/>
          <a:lstStyle/>
          <a:p>
            <a:pPr>
              <a:defRPr/>
            </a:pPr>
            <a:fld id="{916E5410-9907-4D1F-B8AB-BEE6983E57DE}" type="slidenum">
              <a:rPr lang="en-US" smtClean="0"/>
              <a:pPr>
                <a:defRPr/>
              </a:pPr>
              <a:t>61</a:t>
            </a:fld>
            <a:endParaRPr lang="en-US" dirty="0"/>
          </a:p>
        </p:txBody>
      </p:sp>
    </p:spTree>
    <p:extLst>
      <p:ext uri="{BB962C8B-B14F-4D97-AF65-F5344CB8AC3E}">
        <p14:creationId xmlns:p14="http://schemas.microsoft.com/office/powerpoint/2010/main" val="3424278891"/>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Cryomodule pipe schematic including modification for fast cool-down (cool-down valve on each cryomodule) </a:t>
            </a:r>
            <a:endParaRPr lang="en-US" dirty="0"/>
          </a:p>
        </p:txBody>
      </p:sp>
      <p:sp>
        <p:nvSpPr>
          <p:cNvPr id="2" name="Slide Number Placeholder 1"/>
          <p:cNvSpPr>
            <a:spLocks noGrp="1"/>
          </p:cNvSpPr>
          <p:nvPr>
            <p:ph type="sldNum" sz="quarter" idx="12"/>
          </p:nvPr>
        </p:nvSpPr>
        <p:spPr/>
        <p:txBody>
          <a:bodyPr/>
          <a:lstStyle/>
          <a:p>
            <a:fld id="{5BD36294-2849-48A8-8531-5354CF3095D2}" type="slidenum">
              <a:rPr lang="en-US" smtClean="0"/>
              <a:pPr/>
              <a:t>62</a:t>
            </a:fld>
            <a:endParaRPr lang="en-US" dirty="0"/>
          </a:p>
        </p:txBody>
      </p:sp>
      <p:pic>
        <p:nvPicPr>
          <p:cNvPr id="7" name="Picture 6" descr="LCLS-II-CryomoduleSchematicFig-2Valve-30July2014.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901700"/>
            <a:ext cx="9144000" cy="5565079"/>
          </a:xfrm>
          <a:prstGeom prst="rect">
            <a:avLst/>
          </a:prstGeom>
        </p:spPr>
      </p:pic>
      <p:sp>
        <p:nvSpPr>
          <p:cNvPr id="8" name="Oval 7"/>
          <p:cNvSpPr/>
          <p:nvPr/>
        </p:nvSpPr>
        <p:spPr>
          <a:xfrm>
            <a:off x="7340600" y="3594100"/>
            <a:ext cx="1498600" cy="1574800"/>
          </a:xfrm>
          <a:prstGeom prst="ellipse">
            <a:avLst/>
          </a:prstGeom>
          <a:noFill/>
          <a:ln w="38100"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Footer Placeholder 3"/>
          <p:cNvSpPr>
            <a:spLocks noGrp="1"/>
          </p:cNvSpPr>
          <p:nvPr>
            <p:ph type="ftr" sz="quarter" idx="4294967295"/>
          </p:nvPr>
        </p:nvSpPr>
        <p:spPr>
          <a:xfrm>
            <a:off x="597872" y="6553200"/>
            <a:ext cx="4126528" cy="314326"/>
          </a:xfrm>
          <a:prstGeom prst="rect">
            <a:avLst/>
          </a:prstGeom>
        </p:spPr>
        <p:txBody>
          <a:bodyPr/>
          <a:lstStyle/>
          <a:p>
            <a:r>
              <a:rPr lang="en-US" dirty="0" smtClean="0"/>
              <a:t>Ginsburg - </a:t>
            </a:r>
            <a:r>
              <a:rPr lang="en-US" dirty="0" err="1" smtClean="0"/>
              <a:t>Saclay</a:t>
            </a:r>
            <a:r>
              <a:rPr lang="en-US" dirty="0" smtClean="0"/>
              <a:t> Seminar, 7 Nov 2014</a:t>
            </a:r>
            <a:endParaRPr lang="en-US" dirty="0"/>
          </a:p>
        </p:txBody>
      </p:sp>
    </p:spTree>
    <p:extLst>
      <p:ext uri="{BB962C8B-B14F-4D97-AF65-F5344CB8AC3E}">
        <p14:creationId xmlns:p14="http://schemas.microsoft.com/office/powerpoint/2010/main" val="3423406098"/>
      </p:ext>
    </p:extLst>
  </p:cSld>
  <p:clrMapOvr>
    <a:masterClrMapping/>
  </p:clrMapOvr>
  <p:timing>
    <p:tnLst>
      <p:par>
        <p:cTn id="1" dur="indefinite" restart="never" nodeType="tmRoot"/>
      </p:par>
    </p:tnLst>
  </p:timing>
</p:sld>
</file>

<file path=ppt/theme/theme1.xml><?xml version="1.0" encoding="utf-8"?>
<a:theme xmlns:a="http://schemas.openxmlformats.org/drawingml/2006/main" name="Blank">
  <a:themeElements>
    <a:clrScheme name="SLAC_RevisedPalette_2012">
      <a:dk1>
        <a:srgbClr val="000000"/>
      </a:dk1>
      <a:lt1>
        <a:sysClr val="window" lastClr="FFFFFF"/>
      </a:lt1>
      <a:dk2>
        <a:srgbClr val="E17000"/>
      </a:dk2>
      <a:lt2>
        <a:srgbClr val="A4001D"/>
      </a:lt2>
      <a:accent1>
        <a:srgbClr val="A4001D"/>
      </a:accent1>
      <a:accent2>
        <a:srgbClr val="E17000"/>
      </a:accent2>
      <a:accent3>
        <a:srgbClr val="4D4F53"/>
      </a:accent3>
      <a:accent4>
        <a:srgbClr val="545455"/>
      </a:accent4>
      <a:accent5>
        <a:srgbClr val="0099CC"/>
      </a:accent5>
      <a:accent6>
        <a:srgbClr val="69BE28"/>
      </a:accent6>
      <a:hlink>
        <a:srgbClr val="A4001D"/>
      </a:hlink>
      <a:folHlink>
        <a:srgbClr val="A4001D"/>
      </a:folHlink>
    </a:clrScheme>
    <a:fontScheme name="THD">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ln w="15875">
          <a:solidFill>
            <a:srgbClr val="0070C0"/>
          </a:solidFill>
          <a:headEnd type="triangle"/>
          <a:tailEnd type="triangle"/>
        </a:ln>
      </a:spPr>
      <a:bodyPr/>
      <a:lstStyle/>
      <a:style>
        <a:lnRef idx="1">
          <a:schemeClr val="accent1"/>
        </a:lnRef>
        <a:fillRef idx="0">
          <a:schemeClr val="accent1"/>
        </a:fillRef>
        <a:effectRef idx="0">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EA9D493809D8440A73C4154716CC209" ma:contentTypeVersion="9" ma:contentTypeDescription="Create a new document." ma:contentTypeScope="" ma:versionID="92dda910f6fb6ef5d48c49804839c4a4">
  <xsd:schema xmlns:xsd="http://www.w3.org/2001/XMLSchema" xmlns:xs="http://www.w3.org/2001/XMLSchema" xmlns:p="http://schemas.microsoft.com/office/2006/metadata/properties" xmlns:ns2="f5d975f2-272d-43b7-a43d-337ed3c571bd" targetNamespace="http://schemas.microsoft.com/office/2006/metadata/properties" ma:root="true" ma:fieldsID="fa1147da16d0696f045b3bacf36184c8" ns2:_="">
    <xsd:import namespace="f5d975f2-272d-43b7-a43d-337ed3c571bd"/>
    <xsd:element name="properties">
      <xsd:complexType>
        <xsd:sequence>
          <xsd:element name="documentManagement">
            <xsd:complexType>
              <xsd:all>
                <xsd:element ref="ns2:Plenary_x0020_Agenda_x0020_Sess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5d975f2-272d-43b7-a43d-337ed3c571bd" elementFormDefault="qualified">
    <xsd:import namespace="http://schemas.microsoft.com/office/2006/documentManagement/types"/>
    <xsd:import namespace="http://schemas.microsoft.com/office/infopath/2007/PartnerControls"/>
    <xsd:element name="Plenary_x0020_Agenda_x0020_Session" ma:index="8" nillable="true" ma:displayName="Agenda Session" ma:description="Select the plenary agend session where this will be presented" ma:list="{A0E5F691-0B11-4711-B7A9-825E9DB75858}" ma:internalName="Plenary_x0020_Agenda_x0020_Session" ma:showField="Title">
      <xsd:simpleType>
        <xsd:restriction base="dms:Lookup"/>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lenary_x0020_Agenda_x0020_Session xmlns="f5d975f2-272d-43b7-a43d-337ed3c571bd" xsi:nil="true"/>
  </documentManagement>
</p:properties>
</file>

<file path=customXml/itemProps1.xml><?xml version="1.0" encoding="utf-8"?>
<ds:datastoreItem xmlns:ds="http://schemas.openxmlformats.org/officeDocument/2006/customXml" ds:itemID="{72150DBC-0242-4AF3-8E5D-0718C83A689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5d975f2-272d-43b7-a43d-337ed3c571b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4DE3F1C6-E643-4597-BD68-C599B5629ADE}">
  <ds:schemaRefs>
    <ds:schemaRef ds:uri="http://schemas.microsoft.com/sharepoint/v3/contenttype/forms"/>
  </ds:schemaRefs>
</ds:datastoreItem>
</file>

<file path=customXml/itemProps3.xml><?xml version="1.0" encoding="utf-8"?>
<ds:datastoreItem xmlns:ds="http://schemas.openxmlformats.org/officeDocument/2006/customXml" ds:itemID="{90DFB91F-E8CA-4026-85B5-678DB282C661}">
  <ds:schemaRefs>
    <ds:schemaRef ds:uri="http://schemas.microsoft.com/office/2006/documentManagement/types"/>
    <ds:schemaRef ds:uri="http://purl.org/dc/terms/"/>
    <ds:schemaRef ds:uri="http://schemas.openxmlformats.org/package/2006/metadata/core-properties"/>
    <ds:schemaRef ds:uri="http://purl.org/dc/elements/1.1/"/>
    <ds:schemaRef ds:uri="http://purl.org/dc/dcmitype/"/>
    <ds:schemaRef ds:uri="http://schemas.microsoft.com/office/infopath/2007/PartnerControls"/>
    <ds:schemaRef ds:uri="f5d975f2-272d-43b7-a43d-337ed3c571bd"/>
    <ds:schemaRef ds:uri="http://schemas.microsoft.com/office/2006/metadata/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
  <TotalTime>81167</TotalTime>
  <Words>5568</Words>
  <Application>Microsoft Office PowerPoint</Application>
  <PresentationFormat>On-screen Show (4:3)</PresentationFormat>
  <Paragraphs>866</Paragraphs>
  <Slides>62</Slides>
  <Notes>10</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62</vt:i4>
      </vt:variant>
    </vt:vector>
  </HeadingPairs>
  <TitlesOfParts>
    <vt:vector size="64" baseType="lpstr">
      <vt:lpstr>Blank</vt:lpstr>
      <vt:lpstr>Graph</vt:lpstr>
      <vt:lpstr>LCLS-II: Plans at FNAL</vt:lpstr>
      <vt:lpstr>Outline: LCLS-II Plans at FNAL</vt:lpstr>
      <vt:lpstr>LCLS-II (LINAC Coherent Light Source) at SLAC</vt:lpstr>
      <vt:lpstr>The Cryogenic System</vt:lpstr>
      <vt:lpstr>LCLS-II cryomodules: top level parameters</vt:lpstr>
      <vt:lpstr>LCLS II Project Collaboration for Cryogenic Systems</vt:lpstr>
      <vt:lpstr>In less than one year, the LCLS-II Cryo Systems Team:</vt:lpstr>
      <vt:lpstr>FNAL LCLS-II Scope of Work</vt:lpstr>
      <vt:lpstr>Cryomodule Design Model</vt:lpstr>
      <vt:lpstr>ILC Type 3+ CM Modifications for LCLS-II (components)</vt:lpstr>
      <vt:lpstr>ILC Type 3+ CM Modifications for LCLS-II (cryo-mech)</vt:lpstr>
      <vt:lpstr>Cavities, Helium Vessel, HOM coupler</vt:lpstr>
      <vt:lpstr>LCLS-II prototype dressed cavity</vt:lpstr>
      <vt:lpstr>Helium vessel: Stainless steel to titanium transitions</vt:lpstr>
      <vt:lpstr>HOM coupler</vt:lpstr>
      <vt:lpstr> Slow/Fast Tuner Goals </vt:lpstr>
      <vt:lpstr>Tuner Design Status</vt:lpstr>
      <vt:lpstr>LCLS-II prototype end-lever tuner</vt:lpstr>
      <vt:lpstr>Tuner access ports </vt:lpstr>
      <vt:lpstr>Magnet</vt:lpstr>
      <vt:lpstr>BPM</vt:lpstr>
      <vt:lpstr>Forward Power Coupler</vt:lpstr>
      <vt:lpstr>Nitrogen doping: a breakthrough in Q</vt:lpstr>
      <vt:lpstr>LCLS II vs. XFEL Industrial Cavity Processing Recipes</vt:lpstr>
      <vt:lpstr>Origin of the Q improvement – in numbers</vt:lpstr>
      <vt:lpstr>PowerPoint Presentation</vt:lpstr>
      <vt:lpstr>Design Verification Studies in Horizontal Test</vt:lpstr>
      <vt:lpstr>Prototype 1.3 GHz cryomodules</vt:lpstr>
      <vt:lpstr>LCLS-II Cryomodule in 3-D</vt:lpstr>
      <vt:lpstr>3.9 GHz CM DESY/FLASH experience</vt:lpstr>
      <vt:lpstr>3.9 GHz CM Functional Requirements</vt:lpstr>
      <vt:lpstr>LCLS-II 3.9 GHz CM design issues (components)</vt:lpstr>
      <vt:lpstr>LCLS-II 3.9 GHz CM design issues (cryo-mech)</vt:lpstr>
      <vt:lpstr>Cryomodule production</vt:lpstr>
      <vt:lpstr>Capabilities and Infrastructure: FNAL/ANL Cavity Processing</vt:lpstr>
      <vt:lpstr>Capabilities and Infrastructure: FNAL cavity tests</vt:lpstr>
      <vt:lpstr>Capabilities and Infrastructure: FNAL CM assembly</vt:lpstr>
      <vt:lpstr>Capabilities and Infrastructure: FNAL 3.9 GHz CM</vt:lpstr>
      <vt:lpstr>Capabilities and Infrastructure: FNAL CM Test</vt:lpstr>
      <vt:lpstr>PowerPoint Presentation</vt:lpstr>
      <vt:lpstr>Capabilities and infrastructure: FNAL CM test facility</vt:lpstr>
      <vt:lpstr>FNAL CMTS1: Cave assembly status October 1, 2014</vt:lpstr>
      <vt:lpstr>CM Assembly Workflow @ CAF-MP9</vt:lpstr>
      <vt:lpstr>CM Assembly Workflow @ CAF-ICB</vt:lpstr>
      <vt:lpstr>Capabilities and Infrastructure: FNAL 1.3 GHz CM Ass’y</vt:lpstr>
      <vt:lpstr>FNAL Cryomodule Production Infrastructure Status</vt:lpstr>
      <vt:lpstr>Cryogenic System Integration</vt:lpstr>
      <vt:lpstr>Design Review Definitions (LCLSII-1.1-QA-0009-R0)</vt:lpstr>
      <vt:lpstr>Past CM Design Reviews (Engineering Peer Reviews)</vt:lpstr>
      <vt:lpstr>Next CM Design Reviews</vt:lpstr>
      <vt:lpstr>Schedule: A few key upcoming milestones</vt:lpstr>
      <vt:lpstr>Near-term plans</vt:lpstr>
      <vt:lpstr>Conclusions</vt:lpstr>
      <vt:lpstr>Acknowledgments</vt:lpstr>
      <vt:lpstr>Backup slides</vt:lpstr>
      <vt:lpstr>FNAL LCLS-II Organization</vt:lpstr>
      <vt:lpstr>LCLS-II Documents Definitions (L. Plummer)</vt:lpstr>
      <vt:lpstr>LCLS-II Released Documentation</vt:lpstr>
      <vt:lpstr>LCLS-II Draft Documentation</vt:lpstr>
      <vt:lpstr>2 Kelvin helium vessel connections</vt:lpstr>
      <vt:lpstr>Conclusion regarding cool-down</vt:lpstr>
      <vt:lpstr>Cryomodule pipe schematic including modification for fast cool-down (cool-down valve on each cryomodule) </vt:lpstr>
    </vt:vector>
  </TitlesOfParts>
  <Company>SLAC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LCLS-II ‘your title’</dc:title>
  <dc:creator>FACET</dc:creator>
  <cp:lastModifiedBy>Camille M. Ginsburg x3901 14149N</cp:lastModifiedBy>
  <cp:revision>2339</cp:revision>
  <cp:lastPrinted>2013-12-03T20:55:14Z</cp:lastPrinted>
  <dcterms:created xsi:type="dcterms:W3CDTF">2009-11-23T23:38:17Z</dcterms:created>
  <dcterms:modified xsi:type="dcterms:W3CDTF">2014-11-13T08:50:22Z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0x010100AEA9D493809D8440A73C4154716CC209</vt:lpwstr>
  </property>
  <property fmtid="{D5CDD505-2E9C-101B-9397-08002B2CF9AE}" pid="3" name="DocType">
    <vt:lpwstr>Presentation</vt:lpwstr>
  </property>
  <property fmtid="{D5CDD505-2E9C-101B-9397-08002B2CF9AE}" pid="4" name="Plenary Agenda Item">
    <vt:lpwstr>7</vt:lpwstr>
  </property>
  <property fmtid="{D5CDD505-2E9C-101B-9397-08002B2CF9AE}" pid="5" name="Formatting Updated">
    <vt:lpwstr>true</vt:lpwstr>
  </property>
  <property fmtid="{D5CDD505-2E9C-101B-9397-08002B2CF9AE}" pid="6" name="Plenary Agenda">
    <vt:lpwstr>8</vt:lpwstr>
  </property>
  <property fmtid="{D5CDD505-2E9C-101B-9397-08002B2CF9AE}" pid="7" name="Order">
    <vt:r8>3300</vt:r8>
  </property>
  <property fmtid="{D5CDD505-2E9C-101B-9397-08002B2CF9AE}" pid="8" name="xd_ProgID">
    <vt:lpwstr/>
  </property>
  <property fmtid="{D5CDD505-2E9C-101B-9397-08002B2CF9AE}" pid="9" name="_CopySource">
    <vt:lpwstr>https://slacspace.slac.stanford.edu/sites/reviews/lclsii/LCLS-II_DR_Aug2014/Presentations/20140820_FNALCryomoduleProductionPlan_Ginsburg_FINAL.pptx</vt:lpwstr>
  </property>
  <property fmtid="{D5CDD505-2E9C-101B-9397-08002B2CF9AE}" pid="10" name="TemplateUrl">
    <vt:lpwstr/>
  </property>
</Properties>
</file>