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269" r:id="rId2"/>
    <p:sldId id="311" r:id="rId3"/>
    <p:sldId id="276" r:id="rId4"/>
    <p:sldId id="277" r:id="rId5"/>
    <p:sldId id="281" r:id="rId6"/>
    <p:sldId id="283" r:id="rId7"/>
    <p:sldId id="296" r:id="rId8"/>
    <p:sldId id="308" r:id="rId9"/>
    <p:sldId id="305" r:id="rId10"/>
    <p:sldId id="306" r:id="rId11"/>
    <p:sldId id="309" r:id="rId12"/>
    <p:sldId id="284" r:id="rId13"/>
    <p:sldId id="310" r:id="rId14"/>
    <p:sldId id="307" r:id="rId15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990033"/>
    <a:srgbClr val="66FF33"/>
    <a:srgbClr val="CC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9822" autoAdjust="0"/>
  </p:normalViewPr>
  <p:slideViewPr>
    <p:cSldViewPr>
      <p:cViewPr varScale="1">
        <p:scale>
          <a:sx n="83" d="100"/>
          <a:sy n="83" d="100"/>
        </p:scale>
        <p:origin x="-7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94FE353-366E-4338-A9E5-3A665FCA44E9}" type="datetimeFigureOut">
              <a:rPr lang="fr-FR"/>
              <a:pPr>
                <a:defRPr/>
              </a:pPr>
              <a:t>23/04/2010</a:t>
            </a:fld>
            <a:endParaRPr lang="fr-FR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Walid Abdel Maksoud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C66D4DE-2CB6-4D85-8B43-19F89BADC35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FC7CD1C-7F10-4500-87A1-A1C261F9977D}" type="datetimeFigureOut">
              <a:rPr lang="fr-FR"/>
              <a:pPr>
                <a:defRPr/>
              </a:pPr>
              <a:t>23/04/2010</a:t>
            </a:fld>
            <a:endParaRPr lang="fr-F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Walid Abdel Maksoud</a:t>
            </a:r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42554801-035D-4D64-A100-FBD79185BF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1843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6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E3EDB2-E15D-4BC0-A211-81188E9F2A1F}" type="slidenum">
              <a:rPr lang="fr-FR" smtClean="0"/>
              <a:pPr>
                <a:defRPr/>
              </a:pPr>
              <a:t>1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F7DE50-445F-4772-9792-AE2BDF58DC57}" type="slidenum">
              <a:rPr lang="fr-FR" smtClean="0"/>
              <a:pPr>
                <a:defRPr/>
              </a:pPr>
              <a:t>2</a:t>
            </a:fld>
            <a:endParaRPr lang="fr-FR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20483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4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67616F-D838-48FC-B371-CA836A7C8ACE}" type="slidenum">
              <a:rPr lang="fr-FR" smtClean="0"/>
              <a:pPr>
                <a:defRPr/>
              </a:pPr>
              <a:t>3</a:t>
            </a:fld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21507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8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1CEE00-4741-426C-914E-89E0D54D5231}" type="slidenum">
              <a:rPr lang="fr-FR" smtClean="0"/>
              <a:pPr>
                <a:defRPr/>
              </a:pPr>
              <a:t>4</a:t>
            </a:fld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2253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2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355189-A58F-4DF2-8644-94521831E2E4}" type="slidenum">
              <a:rPr lang="fr-FR" smtClean="0"/>
              <a:pPr>
                <a:defRPr/>
              </a:pPr>
              <a:t>5</a:t>
            </a:fld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2355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6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C14E10-8FA9-4983-9EB1-BD7FF11576C8}" type="slidenum">
              <a:rPr lang="fr-FR" smtClean="0"/>
              <a:pPr>
                <a:defRPr/>
              </a:pPr>
              <a:t>6</a:t>
            </a:fld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24579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80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517D20-9DF7-442A-AE80-EC7CCD59E8FC}" type="slidenum">
              <a:rPr lang="fr-FR" smtClean="0"/>
              <a:pPr>
                <a:defRPr/>
              </a:pPr>
              <a:t>7</a:t>
            </a:fld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25603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4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ABB0A8-918A-4DC3-83ED-5E322B19F652}" type="slidenum">
              <a:rPr lang="fr-FR" smtClean="0"/>
              <a:pPr>
                <a:defRPr/>
              </a:pPr>
              <a:t>8</a:t>
            </a:fld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26627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8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1228E2-5285-440A-AED7-4600AD8B8075}" type="slidenum">
              <a:rPr lang="fr-FR" smtClean="0"/>
              <a:pPr>
                <a:defRPr/>
              </a:pPr>
              <a:t>9</a:t>
            </a:fld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2765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2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E0ACA0-AC07-4C5A-A184-1295F57C3D34}" type="slidenum">
              <a:rPr lang="fr-FR" smtClean="0"/>
              <a:pPr>
                <a:defRPr/>
              </a:pPr>
              <a:t>10</a:t>
            </a:fld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2867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6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CD52CD-CA5C-4AFD-AC6D-D86BB328C62C}" type="slidenum">
              <a:rPr lang="fr-FR" smtClean="0"/>
              <a:pPr>
                <a:defRPr/>
              </a:pPr>
              <a:t>12</a:t>
            </a:fld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 smtClean="0"/>
              <a:t>Walid Abdel Maksoud</a:t>
            </a:r>
          </a:p>
        </p:txBody>
      </p:sp>
      <p:sp>
        <p:nvSpPr>
          <p:cNvPr id="29699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700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50C436-0D92-448E-B712-551D0FEF938D}" type="slidenum">
              <a:rPr lang="fr-FR" smtClean="0"/>
              <a:pPr>
                <a:defRPr/>
              </a:pPr>
              <a:t>13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fr-FR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pic>
        <p:nvPicPr>
          <p:cNvPr id="18" name="Picture 21" descr="Image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2276475"/>
            <a:ext cx="6477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charset="0"/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 b="1"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65F4E4B5-71D1-43B8-B026-B64F0F4DBD42}" type="datetimeFigureOut">
              <a:rPr lang="fr-FR"/>
              <a:pPr>
                <a:defRPr/>
              </a:pPr>
              <a:t>23/04/2010</a:t>
            </a:fld>
            <a:endParaRPr lang="fr-FR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AD8EFD2B-A635-4F64-9A2C-4B2F229BF9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12963" cy="57150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191250" cy="57150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285750" cy="5334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latin typeface="Times New Roman" pitchFamily="18" charset="0"/>
              <a:cs typeface="+mn-cs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12750" y="0"/>
            <a:ext cx="8731250" cy="549275"/>
          </a:xfrm>
          <a:prstGeom prst="rect">
            <a:avLst/>
          </a:prstGeom>
          <a:gradFill rotWithShape="0">
            <a:gsLst>
              <a:gs pos="0">
                <a:srgbClr val="00007D"/>
              </a:gs>
              <a:gs pos="100000">
                <a:srgbClr val="E4E4F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 sz="2400">
              <a:latin typeface="Times New Roman" pitchFamily="18" charset="0"/>
              <a:cs typeface="+mn-cs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09575" y="134938"/>
            <a:ext cx="138113" cy="14128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>
              <a:solidFill>
                <a:schemeClr val="hlink"/>
              </a:solidFill>
              <a:cs typeface="+mn-cs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547688" y="0"/>
            <a:ext cx="139700" cy="13811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>
              <a:solidFill>
                <a:schemeClr val="hlink"/>
              </a:solidFill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547688" y="134938"/>
            <a:ext cx="139700" cy="1412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>
              <a:solidFill>
                <a:schemeClr val="accent2"/>
              </a:solidFill>
              <a:cs typeface="+mn-cs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74638" y="274638"/>
            <a:ext cx="136525" cy="138112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>
              <a:solidFill>
                <a:schemeClr val="hlink"/>
              </a:solidFill>
              <a:cs typeface="+mn-cs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31763" y="136525"/>
            <a:ext cx="141287" cy="1381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 sz="2400">
              <a:latin typeface="Times New Roman" pitchFamily="18" charset="0"/>
              <a:cs typeface="+mn-cs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409575" y="271463"/>
            <a:ext cx="138113" cy="1381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>
              <a:solidFill>
                <a:schemeClr val="accent2"/>
              </a:solidFill>
              <a:cs typeface="+mn-cs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274638" y="409575"/>
            <a:ext cx="136525" cy="1365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>
              <a:solidFill>
                <a:schemeClr val="accent2"/>
              </a:solidFill>
              <a:cs typeface="+mn-cs"/>
            </a:endParaRP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52400"/>
            <a:ext cx="8229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pic>
        <p:nvPicPr>
          <p:cNvPr id="3085" name="Picture 13" descr="cea_gri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950" y="6381750"/>
            <a:ext cx="39528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755650" y="6381750"/>
            <a:ext cx="7921625" cy="0"/>
          </a:xfrm>
          <a:prstGeom prst="line">
            <a:avLst/>
          </a:prstGeom>
          <a:noFill/>
          <a:ln w="19050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92163" y="6345238"/>
            <a:ext cx="777716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US"/>
              <a:t>Walid Abdel Maksoud                                            CEA – Siemens WorkShop                                    14 -15  January 2009</a:t>
            </a: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6.jpeg"/><Relationship Id="rId9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2"/>
          <p:cNvSpPr>
            <a:spLocks noGrp="1"/>
          </p:cNvSpPr>
          <p:nvPr>
            <p:ph type="ctrTitle"/>
          </p:nvPr>
        </p:nvSpPr>
        <p:spPr>
          <a:xfrm>
            <a:off x="2270125" y="1760538"/>
            <a:ext cx="6792913" cy="2325687"/>
          </a:xfrm>
        </p:spPr>
        <p:txBody>
          <a:bodyPr/>
          <a:lstStyle/>
          <a:p>
            <a:pPr algn="ctr" eaLnBrk="1" hangingPunct="1"/>
            <a:r>
              <a:rPr lang="en-US" dirty="0" err="1" smtClean="0"/>
              <a:t>Essais</a:t>
            </a:r>
            <a:r>
              <a:rPr lang="en-US" dirty="0" smtClean="0"/>
              <a:t> de quench </a:t>
            </a:r>
            <a:r>
              <a:rPr lang="en-US" dirty="0" err="1" smtClean="0"/>
              <a:t>sur</a:t>
            </a:r>
            <a:r>
              <a:rPr lang="en-US" dirty="0" smtClean="0"/>
              <a:t> un </a:t>
            </a:r>
            <a:r>
              <a:rPr lang="en-US" dirty="0" err="1" smtClean="0"/>
              <a:t>aimant</a:t>
            </a:r>
            <a:r>
              <a:rPr lang="en-US" dirty="0" smtClean="0"/>
              <a:t> </a:t>
            </a:r>
            <a:r>
              <a:rPr lang="en-US" dirty="0" err="1" smtClean="0"/>
              <a:t>supraconducteur</a:t>
            </a:r>
            <a:r>
              <a:rPr lang="en-US" dirty="0" smtClean="0"/>
              <a:t> de 8 T </a:t>
            </a:r>
            <a:r>
              <a:rPr lang="en-US" dirty="0" err="1" smtClean="0"/>
              <a:t>refroidi</a:t>
            </a:r>
            <a:r>
              <a:rPr lang="en-US" dirty="0" smtClean="0"/>
              <a:t> à </a:t>
            </a:r>
            <a:r>
              <a:rPr lang="en-US" dirty="0" err="1" smtClean="0"/>
              <a:t>l’hélium</a:t>
            </a:r>
            <a:r>
              <a:rPr lang="en-US" dirty="0" smtClean="0"/>
              <a:t> </a:t>
            </a:r>
            <a:r>
              <a:rPr lang="en-US" dirty="0" err="1" smtClean="0"/>
              <a:t>superfluide</a:t>
            </a:r>
            <a:endParaRPr lang="fr-FR" dirty="0" smtClean="0"/>
          </a:p>
        </p:txBody>
      </p:sp>
      <p:sp>
        <p:nvSpPr>
          <p:cNvPr id="5123" name="Sous-titr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7750" y="654050"/>
            <a:ext cx="4889500" cy="538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Introduction: l’aimant Seht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3850" y="1628775"/>
            <a:ext cx="38512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dirty="0" smtClean="0">
                <a:solidFill>
                  <a:srgbClr val="5F5F5F"/>
                </a:solidFill>
              </a:rPr>
              <a:t>Champ magnétique : 8,0 </a:t>
            </a:r>
            <a:r>
              <a:rPr lang="fr-FR" sz="2000" dirty="0">
                <a:solidFill>
                  <a:srgbClr val="5F5F5F"/>
                </a:solidFill>
              </a:rPr>
              <a:t>T </a:t>
            </a:r>
            <a:br>
              <a:rPr lang="fr-FR" sz="2000" dirty="0">
                <a:solidFill>
                  <a:srgbClr val="5F5F5F"/>
                </a:solidFill>
              </a:rPr>
            </a:br>
            <a:endParaRPr lang="fr-FR" sz="2000" dirty="0">
              <a:solidFill>
                <a:srgbClr val="5F5F5F"/>
              </a:solidFill>
            </a:endParaRP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287338" y="3033713"/>
            <a:ext cx="348137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5F5F5F"/>
                </a:solidFill>
              </a:rPr>
              <a:t>Le bobinage est constitué de </a:t>
            </a:r>
            <a:r>
              <a:rPr lang="fr-FR" sz="2000" b="1" dirty="0" smtClean="0">
                <a:solidFill>
                  <a:srgbClr val="FF6600"/>
                </a:solidFill>
              </a:rPr>
              <a:t>galettes en </a:t>
            </a:r>
            <a:r>
              <a:rPr lang="fr-FR" sz="2000" b="1" dirty="0" err="1" smtClean="0">
                <a:solidFill>
                  <a:srgbClr val="FF6600"/>
                </a:solidFill>
              </a:rPr>
              <a:t>NbTi</a:t>
            </a:r>
            <a:r>
              <a:rPr lang="fr-FR" sz="2000" b="1" dirty="0" smtClean="0">
                <a:solidFill>
                  <a:srgbClr val="5F5F5F"/>
                </a:solidFill>
              </a:rPr>
              <a:t> refroidies par de </a:t>
            </a:r>
            <a:r>
              <a:rPr lang="fr-FR" sz="2000" b="1" dirty="0" smtClean="0">
                <a:solidFill>
                  <a:srgbClr val="0000FF"/>
                </a:solidFill>
              </a:rPr>
              <a:t>l’hélium superfluide</a:t>
            </a:r>
            <a:endParaRPr lang="fr-FR" sz="2000" b="1" dirty="0">
              <a:solidFill>
                <a:srgbClr val="0000FF"/>
              </a:solidFill>
            </a:endParaRPr>
          </a:p>
        </p:txBody>
      </p:sp>
      <p:sp>
        <p:nvSpPr>
          <p:cNvPr id="6150" name="Espace réservé du pied de pag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60000" contrast="-70000"/>
          </a:blip>
          <a:srcRect/>
          <a:stretch>
            <a:fillRect/>
          </a:stretch>
        </p:blipFill>
        <p:spPr bwMode="auto">
          <a:xfrm>
            <a:off x="1943100" y="555625"/>
            <a:ext cx="5257800" cy="579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Principales caractéristiques de l’aimant </a:t>
            </a:r>
            <a:r>
              <a:rPr lang="fr-FR" dirty="0" err="1" smtClean="0"/>
              <a:t>Seht</a:t>
            </a:r>
            <a:endParaRPr lang="fr-FR" dirty="0" smtClean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 bwMode="auto">
          <a:xfrm>
            <a:off x="766763" y="836613"/>
            <a:ext cx="5513387" cy="441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Champ magnétique :</a:t>
            </a:r>
            <a:endParaRPr lang="fr-FR" b="1" kern="0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Courant nominal :</a:t>
            </a:r>
            <a:endParaRPr lang="fr-FR" b="1" kern="0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Trou chaud : </a:t>
            </a:r>
            <a:endParaRPr lang="fr-FR" b="1" kern="0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Inductance propre:</a:t>
            </a:r>
            <a:endParaRPr lang="fr-FR" b="1" kern="0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Energie stockée:</a:t>
            </a:r>
            <a:endParaRPr lang="fr-FR" b="1" kern="0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RRR: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Densité de courant dans le conducteur:</a:t>
            </a:r>
            <a:endParaRPr lang="fr-FR" b="1" kern="0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endParaRPr lang="fr-FR" b="1" kern="0" dirty="0" smtClean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endParaRPr lang="fr-FR" b="1" kern="0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Nombre de double galettes : </a:t>
            </a:r>
            <a:endParaRPr lang="fr-FR" b="1" kern="0" dirty="0">
              <a:solidFill>
                <a:schemeClr val="accent4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Nombre de spires par galette :</a:t>
            </a:r>
            <a:endParaRPr lang="fr-FR" b="1" kern="0" dirty="0">
              <a:solidFill>
                <a:schemeClr val="accent4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Rayon interne d’une galette : </a:t>
            </a:r>
            <a:endParaRPr lang="fr-FR" b="1" kern="0" dirty="0">
              <a:solidFill>
                <a:schemeClr val="accent4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Rayon externe d’une galette :</a:t>
            </a:r>
            <a:endParaRPr lang="fr-FR" b="1" kern="0" dirty="0">
              <a:solidFill>
                <a:schemeClr val="accent4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Poids :</a:t>
            </a:r>
            <a:endParaRPr lang="fr-FR" b="1" kern="0" dirty="0">
              <a:solidFill>
                <a:schemeClr val="accent4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fr-FR" b="1" kern="0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Dimensions du conducteur :    </a:t>
            </a:r>
            <a:endParaRPr lang="fr-FR" b="1" kern="0" dirty="0">
              <a:solidFill>
                <a:schemeClr val="accent4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6426200" y="873125"/>
            <a:ext cx="2381250" cy="456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8,0       </a:t>
            </a:r>
            <a:r>
              <a:rPr lang="fr-FR" b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T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886      A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600      mm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44        H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17,3     </a:t>
            </a:r>
            <a:r>
              <a:rPr lang="fr-FR" b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MJ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80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80,7     </a:t>
            </a:r>
            <a:r>
              <a:rPr lang="fr-FR" b="1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A/mm²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fr-FR" b="1" kern="0" dirty="0" smtClean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fr-FR" b="1" kern="0" dirty="0">
              <a:solidFill>
                <a:srgbClr val="4D4D4D"/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>
                <a:solidFill>
                  <a:srgbClr val="4D4D4D"/>
                </a:solidFill>
                <a:latin typeface="+mn-lt"/>
                <a:cs typeface="+mn-cs"/>
              </a:rPr>
              <a:t>60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>
                <a:solidFill>
                  <a:srgbClr val="4D4D4D"/>
                </a:solidFill>
                <a:latin typeface="+mn-lt"/>
                <a:cs typeface="+mn-cs"/>
              </a:rPr>
              <a:t>75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 smtClean="0">
                <a:solidFill>
                  <a:srgbClr val="4D4D4D"/>
                </a:solidFill>
                <a:latin typeface="+mn-lt"/>
                <a:cs typeface="+mn-cs"/>
              </a:rPr>
              <a:t>0,3710 </a:t>
            </a:r>
            <a:r>
              <a:rPr lang="fr-FR" b="1" kern="0" dirty="0">
                <a:solidFill>
                  <a:srgbClr val="4D4D4D"/>
                </a:solidFill>
                <a:latin typeface="+mn-lt"/>
                <a:cs typeface="+mn-cs"/>
              </a:rPr>
              <a:t>m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 smtClean="0">
                <a:solidFill>
                  <a:srgbClr val="4D4D4D"/>
                </a:solidFill>
                <a:latin typeface="+mn-lt"/>
                <a:cs typeface="+mn-cs"/>
              </a:rPr>
              <a:t>0,5435 </a:t>
            </a:r>
            <a:r>
              <a:rPr lang="fr-FR" b="1" kern="0" dirty="0">
                <a:solidFill>
                  <a:srgbClr val="4D4D4D"/>
                </a:solidFill>
                <a:latin typeface="+mn-lt"/>
                <a:cs typeface="+mn-cs"/>
              </a:rPr>
              <a:t>m 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>
                <a:solidFill>
                  <a:srgbClr val="4D4D4D"/>
                </a:solidFill>
                <a:latin typeface="+mn-lt"/>
                <a:cs typeface="+mn-cs"/>
              </a:rPr>
              <a:t>5          t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fr-FR" b="1" kern="0" dirty="0" smtClean="0">
                <a:solidFill>
                  <a:srgbClr val="4D4D4D"/>
                </a:solidFill>
                <a:latin typeface="+mn-lt"/>
                <a:cs typeface="+mn-cs"/>
              </a:rPr>
              <a:t>5,0 </a:t>
            </a:r>
            <a:r>
              <a:rPr lang="fr-FR" b="1" kern="0" dirty="0">
                <a:solidFill>
                  <a:srgbClr val="4D4D4D"/>
                </a:solidFill>
                <a:latin typeface="+mn-lt"/>
                <a:cs typeface="+mn-cs"/>
              </a:rPr>
              <a:t>x </a:t>
            </a:r>
            <a:r>
              <a:rPr lang="fr-FR" b="1" kern="0" dirty="0" smtClean="0">
                <a:solidFill>
                  <a:srgbClr val="4D4D4D"/>
                </a:solidFill>
                <a:latin typeface="+mn-lt"/>
                <a:cs typeface="+mn-cs"/>
              </a:rPr>
              <a:t>2,2 </a:t>
            </a:r>
            <a:r>
              <a:rPr lang="fr-FR" b="1" kern="0" dirty="0">
                <a:solidFill>
                  <a:srgbClr val="4D4D4D"/>
                </a:solidFill>
                <a:latin typeface="+mn-lt"/>
                <a:cs typeface="+mn-cs"/>
              </a:rPr>
              <a:t>mm²</a:t>
            </a:r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60000" contrast="-70000"/>
          </a:blip>
          <a:srcRect/>
          <a:stretch>
            <a:fillRect/>
          </a:stretch>
        </p:blipFill>
        <p:spPr bwMode="auto">
          <a:xfrm>
            <a:off x="1943100" y="555625"/>
            <a:ext cx="5257800" cy="579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1" descr="Figure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800100"/>
            <a:ext cx="7745413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Système cryogénique de la station d’essais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 rot="5400000">
            <a:off x="7657307" y="1913731"/>
            <a:ext cx="1022350" cy="6937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V="1">
            <a:off x="847725" y="4341813"/>
            <a:ext cx="693738" cy="584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811213" y="3611563"/>
            <a:ext cx="803275" cy="3286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0" name="ZoneTexte 25"/>
          <p:cNvSpPr txBox="1">
            <a:spLocks noChangeArrowheads="1"/>
          </p:cNvSpPr>
          <p:nvPr/>
        </p:nvSpPr>
        <p:spPr bwMode="auto">
          <a:xfrm>
            <a:off x="44450" y="3027363"/>
            <a:ext cx="7826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1818FF"/>
                </a:solidFill>
              </a:rPr>
              <a:t>Hélium</a:t>
            </a:r>
            <a:endParaRPr lang="fr-FR" sz="1400" b="1" dirty="0">
              <a:solidFill>
                <a:srgbClr val="1818FF"/>
              </a:solidFill>
            </a:endParaRPr>
          </a:p>
          <a:p>
            <a:r>
              <a:rPr lang="fr-FR" sz="1400" b="1" dirty="0" smtClean="0">
                <a:solidFill>
                  <a:srgbClr val="1818FF"/>
                </a:solidFill>
              </a:rPr>
              <a:t>1,2 </a:t>
            </a:r>
            <a:r>
              <a:rPr lang="fr-FR" sz="1400" b="1" dirty="0">
                <a:solidFill>
                  <a:srgbClr val="1818FF"/>
                </a:solidFill>
              </a:rPr>
              <a:t>bar</a:t>
            </a:r>
          </a:p>
          <a:p>
            <a:r>
              <a:rPr lang="fr-FR" sz="1400" b="1" dirty="0" smtClean="0">
                <a:solidFill>
                  <a:srgbClr val="1818FF"/>
                </a:solidFill>
              </a:rPr>
              <a:t>4,5 </a:t>
            </a:r>
            <a:r>
              <a:rPr lang="fr-FR" sz="1400" b="1" dirty="0">
                <a:solidFill>
                  <a:srgbClr val="1818FF"/>
                </a:solidFill>
              </a:rPr>
              <a:t>K</a:t>
            </a:r>
          </a:p>
        </p:txBody>
      </p:sp>
      <p:sp>
        <p:nvSpPr>
          <p:cNvPr id="8201" name="ZoneTexte 26"/>
          <p:cNvSpPr txBox="1">
            <a:spLocks noChangeArrowheads="1"/>
          </p:cNvSpPr>
          <p:nvPr/>
        </p:nvSpPr>
        <p:spPr bwMode="auto">
          <a:xfrm>
            <a:off x="117475" y="4926013"/>
            <a:ext cx="87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1818FF"/>
                </a:solidFill>
              </a:rPr>
              <a:t>Hélium</a:t>
            </a:r>
            <a:endParaRPr lang="fr-FR" sz="1400" b="1" dirty="0">
              <a:solidFill>
                <a:srgbClr val="1818FF"/>
              </a:solidFill>
            </a:endParaRPr>
          </a:p>
          <a:p>
            <a:r>
              <a:rPr lang="fr-FR" sz="1400" b="1" dirty="0">
                <a:solidFill>
                  <a:srgbClr val="1818FF"/>
                </a:solidFill>
              </a:rPr>
              <a:t>22 mbar</a:t>
            </a:r>
          </a:p>
          <a:p>
            <a:r>
              <a:rPr lang="fr-FR" sz="1400" b="1" dirty="0" smtClean="0">
                <a:solidFill>
                  <a:srgbClr val="1818FF"/>
                </a:solidFill>
              </a:rPr>
              <a:t>1,8 </a:t>
            </a:r>
            <a:r>
              <a:rPr lang="fr-FR" sz="1400" b="1" dirty="0">
                <a:solidFill>
                  <a:srgbClr val="1818FF"/>
                </a:solidFill>
              </a:rPr>
              <a:t>K</a:t>
            </a:r>
          </a:p>
        </p:txBody>
      </p:sp>
      <p:sp>
        <p:nvSpPr>
          <p:cNvPr id="8202" name="ZoneTexte 27"/>
          <p:cNvSpPr txBox="1">
            <a:spLocks noChangeArrowheads="1"/>
          </p:cNvSpPr>
          <p:nvPr/>
        </p:nvSpPr>
        <p:spPr bwMode="auto">
          <a:xfrm>
            <a:off x="8223250" y="974725"/>
            <a:ext cx="78263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1818FF"/>
                </a:solidFill>
              </a:rPr>
              <a:t>Hélium</a:t>
            </a:r>
            <a:endParaRPr lang="fr-FR" sz="1400" b="1" dirty="0">
              <a:solidFill>
                <a:srgbClr val="1818FF"/>
              </a:solidFill>
            </a:endParaRPr>
          </a:p>
          <a:p>
            <a:r>
              <a:rPr lang="fr-FR" sz="1400" b="1" dirty="0" smtClean="0">
                <a:solidFill>
                  <a:srgbClr val="1818FF"/>
                </a:solidFill>
              </a:rPr>
              <a:t>1,2 </a:t>
            </a:r>
            <a:r>
              <a:rPr lang="fr-FR" sz="1400" b="1" dirty="0">
                <a:solidFill>
                  <a:srgbClr val="1818FF"/>
                </a:solidFill>
              </a:rPr>
              <a:t>bar</a:t>
            </a:r>
          </a:p>
          <a:p>
            <a:r>
              <a:rPr lang="fr-FR" sz="1400" b="1" dirty="0" smtClean="0">
                <a:solidFill>
                  <a:srgbClr val="1818FF"/>
                </a:solidFill>
              </a:rPr>
              <a:t>1,8 </a:t>
            </a:r>
            <a:r>
              <a:rPr lang="fr-FR" sz="1400" b="1" dirty="0">
                <a:solidFill>
                  <a:srgbClr val="1818FF"/>
                </a:solidFill>
              </a:rPr>
              <a:t>K</a:t>
            </a:r>
          </a:p>
        </p:txBody>
      </p:sp>
      <p:sp>
        <p:nvSpPr>
          <p:cNvPr id="13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Initiation du quench</a:t>
            </a:r>
          </a:p>
        </p:txBody>
      </p:sp>
      <p:sp>
        <p:nvSpPr>
          <p:cNvPr id="9219" name="Espace réservé du contenu 2"/>
          <p:cNvSpPr>
            <a:spLocks noGrp="1"/>
          </p:cNvSpPr>
          <p:nvPr>
            <p:ph idx="1"/>
          </p:nvPr>
        </p:nvSpPr>
        <p:spPr>
          <a:xfrm>
            <a:off x="153987" y="601663"/>
            <a:ext cx="8836085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FR" sz="2000" dirty="0" smtClean="0">
                <a:cs typeface="Arial" charset="0"/>
              </a:rPr>
              <a:t>L’aimant subit une perturbation locale de 25 W créée par une chaufferette placée dans un canal d’hélium</a:t>
            </a:r>
          </a:p>
          <a:p>
            <a:pPr eaLnBrk="1" hangingPunct="1">
              <a:buFont typeface="Wingdings" pitchFamily="2" charset="2"/>
              <a:buNone/>
            </a:pPr>
            <a:endParaRPr lang="fr-FR" sz="2000" dirty="0" smtClean="0">
              <a:cs typeface="Arial" charset="0"/>
            </a:endParaRPr>
          </a:p>
        </p:txBody>
      </p:sp>
      <p:sp>
        <p:nvSpPr>
          <p:cNvPr id="9220" name="ZoneTexte 6"/>
          <p:cNvSpPr txBox="1">
            <a:spLocks noChangeArrowheads="1"/>
          </p:cNvSpPr>
          <p:nvPr/>
        </p:nvSpPr>
        <p:spPr bwMode="auto">
          <a:xfrm>
            <a:off x="5251450" y="35750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pic>
        <p:nvPicPr>
          <p:cNvPr id="9221" name="Image 8" descr="Pulses.jpg"/>
          <p:cNvPicPr>
            <a:picLocks noChangeAspect="1"/>
          </p:cNvPicPr>
          <p:nvPr/>
        </p:nvPicPr>
        <p:blipFill>
          <a:blip r:embed="rId3" cstate="print">
            <a:lum bright="-40000" contrast="56000"/>
          </a:blip>
          <a:srcRect/>
          <a:stretch>
            <a:fillRect/>
          </a:stretch>
        </p:blipFill>
        <p:spPr bwMode="auto">
          <a:xfrm>
            <a:off x="4579938" y="982663"/>
            <a:ext cx="4191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lèche droite 9"/>
          <p:cNvSpPr/>
          <p:nvPr/>
        </p:nvSpPr>
        <p:spPr>
          <a:xfrm rot="5400000">
            <a:off x="5200650" y="3187700"/>
            <a:ext cx="320675" cy="2190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223" name="ZoneTexte 10"/>
          <p:cNvSpPr txBox="1">
            <a:spLocks noChangeArrowheads="1"/>
          </p:cNvSpPr>
          <p:nvPr/>
        </p:nvSpPr>
        <p:spPr bwMode="auto">
          <a:xfrm>
            <a:off x="5118100" y="2479675"/>
            <a:ext cx="12747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Début du 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chauffage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7964488" y="3392488"/>
            <a:ext cx="609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ZoneTexte 15"/>
          <p:cNvSpPr txBox="1">
            <a:spLocks noChangeArrowheads="1"/>
          </p:cNvSpPr>
          <p:nvPr/>
        </p:nvSpPr>
        <p:spPr bwMode="auto">
          <a:xfrm>
            <a:off x="8548688" y="3205163"/>
            <a:ext cx="6848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smtClean="0"/>
              <a:t>1,4 </a:t>
            </a:r>
            <a:r>
              <a:rPr lang="fr-FR" dirty="0"/>
              <a:t>s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 flipV="1">
            <a:off x="8026400" y="3063875"/>
            <a:ext cx="511175" cy="47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7" name="ZoneTexte 17"/>
          <p:cNvSpPr txBox="1">
            <a:spLocks noChangeArrowheads="1"/>
          </p:cNvSpPr>
          <p:nvPr/>
        </p:nvSpPr>
        <p:spPr bwMode="auto">
          <a:xfrm>
            <a:off x="8548688" y="2881313"/>
            <a:ext cx="6848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smtClean="0"/>
              <a:t>1,5 </a:t>
            </a:r>
            <a:r>
              <a:rPr lang="fr-FR" dirty="0"/>
              <a:t>s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7880350" y="2735263"/>
            <a:ext cx="69373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9" name="ZoneTexte 19"/>
          <p:cNvSpPr txBox="1">
            <a:spLocks noChangeArrowheads="1"/>
          </p:cNvSpPr>
          <p:nvPr/>
        </p:nvSpPr>
        <p:spPr bwMode="auto">
          <a:xfrm>
            <a:off x="8548688" y="2547938"/>
            <a:ext cx="6848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smtClean="0"/>
              <a:t>1,6 </a:t>
            </a:r>
            <a:r>
              <a:rPr lang="fr-FR" dirty="0"/>
              <a:t>s</a:t>
            </a:r>
          </a:p>
        </p:txBody>
      </p:sp>
      <p:cxnSp>
        <p:nvCxnSpPr>
          <p:cNvPr id="21" name="Connecteur droit avec flèche 20"/>
          <p:cNvCxnSpPr>
            <a:stCxn id="9231" idx="2"/>
          </p:cNvCxnSpPr>
          <p:nvPr/>
        </p:nvCxnSpPr>
        <p:spPr>
          <a:xfrm rot="16200000" flipH="1">
            <a:off x="6688882" y="1507283"/>
            <a:ext cx="435530" cy="7790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1" name="ZoneTexte 21"/>
          <p:cNvSpPr txBox="1">
            <a:spLocks noChangeArrowheads="1"/>
          </p:cNvSpPr>
          <p:nvPr/>
        </p:nvSpPr>
        <p:spPr bwMode="auto">
          <a:xfrm>
            <a:off x="5091113" y="1309688"/>
            <a:ext cx="28520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/>
              <a:t>P</a:t>
            </a:r>
            <a:r>
              <a:rPr lang="fr-FR" dirty="0" smtClean="0"/>
              <a:t>ulse de 1,7 s: </a:t>
            </a:r>
            <a:r>
              <a:rPr lang="fr-FR" b="1" dirty="0">
                <a:solidFill>
                  <a:srgbClr val="FF0000"/>
                </a:solidFill>
              </a:rPr>
              <a:t>QUENCH!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434013" y="1749425"/>
            <a:ext cx="99257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886 A</a:t>
            </a:r>
          </a:p>
          <a:p>
            <a:pPr>
              <a:defRPr/>
            </a:pP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  <a:cs typeface="+mn-cs"/>
              </a:rPr>
              <a:t>1,776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K</a:t>
            </a:r>
          </a:p>
        </p:txBody>
      </p:sp>
      <p:sp>
        <p:nvSpPr>
          <p:cNvPr id="9233" name="ZoneTexte 15"/>
          <p:cNvSpPr txBox="1">
            <a:spLocks noChangeArrowheads="1"/>
          </p:cNvSpPr>
          <p:nvPr/>
        </p:nvSpPr>
        <p:spPr bwMode="auto">
          <a:xfrm>
            <a:off x="7779485" y="2259013"/>
            <a:ext cx="12105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smtClean="0"/>
              <a:t>Pulse de :</a:t>
            </a:r>
            <a:endParaRPr lang="fr-FR" dirty="0"/>
          </a:p>
        </p:txBody>
      </p:sp>
      <p:pic>
        <p:nvPicPr>
          <p:cNvPr id="9234" name="Picture 5" descr="Coil instrument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" y="2151063"/>
            <a:ext cx="4791075" cy="4027487"/>
          </a:xfrm>
          <a:prstGeom prst="rect">
            <a:avLst/>
          </a:prstGeom>
          <a:solidFill>
            <a:srgbClr val="E7E7FF"/>
          </a:solidFill>
          <a:ln w="9525">
            <a:noFill/>
            <a:miter lim="800000"/>
            <a:headEnd/>
            <a:tailEnd/>
          </a:ln>
        </p:spPr>
      </p:pic>
      <p:sp>
        <p:nvSpPr>
          <p:cNvPr id="9235" name="Rectangle 38"/>
          <p:cNvSpPr>
            <a:spLocks noChangeArrowheads="1"/>
          </p:cNvSpPr>
          <p:nvPr/>
        </p:nvSpPr>
        <p:spPr bwMode="auto">
          <a:xfrm>
            <a:off x="4791075" y="4378325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 err="1" smtClean="0">
                <a:solidFill>
                  <a:srgbClr val="4D4D4D"/>
                </a:solidFill>
              </a:rPr>
              <a:t>Paramètres</a:t>
            </a:r>
            <a:r>
              <a:rPr lang="en-GB" b="1" dirty="0" smtClean="0">
                <a:solidFill>
                  <a:srgbClr val="4D4D4D"/>
                </a:solidFill>
              </a:rPr>
              <a:t> </a:t>
            </a:r>
            <a:r>
              <a:rPr lang="en-GB" b="1" dirty="0" err="1" smtClean="0">
                <a:solidFill>
                  <a:srgbClr val="4D4D4D"/>
                </a:solidFill>
              </a:rPr>
              <a:t>testés</a:t>
            </a:r>
            <a:r>
              <a:rPr lang="en-GB" b="1" dirty="0" smtClean="0">
                <a:solidFill>
                  <a:srgbClr val="4D4D4D"/>
                </a:solidFill>
              </a:rPr>
              <a:t> </a:t>
            </a:r>
            <a:endParaRPr lang="en-GB" b="1" dirty="0">
              <a:solidFill>
                <a:srgbClr val="4D4D4D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rgbClr val="4D4D4D"/>
                </a:solidFill>
              </a:rPr>
              <a:t>  Temperature du </a:t>
            </a:r>
            <a:r>
              <a:rPr lang="en-GB" dirty="0" err="1" smtClean="0">
                <a:solidFill>
                  <a:srgbClr val="4D4D4D"/>
                </a:solidFill>
              </a:rPr>
              <a:t>bain</a:t>
            </a:r>
            <a:r>
              <a:rPr lang="en-GB" dirty="0" smtClean="0">
                <a:solidFill>
                  <a:srgbClr val="4D4D4D"/>
                </a:solidFill>
              </a:rPr>
              <a:t>:</a:t>
            </a:r>
            <a:endParaRPr lang="en-GB" dirty="0">
              <a:solidFill>
                <a:srgbClr val="4D4D4D"/>
              </a:solidFill>
            </a:endParaRPr>
          </a:p>
          <a:p>
            <a:r>
              <a:rPr lang="en-GB" dirty="0">
                <a:solidFill>
                  <a:srgbClr val="4D4D4D"/>
                </a:solidFill>
              </a:rPr>
              <a:t>     </a:t>
            </a:r>
            <a:r>
              <a:rPr lang="en-GB" dirty="0" smtClean="0">
                <a:solidFill>
                  <a:srgbClr val="4D4D4D"/>
                </a:solidFill>
              </a:rPr>
              <a:t>1,78 </a:t>
            </a:r>
            <a:r>
              <a:rPr lang="en-GB" dirty="0">
                <a:solidFill>
                  <a:srgbClr val="4D4D4D"/>
                </a:solidFill>
              </a:rPr>
              <a:t>K &lt; T</a:t>
            </a:r>
            <a:r>
              <a:rPr lang="en-GB" baseline="-25000" dirty="0">
                <a:solidFill>
                  <a:srgbClr val="4D4D4D"/>
                </a:solidFill>
              </a:rPr>
              <a:t>0</a:t>
            </a:r>
            <a:r>
              <a:rPr lang="en-GB" dirty="0">
                <a:solidFill>
                  <a:srgbClr val="4D4D4D"/>
                </a:solidFill>
              </a:rPr>
              <a:t> &lt; </a:t>
            </a:r>
            <a:r>
              <a:rPr lang="en-GB" dirty="0" smtClean="0">
                <a:solidFill>
                  <a:srgbClr val="4D4D4D"/>
                </a:solidFill>
              </a:rPr>
              <a:t>2,08 </a:t>
            </a:r>
            <a:r>
              <a:rPr lang="en-GB" dirty="0">
                <a:solidFill>
                  <a:srgbClr val="4D4D4D"/>
                </a:solidFill>
              </a:rPr>
              <a:t>K</a:t>
            </a:r>
          </a:p>
          <a:p>
            <a:pPr>
              <a:buFont typeface="Wingdings" pitchFamily="2" charset="2"/>
              <a:buChar char="Ø"/>
            </a:pPr>
            <a:r>
              <a:rPr lang="en-GB" dirty="0">
                <a:solidFill>
                  <a:srgbClr val="4D4D4D"/>
                </a:solidFill>
              </a:rPr>
              <a:t>   </a:t>
            </a:r>
            <a:r>
              <a:rPr lang="en-GB" dirty="0" smtClean="0">
                <a:solidFill>
                  <a:srgbClr val="4D4D4D"/>
                </a:solidFill>
              </a:rPr>
              <a:t>Courant de </a:t>
            </a:r>
            <a:r>
              <a:rPr lang="en-GB" dirty="0" err="1" smtClean="0">
                <a:solidFill>
                  <a:srgbClr val="4D4D4D"/>
                </a:solidFill>
              </a:rPr>
              <a:t>fonctionnement</a:t>
            </a:r>
            <a:r>
              <a:rPr lang="en-GB" dirty="0" smtClean="0">
                <a:solidFill>
                  <a:srgbClr val="4D4D4D"/>
                </a:solidFill>
              </a:rPr>
              <a:t>: </a:t>
            </a:r>
            <a:endParaRPr lang="en-GB" dirty="0">
              <a:solidFill>
                <a:srgbClr val="4D4D4D"/>
              </a:solidFill>
            </a:endParaRPr>
          </a:p>
          <a:p>
            <a:r>
              <a:rPr lang="en-GB" dirty="0">
                <a:solidFill>
                  <a:srgbClr val="4D4D4D"/>
                </a:solidFill>
              </a:rPr>
              <a:t>      886 A, 786 A, 686 A</a:t>
            </a:r>
          </a:p>
          <a:p>
            <a:pPr>
              <a:buFont typeface="Wingdings" pitchFamily="2" charset="2"/>
              <a:buChar char="Ø"/>
            </a:pPr>
            <a:r>
              <a:rPr lang="en-GB" dirty="0">
                <a:solidFill>
                  <a:srgbClr val="4D4D4D"/>
                </a:solidFill>
              </a:rPr>
              <a:t>   </a:t>
            </a:r>
            <a:r>
              <a:rPr lang="en-GB" dirty="0" err="1" smtClean="0">
                <a:solidFill>
                  <a:srgbClr val="4D4D4D"/>
                </a:solidFill>
              </a:rPr>
              <a:t>Galette</a:t>
            </a:r>
            <a:r>
              <a:rPr lang="en-GB" dirty="0" smtClean="0">
                <a:solidFill>
                  <a:srgbClr val="4D4D4D"/>
                </a:solidFill>
              </a:rPr>
              <a:t> </a:t>
            </a:r>
            <a:r>
              <a:rPr lang="en-GB" dirty="0" err="1" smtClean="0">
                <a:solidFill>
                  <a:srgbClr val="4D4D4D"/>
                </a:solidFill>
              </a:rPr>
              <a:t>chauffée</a:t>
            </a:r>
            <a:r>
              <a:rPr lang="en-GB" dirty="0" smtClean="0">
                <a:solidFill>
                  <a:srgbClr val="4D4D4D"/>
                </a:solidFill>
              </a:rPr>
              <a:t> (champ </a:t>
            </a:r>
            <a:r>
              <a:rPr lang="en-GB" dirty="0" err="1" smtClean="0">
                <a:solidFill>
                  <a:srgbClr val="4D4D4D"/>
                </a:solidFill>
              </a:rPr>
              <a:t>magnétique</a:t>
            </a:r>
            <a:r>
              <a:rPr lang="en-GB" dirty="0" smtClean="0">
                <a:solidFill>
                  <a:srgbClr val="4D4D4D"/>
                </a:solidFill>
              </a:rPr>
              <a:t>)</a:t>
            </a:r>
            <a:endParaRPr lang="en-GB" dirty="0">
              <a:solidFill>
                <a:srgbClr val="4D4D4D"/>
              </a:solidFill>
            </a:endParaRPr>
          </a:p>
        </p:txBody>
      </p:sp>
      <p:sp>
        <p:nvSpPr>
          <p:cNvPr id="22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Résultats expérimentaux : un quench typique </a:t>
            </a:r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244" name="Picture 4" descr="Quench6-flech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725" y="1639888"/>
            <a:ext cx="7561263" cy="4689475"/>
          </a:xfrm>
          <a:prstGeom prst="rect">
            <a:avLst/>
          </a:prstGeom>
          <a:solidFill>
            <a:srgbClr val="E7E7FF"/>
          </a:solidFill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92138" y="612775"/>
            <a:ext cx="1344612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GB" sz="1600" dirty="0">
                <a:solidFill>
                  <a:srgbClr val="4D4D4D"/>
                </a:solidFill>
              </a:rPr>
              <a:t>p</a:t>
            </a:r>
            <a:r>
              <a:rPr lang="en-GB" sz="1600" baseline="-25000" dirty="0">
                <a:solidFill>
                  <a:srgbClr val="4D4D4D"/>
                </a:solidFill>
              </a:rPr>
              <a:t>0</a:t>
            </a:r>
            <a:r>
              <a:rPr lang="en-GB" sz="1600" dirty="0">
                <a:solidFill>
                  <a:srgbClr val="4D4D4D"/>
                </a:solidFill>
              </a:rPr>
              <a:t> = </a:t>
            </a:r>
            <a:r>
              <a:rPr lang="en-GB" sz="1600" dirty="0" smtClean="0">
                <a:solidFill>
                  <a:srgbClr val="4D4D4D"/>
                </a:solidFill>
              </a:rPr>
              <a:t>1,2 </a:t>
            </a:r>
            <a:r>
              <a:rPr lang="en-GB" sz="1600" dirty="0">
                <a:solidFill>
                  <a:srgbClr val="4D4D4D"/>
                </a:solidFill>
              </a:rPr>
              <a:t>bar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GB" sz="1600" dirty="0">
                <a:solidFill>
                  <a:srgbClr val="4D4D4D"/>
                </a:solidFill>
              </a:rPr>
              <a:t>T</a:t>
            </a:r>
            <a:r>
              <a:rPr lang="en-GB" sz="1600" baseline="-25000" dirty="0">
                <a:solidFill>
                  <a:srgbClr val="4D4D4D"/>
                </a:solidFill>
              </a:rPr>
              <a:t>0</a:t>
            </a:r>
            <a:r>
              <a:rPr lang="en-GB" sz="1600" dirty="0">
                <a:solidFill>
                  <a:srgbClr val="4D4D4D"/>
                </a:solidFill>
              </a:rPr>
              <a:t> = </a:t>
            </a:r>
            <a:r>
              <a:rPr lang="en-GB" sz="1600" dirty="0" smtClean="0">
                <a:solidFill>
                  <a:srgbClr val="4D4D4D"/>
                </a:solidFill>
              </a:rPr>
              <a:t>1,98 </a:t>
            </a:r>
            <a:r>
              <a:rPr lang="en-GB" sz="1600" dirty="0">
                <a:solidFill>
                  <a:srgbClr val="4D4D4D"/>
                </a:solidFill>
              </a:rPr>
              <a:t>K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GB" sz="1600" dirty="0">
                <a:solidFill>
                  <a:srgbClr val="4D4D4D"/>
                </a:solidFill>
              </a:rPr>
              <a:t>I</a:t>
            </a:r>
            <a:r>
              <a:rPr lang="en-GB" sz="1600" baseline="-25000" dirty="0">
                <a:solidFill>
                  <a:srgbClr val="4D4D4D"/>
                </a:solidFill>
              </a:rPr>
              <a:t>0</a:t>
            </a:r>
            <a:r>
              <a:rPr lang="en-GB" sz="1600" dirty="0">
                <a:solidFill>
                  <a:srgbClr val="4D4D4D"/>
                </a:solidFill>
              </a:rPr>
              <a:t> = 886 A</a:t>
            </a: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2709863" y="787400"/>
            <a:ext cx="6170612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GB" sz="1600" dirty="0" smtClean="0">
                <a:solidFill>
                  <a:srgbClr val="4D4D4D"/>
                </a:solidFill>
              </a:rPr>
              <a:t>La </a:t>
            </a:r>
            <a:r>
              <a:rPr lang="en-GB" sz="1600" dirty="0" err="1" smtClean="0">
                <a:solidFill>
                  <a:srgbClr val="4D4D4D"/>
                </a:solidFill>
              </a:rPr>
              <a:t>pression</a:t>
            </a:r>
            <a:r>
              <a:rPr lang="en-GB" sz="1600" dirty="0" smtClean="0">
                <a:solidFill>
                  <a:srgbClr val="4D4D4D"/>
                </a:solidFill>
              </a:rPr>
              <a:t> a </a:t>
            </a:r>
            <a:r>
              <a:rPr lang="en-GB" sz="1600" dirty="0" err="1" smtClean="0">
                <a:solidFill>
                  <a:srgbClr val="4D4D4D"/>
                </a:solidFill>
              </a:rPr>
              <a:t>toujours</a:t>
            </a:r>
            <a:r>
              <a:rPr lang="en-GB" sz="1600" dirty="0" smtClean="0">
                <a:solidFill>
                  <a:srgbClr val="4D4D4D"/>
                </a:solidFill>
              </a:rPr>
              <a:t> </a:t>
            </a:r>
            <a:r>
              <a:rPr lang="en-GB" sz="1600" dirty="0" err="1" smtClean="0">
                <a:solidFill>
                  <a:srgbClr val="4D4D4D"/>
                </a:solidFill>
              </a:rPr>
              <a:t>été</a:t>
            </a:r>
            <a:r>
              <a:rPr lang="en-GB" sz="1600" dirty="0" smtClean="0">
                <a:solidFill>
                  <a:srgbClr val="4D4D4D"/>
                </a:solidFill>
              </a:rPr>
              <a:t> </a:t>
            </a:r>
            <a:r>
              <a:rPr lang="en-GB" sz="1600" dirty="0" err="1" smtClean="0">
                <a:solidFill>
                  <a:srgbClr val="4D4D4D"/>
                </a:solidFill>
              </a:rPr>
              <a:t>homogène</a:t>
            </a:r>
            <a:r>
              <a:rPr lang="en-GB" sz="1600" dirty="0" smtClean="0">
                <a:solidFill>
                  <a:srgbClr val="4D4D4D"/>
                </a:solidFill>
              </a:rPr>
              <a:t> </a:t>
            </a:r>
            <a:r>
              <a:rPr lang="en-GB" sz="1600" dirty="0" err="1" smtClean="0">
                <a:solidFill>
                  <a:srgbClr val="4D4D4D"/>
                </a:solidFill>
              </a:rPr>
              <a:t>dans</a:t>
            </a:r>
            <a:r>
              <a:rPr lang="en-GB" sz="1600" dirty="0" smtClean="0">
                <a:solidFill>
                  <a:srgbClr val="4D4D4D"/>
                </a:solidFill>
              </a:rPr>
              <a:t> tout le </a:t>
            </a:r>
            <a:r>
              <a:rPr lang="en-GB" sz="1600" dirty="0" err="1" smtClean="0">
                <a:solidFill>
                  <a:srgbClr val="4D4D4D"/>
                </a:solidFill>
              </a:rPr>
              <a:t>système</a:t>
            </a:r>
            <a:r>
              <a:rPr lang="en-GB" sz="1600" dirty="0" smtClean="0">
                <a:solidFill>
                  <a:srgbClr val="4D4D4D"/>
                </a:solidFill>
              </a:rPr>
              <a:t> pour </a:t>
            </a:r>
            <a:r>
              <a:rPr lang="en-GB" sz="1600" dirty="0" err="1" smtClean="0">
                <a:solidFill>
                  <a:srgbClr val="4D4D4D"/>
                </a:solidFill>
              </a:rPr>
              <a:t>tous</a:t>
            </a:r>
            <a:r>
              <a:rPr lang="en-GB" sz="1600" dirty="0" smtClean="0">
                <a:solidFill>
                  <a:srgbClr val="4D4D4D"/>
                </a:solidFill>
              </a:rPr>
              <a:t> les </a:t>
            </a:r>
            <a:r>
              <a:rPr lang="en-GB" sz="1600" dirty="0" err="1" smtClean="0">
                <a:solidFill>
                  <a:srgbClr val="4D4D4D"/>
                </a:solidFill>
              </a:rPr>
              <a:t>quechs</a:t>
            </a:r>
            <a:r>
              <a:rPr lang="en-GB" sz="1600" dirty="0" smtClean="0">
                <a:solidFill>
                  <a:srgbClr val="4D4D4D"/>
                </a:solidFill>
              </a:rPr>
              <a:t> </a:t>
            </a:r>
            <a:r>
              <a:rPr lang="en-GB" sz="1600" dirty="0" err="1" smtClean="0">
                <a:solidFill>
                  <a:srgbClr val="4D4D4D"/>
                </a:solidFill>
              </a:rPr>
              <a:t>effectués</a:t>
            </a:r>
            <a:endParaRPr lang="en-GB" sz="1600" dirty="0">
              <a:solidFill>
                <a:srgbClr val="4D4D4D"/>
              </a:solidFill>
            </a:endParaRPr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Résultats expérimentaux : valeurs importantes</a:t>
            </a:r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446088" y="747713"/>
          <a:ext cx="8215423" cy="4397727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882170"/>
                <a:gridCol w="716971"/>
                <a:gridCol w="753314"/>
                <a:gridCol w="1404205"/>
                <a:gridCol w="842522"/>
                <a:gridCol w="731840"/>
                <a:gridCol w="1083717"/>
                <a:gridCol w="915208"/>
                <a:gridCol w="885476"/>
              </a:tblGrid>
              <a:tr h="64543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mtClean="0"/>
                        <a:t>No.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/>
                        <a:t>T</a:t>
                      </a:r>
                      <a:r>
                        <a:rPr lang="en-US" sz="1400" baseline="-25000" dirty="0"/>
                        <a:t>0</a:t>
                      </a:r>
                      <a:r>
                        <a:rPr lang="en-US" sz="1400" dirty="0"/>
                        <a:t> (K)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/>
                        <a:t>I</a:t>
                      </a:r>
                      <a:r>
                        <a:rPr lang="en-US" sz="1400" baseline="-25000"/>
                        <a:t>0</a:t>
                      </a:r>
                      <a:r>
                        <a:rPr lang="en-US" sz="1400"/>
                        <a:t> (A)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 err="1" smtClean="0"/>
                        <a:t>Galette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chauffée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/>
                        <a:t>B</a:t>
                      </a:r>
                      <a:r>
                        <a:rPr lang="en-US" sz="1400" baseline="-25000"/>
                        <a:t>0</a:t>
                      </a:r>
                      <a:r>
                        <a:rPr lang="en-US" sz="1400"/>
                        <a:t> (T)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 smtClean="0"/>
                        <a:t>T</a:t>
                      </a:r>
                      <a:r>
                        <a:rPr lang="en-US" sz="1400" baseline="-25000" dirty="0" smtClean="0"/>
                        <a:t>max</a:t>
                      </a:r>
                      <a:r>
                        <a:rPr lang="en-US" sz="1400" dirty="0" smtClean="0"/>
                        <a:t>(K</a:t>
                      </a:r>
                      <a:r>
                        <a:rPr lang="en-US" sz="1400" dirty="0"/>
                        <a:t>)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 err="1"/>
                        <a:t>R</a:t>
                      </a:r>
                      <a:r>
                        <a:rPr lang="en-US" sz="1400" baseline="-25000" dirty="0" err="1"/>
                        <a:t>max</a:t>
                      </a:r>
                      <a:r>
                        <a:rPr lang="en-US" sz="1400" dirty="0"/>
                        <a:t> (Ω)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/>
                        <a:t>Δp</a:t>
                      </a:r>
                      <a:r>
                        <a:rPr lang="en-US" sz="1400" baseline="-25000"/>
                        <a:t>max </a:t>
                      </a:r>
                      <a:r>
                        <a:rPr lang="en-US" sz="1400"/>
                        <a:t>(mbar)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/>
                        <a:t>E</a:t>
                      </a:r>
                      <a:r>
                        <a:rPr lang="en-US" sz="1400" baseline="-25000"/>
                        <a:t>max</a:t>
                      </a:r>
                      <a:r>
                        <a:rPr lang="en-US" sz="1400"/>
                        <a:t> (kJ)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1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/>
                        <a:t>1.78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61 </a:t>
                      </a:r>
                      <a:r>
                        <a:rPr lang="en-US" sz="1400" dirty="0" smtClean="0"/>
                        <a:t>(milieu)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8.8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67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0.05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143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133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2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8.8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64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0.12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626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393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3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2.08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8.8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92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1.1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2152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2482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4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1.90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8.8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60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0.10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658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308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5</a:t>
                      </a:r>
                      <a:r>
                        <a:rPr lang="en-US" sz="1400" baseline="30000"/>
                        <a:t>a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8.8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84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0.22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67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602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886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8.8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70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0.15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660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473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7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119 </a:t>
                      </a:r>
                      <a:r>
                        <a:rPr lang="en-US" sz="1400" dirty="0" smtClean="0"/>
                        <a:t>(haut)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6.7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46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0.06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590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200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3 </a:t>
                      </a:r>
                      <a:r>
                        <a:rPr lang="en-US" sz="1400" dirty="0" smtClean="0"/>
                        <a:t>(bas)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6.8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60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0.16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624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420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9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786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61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7.8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33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0.03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136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88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10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6.8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14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0.0025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12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586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5.8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No quench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12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1.78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886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8.8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53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0.05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157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169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13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2.08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6.8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19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0.015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30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14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2.16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6.8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25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0.034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610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70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15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1.98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61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6.8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15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0.002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9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4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  <a:tr h="23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16</a:t>
                      </a:r>
                      <a:r>
                        <a:rPr lang="en-US" sz="1400" baseline="30000"/>
                        <a:t>b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/>
                        <a:t>1.98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686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61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6.8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/>
                        <a:t>40</a:t>
                      </a:r>
                      <a:endParaRPr lang="fr-FR" sz="14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/>
                        <a:t>0.01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32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/>
                        <a:t>33</a:t>
                      </a:r>
                      <a:endParaRPr lang="fr-FR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3500" marR="63500" marT="0" marB="0"/>
                </a:tc>
              </a:tr>
            </a:tbl>
          </a:graphicData>
        </a:graphic>
      </p:graphicFrame>
      <p:sp>
        <p:nvSpPr>
          <p:cNvPr id="11450" name="Text Box 5"/>
          <p:cNvSpPr txBox="1">
            <a:spLocks noChangeArrowheads="1"/>
          </p:cNvSpPr>
          <p:nvPr/>
        </p:nvSpPr>
        <p:spPr bwMode="auto">
          <a:xfrm>
            <a:off x="373063" y="5364163"/>
            <a:ext cx="8324850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20000"/>
              </a:spcBef>
            </a:pPr>
            <a:r>
              <a:rPr lang="en-GB" sz="1600" dirty="0" smtClean="0">
                <a:solidFill>
                  <a:srgbClr val="4D4D4D"/>
                </a:solidFill>
              </a:rPr>
              <a:t>La zone </a:t>
            </a:r>
            <a:r>
              <a:rPr lang="en-GB" sz="1600" dirty="0" err="1" smtClean="0">
                <a:solidFill>
                  <a:srgbClr val="4D4D4D"/>
                </a:solidFill>
              </a:rPr>
              <a:t>normale</a:t>
            </a:r>
            <a:r>
              <a:rPr lang="en-GB" sz="1600" dirty="0" smtClean="0">
                <a:solidFill>
                  <a:srgbClr val="4D4D4D"/>
                </a:solidFill>
              </a:rPr>
              <a:t> </a:t>
            </a:r>
            <a:r>
              <a:rPr lang="en-GB" sz="1600" dirty="0" err="1" smtClean="0">
                <a:solidFill>
                  <a:srgbClr val="4D4D4D"/>
                </a:solidFill>
              </a:rPr>
              <a:t>grandit</a:t>
            </a:r>
            <a:r>
              <a:rPr lang="en-GB" sz="1600" dirty="0" smtClean="0">
                <a:solidFill>
                  <a:srgbClr val="4D4D4D"/>
                </a:solidFill>
              </a:rPr>
              <a:t> plus </a:t>
            </a:r>
            <a:r>
              <a:rPr lang="en-GB" sz="1600" dirty="0" err="1" smtClean="0">
                <a:solidFill>
                  <a:srgbClr val="4D4D4D"/>
                </a:solidFill>
              </a:rPr>
              <a:t>vite</a:t>
            </a:r>
            <a:r>
              <a:rPr lang="en-GB" sz="1600" dirty="0" smtClean="0">
                <a:solidFill>
                  <a:srgbClr val="4D4D4D"/>
                </a:solidFill>
              </a:rPr>
              <a:t> </a:t>
            </a:r>
            <a:r>
              <a:rPr lang="en-GB" sz="1600" dirty="0" err="1" smtClean="0">
                <a:solidFill>
                  <a:srgbClr val="4D4D4D"/>
                </a:solidFill>
              </a:rPr>
              <a:t>lorsque</a:t>
            </a:r>
            <a:r>
              <a:rPr lang="en-GB" sz="1600" dirty="0" smtClean="0">
                <a:solidFill>
                  <a:srgbClr val="4D4D4D"/>
                </a:solidFill>
              </a:rPr>
              <a:t> </a:t>
            </a:r>
            <a:r>
              <a:rPr lang="en-GB" sz="1600" dirty="0" err="1" smtClean="0">
                <a:solidFill>
                  <a:srgbClr val="4D4D4D"/>
                </a:solidFill>
              </a:rPr>
              <a:t>l’effet</a:t>
            </a:r>
            <a:r>
              <a:rPr lang="en-GB" sz="1600" dirty="0" smtClean="0">
                <a:solidFill>
                  <a:srgbClr val="4D4D4D"/>
                </a:solidFill>
              </a:rPr>
              <a:t> joule </a:t>
            </a:r>
            <a:r>
              <a:rPr lang="en-GB" sz="1600" dirty="0" err="1" smtClean="0">
                <a:solidFill>
                  <a:srgbClr val="4D4D4D"/>
                </a:solidFill>
              </a:rPr>
              <a:t>est</a:t>
            </a:r>
            <a:r>
              <a:rPr lang="en-GB" sz="1600" dirty="0" smtClean="0">
                <a:solidFill>
                  <a:srgbClr val="4D4D4D"/>
                </a:solidFill>
              </a:rPr>
              <a:t> plus </a:t>
            </a:r>
            <a:r>
              <a:rPr lang="en-GB" sz="1600" dirty="0" err="1" smtClean="0">
                <a:solidFill>
                  <a:srgbClr val="4D4D4D"/>
                </a:solidFill>
              </a:rPr>
              <a:t>élevé</a:t>
            </a:r>
            <a:r>
              <a:rPr lang="en-GB" sz="1600" dirty="0" smtClean="0">
                <a:solidFill>
                  <a:srgbClr val="4D4D4D"/>
                </a:solidFill>
              </a:rPr>
              <a:t> </a:t>
            </a:r>
            <a:r>
              <a:rPr lang="en-GB" sz="1600" dirty="0" err="1" smtClean="0">
                <a:solidFill>
                  <a:srgbClr val="4D4D4D"/>
                </a:solidFill>
              </a:rPr>
              <a:t>ou</a:t>
            </a:r>
            <a:r>
              <a:rPr lang="en-GB" sz="1600" dirty="0" smtClean="0">
                <a:solidFill>
                  <a:srgbClr val="4D4D4D"/>
                </a:solidFill>
              </a:rPr>
              <a:t> </a:t>
            </a:r>
            <a:r>
              <a:rPr lang="en-GB" sz="1600" dirty="0" err="1" smtClean="0">
                <a:solidFill>
                  <a:srgbClr val="4D4D4D"/>
                </a:solidFill>
              </a:rPr>
              <a:t>lorsque</a:t>
            </a:r>
            <a:r>
              <a:rPr lang="en-GB" sz="1600" dirty="0" smtClean="0">
                <a:solidFill>
                  <a:srgbClr val="4D4D4D"/>
                </a:solidFill>
              </a:rPr>
              <a:t> la </a:t>
            </a:r>
            <a:r>
              <a:rPr lang="en-GB" sz="1600" dirty="0" err="1" smtClean="0">
                <a:solidFill>
                  <a:srgbClr val="4D4D4D"/>
                </a:solidFill>
              </a:rPr>
              <a:t>température</a:t>
            </a:r>
            <a:r>
              <a:rPr lang="en-GB" sz="1600" dirty="0" smtClean="0">
                <a:solidFill>
                  <a:srgbClr val="4D4D4D"/>
                </a:solidFill>
              </a:rPr>
              <a:t> du </a:t>
            </a:r>
            <a:r>
              <a:rPr lang="en-GB" sz="1600" dirty="0" err="1" smtClean="0">
                <a:solidFill>
                  <a:srgbClr val="4D4D4D"/>
                </a:solidFill>
              </a:rPr>
              <a:t>bain</a:t>
            </a:r>
            <a:r>
              <a:rPr lang="en-GB" sz="1600" dirty="0" smtClean="0">
                <a:solidFill>
                  <a:srgbClr val="4D4D4D"/>
                </a:solidFill>
              </a:rPr>
              <a:t> </a:t>
            </a:r>
            <a:r>
              <a:rPr lang="en-GB" sz="1600" dirty="0" err="1" smtClean="0">
                <a:solidFill>
                  <a:srgbClr val="4D4D4D"/>
                </a:solidFill>
              </a:rPr>
              <a:t>est</a:t>
            </a:r>
            <a:r>
              <a:rPr lang="en-GB" sz="1600" dirty="0" smtClean="0">
                <a:solidFill>
                  <a:srgbClr val="4D4D4D"/>
                </a:solidFill>
              </a:rPr>
              <a:t> plus </a:t>
            </a:r>
            <a:r>
              <a:rPr lang="en-GB" sz="1600" dirty="0" err="1" smtClean="0">
                <a:solidFill>
                  <a:srgbClr val="4D4D4D"/>
                </a:solidFill>
              </a:rPr>
              <a:t>proche</a:t>
            </a:r>
            <a:r>
              <a:rPr lang="en-GB" sz="1600" dirty="0" smtClean="0">
                <a:solidFill>
                  <a:srgbClr val="4D4D4D"/>
                </a:solidFill>
              </a:rPr>
              <a:t> de la </a:t>
            </a:r>
            <a:r>
              <a:rPr lang="en-GB" sz="1600" dirty="0" err="1" smtClean="0">
                <a:solidFill>
                  <a:srgbClr val="4D4D4D"/>
                </a:solidFill>
              </a:rPr>
              <a:t>température</a:t>
            </a:r>
            <a:r>
              <a:rPr lang="en-GB" sz="1600" dirty="0" smtClean="0">
                <a:solidFill>
                  <a:srgbClr val="4D4D4D"/>
                </a:solidFill>
              </a:rPr>
              <a:t> de </a:t>
            </a:r>
            <a:r>
              <a:rPr lang="en-GB" sz="1600" dirty="0" err="1" smtClean="0">
                <a:solidFill>
                  <a:srgbClr val="4D4D4D"/>
                </a:solidFill>
              </a:rPr>
              <a:t>partage</a:t>
            </a:r>
            <a:r>
              <a:rPr lang="en-GB" sz="1600" dirty="0" smtClean="0">
                <a:solidFill>
                  <a:srgbClr val="4D4D4D"/>
                </a:solidFill>
              </a:rPr>
              <a:t> du courant</a:t>
            </a:r>
            <a:endParaRPr lang="en-GB" sz="1600" dirty="0">
              <a:solidFill>
                <a:srgbClr val="4D4D4D"/>
              </a:solidFill>
            </a:endParaRPr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Résultats expérimentaux : montée de </a:t>
            </a:r>
            <a:r>
              <a:rPr lang="fr-FR" dirty="0" err="1" smtClean="0"/>
              <a:t>presion</a:t>
            </a:r>
            <a:endParaRPr lang="fr-FR" dirty="0" smtClean="0"/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519113" y="5667375"/>
            <a:ext cx="8543925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</a:pPr>
            <a:r>
              <a:rPr lang="en-GB" b="1" dirty="0" smtClean="0">
                <a:solidFill>
                  <a:srgbClr val="4D4D4D"/>
                </a:solidFill>
              </a:rPr>
              <a:t>En </a:t>
            </a:r>
            <a:r>
              <a:rPr lang="en-GB" b="1" dirty="0" err="1" smtClean="0">
                <a:solidFill>
                  <a:srgbClr val="4D4D4D"/>
                </a:solidFill>
              </a:rPr>
              <a:t>ce</a:t>
            </a:r>
            <a:r>
              <a:rPr lang="en-GB" b="1" dirty="0" smtClean="0">
                <a:solidFill>
                  <a:srgbClr val="4D4D4D"/>
                </a:solidFill>
              </a:rPr>
              <a:t> qui </a:t>
            </a:r>
            <a:r>
              <a:rPr lang="en-GB" b="1" dirty="0" err="1" smtClean="0">
                <a:solidFill>
                  <a:srgbClr val="4D4D4D"/>
                </a:solidFill>
              </a:rPr>
              <a:t>concerne</a:t>
            </a:r>
            <a:r>
              <a:rPr lang="en-GB" b="1" dirty="0" smtClean="0">
                <a:solidFill>
                  <a:srgbClr val="4D4D4D"/>
                </a:solidFill>
              </a:rPr>
              <a:t> la </a:t>
            </a:r>
            <a:r>
              <a:rPr lang="en-GB" b="1" dirty="0" err="1" smtClean="0">
                <a:solidFill>
                  <a:srgbClr val="4D4D4D"/>
                </a:solidFill>
              </a:rPr>
              <a:t>montée</a:t>
            </a:r>
            <a:r>
              <a:rPr lang="en-GB" b="1" dirty="0" smtClean="0">
                <a:solidFill>
                  <a:srgbClr val="4D4D4D"/>
                </a:solidFill>
              </a:rPr>
              <a:t> de </a:t>
            </a:r>
            <a:r>
              <a:rPr lang="en-GB" b="1" dirty="0" err="1" smtClean="0">
                <a:solidFill>
                  <a:srgbClr val="4D4D4D"/>
                </a:solidFill>
              </a:rPr>
              <a:t>pression</a:t>
            </a:r>
            <a:r>
              <a:rPr lang="en-GB" b="1" dirty="0" smtClean="0">
                <a:solidFill>
                  <a:srgbClr val="4D4D4D"/>
                </a:solidFill>
              </a:rPr>
              <a:t>, on </a:t>
            </a:r>
            <a:r>
              <a:rPr lang="en-GB" b="1" dirty="0" err="1" smtClean="0">
                <a:solidFill>
                  <a:srgbClr val="4D4D4D"/>
                </a:solidFill>
              </a:rPr>
              <a:t>peut</a:t>
            </a:r>
            <a:r>
              <a:rPr lang="en-GB" b="1" dirty="0" smtClean="0">
                <a:solidFill>
                  <a:srgbClr val="4D4D4D"/>
                </a:solidFill>
              </a:rPr>
              <a:t> </a:t>
            </a:r>
            <a:r>
              <a:rPr lang="en-GB" b="1" dirty="0" err="1" smtClean="0">
                <a:solidFill>
                  <a:srgbClr val="4D4D4D"/>
                </a:solidFill>
              </a:rPr>
              <a:t>définir</a:t>
            </a:r>
            <a:r>
              <a:rPr lang="en-GB" b="1" dirty="0" smtClean="0">
                <a:solidFill>
                  <a:srgbClr val="4D4D4D"/>
                </a:solidFill>
              </a:rPr>
              <a:t> </a:t>
            </a:r>
            <a:r>
              <a:rPr lang="en-GB" b="1" dirty="0" err="1" smtClean="0">
                <a:solidFill>
                  <a:srgbClr val="4D4D4D"/>
                </a:solidFill>
              </a:rPr>
              <a:t>trois</a:t>
            </a:r>
            <a:r>
              <a:rPr lang="en-GB" b="1" dirty="0" smtClean="0">
                <a:solidFill>
                  <a:srgbClr val="4D4D4D"/>
                </a:solidFill>
              </a:rPr>
              <a:t> types de quenchs: “</a:t>
            </a:r>
            <a:r>
              <a:rPr lang="en-GB" b="1" dirty="0" err="1" smtClean="0">
                <a:solidFill>
                  <a:srgbClr val="4D4D4D"/>
                </a:solidFill>
              </a:rPr>
              <a:t>petits</a:t>
            </a:r>
            <a:r>
              <a:rPr lang="en-GB" b="1" dirty="0" smtClean="0">
                <a:solidFill>
                  <a:srgbClr val="4D4D4D"/>
                </a:solidFill>
              </a:rPr>
              <a:t>, </a:t>
            </a:r>
            <a:r>
              <a:rPr lang="en-GB" b="1" dirty="0" err="1" smtClean="0">
                <a:solidFill>
                  <a:srgbClr val="4D4D4D"/>
                </a:solidFill>
              </a:rPr>
              <a:t>moyens</a:t>
            </a:r>
            <a:r>
              <a:rPr lang="en-GB" b="1" dirty="0" smtClean="0">
                <a:solidFill>
                  <a:srgbClr val="4D4D4D"/>
                </a:solidFill>
              </a:rPr>
              <a:t> et </a:t>
            </a:r>
            <a:r>
              <a:rPr lang="en-GB" b="1" dirty="0" err="1" smtClean="0">
                <a:solidFill>
                  <a:srgbClr val="4D4D4D"/>
                </a:solidFill>
              </a:rPr>
              <a:t>gros</a:t>
            </a:r>
            <a:r>
              <a:rPr lang="en-GB" b="1" dirty="0" smtClean="0">
                <a:solidFill>
                  <a:srgbClr val="4D4D4D"/>
                </a:solidFill>
              </a:rPr>
              <a:t>”</a:t>
            </a:r>
            <a:endParaRPr lang="en-GB" b="1" dirty="0">
              <a:solidFill>
                <a:srgbClr val="4D4D4D"/>
              </a:solidFill>
            </a:endParaRPr>
          </a:p>
        </p:txBody>
      </p:sp>
      <p:pic>
        <p:nvPicPr>
          <p:cNvPr id="12293" name="Picture 2" descr="Figure3_M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663575"/>
            <a:ext cx="6873875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Connecteur droit 17"/>
          <p:cNvCxnSpPr/>
          <p:nvPr/>
        </p:nvCxnSpPr>
        <p:spPr>
          <a:xfrm>
            <a:off x="5119688" y="3903663"/>
            <a:ext cx="9128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6" name="Image 14" descr="Motif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8300" y="2297113"/>
            <a:ext cx="3614738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Modélisation du quench: propagation de la zone normale</a:t>
            </a:r>
          </a:p>
        </p:txBody>
      </p:sp>
      <p:sp>
        <p:nvSpPr>
          <p:cNvPr id="103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482600" y="1384300"/>
          <a:ext cx="7521575" cy="681038"/>
        </p:xfrm>
        <a:graphic>
          <a:graphicData uri="http://schemas.openxmlformats.org/presentationml/2006/ole">
            <p:oleObj spid="_x0000_s1026" name="Equation" r:id="rId5" imgW="4724280" imgH="431640" progId="Equation.3">
              <p:embed/>
            </p:oleObj>
          </a:graphicData>
        </a:graphic>
      </p:graphicFrame>
      <p:sp>
        <p:nvSpPr>
          <p:cNvPr id="103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482600" y="2025650"/>
          <a:ext cx="2492375" cy="1074738"/>
        </p:xfrm>
        <a:graphic>
          <a:graphicData uri="http://schemas.openxmlformats.org/presentationml/2006/ole">
            <p:oleObj spid="_x0000_s1027" name="Equation" r:id="rId6" imgW="1320480" imgH="711000" progId="Equation.3">
              <p:embed/>
            </p:oleObj>
          </a:graphicData>
        </a:graphic>
      </p:graphicFrame>
      <p:sp>
        <p:nvSpPr>
          <p:cNvPr id="10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graphicFrame>
        <p:nvGraphicFramePr>
          <p:cNvPr id="1028" name="Object 7"/>
          <p:cNvGraphicFramePr>
            <a:graphicFrameLocks noChangeAspect="1"/>
          </p:cNvGraphicFramePr>
          <p:nvPr/>
        </p:nvGraphicFramePr>
        <p:xfrm>
          <a:off x="482600" y="2735263"/>
          <a:ext cx="2147888" cy="387350"/>
        </p:xfrm>
        <a:graphic>
          <a:graphicData uri="http://schemas.openxmlformats.org/presentationml/2006/ole">
            <p:oleObj spid="_x0000_s1028" name="Équation" r:id="rId7" imgW="1422360" imgH="253800" progId="Equation.3">
              <p:embed/>
            </p:oleObj>
          </a:graphicData>
        </a:graphic>
      </p:graphicFrame>
      <p:graphicFrame>
        <p:nvGraphicFramePr>
          <p:cNvPr id="1029" name="Object 9"/>
          <p:cNvGraphicFramePr>
            <a:graphicFrameLocks noChangeAspect="1"/>
          </p:cNvGraphicFramePr>
          <p:nvPr/>
        </p:nvGraphicFramePr>
        <p:xfrm>
          <a:off x="482600" y="3173413"/>
          <a:ext cx="4792663" cy="401637"/>
        </p:xfrm>
        <a:graphic>
          <a:graphicData uri="http://schemas.openxmlformats.org/presentationml/2006/ole">
            <p:oleObj spid="_x0000_s1029" name="Equation" r:id="rId8" imgW="3060360" imgH="253800" progId="Equation.3">
              <p:embed/>
            </p:oleObj>
          </a:graphicData>
        </a:graphic>
      </p:graphicFrame>
      <p:graphicFrame>
        <p:nvGraphicFramePr>
          <p:cNvPr id="1030" name="Object 10"/>
          <p:cNvGraphicFramePr>
            <a:graphicFrameLocks noChangeAspect="1"/>
          </p:cNvGraphicFramePr>
          <p:nvPr/>
        </p:nvGraphicFramePr>
        <p:xfrm>
          <a:off x="485775" y="3802063"/>
          <a:ext cx="2735263" cy="1343025"/>
        </p:xfrm>
        <a:graphic>
          <a:graphicData uri="http://schemas.openxmlformats.org/presentationml/2006/ole">
            <p:oleObj spid="_x0000_s1030" name="Equation" r:id="rId9" imgW="1968480" imgH="888840" progId="Equation.3">
              <p:embed/>
            </p:oleObj>
          </a:graphicData>
        </a:graphic>
      </p:graphicFrame>
      <p:graphicFrame>
        <p:nvGraphicFramePr>
          <p:cNvPr id="1031" name="Object 11"/>
          <p:cNvGraphicFramePr>
            <a:graphicFrameLocks noChangeAspect="1"/>
          </p:cNvGraphicFramePr>
          <p:nvPr/>
        </p:nvGraphicFramePr>
        <p:xfrm>
          <a:off x="482600" y="5621338"/>
          <a:ext cx="4600575" cy="655637"/>
        </p:xfrm>
        <a:graphic>
          <a:graphicData uri="http://schemas.openxmlformats.org/presentationml/2006/ole">
            <p:oleObj spid="_x0000_s1031" name="Equation" r:id="rId10" imgW="2743200" imgH="393480" progId="Equation.3">
              <p:embed/>
            </p:oleObj>
          </a:graphicData>
        </a:graphic>
      </p:graphicFrame>
      <p:cxnSp>
        <p:nvCxnSpPr>
          <p:cNvPr id="17" name="Connecteur droit 16"/>
          <p:cNvCxnSpPr/>
          <p:nvPr/>
        </p:nvCxnSpPr>
        <p:spPr>
          <a:xfrm>
            <a:off x="7931150" y="3903663"/>
            <a:ext cx="73025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2" name="ZoneTexte 19"/>
          <p:cNvSpPr txBox="1">
            <a:spLocks noChangeArrowheads="1"/>
          </p:cNvSpPr>
          <p:nvPr/>
        </p:nvSpPr>
        <p:spPr bwMode="auto">
          <a:xfrm>
            <a:off x="8624888" y="3716338"/>
            <a:ext cx="5127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R</a:t>
            </a:r>
            <a:r>
              <a:rPr lang="fr-FR" baseline="-25000">
                <a:solidFill>
                  <a:srgbClr val="FF0000"/>
                </a:solidFill>
              </a:rPr>
              <a:t>int</a:t>
            </a:r>
          </a:p>
        </p:txBody>
      </p:sp>
      <p:sp>
        <p:nvSpPr>
          <p:cNvPr id="1043" name="ZoneTexte 20"/>
          <p:cNvSpPr txBox="1">
            <a:spLocks noChangeArrowheads="1"/>
          </p:cNvSpPr>
          <p:nvPr/>
        </p:nvSpPr>
        <p:spPr bwMode="auto">
          <a:xfrm>
            <a:off x="4562475" y="3752850"/>
            <a:ext cx="557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R</a:t>
            </a:r>
            <a:r>
              <a:rPr lang="fr-FR" baseline="-25000">
                <a:solidFill>
                  <a:srgbClr val="FF0000"/>
                </a:solidFill>
              </a:rPr>
              <a:t>ext</a:t>
            </a:r>
          </a:p>
        </p:txBody>
      </p:sp>
      <p:sp>
        <p:nvSpPr>
          <p:cNvPr id="1044" name="ZoneTexte 22"/>
          <p:cNvSpPr txBox="1">
            <a:spLocks noChangeArrowheads="1"/>
          </p:cNvSpPr>
          <p:nvPr/>
        </p:nvSpPr>
        <p:spPr bwMode="auto">
          <a:xfrm>
            <a:off x="6288088" y="4081463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s</a:t>
            </a:r>
            <a:endParaRPr lang="fr-FR" baseline="-25000">
              <a:solidFill>
                <a:srgbClr val="FF0000"/>
              </a:solidFill>
            </a:endParaRPr>
          </a:p>
        </p:txBody>
      </p:sp>
      <p:sp>
        <p:nvSpPr>
          <p:cNvPr id="1045" name="ZoneTexte 23"/>
          <p:cNvSpPr txBox="1">
            <a:spLocks noChangeArrowheads="1"/>
          </p:cNvSpPr>
          <p:nvPr/>
        </p:nvSpPr>
        <p:spPr bwMode="auto">
          <a:xfrm>
            <a:off x="6791325" y="4086225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s-1</a:t>
            </a:r>
            <a:endParaRPr lang="fr-FR" baseline="-25000">
              <a:solidFill>
                <a:srgbClr val="FF0000"/>
              </a:solidFill>
            </a:endParaRPr>
          </a:p>
        </p:txBody>
      </p:sp>
      <p:sp>
        <p:nvSpPr>
          <p:cNvPr id="1046" name="ZoneTexte 24"/>
          <p:cNvSpPr txBox="1">
            <a:spLocks noChangeArrowheads="1"/>
          </p:cNvSpPr>
          <p:nvPr/>
        </p:nvSpPr>
        <p:spPr bwMode="auto">
          <a:xfrm>
            <a:off x="5594350" y="4086225"/>
            <a:ext cx="563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s+1</a:t>
            </a:r>
            <a:endParaRPr lang="fr-FR" baseline="-25000">
              <a:solidFill>
                <a:srgbClr val="FF0000"/>
              </a:solidFill>
            </a:endParaRPr>
          </a:p>
        </p:txBody>
      </p:sp>
      <p:sp>
        <p:nvSpPr>
          <p:cNvPr id="26" name="Flèche courbée vers la droite 25"/>
          <p:cNvSpPr/>
          <p:nvPr/>
        </p:nvSpPr>
        <p:spPr>
          <a:xfrm>
            <a:off x="6361113" y="4779963"/>
            <a:ext cx="182562" cy="449262"/>
          </a:xfrm>
          <a:prstGeom prst="curvedRightArrow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7" name="Flèche courbée vers la droite 26"/>
          <p:cNvSpPr/>
          <p:nvPr/>
        </p:nvSpPr>
        <p:spPr>
          <a:xfrm rot="10800000" flipH="1">
            <a:off x="6361113" y="3575050"/>
            <a:ext cx="182562" cy="474663"/>
          </a:xfrm>
          <a:prstGeom prst="curvedRightArrow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049" name="ZoneTexte 27"/>
          <p:cNvSpPr txBox="1">
            <a:spLocks noChangeArrowheads="1"/>
          </p:cNvSpPr>
          <p:nvPr/>
        </p:nvSpPr>
        <p:spPr bwMode="auto">
          <a:xfrm>
            <a:off x="6450013" y="3606800"/>
            <a:ext cx="312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chemeClr val="bg2"/>
                </a:solidFill>
              </a:rPr>
              <a:t>h</a:t>
            </a:r>
            <a:endParaRPr lang="fr-FR" baseline="-25000">
              <a:solidFill>
                <a:schemeClr val="bg2"/>
              </a:solidFill>
            </a:endParaRPr>
          </a:p>
        </p:txBody>
      </p:sp>
      <p:sp>
        <p:nvSpPr>
          <p:cNvPr id="1050" name="ZoneTexte 28"/>
          <p:cNvSpPr txBox="1">
            <a:spLocks noChangeArrowheads="1"/>
          </p:cNvSpPr>
          <p:nvPr/>
        </p:nvSpPr>
        <p:spPr bwMode="auto">
          <a:xfrm>
            <a:off x="6450013" y="4816475"/>
            <a:ext cx="312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chemeClr val="bg2"/>
                </a:solidFill>
              </a:rPr>
              <a:t>h</a:t>
            </a:r>
            <a:endParaRPr lang="fr-FR" baseline="-25000">
              <a:solidFill>
                <a:schemeClr val="bg2"/>
              </a:solidFill>
            </a:endParaRPr>
          </a:p>
        </p:txBody>
      </p:sp>
      <p:sp>
        <p:nvSpPr>
          <p:cNvPr id="30" name="Flèche courbée vers la droite 29"/>
          <p:cNvSpPr/>
          <p:nvPr/>
        </p:nvSpPr>
        <p:spPr>
          <a:xfrm rot="5400000">
            <a:off x="6014244" y="4287044"/>
            <a:ext cx="146050" cy="474662"/>
          </a:xfrm>
          <a:prstGeom prst="curved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Flèche courbée vers la droite 30"/>
          <p:cNvSpPr/>
          <p:nvPr/>
        </p:nvSpPr>
        <p:spPr>
          <a:xfrm rot="16200000" flipH="1">
            <a:off x="6707982" y="4287043"/>
            <a:ext cx="146050" cy="474663"/>
          </a:xfrm>
          <a:prstGeom prst="curved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graphicFrame>
        <p:nvGraphicFramePr>
          <p:cNvPr id="1032" name="Object 12"/>
          <p:cNvGraphicFramePr>
            <a:graphicFrameLocks noChangeAspect="1"/>
          </p:cNvGraphicFramePr>
          <p:nvPr/>
        </p:nvGraphicFramePr>
        <p:xfrm>
          <a:off x="5886450" y="4487863"/>
          <a:ext cx="298450" cy="344487"/>
        </p:xfrm>
        <a:graphic>
          <a:graphicData uri="http://schemas.openxmlformats.org/presentationml/2006/ole">
            <p:oleObj spid="_x0000_s1032" name="Equation" r:id="rId11" imgW="139680" imgH="177480" progId="Equation.3">
              <p:embed/>
            </p:oleObj>
          </a:graphicData>
        </a:graphic>
      </p:graphicFrame>
      <p:graphicFrame>
        <p:nvGraphicFramePr>
          <p:cNvPr id="1033" name="Object 13"/>
          <p:cNvGraphicFramePr>
            <a:graphicFrameLocks noChangeAspect="1"/>
          </p:cNvGraphicFramePr>
          <p:nvPr/>
        </p:nvGraphicFramePr>
        <p:xfrm>
          <a:off x="6646863" y="4487863"/>
          <a:ext cx="298450" cy="344487"/>
        </p:xfrm>
        <a:graphic>
          <a:graphicData uri="http://schemas.openxmlformats.org/presentationml/2006/ole">
            <p:oleObj spid="_x0000_s1033" name="Equation" r:id="rId12" imgW="139680" imgH="177480" progId="Equation.3">
              <p:embed/>
            </p:oleObj>
          </a:graphicData>
        </a:graphic>
      </p:graphicFrame>
      <p:sp>
        <p:nvSpPr>
          <p:cNvPr id="1034" name="Espace réservé du contenu 2"/>
          <p:cNvSpPr>
            <a:spLocks noGrp="1"/>
          </p:cNvSpPr>
          <p:nvPr>
            <p:ph idx="1"/>
          </p:nvPr>
        </p:nvSpPr>
        <p:spPr>
          <a:xfrm>
            <a:off x="44450" y="617538"/>
            <a:ext cx="8277225" cy="4525962"/>
          </a:xfrm>
        </p:spPr>
        <p:txBody>
          <a:bodyPr/>
          <a:lstStyle/>
          <a:p>
            <a:pPr eaLnBrk="1" hangingPunct="1"/>
            <a:r>
              <a:rPr lang="fr-FR" sz="2000" dirty="0" smtClean="0"/>
              <a:t>Modélisation d’une galette</a:t>
            </a:r>
          </a:p>
          <a:p>
            <a:pPr lvl="1" eaLnBrk="1" hangingPunct="1"/>
            <a:r>
              <a:rPr lang="fr-FR" sz="1600" dirty="0" smtClean="0"/>
              <a:t>Equation de la chaleur 1-D le long du conducteur (le long d’une spire)</a:t>
            </a:r>
            <a:endParaRPr lang="fr-FR" sz="2000" dirty="0" smtClean="0"/>
          </a:p>
          <a:p>
            <a:pPr lvl="1" eaLnBrk="1" hangingPunct="1"/>
            <a:endParaRPr lang="fr-FR" sz="2000" dirty="0" smtClean="0"/>
          </a:p>
          <a:p>
            <a:pPr lvl="1" eaLnBrk="1" hangingPunct="1"/>
            <a:endParaRPr lang="fr-FR" sz="2000" dirty="0" smtClean="0"/>
          </a:p>
          <a:p>
            <a:pPr lvl="1" eaLnBrk="1" hangingPunct="1"/>
            <a:endParaRPr lang="fr-FR" sz="2000" dirty="0" smtClean="0"/>
          </a:p>
          <a:p>
            <a:pPr lvl="1" eaLnBrk="1" hangingPunct="1">
              <a:buFont typeface="Wingdings" pitchFamily="2" charset="2"/>
              <a:buNone/>
            </a:pPr>
            <a:endParaRPr lang="fr-FR" sz="2000" dirty="0" smtClean="0"/>
          </a:p>
          <a:p>
            <a:pPr lvl="1" eaLnBrk="1" hangingPunct="1"/>
            <a:endParaRPr lang="fr-FR" sz="2000" dirty="0" smtClean="0"/>
          </a:p>
          <a:p>
            <a:pPr lvl="1" eaLnBrk="1" hangingPunct="1"/>
            <a:endParaRPr lang="fr-FR" sz="2000" dirty="0" smtClean="0"/>
          </a:p>
          <a:p>
            <a:pPr lvl="1" eaLnBrk="1" hangingPunct="1"/>
            <a:endParaRPr lang="fr-FR" sz="2000" dirty="0" smtClean="0"/>
          </a:p>
          <a:p>
            <a:pPr lvl="1" eaLnBrk="1" hangingPunct="1">
              <a:buFont typeface="Wingdings" pitchFamily="2" charset="2"/>
              <a:buNone/>
            </a:pPr>
            <a:endParaRPr lang="fr-FR" sz="2000" dirty="0" smtClean="0"/>
          </a:p>
          <a:p>
            <a:pPr lvl="1" eaLnBrk="1" hangingPunct="1">
              <a:buFont typeface="Wingdings" pitchFamily="2" charset="2"/>
              <a:buNone/>
            </a:pPr>
            <a:endParaRPr lang="fr-FR" sz="2000" dirty="0" smtClean="0"/>
          </a:p>
          <a:p>
            <a:pPr lvl="1" eaLnBrk="1" hangingPunct="1">
              <a:buFont typeface="Wingdings" pitchFamily="2" charset="2"/>
              <a:buNone/>
            </a:pPr>
            <a:endParaRPr lang="fr-FR" sz="2000" dirty="0" smtClean="0"/>
          </a:p>
          <a:p>
            <a:pPr lvl="1" eaLnBrk="1" hangingPunct="1">
              <a:buFont typeface="Wingdings" pitchFamily="2" charset="2"/>
              <a:buNone/>
            </a:pPr>
            <a:endParaRPr lang="fr-FR" sz="2000" dirty="0" smtClean="0"/>
          </a:p>
          <a:p>
            <a:pPr lvl="1" eaLnBrk="1" hangingPunct="1"/>
            <a:r>
              <a:rPr lang="en-US" sz="1600" dirty="0" smtClean="0"/>
              <a:t>Conservation de </a:t>
            </a:r>
            <a:r>
              <a:rPr lang="en-US" sz="1600" dirty="0" err="1" smtClean="0"/>
              <a:t>l’énergie</a:t>
            </a:r>
            <a:r>
              <a:rPr lang="en-US" sz="1600" dirty="0" smtClean="0"/>
              <a:t> </a:t>
            </a:r>
            <a:r>
              <a:rPr lang="en-US" sz="1600" dirty="0" err="1" smtClean="0"/>
              <a:t>dans</a:t>
            </a:r>
            <a:r>
              <a:rPr lang="en-US" sz="1600" dirty="0" smtClean="0"/>
              <a:t> les </a:t>
            </a:r>
            <a:r>
              <a:rPr lang="en-US" sz="1600" dirty="0" err="1" smtClean="0"/>
              <a:t>canaux</a:t>
            </a:r>
            <a:r>
              <a:rPr lang="en-US" sz="1600" dirty="0" smtClean="0"/>
              <a:t>  </a:t>
            </a:r>
            <a:r>
              <a:rPr lang="en-US" sz="1600" dirty="0" err="1" smtClean="0"/>
              <a:t>d’hélium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solidFill>
                  <a:srgbClr val="FF0000"/>
                </a:solidFill>
              </a:rPr>
              <a:t>	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</p:txBody>
      </p:sp>
      <p:sp>
        <p:nvSpPr>
          <p:cNvPr id="32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Modélisation du quench: propagation de la zone normale</a:t>
            </a:r>
          </a:p>
        </p:txBody>
      </p:sp>
      <p:sp>
        <p:nvSpPr>
          <p:cNvPr id="13315" name="Espace réservé du contenu 2"/>
          <p:cNvSpPr>
            <a:spLocks noGrp="1"/>
          </p:cNvSpPr>
          <p:nvPr>
            <p:ph idx="1"/>
          </p:nvPr>
        </p:nvSpPr>
        <p:spPr>
          <a:xfrm>
            <a:off x="457200" y="668338"/>
            <a:ext cx="8686800" cy="2286000"/>
          </a:xfrm>
        </p:spPr>
        <p:txBody>
          <a:bodyPr/>
          <a:lstStyle/>
          <a:p>
            <a:pPr eaLnBrk="1" hangingPunct="1"/>
            <a:r>
              <a:rPr lang="fr-FR" sz="2400" dirty="0" smtClean="0"/>
              <a:t>Propagation du quench avant la décharge rapide</a:t>
            </a:r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>
              <a:buFont typeface="Wingdings 2" pitchFamily="18" charset="2"/>
              <a:buNone/>
            </a:pPr>
            <a:endParaRPr lang="fr-FR" dirty="0" smtClean="0"/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446088" y="1265238"/>
            <a:ext cx="38703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1600" dirty="0"/>
              <a:t> </a:t>
            </a:r>
            <a:r>
              <a:rPr lang="fr-FR" sz="1600" dirty="0" smtClean="0"/>
              <a:t>Paramètre constant  </a:t>
            </a:r>
            <a:r>
              <a:rPr lang="fr-FR" sz="1600" dirty="0"/>
              <a:t>h ~ 5500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153988" y="5583238"/>
            <a:ext cx="89900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600" dirty="0"/>
              <a:t> </a:t>
            </a:r>
            <a:r>
              <a:rPr lang="fr-FR" sz="1600" b="1" dirty="0" smtClean="0"/>
              <a:t>Le modèle reproduit bien les « sauts » de tension de spire en spire</a:t>
            </a:r>
          </a:p>
          <a:p>
            <a:pPr>
              <a:buFont typeface="Wingdings" pitchFamily="2" charset="2"/>
              <a:buChar char="ü"/>
            </a:pPr>
            <a:r>
              <a:rPr lang="fr-FR" sz="1600" b="1" dirty="0" smtClean="0"/>
              <a:t> Le modèle donne une bonne estimation de la vitesse de propagation de la zone normale</a:t>
            </a:r>
            <a:endParaRPr lang="fr-FR" sz="1600" b="1" dirty="0"/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5083175" y="1676400"/>
            <a:ext cx="40528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fr-FR" dirty="0" smtClean="0"/>
              <a:t>Pour le </a:t>
            </a:r>
            <a:r>
              <a:rPr lang="fr-FR" dirty="0"/>
              <a:t>quench n°1</a:t>
            </a:r>
          </a:p>
          <a:p>
            <a:pPr lvl="1"/>
            <a:r>
              <a:rPr lang="fr-FR" dirty="0"/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Taille de la zone normale en 2s:</a:t>
            </a:r>
            <a:endParaRPr lang="fr-FR" dirty="0"/>
          </a:p>
          <a:p>
            <a:pPr lvl="1"/>
            <a:r>
              <a:rPr lang="fr-FR" dirty="0"/>
              <a:t>    </a:t>
            </a:r>
            <a:r>
              <a:rPr lang="fr-FR" b="1" dirty="0">
                <a:solidFill>
                  <a:srgbClr val="C00000"/>
                </a:solidFill>
              </a:rPr>
              <a:t>93 </a:t>
            </a:r>
            <a:r>
              <a:rPr lang="fr-FR" b="1" dirty="0" smtClean="0">
                <a:solidFill>
                  <a:srgbClr val="C00000"/>
                </a:solidFill>
              </a:rPr>
              <a:t>canaux et 10 spires</a:t>
            </a:r>
            <a:r>
              <a:rPr lang="fr-FR" b="1" dirty="0" smtClean="0"/>
              <a:t> </a:t>
            </a:r>
            <a:endParaRPr lang="fr-FR" b="1" dirty="0"/>
          </a:p>
          <a:p>
            <a:pPr lvl="1"/>
            <a:r>
              <a:rPr lang="fr-FR" b="1" dirty="0"/>
              <a:t>    </a:t>
            </a:r>
            <a:r>
              <a:rPr lang="fr-FR" b="1" dirty="0" err="1"/>
              <a:t>ie</a:t>
            </a:r>
            <a:r>
              <a:rPr lang="fr-FR" b="1" dirty="0"/>
              <a:t> 10 x </a:t>
            </a:r>
            <a:r>
              <a:rPr lang="fr-FR" b="1" dirty="0" smtClean="0"/>
              <a:t>0,903 </a:t>
            </a:r>
            <a:r>
              <a:rPr lang="fr-FR" b="1" dirty="0"/>
              <a:t>m </a:t>
            </a:r>
            <a:r>
              <a:rPr lang="fr-FR" b="1" dirty="0" smtClean="0"/>
              <a:t>transités</a:t>
            </a:r>
            <a:endParaRPr lang="fr-FR" b="1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>
              <a:buFont typeface="Wingdings" pitchFamily="2" charset="2"/>
              <a:buChar char="Ø"/>
            </a:pPr>
            <a:r>
              <a:rPr lang="fr-FR" b="1" dirty="0"/>
              <a:t> </a:t>
            </a:r>
            <a:r>
              <a:rPr lang="fr-FR" dirty="0" smtClean="0"/>
              <a:t>Vitesse de propagation de la </a:t>
            </a:r>
          </a:p>
          <a:p>
            <a:pPr lvl="1"/>
            <a:r>
              <a:rPr lang="fr-FR" dirty="0" smtClean="0"/>
              <a:t>    zone normale:</a:t>
            </a:r>
            <a:endParaRPr lang="fr-FR" dirty="0"/>
          </a:p>
          <a:p>
            <a:pPr lvl="1"/>
            <a:r>
              <a:rPr lang="fr-FR" b="1" dirty="0"/>
              <a:t>    </a:t>
            </a:r>
            <a:r>
              <a:rPr lang="fr-FR" dirty="0" err="1"/>
              <a:t>v</a:t>
            </a:r>
            <a:r>
              <a:rPr lang="fr-FR" baseline="-25000" dirty="0" err="1"/>
              <a:t>l</a:t>
            </a:r>
            <a:r>
              <a:rPr lang="fr-FR" dirty="0"/>
              <a:t> ~ </a:t>
            </a:r>
            <a:r>
              <a:rPr lang="fr-FR" dirty="0" smtClean="0"/>
              <a:t>0,8 </a:t>
            </a:r>
            <a:r>
              <a:rPr lang="fr-FR" dirty="0"/>
              <a:t>m/s et </a:t>
            </a:r>
            <a:r>
              <a:rPr lang="fr-FR" dirty="0" err="1"/>
              <a:t>v</a:t>
            </a:r>
            <a:r>
              <a:rPr lang="fr-FR" baseline="-25000" dirty="0" err="1"/>
              <a:t>t</a:t>
            </a:r>
            <a:r>
              <a:rPr lang="fr-FR" dirty="0"/>
              <a:t> ~ </a:t>
            </a:r>
            <a:r>
              <a:rPr lang="fr-FR" dirty="0" smtClean="0"/>
              <a:t>0,01 </a:t>
            </a:r>
            <a:r>
              <a:rPr lang="fr-FR" dirty="0"/>
              <a:t>m/s</a:t>
            </a:r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</p:txBody>
      </p:sp>
      <p:pic>
        <p:nvPicPr>
          <p:cNvPr id="13319" name="Picture 1" descr="Figure4_M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3" y="1603375"/>
            <a:ext cx="5551487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des résultats: propagation de la zone normale </a:t>
            </a:r>
          </a:p>
        </p:txBody>
      </p:sp>
      <p:pic>
        <p:nvPicPr>
          <p:cNvPr id="14339" name="Picture 2" descr="Figur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338" y="1055688"/>
            <a:ext cx="7018337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Espace réservé du contenu 2"/>
          <p:cNvSpPr>
            <a:spLocks noGrp="1"/>
          </p:cNvSpPr>
          <p:nvPr>
            <p:ph idx="1"/>
          </p:nvPr>
        </p:nvSpPr>
        <p:spPr>
          <a:xfrm>
            <a:off x="457200" y="668338"/>
            <a:ext cx="8686800" cy="2286000"/>
          </a:xfrm>
        </p:spPr>
        <p:txBody>
          <a:bodyPr/>
          <a:lstStyle/>
          <a:p>
            <a:pPr eaLnBrk="1" hangingPunct="1"/>
            <a:r>
              <a:rPr lang="fr-FR" sz="2400" dirty="0" smtClean="0"/>
              <a:t>Propagation du quench après la décharge rapide</a:t>
            </a:r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/>
            <a:endParaRPr lang="fr-FR" dirty="0" smtClean="0"/>
          </a:p>
          <a:p>
            <a:pPr lvl="1" eaLnBrk="1" hangingPunct="1">
              <a:buFont typeface="Wingdings 2" pitchFamily="18" charset="2"/>
              <a:buNone/>
            </a:pPr>
            <a:endParaRPr lang="fr-FR" dirty="0" smtClean="0"/>
          </a:p>
        </p:txBody>
      </p:sp>
      <p:sp>
        <p:nvSpPr>
          <p:cNvPr id="14341" name="ZoneTexte 6"/>
          <p:cNvSpPr txBox="1">
            <a:spLocks noChangeArrowheads="1"/>
          </p:cNvSpPr>
          <p:nvPr/>
        </p:nvSpPr>
        <p:spPr bwMode="auto">
          <a:xfrm>
            <a:off x="437195" y="5692775"/>
            <a:ext cx="81147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La montée de pression est principalement corrélée à la longueur </a:t>
            </a:r>
          </a:p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de la zone normale</a:t>
            </a:r>
            <a:r>
              <a:rPr lang="fr-FR" sz="2000" b="1" smtClean="0">
                <a:solidFill>
                  <a:srgbClr val="FF0000"/>
                </a:solidFill>
              </a:rPr>
              <a:t>: c.à.d. </a:t>
            </a:r>
            <a:r>
              <a:rPr lang="fr-FR" sz="2000" b="1" dirty="0" smtClean="0">
                <a:solidFill>
                  <a:srgbClr val="FF0000"/>
                </a:solidFill>
              </a:rPr>
              <a:t>au volume chauffé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Modèle simple: le volume chauffé  </a:t>
            </a:r>
          </a:p>
        </p:txBody>
      </p:sp>
      <p:sp>
        <p:nvSpPr>
          <p:cNvPr id="2054" name="ZoneTexte 12"/>
          <p:cNvSpPr txBox="1">
            <a:spLocks noChangeArrowheads="1"/>
          </p:cNvSpPr>
          <p:nvPr/>
        </p:nvSpPr>
        <p:spPr bwMode="auto">
          <a:xfrm>
            <a:off x="153988" y="763588"/>
            <a:ext cx="89535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dirty="0" smtClean="0"/>
              <a:t>Hypothèses du modèle</a:t>
            </a:r>
            <a:endParaRPr lang="fr-FR" sz="1600" dirty="0"/>
          </a:p>
          <a:p>
            <a:endParaRPr lang="fr-FR" sz="1600" dirty="0"/>
          </a:p>
          <a:p>
            <a:pPr>
              <a:buFont typeface="Wingdings" pitchFamily="2" charset="2"/>
              <a:buChar char="v"/>
            </a:pPr>
            <a:r>
              <a:rPr lang="fr-FR" sz="1600" dirty="0"/>
              <a:t> </a:t>
            </a:r>
            <a:r>
              <a:rPr lang="en-GB" sz="1600" dirty="0" err="1" smtClean="0"/>
              <a:t>L’hélium</a:t>
            </a:r>
            <a:r>
              <a:rPr lang="en-GB" sz="1600" dirty="0" smtClean="0"/>
              <a:t> en contact avec le </a:t>
            </a:r>
            <a:r>
              <a:rPr lang="en-GB" sz="1600" dirty="0" err="1" smtClean="0"/>
              <a:t>conducteur</a:t>
            </a:r>
            <a:r>
              <a:rPr lang="en-GB" sz="1600" dirty="0" smtClean="0"/>
              <a:t> </a:t>
            </a:r>
            <a:r>
              <a:rPr lang="en-GB" sz="1600" dirty="0" err="1" smtClean="0"/>
              <a:t>est</a:t>
            </a:r>
            <a:r>
              <a:rPr lang="en-GB" sz="1600" dirty="0" smtClean="0"/>
              <a:t> </a:t>
            </a:r>
            <a:r>
              <a:rPr lang="en-GB" sz="1600" dirty="0" err="1" smtClean="0"/>
              <a:t>assez</a:t>
            </a:r>
            <a:r>
              <a:rPr lang="en-GB" sz="1600" dirty="0" smtClean="0"/>
              <a:t> </a:t>
            </a:r>
            <a:r>
              <a:rPr lang="en-GB" sz="1600" dirty="0" err="1" smtClean="0"/>
              <a:t>chauffé</a:t>
            </a:r>
            <a:r>
              <a:rPr lang="en-GB" sz="1600" dirty="0" smtClean="0"/>
              <a:t> pour passer à </a:t>
            </a:r>
            <a:r>
              <a:rPr lang="en-GB" sz="1600" dirty="0" err="1" smtClean="0"/>
              <a:t>l’état</a:t>
            </a:r>
            <a:r>
              <a:rPr lang="en-GB" sz="1600" dirty="0" smtClean="0"/>
              <a:t> </a:t>
            </a:r>
            <a:r>
              <a:rPr lang="en-GB" sz="1600" dirty="0" err="1" smtClean="0"/>
              <a:t>gazeux</a:t>
            </a:r>
            <a:endParaRPr lang="en-GB" sz="1600" dirty="0"/>
          </a:p>
          <a:p>
            <a:pPr>
              <a:buFont typeface="Wingdings" pitchFamily="2" charset="2"/>
              <a:buChar char="v"/>
            </a:pPr>
            <a:endParaRPr lang="fr-FR" sz="1600" dirty="0"/>
          </a:p>
          <a:p>
            <a:pPr>
              <a:buFont typeface="Wingdings" pitchFamily="2" charset="2"/>
              <a:buChar char="v"/>
            </a:pPr>
            <a:r>
              <a:rPr lang="fr-FR" sz="1600" dirty="0" smtClean="0"/>
              <a:t> La masse de gaz est négligeable devant la masse du bain</a:t>
            </a:r>
            <a:endParaRPr lang="en-GB" sz="1600" dirty="0"/>
          </a:p>
          <a:p>
            <a:pPr>
              <a:buFont typeface="Wingdings" pitchFamily="2" charset="2"/>
              <a:buChar char="v"/>
            </a:pPr>
            <a:endParaRPr lang="en-GB" sz="1600" dirty="0"/>
          </a:p>
          <a:p>
            <a:pPr>
              <a:buFont typeface="Wingdings" pitchFamily="2" charset="2"/>
              <a:buChar char="v"/>
            </a:pPr>
            <a:r>
              <a:rPr lang="en-GB" sz="1600" dirty="0"/>
              <a:t> </a:t>
            </a:r>
            <a:r>
              <a:rPr lang="en-GB" sz="1600" dirty="0" smtClean="0"/>
              <a:t>La </a:t>
            </a:r>
            <a:r>
              <a:rPr lang="en-GB" sz="1600" dirty="0" err="1" smtClean="0"/>
              <a:t>température</a:t>
            </a:r>
            <a:r>
              <a:rPr lang="en-GB" sz="1600" dirty="0" smtClean="0"/>
              <a:t> du </a:t>
            </a:r>
            <a:r>
              <a:rPr lang="en-GB" sz="1600" dirty="0" err="1" smtClean="0"/>
              <a:t>bain</a:t>
            </a:r>
            <a:r>
              <a:rPr lang="en-GB" sz="1600" dirty="0" smtClean="0"/>
              <a:t> </a:t>
            </a:r>
            <a:r>
              <a:rPr lang="en-GB" sz="1600" dirty="0" err="1" smtClean="0"/>
              <a:t>est</a:t>
            </a:r>
            <a:r>
              <a:rPr lang="en-GB" sz="1600" dirty="0" smtClean="0"/>
              <a:t> </a:t>
            </a:r>
            <a:r>
              <a:rPr lang="en-GB" sz="1600" dirty="0" err="1" smtClean="0"/>
              <a:t>uniforme</a:t>
            </a:r>
            <a:endParaRPr lang="en-GB" sz="1600" dirty="0"/>
          </a:p>
          <a:p>
            <a:pPr>
              <a:buFont typeface="Wingdings" pitchFamily="2" charset="2"/>
              <a:buChar char="v"/>
            </a:pPr>
            <a:endParaRPr lang="en-GB" sz="1600" dirty="0"/>
          </a:p>
          <a:p>
            <a:r>
              <a:rPr lang="en-GB" sz="1600" dirty="0" smtClean="0"/>
              <a:t>Le volume </a:t>
            </a:r>
            <a:r>
              <a:rPr lang="en-GB" sz="1600" dirty="0" err="1" smtClean="0"/>
              <a:t>chauffé</a:t>
            </a:r>
            <a:r>
              <a:rPr lang="en-GB" sz="1600" dirty="0" smtClean="0"/>
              <a:t> </a:t>
            </a:r>
            <a:r>
              <a:rPr lang="en-GB" sz="1600" i="1" dirty="0" smtClean="0"/>
              <a:t>V</a:t>
            </a:r>
            <a:r>
              <a:rPr lang="en-GB" sz="1600" i="1" baseline="-25000" dirty="0" smtClean="0"/>
              <a:t>g</a:t>
            </a:r>
            <a:r>
              <a:rPr lang="en-GB" sz="1600" dirty="0" smtClean="0"/>
              <a:t> </a:t>
            </a:r>
            <a:r>
              <a:rPr lang="en-GB" sz="1600" dirty="0" err="1" smtClean="0"/>
              <a:t>est</a:t>
            </a:r>
            <a:r>
              <a:rPr lang="en-GB" sz="1600" dirty="0" smtClean="0"/>
              <a:t> </a:t>
            </a:r>
            <a:r>
              <a:rPr lang="en-GB" sz="1600" dirty="0" err="1" smtClean="0"/>
              <a:t>alors</a:t>
            </a:r>
            <a:r>
              <a:rPr lang="en-GB" sz="1600" dirty="0" smtClean="0"/>
              <a:t> </a:t>
            </a:r>
            <a:r>
              <a:rPr lang="en-GB" sz="1600" dirty="0" err="1" smtClean="0"/>
              <a:t>donné</a:t>
            </a:r>
            <a:r>
              <a:rPr lang="en-GB" sz="1600" dirty="0" smtClean="0"/>
              <a:t> par :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pPr algn="ctr"/>
            <a:r>
              <a:rPr lang="en-GB" sz="1600" dirty="0" smtClean="0"/>
              <a:t>avec</a:t>
            </a:r>
            <a:endParaRPr lang="en-GB" sz="1600" dirty="0"/>
          </a:p>
          <a:p>
            <a:pPr algn="ctr"/>
            <a:endParaRPr lang="en-GB" sz="1600" dirty="0"/>
          </a:p>
          <a:p>
            <a:endParaRPr lang="en-GB" sz="1600" dirty="0"/>
          </a:p>
          <a:p>
            <a:pPr algn="ctr"/>
            <a:endParaRPr lang="en-GB" sz="1600" dirty="0" smtClean="0"/>
          </a:p>
          <a:p>
            <a:pPr algn="ctr"/>
            <a:r>
              <a:rPr lang="en-GB" sz="1600" dirty="0" err="1" smtClean="0"/>
              <a:t>d’ou</a:t>
            </a:r>
            <a:r>
              <a:rPr lang="en-GB" sz="1600" dirty="0" smtClean="0"/>
              <a:t> </a:t>
            </a:r>
            <a:endParaRPr lang="en-GB" sz="1600" dirty="0"/>
          </a:p>
          <a:p>
            <a:endParaRPr lang="en-GB" sz="1600" dirty="0"/>
          </a:p>
          <a:p>
            <a:r>
              <a:rPr lang="fr-FR" sz="1600" dirty="0"/>
              <a:t> </a:t>
            </a:r>
            <a:endParaRPr lang="en-GB" sz="1600" dirty="0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3440113" y="5035550"/>
          <a:ext cx="2462212" cy="1393825"/>
        </p:xfrm>
        <a:graphic>
          <a:graphicData uri="http://schemas.openxmlformats.org/presentationml/2006/ole">
            <p:oleObj spid="_x0000_s2050" name="Equation" r:id="rId4" imgW="1079280" imgH="761760" progId="Equation.3">
              <p:embed/>
            </p:oleObj>
          </a:graphicData>
        </a:graphic>
      </p:graphicFrame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3038475" y="3216275"/>
          <a:ext cx="3300413" cy="796925"/>
        </p:xfrm>
        <a:graphic>
          <a:graphicData uri="http://schemas.openxmlformats.org/presentationml/2006/ole">
            <p:oleObj spid="_x0000_s2051" name="Équation" r:id="rId5" imgW="1600200" imgH="482400" progId="Equation.3">
              <p:embed/>
            </p:oleObj>
          </a:graphicData>
        </a:graphic>
      </p:graphicFrame>
      <p:graphicFrame>
        <p:nvGraphicFramePr>
          <p:cNvPr id="2052" name="Object 7"/>
          <p:cNvGraphicFramePr>
            <a:graphicFrameLocks noChangeAspect="1"/>
          </p:cNvGraphicFramePr>
          <p:nvPr/>
        </p:nvGraphicFramePr>
        <p:xfrm>
          <a:off x="3403600" y="4159250"/>
          <a:ext cx="2732088" cy="839788"/>
        </p:xfrm>
        <a:graphic>
          <a:graphicData uri="http://schemas.openxmlformats.org/presentationml/2006/ole">
            <p:oleObj spid="_x0000_s2052" name="Équation" r:id="rId6" imgW="1257120" imgH="482400" progId="Equation.3">
              <p:embed/>
            </p:oleObj>
          </a:graphicData>
        </a:graphic>
      </p:graphicFrame>
      <p:sp>
        <p:nvSpPr>
          <p:cNvPr id="8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Simple model: heated volume  </a:t>
            </a:r>
          </a:p>
        </p:txBody>
      </p:sp>
      <p:sp>
        <p:nvSpPr>
          <p:cNvPr id="15363" name="ZoneTexte 7"/>
          <p:cNvSpPr txBox="1">
            <a:spLocks noChangeArrowheads="1"/>
          </p:cNvSpPr>
          <p:nvPr/>
        </p:nvSpPr>
        <p:spPr bwMode="auto">
          <a:xfrm>
            <a:off x="80963" y="690563"/>
            <a:ext cx="8953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sz="1600" dirty="0"/>
              <a:t> </a:t>
            </a:r>
            <a:r>
              <a:rPr lang="fr-FR" sz="1600" dirty="0" smtClean="0"/>
              <a:t>Estimer le volume chauffé en fonction de la pression et de la température expérimentales</a:t>
            </a:r>
            <a:endParaRPr lang="fr-FR" sz="1600" dirty="0"/>
          </a:p>
          <a:p>
            <a:pPr>
              <a:buFont typeface="Wingdings" pitchFamily="2" charset="2"/>
              <a:buChar char="q"/>
            </a:pPr>
            <a:r>
              <a:rPr lang="fr-FR" sz="1600" dirty="0"/>
              <a:t> </a:t>
            </a:r>
            <a:r>
              <a:rPr lang="fr-FR" sz="1600" dirty="0" smtClean="0"/>
              <a:t>Grâce à HEPAK on peut déterminer la masse volumique expérimentale du bain</a:t>
            </a:r>
            <a:endParaRPr lang="fr-FR" sz="1600" dirty="0"/>
          </a:p>
        </p:txBody>
      </p:sp>
      <p:sp>
        <p:nvSpPr>
          <p:cNvPr id="15364" name="ZoneTexte 9"/>
          <p:cNvSpPr txBox="1">
            <a:spLocks noChangeArrowheads="1"/>
          </p:cNvSpPr>
          <p:nvPr/>
        </p:nvSpPr>
        <p:spPr bwMode="auto">
          <a:xfrm>
            <a:off x="190500" y="5473700"/>
            <a:ext cx="850741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fr-FR" dirty="0"/>
              <a:t> </a:t>
            </a:r>
            <a:r>
              <a:rPr lang="fr-FR" dirty="0" smtClean="0"/>
              <a:t>Estimation 3-D de la taille de la zone normale pour Q12</a:t>
            </a:r>
            <a:endParaRPr lang="fr-FR" dirty="0"/>
          </a:p>
          <a:p>
            <a:pPr marL="800100" lvl="1" indent="-342900">
              <a:buFont typeface="Wingdings" pitchFamily="2" charset="2"/>
              <a:buChar char="q"/>
            </a:pPr>
            <a:r>
              <a:rPr lang="fr-FR" sz="1600" dirty="0" smtClean="0"/>
              <a:t>1,9 litres d’hélium chauffé correspond à : </a:t>
            </a:r>
            <a:endParaRPr lang="fr-FR" sz="1600" dirty="0">
              <a:sym typeface="Wingdings" pitchFamily="2" charset="2"/>
            </a:endParaRPr>
          </a:p>
          <a:p>
            <a:pPr marL="1257300" lvl="2" indent="-342900">
              <a:buFont typeface="Wingdings" pitchFamily="2" charset="2"/>
              <a:buChar char="Ø"/>
            </a:pPr>
            <a:r>
              <a:rPr lang="fr-FR" sz="1400" dirty="0">
                <a:sym typeface="Wingdings" pitchFamily="2" charset="2"/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sym typeface="Wingdings" pitchFamily="2" charset="2"/>
              </a:rPr>
              <a:t>2,6 </a:t>
            </a:r>
            <a:r>
              <a:rPr lang="fr-FR" sz="1600" b="1" dirty="0">
                <a:solidFill>
                  <a:srgbClr val="FF0000"/>
                </a:solidFill>
                <a:sym typeface="Wingdings" pitchFamily="2" charset="2"/>
              </a:rPr>
              <a:t>m </a:t>
            </a:r>
            <a:r>
              <a:rPr lang="fr-FR" sz="1600" b="1" dirty="0" smtClean="0">
                <a:solidFill>
                  <a:srgbClr val="FF0000"/>
                </a:solidFill>
                <a:sym typeface="Wingdings" pitchFamily="2" charset="2"/>
              </a:rPr>
              <a:t>de </a:t>
            </a:r>
            <a:r>
              <a:rPr lang="fr-FR" sz="1600" b="1" dirty="0" err="1">
                <a:solidFill>
                  <a:srgbClr val="FF0000"/>
                </a:solidFill>
                <a:sym typeface="Wingdings" pitchFamily="2" charset="2"/>
              </a:rPr>
              <a:t>conductor</a:t>
            </a:r>
            <a:r>
              <a:rPr lang="fr-FR" sz="1600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sym typeface="Wingdings" pitchFamily="2" charset="2"/>
              </a:rPr>
              <a:t>(un tour entier) </a:t>
            </a:r>
            <a:r>
              <a:rPr lang="fr-FR" sz="1600" b="1" dirty="0">
                <a:solidFill>
                  <a:srgbClr val="FF0000"/>
                </a:solidFill>
                <a:sym typeface="Wingdings" pitchFamily="2" charset="2"/>
              </a:rPr>
              <a:t>X 47 </a:t>
            </a:r>
            <a:r>
              <a:rPr lang="fr-FR" sz="1600" b="1" dirty="0" smtClean="0">
                <a:solidFill>
                  <a:srgbClr val="FF0000"/>
                </a:solidFill>
                <a:sym typeface="Wingdings" pitchFamily="2" charset="2"/>
              </a:rPr>
              <a:t>spires </a:t>
            </a:r>
            <a:r>
              <a:rPr lang="fr-FR" sz="1600" b="1" dirty="0">
                <a:solidFill>
                  <a:srgbClr val="FF0000"/>
                </a:solidFill>
                <a:sym typeface="Wingdings" pitchFamily="2" charset="2"/>
              </a:rPr>
              <a:t>X 6 </a:t>
            </a:r>
            <a:r>
              <a:rPr lang="fr-FR" sz="1600" b="1" dirty="0" smtClean="0">
                <a:solidFill>
                  <a:srgbClr val="FF0000"/>
                </a:solidFill>
                <a:sym typeface="Wingdings" pitchFamily="2" charset="2"/>
              </a:rPr>
              <a:t>galettes</a:t>
            </a:r>
            <a:endParaRPr lang="fr-FR" sz="1600" b="1" dirty="0">
              <a:solidFill>
                <a:srgbClr val="FF0000"/>
              </a:solidFill>
              <a:sym typeface="Wingdings" pitchFamily="2" charset="2"/>
            </a:endParaRPr>
          </a:p>
          <a:p>
            <a:pPr marL="800100" lvl="1" indent="-342900"/>
            <a:endParaRPr lang="fr-FR" sz="1400" dirty="0"/>
          </a:p>
        </p:txBody>
      </p:sp>
      <p:pic>
        <p:nvPicPr>
          <p:cNvPr id="15365" name="Picture 1" descr="Figure6_M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2388" y="1311275"/>
            <a:ext cx="6242050" cy="419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Conclusion</a:t>
            </a:r>
          </a:p>
        </p:txBody>
      </p:sp>
      <p:sp>
        <p:nvSpPr>
          <p:cNvPr id="16387" name="Espace réservé du contenu 2"/>
          <p:cNvSpPr>
            <a:spLocks noGrp="1"/>
          </p:cNvSpPr>
          <p:nvPr>
            <p:ph idx="1"/>
          </p:nvPr>
        </p:nvSpPr>
        <p:spPr>
          <a:xfrm>
            <a:off x="457200" y="690563"/>
            <a:ext cx="8386763" cy="5768975"/>
          </a:xfrm>
        </p:spPr>
        <p:txBody>
          <a:bodyPr/>
          <a:lstStyle/>
          <a:p>
            <a:r>
              <a:rPr lang="fr-FR" sz="2000" dirty="0" smtClean="0"/>
              <a:t>Analyse des quenchs</a:t>
            </a:r>
          </a:p>
          <a:p>
            <a:pPr lvl="1"/>
            <a:r>
              <a:rPr lang="fr-FR" sz="1800" dirty="0" smtClean="0"/>
              <a:t>Bonne compréhension des différents mécanismes de propagation</a:t>
            </a:r>
          </a:p>
          <a:p>
            <a:pPr lvl="2"/>
            <a:r>
              <a:rPr lang="fr-FR" sz="1600" dirty="0" smtClean="0"/>
              <a:t>Le long du conducteur, de spire en spire et de galette en galette </a:t>
            </a:r>
          </a:p>
          <a:p>
            <a:pPr lvl="1"/>
            <a:r>
              <a:rPr lang="fr-FR" sz="1800" dirty="0" smtClean="0"/>
              <a:t>Corrélation forte entre la longueur de la zone normale et la montée de pression </a:t>
            </a:r>
          </a:p>
          <a:p>
            <a:pPr lvl="1">
              <a:buFont typeface="Wingdings" pitchFamily="2" charset="2"/>
              <a:buNone/>
            </a:pPr>
            <a:endParaRPr lang="fr-FR" sz="1600" dirty="0" smtClean="0"/>
          </a:p>
          <a:p>
            <a:r>
              <a:rPr lang="fr-FR" sz="2000" dirty="0" smtClean="0"/>
              <a:t>Modélisation</a:t>
            </a:r>
          </a:p>
          <a:p>
            <a:pPr lvl="1"/>
            <a:r>
              <a:rPr lang="fr-FR" sz="1800" dirty="0" smtClean="0"/>
              <a:t>Modèle de propagation de zone normale pour une galette : </a:t>
            </a:r>
          </a:p>
          <a:p>
            <a:pPr lvl="2"/>
            <a:r>
              <a:rPr lang="fr-FR" sz="1600" dirty="0" smtClean="0"/>
              <a:t>Equation de la chaleur, conduction dans les isolants, échange thermique entre le conducteur et l’hélium</a:t>
            </a:r>
            <a:r>
              <a:rPr lang="fr-FR" sz="1200" dirty="0" smtClean="0"/>
              <a:t> </a:t>
            </a:r>
          </a:p>
          <a:p>
            <a:pPr lvl="2"/>
            <a:r>
              <a:rPr lang="fr-FR" sz="1600" dirty="0" smtClean="0"/>
              <a:t>Bonne concordance entre les simulations et  les résultats expérimentaux</a:t>
            </a:r>
          </a:p>
          <a:p>
            <a:pPr lvl="1"/>
            <a:r>
              <a:rPr lang="fr-FR" sz="1800" dirty="0" smtClean="0"/>
              <a:t>Modèle du volume chauffé: </a:t>
            </a:r>
          </a:p>
          <a:p>
            <a:pPr lvl="2"/>
            <a:r>
              <a:rPr lang="fr-FR" sz="1600" dirty="0" smtClean="0"/>
              <a:t> Estimation 3-D le la taille finale de la zone normale après un quench</a:t>
            </a:r>
          </a:p>
          <a:p>
            <a:pPr lvl="2">
              <a:buFont typeface="Wingdings" pitchFamily="2" charset="2"/>
              <a:buNone/>
            </a:pPr>
            <a:endParaRPr lang="fr-FR" sz="1200" dirty="0" smtClean="0"/>
          </a:p>
          <a:p>
            <a:r>
              <a:rPr lang="fr-FR" sz="2000" dirty="0" smtClean="0"/>
              <a:t>Prochaines étapes</a:t>
            </a:r>
          </a:p>
          <a:p>
            <a:pPr lvl="1"/>
            <a:r>
              <a:rPr lang="fr-FR" sz="1800" dirty="0" smtClean="0"/>
              <a:t>Modélisation de la propagation de galette en galette</a:t>
            </a:r>
          </a:p>
          <a:p>
            <a:pPr lvl="1"/>
            <a:r>
              <a:rPr lang="en-US" sz="1800" dirty="0" err="1" smtClean="0"/>
              <a:t>Modélisation</a:t>
            </a:r>
            <a:r>
              <a:rPr lang="en-US" sz="1800" dirty="0" smtClean="0"/>
              <a:t> de </a:t>
            </a:r>
            <a:r>
              <a:rPr lang="en-US" sz="1800" dirty="0" err="1" smtClean="0"/>
              <a:t>l’expulsion</a:t>
            </a:r>
            <a:r>
              <a:rPr lang="en-US" sz="1800" dirty="0" smtClean="0"/>
              <a:t> de </a:t>
            </a:r>
            <a:r>
              <a:rPr lang="en-US" sz="1800" dirty="0" err="1" smtClean="0"/>
              <a:t>l’hélium</a:t>
            </a:r>
            <a:r>
              <a:rPr lang="en-US" sz="1800" dirty="0" smtClean="0"/>
              <a:t> </a:t>
            </a:r>
            <a:r>
              <a:rPr lang="en-US" sz="1800" dirty="0" err="1" smtClean="0"/>
              <a:t>chaud</a:t>
            </a:r>
            <a:r>
              <a:rPr lang="en-US" sz="1800" dirty="0" smtClean="0"/>
              <a:t> des </a:t>
            </a:r>
            <a:r>
              <a:rPr lang="en-US" sz="1800" dirty="0" err="1" smtClean="0"/>
              <a:t>canaux</a:t>
            </a:r>
            <a:r>
              <a:rPr lang="en-US" sz="1800" dirty="0" smtClean="0"/>
              <a:t> inter-</a:t>
            </a:r>
            <a:r>
              <a:rPr lang="en-US" sz="1800" dirty="0" err="1" smtClean="0"/>
              <a:t>galette</a:t>
            </a:r>
            <a:r>
              <a:rPr lang="en-US" sz="1800" dirty="0" smtClean="0"/>
              <a:t> </a:t>
            </a:r>
            <a:r>
              <a:rPr lang="en-US" sz="1800" dirty="0" err="1" smtClean="0"/>
              <a:t>vers</a:t>
            </a:r>
            <a:r>
              <a:rPr lang="en-US" sz="1800" dirty="0" smtClean="0"/>
              <a:t> le </a:t>
            </a:r>
            <a:r>
              <a:rPr lang="en-US" sz="1800" dirty="0" err="1" smtClean="0"/>
              <a:t>bain</a:t>
            </a:r>
            <a:r>
              <a:rPr lang="en-US" sz="1800" dirty="0" smtClean="0"/>
              <a:t> </a:t>
            </a:r>
            <a:endParaRPr lang="fr-FR" sz="1800" dirty="0" smtClean="0"/>
          </a:p>
          <a:p>
            <a:pPr lvl="1"/>
            <a:endParaRPr lang="fr-FR" sz="1600" dirty="0" smtClean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792163" y="6345238"/>
            <a:ext cx="7777162" cy="360362"/>
          </a:xfrm>
          <a:noFill/>
        </p:spPr>
        <p:txBody>
          <a:bodyPr/>
          <a:lstStyle/>
          <a:p>
            <a:r>
              <a:rPr lang="en-US" dirty="0" smtClean="0"/>
              <a:t>Walid Abdel Maksoud                                                       </a:t>
            </a:r>
            <a:r>
              <a:rPr lang="en-US" dirty="0" err="1" smtClean="0"/>
              <a:t>Séminaire</a:t>
            </a:r>
            <a:r>
              <a:rPr lang="en-US" dirty="0" smtClean="0"/>
              <a:t> SACM                                                          23 </a:t>
            </a:r>
            <a:r>
              <a:rPr lang="en-US" dirty="0" err="1" smtClean="0"/>
              <a:t>Avril</a:t>
            </a:r>
            <a:r>
              <a:rPr lang="en-US" dirty="0" smtClean="0"/>
              <a:t> 2010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7358</TotalTime>
  <Words>1059</Words>
  <Application>Microsoft Office PowerPoint</Application>
  <PresentationFormat>Affichage à l'écran (4:3)</PresentationFormat>
  <Paragraphs>354</Paragraphs>
  <Slides>14</Slides>
  <Notes>12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14</vt:i4>
      </vt:variant>
    </vt:vector>
  </HeadingPairs>
  <TitlesOfParts>
    <vt:vector size="17" baseType="lpstr">
      <vt:lpstr>Pixel</vt:lpstr>
      <vt:lpstr>Equation</vt:lpstr>
      <vt:lpstr>Équation</vt:lpstr>
      <vt:lpstr>Essais de quench sur un aimant supraconducteur de 8 T refroidi à l’hélium superfluide</vt:lpstr>
      <vt:lpstr>Introduction: l’aimant Seht</vt:lpstr>
      <vt:lpstr>Principales caractéristiques de l’aimant Seht</vt:lpstr>
      <vt:lpstr>Système cryogénique de la station d’essais</vt:lpstr>
      <vt:lpstr>Initiation du quench</vt:lpstr>
      <vt:lpstr>Résultats expérimentaux : un quench typique </vt:lpstr>
      <vt:lpstr>Résultats expérimentaux : valeurs importantes</vt:lpstr>
      <vt:lpstr>Résultats expérimentaux : montée de presion</vt:lpstr>
      <vt:lpstr>Modélisation du quench: propagation de la zone normale</vt:lpstr>
      <vt:lpstr>Modélisation du quench: propagation de la zone normale</vt:lpstr>
      <vt:lpstr>Analyse des résultats: propagation de la zone normale </vt:lpstr>
      <vt:lpstr>Modèle simple: le volume chauffé  </vt:lpstr>
      <vt:lpstr>Simple model: heated volume  </vt:lpstr>
      <vt:lpstr>Conclusion</vt:lpstr>
    </vt:vector>
  </TitlesOfParts>
  <Company>XPSP2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</dc:creator>
  <cp:lastModifiedBy>wabdelma</cp:lastModifiedBy>
  <cp:revision>439</cp:revision>
  <dcterms:created xsi:type="dcterms:W3CDTF">2007-11-19T13:39:03Z</dcterms:created>
  <dcterms:modified xsi:type="dcterms:W3CDTF">2010-04-23T08:43:44Z</dcterms:modified>
</cp:coreProperties>
</file>