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90" r:id="rId4"/>
    <p:sldId id="291" r:id="rId5"/>
    <p:sldId id="292" r:id="rId6"/>
    <p:sldId id="305" r:id="rId7"/>
    <p:sldId id="293" r:id="rId8"/>
    <p:sldId id="294" r:id="rId9"/>
    <p:sldId id="300" r:id="rId10"/>
    <p:sldId id="306" r:id="rId11"/>
    <p:sldId id="287" r:id="rId12"/>
    <p:sldId id="295" r:id="rId13"/>
    <p:sldId id="296" r:id="rId14"/>
    <p:sldId id="297" r:id="rId15"/>
    <p:sldId id="298" r:id="rId16"/>
    <p:sldId id="299" r:id="rId17"/>
    <p:sldId id="310" r:id="rId18"/>
    <p:sldId id="301" r:id="rId19"/>
    <p:sldId id="302" r:id="rId20"/>
    <p:sldId id="260" r:id="rId21"/>
    <p:sldId id="269" r:id="rId22"/>
    <p:sldId id="303" r:id="rId23"/>
    <p:sldId id="309" r:id="rId24"/>
    <p:sldId id="307" r:id="rId25"/>
    <p:sldId id="272" r:id="rId26"/>
    <p:sldId id="273" r:id="rId27"/>
    <p:sldId id="276" r:id="rId28"/>
    <p:sldId id="284" r:id="rId29"/>
    <p:sldId id="277" r:id="rId30"/>
    <p:sldId id="308" r:id="rId31"/>
    <p:sldId id="278" r:id="rId32"/>
    <p:sldId id="279" r:id="rId33"/>
    <p:sldId id="288" r:id="rId34"/>
    <p:sldId id="281" r:id="rId35"/>
    <p:sldId id="282" r:id="rId36"/>
    <p:sldId id="283" r:id="rId37"/>
    <p:sldId id="285" r:id="rId38"/>
    <p:sldId id="286" r:id="rId39"/>
    <p:sldId id="304" r:id="rId40"/>
    <p:sldId id="259" r:id="rId4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D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napToGrid="0" snapToObjects="1"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EAF62-1CCF-8842-9773-F2D41528D4B8}" type="datetimeFigureOut">
              <a:rPr lang="fr-FR" smtClean="0"/>
              <a:t>28/06/2012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6E7D1-0C1C-CA42-9ECF-B745AB888E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258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27514-A718-4C4C-B988-D36B3DCA0A92}" type="datetimeFigureOut">
              <a:rPr lang="fr-FR" smtClean="0"/>
              <a:t>28/06/2012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5C301-0A0A-204D-94EA-CD7020F953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8710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5C301-0A0A-204D-94EA-CD7020F9531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8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C6CB-5BC3-FB44-BFE9-DA161234B280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18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0D0E-D2CD-A046-9A55-11E00CCD0CB3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94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38E06-391A-D046-BCE3-6478D5760E92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8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3C2C-8A35-2A41-818A-949219D6B960}" type="datetime1">
              <a:rPr lang="fr-FR" smtClean="0"/>
              <a:t>28/06/2012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2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47CE-883B-3348-9445-695C092FC37B}" type="datetime1">
              <a:rPr lang="fr-FR" smtClean="0"/>
              <a:t>28/06/2012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37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88AC-9DE2-DC41-8FCD-0CC9DAB580BA}" type="datetime1">
              <a:rPr lang="fr-FR" smtClean="0"/>
              <a:t>28/06/2012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60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3F13-8388-D943-AE70-13161B38C1FA}" type="datetime1">
              <a:rPr lang="fr-FR" smtClean="0"/>
              <a:t>28/06/2012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36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3220-86E1-1E44-B2E8-C1C79A674A39}" type="datetime1">
              <a:rPr lang="fr-FR" smtClean="0"/>
              <a:t>28/06/2012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72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9384F-0186-914C-A4A7-ED1A4339D657}" type="datetime1">
              <a:rPr lang="fr-FR" smtClean="0"/>
              <a:t>28/06/2012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20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011C-1922-D142-84B3-7CC30463EAAC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55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F9F3-5C9D-2345-AE8C-0BD32AC3080F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90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534A7-126B-1443-8D03-4A6D0E60B4B5}" type="datetime1">
              <a:rPr lang="fr-FR" smtClean="0"/>
              <a:t>28/06/2012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0F569EC-2088-6844-8155-22F96D97C49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10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8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87062" y="500875"/>
            <a:ext cx="4856527" cy="1547355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Soutenance de PFE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178564"/>
            <a:ext cx="6400800" cy="175260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Nils ARTIGES – IEE-S2ET</a:t>
            </a:r>
          </a:p>
          <a:p>
            <a:r>
              <a:rPr lang="fr-FR" sz="2000" dirty="0" smtClean="0"/>
              <a:t>Sous la direction de</a:t>
            </a:r>
          </a:p>
          <a:p>
            <a:r>
              <a:rPr lang="fr-FR" sz="2000" dirty="0" smtClean="0"/>
              <a:t>Thierry SCHILD – Ingénieur-chercheur CEA Saclay</a:t>
            </a:r>
            <a:endParaRPr lang="fr-FR" sz="2000" dirty="0"/>
          </a:p>
        </p:txBody>
      </p:sp>
      <p:pic>
        <p:nvPicPr>
          <p:cNvPr id="4" name="Image 3" descr="IRFU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650168"/>
            <a:ext cx="3709682" cy="12167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093" y="5641224"/>
            <a:ext cx="1440222" cy="1175691"/>
          </a:xfrm>
          <a:prstGeom prst="rect">
            <a:avLst/>
          </a:prstGeom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1371600" y="1932302"/>
            <a:ext cx="7581225" cy="1547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i="1" dirty="0"/>
              <a:t>Design d'un IRM portable à partir d'expérimentations sur du supraconducteur MgB</a:t>
            </a:r>
            <a:r>
              <a:rPr lang="fr-FR" i="1" baseline="-25000" dirty="0"/>
              <a:t>2</a:t>
            </a:r>
          </a:p>
        </p:txBody>
      </p:sp>
      <p:pic>
        <p:nvPicPr>
          <p:cNvPr id="12" name="Image 11" descr="280px-Grenoble_INP_-_Ense3_(logo).sv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909" y="44720"/>
            <a:ext cx="2154614" cy="137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Plan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Le projet </a:t>
            </a:r>
            <a:r>
              <a:rPr lang="fr-FR" sz="4800" dirty="0" err="1" smtClean="0"/>
              <a:t>HiFlex</a:t>
            </a:r>
            <a:endParaRPr lang="fr-FR" sz="4800" dirty="0" smtClean="0"/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Prérequis techniques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Travail expérimental 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Etudes théoriques</a:t>
            </a: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628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1. Le projet </a:t>
            </a:r>
            <a:r>
              <a:rPr lang="fr-FR" sz="4000" dirty="0" err="1" smtClean="0"/>
              <a:t>HiFlex</a:t>
            </a:r>
            <a:endParaRPr lang="fr-FR" sz="4000" baseline="-25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Projet d’IRM :</a:t>
            </a:r>
          </a:p>
          <a:p>
            <a:pPr lvl="1"/>
            <a:r>
              <a:rPr lang="fr-FR" dirty="0" smtClean="0"/>
              <a:t>Aimant supraconducteur MgB</a:t>
            </a:r>
            <a:r>
              <a:rPr lang="fr-FR" baseline="-25000" dirty="0" smtClean="0"/>
              <a:t>2 </a:t>
            </a:r>
            <a:r>
              <a:rPr lang="fr-FR" i="1" dirty="0" err="1" smtClean="0"/>
              <a:t>cryogen</a:t>
            </a:r>
            <a:r>
              <a:rPr lang="fr-FR" i="1" dirty="0" smtClean="0"/>
              <a:t> free</a:t>
            </a:r>
          </a:p>
          <a:p>
            <a:pPr lvl="1"/>
            <a:r>
              <a:rPr lang="fr-FR" dirty="0" smtClean="0"/>
              <a:t>Pour les extrémités du corps humain</a:t>
            </a:r>
          </a:p>
          <a:p>
            <a:pPr lvl="1"/>
            <a:r>
              <a:rPr lang="fr-FR" dirty="0" smtClean="0"/>
              <a:t>De petite dimension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1470" y="3594273"/>
            <a:ext cx="2255743" cy="240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33" y="3976762"/>
            <a:ext cx="2560869" cy="208070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016" y="4896666"/>
            <a:ext cx="1461398" cy="200669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7213" y="3271861"/>
            <a:ext cx="1919562" cy="1217633"/>
          </a:xfrm>
          <a:prstGeom prst="rect">
            <a:avLst/>
          </a:prstGeom>
        </p:spPr>
      </p:pic>
      <p:sp>
        <p:nvSpPr>
          <p:cNvPr id="11" name="Flèche vers la droite 10"/>
          <p:cNvSpPr/>
          <p:nvPr/>
        </p:nvSpPr>
        <p:spPr>
          <a:xfrm>
            <a:off x="2678202" y="4891017"/>
            <a:ext cx="1955314" cy="85570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678202" y="4418115"/>
            <a:ext cx="16475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Réinvestissement</a:t>
            </a:r>
          </a:p>
          <a:p>
            <a:pPr algn="ctr"/>
            <a:r>
              <a:rPr lang="fr-FR" sz="1600" dirty="0"/>
              <a:t>d</a:t>
            </a:r>
            <a:r>
              <a:rPr lang="fr-FR" sz="1600" dirty="0" smtClean="0"/>
              <a:t>e la recherche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83157" y="6012804"/>
            <a:ext cx="15831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Iseult IRM 11,5 </a:t>
            </a:r>
            <a:r>
              <a:rPr lang="fr-FR" sz="1600" dirty="0" err="1" smtClean="0"/>
              <a:t>T</a:t>
            </a:r>
            <a:endParaRPr lang="fr-FR" sz="1600" dirty="0" smtClean="0"/>
          </a:p>
          <a:p>
            <a:pPr algn="ctr"/>
            <a:r>
              <a:rPr lang="fr-FR" sz="1600" dirty="0" smtClean="0"/>
              <a:t>150 Tonnes</a:t>
            </a:r>
          </a:p>
          <a:p>
            <a:pPr algn="ctr"/>
            <a:r>
              <a:rPr lang="fr-FR" sz="1600" dirty="0" err="1" smtClean="0"/>
              <a:t>NbTi</a:t>
            </a:r>
            <a:r>
              <a:rPr lang="fr-FR" sz="1600" dirty="0" smtClean="0"/>
              <a:t> (1,8 K)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042988" y="5956886"/>
            <a:ext cx="1544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err="1" smtClean="0"/>
              <a:t>HiFlex</a:t>
            </a:r>
            <a:r>
              <a:rPr lang="fr-FR" sz="1600" dirty="0" smtClean="0"/>
              <a:t> IRM 1,5 </a:t>
            </a:r>
            <a:r>
              <a:rPr lang="fr-FR" sz="1600" dirty="0" err="1" smtClean="0"/>
              <a:t>T</a:t>
            </a:r>
            <a:endParaRPr lang="fr-FR" sz="1600" dirty="0" smtClean="0"/>
          </a:p>
          <a:p>
            <a:pPr algn="ctr"/>
            <a:r>
              <a:rPr lang="fr-FR" sz="1600" dirty="0" smtClean="0"/>
              <a:t>Environ 1 Tonne</a:t>
            </a:r>
          </a:p>
          <a:p>
            <a:pPr algn="ctr"/>
            <a:r>
              <a:rPr lang="fr-FR" sz="1600" dirty="0" smtClean="0"/>
              <a:t>MgB</a:t>
            </a:r>
            <a:r>
              <a:rPr lang="fr-FR" sz="1600" baseline="-25000" dirty="0" smtClean="0"/>
              <a:t>2 </a:t>
            </a:r>
            <a:r>
              <a:rPr lang="fr-FR" sz="1600" dirty="0" smtClean="0"/>
              <a:t>(≈10 K)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124314" y="4727389"/>
            <a:ext cx="1266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Bobinage DG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935293" y="2950684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/>
              <a:t>Champs homogènes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</a:t>
            </a:fld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5042988" y="3833560"/>
            <a:ext cx="382941" cy="1432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4209585" y="3858866"/>
            <a:ext cx="847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1" dirty="0" err="1" smtClean="0"/>
              <a:t>Cryocooler</a:t>
            </a:r>
            <a:endParaRPr lang="fr-FR" sz="1200" i="1" dirty="0" smtClean="0"/>
          </a:p>
        </p:txBody>
      </p:sp>
    </p:spTree>
    <p:extLst>
      <p:ext uri="{BB962C8B-B14F-4D97-AF65-F5344CB8AC3E}">
        <p14:creationId xmlns:p14="http://schemas.microsoft.com/office/powerpoint/2010/main" val="17052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1. Le projet </a:t>
            </a:r>
            <a:r>
              <a:rPr lang="fr-FR" sz="4000" dirty="0" err="1" smtClean="0"/>
              <a:t>HiFlex</a:t>
            </a:r>
            <a:endParaRPr lang="fr-FR" sz="4000" baseline="-25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57718"/>
          </a:xfrm>
        </p:spPr>
        <p:txBody>
          <a:bodyPr>
            <a:normAutofit/>
          </a:bodyPr>
          <a:lstStyle/>
          <a:p>
            <a:pPr marL="514350" indent="-457200"/>
            <a:r>
              <a:rPr lang="fr-FR" dirty="0" smtClean="0"/>
              <a:t>Fichiers de dimensionnement par calcul d’harmoniques sphériques déjà disponibles:</a:t>
            </a:r>
          </a:p>
          <a:p>
            <a:pPr marL="5715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Flèche vers la droite 2"/>
          <p:cNvSpPr/>
          <p:nvPr/>
        </p:nvSpPr>
        <p:spPr>
          <a:xfrm>
            <a:off x="3251400" y="3857480"/>
            <a:ext cx="2368748" cy="1116915"/>
          </a:xfrm>
          <a:prstGeom prst="rightArrow">
            <a:avLst>
              <a:gd name="adj1" fmla="val 74865"/>
              <a:gd name="adj2" fmla="val 5648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Harmoniques</a:t>
            </a:r>
          </a:p>
          <a:p>
            <a:pPr algn="ctr"/>
            <a:r>
              <a:rPr lang="fr-FR" dirty="0" smtClean="0"/>
              <a:t>sphériques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77067" y="3224645"/>
            <a:ext cx="262307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Champ </a:t>
            </a:r>
            <a:r>
              <a:rPr lang="fr-FR" sz="2000" dirty="0"/>
              <a:t>de 1.5 </a:t>
            </a:r>
            <a:r>
              <a:rPr lang="fr-FR" sz="2000" dirty="0" err="1"/>
              <a:t>T</a:t>
            </a:r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 smtClean="0"/>
              <a:t>Homogénéité </a:t>
            </a:r>
            <a:r>
              <a:rPr lang="fr-FR" sz="2000" dirty="0"/>
              <a:t>du champ &lt;10 ppm sur sphère de 16 cm de </a:t>
            </a:r>
            <a:r>
              <a:rPr lang="fr-FR" sz="2000" dirty="0" smtClean="0"/>
              <a:t>diamètre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err="1" smtClean="0">
                <a:solidFill>
                  <a:srgbClr val="FF0000"/>
                </a:solidFill>
              </a:rPr>
              <a:t>J</a:t>
            </a:r>
            <a:r>
              <a:rPr lang="fr-FR" sz="2400" baseline="-25000" dirty="0" err="1" smtClean="0">
                <a:solidFill>
                  <a:srgbClr val="FF0000"/>
                </a:solidFill>
              </a:rPr>
              <a:t>nominal</a:t>
            </a:r>
            <a:endParaRPr lang="fr-FR" sz="2400" baseline="-25000" dirty="0" smtClean="0"/>
          </a:p>
        </p:txBody>
      </p:sp>
      <p:pic>
        <p:nvPicPr>
          <p:cNvPr id="17" name="Image 16" descr="CarteAiman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015" y="2907438"/>
            <a:ext cx="2877391" cy="2451958"/>
          </a:xfrm>
          <a:prstGeom prst="rect">
            <a:avLst/>
          </a:prstGeom>
        </p:spPr>
      </p:pic>
      <p:cxnSp>
        <p:nvCxnSpPr>
          <p:cNvPr id="18" name="Connecteur droit 17"/>
          <p:cNvCxnSpPr/>
          <p:nvPr/>
        </p:nvCxnSpPr>
        <p:spPr>
          <a:xfrm flipV="1">
            <a:off x="2900141" y="2783283"/>
            <a:ext cx="0" cy="35849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5781556" y="2783283"/>
            <a:ext cx="0" cy="35849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6386170" y="5629588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Géométrie de l’aimant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3251400" y="4905667"/>
            <a:ext cx="183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Critères d’optimisation :</a:t>
            </a:r>
          </a:p>
          <a:p>
            <a:pPr algn="ctr"/>
            <a:r>
              <a:rPr lang="fr-FR" sz="1200" i="1" dirty="0" smtClean="0"/>
              <a:t>Poids minimal</a:t>
            </a:r>
          </a:p>
          <a:p>
            <a:pPr algn="ctr"/>
            <a:r>
              <a:rPr lang="fr-FR" sz="1200" i="1" dirty="0" smtClean="0"/>
              <a:t>Longueur aimant minimal</a:t>
            </a:r>
            <a:endParaRPr lang="fr-FR" sz="12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1. Le projet </a:t>
            </a:r>
            <a:r>
              <a:rPr lang="fr-FR" sz="4000" dirty="0" err="1" smtClean="0"/>
              <a:t>HiFlex</a:t>
            </a:r>
            <a:endParaRPr lang="fr-FR" sz="4000" baseline="-250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00200"/>
            <a:ext cx="6351826" cy="9578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4000" dirty="0" smtClean="0">
                <a:solidFill>
                  <a:srgbClr val="FF0000"/>
                </a:solidFill>
              </a:rPr>
              <a:t>=&gt; Nécessité de définir </a:t>
            </a:r>
            <a:r>
              <a:rPr lang="fr-FR" sz="4000" dirty="0" err="1" smtClean="0">
                <a:solidFill>
                  <a:srgbClr val="FF0000"/>
                </a:solidFill>
              </a:rPr>
              <a:t>J</a:t>
            </a:r>
            <a:r>
              <a:rPr lang="fr-FR" sz="4000" baseline="-25000" dirty="0" err="1" smtClean="0">
                <a:solidFill>
                  <a:srgbClr val="FF0000"/>
                </a:solidFill>
              </a:rPr>
              <a:t>nom</a:t>
            </a:r>
            <a:endParaRPr lang="fr-FR" sz="4000" baseline="-25000" dirty="0" smtClean="0">
              <a:solidFill>
                <a:srgbClr val="FF0000"/>
              </a:solidFill>
            </a:endParaRPr>
          </a:p>
        </p:txBody>
      </p:sp>
      <p:sp>
        <p:nvSpPr>
          <p:cNvPr id="11" name="Espace réservé du contenu 4"/>
          <p:cNvSpPr txBox="1">
            <a:spLocks/>
          </p:cNvSpPr>
          <p:nvPr/>
        </p:nvSpPr>
        <p:spPr>
          <a:xfrm>
            <a:off x="854206" y="2558098"/>
            <a:ext cx="6351826" cy="957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4000" dirty="0" smtClean="0"/>
              <a:t>=&gt; Définir des marges de </a:t>
            </a:r>
            <a:r>
              <a:rPr lang="fr-FR" sz="4000" dirty="0"/>
              <a:t>	</a:t>
            </a:r>
            <a:r>
              <a:rPr lang="fr-FR" sz="4000" dirty="0" smtClean="0"/>
              <a:t>					fonctionnement </a:t>
            </a:r>
            <a:endParaRPr lang="fr-FR" sz="4000" baseline="-25000" dirty="0" smtClean="0"/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2729014" y="4219898"/>
            <a:ext cx="6043461" cy="2076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sz="4000" dirty="0" smtClean="0">
                <a:solidFill>
                  <a:srgbClr val="0000FF"/>
                </a:solidFill>
              </a:rPr>
              <a:t>=&gt; Besoin de disposer de la surface critique du conducteur</a:t>
            </a:r>
            <a:endParaRPr lang="fr-FR" sz="4000" baseline="-25000" dirty="0" smtClean="0">
              <a:solidFill>
                <a:srgbClr val="0000FF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4</a:t>
            </a:fld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5423647" y="2321859"/>
            <a:ext cx="116541" cy="385482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5997390" y="2393577"/>
            <a:ext cx="2306740" cy="1936376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8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Plan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Le projet </a:t>
            </a:r>
            <a:r>
              <a:rPr lang="fr-FR" sz="4800" dirty="0" err="1" smtClean="0">
                <a:solidFill>
                  <a:schemeClr val="bg1">
                    <a:lumMod val="85000"/>
                  </a:schemeClr>
                </a:solidFill>
              </a:rPr>
              <a:t>HiFlex</a:t>
            </a:r>
            <a:endParaRPr lang="fr-FR" sz="48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Prérequis techniques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Travail expérimental 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Etudes théoriques</a:t>
            </a: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345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6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/>
              <a:t>2</a:t>
            </a:r>
            <a:r>
              <a:rPr lang="fr-FR" sz="4000" dirty="0" smtClean="0"/>
              <a:t>. Prérequis Techniques</a:t>
            </a:r>
            <a:br>
              <a:rPr lang="fr-FR" sz="4000" dirty="0" smtClean="0"/>
            </a:br>
            <a:r>
              <a:rPr lang="fr-FR" sz="4000" dirty="0" smtClean="0"/>
              <a:t>2.1. Surface critique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4568510" cy="1930696"/>
          </a:xfrm>
        </p:spPr>
        <p:txBody>
          <a:bodyPr>
            <a:normAutofit/>
          </a:bodyPr>
          <a:lstStyle/>
          <a:p>
            <a:r>
              <a:rPr lang="fr-FR" sz="2400" dirty="0" smtClean="0"/>
              <a:t>Etat supra seulement si :</a:t>
            </a:r>
          </a:p>
          <a:p>
            <a:pPr lvl="1"/>
            <a:r>
              <a:rPr lang="fr-FR" sz="2400" dirty="0" smtClean="0"/>
              <a:t>Température &lt; </a:t>
            </a:r>
            <a:r>
              <a:rPr lang="fr-FR" sz="2400" dirty="0" smtClean="0">
                <a:solidFill>
                  <a:srgbClr val="FF6600"/>
                </a:solidFill>
              </a:rPr>
              <a:t>Tc</a:t>
            </a:r>
          </a:p>
          <a:p>
            <a:pPr lvl="1"/>
            <a:r>
              <a:rPr lang="fr-FR" sz="2400" dirty="0" smtClean="0"/>
              <a:t>Champ magnétique &lt; </a:t>
            </a:r>
            <a:r>
              <a:rPr lang="fr-FR" sz="2400" dirty="0" err="1" smtClean="0">
                <a:solidFill>
                  <a:srgbClr val="FF6600"/>
                </a:solidFill>
              </a:rPr>
              <a:t>Bc</a:t>
            </a:r>
            <a:endParaRPr lang="fr-FR" sz="2400" dirty="0">
              <a:solidFill>
                <a:srgbClr val="FF6600"/>
              </a:solidFill>
            </a:endParaRPr>
          </a:p>
          <a:p>
            <a:pPr lvl="1"/>
            <a:r>
              <a:rPr lang="fr-FR" sz="2400" dirty="0" smtClean="0"/>
              <a:t>La densité de courant &lt; </a:t>
            </a:r>
            <a:r>
              <a:rPr lang="fr-FR" sz="2400" dirty="0" err="1" smtClean="0">
                <a:solidFill>
                  <a:srgbClr val="FF6600"/>
                </a:solidFill>
              </a:rPr>
              <a:t>Jc</a:t>
            </a:r>
            <a:endParaRPr lang="fr-FR" sz="2400" dirty="0">
              <a:solidFill>
                <a:srgbClr val="FF6600"/>
              </a:solidFill>
            </a:endParaRPr>
          </a:p>
          <a:p>
            <a:pPr lvl="1"/>
            <a:endParaRPr lang="fr-FR" sz="2400" dirty="0"/>
          </a:p>
        </p:txBody>
      </p:sp>
      <p:sp>
        <p:nvSpPr>
          <p:cNvPr id="6" name="Virage 5"/>
          <p:cNvSpPr/>
          <p:nvPr/>
        </p:nvSpPr>
        <p:spPr>
          <a:xfrm flipV="1">
            <a:off x="1801329" y="3711044"/>
            <a:ext cx="2656962" cy="1594308"/>
          </a:xfrm>
          <a:prstGeom prst="bentArrow">
            <a:avLst>
              <a:gd name="adj1" fmla="val 49433"/>
              <a:gd name="adj2" fmla="val 47283"/>
              <a:gd name="adj3" fmla="val 40216"/>
              <a:gd name="adj4" fmla="val 652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32722" y="4350568"/>
            <a:ext cx="179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Interdépendance</a:t>
            </a:r>
            <a:endParaRPr lang="fr-FR" dirty="0"/>
          </a:p>
        </p:txBody>
      </p:sp>
      <p:pic>
        <p:nvPicPr>
          <p:cNvPr id="10" name="Image 9" descr="Surface critiq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338" y="1695645"/>
            <a:ext cx="4341204" cy="4528526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226522" y="1215139"/>
            <a:ext cx="331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6600"/>
                </a:solidFill>
              </a:rPr>
              <a:t>J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16073" y="5460767"/>
            <a:ext cx="409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solidFill>
                  <a:srgbClr val="FF6600"/>
                </a:solidFill>
              </a:rPr>
              <a:t>T</a:t>
            </a:r>
            <a:endParaRPr lang="fr-FR" sz="3600" dirty="0" smtClean="0">
              <a:solidFill>
                <a:srgbClr val="FF66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293573" y="5789066"/>
            <a:ext cx="435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6600"/>
                </a:solidFill>
              </a:rPr>
              <a:t>B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44281" y="5384164"/>
            <a:ext cx="348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 err="1" smtClean="0"/>
              <a:t>Paramétrisation</a:t>
            </a:r>
            <a:r>
              <a:rPr lang="fr-FR" dirty="0" smtClean="0"/>
              <a:t> de </a:t>
            </a:r>
            <a:r>
              <a:rPr lang="fr-FR" dirty="0" err="1" smtClean="0"/>
              <a:t>Bottura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16177"/>
            <a:ext cx="4422639" cy="104182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673166" y="3175151"/>
            <a:ext cx="862486" cy="523220"/>
          </a:xfrm>
          <a:prstGeom prst="rect">
            <a:avLst/>
          </a:prstGeom>
          <a:noFill/>
          <a:scene3d>
            <a:camera prst="orthographicFront">
              <a:rot lat="21517383" lon="1149897" rev="19645535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2800" dirty="0" err="1" smtClean="0"/>
              <a:t>NbTi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6099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/>
              <a:t>2</a:t>
            </a:r>
            <a:r>
              <a:rPr lang="fr-FR" sz="4000" dirty="0" smtClean="0"/>
              <a:t>. Prérequis Techniques</a:t>
            </a:r>
            <a:br>
              <a:rPr lang="fr-FR" sz="4000" dirty="0" smtClean="0"/>
            </a:br>
            <a:r>
              <a:rPr lang="fr-FR" sz="4000" dirty="0" smtClean="0"/>
              <a:t>2.2. Définition des marges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090110" cy="1930696"/>
          </a:xfrm>
        </p:spPr>
        <p:txBody>
          <a:bodyPr>
            <a:normAutofit/>
          </a:bodyPr>
          <a:lstStyle/>
          <a:p>
            <a:pPr marL="514350" indent="-457200"/>
            <a:r>
              <a:rPr lang="fr-FR" dirty="0" smtClean="0"/>
              <a:t>Problème de la température en </a:t>
            </a:r>
            <a:r>
              <a:rPr lang="fr-FR" i="1" dirty="0" err="1" smtClean="0"/>
              <a:t>cryogen</a:t>
            </a:r>
            <a:r>
              <a:rPr lang="fr-FR" i="1" dirty="0" smtClean="0"/>
              <a:t> free</a:t>
            </a:r>
            <a:endParaRPr lang="fr-FR" dirty="0" smtClean="0"/>
          </a:p>
          <a:p>
            <a:pPr marL="457200" lvl="1" indent="0">
              <a:buNone/>
            </a:pPr>
            <a:r>
              <a:rPr lang="fr-FR" dirty="0" smtClean="0"/>
              <a:t>	=&gt; Marges thermiques uniquement</a:t>
            </a: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457200" y="2995621"/>
            <a:ext cx="7099378" cy="895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/>
            <a:r>
              <a:rPr lang="fr-FR" dirty="0" smtClean="0"/>
              <a:t>Marge de température et </a:t>
            </a:r>
            <a:r>
              <a:rPr lang="fr-FR" dirty="0" err="1" smtClean="0"/>
              <a:t>J</a:t>
            </a:r>
            <a:r>
              <a:rPr lang="fr-FR" baseline="-25000" dirty="0" err="1" smtClean="0"/>
              <a:t>n</a:t>
            </a:r>
            <a:r>
              <a:rPr lang="fr-FR" dirty="0" smtClean="0"/>
              <a:t> : 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970" y="3746141"/>
            <a:ext cx="4026493" cy="96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5028463" y="3693029"/>
            <a:ext cx="0" cy="10439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349949" y="3774096"/>
            <a:ext cx="33919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Tn</a:t>
            </a:r>
            <a:r>
              <a:rPr lang="fr-FR" i="1" dirty="0" smtClean="0"/>
              <a:t> = Température nominale</a:t>
            </a:r>
          </a:p>
          <a:p>
            <a:r>
              <a:rPr lang="fr-FR" i="1" dirty="0" err="1" smtClean="0"/>
              <a:t>Jn</a:t>
            </a:r>
            <a:r>
              <a:rPr lang="fr-FR" i="1" dirty="0" smtClean="0"/>
              <a:t> </a:t>
            </a:r>
            <a:r>
              <a:rPr lang="fr-FR" i="1" dirty="0"/>
              <a:t>= </a:t>
            </a:r>
            <a:r>
              <a:rPr lang="fr-FR" i="1" dirty="0" smtClean="0"/>
              <a:t> Densité nominale de courant</a:t>
            </a:r>
            <a:endParaRPr lang="fr-FR" i="1" dirty="0"/>
          </a:p>
          <a:p>
            <a:r>
              <a:rPr lang="fr-FR" i="1" dirty="0" smtClean="0"/>
              <a:t>Mt </a:t>
            </a:r>
            <a:r>
              <a:rPr lang="fr-FR" i="1" dirty="0"/>
              <a:t>= </a:t>
            </a:r>
            <a:r>
              <a:rPr lang="fr-FR" i="1" dirty="0" smtClean="0"/>
              <a:t>Marge de température</a:t>
            </a:r>
            <a:endParaRPr lang="fr-FR" i="1" dirty="0"/>
          </a:p>
          <a:p>
            <a:endParaRPr lang="fr-FR" i="1" dirty="0"/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609600" y="4736953"/>
            <a:ext cx="7099378" cy="895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None/>
            </a:pPr>
            <a:r>
              <a:rPr lang="fr-FR" dirty="0" smtClean="0"/>
              <a:t>&lt;=&gt; Marge </a:t>
            </a:r>
            <a:r>
              <a:rPr lang="fr-FR" dirty="0" err="1" smtClean="0"/>
              <a:t>enthalpique</a:t>
            </a:r>
            <a:r>
              <a:rPr lang="fr-FR" dirty="0" smtClean="0"/>
              <a:t> 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952" y="5418487"/>
            <a:ext cx="3178944" cy="105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4677097" y="5627462"/>
            <a:ext cx="4466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d = densité (Kg/m3)</a:t>
            </a:r>
          </a:p>
          <a:p>
            <a:r>
              <a:rPr lang="fr-FR" i="1" dirty="0" smtClean="0"/>
              <a:t>Cp = capacité thermique massique (J.kg</a:t>
            </a:r>
            <a:r>
              <a:rPr lang="fr-FR" i="1" baseline="30000" dirty="0" smtClean="0"/>
              <a:t>-1</a:t>
            </a:r>
            <a:r>
              <a:rPr lang="fr-FR" i="1" dirty="0" smtClean="0"/>
              <a:t>.K-1)</a:t>
            </a:r>
            <a:endParaRPr lang="fr-FR" i="1" baseline="30000" dirty="0" smtClean="0"/>
          </a:p>
        </p:txBody>
      </p:sp>
      <p:cxnSp>
        <p:nvCxnSpPr>
          <p:cNvPr id="20" name="Connecteur droit 19"/>
          <p:cNvCxnSpPr/>
          <p:nvPr/>
        </p:nvCxnSpPr>
        <p:spPr>
          <a:xfrm>
            <a:off x="4613444" y="5432185"/>
            <a:ext cx="0" cy="10439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82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/>
              <a:t>2</a:t>
            </a:r>
            <a:r>
              <a:rPr lang="fr-FR" sz="4000" dirty="0" smtClean="0"/>
              <a:t>. Prérequis Techniques</a:t>
            </a:r>
            <a:br>
              <a:rPr lang="fr-FR" sz="4000" dirty="0" smtClean="0"/>
            </a:br>
            <a:r>
              <a:rPr lang="fr-FR" sz="4000" dirty="0" smtClean="0"/>
              <a:t>2.3. Obtention de la surface critique 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1"/>
            <a:ext cx="7753927" cy="1743363"/>
          </a:xfrm>
        </p:spPr>
        <p:txBody>
          <a:bodyPr>
            <a:normAutofit/>
          </a:bodyPr>
          <a:lstStyle/>
          <a:p>
            <a:pPr marL="514350" indent="-457200"/>
            <a:r>
              <a:rPr lang="fr-FR" dirty="0" smtClean="0"/>
              <a:t>Mesure du courant critique avec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dirty="0" smtClean="0"/>
              <a:t>=&gt; </a:t>
            </a:r>
            <a:r>
              <a:rPr lang="fr-FR" dirty="0" smtClean="0">
                <a:solidFill>
                  <a:srgbClr val="FF0000"/>
                </a:solidFill>
              </a:rPr>
              <a:t>T</a:t>
            </a:r>
            <a:r>
              <a:rPr lang="fr-FR" dirty="0" smtClean="0"/>
              <a:t> fixée par </a:t>
            </a:r>
            <a:r>
              <a:rPr lang="fr-FR" dirty="0" smtClean="0">
                <a:solidFill>
                  <a:srgbClr val="FF0000"/>
                </a:solidFill>
              </a:rPr>
              <a:t>chaufferettes régulées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dirty="0" smtClean="0"/>
              <a:t>=&gt; </a:t>
            </a:r>
            <a:r>
              <a:rPr lang="fr-FR" dirty="0" smtClean="0">
                <a:solidFill>
                  <a:srgbClr val="FF0000"/>
                </a:solidFill>
              </a:rPr>
              <a:t>B</a:t>
            </a:r>
            <a:r>
              <a:rPr lang="fr-FR" dirty="0" smtClean="0"/>
              <a:t> fixé par </a:t>
            </a:r>
            <a:r>
              <a:rPr lang="fr-FR" dirty="0" smtClean="0">
                <a:solidFill>
                  <a:srgbClr val="FF0000"/>
                </a:solidFill>
              </a:rPr>
              <a:t>aimant</a:t>
            </a:r>
            <a:r>
              <a:rPr lang="fr-FR" dirty="0" smtClean="0"/>
              <a:t> de champ de fond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227" y="4555442"/>
            <a:ext cx="3967527" cy="223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457200" y="3239950"/>
            <a:ext cx="8321964" cy="25604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/>
            <a:r>
              <a:rPr lang="fr-FR" dirty="0" smtClean="0"/>
              <a:t>Méthodes de variation du courant:</a:t>
            </a:r>
          </a:p>
          <a:p>
            <a:pPr marL="914400" lvl="1" indent="-457200"/>
            <a:r>
              <a:rPr lang="fr-FR" dirty="0" smtClean="0"/>
              <a:t>Variation et maintien du courant</a:t>
            </a:r>
          </a:p>
          <a:p>
            <a:pPr marL="914400" lvl="1" indent="-457200"/>
            <a:r>
              <a:rPr lang="fr-FR" dirty="0" smtClean="0"/>
              <a:t>Balayage du courant à vitesse constante</a:t>
            </a:r>
          </a:p>
          <a:p>
            <a:pPr lvl="1">
              <a:buFont typeface="Symbol"/>
              <a:buChar char="Þ"/>
            </a:pPr>
            <a:r>
              <a:rPr lang="fr-FR" dirty="0" smtClean="0"/>
              <a:t> Détection d’un « </a:t>
            </a:r>
            <a:r>
              <a:rPr lang="fr-FR" dirty="0" err="1" smtClean="0"/>
              <a:t>quench</a:t>
            </a:r>
            <a:r>
              <a:rPr lang="fr-FR" dirty="0" smtClean="0"/>
              <a:t> » :</a:t>
            </a:r>
          </a:p>
          <a:p>
            <a:pPr lvl="2">
              <a:buFontTx/>
              <a:buChar char="-"/>
            </a:pPr>
            <a:r>
              <a:rPr lang="fr-FR" dirty="0" smtClean="0"/>
              <a:t>Critère résistif</a:t>
            </a:r>
          </a:p>
          <a:p>
            <a:pPr lvl="2">
              <a:buFontTx/>
              <a:buChar char="-"/>
            </a:pPr>
            <a:r>
              <a:rPr lang="fr-FR" dirty="0" smtClean="0"/>
              <a:t>Critère de champ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8</a:t>
            </a:fld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5394983" y="5800436"/>
            <a:ext cx="3071267" cy="555914"/>
          </a:xfrm>
          <a:prstGeom prst="line">
            <a:avLst/>
          </a:prstGeom>
          <a:ln>
            <a:solidFill>
              <a:srgbClr val="6FDB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341443" y="5710362"/>
            <a:ext cx="68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6FDB57"/>
                </a:solidFill>
              </a:rPr>
              <a:t>ρ</a:t>
            </a:r>
            <a:r>
              <a:rPr lang="fr-FR" sz="2400" baseline="-25000" dirty="0" smtClean="0">
                <a:solidFill>
                  <a:srgbClr val="6FDB57"/>
                </a:solidFill>
              </a:rPr>
              <a:t>c</a:t>
            </a:r>
            <a:r>
              <a:rPr lang="fr-FR" sz="2400" dirty="0" smtClean="0">
                <a:solidFill>
                  <a:srgbClr val="6FDB57"/>
                </a:solidFill>
              </a:rPr>
              <a:t>/S</a:t>
            </a:r>
            <a:endParaRPr lang="fr-FR" sz="2400" dirty="0">
              <a:solidFill>
                <a:srgbClr val="6FDB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2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Plan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Le projet </a:t>
            </a:r>
            <a:r>
              <a:rPr lang="fr-FR" sz="4800" dirty="0" err="1" smtClean="0">
                <a:solidFill>
                  <a:schemeClr val="bg1">
                    <a:lumMod val="85000"/>
                  </a:schemeClr>
                </a:solidFill>
              </a:rPr>
              <a:t>HiFlex</a:t>
            </a:r>
            <a:endParaRPr lang="fr-FR" sz="48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Prérequis techniques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Travail expérimental 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Etudes théoriques</a:t>
            </a: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465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390650"/>
            <a:ext cx="4217760" cy="5168900"/>
          </a:xfrm>
        </p:spPr>
      </p:pic>
      <p:sp>
        <p:nvSpPr>
          <p:cNvPr id="3" name="ZoneTexte 2"/>
          <p:cNvSpPr txBox="1"/>
          <p:nvPr/>
        </p:nvSpPr>
        <p:spPr>
          <a:xfrm>
            <a:off x="4949071" y="1536569"/>
            <a:ext cx="406295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Objectifs de la station :</a:t>
            </a:r>
          </a:p>
          <a:p>
            <a:pPr lvl="1"/>
            <a:endParaRPr lang="fr-FR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400" dirty="0" smtClean="0"/>
              <a:t>Obtenir la surface critique de conducteurs MgB</a:t>
            </a:r>
            <a:r>
              <a:rPr lang="fr-FR" sz="2400" baseline="-25000" dirty="0" smtClean="0"/>
              <a:t>2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400" dirty="0"/>
              <a:t>Mesurer les performances de câbles MgB</a:t>
            </a:r>
            <a:r>
              <a:rPr lang="fr-FR" sz="2400" baseline="-25000" dirty="0"/>
              <a:t>2</a:t>
            </a:r>
            <a:r>
              <a:rPr lang="fr-FR" sz="2400" dirty="0"/>
              <a:t> en conditions de refroidissement par conduction.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3.1. La station de test MgB</a:t>
            </a:r>
            <a:r>
              <a:rPr lang="fr-FR" sz="4000" baseline="-25000" dirty="0" smtClean="0"/>
              <a:t>2</a:t>
            </a:r>
            <a:endParaRPr lang="fr-FR" sz="4000" baseline="-25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2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12417" y="1610460"/>
            <a:ext cx="764932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Réalisation du câblage de la station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Mise en service du matériel de mesure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Installation des échantillons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Mise au point d’un programme d’instrumentation sous </a:t>
            </a:r>
            <a:r>
              <a:rPr lang="fr-FR" sz="2400" dirty="0" err="1" smtClean="0"/>
              <a:t>LabVIEW</a:t>
            </a:r>
            <a:r>
              <a:rPr lang="fr-FR" sz="2400" dirty="0" smtClean="0"/>
              <a:t>:</a:t>
            </a:r>
          </a:p>
          <a:p>
            <a:pPr marL="800100" lvl="1" indent="-342900">
              <a:buFontTx/>
              <a:buChar char="-"/>
            </a:pPr>
            <a:r>
              <a:rPr lang="fr-FR" sz="2400" dirty="0" smtClean="0"/>
              <a:t>Simple d’utilisation,</a:t>
            </a:r>
          </a:p>
          <a:p>
            <a:pPr marL="800100" lvl="1" indent="-342900">
              <a:buFontTx/>
              <a:buChar char="-"/>
            </a:pPr>
            <a:r>
              <a:rPr lang="fr-FR" sz="2400" dirty="0" smtClean="0"/>
              <a:t>fonctionnel,</a:t>
            </a:r>
          </a:p>
          <a:p>
            <a:pPr marL="800100" lvl="1" indent="-342900">
              <a:buFontTx/>
              <a:buChar char="-"/>
            </a:pPr>
            <a:r>
              <a:rPr lang="fr-FR" sz="2400" dirty="0" smtClean="0"/>
              <a:t>« Multitâche ».</a:t>
            </a:r>
          </a:p>
          <a:p>
            <a:pPr lvl="1"/>
            <a:endParaRPr lang="fr-FR" sz="2400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3.2. Mise en service de la station</a:t>
            </a:r>
            <a:endParaRPr lang="fr-FR" sz="4000" baseline="-25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7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5420" y="3231601"/>
            <a:ext cx="4145333" cy="3124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55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Onglet monitoring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3.3. Programme d’instrumentation</a:t>
            </a:r>
            <a:endParaRPr lang="fr-FR" sz="4000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09" y="1753698"/>
            <a:ext cx="7666612" cy="47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12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Onglet commande directe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3.3. </a:t>
            </a:r>
            <a:r>
              <a:rPr lang="fr-FR" sz="4000" dirty="0"/>
              <a:t>Programme d’instrumentation</a:t>
            </a:r>
            <a:endParaRPr lang="fr-FR" sz="4000" baseline="-25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708" y="1733493"/>
            <a:ext cx="7569292" cy="473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78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Onglet mesure de courant critique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3.3. </a:t>
            </a:r>
            <a:r>
              <a:rPr lang="fr-FR" sz="4000" dirty="0"/>
              <a:t>Programme d’instrumentation</a:t>
            </a:r>
            <a:endParaRPr lang="fr-FR" sz="4000" baseline="-25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198" y="1765565"/>
            <a:ext cx="7518010" cy="4701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02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Tests de fonctionnalité /mise en service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15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97" y="2403414"/>
            <a:ext cx="4494357" cy="211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711197" y="2034082"/>
            <a:ext cx="17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/>
              <a:buChar char="Þ"/>
            </a:pPr>
            <a:r>
              <a:rPr lang="fr-FR" dirty="0" smtClean="0"/>
              <a:t>Mise en froid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711197" y="4606410"/>
            <a:ext cx="591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/>
              <a:buChar char="Þ"/>
            </a:pPr>
            <a:r>
              <a:rPr lang="fr-FR" dirty="0" smtClean="0"/>
              <a:t>Tests de contrôle : alimentation et régulation température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11197" y="5128142"/>
            <a:ext cx="2170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/>
              <a:buChar char="Þ"/>
            </a:pPr>
            <a:r>
              <a:rPr lang="fr-FR" dirty="0" smtClean="0"/>
              <a:t>Tests d’acquisition</a:t>
            </a:r>
          </a:p>
        </p:txBody>
      </p:sp>
    </p:spTree>
    <p:extLst>
      <p:ext uri="{BB962C8B-B14F-4D97-AF65-F5344CB8AC3E}">
        <p14:creationId xmlns:p14="http://schemas.microsoft.com/office/powerpoint/2010/main" val="341749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Deux échantillons initialement prévus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5" name="Espace réservé du contenu 3" descr="CoupeNexans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904" b="-14904"/>
          <a:stretch>
            <a:fillRect/>
          </a:stretch>
        </p:blipFill>
        <p:spPr>
          <a:xfrm>
            <a:off x="372345" y="3676980"/>
            <a:ext cx="3970443" cy="2470903"/>
          </a:xfrm>
        </p:spPr>
      </p:pic>
      <p:cxnSp>
        <p:nvCxnSpPr>
          <p:cNvPr id="7" name="Connecteur droit avec flèche 6"/>
          <p:cNvCxnSpPr/>
          <p:nvPr/>
        </p:nvCxnSpPr>
        <p:spPr>
          <a:xfrm flipH="1" flipV="1">
            <a:off x="1198657" y="5606511"/>
            <a:ext cx="548432" cy="541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1461343" y="6147883"/>
            <a:ext cx="83417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Monel</a:t>
            </a:r>
            <a:endParaRPr lang="fr-FR" dirty="0"/>
          </a:p>
        </p:txBody>
      </p:sp>
      <p:cxnSp>
        <p:nvCxnSpPr>
          <p:cNvPr id="9" name="Connecteur droit avec flèche 8"/>
          <p:cNvCxnSpPr>
            <a:stCxn id="10" idx="2"/>
          </p:cNvCxnSpPr>
          <p:nvPr/>
        </p:nvCxnSpPr>
        <p:spPr>
          <a:xfrm>
            <a:off x="783459" y="3831963"/>
            <a:ext cx="415198" cy="6875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47164" y="3185632"/>
            <a:ext cx="107258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Filament MgB</a:t>
            </a:r>
            <a:r>
              <a:rPr lang="fr-FR" baseline="-25000" dirty="0" smtClean="0"/>
              <a:t>2</a:t>
            </a:r>
            <a:endParaRPr lang="fr-FR" baseline="-25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47164" y="2285610"/>
            <a:ext cx="275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Fil MgB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</a:t>
            </a:r>
            <a:r>
              <a:rPr lang="fr-FR" sz="2400" dirty="0" err="1" smtClean="0"/>
              <a:t>Nexans</a:t>
            </a:r>
            <a:endParaRPr lang="fr-FR" sz="2400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4515439" y="2441542"/>
            <a:ext cx="0" cy="4166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886723" y="2285610"/>
            <a:ext cx="3682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Ruban MgB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</a:t>
            </a:r>
            <a:r>
              <a:rPr lang="fr-FR" sz="2400" dirty="0" err="1" smtClean="0"/>
              <a:t>Colmbus</a:t>
            </a:r>
            <a:endParaRPr lang="fr-FR" sz="2400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7105" y="3061046"/>
            <a:ext cx="3901478" cy="1463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4325" y="4633795"/>
            <a:ext cx="2208645" cy="197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16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>
            <a:off x="117333" y="4921624"/>
            <a:ext cx="22583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endCxn id="5" idx="1"/>
          </p:cNvCxnSpPr>
          <p:nvPr/>
        </p:nvCxnSpPr>
        <p:spPr>
          <a:xfrm flipV="1">
            <a:off x="117333" y="4912432"/>
            <a:ext cx="255012" cy="9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>
            <a:off x="2214282" y="4912432"/>
            <a:ext cx="161365" cy="9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77302" y="5590414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d= 1.13mm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5283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Tests sur le fil </a:t>
            </a:r>
            <a:r>
              <a:rPr lang="fr-FR" sz="2400" dirty="0" err="1" smtClean="0"/>
              <a:t>Nexans</a:t>
            </a:r>
            <a:endParaRPr lang="fr-FR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L’échantillon de test: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369" y="2240415"/>
            <a:ext cx="7549622" cy="298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Connecteur droit avec flèche 17"/>
          <p:cNvCxnSpPr/>
          <p:nvPr/>
        </p:nvCxnSpPr>
        <p:spPr>
          <a:xfrm flipH="1">
            <a:off x="5212111" y="2548192"/>
            <a:ext cx="235670" cy="9664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777359" y="2240415"/>
            <a:ext cx="110517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 smtClean="0"/>
              <a:t>Chaufferette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>
          <a:xfrm flipH="1" flipV="1">
            <a:off x="4413258" y="3639375"/>
            <a:ext cx="642835" cy="15954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168670" y="5245292"/>
            <a:ext cx="1774845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050" dirty="0" smtClean="0"/>
              <a:t>Sonde Température CERNOX</a:t>
            </a:r>
            <a:endParaRPr lang="fr-FR" sz="105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17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0817" y="5755721"/>
            <a:ext cx="626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/>
              <a:t>Fil monté droit car rayon de courbure minimal trop important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55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817" y="1256517"/>
            <a:ext cx="7649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Tests sur le fil </a:t>
            </a:r>
            <a:r>
              <a:rPr lang="fr-FR" sz="2400" dirty="0" err="1" smtClean="0"/>
              <a:t>Nexans</a:t>
            </a:r>
            <a:endParaRPr lang="fr-FR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L’échantillon de test: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400" baseline="-250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15" name="Image 14" descr="Station eclaté pho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053" y="2073585"/>
            <a:ext cx="6627092" cy="4436126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72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10496" y="1312641"/>
            <a:ext cx="395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400" dirty="0" smtClean="0"/>
              <a:t>Performances Constructeur</a:t>
            </a:r>
            <a:endParaRPr lang="fr-FR" sz="2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19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755" y="1837394"/>
            <a:ext cx="836295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82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215139"/>
            <a:ext cx="395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400" dirty="0" smtClean="0"/>
              <a:t>Conclusion des tests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457200" y="5642576"/>
            <a:ext cx="6636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Transitions multiples sur le fil</a:t>
            </a:r>
          </a:p>
          <a:p>
            <a:pPr marL="285750" indent="-285750">
              <a:buFont typeface="Arial"/>
              <a:buChar char="•"/>
            </a:pPr>
            <a:r>
              <a:rPr lang="fr-FR" sz="2800" dirty="0" smtClean="0"/>
              <a:t>Fil MgB</a:t>
            </a:r>
            <a:r>
              <a:rPr lang="fr-FR" sz="2800" baseline="-25000" dirty="0" smtClean="0"/>
              <a:t>2</a:t>
            </a:r>
            <a:r>
              <a:rPr lang="fr-FR" sz="2800" dirty="0"/>
              <a:t> </a:t>
            </a:r>
            <a:r>
              <a:rPr lang="fr-FR" sz="2800" dirty="0" smtClean="0"/>
              <a:t>très sensible aux déformations</a:t>
            </a:r>
            <a:endParaRPr lang="fr-FR" sz="2800" baseline="-25000" dirty="0" smtClean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762"/>
              </p:ext>
            </p:extLst>
          </p:nvPr>
        </p:nvGraphicFramePr>
        <p:xfrm>
          <a:off x="457200" y="1779898"/>
          <a:ext cx="5117916" cy="359482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019893"/>
                <a:gridCol w="1278944"/>
                <a:gridCol w="1378017"/>
                <a:gridCol w="1441062"/>
              </a:tblGrid>
              <a:tr h="98058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Test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Courant Max</a:t>
                      </a:r>
                    </a:p>
                    <a:p>
                      <a:pPr algn="ctr"/>
                      <a:r>
                        <a:rPr lang="fr-FR" sz="1600" dirty="0" smtClean="0"/>
                        <a:t>(A)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Températures</a:t>
                      </a:r>
                    </a:p>
                    <a:p>
                      <a:pPr algn="ctr"/>
                      <a:r>
                        <a:rPr lang="fr-FR" sz="1600" dirty="0" smtClean="0"/>
                        <a:t>(Initiale</a:t>
                      </a:r>
                      <a:r>
                        <a:rPr lang="fr-FR" sz="1600" baseline="0" dirty="0" smtClean="0"/>
                        <a:t>-finale</a:t>
                      </a:r>
                      <a:r>
                        <a:rPr lang="fr-FR" sz="160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Remarques</a:t>
                      </a:r>
                      <a:endParaRPr lang="fr-FR" sz="1600" dirty="0"/>
                    </a:p>
                  </a:txBody>
                  <a:tcPr/>
                </a:tc>
              </a:tr>
              <a:tr h="3199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35 K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600" dirty="0"/>
                    </a:p>
                  </a:txBody>
                  <a:tcPr/>
                </a:tc>
              </a:tr>
              <a:tr h="3199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 K - 25 K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600" dirty="0"/>
                    </a:p>
                  </a:txBody>
                  <a:tcPr/>
                </a:tc>
              </a:tr>
              <a:tr h="55271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2b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 K – 21 K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/>
                        <a:t>Echauffement Important</a:t>
                      </a:r>
                      <a:r>
                        <a:rPr lang="fr-FR" sz="1600" baseline="0" dirty="0" smtClean="0"/>
                        <a:t> </a:t>
                      </a:r>
                      <a:endParaRPr lang="fr-FR" sz="1600" dirty="0"/>
                    </a:p>
                  </a:txBody>
                  <a:tcPr/>
                </a:tc>
              </a:tr>
              <a:tr h="55271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5 K – 36 K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/>
                        <a:t>Courant</a:t>
                      </a:r>
                      <a:r>
                        <a:rPr lang="fr-FR" sz="1600" baseline="0" dirty="0" smtClean="0"/>
                        <a:t> constant</a:t>
                      </a:r>
                      <a:endParaRPr lang="fr-FR" sz="1600" dirty="0"/>
                    </a:p>
                  </a:txBody>
                  <a:tcPr/>
                </a:tc>
              </a:tr>
              <a:tr h="7854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5/10K - XXX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/>
                        <a:t>Destruction du conducteur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20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593" y="2477032"/>
            <a:ext cx="2636544" cy="34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7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43872"/>
            <a:ext cx="90718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200" dirty="0" smtClean="0"/>
              <a:t>Test ruban Colombus+</a:t>
            </a:r>
          </a:p>
          <a:p>
            <a:r>
              <a:rPr lang="fr-FR" sz="2200" dirty="0" smtClean="0"/>
              <a:t>	=&gt; Echantillon en cours de montage</a:t>
            </a:r>
          </a:p>
          <a:p>
            <a:r>
              <a:rPr lang="fr-FR" sz="2200" dirty="0"/>
              <a:t>	</a:t>
            </a:r>
            <a:r>
              <a:rPr lang="fr-FR" sz="2200" dirty="0" smtClean="0"/>
              <a:t>=&gt; Délais techniques -&gt; tests non </a:t>
            </a:r>
            <a:r>
              <a:rPr lang="fr-FR" sz="2200" dirty="0"/>
              <a:t>réalisés -&gt; </a:t>
            </a:r>
            <a:r>
              <a:rPr lang="fr-FR" sz="2200" dirty="0" smtClean="0"/>
              <a:t> </a:t>
            </a:r>
            <a:r>
              <a:rPr lang="fr-FR" sz="2200" dirty="0" smtClean="0">
                <a:solidFill>
                  <a:srgbClr val="FF6600"/>
                </a:solidFill>
              </a:rPr>
              <a:t>pas de surface critique</a:t>
            </a:r>
            <a:endParaRPr lang="fr-FR" sz="2200" dirty="0">
              <a:solidFill>
                <a:srgbClr val="FF66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818" y="2544199"/>
            <a:ext cx="6417989" cy="324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57199" y="5978995"/>
            <a:ext cx="7923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=&gt; Validation des méthodes et calculs sur une version antérieure du ruban MgB</a:t>
            </a:r>
            <a:r>
              <a:rPr lang="fr-FR" sz="2400" baseline="-25000" dirty="0" smtClean="0">
                <a:solidFill>
                  <a:srgbClr val="FF0000"/>
                </a:solidFill>
              </a:rPr>
              <a:t>2</a:t>
            </a:r>
            <a:endParaRPr lang="fr-FR" sz="2400" baseline="-250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21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138152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22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3. Travail expérimental</a:t>
            </a:r>
            <a:br>
              <a:rPr lang="fr-FR" sz="4000" dirty="0" smtClean="0"/>
            </a:br>
            <a:r>
              <a:rPr lang="fr-FR" sz="4000" dirty="0" smtClean="0"/>
              <a:t>3.4. Tests réalisés</a:t>
            </a:r>
            <a:endParaRPr lang="fr-FR" sz="4000" baseline="-25000" dirty="0"/>
          </a:p>
        </p:txBody>
      </p:sp>
      <p:pic>
        <p:nvPicPr>
          <p:cNvPr id="2050" name="Picture 2" descr="\\Dapdc5\nartiges\Desktop\photo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623" y="1405466"/>
            <a:ext cx="3793985" cy="505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Dapdc5\nartiges\Desktop\phot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9270" y="1405466"/>
            <a:ext cx="3793985" cy="505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97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/>
          </a:bodyPr>
          <a:lstStyle/>
          <a:p>
            <a:pPr algn="l"/>
            <a:r>
              <a:rPr lang="fr-FR" sz="4000" dirty="0" smtClean="0"/>
              <a:t>Plan</a:t>
            </a:r>
            <a:endParaRPr lang="fr-FR" sz="4000" baseline="-25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Le projet </a:t>
            </a:r>
            <a:r>
              <a:rPr lang="fr-FR" sz="4800" dirty="0" err="1" smtClean="0">
                <a:solidFill>
                  <a:schemeClr val="bg1">
                    <a:lumMod val="85000"/>
                  </a:schemeClr>
                </a:solidFill>
              </a:rPr>
              <a:t>HiFlex</a:t>
            </a:r>
            <a:endParaRPr lang="fr-FR" sz="48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Prérequis techniques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>
                <a:solidFill>
                  <a:schemeClr val="bg1">
                    <a:lumMod val="85000"/>
                  </a:schemeClr>
                </a:solidFill>
              </a:rPr>
              <a:t>Travail expérimental 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800" dirty="0" smtClean="0"/>
              <a:t>Etudes théoriques</a:t>
            </a: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465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Suivant la marge de température</a:t>
            </a:r>
            <a:endParaRPr lang="fr-FR" sz="2800" dirty="0"/>
          </a:p>
        </p:txBody>
      </p:sp>
      <p:pic>
        <p:nvPicPr>
          <p:cNvPr id="13" name="Image 12" descr="MargesAnnexes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74" y="1696846"/>
            <a:ext cx="7848809" cy="4552588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24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4.1. Calcul de </a:t>
            </a:r>
            <a:r>
              <a:rPr lang="fr-FR" sz="4000" dirty="0" err="1" smtClean="0"/>
              <a:t>J</a:t>
            </a:r>
            <a:r>
              <a:rPr lang="fr-FR" sz="4000" baseline="-25000" dirty="0" err="1" smtClean="0"/>
              <a:t>nominal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58084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Suivant la marge de température</a:t>
            </a:r>
            <a:endParaRPr lang="fr-FR" sz="28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801" y="1696846"/>
            <a:ext cx="7836955" cy="4552588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25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4.1. Calcul de </a:t>
            </a:r>
            <a:r>
              <a:rPr lang="fr-FR" sz="4000" dirty="0" err="1" smtClean="0"/>
              <a:t>J</a:t>
            </a:r>
            <a:r>
              <a:rPr lang="fr-FR" sz="4000" baseline="-25000" dirty="0" err="1" smtClean="0"/>
              <a:t>nominal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252960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Exemple d’application : comparaison MgB</a:t>
            </a:r>
            <a:r>
              <a:rPr lang="fr-FR" sz="2800" baseline="-25000" dirty="0" smtClean="0"/>
              <a:t>2</a:t>
            </a:r>
            <a:r>
              <a:rPr lang="fr-FR" sz="2800" dirty="0" smtClean="0"/>
              <a:t> - </a:t>
            </a:r>
            <a:r>
              <a:rPr lang="fr-FR" sz="2800" dirty="0" err="1" smtClean="0"/>
              <a:t>NbTi</a:t>
            </a:r>
            <a:endParaRPr lang="fr-FR" sz="2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50" y="2097188"/>
            <a:ext cx="8440440" cy="12666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50" y="4851051"/>
            <a:ext cx="8440440" cy="89486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85120" y="3535093"/>
            <a:ext cx="841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/>
              <a:t>Comparaison à 4,2K et 2,3T entre des câbles MgB2 et </a:t>
            </a:r>
            <a:r>
              <a:rPr lang="fr-FR" i="1" u="sng" dirty="0" err="1"/>
              <a:t>NbTi</a:t>
            </a:r>
            <a:r>
              <a:rPr lang="fr-FR" i="1" u="sng" dirty="0"/>
              <a:t> de design similaire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5120" y="5889362"/>
            <a:ext cx="841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/>
              <a:t>Densité de courant dans un ruban MgB2, pour </a:t>
            </a:r>
            <a:r>
              <a:rPr lang="fr-FR" i="1" u="sng" dirty="0" err="1"/>
              <a:t>Tn</a:t>
            </a:r>
            <a:r>
              <a:rPr lang="fr-FR" i="1" u="sng" dirty="0"/>
              <a:t>=10K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26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4.1. Calcul de </a:t>
            </a:r>
            <a:r>
              <a:rPr lang="fr-FR" sz="4000" dirty="0" err="1" smtClean="0"/>
              <a:t>J</a:t>
            </a:r>
            <a:r>
              <a:rPr lang="fr-FR" sz="4000" baseline="-25000" dirty="0" err="1" smtClean="0"/>
              <a:t>nominal</a:t>
            </a:r>
            <a:endParaRPr lang="fr-FR" sz="4000" baseline="-25000" dirty="0"/>
          </a:p>
        </p:txBody>
      </p:sp>
      <p:sp>
        <p:nvSpPr>
          <p:cNvPr id="9" name="ZoneTexte 8"/>
          <p:cNvSpPr txBox="1"/>
          <p:nvPr/>
        </p:nvSpPr>
        <p:spPr>
          <a:xfrm>
            <a:off x="585120" y="1573968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>
                <a:solidFill>
                  <a:srgbClr val="FF0000"/>
                </a:solidFill>
              </a:rPr>
              <a:t>A 4,2 K :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37520" y="4167370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>
                <a:solidFill>
                  <a:srgbClr val="FF0000"/>
                </a:solidFill>
              </a:rPr>
              <a:t>A 10 K :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9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Design pour </a:t>
            </a:r>
            <a:r>
              <a:rPr lang="fr-FR" sz="2800" dirty="0" err="1" smtClean="0"/>
              <a:t>Bmax</a:t>
            </a:r>
            <a:r>
              <a:rPr lang="fr-FR" sz="2800" dirty="0" smtClean="0"/>
              <a:t> =2.3 T, </a:t>
            </a:r>
            <a:r>
              <a:rPr lang="fr-FR" sz="2800" dirty="0" err="1" smtClean="0"/>
              <a:t>Tn</a:t>
            </a:r>
            <a:r>
              <a:rPr lang="fr-FR" sz="2800" dirty="0" smtClean="0"/>
              <a:t>=10 K et marge de 5 K</a:t>
            </a:r>
            <a:endParaRPr lang="fr-FR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29"/>
          <a:stretch/>
        </p:blipFill>
        <p:spPr bwMode="auto">
          <a:xfrm>
            <a:off x="585120" y="2095403"/>
            <a:ext cx="5112700" cy="394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873593" y="3676454"/>
            <a:ext cx="2640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Energie de 86.4 KJ</a:t>
            </a:r>
          </a:p>
          <a:p>
            <a:r>
              <a:rPr lang="fr-FR" dirty="0" smtClean="0"/>
              <a:t>Nouveau </a:t>
            </a:r>
            <a:r>
              <a:rPr lang="fr-FR" dirty="0" err="1" smtClean="0"/>
              <a:t>Bmax</a:t>
            </a:r>
            <a:r>
              <a:rPr lang="fr-FR" dirty="0" smtClean="0"/>
              <a:t> de 1.88 T</a:t>
            </a:r>
          </a:p>
          <a:p>
            <a:r>
              <a:rPr lang="fr-FR" dirty="0" smtClean="0"/>
              <a:t>Volume de 31.8 dm</a:t>
            </a:r>
            <a:r>
              <a:rPr lang="fr-FR" baseline="30000" dirty="0" smtClean="0"/>
              <a:t>3</a:t>
            </a:r>
          </a:p>
          <a:p>
            <a:r>
              <a:rPr lang="fr-FR" dirty="0" smtClean="0"/>
              <a:t>11,197 km de ruban supra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873593" y="2619567"/>
            <a:ext cx="3126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Jnom</a:t>
            </a:r>
            <a:r>
              <a:rPr lang="fr-FR" dirty="0" smtClean="0"/>
              <a:t> de 47.34 A/mm</a:t>
            </a:r>
            <a:r>
              <a:rPr lang="fr-FR" baseline="30000" dirty="0" smtClean="0"/>
              <a:t>2</a:t>
            </a:r>
            <a:r>
              <a:rPr lang="fr-FR" dirty="0" smtClean="0"/>
              <a:t> </a:t>
            </a:r>
          </a:p>
          <a:p>
            <a:r>
              <a:rPr lang="fr-FR" dirty="0" smtClean="0"/>
              <a:t>soit 39.45 A/mm</a:t>
            </a:r>
            <a:r>
              <a:rPr lang="fr-FR" baseline="30000" dirty="0" smtClean="0"/>
              <a:t>2</a:t>
            </a:r>
            <a:r>
              <a:rPr lang="fr-FR" dirty="0" smtClean="0"/>
              <a:t> dans l’aimant</a:t>
            </a:r>
          </a:p>
          <a:p>
            <a:r>
              <a:rPr lang="fr-FR" dirty="0" smtClean="0"/>
              <a:t>Avec +20% section de G10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457200" y="3999616"/>
            <a:ext cx="53308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1461158" y="3016577"/>
            <a:ext cx="0" cy="9830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611983" y="3522565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17.25 cm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5233451" y="2619567"/>
            <a:ext cx="0" cy="13800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4196499" y="3367188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22.9 cm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338606" y="2516957"/>
            <a:ext cx="37235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2760596" y="2209180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62 cm</a:t>
            </a:r>
            <a:endParaRPr lang="fr-FR" sz="1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27</a:t>
            </a:fld>
            <a:endParaRPr lang="fr-FR"/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4.1. Calcul de </a:t>
            </a:r>
            <a:r>
              <a:rPr lang="fr-FR" sz="4000" dirty="0" err="1" smtClean="0"/>
              <a:t>J</a:t>
            </a:r>
            <a:r>
              <a:rPr lang="fr-FR" sz="4000" baseline="-25000" dirty="0" err="1" smtClean="0"/>
              <a:t>nominal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305550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Occurrence d’un </a:t>
            </a:r>
            <a:r>
              <a:rPr lang="fr-FR" sz="2800" dirty="0" err="1" smtClean="0"/>
              <a:t>quench</a:t>
            </a:r>
            <a:endParaRPr lang="fr-FR" sz="2800" dirty="0" smtClean="0"/>
          </a:p>
          <a:p>
            <a:pPr marL="914400" lvl="1" indent="-457200">
              <a:buFont typeface="Symbol" charset="0"/>
              <a:buChar char=""/>
            </a:pPr>
            <a:r>
              <a:rPr lang="fr-FR" sz="2800" dirty="0" smtClean="0">
                <a:solidFill>
                  <a:srgbClr val="FF0000"/>
                </a:solidFill>
              </a:rPr>
              <a:t>Risque de destruction du conducteur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85120" y="2219071"/>
            <a:ext cx="841497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3600" dirty="0" smtClean="0"/>
              <a:t>Critères de protection :</a:t>
            </a:r>
          </a:p>
          <a:p>
            <a:pPr marL="914400" lvl="1" indent="-457200">
              <a:buFontTx/>
              <a:buChar char="-"/>
            </a:pPr>
            <a:r>
              <a:rPr lang="fr-FR" sz="3600" dirty="0" smtClean="0"/>
              <a:t>Température max de 100 K</a:t>
            </a:r>
          </a:p>
          <a:p>
            <a:pPr marL="914400" lvl="1" indent="-457200">
              <a:buFontTx/>
              <a:buChar char="-"/>
            </a:pPr>
            <a:r>
              <a:rPr lang="fr-FR" sz="3600" dirty="0" smtClean="0"/>
              <a:t>Tension max de 300 V sur l’aimant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48479" y="4332525"/>
            <a:ext cx="272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400" dirty="0" smtClean="0"/>
              <a:t>A surveiller :</a:t>
            </a:r>
            <a:endParaRPr lang="fr-FR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648478" y="4858140"/>
            <a:ext cx="42871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charset="2"/>
              <a:buChar char="Ø"/>
            </a:pPr>
            <a:r>
              <a:rPr lang="fr-FR" sz="2400" dirty="0" smtClean="0"/>
              <a:t>La température de point chaud</a:t>
            </a:r>
          </a:p>
          <a:p>
            <a:pPr marL="800100" lvl="1" indent="-342900">
              <a:buFont typeface="Wingdings" charset="2"/>
              <a:buChar char="Ø"/>
            </a:pPr>
            <a:r>
              <a:rPr lang="fr-FR" sz="2400" dirty="0" smtClean="0"/>
              <a:t>Comportement de la zone transitée</a:t>
            </a:r>
            <a:endParaRPr lang="fr-FR" sz="2400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5111203" y="5724317"/>
            <a:ext cx="0" cy="8197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5111203" y="5646808"/>
            <a:ext cx="873645" cy="234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5111203" y="6223281"/>
            <a:ext cx="873645" cy="3207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092928" y="5511668"/>
            <a:ext cx="2588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MPZ : Longueur minimale </a:t>
            </a:r>
          </a:p>
          <a:p>
            <a:r>
              <a:rPr lang="fr-FR" dirty="0" smtClean="0"/>
              <a:t>de propagation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146968" y="6359406"/>
            <a:ext cx="234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Vitesse de propagation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17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5120" y="1173626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Détection de </a:t>
            </a:r>
            <a:r>
              <a:rPr lang="fr-FR" sz="2800" dirty="0" err="1" smtClean="0"/>
              <a:t>quench</a:t>
            </a:r>
            <a:endParaRPr lang="fr-FR" sz="2800" dirty="0"/>
          </a:p>
        </p:txBody>
      </p:sp>
      <p:sp>
        <p:nvSpPr>
          <p:cNvPr id="6" name="Rectangle 5"/>
          <p:cNvSpPr/>
          <p:nvPr/>
        </p:nvSpPr>
        <p:spPr>
          <a:xfrm>
            <a:off x="855239" y="2384697"/>
            <a:ext cx="7317802" cy="658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185" y="3287363"/>
            <a:ext cx="34385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239" y="4163663"/>
            <a:ext cx="32385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cteur droit 9"/>
          <p:cNvCxnSpPr/>
          <p:nvPr/>
        </p:nvCxnSpPr>
        <p:spPr>
          <a:xfrm>
            <a:off x="4676260" y="3194412"/>
            <a:ext cx="0" cy="28828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85120" y="1891799"/>
            <a:ext cx="8414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000" dirty="0" smtClean="0"/>
              <a:t>Importance du délai de détection pour la protection de l’aimant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29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024" y="2465559"/>
            <a:ext cx="7088232" cy="49393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187830" y="3978552"/>
            <a:ext cx="29113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MPZ ≈ 15 mm</a:t>
            </a:r>
          </a:p>
          <a:p>
            <a:r>
              <a:rPr lang="fr-FR" i="1" dirty="0" smtClean="0"/>
              <a:t>U</a:t>
            </a:r>
            <a:r>
              <a:rPr lang="fr-FR" i="1" baseline="-25000" dirty="0" smtClean="0"/>
              <a:t>MPZ </a:t>
            </a:r>
            <a:r>
              <a:rPr lang="fr-FR" i="1" dirty="0" smtClean="0"/>
              <a:t>≈ 0,7 mV</a:t>
            </a:r>
          </a:p>
          <a:p>
            <a:r>
              <a:rPr lang="fr-FR" i="1" dirty="0" err="1" smtClean="0"/>
              <a:t>V</a:t>
            </a:r>
            <a:r>
              <a:rPr lang="fr-FR" i="1" baseline="-25000" dirty="0" err="1" smtClean="0"/>
              <a:t>propagation</a:t>
            </a:r>
            <a:r>
              <a:rPr lang="fr-FR" i="1" dirty="0" smtClean="0"/>
              <a:t> ≈ 80 mm/s</a:t>
            </a:r>
          </a:p>
          <a:p>
            <a:endParaRPr lang="fr-FR" i="1" dirty="0"/>
          </a:p>
          <a:p>
            <a:r>
              <a:rPr lang="fr-FR" i="1" dirty="0" err="1" smtClean="0"/>
              <a:t>U</a:t>
            </a:r>
            <a:r>
              <a:rPr lang="fr-FR" i="1" baseline="-25000" dirty="0" err="1" smtClean="0"/>
              <a:t>seuil</a:t>
            </a:r>
            <a:r>
              <a:rPr lang="fr-FR" i="1" dirty="0" smtClean="0"/>
              <a:t> ≈ 10 mV pour délai = 1 s</a:t>
            </a:r>
          </a:p>
          <a:p>
            <a:endParaRPr lang="fr-FR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4881604" y="3483146"/>
            <a:ext cx="188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Avec </a:t>
            </a:r>
            <a:r>
              <a:rPr lang="fr-FR" dirty="0" err="1" smtClean="0"/>
              <a:t>I</a:t>
            </a:r>
            <a:r>
              <a:rPr lang="fr-FR" baseline="-25000" dirty="0" err="1" smtClean="0"/>
              <a:t>nom</a:t>
            </a:r>
            <a:r>
              <a:rPr lang="fr-FR" baseline="-25000" dirty="0" smtClean="0"/>
              <a:t> </a:t>
            </a:r>
            <a:r>
              <a:rPr lang="fr-FR" i="1" dirty="0"/>
              <a:t>≈</a:t>
            </a:r>
            <a:r>
              <a:rPr lang="fr-FR" dirty="0" smtClean="0"/>
              <a:t> 100 A :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251" y="5468588"/>
            <a:ext cx="38004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94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454085"/>
            <a:ext cx="8414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Décharge de l’aimant : calcul adiabatique de point chaud :</a:t>
            </a:r>
            <a:endParaRPr lang="fr-FR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120" y="2431771"/>
            <a:ext cx="5056948" cy="293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457200" y="5624648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=&gt; Système non linéaire</a:t>
            </a:r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2068" y="2408192"/>
            <a:ext cx="3139126" cy="2617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30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83914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Résolution numérique RK4</a:t>
            </a:r>
            <a:endParaRPr lang="fr-FR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321" y="3212179"/>
            <a:ext cx="1438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7054" y="4333968"/>
            <a:ext cx="1381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995" y="2114055"/>
            <a:ext cx="30670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" y="3550317"/>
            <a:ext cx="45339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5194169" y="2114055"/>
            <a:ext cx="0" cy="3900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57200" y="5907448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=&gt; Code VBA Excel</a:t>
            </a:r>
            <a:endParaRPr lang="fr-FR" sz="2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31</a:t>
            </a:fld>
            <a:endParaRPr lang="fr-FR"/>
          </a:p>
        </p:txBody>
      </p:sp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319810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Résultats des simulations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5230" y="1992926"/>
            <a:ext cx="323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Décharge sur résistance externe 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2154" y="2794311"/>
            <a:ext cx="3308121" cy="27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522063"/>
            <a:ext cx="5283512" cy="3784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32</a:t>
            </a:fld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19062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Résultats des simulations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5230" y="1992926"/>
            <a:ext cx="391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Décharge sur diode (ou banc de diodes)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127" y="2931736"/>
            <a:ext cx="3991043" cy="254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545532"/>
            <a:ext cx="4625265" cy="331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33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15694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Résultats des simulations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5230" y="1992926"/>
            <a:ext cx="391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Décharge sur diode (ou banc de diodes)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127" y="2931736"/>
            <a:ext cx="3991043" cy="254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932" y="2714937"/>
            <a:ext cx="4711542" cy="337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34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62234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Améliorer la décharge résistive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5230" y="1992926"/>
            <a:ext cx="3627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Décharge sur chaufferettes résistives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5230" y="3146148"/>
            <a:ext cx="3511485" cy="235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5"/>
          <p:cNvCxnSpPr/>
          <p:nvPr/>
        </p:nvCxnSpPr>
        <p:spPr>
          <a:xfrm>
            <a:off x="4986779" y="2818614"/>
            <a:ext cx="0" cy="30165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5231871" y="2961482"/>
            <a:ext cx="3614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Calcul intégral de l’énergie de chauffage =&gt; comparaison avec l’énergie magnétique stockée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231870" y="4326903"/>
            <a:ext cx="3846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Ici, 119.7 kJ pour monter à 40 K</a:t>
            </a:r>
          </a:p>
          <a:p>
            <a:r>
              <a:rPr lang="fr-FR" dirty="0" smtClean="0"/>
              <a:t>Contre 86,4 kJ magnétiques</a:t>
            </a:r>
          </a:p>
          <a:p>
            <a:endParaRPr lang="fr-FR" dirty="0"/>
          </a:p>
          <a:p>
            <a:r>
              <a:rPr lang="fr-FR" dirty="0" smtClean="0"/>
              <a:t>=&gt; Batteries/</a:t>
            </a:r>
            <a:r>
              <a:rPr lang="fr-FR" dirty="0" err="1" smtClean="0"/>
              <a:t>supercapas</a:t>
            </a:r>
            <a:r>
              <a:rPr lang="fr-FR" dirty="0" smtClean="0"/>
              <a:t> additionnelles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896360" y="2362258"/>
            <a:ext cx="35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=&gt; Aide à la propagation du </a:t>
            </a:r>
            <a:r>
              <a:rPr lang="fr-FR" dirty="0" err="1" smtClean="0"/>
              <a:t>quench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35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4630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1399864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Améliorer la décharge résistive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5229" y="1923084"/>
            <a:ext cx="324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Décharge sur diode et résistance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009" y="2362258"/>
            <a:ext cx="5490918" cy="393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326933" y="3350027"/>
            <a:ext cx="25452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Intérêt : réduire le courant de fuite dans la résistance</a:t>
            </a:r>
          </a:p>
          <a:p>
            <a:pPr marL="285750" indent="-285750">
              <a:buFont typeface="Arial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Réduire au max la </a:t>
            </a:r>
            <a:r>
              <a:rPr lang="fr-FR" dirty="0"/>
              <a:t>t</a:t>
            </a:r>
            <a:r>
              <a:rPr lang="fr-FR" dirty="0" smtClean="0"/>
              <a:t>ension de seuil en cas de chauffage de l’aimant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36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6933" y="1302684"/>
            <a:ext cx="2662519" cy="221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94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7200" y="2699603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Solution la + performante (mais aussi la + complexe) :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810705" y="3156835"/>
            <a:ext cx="4899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=&gt; Résistance de décharge interne (chauffage) </a:t>
            </a:r>
            <a:endParaRPr lang="fr-FR" dirty="0"/>
          </a:p>
          <a:p>
            <a:r>
              <a:rPr lang="fr-FR" dirty="0" smtClean="0"/>
              <a:t>=&gt; Stockage électrique pour chauffage additionnel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7200" y="1215138"/>
            <a:ext cx="841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800" dirty="0" smtClean="0"/>
              <a:t>Conclusion 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" y="1618250"/>
            <a:ext cx="7451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=&gt; Aimant facile à protéger avec une tension proche du max autorisé (300 V sur l’aimant)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457200" y="6474922"/>
            <a:ext cx="841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/>
              <a:t>Etude des constantes de diffusion thermique pour valider le système</a:t>
            </a:r>
            <a:endParaRPr lang="fr-F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693" y="3774989"/>
            <a:ext cx="6940901" cy="266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37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17333" y="0"/>
            <a:ext cx="9026668" cy="1215139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4. Etudes théoriques</a:t>
            </a:r>
            <a:br>
              <a:rPr lang="fr-FR" sz="4000" dirty="0" smtClean="0"/>
            </a:br>
            <a:r>
              <a:rPr lang="fr-FR" sz="4000" dirty="0" smtClean="0"/>
              <a:t>4.2. Protection de l’aimant</a:t>
            </a:r>
            <a:endParaRPr lang="fr-FR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406408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"/>
            <a:ext cx="9143657" cy="1215139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4. Conclusion(s)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57199" y="1420397"/>
            <a:ext cx="814085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3600" dirty="0" smtClean="0"/>
              <a:t>Reste à faire la caractérisation du ruban MgB</a:t>
            </a:r>
            <a:r>
              <a:rPr lang="fr-FR" sz="3600" baseline="-25000" dirty="0" smtClean="0"/>
              <a:t>2</a:t>
            </a:r>
          </a:p>
          <a:p>
            <a:pPr marL="285750" indent="-285750">
              <a:buFont typeface="Arial"/>
              <a:buChar char="•"/>
            </a:pPr>
            <a:endParaRPr lang="fr-FR" sz="3600" dirty="0" smtClean="0"/>
          </a:p>
          <a:p>
            <a:pPr marL="285750" indent="-285750">
              <a:buFont typeface="Arial"/>
              <a:buChar char="•"/>
            </a:pPr>
            <a:r>
              <a:rPr lang="fr-FR" sz="3600" dirty="0" smtClean="0"/>
              <a:t>Prochaine étape :</a:t>
            </a:r>
          </a:p>
          <a:p>
            <a:pPr marL="1028700" lvl="1" indent="-571500">
              <a:buFontTx/>
              <a:buChar char="-"/>
            </a:pPr>
            <a:r>
              <a:rPr lang="fr-FR" sz="2400" i="1" dirty="0" smtClean="0"/>
              <a:t>éléments finis</a:t>
            </a:r>
            <a:r>
              <a:rPr lang="fr-FR" sz="2400" i="1" dirty="0"/>
              <a:t> </a:t>
            </a:r>
            <a:r>
              <a:rPr lang="fr-FR" sz="2400" i="1" dirty="0" smtClean="0"/>
              <a:t>: thermique/</a:t>
            </a:r>
            <a:r>
              <a:rPr lang="fr-FR" sz="2400" i="1" dirty="0"/>
              <a:t>é</a:t>
            </a:r>
            <a:r>
              <a:rPr lang="fr-FR" sz="2400" i="1" dirty="0" smtClean="0"/>
              <a:t>lectrique-protections</a:t>
            </a:r>
          </a:p>
          <a:p>
            <a:pPr marL="1028700" lvl="1" indent="-571500">
              <a:buFontTx/>
              <a:buChar char="-"/>
            </a:pPr>
            <a:r>
              <a:rPr lang="fr-FR" sz="2400" i="1" dirty="0" smtClean="0"/>
              <a:t> prototype de double galette</a:t>
            </a:r>
          </a:p>
          <a:p>
            <a:pPr marL="285750" indent="-285750">
              <a:buFont typeface="Arial"/>
              <a:buChar char="•"/>
            </a:pPr>
            <a:endParaRPr lang="fr-FR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fr-FR" sz="3600" dirty="0" smtClean="0"/>
              <a:t>Meilleure connaissance du MgB</a:t>
            </a:r>
            <a:r>
              <a:rPr lang="fr-FR" sz="3600" baseline="-25000" dirty="0" smtClean="0"/>
              <a:t>2</a:t>
            </a:r>
            <a:endParaRPr lang="fr-FR" sz="3600" dirty="0" smtClean="0"/>
          </a:p>
          <a:p>
            <a:pPr marL="1943100" lvl="3" indent="-571500">
              <a:buFont typeface="Wingdings" pitchFamily="2" charset="2"/>
              <a:buChar char="v"/>
            </a:pPr>
            <a:r>
              <a:rPr lang="fr-FR" sz="3600" dirty="0" smtClean="0"/>
              <a:t>-</a:t>
            </a:r>
            <a:r>
              <a:rPr lang="fr-FR" sz="3200" i="1" dirty="0" smtClean="0"/>
              <a:t>&gt; supra à la frontière HTC/BTC 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172875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 xmlns:p14="http://schemas.microsoft.com/office/powerpoint/2010/main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764" y="3044857"/>
            <a:ext cx="9143657" cy="1215139"/>
          </a:xfrm>
        </p:spPr>
        <p:txBody>
          <a:bodyPr/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569EC-2088-6844-8155-22F96D97C491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1955</TotalTime>
  <Words>1093</Words>
  <Application>Microsoft Office PowerPoint</Application>
  <PresentationFormat>Affichage à l'écran (4:3)</PresentationFormat>
  <Paragraphs>313</Paragraphs>
  <Slides>40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Thème Office</vt:lpstr>
      <vt:lpstr>Soutenance de PFE</vt:lpstr>
      <vt:lpstr>Plan</vt:lpstr>
      <vt:lpstr>1. Le projet HiFlex</vt:lpstr>
      <vt:lpstr>1. Le projet HiFlex</vt:lpstr>
      <vt:lpstr>1. Le projet HiFlex</vt:lpstr>
      <vt:lpstr>Plan</vt:lpstr>
      <vt:lpstr>2. Prérequis Techniques 2.1. Surface critique</vt:lpstr>
      <vt:lpstr>2. Prérequis Techniques 2.2. Définition des marges</vt:lpstr>
      <vt:lpstr>2. Prérequis Techniques 2.3. Obtention de la surface critique </vt:lpstr>
      <vt:lpstr>Plan</vt:lpstr>
      <vt:lpstr>3. Travail expérimental 3.1. La station de test MgB2</vt:lpstr>
      <vt:lpstr>3. Travail expérimental 3.2. Mise en service de la station</vt:lpstr>
      <vt:lpstr>3. Travail expérimental 3.3. Programme d’instrumentation</vt:lpstr>
      <vt:lpstr>3. Travail expérimental 3.3. Programme d’instrumentation</vt:lpstr>
      <vt:lpstr>3. Travail expérimental 3.3. Programme d’instrumentation</vt:lpstr>
      <vt:lpstr>3. Travail expérimental 3.4. Tests réalisés</vt:lpstr>
      <vt:lpstr>3. Travail expérimental 3.4. Tests réalisés</vt:lpstr>
      <vt:lpstr>3. Travail expérimental 3.4. Tests réalisés</vt:lpstr>
      <vt:lpstr>3. Travail expérimental 3.4. Tests réalisés</vt:lpstr>
      <vt:lpstr>3. Travail expérimental 3.4. Tests réalisés</vt:lpstr>
      <vt:lpstr>3. Travail expérimental 3.4. Tests réalisés</vt:lpstr>
      <vt:lpstr>3. Travail expérimental 3.4. Tests réalisés</vt:lpstr>
      <vt:lpstr>3. Travail expérimental 3.4. Tests réalisés</vt:lpstr>
      <vt:lpstr>Plan</vt:lpstr>
      <vt:lpstr>4. Etudes théoriques 4.1. Calcul de Jnominal</vt:lpstr>
      <vt:lpstr>4. Etudes théoriques 4.1. Calcul de Jnominal</vt:lpstr>
      <vt:lpstr>4. Etudes théoriques 4.1. Calcul de Jnominal</vt:lpstr>
      <vt:lpstr>4. Etudes théoriques 4.1. Calcul de Jnominal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Etudes théoriques 4.2. Protection de l’aimant</vt:lpstr>
      <vt:lpstr>4. Conclusion(s)</vt:lpstr>
      <vt:lpstr>Merci de votre attention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ARTIGES Nils</dc:creator>
  <cp:lastModifiedBy>ARTIGES Nils</cp:lastModifiedBy>
  <cp:revision>145</cp:revision>
  <dcterms:created xsi:type="dcterms:W3CDTF">2012-06-17T16:34:27Z</dcterms:created>
  <dcterms:modified xsi:type="dcterms:W3CDTF">2012-06-28T09:17:34Z</dcterms:modified>
</cp:coreProperties>
</file>