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8" r:id="rId3"/>
    <p:sldId id="259" r:id="rId4"/>
    <p:sldId id="274" r:id="rId5"/>
    <p:sldId id="273" r:id="rId6"/>
    <p:sldId id="262" r:id="rId7"/>
    <p:sldId id="263" r:id="rId8"/>
    <p:sldId id="261" r:id="rId9"/>
    <p:sldId id="266" r:id="rId10"/>
    <p:sldId id="267" r:id="rId11"/>
    <p:sldId id="265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731000" cy="9856788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8ABBD0"/>
    <a:srgbClr val="5F5F5F"/>
    <a:srgbClr val="FF0066"/>
    <a:srgbClr val="FEECA0"/>
    <a:srgbClr val="FFDF9F"/>
    <a:srgbClr val="4F551F"/>
    <a:srgbClr val="70BC1F"/>
    <a:srgbClr val="FFB31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52" autoAdjust="0"/>
  </p:normalViewPr>
  <p:slideViewPr>
    <p:cSldViewPr>
      <p:cViewPr varScale="1">
        <p:scale>
          <a:sx n="107" d="100"/>
          <a:sy n="107" d="100"/>
        </p:scale>
        <p:origin x="-8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62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763" y="0"/>
            <a:ext cx="2916237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64663"/>
            <a:ext cx="29162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763" y="9364663"/>
            <a:ext cx="2916237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C10F718-78EA-4D2B-9A28-3A791C9CE751}" type="slidenum">
              <a:rPr lang="fr-FR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62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6237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/>
          </a:p>
        </p:txBody>
      </p:sp>
      <p:sp>
        <p:nvSpPr>
          <p:cNvPr id="6148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27600" cy="3695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6938" y="4681538"/>
            <a:ext cx="4937125" cy="443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64663"/>
            <a:ext cx="29162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64663"/>
            <a:ext cx="2916237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789FC9A-FD07-4234-B2C8-52190FF67BF3}" type="slidenum">
              <a:rPr lang="fr-FR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7D30B0-D0C2-4D68-B508-DE752C528A0F}" type="slidenum">
              <a:rPr lang="fr-FR"/>
              <a:pPr/>
              <a:t>1</a:t>
            </a:fld>
            <a:endParaRPr lang="fr-FR"/>
          </a:p>
        </p:txBody>
      </p:sp>
      <p:sp>
        <p:nvSpPr>
          <p:cNvPr id="9113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82" name="Group 1086"/>
          <p:cNvGrpSpPr>
            <a:grpSpLocks/>
          </p:cNvGrpSpPr>
          <p:nvPr/>
        </p:nvGrpSpPr>
        <p:grpSpPr bwMode="auto">
          <a:xfrm>
            <a:off x="684213" y="349250"/>
            <a:ext cx="8351837" cy="6175375"/>
            <a:chOff x="431" y="220"/>
            <a:chExt cx="5261" cy="3890"/>
          </a:xfrm>
        </p:grpSpPr>
        <p:pic>
          <p:nvPicPr>
            <p:cNvPr id="5173" name="Picture 1077" descr="barre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1" y="220"/>
              <a:ext cx="5239" cy="262"/>
            </a:xfrm>
            <a:prstGeom prst="rect">
              <a:avLst/>
            </a:prstGeom>
            <a:noFill/>
          </p:spPr>
        </p:pic>
        <p:pic>
          <p:nvPicPr>
            <p:cNvPr id="5174" name="Picture 1078" descr="barre2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31" y="3838"/>
              <a:ext cx="5261" cy="272"/>
            </a:xfrm>
            <a:prstGeom prst="rect">
              <a:avLst/>
            </a:prstGeom>
            <a:noFill/>
          </p:spPr>
        </p:pic>
      </p:grpSp>
      <p:sp>
        <p:nvSpPr>
          <p:cNvPr id="5184" name="Rectangle 1088"/>
          <p:cNvSpPr>
            <a:spLocks noGrp="1" noChangeArrowheads="1"/>
          </p:cNvSpPr>
          <p:nvPr>
            <p:ph type="ctrTitle" sz="quarter"/>
          </p:nvPr>
        </p:nvSpPr>
        <p:spPr>
          <a:xfrm>
            <a:off x="1116013" y="1196975"/>
            <a:ext cx="7488237" cy="1470025"/>
          </a:xfrm>
        </p:spPr>
        <p:txBody>
          <a:bodyPr/>
          <a:lstStyle>
            <a:lvl1pPr>
              <a:defRPr sz="4400" b="1">
                <a:solidFill>
                  <a:srgbClr val="8ABBD0"/>
                </a:solidFill>
              </a:defRPr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5185" name="Rectangle 108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>
              <a:buFontTx/>
              <a:buNone/>
              <a:defRPr sz="2800" b="1" i="1">
                <a:solidFill>
                  <a:srgbClr val="5F5F5F"/>
                </a:solidFill>
              </a:defRPr>
            </a:lvl1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5190" name="Rectangle 109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- Bertrand Hervieu -   [Le cryostat d'essais MIRIM]      </a:t>
            </a:r>
          </a:p>
        </p:txBody>
      </p:sp>
      <p:sp>
        <p:nvSpPr>
          <p:cNvPr id="5191" name="Text Box 1095"/>
          <p:cNvSpPr txBox="1">
            <a:spLocks noChangeArrowheads="1"/>
          </p:cNvSpPr>
          <p:nvPr/>
        </p:nvSpPr>
        <p:spPr bwMode="auto">
          <a:xfrm>
            <a:off x="1403350" y="6494463"/>
            <a:ext cx="747713" cy="214312"/>
          </a:xfrm>
          <a:prstGeom prst="rect">
            <a:avLst/>
          </a:prstGeom>
          <a:noFill/>
          <a:ln w="1270">
            <a:noFill/>
            <a:miter lim="800000"/>
            <a:headEnd/>
            <a:tailEnd/>
          </a:ln>
          <a:effectLst/>
        </p:spPr>
        <p:txBody>
          <a:bodyPr wrap="none" lIns="18000" rIns="90000" anchor="ctr">
            <a:spAutoFit/>
          </a:bodyPr>
          <a:lstStyle/>
          <a:p>
            <a:pPr eaLnBrk="1" hangingPunct="1"/>
            <a:r>
              <a:rPr lang="fr-FR" sz="800">
                <a:solidFill>
                  <a:srgbClr val="5F5F5F"/>
                </a:solidFill>
                <a:latin typeface="Arial" charset="0"/>
              </a:rPr>
              <a:t>CEA DSM Irfu</a:t>
            </a:r>
          </a:p>
        </p:txBody>
      </p:sp>
      <p:sp>
        <p:nvSpPr>
          <p:cNvPr id="5192" name="Rectangle 109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11/06/2010</a:t>
            </a:r>
          </a:p>
        </p:txBody>
      </p:sp>
      <p:sp>
        <p:nvSpPr>
          <p:cNvPr id="5193" name="Rectangle 109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3C5C04F-B3AC-4126-B2EA-CA83612A6C90}" type="slidenum">
              <a:rPr lang="fr-FR"/>
              <a:pPr/>
              <a:t>‹N°›</a:t>
            </a:fld>
            <a:endParaRPr lang="fr-FR"/>
          </a:p>
        </p:txBody>
      </p:sp>
      <p:pic>
        <p:nvPicPr>
          <p:cNvPr id="5198" name="Picture 1102" descr="irfu_i_transparent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6525" y="1268413"/>
            <a:ext cx="777875" cy="1368425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- Bertrand Hervieu -   [Le cryostat d'essais MIRIM]      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11/06/2010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4AF93C-0515-4288-AF4F-B2B5EF63B165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- Bertrand Hervieu -   [Le cryostat d'essais MIRIM]      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11/06/2010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2CF289-322B-4442-9D72-16C01E209B3D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-6877050" y="-4275138"/>
            <a:ext cx="3362325" cy="4275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-3362325" y="-4275138"/>
            <a:ext cx="3362325" cy="4275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- Bertrand Hervieu -   [Le cryostat d'essais MIRIM]      </a:t>
            </a:r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11/06/2010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1761B8-7F50-4EFA-9696-05D1AA145C83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- Bertrand Hervieu -   [Le cryostat d'essais MIRIM]      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11/06/2010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BDFC1F-D8BA-492F-A331-F48A0118D1A4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- Bertrand Hervieu -   [Le cryostat d'essais MIRIM]      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11/06/2010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B0A913-3517-44C8-BE5C-6AA1C7F4086D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- Bertrand Hervieu -   [Le cryostat d'essais MIRIM]      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11/06/2010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B408B0-140E-401E-AFEF-2F8BDBDDA492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- Bertrand Hervieu -   [Le cryostat d'essais MIRIM]      </a:t>
            </a:r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11/06/2010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8E72FB-7C96-45D6-B280-240C02D50086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- Bertrand Hervieu -   [Le cryostat d'essais MIRIM]      </a:t>
            </a:r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11/06/2010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081A43-3EC8-47B9-9665-1E9DC623C588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- Bertrand Hervieu -   [Le cryostat d'essais MIRIM]      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11/06/2010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6142EC-4E4A-47F3-8ABF-D2E70132940F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867275" y="-4275138"/>
            <a:ext cx="3914775" cy="4733926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-6877050" y="-4275138"/>
            <a:ext cx="11591925" cy="4733926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- Bertrand Hervieu -   [Le cryostat d'essais MIRIM]      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11/06/2010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5BA16C-CB55-4AF4-A1A5-BA2220FAD787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w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9" name="Picture 1039" descr="barr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84213" y="349250"/>
            <a:ext cx="8316912" cy="415925"/>
          </a:xfrm>
          <a:prstGeom prst="rect">
            <a:avLst/>
          </a:prstGeom>
          <a:noFill/>
        </p:spPr>
      </p:pic>
      <p:pic>
        <p:nvPicPr>
          <p:cNvPr id="6160" name="Picture 1040" descr="barre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84213" y="6092825"/>
            <a:ext cx="8351837" cy="431800"/>
          </a:xfrm>
          <a:prstGeom prst="rect">
            <a:avLst/>
          </a:prstGeom>
          <a:noFill/>
        </p:spPr>
      </p:pic>
      <p:sp>
        <p:nvSpPr>
          <p:cNvPr id="6165" name="Rectangle 1045"/>
          <p:cNvSpPr>
            <a:spLocks noGrp="1" noChangeArrowheads="1"/>
          </p:cNvSpPr>
          <p:nvPr>
            <p:ph type="body" idx="1"/>
          </p:nvPr>
        </p:nvSpPr>
        <p:spPr bwMode="auto">
          <a:xfrm>
            <a:off x="-6877050" y="-4275138"/>
            <a:ext cx="6877050" cy="427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6164" name="Rectangle 1044"/>
          <p:cNvSpPr>
            <a:spLocks noGrp="1" noChangeArrowheads="1"/>
          </p:cNvSpPr>
          <p:nvPr>
            <p:ph type="title"/>
          </p:nvPr>
        </p:nvSpPr>
        <p:spPr bwMode="auto">
          <a:xfrm>
            <a:off x="1004888" y="53975"/>
            <a:ext cx="7777162" cy="40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6178" name="Rectangle 105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39975" y="6494463"/>
            <a:ext cx="637063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800">
                <a:solidFill>
                  <a:srgbClr val="5F5F5F"/>
                </a:solidFill>
                <a:latin typeface="+mn-lt"/>
              </a:defRPr>
            </a:lvl1pPr>
          </a:lstStyle>
          <a:p>
            <a:r>
              <a:rPr lang="fr-FR"/>
              <a:t>- Bertrand Hervieu -   [Le cryostat d'essais MIRIM]      </a:t>
            </a:r>
          </a:p>
        </p:txBody>
      </p:sp>
      <p:sp>
        <p:nvSpPr>
          <p:cNvPr id="6179" name="Text Box 1059"/>
          <p:cNvSpPr txBox="1">
            <a:spLocks noChangeArrowheads="1"/>
          </p:cNvSpPr>
          <p:nvPr/>
        </p:nvSpPr>
        <p:spPr bwMode="auto">
          <a:xfrm>
            <a:off x="1403350" y="6494463"/>
            <a:ext cx="747713" cy="214312"/>
          </a:xfrm>
          <a:prstGeom prst="rect">
            <a:avLst/>
          </a:prstGeom>
          <a:noFill/>
          <a:ln w="1270">
            <a:noFill/>
            <a:miter lim="800000"/>
            <a:headEnd/>
            <a:tailEnd/>
          </a:ln>
          <a:effectLst/>
        </p:spPr>
        <p:txBody>
          <a:bodyPr wrap="none" lIns="18000" rIns="90000" anchor="ctr">
            <a:spAutoFit/>
          </a:bodyPr>
          <a:lstStyle/>
          <a:p>
            <a:pPr eaLnBrk="1" hangingPunct="1"/>
            <a:r>
              <a:rPr lang="fr-FR" sz="800">
                <a:solidFill>
                  <a:srgbClr val="5F5F5F"/>
                </a:solidFill>
                <a:latin typeface="Arial" charset="0"/>
              </a:rPr>
              <a:t>CEA DSM Irfu</a:t>
            </a:r>
          </a:p>
        </p:txBody>
      </p:sp>
      <p:sp>
        <p:nvSpPr>
          <p:cNvPr id="6180" name="Rectangle 106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06400" y="6494463"/>
            <a:ext cx="9874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36000" bIns="45720" numCol="1" anchor="ctr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rgbClr val="5F5F5F"/>
                </a:solidFill>
                <a:latin typeface="+mn-lt"/>
              </a:defRPr>
            </a:lvl1pPr>
          </a:lstStyle>
          <a:p>
            <a:r>
              <a:rPr lang="fr-FR"/>
              <a:t>11/06/2010</a:t>
            </a:r>
          </a:p>
        </p:txBody>
      </p:sp>
      <p:sp>
        <p:nvSpPr>
          <p:cNvPr id="6181" name="Rectangle 106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04263" y="6494463"/>
            <a:ext cx="3857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rgbClr val="5F5F5F"/>
                </a:solidFill>
                <a:latin typeface="+mn-lt"/>
              </a:defRPr>
            </a:lvl1pPr>
          </a:lstStyle>
          <a:p>
            <a:fld id="{1F517160-54BF-4BFD-BB34-E18504BE3BF1}" type="slidenum">
              <a:rPr lang="fr-FR"/>
              <a:pPr/>
              <a:t>‹N°›</a:t>
            </a:fld>
            <a:endParaRPr lang="fr-FR"/>
          </a:p>
        </p:txBody>
      </p:sp>
      <p:pic>
        <p:nvPicPr>
          <p:cNvPr id="6184" name="Picture 1064" descr="irfu_i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36525" y="1268413"/>
            <a:ext cx="777875" cy="136842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5F5F5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5F5F5F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5F5F5F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5F5F5F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5F5F5F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5F5F5F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5F5F5F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5F5F5F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5F5F5F"/>
          </a:solidFill>
          <a:latin typeface="Arial" charset="0"/>
        </a:defRPr>
      </a:lvl9pPr>
    </p:titleStyle>
    <p:bodyStyle>
      <a:lvl1pPr indent="1905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6200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811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9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- Bertrand Hervieu -   [Le cryostat d'essais MIRIM]      </a:t>
            </a:r>
          </a:p>
        </p:txBody>
      </p:sp>
      <p:sp>
        <p:nvSpPr>
          <p:cNvPr id="5" name="Rectangle 109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/>
              <a:t>11/06/2010</a:t>
            </a:r>
          </a:p>
        </p:txBody>
      </p:sp>
      <p:sp>
        <p:nvSpPr>
          <p:cNvPr id="6" name="Rectangle 109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F859107B-63DE-4DC3-80BB-99DA4720ECC2}" type="slidenum">
              <a:rPr lang="fr-FR"/>
              <a:pPr/>
              <a:t>1</a:t>
            </a:fld>
            <a:endParaRPr lang="fr-FR"/>
          </a:p>
        </p:txBody>
      </p:sp>
      <p:sp>
        <p:nvSpPr>
          <p:cNvPr id="9011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</a:t>
            </a:r>
            <a:r>
              <a:rPr lang="fr-FR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cryostat d’essais </a:t>
            </a:r>
            <a:br>
              <a:rPr lang="fr-F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MIRI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>
                <a:latin typeface="Comic Sans MS" pitchFamily="66" charset="0"/>
              </a:rPr>
              <a:t>Mid InfraRed Instrument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- Bertrand Hervieu -   [Le cryostat d'essais MIRIM]      </a:t>
            </a:r>
          </a:p>
        </p:txBody>
      </p:sp>
      <p:sp>
        <p:nvSpPr>
          <p:cNvPr id="8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/>
              <a:t>11/06/2010</a:t>
            </a: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977EC-CF8C-4419-97E4-312615A947DB}" type="slidenum">
              <a:rPr lang="fr-FR"/>
              <a:pPr/>
              <a:t>2</a:t>
            </a:fld>
            <a:endParaRPr lang="fr-FR"/>
          </a:p>
        </p:txBody>
      </p:sp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/>
              <a:t>MIRI dans le contexte scientifique général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450" y="908050"/>
            <a:ext cx="6877050" cy="252095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fr-FR" dirty="0"/>
              <a:t>Miri est l’un des 3 détecteurs du futur télescope spatial JWST (James Webb </a:t>
            </a:r>
            <a:r>
              <a:rPr lang="fr-FR" dirty="0" err="1"/>
              <a:t>Space</a:t>
            </a:r>
            <a:r>
              <a:rPr lang="fr-FR" dirty="0"/>
              <a:t> </a:t>
            </a:r>
            <a:r>
              <a:rPr lang="fr-FR" dirty="0" err="1"/>
              <a:t>Telescope</a:t>
            </a:r>
            <a:r>
              <a:rPr lang="fr-FR" dirty="0"/>
              <a:t>) successeur de Hubble.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fr-FR" dirty="0" smtClean="0"/>
              <a:t>Lancement prévu initialement en </a:t>
            </a:r>
            <a:r>
              <a:rPr lang="fr-FR" i="1" dirty="0"/>
              <a:t>2013</a:t>
            </a:r>
            <a:r>
              <a:rPr lang="fr-FR" dirty="0"/>
              <a:t> </a:t>
            </a:r>
            <a:r>
              <a:rPr lang="fr-FR" dirty="0" smtClean="0"/>
              <a:t>pour </a:t>
            </a:r>
            <a:r>
              <a:rPr lang="fr-FR" dirty="0"/>
              <a:t>5 à 10 ans.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fr-FR" dirty="0"/>
              <a:t>Les contributions Européennes sont : </a:t>
            </a:r>
          </a:p>
          <a:p>
            <a:pPr lvl="1">
              <a:lnSpc>
                <a:spcPct val="90000"/>
              </a:lnSpc>
            </a:pPr>
            <a:r>
              <a:rPr lang="fr-FR" dirty="0"/>
              <a:t>l’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ESA</a:t>
            </a:r>
            <a:r>
              <a:rPr lang="fr-FR" dirty="0"/>
              <a:t> (maîtrise d’ouvrage MIRI), </a:t>
            </a:r>
          </a:p>
          <a:p>
            <a:pPr lvl="1">
              <a:lnSpc>
                <a:spcPct val="90000"/>
              </a:lnSpc>
            </a:pPr>
            <a:r>
              <a:rPr lang="fr-FR" dirty="0"/>
              <a:t>le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CNES</a:t>
            </a:r>
            <a:r>
              <a:rPr lang="fr-FR" dirty="0"/>
              <a:t> (maîtrise d’ouvrage MIRIM-OB),</a:t>
            </a:r>
          </a:p>
          <a:p>
            <a:pPr lvl="1">
              <a:lnSpc>
                <a:spcPct val="90000"/>
              </a:lnSpc>
            </a:pPr>
            <a:r>
              <a:rPr lang="fr-FR" dirty="0"/>
              <a:t>le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CEA</a:t>
            </a:r>
            <a:r>
              <a:rPr lang="fr-FR" dirty="0"/>
              <a:t> (</a:t>
            </a:r>
            <a:r>
              <a:rPr lang="fr-FR" dirty="0" err="1"/>
              <a:t>Irfu</a:t>
            </a:r>
            <a:r>
              <a:rPr lang="fr-FR" dirty="0"/>
              <a:t>/SAP) pour la maîtrise d’œuvre MIRIM-OB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fr-FR" dirty="0"/>
              <a:t> </a:t>
            </a:r>
          </a:p>
        </p:txBody>
      </p:sp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6300788" y="3860800"/>
            <a:ext cx="23034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 dirty="0">
                <a:latin typeface="Arial" charset="0"/>
              </a:rPr>
              <a:t>Le télescope JWST</a:t>
            </a:r>
          </a:p>
        </p:txBody>
      </p:sp>
      <p:sp>
        <p:nvSpPr>
          <p:cNvPr id="93190" name="Text Box 6"/>
          <p:cNvSpPr txBox="1">
            <a:spLocks noChangeArrowheads="1"/>
          </p:cNvSpPr>
          <p:nvPr/>
        </p:nvSpPr>
        <p:spPr bwMode="auto">
          <a:xfrm>
            <a:off x="6357950" y="4714884"/>
            <a:ext cx="2139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1800" dirty="0">
                <a:latin typeface="Arial" charset="0"/>
              </a:rPr>
              <a:t>MIRIM :</a:t>
            </a:r>
          </a:p>
          <a:p>
            <a:r>
              <a:rPr lang="en-US" sz="1800" dirty="0">
                <a:latin typeface="Arial" charset="0"/>
              </a:rPr>
              <a:t>Mid </a:t>
            </a:r>
            <a:r>
              <a:rPr lang="en-US" sz="1800" dirty="0" err="1">
                <a:latin typeface="Arial" charset="0"/>
              </a:rPr>
              <a:t>IfraRed</a:t>
            </a:r>
            <a:r>
              <a:rPr lang="en-US" sz="1800" dirty="0">
                <a:latin typeface="Arial" charset="0"/>
              </a:rPr>
              <a:t> Imager</a:t>
            </a:r>
          </a:p>
        </p:txBody>
      </p:sp>
      <p:pic>
        <p:nvPicPr>
          <p:cNvPr id="9319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3003550"/>
            <a:ext cx="4897437" cy="319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ZoneTexte 9"/>
          <p:cNvSpPr txBox="1"/>
          <p:nvPr/>
        </p:nvSpPr>
        <p:spPr>
          <a:xfrm>
            <a:off x="4929190" y="5857892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+mj-lt"/>
              </a:rPr>
              <a:t>Photo Nasa</a:t>
            </a:r>
            <a:endParaRPr lang="fr-FR" sz="1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1450291"/>
            <a:ext cx="7175522" cy="4790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- Bertrand Hervieu -   [Le cryostat d'essais MIRIM]      </a:t>
            </a:r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/>
              <a:t>11/06/2010</a:t>
            </a: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23D6C-3CD9-44BE-A3A2-A24CE14712C1}" type="slidenum">
              <a:rPr lang="fr-FR"/>
              <a:pPr/>
              <a:t>3</a:t>
            </a:fld>
            <a:endParaRPr lang="fr-FR"/>
          </a:p>
        </p:txBody>
      </p:sp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/>
              <a:t>MIRI dans </a:t>
            </a:r>
            <a:r>
              <a:rPr lang="fr-FR" sz="2400" dirty="0" smtClean="0"/>
              <a:t>le </a:t>
            </a:r>
            <a:r>
              <a:rPr lang="fr-FR" sz="2400" dirty="0"/>
              <a:t>contexte de l’</a:t>
            </a:r>
            <a:r>
              <a:rPr lang="fr-FR" sz="2400" dirty="0" err="1"/>
              <a:t>Irfu</a:t>
            </a:r>
            <a:endParaRPr lang="fr-FR" sz="2400" dirty="0"/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58888" y="765175"/>
            <a:ext cx="7705725" cy="2376488"/>
          </a:xfrm>
        </p:spPr>
        <p:txBody>
          <a:bodyPr/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Projet de l’imageur et design général étudié et géré par le SAP,</a:t>
            </a:r>
          </a:p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 mécanique de l’imageur : SIS,</a:t>
            </a:r>
          </a:p>
          <a:p>
            <a:r>
              <a:rPr lang="fr-FR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 du cryostat étudié : SACM, </a:t>
            </a:r>
          </a:p>
          <a:p>
            <a:r>
              <a:rPr lang="fr-FR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 mécanique du cryostat : SAP et Industrie,</a:t>
            </a:r>
          </a:p>
          <a:p>
            <a:r>
              <a:rPr lang="fr-FR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Instrumentation et Automatisation du cryostat : SIS,</a:t>
            </a:r>
          </a:p>
          <a:p>
            <a:r>
              <a:rPr lang="fr-FR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Mise au point du </a:t>
            </a:r>
            <a:r>
              <a:rPr lang="fr-F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</a:t>
            </a:r>
            <a:r>
              <a:rPr lang="fr-FR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SIS – SACM – SAP,</a:t>
            </a:r>
          </a:p>
          <a:p>
            <a:r>
              <a:rPr lang="fr-FR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Mise en œuvre des essais de l’imageur : SAP.</a:t>
            </a:r>
          </a:p>
        </p:txBody>
      </p:sp>
      <p:sp>
        <p:nvSpPr>
          <p:cNvPr id="94213" name="Text Box 5"/>
          <p:cNvSpPr txBox="1">
            <a:spLocks noChangeArrowheads="1"/>
          </p:cNvSpPr>
          <p:nvPr/>
        </p:nvSpPr>
        <p:spPr bwMode="auto">
          <a:xfrm>
            <a:off x="571472" y="4786322"/>
            <a:ext cx="862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dirty="0"/>
              <a:t>MIRI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4071934" y="5857892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FFFF00"/>
                </a:solidFill>
                <a:latin typeface="+mj-lt"/>
              </a:rPr>
              <a:t>Photo </a:t>
            </a:r>
            <a:r>
              <a:rPr lang="fr-FR" sz="1400" dirty="0" err="1" smtClean="0">
                <a:solidFill>
                  <a:srgbClr val="FFFF00"/>
                </a:solidFill>
                <a:latin typeface="+mj-lt"/>
              </a:rPr>
              <a:t>Irfu</a:t>
            </a:r>
            <a:endParaRPr lang="fr-FR" sz="1400" dirty="0">
              <a:solidFill>
                <a:srgbClr val="FFFF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hervieu\Downloads\isim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75935" y="1647515"/>
            <a:ext cx="4929222" cy="3491532"/>
          </a:xfrm>
          <a:prstGeom prst="rect">
            <a:avLst/>
          </a:prstGeom>
          <a:noFill/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Miri dans le contexte du satellite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- Bertrand Hervieu -   [Le cryostat d'essais MIRIM]      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 smtClean="0"/>
              <a:t>11/06/2010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AF93C-0515-4288-AF4F-B2B5EF63B165}" type="slidenum">
              <a:rPr lang="fr-FR" smtClean="0"/>
              <a:pPr/>
              <a:t>4</a:t>
            </a:fld>
            <a:endParaRPr lang="fr-FR"/>
          </a:p>
        </p:txBody>
      </p:sp>
      <p:pic>
        <p:nvPicPr>
          <p:cNvPr id="111618" name="Picture 2" descr="C:\Users\hervieu\Downloads\miri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857232"/>
            <a:ext cx="4900039" cy="3660565"/>
          </a:xfrm>
          <a:prstGeom prst="rect">
            <a:avLst/>
          </a:prstGeom>
          <a:noFill/>
        </p:spPr>
      </p:pic>
      <p:sp>
        <p:nvSpPr>
          <p:cNvPr id="9" name="Ellipse 8"/>
          <p:cNvSpPr/>
          <p:nvPr/>
        </p:nvSpPr>
        <p:spPr bwMode="auto">
          <a:xfrm>
            <a:off x="1285852" y="785794"/>
            <a:ext cx="2071702" cy="2071702"/>
          </a:xfrm>
          <a:prstGeom prst="ellipse">
            <a:avLst/>
          </a:prstGeom>
          <a:noFill/>
          <a:ln w="222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072330" y="5429264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+mj-lt"/>
              </a:rPr>
              <a:t>Photos Nasa</a:t>
            </a:r>
            <a:endParaRPr lang="fr-FR" sz="1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 smtClean="0"/>
              <a:t>Le cryostat d’essais : Cahier des charges initial</a:t>
            </a:r>
            <a:endParaRPr lang="fr-FR" sz="24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- Bertrand Hervieu -   [Le cryostat d'essais MIRIM]      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 smtClean="0"/>
              <a:t>11/06/2010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AF93C-0515-4288-AF4F-B2B5EF63B165}" type="slidenum">
              <a:rPr lang="fr-FR" smtClean="0"/>
              <a:pPr/>
              <a:t>5</a:t>
            </a:fld>
            <a:endParaRPr lang="fr-FR"/>
          </a:p>
        </p:txBody>
      </p:sp>
      <p:pic>
        <p:nvPicPr>
          <p:cNvPr id="8" name="Picture 4" descr="D:\Mes_En Cours\MIRI\1300000_Ensemble_imageu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714356"/>
            <a:ext cx="7468013" cy="4475799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1714480" y="5286388"/>
            <a:ext cx="64294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FontTx/>
              <a:buNone/>
            </a:pPr>
            <a:r>
              <a:rPr lang="fr-F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Ensemble MIRI</a:t>
            </a:r>
            <a:r>
              <a:rPr lang="fr-F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entre </a:t>
            </a:r>
            <a:r>
              <a:rPr lang="fr-FR" sz="2000" b="1" dirty="0" smtClean="0">
                <a:latin typeface="Calibri" pitchFamily="34" charset="0"/>
                <a:cs typeface="Calibri" pitchFamily="34" charset="0"/>
              </a:rPr>
              <a:t>7 et 20 K 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avec précision et stabilité à 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±</a:t>
            </a:r>
            <a:r>
              <a:rPr lang="fr-FR" sz="2000" b="1" dirty="0" smtClean="0">
                <a:latin typeface="Calibri" pitchFamily="34" charset="0"/>
                <a:cs typeface="Calibri" pitchFamily="34" charset="0"/>
              </a:rPr>
              <a:t>0.1 K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.   </a:t>
            </a:r>
            <a:r>
              <a:rPr lang="fr-FR" sz="2000" b="1" dirty="0" smtClean="0">
                <a:latin typeface="Calibri" pitchFamily="34" charset="0"/>
                <a:cs typeface="Calibri" pitchFamily="34" charset="0"/>
              </a:rPr>
              <a:t>Masse # 25 kg</a:t>
            </a:r>
          </a:p>
          <a:p>
            <a:pPr lvl="1" algn="r">
              <a:buFontTx/>
              <a:buNone/>
            </a:pPr>
            <a:r>
              <a:rPr lang="fr-FR" sz="2000" i="1" dirty="0" smtClean="0">
                <a:latin typeface="Calibri" pitchFamily="34" charset="0"/>
                <a:cs typeface="Calibri" pitchFamily="34" charset="0"/>
              </a:rPr>
              <a:t>Les 2 éléments sont indépendants.</a:t>
            </a:r>
            <a:endParaRPr lang="fr-FR" sz="2000" i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286512" y="3643314"/>
            <a:ext cx="228601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Détecteur</a:t>
            </a:r>
            <a:r>
              <a:rPr lang="fr-FR" sz="16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entre </a:t>
            </a:r>
            <a:r>
              <a:rPr lang="fr-FR" sz="1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5 et 10 K </a:t>
            </a:r>
            <a:r>
              <a:rPr lang="fr-FR" sz="16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avec précision et stabilité à </a:t>
            </a: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±</a:t>
            </a:r>
            <a:r>
              <a:rPr lang="fr-FR" sz="1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0.01 K. </a:t>
            </a:r>
          </a:p>
          <a:p>
            <a:r>
              <a:rPr lang="fr-FR" sz="1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Masse &lt; 1 kg</a:t>
            </a:r>
            <a:endParaRPr lang="fr-FR" sz="16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429256" y="3143248"/>
            <a:ext cx="142876" cy="285752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13" name="Connecteur droit avec flèche 12"/>
          <p:cNvCxnSpPr/>
          <p:nvPr/>
        </p:nvCxnSpPr>
        <p:spPr bwMode="auto">
          <a:xfrm rot="10800000">
            <a:off x="5572132" y="3500438"/>
            <a:ext cx="642942" cy="35719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- Bertrand Hervieu -   [Le cryostat d'essais MIRIM]      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/>
              <a:t>11/06/2010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B86F7-42CE-4144-BA08-A7A8E2DD715C}" type="slidenum">
              <a:rPr lang="fr-FR"/>
              <a:pPr/>
              <a:t>6</a:t>
            </a:fld>
            <a:endParaRPr lang="fr-FR"/>
          </a:p>
        </p:txBody>
      </p:sp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/>
              <a:t>Le cryostat d’essais : Cahier des charges initial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450" y="908050"/>
            <a:ext cx="7777163" cy="4897438"/>
          </a:xfrm>
        </p:spPr>
        <p:txBody>
          <a:bodyPr/>
          <a:lstStyle/>
          <a:p>
            <a:pPr>
              <a:buFontTx/>
              <a:buNone/>
            </a:pPr>
            <a:r>
              <a:rPr lang="fr-FR" u="sng" dirty="0"/>
              <a:t>Les Contraintes</a:t>
            </a:r>
            <a:r>
              <a:rPr lang="fr-FR" dirty="0"/>
              <a:t> :  </a:t>
            </a:r>
          </a:p>
          <a:p>
            <a:pPr lvl="1">
              <a:spcBef>
                <a:spcPts val="1200"/>
              </a:spcBef>
              <a:buFontTx/>
              <a:buChar char="-"/>
            </a:pPr>
            <a:r>
              <a:rPr lang="fr-FR" dirty="0"/>
              <a:t>Problématique de propreté liée au domaine spatial dès le montage du cryostat,</a:t>
            </a:r>
          </a:p>
          <a:p>
            <a:pPr lvl="1">
              <a:spcBef>
                <a:spcPts val="1200"/>
              </a:spcBef>
              <a:buFontTx/>
              <a:buChar char="-"/>
            </a:pPr>
            <a:r>
              <a:rPr lang="fr-FR" dirty="0"/>
              <a:t>Contrôle des mises en froid et réchauffages avec un échelonnement des températures pour limiter les contraintes mécaniques sur l’instrument et pour garantir sa propreté,</a:t>
            </a:r>
          </a:p>
          <a:p>
            <a:pPr lvl="1">
              <a:spcBef>
                <a:spcPts val="1200"/>
              </a:spcBef>
              <a:buFontTx/>
              <a:buChar char="-"/>
            </a:pPr>
            <a:r>
              <a:rPr lang="fr-FR" dirty="0"/>
              <a:t>Cryostat ouvrable par le bas et retournable pour le montage de l’instrument,</a:t>
            </a:r>
          </a:p>
          <a:p>
            <a:pPr lvl="1">
              <a:spcBef>
                <a:spcPts val="1200"/>
              </a:spcBef>
              <a:buFontTx/>
              <a:buChar char="-"/>
            </a:pPr>
            <a:r>
              <a:rPr lang="fr-FR" dirty="0"/>
              <a:t>Une ouverture optique de 100 mm de diamètre de 300 K à 4,2 K,</a:t>
            </a:r>
          </a:p>
          <a:p>
            <a:pPr lvl="1">
              <a:spcBef>
                <a:spcPts val="1200"/>
              </a:spcBef>
              <a:buFontTx/>
              <a:buChar char="-"/>
            </a:pPr>
            <a:r>
              <a:rPr lang="fr-FR" dirty="0"/>
              <a:t>Refroidissement par conduction des 2 détecteurs (pour éviter les vibrations dues au réfrigérant)</a:t>
            </a:r>
          </a:p>
          <a:p>
            <a:pPr lvl="1">
              <a:spcBef>
                <a:spcPts val="1200"/>
              </a:spcBef>
              <a:buFontTx/>
              <a:buChar char="-"/>
            </a:pPr>
            <a:r>
              <a:rPr lang="fr-FR" dirty="0"/>
              <a:t>Fonctionnement continu Nuit et </a:t>
            </a:r>
            <a:r>
              <a:rPr lang="fr-FR" dirty="0" err="1"/>
              <a:t>Week-End</a:t>
            </a:r>
            <a:endParaRPr lang="fr-FR" dirty="0"/>
          </a:p>
          <a:p>
            <a:endParaRPr lang="fr-F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- Bertrand Hervieu -   [Le cryostat d'essais MIRIM]      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/>
              <a:t>11/06/2010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7CF14-73DB-4D83-ADA9-F7522656C743}" type="slidenum">
              <a:rPr lang="fr-FR"/>
              <a:pPr/>
              <a:t>7</a:t>
            </a:fld>
            <a:endParaRPr lang="fr-FR"/>
          </a:p>
        </p:txBody>
      </p:sp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/>
              <a:t>Les modes opératoires :</a:t>
            </a:r>
          </a:p>
        </p:txBody>
      </p:sp>
      <p:sp>
        <p:nvSpPr>
          <p:cNvPr id="9830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258888" y="836613"/>
            <a:ext cx="7705725" cy="4105275"/>
          </a:xfrm>
          <a:noFill/>
          <a:ln/>
        </p:spPr>
        <p:txBody>
          <a:bodyPr/>
          <a:lstStyle/>
          <a:p>
            <a:pPr>
              <a:spcBef>
                <a:spcPts val="1200"/>
              </a:spcBef>
            </a:pPr>
            <a:r>
              <a:rPr lang="fr-FR" sz="1600" b="1" i="1" dirty="0"/>
              <a:t>Balayage Azote</a:t>
            </a:r>
          </a:p>
          <a:p>
            <a:pPr>
              <a:spcBef>
                <a:spcPts val="1200"/>
              </a:spcBef>
            </a:pPr>
            <a:r>
              <a:rPr lang="fr-FR" sz="1600" b="1" i="1" dirty="0"/>
              <a:t>Étuvage</a:t>
            </a:r>
          </a:p>
          <a:p>
            <a:pPr>
              <a:spcBef>
                <a:spcPts val="1200"/>
              </a:spcBef>
            </a:pPr>
            <a:r>
              <a:rPr lang="fr-FR" sz="1600" b="1" i="1" dirty="0"/>
              <a:t>Mise en froid / Fonctionnement nominal / réchauffage</a:t>
            </a:r>
          </a:p>
          <a:p>
            <a:pPr>
              <a:spcBef>
                <a:spcPts val="1200"/>
              </a:spcBef>
            </a:pPr>
            <a:endParaRPr lang="fr-FR" sz="1600" b="1" i="1" dirty="0"/>
          </a:p>
          <a:p>
            <a:pPr>
              <a:spcBef>
                <a:spcPts val="1200"/>
              </a:spcBef>
            </a:pPr>
            <a:r>
              <a:rPr lang="fr-FR" sz="1600" b="1" u="sng" dirty="0"/>
              <a:t>Etuvage</a:t>
            </a:r>
            <a:r>
              <a:rPr lang="fr-FR" sz="1600" dirty="0"/>
              <a:t> : cycles à 80°C pendant plusieurs heures</a:t>
            </a:r>
          </a:p>
          <a:p>
            <a:pPr>
              <a:spcBef>
                <a:spcPts val="1200"/>
              </a:spcBef>
            </a:pPr>
            <a:r>
              <a:rPr lang="fr-FR" sz="1600" dirty="0">
                <a:sym typeface="Wingdings" pitchFamily="2" charset="2"/>
              </a:rPr>
              <a:t>	 </a:t>
            </a:r>
            <a:r>
              <a:rPr lang="fr-FR" sz="1600" b="1" dirty="0">
                <a:sym typeface="Wingdings" pitchFamily="2" charset="2"/>
              </a:rPr>
              <a:t>circulation d’azote régulé à 80°C</a:t>
            </a:r>
          </a:p>
          <a:p>
            <a:pPr>
              <a:spcBef>
                <a:spcPts val="1200"/>
              </a:spcBef>
            </a:pPr>
            <a:r>
              <a:rPr lang="fr-FR" sz="1600" b="1" u="sng" dirty="0"/>
              <a:t>Mise en froid et réchauffage</a:t>
            </a:r>
            <a:r>
              <a:rPr lang="fr-FR" sz="1600" dirty="0"/>
              <a:t> : Refroidir l’ensemble avec des conditions de pente et de maintien d’écart de température</a:t>
            </a:r>
          </a:p>
          <a:p>
            <a:pPr>
              <a:spcBef>
                <a:spcPts val="1200"/>
              </a:spcBef>
            </a:pPr>
            <a:r>
              <a:rPr lang="fr-FR" sz="1600" dirty="0"/>
              <a:t>Pente à respecter = </a:t>
            </a:r>
            <a:r>
              <a:rPr lang="fr-FR" sz="1600" b="1" i="1" dirty="0"/>
              <a:t>10 K/h</a:t>
            </a:r>
          </a:p>
          <a:p>
            <a:pPr>
              <a:spcBef>
                <a:spcPts val="1200"/>
              </a:spcBef>
            </a:pPr>
            <a:r>
              <a:rPr lang="fr-FR" sz="1600" dirty="0"/>
              <a:t>Ecarts de température : </a:t>
            </a:r>
            <a:r>
              <a:rPr lang="fr-FR" sz="1600" b="1" i="1" dirty="0" err="1"/>
              <a:t>Tdétecteur</a:t>
            </a:r>
            <a:r>
              <a:rPr lang="fr-FR" sz="1600" b="1" i="1" dirty="0"/>
              <a:t> &gt; T Miri &gt; </a:t>
            </a:r>
            <a:r>
              <a:rPr lang="fr-FR" sz="1600" b="1" i="1" dirty="0" err="1"/>
              <a:t>Tplateau</a:t>
            </a:r>
            <a:r>
              <a:rPr lang="fr-FR" sz="1600" b="1" i="1" dirty="0"/>
              <a:t> &gt; T réservoir</a:t>
            </a:r>
            <a:r>
              <a:rPr lang="fr-FR" sz="1600" dirty="0"/>
              <a:t>     (écart = 20 K) </a:t>
            </a:r>
          </a:p>
          <a:p>
            <a:pPr>
              <a:spcBef>
                <a:spcPts val="1200"/>
              </a:spcBef>
            </a:pPr>
            <a:r>
              <a:rPr lang="fr-FR" sz="1600" dirty="0"/>
              <a:t>	</a:t>
            </a:r>
            <a:r>
              <a:rPr lang="fr-FR" sz="1600" dirty="0">
                <a:sym typeface="Wingdings" pitchFamily="2" charset="2"/>
              </a:rPr>
              <a:t> </a:t>
            </a:r>
            <a:r>
              <a:rPr lang="fr-FR" sz="1600" b="1" dirty="0"/>
              <a:t>Pilotage des débits et des points de consignes par l’automate à partir des températures.</a:t>
            </a:r>
          </a:p>
          <a:p>
            <a:pPr>
              <a:buFontTx/>
              <a:buNone/>
            </a:pPr>
            <a:endParaRPr lang="fr-FR" sz="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- Bertrand Hervieu -   [Le cryostat d'essais MIRIM]      </a:t>
            </a:r>
          </a:p>
        </p:txBody>
      </p:sp>
      <p:sp>
        <p:nvSpPr>
          <p:cNvPr id="19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/>
              <a:t>11/06/2010</a:t>
            </a:r>
          </a:p>
        </p:txBody>
      </p:sp>
      <p:sp>
        <p:nvSpPr>
          <p:cNvPr id="20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224F9-A846-4349-BD1E-2B6CDBBEAB5E}" type="slidenum">
              <a:rPr lang="fr-FR"/>
              <a:pPr/>
              <a:t>8</a:t>
            </a:fld>
            <a:endParaRPr lang="fr-FR"/>
          </a:p>
        </p:txBody>
      </p:sp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Le principe d’obtention des températures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59338" y="981075"/>
            <a:ext cx="3816350" cy="5111750"/>
          </a:xfrm>
        </p:spPr>
        <p:txBody>
          <a:bodyPr/>
          <a:lstStyle/>
          <a:p>
            <a:r>
              <a:rPr lang="fr-FR" sz="1600"/>
              <a:t>Pour satisfaire à ces fonctions et contraintes nous avons opté pour un contrôle des températures à deux étages. </a:t>
            </a:r>
          </a:p>
          <a:p>
            <a:r>
              <a:rPr lang="fr-FR" sz="1600"/>
              <a:t>Au premier niveau : Les échangeurs (à grilles) donnent la température souhaitée légèrement inférieure de quelques 10</a:t>
            </a:r>
            <a:r>
              <a:rPr lang="fr-FR" sz="1600" baseline="30000"/>
              <a:t>èmes</a:t>
            </a:r>
            <a:r>
              <a:rPr lang="fr-FR" sz="1600"/>
              <a:t> de K.</a:t>
            </a:r>
          </a:p>
          <a:p>
            <a:r>
              <a:rPr lang="fr-FR" sz="1600"/>
              <a:t>Au deuxième niveau : Un échangeur de style à plaques gère la température de l’imageur au 10</a:t>
            </a:r>
            <a:r>
              <a:rPr lang="fr-FR" sz="1600" baseline="30000"/>
              <a:t>ème</a:t>
            </a:r>
            <a:r>
              <a:rPr lang="fr-FR" sz="1600"/>
              <a:t> de K. Pour le détecteur, un serpentin affine la température au 100</a:t>
            </a:r>
            <a:r>
              <a:rPr lang="fr-FR" sz="1600" baseline="30000"/>
              <a:t>ème</a:t>
            </a:r>
            <a:r>
              <a:rPr lang="fr-FR" sz="1600"/>
              <a:t> de K par chauffage.</a:t>
            </a:r>
          </a:p>
          <a:p>
            <a:r>
              <a:rPr lang="fr-FR" sz="1600"/>
              <a:t>Au final l’objet à refroidir est thermalisé par conduction via des sections et des masses conséquentes d’aluminium.</a:t>
            </a:r>
          </a:p>
        </p:txBody>
      </p:sp>
      <p:sp>
        <p:nvSpPr>
          <p:cNvPr id="96261" name="Rectangle 5"/>
          <p:cNvSpPr>
            <a:spLocks noChangeArrowheads="1"/>
          </p:cNvSpPr>
          <p:nvPr/>
        </p:nvSpPr>
        <p:spPr bwMode="auto">
          <a:xfrm>
            <a:off x="2051050" y="2062163"/>
            <a:ext cx="576263" cy="1152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96263" name="Rectangle 7"/>
          <p:cNvSpPr>
            <a:spLocks noChangeArrowheads="1"/>
          </p:cNvSpPr>
          <p:nvPr/>
        </p:nvSpPr>
        <p:spPr bwMode="auto">
          <a:xfrm>
            <a:off x="1908175" y="4006850"/>
            <a:ext cx="792163" cy="503238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96264" name="Rectangle 8"/>
          <p:cNvSpPr>
            <a:spLocks noChangeArrowheads="1"/>
          </p:cNvSpPr>
          <p:nvPr/>
        </p:nvSpPr>
        <p:spPr bwMode="auto">
          <a:xfrm>
            <a:off x="1476375" y="4508500"/>
            <a:ext cx="1728788" cy="576263"/>
          </a:xfrm>
          <a:prstGeom prst="rect">
            <a:avLst/>
          </a:prstGeom>
          <a:solidFill>
            <a:srgbClr val="FFB31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fr-FR"/>
              <a:t>(15 kg)</a:t>
            </a:r>
          </a:p>
        </p:txBody>
      </p:sp>
      <p:sp>
        <p:nvSpPr>
          <p:cNvPr id="96265" name="Line 9"/>
          <p:cNvSpPr>
            <a:spLocks noChangeShapeType="1"/>
          </p:cNvSpPr>
          <p:nvPr/>
        </p:nvSpPr>
        <p:spPr bwMode="auto">
          <a:xfrm>
            <a:off x="2339975" y="1773238"/>
            <a:ext cx="0" cy="1944687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96266" name="Line 10"/>
          <p:cNvSpPr>
            <a:spLocks noChangeShapeType="1"/>
          </p:cNvSpPr>
          <p:nvPr/>
        </p:nvSpPr>
        <p:spPr bwMode="auto">
          <a:xfrm>
            <a:off x="2339975" y="3717925"/>
            <a:ext cx="6477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96268" name="Line 12"/>
          <p:cNvSpPr>
            <a:spLocks noChangeShapeType="1"/>
          </p:cNvSpPr>
          <p:nvPr/>
        </p:nvSpPr>
        <p:spPr bwMode="auto">
          <a:xfrm>
            <a:off x="2987675" y="3717925"/>
            <a:ext cx="0" cy="576263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96269" name="Line 13"/>
          <p:cNvSpPr>
            <a:spLocks noChangeShapeType="1"/>
          </p:cNvSpPr>
          <p:nvPr/>
        </p:nvSpPr>
        <p:spPr bwMode="auto">
          <a:xfrm flipH="1">
            <a:off x="1690688" y="4294188"/>
            <a:ext cx="1296987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96270" name="Line 14"/>
          <p:cNvSpPr>
            <a:spLocks noChangeShapeType="1"/>
          </p:cNvSpPr>
          <p:nvPr/>
        </p:nvSpPr>
        <p:spPr bwMode="auto">
          <a:xfrm flipV="1">
            <a:off x="1690688" y="1773238"/>
            <a:ext cx="0" cy="252095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96271" name="Rectangle 15"/>
          <p:cNvSpPr>
            <a:spLocks noChangeArrowheads="1"/>
          </p:cNvSpPr>
          <p:nvPr/>
        </p:nvSpPr>
        <p:spPr bwMode="auto">
          <a:xfrm>
            <a:off x="1619250" y="5086350"/>
            <a:ext cx="1439863" cy="8651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fr-FR"/>
              <a:t>MIRI </a:t>
            </a:r>
          </a:p>
          <a:p>
            <a:pPr algn="ctr"/>
            <a:r>
              <a:rPr lang="fr-FR"/>
              <a:t>(25 kg)</a:t>
            </a:r>
          </a:p>
        </p:txBody>
      </p:sp>
      <p:sp>
        <p:nvSpPr>
          <p:cNvPr id="96273" name="Line 17"/>
          <p:cNvSpPr>
            <a:spLocks noChangeShapeType="1"/>
          </p:cNvSpPr>
          <p:nvPr/>
        </p:nvSpPr>
        <p:spPr bwMode="auto">
          <a:xfrm flipH="1">
            <a:off x="3708400" y="4292600"/>
            <a:ext cx="1079500" cy="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96274" name="Line 18"/>
          <p:cNvSpPr>
            <a:spLocks noChangeShapeType="1"/>
          </p:cNvSpPr>
          <p:nvPr/>
        </p:nvSpPr>
        <p:spPr bwMode="auto">
          <a:xfrm flipH="1">
            <a:off x="3708400" y="2492375"/>
            <a:ext cx="1079500" cy="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96275" name="AutoShape 19"/>
          <p:cNvSpPr>
            <a:spLocks noChangeArrowheads="1"/>
          </p:cNvSpPr>
          <p:nvPr/>
        </p:nvSpPr>
        <p:spPr bwMode="auto">
          <a:xfrm rot="4731427">
            <a:off x="2484438" y="2420938"/>
            <a:ext cx="215900" cy="215900"/>
          </a:xfrm>
          <a:prstGeom prst="lightningBolt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96276" name="AutoShape 20"/>
          <p:cNvSpPr>
            <a:spLocks noChangeArrowheads="1"/>
          </p:cNvSpPr>
          <p:nvPr/>
        </p:nvSpPr>
        <p:spPr bwMode="auto">
          <a:xfrm rot="-769654">
            <a:off x="2124075" y="3860800"/>
            <a:ext cx="215900" cy="215900"/>
          </a:xfrm>
          <a:prstGeom prst="lightningBolt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96277" name="Line 21"/>
          <p:cNvSpPr>
            <a:spLocks noChangeShapeType="1"/>
          </p:cNvSpPr>
          <p:nvPr/>
        </p:nvSpPr>
        <p:spPr bwMode="auto">
          <a:xfrm flipH="1">
            <a:off x="3708400" y="4941888"/>
            <a:ext cx="1079500" cy="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- Bertrand Hervieu -   [Le cryostat d'essais MIRIM]      </a:t>
            </a:r>
          </a:p>
        </p:txBody>
      </p:sp>
      <p:sp>
        <p:nvSpPr>
          <p:cNvPr id="8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/>
              <a:t>11/06/2010</a:t>
            </a: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B04E8-207F-4509-96A0-FC8F4ADE3BB0}" type="slidenum">
              <a:rPr lang="fr-FR"/>
              <a:pPr/>
              <a:t>9</a:t>
            </a:fld>
            <a:endParaRPr lang="fr-FR"/>
          </a:p>
        </p:txBody>
      </p:sp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/>
              <a:t>Le cryostat d’essais en cours de montage</a:t>
            </a:r>
          </a:p>
        </p:txBody>
      </p:sp>
      <p:pic>
        <p:nvPicPr>
          <p:cNvPr id="102404" name="Picture 4" descr="photos PO 0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3429000"/>
            <a:ext cx="3746500" cy="2811462"/>
          </a:xfrm>
          <a:prstGeom prst="rect">
            <a:avLst/>
          </a:prstGeom>
          <a:noFill/>
        </p:spPr>
      </p:pic>
      <p:sp>
        <p:nvSpPr>
          <p:cNvPr id="102405" name="Rectangle 5"/>
          <p:cNvSpPr>
            <a:spLocks noChangeArrowheads="1"/>
          </p:cNvSpPr>
          <p:nvPr/>
        </p:nvSpPr>
        <p:spPr bwMode="auto">
          <a:xfrm>
            <a:off x="1079500" y="762000"/>
            <a:ext cx="7523163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indent="190500">
              <a:spcBef>
                <a:spcPct val="20000"/>
              </a:spcBef>
              <a:buFontTx/>
              <a:buChar char="•"/>
            </a:pPr>
            <a:r>
              <a:rPr lang="fr-FR" sz="1600">
                <a:latin typeface="Arial" charset="0"/>
              </a:rPr>
              <a:t>Photos prises lors du montage d’une partie de l’instrumentation interne chez SNLS</a:t>
            </a:r>
          </a:p>
        </p:txBody>
      </p:sp>
      <p:pic>
        <p:nvPicPr>
          <p:cNvPr id="102406" name="Picture 6" descr="PICT000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9700" y="1125538"/>
            <a:ext cx="3022600" cy="2266950"/>
          </a:xfrm>
          <a:prstGeom prst="rect">
            <a:avLst/>
          </a:prstGeom>
          <a:noFill/>
        </p:spPr>
      </p:pic>
      <p:pic>
        <p:nvPicPr>
          <p:cNvPr id="102407" name="Picture 7" descr="photos PO 02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2988" y="1341438"/>
            <a:ext cx="3671887" cy="4895850"/>
          </a:xfrm>
          <a:prstGeom prst="rect">
            <a:avLst/>
          </a:prstGeom>
          <a:noFill/>
        </p:spPr>
      </p:pic>
      <p:sp>
        <p:nvSpPr>
          <p:cNvPr id="10" name="ZoneTexte 9"/>
          <p:cNvSpPr txBox="1"/>
          <p:nvPr/>
        </p:nvSpPr>
        <p:spPr>
          <a:xfrm>
            <a:off x="7215206" y="5857892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FFFF00"/>
                </a:solidFill>
                <a:latin typeface="+mj-lt"/>
              </a:rPr>
              <a:t>Photos </a:t>
            </a:r>
            <a:r>
              <a:rPr lang="fr-FR" sz="1400" dirty="0" err="1" smtClean="0">
                <a:solidFill>
                  <a:srgbClr val="FFFF00"/>
                </a:solidFill>
                <a:latin typeface="+mj-lt"/>
              </a:rPr>
              <a:t>Irfu</a:t>
            </a:r>
            <a:endParaRPr lang="fr-FR" sz="1400" dirty="0">
              <a:solidFill>
                <a:srgbClr val="FFFF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- Bertrand Hervieu -   [Le cryostat d'essais MIRIM]      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/>
              <a:t>11/06/2010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DE92D-2A1C-4D46-84C7-8900BBC52197}" type="slidenum">
              <a:rPr lang="fr-FR"/>
              <a:pPr/>
              <a:t>10</a:t>
            </a:fld>
            <a:endParaRPr lang="fr-FR"/>
          </a:p>
        </p:txBody>
      </p:sp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/>
              <a:t>Le cryostat d’essais </a:t>
            </a:r>
          </a:p>
        </p:txBody>
      </p:sp>
      <p:pic>
        <p:nvPicPr>
          <p:cNvPr id="103428" name="Picture 4" descr="GSE MIRIM-OB 0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1341438"/>
            <a:ext cx="3511550" cy="4679950"/>
          </a:xfrm>
          <a:prstGeom prst="rect">
            <a:avLst/>
          </a:prstGeom>
          <a:noFill/>
        </p:spPr>
      </p:pic>
      <p:pic>
        <p:nvPicPr>
          <p:cNvPr id="103429" name="Picture 5" descr="GSE MIRIM-OB 007"/>
          <p:cNvPicPr>
            <a:picLocks noChangeAspect="1" noChangeArrowheads="1"/>
          </p:cNvPicPr>
          <p:nvPr/>
        </p:nvPicPr>
        <p:blipFill>
          <a:blip r:embed="rId3" cstate="print"/>
          <a:srcRect r="3574"/>
          <a:stretch>
            <a:fillRect/>
          </a:stretch>
        </p:blipFill>
        <p:spPr bwMode="auto">
          <a:xfrm>
            <a:off x="4932363" y="1341438"/>
            <a:ext cx="3384550" cy="4679950"/>
          </a:xfrm>
          <a:prstGeom prst="rect">
            <a:avLst/>
          </a:prstGeom>
          <a:noFill/>
        </p:spPr>
      </p:pic>
      <p:sp>
        <p:nvSpPr>
          <p:cNvPr id="8" name="ZoneTexte 7"/>
          <p:cNvSpPr txBox="1"/>
          <p:nvPr/>
        </p:nvSpPr>
        <p:spPr>
          <a:xfrm>
            <a:off x="6929454" y="5643578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FFFF00"/>
                </a:solidFill>
                <a:latin typeface="+mj-lt"/>
              </a:rPr>
              <a:t>Photos </a:t>
            </a:r>
            <a:r>
              <a:rPr lang="fr-FR" sz="1400" dirty="0" err="1" smtClean="0">
                <a:solidFill>
                  <a:srgbClr val="FFFF00"/>
                </a:solidFill>
                <a:latin typeface="+mj-lt"/>
              </a:rPr>
              <a:t>Irfu</a:t>
            </a:r>
            <a:endParaRPr lang="fr-FR" sz="1400" dirty="0">
              <a:solidFill>
                <a:srgbClr val="FFFF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- Bertrand Hervieu -   [Le cryostat d'essais MIRIM]      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/>
              <a:t>11/06/2010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3D834-E6DC-42B3-BE87-D9B8FBAE2C24}" type="slidenum">
              <a:rPr lang="fr-FR"/>
              <a:pPr/>
              <a:t>11</a:t>
            </a:fld>
            <a:endParaRPr lang="fr-FR"/>
          </a:p>
        </p:txBody>
      </p:sp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/>
              <a:t>Le cryostat d’essais en tests </a:t>
            </a:r>
          </a:p>
        </p:txBody>
      </p:sp>
      <p:pic>
        <p:nvPicPr>
          <p:cNvPr id="10035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692150"/>
            <a:ext cx="7705725" cy="541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ZoneTexte 6"/>
          <p:cNvSpPr txBox="1"/>
          <p:nvPr/>
        </p:nvSpPr>
        <p:spPr>
          <a:xfrm>
            <a:off x="1428728" y="5786454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FFFF00"/>
                </a:solidFill>
                <a:latin typeface="+mj-lt"/>
              </a:rPr>
              <a:t>Photo </a:t>
            </a:r>
            <a:r>
              <a:rPr lang="fr-FR" sz="1400" dirty="0" err="1" smtClean="0">
                <a:solidFill>
                  <a:srgbClr val="FFFF00"/>
                </a:solidFill>
                <a:latin typeface="+mj-lt"/>
              </a:rPr>
              <a:t>Irfu</a:t>
            </a:r>
            <a:endParaRPr lang="fr-FR" sz="1400" dirty="0">
              <a:solidFill>
                <a:srgbClr val="FFFF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- Bertrand Hervieu -   [Le cryostat d'essais MIRIM]      </a:t>
            </a:r>
          </a:p>
        </p:txBody>
      </p:sp>
      <p:sp>
        <p:nvSpPr>
          <p:cNvPr id="9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/>
              <a:t>11/06/2010</a:t>
            </a:r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13346-31C4-45AB-B297-2A97BD8B4330}" type="slidenum">
              <a:rPr lang="fr-FR"/>
              <a:pPr/>
              <a:t>12</a:t>
            </a:fld>
            <a:endParaRPr lang="fr-FR"/>
          </a:p>
        </p:txBody>
      </p:sp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/>
              <a:t>Le cryostat d’essais : Synoptique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95963" y="908050"/>
            <a:ext cx="2916237" cy="36734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fr-FR" dirty="0"/>
              <a:t>Nous avons 2 circuits dédiés du même genre pour : 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r>
              <a:rPr lang="fr-FR" dirty="0" smtClean="0"/>
              <a:t>l’ensemble </a:t>
            </a:r>
            <a:r>
              <a:rPr lang="fr-FR" dirty="0"/>
              <a:t>,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r>
              <a:rPr lang="fr-FR" dirty="0"/>
              <a:t>et le détecteur </a:t>
            </a:r>
          </a:p>
          <a:p>
            <a:pPr>
              <a:lnSpc>
                <a:spcPct val="90000"/>
              </a:lnSpc>
            </a:pPr>
            <a:r>
              <a:rPr lang="fr-FR" dirty="0"/>
              <a:t>Le </a:t>
            </a:r>
            <a:r>
              <a:rPr lang="fr-FR" dirty="0" smtClean="0"/>
              <a:t>3</a:t>
            </a:r>
            <a:r>
              <a:rPr lang="fr-FR" baseline="30000" dirty="0" smtClean="0"/>
              <a:t>eme</a:t>
            </a:r>
            <a:r>
              <a:rPr lang="fr-FR" dirty="0" smtClean="0"/>
              <a:t> </a:t>
            </a:r>
            <a:r>
              <a:rPr lang="fr-FR" dirty="0"/>
              <a:t>circuit sert au refroidissement, en série, du réservoir, de l’écran 4,2 K et de l’écran 50 K.</a:t>
            </a:r>
          </a:p>
          <a:p>
            <a:pPr>
              <a:lnSpc>
                <a:spcPct val="90000"/>
              </a:lnSpc>
            </a:pPr>
            <a:r>
              <a:rPr lang="fr-FR" dirty="0"/>
              <a:t>Les 3 circuits sont réchauffés, en sortie, par des échangeurs à grilles.</a:t>
            </a:r>
          </a:p>
        </p:txBody>
      </p:sp>
      <p:pic>
        <p:nvPicPr>
          <p:cNvPr id="104452" name="Picture 4" descr="Schéma-Mir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765175"/>
            <a:ext cx="4283075" cy="5400675"/>
          </a:xfrm>
          <a:prstGeom prst="rect">
            <a:avLst/>
          </a:prstGeom>
          <a:noFill/>
        </p:spPr>
      </p:pic>
      <p:sp>
        <p:nvSpPr>
          <p:cNvPr id="104453" name="Line 5"/>
          <p:cNvSpPr>
            <a:spLocks noChangeShapeType="1"/>
          </p:cNvSpPr>
          <p:nvPr/>
        </p:nvSpPr>
        <p:spPr bwMode="auto">
          <a:xfrm flipV="1">
            <a:off x="3348038" y="4797425"/>
            <a:ext cx="2736850" cy="144463"/>
          </a:xfrm>
          <a:prstGeom prst="line">
            <a:avLst/>
          </a:prstGeom>
          <a:noFill/>
          <a:ln w="9525">
            <a:solidFill>
              <a:srgbClr val="FF0066"/>
            </a:solidFill>
            <a:prstDash val="lgDashDot"/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04454" name="Line 6"/>
          <p:cNvSpPr>
            <a:spLocks noChangeShapeType="1"/>
          </p:cNvSpPr>
          <p:nvPr/>
        </p:nvSpPr>
        <p:spPr bwMode="auto">
          <a:xfrm>
            <a:off x="3348038" y="4941888"/>
            <a:ext cx="2736850" cy="71437"/>
          </a:xfrm>
          <a:prstGeom prst="line">
            <a:avLst/>
          </a:prstGeom>
          <a:noFill/>
          <a:ln w="9525">
            <a:solidFill>
              <a:srgbClr val="FF0066"/>
            </a:solidFill>
            <a:prstDash val="lgDashDot"/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04455" name="Text Box 7"/>
          <p:cNvSpPr txBox="1">
            <a:spLocks noChangeArrowheads="1"/>
          </p:cNvSpPr>
          <p:nvPr/>
        </p:nvSpPr>
        <p:spPr bwMode="auto">
          <a:xfrm>
            <a:off x="6084888" y="4581525"/>
            <a:ext cx="2327275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fr-FR" sz="1400" b="1" dirty="0">
                <a:solidFill>
                  <a:srgbClr val="FF0066"/>
                </a:solidFill>
              </a:rPr>
              <a:t>Ouverture optique</a:t>
            </a:r>
          </a:p>
          <a:p>
            <a:pPr algn="ctr"/>
            <a:r>
              <a:rPr lang="fr-FR" sz="1400" b="1" dirty="0">
                <a:solidFill>
                  <a:srgbClr val="FF0066"/>
                </a:solidFill>
              </a:rPr>
              <a:t>Source de rayonnement intermittente.</a:t>
            </a:r>
          </a:p>
          <a:p>
            <a:pPr algn="ctr"/>
            <a:r>
              <a:rPr lang="fr-FR" sz="1400" b="1" dirty="0">
                <a:solidFill>
                  <a:srgbClr val="FF0066"/>
                </a:solidFill>
              </a:rPr>
              <a:t>300 K / 4,2 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- Bertrand Hervieu -   [Le cryostat d'essais MIRIM]      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/>
              <a:t>11/06/2010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C7302-1EFB-4784-9A8D-FA21C112D13F}" type="slidenum">
              <a:rPr lang="fr-FR"/>
              <a:pPr/>
              <a:t>13</a:t>
            </a:fld>
            <a:endParaRPr lang="fr-FR"/>
          </a:p>
        </p:txBody>
      </p:sp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/>
              <a:t>Historique de la manip. de qualification</a:t>
            </a:r>
          </a:p>
        </p:txBody>
      </p:sp>
      <p:pic>
        <p:nvPicPr>
          <p:cNvPr id="10547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1052513"/>
            <a:ext cx="7777162" cy="480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- Bertrand Hervieu -   [Le cryostat d'essais MIRIM]      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/>
              <a:t>11/06/2010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15EFB-6AF9-43FA-83F9-0BC5B9E178FA}" type="slidenum">
              <a:rPr lang="fr-FR"/>
              <a:pPr/>
              <a:t>14</a:t>
            </a:fld>
            <a:endParaRPr lang="fr-FR"/>
          </a:p>
        </p:txBody>
      </p:sp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/>
              <a:t>Zoom sur les températures pour ma même période</a:t>
            </a:r>
          </a:p>
        </p:txBody>
      </p:sp>
      <p:pic>
        <p:nvPicPr>
          <p:cNvPr id="1065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836613"/>
            <a:ext cx="7921625" cy="488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- Bertrand Hervieu -   [Le cryostat d'essais MIRIM]      </a:t>
            </a:r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/>
              <a:t>11/06/2010</a:t>
            </a: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33515-EE38-4F13-9295-2417A45098C4}" type="slidenum">
              <a:rPr lang="fr-FR"/>
              <a:pPr/>
              <a:t>15</a:t>
            </a:fld>
            <a:endParaRPr lang="fr-FR"/>
          </a:p>
        </p:txBody>
      </p:sp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/>
              <a:t>Analyse des résultats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450" y="836613"/>
            <a:ext cx="7345363" cy="20875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fr-FR"/>
              <a:t>A l’origine, le boîtier devait travailler entre 7 et 20 K. </a:t>
            </a:r>
          </a:p>
          <a:p>
            <a:pPr>
              <a:lnSpc>
                <a:spcPct val="90000"/>
              </a:lnSpc>
            </a:pPr>
            <a:r>
              <a:rPr lang="fr-FR"/>
              <a:t>Au final, il a travaillé principalement à 4,35 K entraînant une surconsommation directe d’hélium de 5 l/h. </a:t>
            </a:r>
          </a:p>
          <a:p>
            <a:pPr>
              <a:lnSpc>
                <a:spcPct val="90000"/>
              </a:lnSpc>
            </a:pPr>
            <a:r>
              <a:rPr lang="fr-FR"/>
              <a:t>Pour un problème de conception, la canne de transfert, a apporté 4 l/h supplémentaires occasionnant une sollicitation excessive des circuits et échangeurs qui n’étaient pas taillés pour recevoir le sur-débit.  </a:t>
            </a:r>
          </a:p>
        </p:txBody>
      </p:sp>
      <p:sp>
        <p:nvSpPr>
          <p:cNvPr id="107526" name="Text Box 6"/>
          <p:cNvSpPr txBox="1">
            <a:spLocks noChangeArrowheads="1"/>
          </p:cNvSpPr>
          <p:nvPr/>
        </p:nvSpPr>
        <p:spPr bwMode="auto">
          <a:xfrm>
            <a:off x="755650" y="2924175"/>
            <a:ext cx="2232025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>
                <a:latin typeface="Arial" charset="0"/>
              </a:rPr>
              <a:t>Ces 2 événements appliqués aux 3 circuits donnent la caractéristique suivante.</a:t>
            </a:r>
          </a:p>
        </p:txBody>
      </p:sp>
      <p:pic>
        <p:nvPicPr>
          <p:cNvPr id="107527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113" y="2636838"/>
            <a:ext cx="5761037" cy="353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- Bertrand Hervieu -   [Le cryostat d'essais MIRIM]      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/>
              <a:t>11/06/2010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35818-CF99-4E4B-A2CF-B59E0F5948A1}" type="slidenum">
              <a:rPr lang="fr-FR"/>
              <a:pPr/>
              <a:t>16</a:t>
            </a:fld>
            <a:endParaRPr lang="fr-FR"/>
          </a:p>
        </p:txBody>
      </p:sp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/>
              <a:t>Zoom sur quelques heures</a:t>
            </a:r>
          </a:p>
        </p:txBody>
      </p:sp>
      <p:pic>
        <p:nvPicPr>
          <p:cNvPr id="1095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981075"/>
            <a:ext cx="7921625" cy="488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ele-presentation_irfu_1">
  <a:themeElements>
    <a:clrScheme name="modele-presentation_irfu_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ele-presentation_irfu_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odele-presentation_irfu_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-presentation_irfu_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-presentation_irfu_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-presentation_irfu_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-presentation_irfu_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-presentation_irfu_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-presentation_irfu_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modele-presentation_irfu_1</Template>
  <TotalTime>345</TotalTime>
  <Words>843</Words>
  <Application>Microsoft Office PowerPoint</Application>
  <PresentationFormat>Affichage à l'écran (4:3)</PresentationFormat>
  <Paragraphs>131</Paragraphs>
  <Slides>16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1" baseType="lpstr">
      <vt:lpstr>Times New Roman</vt:lpstr>
      <vt:lpstr>Arial</vt:lpstr>
      <vt:lpstr>Comic Sans MS</vt:lpstr>
      <vt:lpstr>Wingdings</vt:lpstr>
      <vt:lpstr>modele-presentation_irfu_1</vt:lpstr>
      <vt:lpstr>Le cryostat d’essais  MIRI</vt:lpstr>
      <vt:lpstr>MIRI dans le contexte scientifique général</vt:lpstr>
      <vt:lpstr>MIRI dans le contexte de l’Irfu</vt:lpstr>
      <vt:lpstr>Miri dans le contexte du satellite</vt:lpstr>
      <vt:lpstr>Le cryostat d’essais : Cahier des charges initial</vt:lpstr>
      <vt:lpstr>Le cryostat d’essais : Cahier des charges initial</vt:lpstr>
      <vt:lpstr>Les modes opératoires :</vt:lpstr>
      <vt:lpstr>Le principe d’obtention des températures</vt:lpstr>
      <vt:lpstr>Le cryostat d’essais en cours de montage</vt:lpstr>
      <vt:lpstr>Le cryostat d’essais </vt:lpstr>
      <vt:lpstr>Le cryostat d’essais en tests </vt:lpstr>
      <vt:lpstr>Le cryostat d’essais : Synoptique</vt:lpstr>
      <vt:lpstr>Historique de la manip. de qualification</vt:lpstr>
      <vt:lpstr>Zoom sur les températures pour ma même période</vt:lpstr>
      <vt:lpstr>Analyse des résultats</vt:lpstr>
      <vt:lpstr>Zoom sur quelques heures</vt:lpstr>
    </vt:vector>
  </TitlesOfParts>
  <Company>cea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edelabro</dc:creator>
  <cp:lastModifiedBy>hervieu</cp:lastModifiedBy>
  <cp:revision>19</cp:revision>
  <cp:lastPrinted>2002-05-28T12:54:19Z</cp:lastPrinted>
  <dcterms:created xsi:type="dcterms:W3CDTF">2008-12-04T21:15:55Z</dcterms:created>
  <dcterms:modified xsi:type="dcterms:W3CDTF">2010-06-11T08:43:02Z</dcterms:modified>
</cp:coreProperties>
</file>