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43"/>
  </p:notesMasterIdLst>
  <p:handoutMasterIdLst>
    <p:handoutMasterId r:id="rId44"/>
  </p:handoutMasterIdLst>
  <p:sldIdLst>
    <p:sldId id="402" r:id="rId2"/>
    <p:sldId id="400" r:id="rId3"/>
    <p:sldId id="329" r:id="rId4"/>
    <p:sldId id="391" r:id="rId5"/>
    <p:sldId id="311" r:id="rId6"/>
    <p:sldId id="389" r:id="rId7"/>
    <p:sldId id="396" r:id="rId8"/>
    <p:sldId id="397" r:id="rId9"/>
    <p:sldId id="416" r:id="rId10"/>
    <p:sldId id="417" r:id="rId11"/>
    <p:sldId id="419" r:id="rId12"/>
    <p:sldId id="421" r:id="rId13"/>
    <p:sldId id="470" r:id="rId14"/>
    <p:sldId id="474" r:id="rId15"/>
    <p:sldId id="423" r:id="rId16"/>
    <p:sldId id="472" r:id="rId17"/>
    <p:sldId id="476" r:id="rId18"/>
    <p:sldId id="477" r:id="rId19"/>
    <p:sldId id="475" r:id="rId20"/>
    <p:sldId id="488" r:id="rId21"/>
    <p:sldId id="489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486" r:id="rId31"/>
    <p:sldId id="487" r:id="rId32"/>
    <p:sldId id="473" r:id="rId33"/>
    <p:sldId id="317" r:id="rId34"/>
    <p:sldId id="411" r:id="rId35"/>
    <p:sldId id="318" r:id="rId36"/>
    <p:sldId id="381" r:id="rId37"/>
    <p:sldId id="398" r:id="rId38"/>
    <p:sldId id="414" r:id="rId39"/>
    <p:sldId id="390" r:id="rId40"/>
    <p:sldId id="388" r:id="rId41"/>
    <p:sldId id="325" r:id="rId4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7" autoAdjust="0"/>
    <p:restoredTop sz="89693" autoAdjust="0"/>
  </p:normalViewPr>
  <p:slideViewPr>
    <p:cSldViewPr>
      <p:cViewPr varScale="1">
        <p:scale>
          <a:sx n="74" d="100"/>
          <a:sy n="74" d="100"/>
        </p:scale>
        <p:origin x="-3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2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14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216BF-D787-4FB5-9FDC-AC43CA20BCE2}" type="datetimeFigureOut">
              <a:rPr lang="zh-CN" altLang="en-US" smtClean="0"/>
              <a:t>2012-3-29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118FA-91B3-4EA4-B5A8-80C46BF92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852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Verdana" pitchFamily="34" charset="0"/>
                <a:ea typeface="宋体" charset="-122"/>
              </a:defRPr>
            </a:lvl1pPr>
          </a:lstStyle>
          <a:p>
            <a:pPr>
              <a:defRPr/>
            </a:pPr>
            <a:fld id="{E792C774-368E-42EC-9B90-1FEC12E4F4A0}" type="datetimeFigureOut">
              <a:rPr lang="zh-CN" altLang="en-US"/>
              <a:pPr>
                <a:defRPr/>
              </a:pPr>
              <a:t>2012-3-29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Verdana" pitchFamily="34" charset="0"/>
                <a:ea typeface="宋体" charset="-122"/>
              </a:defRPr>
            </a:lvl1pPr>
          </a:lstStyle>
          <a:p>
            <a:pPr>
              <a:defRPr/>
            </a:pPr>
            <a:fld id="{9F430138-171C-4D8F-9834-FE6ED51254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9260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E0D596FA-1056-475D-A517-664C4271B868}" type="slidenum">
              <a:rPr lang="en-US" altLang="zh-CN" smtClean="0">
                <a:latin typeface="Arial" charset="0"/>
              </a:rPr>
              <a:pPr eaLnBrk="1" hangingPunct="1"/>
              <a:t>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3379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zh-CN" smtClean="0">
              <a:latin typeface="Arial" charset="0"/>
            </a:endParaRPr>
          </a:p>
        </p:txBody>
      </p:sp>
      <p:sp>
        <p:nvSpPr>
          <p:cNvPr id="8704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DF4994AF-938B-49B1-BDC5-E40AD2348D5C}" type="slidenum">
              <a:rPr lang="zh-CN" altLang="en-US" sz="1200">
                <a:latin typeface="+mn-lt"/>
                <a:ea typeface="+mn-ea"/>
              </a:rPr>
              <a:pPr algn="r">
                <a:defRPr/>
              </a:pPr>
              <a:t>3</a:t>
            </a:fld>
            <a:endParaRPr lang="zh-CN" altLang="en-US" sz="1200">
              <a:latin typeface="+mn-lt"/>
              <a:ea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16EDCFA2-0FEF-4D30-98F6-D57AC3C223A5}" type="slidenum">
              <a:rPr lang="en-US" altLang="zh-CN" smtClean="0"/>
              <a:pPr eaLnBrk="1" hangingPunct="1"/>
              <a:t>4</a:t>
            </a:fld>
            <a:endParaRPr lang="en-US" altLang="zh-CN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endParaRPr lang="zh-CN" altLang="zh-CN" sz="3600" b="1" smtClean="0">
              <a:solidFill>
                <a:srgbClr val="006600"/>
              </a:solidFill>
              <a:ea typeface="黑体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en-US" smtClean="0">
              <a:latin typeface="Arial" charset="0"/>
            </a:endParaRPr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4315029A-2572-471A-8667-AD209127B516}" type="slidenum">
              <a:rPr lang="en-US" altLang="zh-CN" smtClean="0">
                <a:latin typeface="Arial" charset="0"/>
              </a:rPr>
              <a:pPr eaLnBrk="1" hangingPunct="1"/>
              <a:t>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Strategic pilot projects on science and technology, most of the eight are hosted by CAS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B94E449D-AD21-4E73-B8B9-48E468ECE717}" type="slidenum">
              <a:rPr lang="en-US" altLang="zh-CN" smtClean="0"/>
              <a:pPr eaLnBrk="1" hangingPunct="1"/>
              <a:t>8</a:t>
            </a:fld>
            <a:endParaRPr lang="en-US" altLang="zh-CN" smtClean="0"/>
          </a:p>
        </p:txBody>
      </p:sp>
      <p:sp>
        <p:nvSpPr>
          <p:cNvPr id="3789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789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D9CDEB97-FA40-4C1A-BE50-57B08EE2FE0E}" type="slidenum">
              <a:rPr lang="en-US" altLang="zh-CN" sz="1200">
                <a:latin typeface="Calibri" pitchFamily="34" charset="0"/>
              </a:rPr>
              <a:pPr algn="r" eaLnBrk="1" hangingPunct="1"/>
              <a:t>8</a:t>
            </a:fld>
            <a:endParaRPr lang="en-US" altLang="zh-CN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2DC0F0C5-4DE7-416A-8E87-DA304ED8232F}" type="slidenum">
              <a:rPr lang="en-US" altLang="zh-CN" smtClean="0">
                <a:latin typeface="Arial" charset="0"/>
              </a:rPr>
              <a:pPr eaLnBrk="1" hangingPunct="1"/>
              <a:t>33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BA9D51F0-E0D1-4E64-B1E8-794EEDCC9E24}" type="slidenum">
              <a:rPr lang="en-US" altLang="zh-CN" smtClean="0">
                <a:latin typeface="Arial" charset="0"/>
              </a:rPr>
              <a:pPr eaLnBrk="1" hangingPunct="1"/>
              <a:t>41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72CB-5688-4B52-ABD6-C3E789DA69FE}" type="datetimeFigureOut">
              <a:rPr lang="zh-CN" altLang="en-US" smtClean="0"/>
              <a:pPr/>
              <a:t>2012-3-29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51C4-0B7D-44C1-BFE2-76A2297F7CEA}" type="slidenum">
              <a:rPr lang="zh-CN" altLang="en-US" smtClean="0"/>
              <a:pPr/>
              <a:t>‹#›</a:t>
            </a:fld>
            <a:endParaRPr lang="en-US" altLang="zh-CN"/>
          </a:p>
        </p:txBody>
      </p:sp>
      <p:pic>
        <p:nvPicPr>
          <p:cNvPr id="7" name="图片 17" descr="CAS-ICON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836" y="49164"/>
            <a:ext cx="1439462" cy="147481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184" descr="FFB1A2075B7D1C60AB947533DDAE159A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5888"/>
            <a:ext cx="7056437" cy="13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99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aseline="0"/>
            </a:lvl1pPr>
            <a:lvl2pPr>
              <a:defRPr sz="2400" baseline="0"/>
            </a:lvl2pPr>
            <a:lvl3pPr>
              <a:defRPr sz="2000" baseline="0"/>
            </a:lvl3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2012-03-29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CEA-Saclay Seminar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36DE8-AB0E-4631-95EE-AF5493FD3086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739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BB2D-D689-4FF9-8B34-6A333003C6EE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09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954D-0665-451E-B4F5-3C485413FDF9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582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C4847-4611-4358-91C4-FC22E988D372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719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A962-852D-4542-A3DD-560028C439A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89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5B57-85C2-41DD-A298-DA233AA84F8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801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E29D-6333-4844-A741-FD440533A2C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0226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67D2-FBC7-4332-A347-387CD1EC5DD1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368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4A737-B828-45E4-845D-1F56E84EAEFB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136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D83A4-273D-4807-A8CC-36AA382BFEF1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0604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692150"/>
            <a:ext cx="8540750" cy="679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79388" y="1557338"/>
            <a:ext cx="4279900" cy="47513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11688" y="1557338"/>
            <a:ext cx="4281487" cy="47513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98450" y="6381750"/>
            <a:ext cx="2289175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2011-08-16</a:t>
            </a:r>
          </a:p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1025" y="6381750"/>
            <a:ext cx="2895600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FNAL Seminar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0025" y="6453188"/>
            <a:ext cx="2289175" cy="268287"/>
          </a:xfrm>
        </p:spPr>
        <p:txBody>
          <a:bodyPr/>
          <a:lstStyle>
            <a:lvl1pPr>
              <a:defRPr/>
            </a:lvl1pPr>
          </a:lstStyle>
          <a:p>
            <a:fld id="{A825C8A3-B122-4F83-A17A-FC1A75CE1DB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409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692150"/>
            <a:ext cx="8540750" cy="679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79388" y="1557338"/>
            <a:ext cx="4279900" cy="47513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1688" y="1557338"/>
            <a:ext cx="4281487" cy="47513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98450" y="6381750"/>
            <a:ext cx="2289175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2011-08-16</a:t>
            </a:r>
          </a:p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1025" y="6381750"/>
            <a:ext cx="2895600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FNAL Seminar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0025" y="6453188"/>
            <a:ext cx="2289175" cy="268287"/>
          </a:xfrm>
        </p:spPr>
        <p:txBody>
          <a:bodyPr/>
          <a:lstStyle>
            <a:lvl1pPr>
              <a:defRPr/>
            </a:lvl1pPr>
          </a:lstStyle>
          <a:p>
            <a:fld id="{1BA69873-98BC-4BCB-B93A-16C6295EDFB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8123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79388" y="692150"/>
            <a:ext cx="8713787" cy="5616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298450" y="6381750"/>
            <a:ext cx="2289175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2011-08-16</a:t>
            </a:r>
          </a:p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1025" y="6381750"/>
            <a:ext cx="2895600" cy="3397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FNAL Seminar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0025" y="6453188"/>
            <a:ext cx="2289175" cy="268287"/>
          </a:xfrm>
        </p:spPr>
        <p:txBody>
          <a:bodyPr/>
          <a:lstStyle>
            <a:lvl1pPr>
              <a:defRPr/>
            </a:lvl1pPr>
          </a:lstStyle>
          <a:p>
            <a:fld id="{5653C441-504B-4862-9C9A-4BD0573ABE3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5628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2011-08-16</a:t>
            </a:r>
          </a:p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FNAL Seminar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6A1BD-64EC-4A63-A5F1-1A848A9CDA35}" type="slidenum">
              <a:rPr lang="zh-CN" altLang="en-US" smtClean="0"/>
              <a:pPr/>
              <a:t>‹#›</a:t>
            </a:fld>
            <a:endParaRPr lang="en-US" altLang="zh-CN"/>
          </a:p>
        </p:txBody>
      </p:sp>
      <p:pic>
        <p:nvPicPr>
          <p:cNvPr id="7" name="图片 17" descr="CAS-ICON.gif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0199" y="19913"/>
            <a:ext cx="583433" cy="59736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255" descr="FFB1A2075B7D1C60AB947533DDAE159A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3241675" cy="6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38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36823" y="1700213"/>
            <a:ext cx="7667625" cy="1371600"/>
          </a:xfrm>
        </p:spPr>
        <p:txBody>
          <a:bodyPr anchor="b"/>
          <a:lstStyle/>
          <a:p>
            <a:r>
              <a:rPr lang="en-US" altLang="zh-CN" sz="4200" b="1" dirty="0">
                <a:solidFill>
                  <a:srgbClr val="0000FF"/>
                </a:solidFill>
              </a:rPr>
              <a:t>Introduction to </a:t>
            </a:r>
            <a:r>
              <a:rPr lang="en-US" altLang="zh-CN" sz="4200" b="1" dirty="0" smtClean="0">
                <a:solidFill>
                  <a:srgbClr val="0000FF"/>
                </a:solidFill>
              </a:rPr>
              <a:t>China-ADS </a:t>
            </a:r>
            <a:r>
              <a:rPr lang="en-US" altLang="zh-CN" sz="4200" b="1" dirty="0" smtClean="0">
                <a:solidFill>
                  <a:srgbClr val="0000FF"/>
                </a:solidFill>
              </a:rPr>
              <a:t>and the driver accelerator</a:t>
            </a:r>
            <a:endParaRPr lang="en-US" altLang="zh-CN" sz="4200" b="1" dirty="0">
              <a:solidFill>
                <a:srgbClr val="0000FF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26144" y="3986213"/>
            <a:ext cx="7634288" cy="1781175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zh-CN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Jingyu Tang</a:t>
            </a:r>
          </a:p>
          <a:p>
            <a:pPr marL="0" indent="0" algn="ctr">
              <a:buFont typeface="Wingdings" pitchFamily="2" charset="2"/>
              <a:buNone/>
            </a:pPr>
            <a:endParaRPr lang="en-US" altLang="zh-CN" sz="10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2" charset="-122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Institute of High Energy Physics, CAS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Beijing, China</a:t>
            </a:r>
            <a:endParaRPr lang="en-US" altLang="zh-CN" sz="2000" dirty="0"/>
          </a:p>
        </p:txBody>
      </p:sp>
      <p:sp>
        <p:nvSpPr>
          <p:cNvPr id="5" name="矩形 4"/>
          <p:cNvSpPr/>
          <p:nvPr/>
        </p:nvSpPr>
        <p:spPr>
          <a:xfrm>
            <a:off x="1764109" y="5949950"/>
            <a:ext cx="6264275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CC0000"/>
              </a:buClr>
            </a:pPr>
            <a:r>
              <a:rPr lang="en-US" altLang="zh-CN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黑体" pitchFamily="2" charset="-122"/>
              </a:rPr>
              <a:t>CEA-</a:t>
            </a:r>
            <a:r>
              <a:rPr lang="en-US" altLang="zh-CN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黑体" pitchFamily="2" charset="-122"/>
              </a:rPr>
              <a:t>Saclay</a:t>
            </a:r>
            <a:r>
              <a:rPr lang="en-US" altLang="zh-CN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黑体" pitchFamily="2" charset="-122"/>
              </a:rPr>
              <a:t> </a:t>
            </a: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黑体" pitchFamily="2" charset="-122"/>
              </a:rPr>
              <a:t>Seminar, </a:t>
            </a:r>
            <a:r>
              <a:rPr lang="en-US" altLang="zh-CN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黑体" pitchFamily="2" charset="-122"/>
              </a:rPr>
              <a:t>March 29, 2012</a:t>
            </a:r>
            <a:endParaRPr lang="zh-CN" alt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黑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CF8F3CEC-1D5B-4D0D-84F8-6269079F0158}" type="slidenum">
              <a:rPr lang="en-US" altLang="zh-CN" sz="1200"/>
              <a:pPr eaLnBrk="1" hangingPunct="1"/>
              <a:t>2</a:t>
            </a:fld>
            <a:endParaRPr lang="en-US" altLang="zh-CN" sz="1200"/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4113"/>
            <a:ext cx="8540750" cy="403225"/>
          </a:xfrm>
          <a:noFill/>
        </p:spPr>
        <p:txBody>
          <a:bodyPr anchor="b">
            <a:normAutofit fontScale="90000"/>
          </a:bodyPr>
          <a:lstStyle/>
          <a:p>
            <a:r>
              <a:rPr lang="en-US" altLang="zh-CN" sz="4200" b="1" i="1">
                <a:solidFill>
                  <a:srgbClr val="0000FF"/>
                </a:solidFill>
              </a:rPr>
              <a:t>Contents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150938" y="1916113"/>
            <a:ext cx="7993062" cy="4319587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lnSpc>
                <a:spcPct val="125000"/>
              </a:lnSpc>
              <a:buClrTx/>
              <a:buFont typeface="Wingdings" pitchFamily="2" charset="2"/>
              <a:buChar char="u"/>
            </a:pPr>
            <a:r>
              <a:rPr lang="en-US" altLang="zh-CN">
                <a:solidFill>
                  <a:srgbClr val="0000CC"/>
                </a:solidFill>
                <a:latin typeface="Times New Roman" pitchFamily="18" charset="0"/>
                <a:ea typeface="黑体" pitchFamily="2" charset="-122"/>
              </a:rPr>
              <a:t>Some information about Chinese nuclear power development</a:t>
            </a:r>
          </a:p>
          <a:p>
            <a:pPr marL="571500" indent="-571500">
              <a:lnSpc>
                <a:spcPct val="125000"/>
              </a:lnSpc>
              <a:buClrTx/>
              <a:buFont typeface="Wingdings" pitchFamily="2" charset="2"/>
              <a:buChar char="u"/>
            </a:pPr>
            <a:r>
              <a:rPr lang="en-US" altLang="zh-CN">
                <a:solidFill>
                  <a:srgbClr val="0000CC"/>
                </a:solidFill>
                <a:latin typeface="Times New Roman" pitchFamily="18" charset="0"/>
                <a:ea typeface="黑体" pitchFamily="2" charset="-122"/>
              </a:rPr>
              <a:t>Roadmap of  the C-ADS program </a:t>
            </a:r>
          </a:p>
          <a:p>
            <a:pPr marL="571500" indent="-571500">
              <a:lnSpc>
                <a:spcPct val="125000"/>
              </a:lnSpc>
              <a:buClrTx/>
              <a:buFont typeface="Wingdings" pitchFamily="2" charset="2"/>
              <a:buChar char="u"/>
            </a:pPr>
            <a:r>
              <a:rPr lang="en-US" altLang="zh-CN">
                <a:solidFill>
                  <a:srgbClr val="0000CC"/>
                </a:solidFill>
                <a:latin typeface="Times New Roman" pitchFamily="18" charset="0"/>
                <a:ea typeface="黑体" pitchFamily="2" charset="-122"/>
              </a:rPr>
              <a:t>Organization of the C-ADS project phase I</a:t>
            </a:r>
          </a:p>
          <a:p>
            <a:pPr marL="571500" indent="-571500">
              <a:lnSpc>
                <a:spcPct val="125000"/>
              </a:lnSpc>
              <a:buClrTx/>
              <a:buFont typeface="Wingdings" pitchFamily="2" charset="2"/>
              <a:buChar char="u"/>
            </a:pPr>
            <a:r>
              <a:rPr lang="en-US" altLang="zh-CN">
                <a:solidFill>
                  <a:srgbClr val="0000CC"/>
                </a:solidFill>
                <a:latin typeface="Times New Roman" pitchFamily="18" charset="0"/>
                <a:ea typeface="黑体" pitchFamily="2" charset="-122"/>
              </a:rPr>
              <a:t>Design considerations for the C-ADS accelerator</a:t>
            </a:r>
          </a:p>
          <a:p>
            <a:pPr marL="571500" indent="-571500">
              <a:lnSpc>
                <a:spcPct val="125000"/>
              </a:lnSpc>
              <a:buClrTx/>
              <a:buFont typeface="Wingdings" pitchFamily="2" charset="2"/>
              <a:buChar char="u"/>
            </a:pPr>
            <a:r>
              <a:rPr lang="en-US" altLang="zh-CN">
                <a:solidFill>
                  <a:srgbClr val="0000CC"/>
                </a:solidFill>
                <a:latin typeface="Times New Roman" pitchFamily="18" charset="0"/>
                <a:ea typeface="黑体" pitchFamily="2" charset="-122"/>
              </a:rPr>
              <a:t>Key technology R&amp;D on the C-ADS accelerator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中国核电项目分布图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" r="9276" b="3793"/>
          <a:stretch>
            <a:fillRect/>
          </a:stretch>
        </p:blipFill>
        <p:spPr bwMode="auto">
          <a:xfrm>
            <a:off x="3487738" y="2852738"/>
            <a:ext cx="5656262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标题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>
            <a:normAutofit fontScale="90000"/>
          </a:bodyPr>
          <a:lstStyle/>
          <a:p>
            <a:r>
              <a:rPr lang="en-US" altLang="zh-CN" sz="4500" b="1" i="1">
                <a:solidFill>
                  <a:srgbClr val="0000FF"/>
                </a:solidFill>
              </a:rPr>
              <a:t>Nuclear Power in China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5536" y="1628800"/>
            <a:ext cx="5687144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In 2010:</a:t>
            </a:r>
          </a:p>
          <a:p>
            <a:r>
              <a:rPr lang="en-US" altLang="zh-CN" dirty="0" smtClean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Operating 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reactors </a:t>
            </a:r>
            <a:r>
              <a:rPr lang="zh-CN" altLang="en-US" b="1" dirty="0">
                <a:solidFill>
                  <a:srgbClr val="000000"/>
                </a:solidFill>
                <a:latin typeface="Verdana" pitchFamily="34" charset="0"/>
                <a:ea typeface="黑体" pitchFamily="2" charset="-122"/>
                <a:cs typeface="Times New Roman" pitchFamily="18" charset="0"/>
              </a:rPr>
              <a:t>：     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  <a:cs typeface="Times New Roman" pitchFamily="18" charset="0"/>
              </a:rPr>
              <a:t>10.23 </a:t>
            </a:r>
            <a:r>
              <a:rPr lang="en-US" altLang="zh-CN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  <a:cs typeface="Times New Roman" pitchFamily="18" charset="0"/>
              </a:rPr>
              <a:t>GW</a:t>
            </a:r>
            <a:r>
              <a:rPr lang="en-US" altLang="zh-CN" baseline="-25000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  <a:cs typeface="Times New Roman" pitchFamily="18" charset="0"/>
              </a:rPr>
              <a:t>e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  <a:cs typeface="Times New Roman" pitchFamily="18" charset="0"/>
              </a:rPr>
              <a:t>/13</a:t>
            </a:r>
            <a:r>
              <a:rPr lang="en-US" altLang="zh-CN" dirty="0">
                <a:solidFill>
                  <a:srgbClr val="0000CC"/>
                </a:solidFill>
                <a:latin typeface="Verdana" pitchFamily="34" charset="0"/>
                <a:ea typeface="宋体" pitchFamily="2" charset="-122"/>
                <a:cs typeface="Times New Roman" pitchFamily="18" charset="0"/>
              </a:rPr>
              <a:t> sets</a:t>
            </a:r>
            <a:endParaRPr lang="en-US" altLang="zh-CN" baseline="-25000" dirty="0">
              <a:solidFill>
                <a:srgbClr val="000000"/>
              </a:solidFill>
              <a:latin typeface="Verdana" pitchFamily="34" charset="0"/>
              <a:ea typeface="华文仿宋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Constructing reactors </a:t>
            </a:r>
            <a:r>
              <a:rPr lang="zh-CN" altLang="en-US" b="1" dirty="0">
                <a:solidFill>
                  <a:srgbClr val="000000"/>
                </a:solidFill>
                <a:latin typeface="Verdana" pitchFamily="34" charset="0"/>
                <a:ea typeface="黑体" pitchFamily="2" charset="-122"/>
              </a:rPr>
              <a:t>：  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25.90 </a:t>
            </a:r>
            <a:r>
              <a:rPr lang="en-US" altLang="zh-CN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GW</a:t>
            </a:r>
            <a:r>
              <a:rPr lang="en-US" altLang="zh-CN" baseline="-25000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e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/23</a:t>
            </a:r>
            <a:r>
              <a:rPr lang="en-US" altLang="zh-CN" dirty="0">
                <a:solidFill>
                  <a:srgbClr val="0000CC"/>
                </a:solidFill>
                <a:latin typeface="Verdana" pitchFamily="34" charset="0"/>
                <a:ea typeface="宋体" pitchFamily="2" charset="-122"/>
              </a:rPr>
              <a:t> sets</a:t>
            </a:r>
            <a:endParaRPr lang="en-US" altLang="zh-CN" baseline="-25000" dirty="0">
              <a:solidFill>
                <a:srgbClr val="000000"/>
              </a:solidFill>
              <a:latin typeface="Verdana" pitchFamily="34" charset="0"/>
              <a:ea typeface="华文仿宋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Prepare to construct </a:t>
            </a:r>
            <a:r>
              <a:rPr lang="zh-CN" altLang="en-US" b="1" dirty="0">
                <a:solidFill>
                  <a:srgbClr val="000000"/>
                </a:solidFill>
                <a:latin typeface="Verdana" pitchFamily="34" charset="0"/>
                <a:ea typeface="黑体" pitchFamily="2" charset="-122"/>
              </a:rPr>
              <a:t>：   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44.27 </a:t>
            </a:r>
            <a:r>
              <a:rPr lang="en-US" altLang="zh-CN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GW</a:t>
            </a:r>
            <a:r>
              <a:rPr lang="en-US" altLang="zh-CN" baseline="-25000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e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/39</a:t>
            </a:r>
            <a:r>
              <a:rPr lang="en-US" altLang="zh-CN" dirty="0">
                <a:solidFill>
                  <a:srgbClr val="0000CC"/>
                </a:solidFill>
                <a:latin typeface="Verdana" pitchFamily="34" charset="0"/>
                <a:ea typeface="宋体" pitchFamily="2" charset="-122"/>
              </a:rPr>
              <a:t> sets</a:t>
            </a:r>
            <a:endParaRPr lang="en-US" altLang="zh-CN" dirty="0">
              <a:solidFill>
                <a:srgbClr val="000000"/>
              </a:solidFill>
              <a:latin typeface="Verdana" pitchFamily="34" charset="0"/>
              <a:ea typeface="华文仿宋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Propose to construct</a:t>
            </a:r>
            <a:r>
              <a:rPr lang="zh-CN" altLang="en-US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：  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120.0 </a:t>
            </a:r>
            <a:r>
              <a:rPr lang="en-US" altLang="zh-CN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GW</a:t>
            </a:r>
            <a:r>
              <a:rPr lang="en-US" altLang="zh-CN" baseline="-25000" dirty="0" err="1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e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华文仿宋" pitchFamily="2" charset="-122"/>
              </a:rPr>
              <a:t>/120</a:t>
            </a:r>
            <a:r>
              <a:rPr lang="en-US" altLang="zh-CN" dirty="0">
                <a:solidFill>
                  <a:srgbClr val="0000CC"/>
                </a:solidFill>
                <a:latin typeface="Verdana" pitchFamily="34" charset="0"/>
                <a:ea typeface="宋体" pitchFamily="2" charset="-122"/>
              </a:rPr>
              <a:t> sets</a:t>
            </a:r>
            <a:endParaRPr lang="en-US" altLang="zh-CN" sz="1600" dirty="0">
              <a:solidFill>
                <a:srgbClr val="7F7F7F"/>
              </a:solidFill>
              <a:latin typeface="Verdana" pitchFamily="34" charset="0"/>
              <a:ea typeface="华文仿宋" pitchFamily="2" charset="-122"/>
            </a:endParaRPr>
          </a:p>
        </p:txBody>
      </p:sp>
      <p:sp>
        <p:nvSpPr>
          <p:cNvPr id="11270" name="矩形 13"/>
          <p:cNvSpPr>
            <a:spLocks noChangeArrowheads="1"/>
          </p:cNvSpPr>
          <p:nvPr/>
        </p:nvSpPr>
        <p:spPr bwMode="auto">
          <a:xfrm>
            <a:off x="107950" y="3738563"/>
            <a:ext cx="3600450" cy="2930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zh-CN" sz="1600" b="1" i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2020 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70GWe   ( 5% total electricity ) 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1600" b="1" i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2030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200GWe ( 10% total electricity ) 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1600" b="1" i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2050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1600" u="sng" dirty="0">
                <a:latin typeface="Verdana" pitchFamily="34" charset="0"/>
                <a:ea typeface="宋体" charset="-122"/>
              </a:rPr>
              <a:t>400GWe ( 22% total electricity )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sz="2000" u="sng" dirty="0">
                <a:solidFill>
                  <a:srgbClr val="FF0000"/>
                </a:solidFill>
                <a:latin typeface="Verdana" pitchFamily="34" charset="0"/>
                <a:ea typeface="宋体" charset="-122"/>
              </a:rPr>
              <a:t>May be more than total nuclear power in the world right now !</a:t>
            </a:r>
            <a:endParaRPr lang="en-US" altLang="zh-CN" sz="1600" u="sng" dirty="0">
              <a:latin typeface="Verdana" pitchFamily="34" charset="0"/>
              <a:ea typeface="宋体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2680" y="1529497"/>
            <a:ext cx="3061320" cy="132343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6600"/>
                </a:solidFill>
              </a:rPr>
              <a:t>Probably too ambitious and affected by Fukushima nuclear accident</a:t>
            </a:r>
            <a:endParaRPr lang="zh-CN" altLang="en-US" sz="2000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C8EC4841-34B0-4C5E-A50B-D151FC0781A4}" type="slidenum">
              <a:rPr lang="en-US" altLang="zh-CN" sz="1200"/>
              <a:pPr eaLnBrk="1" hangingPunct="1"/>
              <a:t>4</a:t>
            </a:fld>
            <a:endParaRPr lang="en-US" altLang="zh-CN" sz="1200"/>
          </a:p>
        </p:txBody>
      </p:sp>
      <p:sp>
        <p:nvSpPr>
          <p:cNvPr id="7170" name="标题 6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000" b="1" i="1">
                <a:solidFill>
                  <a:srgbClr val="0000FF"/>
                </a:solidFill>
              </a:rPr>
              <a:t>Nuclear waste accumulated by 2050 in China</a:t>
            </a:r>
            <a:endParaRPr lang="zh-CN" altLang="en-US" sz="300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48768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kumimoji="1" lang="en-US" altLang="zh-CN" sz="2800" i="1">
                <a:solidFill>
                  <a:srgbClr val="FF3300"/>
                </a:solidFill>
                <a:latin typeface="Tahoma" pitchFamily="34" charset="0"/>
              </a:rPr>
              <a:t> </a:t>
            </a:r>
            <a:endParaRPr kumimoji="1" lang="en-US" altLang="zh-CN" sz="4400" i="1">
              <a:solidFill>
                <a:schemeClr val="tx2"/>
              </a:solidFill>
              <a:latin typeface="Tahoma" pitchFamily="34" charset="0"/>
            </a:endParaRPr>
          </a:p>
        </p:txBody>
      </p:sp>
      <p:graphicFrame>
        <p:nvGraphicFramePr>
          <p:cNvPr id="7221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817371"/>
              </p:ext>
            </p:extLst>
          </p:nvPr>
        </p:nvGraphicFramePr>
        <p:xfrm>
          <a:off x="755650" y="1989138"/>
          <a:ext cx="7639050" cy="2967039"/>
        </p:xfrm>
        <a:graphic>
          <a:graphicData uri="http://schemas.openxmlformats.org/drawingml/2006/table">
            <a:tbl>
              <a:tblPr/>
              <a:tblGrid>
                <a:gridCol w="3095625"/>
                <a:gridCol w="1081088"/>
                <a:gridCol w="1008062"/>
                <a:gridCol w="1079500"/>
                <a:gridCol w="1374775"/>
              </a:tblGrid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Year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Power (GW)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Spent fuel (t)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7200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&gt;50000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Minor actinides (t)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&gt;30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Long live fission products (t)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&gt;120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308850" y="6381750"/>
            <a:ext cx="1225550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C6C33EE0-44C1-4073-9FE9-92157FBD9163}" type="slidenum">
              <a:rPr lang="en-US" altLang="zh-CN" sz="1200"/>
              <a:pPr eaLnBrk="1" hangingPunct="1"/>
              <a:t>5</a:t>
            </a:fld>
            <a:endParaRPr lang="en-US" altLang="zh-CN" sz="1200"/>
          </a:p>
        </p:txBody>
      </p:sp>
      <p:sp>
        <p:nvSpPr>
          <p:cNvPr id="9218" name="内容占位符 2"/>
          <p:cNvSpPr>
            <a:spLocks noGrp="1"/>
          </p:cNvSpPr>
          <p:nvPr>
            <p:ph idx="4294967295"/>
          </p:nvPr>
        </p:nvSpPr>
        <p:spPr>
          <a:xfrm>
            <a:off x="0" y="1663700"/>
            <a:ext cx="8550275" cy="4505325"/>
          </a:xfrm>
        </p:spPr>
        <p:txBody>
          <a:bodyPr/>
          <a:lstStyle/>
          <a:p>
            <a:pPr marL="273050" lvl="1" indent="-273050"/>
            <a:r>
              <a:rPr lang="en-US" altLang="zh-CN" sz="2800"/>
              <a:t>The strategy of sustainable fission energy in China consoled by top Chinese scientists: </a:t>
            </a:r>
          </a:p>
          <a:p>
            <a:pPr lvl="2">
              <a:spcBef>
                <a:spcPts val="1000"/>
              </a:spcBef>
              <a:buClr>
                <a:srgbClr val="CC0000"/>
              </a:buClr>
              <a:buFont typeface="Wingdings 3" pitchFamily="18" charset="2"/>
              <a:buChar char=""/>
            </a:pPr>
            <a:r>
              <a:rPr lang="en-US" altLang="zh-CN" sz="2400" u="sng">
                <a:solidFill>
                  <a:srgbClr val="FF0000"/>
                </a:solidFill>
              </a:rPr>
              <a:t>Gen-IV reactors for nuclear fuel  breeding </a:t>
            </a:r>
          </a:p>
          <a:p>
            <a:pPr lvl="2">
              <a:spcBef>
                <a:spcPts val="1000"/>
              </a:spcBef>
              <a:buClr>
                <a:srgbClr val="CC0000"/>
              </a:buClr>
              <a:buFont typeface="Wingdings 3" pitchFamily="18" charset="2"/>
              <a:buChar char=""/>
            </a:pPr>
            <a:r>
              <a:rPr lang="en-US" altLang="zh-CN" sz="2400" u="sng">
                <a:solidFill>
                  <a:srgbClr val="FF0000"/>
                </a:solidFill>
              </a:rPr>
              <a:t>ADS for transmutation</a:t>
            </a:r>
          </a:p>
          <a:p>
            <a:pPr lvl="3"/>
            <a:r>
              <a:rPr lang="en-US" altLang="zh-CN" sz="2000"/>
              <a:t>Nuclear waste is a bottleneck for nuclear power development. </a:t>
            </a:r>
          </a:p>
          <a:p>
            <a:pPr lvl="3"/>
            <a:r>
              <a:rPr lang="en-US" altLang="zh-CN" sz="2000"/>
              <a:t>ADS has been recognized as a good option for nuclear waste transmutation. </a:t>
            </a:r>
          </a:p>
          <a:p>
            <a:r>
              <a:rPr lang="en-US" altLang="zh-CN" sz="2200"/>
              <a:t>As a long-term program, ADS and TMSR (Thorium-based Melten Salt Reactor) R&amp;Ds will be supported by CAS. </a:t>
            </a:r>
          </a:p>
          <a:p>
            <a:r>
              <a:rPr lang="en-US" altLang="zh-CN" sz="2200"/>
              <a:t>Budgets for C-ADS and TMSR (both Phase 1) have been allocated by the central government.</a:t>
            </a:r>
            <a:endParaRPr lang="zh-CN" altLang="en-US" sz="2200"/>
          </a:p>
        </p:txBody>
      </p:sp>
      <p:sp>
        <p:nvSpPr>
          <p:cNvPr id="9219" name="标题 1"/>
          <p:cNvSpPr>
            <a:spLocks noGrp="1"/>
          </p:cNvSpPr>
          <p:nvPr>
            <p:ph type="title" idx="4294967295"/>
          </p:nvPr>
        </p:nvSpPr>
        <p:spPr>
          <a:xfrm>
            <a:off x="0" y="765175"/>
            <a:ext cx="8540750" cy="679450"/>
          </a:xfrm>
        </p:spPr>
        <p:txBody>
          <a:bodyPr anchor="b">
            <a:normAutofit fontScale="90000"/>
          </a:bodyPr>
          <a:lstStyle/>
          <a:p>
            <a:r>
              <a:rPr lang="en-US" altLang="zh-CN" sz="3200" i="1">
                <a:solidFill>
                  <a:srgbClr val="0000FF"/>
                </a:solidFill>
              </a:rPr>
              <a:t>Advanced Nuclear Energy Programs in China</a:t>
            </a:r>
            <a:r>
              <a:rPr lang="en-US" altLang="zh-CN" sz="4200" b="1" i="1">
                <a:solidFill>
                  <a:srgbClr val="0000FF"/>
                </a:solidFill>
              </a:rPr>
              <a:t> </a:t>
            </a:r>
            <a:endParaRPr lang="zh-CN" altLang="en-US" sz="4200" b="1" i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 idx="4294967295"/>
          </p:nvPr>
        </p:nvSpPr>
        <p:spPr>
          <a:xfrm>
            <a:off x="574675" y="304800"/>
            <a:ext cx="8569325" cy="1216025"/>
          </a:xfrm>
        </p:spPr>
        <p:txBody>
          <a:bodyPr anchor="b"/>
          <a:lstStyle/>
          <a:p>
            <a:r>
              <a:rPr lang="en-US" altLang="zh-CN" sz="3400" b="1" i="1">
                <a:solidFill>
                  <a:srgbClr val="0000FF"/>
                </a:solidFill>
              </a:rPr>
              <a:t>Special Nuclear Energy Program in CAS </a:t>
            </a:r>
            <a:endParaRPr lang="zh-CN" altLang="en-US" sz="3400" b="1" i="1">
              <a:solidFill>
                <a:srgbClr val="0000FF"/>
              </a:solidFill>
            </a:endParaRPr>
          </a:p>
        </p:txBody>
      </p:sp>
      <p:sp>
        <p:nvSpPr>
          <p:cNvPr id="12291" name="内容占位符 2"/>
          <p:cNvSpPr>
            <a:spLocks noGrp="1"/>
          </p:cNvSpPr>
          <p:nvPr>
            <p:ph idx="4294967295"/>
          </p:nvPr>
        </p:nvSpPr>
        <p:spPr>
          <a:xfrm>
            <a:off x="0" y="1612900"/>
            <a:ext cx="4694238" cy="4505325"/>
          </a:xfrm>
        </p:spPr>
        <p:txBody>
          <a:bodyPr>
            <a:normAutofit lnSpcReduction="10000"/>
          </a:bodyPr>
          <a:lstStyle/>
          <a:p>
            <a:r>
              <a:rPr lang="en-US" altLang="en-US" sz="2000" b="1" dirty="0">
                <a:solidFill>
                  <a:srgbClr val="FF0000"/>
                </a:solidFill>
              </a:rPr>
              <a:t>TMSR</a:t>
            </a:r>
          </a:p>
          <a:p>
            <a:pPr>
              <a:buFont typeface="Wingdings" pitchFamily="2" charset="2"/>
              <a:buNone/>
            </a:pPr>
            <a:r>
              <a:rPr lang="en-US" altLang="en-US" sz="2000" dirty="0"/>
              <a:t>   - Diversify </a:t>
            </a:r>
            <a:r>
              <a:rPr lang="en-US" altLang="zh-CN" sz="2000" dirty="0"/>
              <a:t>n</a:t>
            </a:r>
            <a:r>
              <a:rPr lang="en-US" altLang="en-US" sz="2000" dirty="0"/>
              <a:t>uclear fuel </a:t>
            </a:r>
            <a:r>
              <a:rPr lang="en-US" altLang="en-US" sz="2000" dirty="0" smtClean="0"/>
              <a:t>resource</a:t>
            </a:r>
            <a:endParaRPr lang="en-US" altLang="zh-CN" sz="2000" dirty="0"/>
          </a:p>
          <a:p>
            <a:pPr>
              <a:buFont typeface="Wingdings" pitchFamily="2" charset="2"/>
              <a:buNone/>
            </a:pPr>
            <a:r>
              <a:rPr lang="en-US" altLang="zh-CN" sz="2000" dirty="0"/>
              <a:t>    (Thorium is richer than uranium and more dispersed on the earth, less waste etc.)</a:t>
            </a:r>
            <a:endParaRPr lang="en-US" altLang="en-US" sz="2000" dirty="0"/>
          </a:p>
          <a:p>
            <a:pPr>
              <a:buFont typeface="Wingdings" pitchFamily="2" charset="2"/>
              <a:buNone/>
            </a:pPr>
            <a:endParaRPr lang="en-US" altLang="en-US" sz="2000" dirty="0"/>
          </a:p>
          <a:p>
            <a:r>
              <a:rPr lang="en-US" altLang="zh-CN" sz="2000" b="1" dirty="0">
                <a:solidFill>
                  <a:srgbClr val="FF0000"/>
                </a:solidFill>
              </a:rPr>
              <a:t>ADS</a:t>
            </a:r>
          </a:p>
          <a:p>
            <a:pPr>
              <a:buFont typeface="Wingdings" pitchFamily="2" charset="2"/>
              <a:buNone/>
            </a:pPr>
            <a:r>
              <a:rPr lang="en-US" altLang="en-US" sz="2000" dirty="0"/>
              <a:t>   - Transmutation of </a:t>
            </a:r>
            <a:r>
              <a:rPr lang="en-US" altLang="zh-CN" sz="2000" dirty="0"/>
              <a:t>l</a:t>
            </a:r>
            <a:r>
              <a:rPr lang="en-US" altLang="en-US" sz="2000" dirty="0"/>
              <a:t>ong</a:t>
            </a:r>
            <a:r>
              <a:rPr lang="en-US" altLang="zh-CN" sz="2000" dirty="0"/>
              <a:t>-</a:t>
            </a:r>
            <a:r>
              <a:rPr lang="en-US" altLang="en-US" sz="2000" dirty="0"/>
              <a:t>lived </a:t>
            </a:r>
            <a:r>
              <a:rPr lang="en-US" altLang="zh-CN" sz="2000" dirty="0"/>
              <a:t>n</a:t>
            </a:r>
            <a:r>
              <a:rPr lang="en-US" altLang="en-US" sz="2000" dirty="0"/>
              <a:t>uclear waste </a:t>
            </a:r>
          </a:p>
          <a:p>
            <a:pPr>
              <a:buFont typeface="Wingdings" pitchFamily="2" charset="2"/>
              <a:buNone/>
            </a:pPr>
            <a:endParaRPr lang="en-US" altLang="en-US" sz="2000" dirty="0"/>
          </a:p>
          <a:p>
            <a:r>
              <a:rPr lang="en-US" altLang="zh-CN" sz="2000" dirty="0">
                <a:solidFill>
                  <a:srgbClr val="FF0000"/>
                </a:solidFill>
              </a:rPr>
              <a:t>~2032,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dirty="0">
                <a:cs typeface="Times New Roman" pitchFamily="18" charset="0"/>
              </a:rPr>
              <a:t>   - Demo facilities for industrial applications</a:t>
            </a:r>
            <a:endParaRPr lang="zh-CN" altLang="en-US" sz="2000" dirty="0"/>
          </a:p>
        </p:txBody>
      </p:sp>
      <p:pic>
        <p:nvPicPr>
          <p:cNvPr id="12292" name="Picture 49"/>
          <p:cNvPicPr>
            <a:picLocks noChangeAspect="1" noChangeArrowheads="1"/>
          </p:cNvPicPr>
          <p:nvPr/>
        </p:nvPicPr>
        <p:blipFill>
          <a:blip r:embed="rId3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8775"/>
            <a:ext cx="4249738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4" cstate="print">
            <a:lum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49725"/>
            <a:ext cx="42735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E64DB07E-5A86-4156-927B-BE67730792B7}" type="slidenum">
              <a:rPr lang="en-US" altLang="zh-CN" sz="1200"/>
              <a:pPr eaLnBrk="1" hangingPunct="1"/>
              <a:t>7</a:t>
            </a:fld>
            <a:endParaRPr lang="en-US" altLang="zh-CN" sz="1200"/>
          </a:p>
        </p:txBody>
      </p:sp>
      <p:sp>
        <p:nvSpPr>
          <p:cNvPr id="13314" name="标题 122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400" b="1" i="1">
                <a:solidFill>
                  <a:srgbClr val="0000FF"/>
                </a:solidFill>
              </a:rPr>
              <a:t>Schematic of C-ADS</a:t>
            </a:r>
            <a:endParaRPr lang="zh-CN" altLang="en-US" sz="3400" b="1" i="1">
              <a:solidFill>
                <a:srgbClr val="0000FF"/>
              </a:solidFill>
            </a:endParaRPr>
          </a:p>
        </p:txBody>
      </p:sp>
      <p:grpSp>
        <p:nvGrpSpPr>
          <p:cNvPr id="13317" name="组合 148"/>
          <p:cNvGrpSpPr>
            <a:grpSpLocks/>
          </p:cNvGrpSpPr>
          <p:nvPr/>
        </p:nvGrpSpPr>
        <p:grpSpPr bwMode="auto">
          <a:xfrm>
            <a:off x="1042988" y="2725738"/>
            <a:ext cx="3654425" cy="3478212"/>
            <a:chOff x="444792" y="1348001"/>
            <a:chExt cx="4651638" cy="4349251"/>
          </a:xfrm>
        </p:grpSpPr>
        <p:grpSp>
          <p:nvGrpSpPr>
            <p:cNvPr id="13551" name="组合 143"/>
            <p:cNvGrpSpPr>
              <a:grpSpLocks/>
            </p:cNvGrpSpPr>
            <p:nvPr/>
          </p:nvGrpSpPr>
          <p:grpSpPr bwMode="auto">
            <a:xfrm>
              <a:off x="444792" y="1348001"/>
              <a:ext cx="4651638" cy="4349251"/>
              <a:chOff x="484217" y="1348001"/>
              <a:chExt cx="4651638" cy="4349251"/>
            </a:xfrm>
          </p:grpSpPr>
          <p:sp>
            <p:nvSpPr>
              <p:cNvPr id="98" name="圆角矩形 97"/>
              <p:cNvSpPr/>
              <p:nvPr/>
            </p:nvSpPr>
            <p:spPr>
              <a:xfrm>
                <a:off x="484217" y="1348001"/>
                <a:ext cx="4651638" cy="4349251"/>
              </a:xfrm>
              <a:prstGeom prst="roundRect">
                <a:avLst>
                  <a:gd name="adj" fmla="val 45442"/>
                </a:avLst>
              </a:prstGeom>
              <a:blipFill>
                <a:blip r:embed="rId2" cstate="print"/>
                <a:tile tx="0" ty="0" sx="100000" sy="100000" flip="none" algn="tl"/>
              </a:blipFill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41" name="圆角矩形 140"/>
              <p:cNvSpPr/>
              <p:nvPr/>
            </p:nvSpPr>
            <p:spPr>
              <a:xfrm>
                <a:off x="744886" y="1592162"/>
                <a:ext cx="4130299" cy="3860929"/>
              </a:xfrm>
              <a:prstGeom prst="roundRect">
                <a:avLst>
                  <a:gd name="adj" fmla="val 45442"/>
                </a:avLst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484217" y="3406501"/>
                <a:ext cx="4651638" cy="2290751"/>
              </a:xfrm>
              <a:prstGeom prst="rect">
                <a:avLst/>
              </a:prstGeom>
              <a:blipFill>
                <a:blip r:embed="rId2" cstate="print"/>
                <a:tile tx="0" ty="0" sx="100000" sy="100000" flip="none" algn="tl"/>
              </a:blipFill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746907" y="3406501"/>
                <a:ext cx="4128278" cy="2046591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145" name="矩形 144"/>
            <p:cNvSpPr/>
            <p:nvPr/>
          </p:nvSpPr>
          <p:spPr>
            <a:xfrm>
              <a:off x="2625120" y="1349985"/>
              <a:ext cx="290980" cy="258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3318" name="AutoShape 2"/>
          <p:cNvSpPr>
            <a:spLocks noChangeArrowheads="1"/>
          </p:cNvSpPr>
          <p:nvPr/>
        </p:nvSpPr>
        <p:spPr bwMode="auto">
          <a:xfrm>
            <a:off x="1746250" y="3629025"/>
            <a:ext cx="2320925" cy="7302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0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66330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9" name="Arc 3"/>
          <p:cNvSpPr>
            <a:spLocks/>
          </p:cNvSpPr>
          <p:nvPr/>
        </p:nvSpPr>
        <p:spPr bwMode="auto">
          <a:xfrm>
            <a:off x="2336800" y="5434013"/>
            <a:ext cx="1160463" cy="171450"/>
          </a:xfrm>
          <a:custGeom>
            <a:avLst/>
            <a:gdLst>
              <a:gd name="T0" fmla="*/ 0 w 43193"/>
              <a:gd name="T1" fmla="*/ 2147483647 h 21600"/>
              <a:gd name="T2" fmla="*/ 2147483647 w 43193"/>
              <a:gd name="T3" fmla="*/ 2147483647 h 21600"/>
              <a:gd name="T4" fmla="*/ 2147483647 w 43193"/>
              <a:gd name="T5" fmla="*/ 2147483647 h 21600"/>
              <a:gd name="T6" fmla="*/ 0 60000 65536"/>
              <a:gd name="T7" fmla="*/ 0 60000 65536"/>
              <a:gd name="T8" fmla="*/ 0 60000 65536"/>
              <a:gd name="T9" fmla="*/ 0 w 43193"/>
              <a:gd name="T10" fmla="*/ 0 h 21600"/>
              <a:gd name="T11" fmla="*/ 43193 w 4319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93" h="21600" fill="none" extrusionOk="0">
                <a:moveTo>
                  <a:pt x="0" y="21038"/>
                </a:moveTo>
                <a:cubicBezTo>
                  <a:pt x="304" y="9331"/>
                  <a:pt x="9882" y="-1"/>
                  <a:pt x="21593" y="0"/>
                </a:cubicBezTo>
                <a:cubicBezTo>
                  <a:pt x="33522" y="0"/>
                  <a:pt x="43193" y="9670"/>
                  <a:pt x="43193" y="21600"/>
                </a:cubicBezTo>
              </a:path>
              <a:path w="43193" h="21600" stroke="0" extrusionOk="0">
                <a:moveTo>
                  <a:pt x="0" y="21038"/>
                </a:moveTo>
                <a:cubicBezTo>
                  <a:pt x="304" y="9331"/>
                  <a:pt x="9882" y="-1"/>
                  <a:pt x="21593" y="0"/>
                </a:cubicBezTo>
                <a:cubicBezTo>
                  <a:pt x="33522" y="0"/>
                  <a:pt x="43193" y="9670"/>
                  <a:pt x="43193" y="21600"/>
                </a:cubicBezTo>
                <a:lnTo>
                  <a:pt x="21593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1746250" y="3994150"/>
            <a:ext cx="579438" cy="1611313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Calibri" pitchFamily="34" charset="0"/>
            </a:endParaRPr>
          </a:p>
        </p:txBody>
      </p:sp>
      <p:sp>
        <p:nvSpPr>
          <p:cNvPr id="13321" name="Rectangle 5"/>
          <p:cNvSpPr>
            <a:spLocks noChangeArrowheads="1"/>
          </p:cNvSpPr>
          <p:nvPr/>
        </p:nvSpPr>
        <p:spPr bwMode="auto">
          <a:xfrm>
            <a:off x="3517900" y="3994150"/>
            <a:ext cx="579438" cy="1611313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Calibri" pitchFamily="34" charset="0"/>
            </a:endParaRPr>
          </a:p>
        </p:txBody>
      </p:sp>
      <p:sp>
        <p:nvSpPr>
          <p:cNvPr id="9" name="立方体 8"/>
          <p:cNvSpPr/>
          <p:nvPr/>
        </p:nvSpPr>
        <p:spPr>
          <a:xfrm>
            <a:off x="2546978" y="4475203"/>
            <a:ext cx="737814" cy="322470"/>
          </a:xfrm>
          <a:prstGeom prst="cube">
            <a:avLst>
              <a:gd name="adj" fmla="val 56523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325" name="组合 15"/>
          <p:cNvGrpSpPr>
            <a:grpSpLocks/>
          </p:cNvGrpSpPr>
          <p:nvPr/>
        </p:nvGrpSpPr>
        <p:grpSpPr bwMode="auto">
          <a:xfrm>
            <a:off x="5133975" y="2155825"/>
            <a:ext cx="2382838" cy="495300"/>
            <a:chOff x="5938022" y="2196756"/>
            <a:chExt cx="2333784" cy="559050"/>
          </a:xfrm>
        </p:grpSpPr>
        <p:grpSp>
          <p:nvGrpSpPr>
            <p:cNvPr id="13539" name="圆柱形 11"/>
            <p:cNvGrpSpPr>
              <a:grpSpLocks/>
            </p:cNvGrpSpPr>
            <p:nvPr/>
          </p:nvGrpSpPr>
          <p:grpSpPr bwMode="auto">
            <a:xfrm>
              <a:off x="7596455" y="2114187"/>
              <a:ext cx="746409" cy="726291"/>
              <a:chOff x="7711440" y="457200"/>
              <a:chExt cx="969264" cy="804672"/>
            </a:xfrm>
          </p:grpSpPr>
          <p:pic>
            <p:nvPicPr>
              <p:cNvPr id="13549" name="圆柱形 11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1440" y="457200"/>
                <a:ext cx="969264" cy="804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550" name="Text Box 21"/>
              <p:cNvSpPr txBox="1">
                <a:spLocks noChangeArrowheads="1"/>
              </p:cNvSpPr>
              <p:nvPr/>
            </p:nvSpPr>
            <p:spPr bwMode="auto">
              <a:xfrm rot="-5400000">
                <a:off x="7912192" y="545238"/>
                <a:ext cx="619378" cy="62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3540" name="圆柱形 12"/>
            <p:cNvGrpSpPr>
              <a:grpSpLocks/>
            </p:cNvGrpSpPr>
            <p:nvPr/>
          </p:nvGrpSpPr>
          <p:grpSpPr bwMode="auto">
            <a:xfrm>
              <a:off x="7019044" y="2114187"/>
              <a:ext cx="746409" cy="726291"/>
              <a:chOff x="6961632" y="457200"/>
              <a:chExt cx="969264" cy="804672"/>
            </a:xfrm>
          </p:grpSpPr>
          <p:pic>
            <p:nvPicPr>
              <p:cNvPr id="13547" name="圆柱形 1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61632" y="457200"/>
                <a:ext cx="969264" cy="804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548" name="Text Box 24"/>
              <p:cNvSpPr txBox="1">
                <a:spLocks noChangeArrowheads="1"/>
              </p:cNvSpPr>
              <p:nvPr/>
            </p:nvSpPr>
            <p:spPr bwMode="auto">
              <a:xfrm rot="-5400000">
                <a:off x="7164170" y="545237"/>
                <a:ext cx="619379" cy="62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3541" name="圆柱形 13"/>
            <p:cNvGrpSpPr>
              <a:grpSpLocks/>
            </p:cNvGrpSpPr>
            <p:nvPr/>
          </p:nvGrpSpPr>
          <p:grpSpPr bwMode="auto">
            <a:xfrm>
              <a:off x="6441633" y="2114187"/>
              <a:ext cx="746409" cy="726291"/>
              <a:chOff x="6211824" y="457200"/>
              <a:chExt cx="969264" cy="804672"/>
            </a:xfrm>
          </p:grpSpPr>
          <p:pic>
            <p:nvPicPr>
              <p:cNvPr id="13545" name="圆柱形 13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11824" y="457200"/>
                <a:ext cx="969264" cy="804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546" name="Text Box 27"/>
              <p:cNvSpPr txBox="1">
                <a:spLocks noChangeArrowheads="1"/>
              </p:cNvSpPr>
              <p:nvPr/>
            </p:nvSpPr>
            <p:spPr bwMode="auto">
              <a:xfrm rot="-5400000">
                <a:off x="6416149" y="545235"/>
                <a:ext cx="619379" cy="62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3542" name="圆柱形 14"/>
            <p:cNvGrpSpPr>
              <a:grpSpLocks/>
            </p:cNvGrpSpPr>
            <p:nvPr/>
          </p:nvGrpSpPr>
          <p:grpSpPr bwMode="auto">
            <a:xfrm>
              <a:off x="5868916" y="2114187"/>
              <a:ext cx="746409" cy="726291"/>
              <a:chOff x="5468112" y="457200"/>
              <a:chExt cx="969264" cy="804672"/>
            </a:xfrm>
          </p:grpSpPr>
          <p:pic>
            <p:nvPicPr>
              <p:cNvPr id="13543" name="圆柱形 1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8112" y="457200"/>
                <a:ext cx="969264" cy="804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544" name="Text Box 30"/>
              <p:cNvSpPr txBox="1">
                <a:spLocks noChangeArrowheads="1"/>
              </p:cNvSpPr>
              <p:nvPr/>
            </p:nvSpPr>
            <p:spPr bwMode="auto">
              <a:xfrm rot="-5400000">
                <a:off x="5668128" y="545234"/>
                <a:ext cx="619379" cy="62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cxnSp>
        <p:nvCxnSpPr>
          <p:cNvPr id="18" name="直接连接符 17"/>
          <p:cNvCxnSpPr>
            <a:endCxn id="21" idx="0"/>
          </p:cNvCxnSpPr>
          <p:nvPr/>
        </p:nvCxnSpPr>
        <p:spPr>
          <a:xfrm rot="16200000" flipV="1">
            <a:off x="1973698" y="3639154"/>
            <a:ext cx="1839391" cy="1587"/>
          </a:xfrm>
          <a:prstGeom prst="line">
            <a:avLst/>
          </a:prstGeom>
          <a:ln w="19050">
            <a:solidFill>
              <a:srgbClr val="FFFF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弧形 20"/>
          <p:cNvSpPr/>
          <p:nvPr/>
        </p:nvSpPr>
        <p:spPr>
          <a:xfrm>
            <a:off x="2892220" y="2347236"/>
            <a:ext cx="717943" cy="732011"/>
          </a:xfrm>
          <a:prstGeom prst="arc">
            <a:avLst>
              <a:gd name="adj1" fmla="val 10813244"/>
              <a:gd name="adj2" fmla="val 16238320"/>
            </a:avLst>
          </a:prstGeom>
          <a:ln w="19050">
            <a:solidFill>
              <a:srgbClr val="FFFF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874011" y="2676913"/>
            <a:ext cx="48157" cy="48933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075082" y="2357774"/>
            <a:ext cx="48544" cy="5097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912015" y="2508490"/>
            <a:ext cx="48156" cy="5091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872074" y="2884596"/>
            <a:ext cx="48155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2872074" y="3078458"/>
            <a:ext cx="48155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2074" y="3285289"/>
            <a:ext cx="48155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872074" y="3499210"/>
            <a:ext cx="48155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872074" y="3705397"/>
            <a:ext cx="48155" cy="48933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2632511" y="4508752"/>
            <a:ext cx="39081" cy="39402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094749" y="4292550"/>
            <a:ext cx="40643" cy="4131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362955" y="4120087"/>
            <a:ext cx="39008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2632511" y="4680030"/>
            <a:ext cx="39081" cy="3972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3326505" y="4526040"/>
            <a:ext cx="39007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730224" y="4098582"/>
            <a:ext cx="40644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2692066" y="4931079"/>
            <a:ext cx="39008" cy="3940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382254" y="5253180"/>
            <a:ext cx="39008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箭头连接符 59"/>
          <p:cNvCxnSpPr/>
          <p:nvPr/>
        </p:nvCxnSpPr>
        <p:spPr>
          <a:xfrm flipV="1">
            <a:off x="2981325" y="4029075"/>
            <a:ext cx="501650" cy="509588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 flipV="1">
            <a:off x="2949575" y="4500563"/>
            <a:ext cx="492125" cy="873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 flipV="1">
            <a:off x="2989263" y="4359275"/>
            <a:ext cx="477837" cy="201613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>
            <a:off x="2947988" y="4603750"/>
            <a:ext cx="490537" cy="138113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>
            <a:off x="2935288" y="4606925"/>
            <a:ext cx="503237" cy="427038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/>
          <p:cNvCxnSpPr>
            <a:cxnSpLocks noChangeShapeType="1"/>
          </p:cNvCxnSpPr>
          <p:nvPr/>
        </p:nvCxnSpPr>
        <p:spPr bwMode="auto">
          <a:xfrm>
            <a:off x="2913063" y="4606925"/>
            <a:ext cx="569912" cy="84296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椭圆 81"/>
          <p:cNvSpPr/>
          <p:nvPr/>
        </p:nvSpPr>
        <p:spPr>
          <a:xfrm>
            <a:off x="3218211" y="4640300"/>
            <a:ext cx="38757" cy="3967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3326505" y="4726406"/>
            <a:ext cx="39007" cy="3967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2997011" y="4685045"/>
            <a:ext cx="40644" cy="3972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3410103" y="5392372"/>
            <a:ext cx="39341" cy="4131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3145310" y="5193640"/>
            <a:ext cx="38757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88" name="直接箭头连接符 87"/>
          <p:cNvCxnSpPr>
            <a:cxnSpLocks noChangeShapeType="1"/>
          </p:cNvCxnSpPr>
          <p:nvPr/>
        </p:nvCxnSpPr>
        <p:spPr bwMode="auto">
          <a:xfrm flipH="1" flipV="1">
            <a:off x="2384425" y="4037013"/>
            <a:ext cx="474663" cy="4826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直接箭头连接符 88"/>
          <p:cNvCxnSpPr>
            <a:cxnSpLocks noChangeShapeType="1"/>
          </p:cNvCxnSpPr>
          <p:nvPr/>
        </p:nvCxnSpPr>
        <p:spPr bwMode="auto">
          <a:xfrm flipH="1" flipV="1">
            <a:off x="2352675" y="4508500"/>
            <a:ext cx="485775" cy="68263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直接箭头连接符 89"/>
          <p:cNvCxnSpPr>
            <a:cxnSpLocks noChangeShapeType="1"/>
          </p:cNvCxnSpPr>
          <p:nvPr/>
        </p:nvCxnSpPr>
        <p:spPr bwMode="auto">
          <a:xfrm flipH="1" flipV="1">
            <a:off x="2381250" y="4333875"/>
            <a:ext cx="469900" cy="2159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直接箭头连接符 90"/>
          <p:cNvCxnSpPr>
            <a:cxnSpLocks noChangeShapeType="1"/>
          </p:cNvCxnSpPr>
          <p:nvPr/>
        </p:nvCxnSpPr>
        <p:spPr bwMode="auto">
          <a:xfrm flipH="1">
            <a:off x="2381250" y="4595813"/>
            <a:ext cx="447675" cy="12382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直接箭头连接符 91"/>
          <p:cNvCxnSpPr>
            <a:cxnSpLocks noChangeShapeType="1"/>
          </p:cNvCxnSpPr>
          <p:nvPr/>
        </p:nvCxnSpPr>
        <p:spPr bwMode="auto">
          <a:xfrm flipH="1">
            <a:off x="2381250" y="4595813"/>
            <a:ext cx="484188" cy="39528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直接箭头连接符 92"/>
          <p:cNvCxnSpPr>
            <a:cxnSpLocks noChangeShapeType="1"/>
          </p:cNvCxnSpPr>
          <p:nvPr/>
        </p:nvCxnSpPr>
        <p:spPr bwMode="auto">
          <a:xfrm flipH="1">
            <a:off x="2352675" y="4606925"/>
            <a:ext cx="527050" cy="78740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prstDash val="sysDot"/>
            <a:round/>
            <a:headEnd type="none" w="sm" len="sm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椭圆 104"/>
          <p:cNvSpPr/>
          <p:nvPr/>
        </p:nvSpPr>
        <p:spPr>
          <a:xfrm>
            <a:off x="2692066" y="5253180"/>
            <a:ext cx="39008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2884188" y="5042826"/>
            <a:ext cx="39080" cy="3967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2470038" y="4058810"/>
            <a:ext cx="40643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2712011" y="4358742"/>
            <a:ext cx="39081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2410544" y="4333914"/>
            <a:ext cx="39008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390538" y="4567504"/>
            <a:ext cx="39080" cy="4131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2869305" y="4704859"/>
            <a:ext cx="39007" cy="3972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894262" y="4837445"/>
            <a:ext cx="39080" cy="4131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2771566" y="4501108"/>
            <a:ext cx="39008" cy="3967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980362" y="4489592"/>
            <a:ext cx="39080" cy="3972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2826255" y="4595512"/>
            <a:ext cx="39008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2998575" y="4567504"/>
            <a:ext cx="40643" cy="4131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2846175" y="4469676"/>
            <a:ext cx="39080" cy="39674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1149927" y="2381958"/>
            <a:ext cx="118695" cy="120091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139899" y="2022857"/>
            <a:ext cx="146893" cy="149225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3297016" y="1484313"/>
            <a:ext cx="1823180" cy="0"/>
          </a:xfrm>
          <a:prstGeom prst="line">
            <a:avLst/>
          </a:prstGeom>
          <a:ln w="19050">
            <a:solidFill>
              <a:srgbClr val="FFFF00"/>
            </a:solidFill>
            <a:prstDash val="sysDot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4193099" y="2313036"/>
            <a:ext cx="48544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401118" y="2313036"/>
            <a:ext cx="49710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633762" y="2314627"/>
            <a:ext cx="50193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868997" y="2314627"/>
            <a:ext cx="48544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257331" y="2313036"/>
            <a:ext cx="48545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492363" y="2314627"/>
            <a:ext cx="48545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25963" y="2314627"/>
            <a:ext cx="48624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959632" y="2314627"/>
            <a:ext cx="48545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2885956" y="4636976"/>
            <a:ext cx="39008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2861145" y="4373640"/>
            <a:ext cx="39007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2632511" y="5081902"/>
            <a:ext cx="39081" cy="40980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2998575" y="4797717"/>
            <a:ext cx="40643" cy="41262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2779875" y="4844049"/>
            <a:ext cx="40643" cy="39726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3122895" y="4701578"/>
            <a:ext cx="39007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762561" y="4646904"/>
            <a:ext cx="38757" cy="39675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029360" y="4203952"/>
            <a:ext cx="38758" cy="40979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991854" y="4396778"/>
            <a:ext cx="39008" cy="39673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3389475" y="4312259"/>
            <a:ext cx="40643" cy="39674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3170775" y="4356352"/>
            <a:ext cx="39080" cy="40979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104475" y="4477972"/>
            <a:ext cx="40644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3104475" y="4910342"/>
            <a:ext cx="40644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369554" y="4950117"/>
            <a:ext cx="39008" cy="41262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430316" y="4910342"/>
            <a:ext cx="39007" cy="39727"/>
          </a:xfrm>
          <a:prstGeom prst="ellipse">
            <a:avLst/>
          </a:prstGeom>
          <a:gradFill flip="none" rotWithShape="1">
            <a:gsLst>
              <a:gs pos="0">
                <a:srgbClr val="03D4A8">
                  <a:alpha val="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2874011" y="3886694"/>
            <a:ext cx="49710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2874011" y="4092178"/>
            <a:ext cx="49710" cy="49321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2874011" y="4307445"/>
            <a:ext cx="49710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2874011" y="4512929"/>
            <a:ext cx="49710" cy="49322"/>
          </a:xfrm>
          <a:prstGeom prst="ellipse">
            <a:avLst/>
          </a:prstGeom>
          <a:gradFill flip="none" rotWithShape="1">
            <a:gsLst>
              <a:gs pos="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32" name="TextBox 149"/>
          <p:cNvSpPr txBox="1">
            <a:spLocks noChangeArrowheads="1"/>
          </p:cNvSpPr>
          <p:nvPr/>
        </p:nvSpPr>
        <p:spPr bwMode="auto">
          <a:xfrm>
            <a:off x="1401763" y="1871663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>
                <a:latin typeface="黑体" pitchFamily="2" charset="-122"/>
                <a:ea typeface="黑体" pitchFamily="2" charset="-122"/>
              </a:rPr>
              <a:t>Proton</a:t>
            </a:r>
          </a:p>
        </p:txBody>
      </p:sp>
      <p:sp>
        <p:nvSpPr>
          <p:cNvPr id="13533" name="TextBox 150"/>
          <p:cNvSpPr txBox="1">
            <a:spLocks noChangeArrowheads="1"/>
          </p:cNvSpPr>
          <p:nvPr/>
        </p:nvSpPr>
        <p:spPr bwMode="auto">
          <a:xfrm>
            <a:off x="1401763" y="2159000"/>
            <a:ext cx="125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>
                <a:latin typeface="黑体" pitchFamily="2" charset="-122"/>
                <a:ea typeface="黑体" pitchFamily="2" charset="-122"/>
              </a:rPr>
              <a:t>Neutron</a:t>
            </a:r>
          </a:p>
        </p:txBody>
      </p:sp>
      <p:sp>
        <p:nvSpPr>
          <p:cNvPr id="13534" name="Text Box 239"/>
          <p:cNvSpPr txBox="1">
            <a:spLocks noChangeArrowheads="1"/>
          </p:cNvSpPr>
          <p:nvPr/>
        </p:nvSpPr>
        <p:spPr bwMode="auto">
          <a:xfrm>
            <a:off x="5435600" y="2663825"/>
            <a:ext cx="23225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Proton Linear Accelerator </a:t>
            </a:r>
            <a:r>
              <a:rPr lang="en-US" altLang="zh-CN" sz="2400" b="1">
                <a:solidFill>
                  <a:schemeClr val="tx2"/>
                </a:solidFill>
                <a:latin typeface="Times New Roman" pitchFamily="18" charset="0"/>
                <a:ea typeface="黑体" pitchFamily="2" charset="-122"/>
              </a:rPr>
              <a:t>(IHEP, IMP)</a:t>
            </a:r>
            <a:endParaRPr lang="en-US" altLang="zh-CN" sz="240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535" name="Text Box 8"/>
          <p:cNvSpPr txBox="1">
            <a:spLocks noChangeArrowheads="1"/>
          </p:cNvSpPr>
          <p:nvPr/>
        </p:nvSpPr>
        <p:spPr bwMode="auto">
          <a:xfrm>
            <a:off x="5146675" y="4457700"/>
            <a:ext cx="2971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Liquid-metal Target </a:t>
            </a:r>
            <a:r>
              <a:rPr lang="en-US" altLang="zh-CN" sz="2400" b="1">
                <a:solidFill>
                  <a:schemeClr val="tx2"/>
                </a:solidFill>
                <a:latin typeface="Times New Roman" pitchFamily="18" charset="0"/>
                <a:ea typeface="黑体" pitchFamily="2" charset="-122"/>
              </a:rPr>
              <a:t>(IMP)</a:t>
            </a:r>
            <a:endParaRPr lang="en-US" altLang="zh-CN" sz="2000">
              <a:solidFill>
                <a:schemeClr val="tx2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3536" name="Text Box 9"/>
          <p:cNvSpPr txBox="1">
            <a:spLocks noChangeArrowheads="1"/>
          </p:cNvSpPr>
          <p:nvPr/>
        </p:nvSpPr>
        <p:spPr bwMode="auto">
          <a:xfrm>
            <a:off x="5364163" y="5400675"/>
            <a:ext cx="32400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Reactor (PbBi coolant )</a:t>
            </a:r>
          </a:p>
          <a:p>
            <a:pPr algn="ctr" eaLnBrk="1" hangingPunct="1"/>
            <a:r>
              <a:rPr lang="en-US" altLang="zh-CN" sz="2400" b="1">
                <a:solidFill>
                  <a:schemeClr val="tx2"/>
                </a:solidFill>
                <a:latin typeface="Times New Roman" pitchFamily="18" charset="0"/>
                <a:ea typeface="黑体" pitchFamily="2" charset="-122"/>
              </a:rPr>
              <a:t>(IPP, USTC)</a:t>
            </a:r>
          </a:p>
        </p:txBody>
      </p:sp>
      <p:sp>
        <p:nvSpPr>
          <p:cNvPr id="13537" name="Line 10"/>
          <p:cNvSpPr>
            <a:spLocks noChangeShapeType="1"/>
          </p:cNvSpPr>
          <p:nvPr/>
        </p:nvSpPr>
        <p:spPr bwMode="auto">
          <a:xfrm flipH="1">
            <a:off x="2916238" y="4679950"/>
            <a:ext cx="22621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rIns="36000">
            <a:spAutoFit/>
          </a:bodyPr>
          <a:lstStyle/>
          <a:p>
            <a:endParaRPr lang="zh-CN" altLang="en-US"/>
          </a:p>
        </p:txBody>
      </p:sp>
      <p:sp>
        <p:nvSpPr>
          <p:cNvPr id="13538" name="Line 11"/>
          <p:cNvSpPr>
            <a:spLocks noChangeShapeType="1"/>
          </p:cNvSpPr>
          <p:nvPr/>
        </p:nvSpPr>
        <p:spPr bwMode="auto">
          <a:xfrm flipH="1" flipV="1">
            <a:off x="3981450" y="4938713"/>
            <a:ext cx="1358900" cy="7493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rIns="3600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59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800" b="1" i="1">
                <a:solidFill>
                  <a:srgbClr val="0000FF"/>
                </a:solidFill>
              </a:rPr>
              <a:t>Roadmap of C-ADS program </a:t>
            </a:r>
            <a:endParaRPr lang="zh-CN" altLang="en-US" sz="3800" b="1" i="1">
              <a:solidFill>
                <a:srgbClr val="0000FF"/>
              </a:solidFill>
            </a:endParaRP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46" y="1484784"/>
            <a:ext cx="87820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9E454B15-9375-4397-81B7-913F46C8EE52}" type="slidenum">
              <a:rPr lang="en-US" altLang="zh-CN" sz="1200"/>
              <a:pPr eaLnBrk="1" hangingPunct="1"/>
              <a:t>9</a:t>
            </a:fld>
            <a:endParaRPr lang="en-US" altLang="zh-CN" sz="1200"/>
          </a:p>
        </p:txBody>
      </p:sp>
      <p:sp>
        <p:nvSpPr>
          <p:cNvPr id="16386" name="标题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>
            <a:normAutofit fontScale="90000"/>
          </a:bodyPr>
          <a:lstStyle/>
          <a:p>
            <a:pPr>
              <a:buFont typeface="Wingdings 2" pitchFamily="18" charset="2"/>
              <a:buNone/>
            </a:pPr>
            <a:r>
              <a:rPr lang="en-US" altLang="zh-CN" sz="4200" b="1" i="1">
                <a:solidFill>
                  <a:srgbClr val="0000FF"/>
                </a:solidFill>
              </a:rPr>
              <a:t>R&amp;D Team &amp; Sites for C-ADS</a:t>
            </a:r>
            <a:endParaRPr lang="zh-CN" altLang="en-US" sz="4200" b="1" i="1">
              <a:solidFill>
                <a:srgbClr val="0000FF"/>
              </a:solidFill>
            </a:endParaRPr>
          </a:p>
        </p:txBody>
      </p:sp>
      <p:sp>
        <p:nvSpPr>
          <p:cNvPr id="16387" name="内容占位符 5"/>
          <p:cNvSpPr>
            <a:spLocks noGrp="1"/>
          </p:cNvSpPr>
          <p:nvPr>
            <p:ph idx="4294967295"/>
          </p:nvPr>
        </p:nvSpPr>
        <p:spPr>
          <a:xfrm>
            <a:off x="0" y="1916113"/>
            <a:ext cx="8001000" cy="45053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CN" sz="2200"/>
              <a:t>Team</a:t>
            </a:r>
          </a:p>
          <a:p>
            <a:pPr lvl="1">
              <a:buFont typeface="Arial" charset="0"/>
              <a:buChar char="•"/>
            </a:pPr>
            <a:r>
              <a:rPr lang="en-US" altLang="zh-CN" sz="2200">
                <a:solidFill>
                  <a:srgbClr val="FF0000"/>
                </a:solidFill>
              </a:rPr>
              <a:t>CAS: IHEP, IMP, IPP, USTC, …</a:t>
            </a:r>
          </a:p>
          <a:p>
            <a:pPr lvl="1">
              <a:buFont typeface="Arial" charset="0"/>
              <a:buChar char="•"/>
            </a:pPr>
            <a:r>
              <a:rPr lang="en-US" altLang="zh-CN" sz="2200"/>
              <a:t>3 NP Com. + Univ.</a:t>
            </a:r>
          </a:p>
          <a:p>
            <a:pPr lvl="1">
              <a:buFont typeface="Arial" charset="0"/>
              <a:buChar char="•"/>
            </a:pPr>
            <a:r>
              <a:rPr lang="en-US" altLang="zh-CN" sz="2200"/>
              <a:t>Local government cooperation </a:t>
            </a:r>
          </a:p>
          <a:p>
            <a:pPr lvl="1">
              <a:buFont typeface="Arial" charset="0"/>
              <a:buChar char="•"/>
            </a:pPr>
            <a:r>
              <a:rPr lang="en-US" altLang="zh-CN" sz="2200"/>
              <a:t>International collaboration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/>
              <a:t>Host of the future facility</a:t>
            </a:r>
          </a:p>
          <a:p>
            <a:pPr lvl="1">
              <a:buFont typeface="Arial" charset="0"/>
              <a:buChar char="•"/>
            </a:pPr>
            <a:r>
              <a:rPr lang="en-US" altLang="zh-CN" sz="2000"/>
              <a:t>A new CAS institute will be established to host the C-ADS facility</a:t>
            </a:r>
          </a:p>
          <a:p>
            <a:pPr lvl="1"/>
            <a:r>
              <a:rPr lang="en-US" altLang="zh-CN" sz="2000"/>
              <a:t>Site candidate:</a:t>
            </a:r>
            <a:r>
              <a:rPr lang="en-US" altLang="zh-CN" sz="1800"/>
              <a:t> </a:t>
            </a:r>
            <a:r>
              <a:rPr lang="en-US" altLang="zh-CN" sz="2000"/>
              <a:t>Erdos (Inner Mongolia)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/>
              <a:t>R&amp;D infrastructure</a:t>
            </a:r>
          </a:p>
          <a:p>
            <a:pPr lvl="1"/>
            <a:r>
              <a:rPr lang="en-US" altLang="zh-CN" sz="2000"/>
              <a:t>Labs and infrastructure at the home institutes before the new institute is ready</a:t>
            </a:r>
            <a:endParaRPr lang="zh-CN" altLang="en-US"/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4794162" y="1490283"/>
            <a:ext cx="4272040" cy="2148827"/>
          </a:xfrm>
          <a:prstGeom prst="roundRect">
            <a:avLst>
              <a:gd name="adj" fmla="val 16398"/>
            </a:avLst>
          </a:prstGeom>
          <a:blipFill dpi="0" rotWithShape="1">
            <a:blip r:embed="rId2" cstate="print"/>
            <a:srcRect/>
            <a:stretch>
              <a:fillRect b="-2362"/>
            </a:stretch>
          </a:blip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Verdana" pitchFamily="34" charset="0"/>
            </a:endParaRPr>
          </a:p>
        </p:txBody>
      </p:sp>
      <p:cxnSp>
        <p:nvCxnSpPr>
          <p:cNvPr id="10" name="直接箭头连接符 9"/>
          <p:cNvCxnSpPr>
            <a:cxnSpLocks noChangeShapeType="1"/>
          </p:cNvCxnSpPr>
          <p:nvPr/>
        </p:nvCxnSpPr>
        <p:spPr bwMode="auto">
          <a:xfrm flipV="1">
            <a:off x="3132138" y="2565400"/>
            <a:ext cx="1917700" cy="25908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i="1" dirty="0">
                <a:solidFill>
                  <a:srgbClr val="0000FF"/>
                </a:solidFill>
              </a:rPr>
              <a:t>Organization of C-ADS Phases </a:t>
            </a:r>
            <a:r>
              <a:rPr lang="en-US" altLang="zh-CN" sz="4000" i="1" dirty="0" smtClean="0">
                <a:solidFill>
                  <a:srgbClr val="0000FF"/>
                </a:solidFill>
              </a:rPr>
              <a:t>I</a:t>
            </a:r>
            <a:endParaRPr lang="en-US" altLang="zh-CN" sz="4000" i="1" dirty="0">
              <a:solidFill>
                <a:srgbClr val="0000FF"/>
              </a:solidFill>
            </a:endParaRP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79388" y="1557338"/>
            <a:ext cx="8713787" cy="4895850"/>
          </a:xfrm>
        </p:spPr>
        <p:txBody>
          <a:bodyPr>
            <a:normAutofit/>
          </a:bodyPr>
          <a:lstStyle/>
          <a:p>
            <a:r>
              <a:rPr lang="en-US" altLang="zh-CN" dirty="0"/>
              <a:t>Three major systems</a:t>
            </a:r>
          </a:p>
          <a:p>
            <a:pPr lvl="1"/>
            <a:r>
              <a:rPr lang="en-US" altLang="zh-CN" dirty="0"/>
              <a:t>Accelerator: 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>
                <a:solidFill>
                  <a:srgbClr val="0000FF"/>
                </a:solidFill>
              </a:rPr>
              <a:t>IHEP as leader, responsible for </a:t>
            </a:r>
            <a:r>
              <a:rPr lang="en-US" altLang="zh-CN" dirty="0" smtClean="0">
                <a:solidFill>
                  <a:srgbClr val="0000FF"/>
                </a:solidFill>
              </a:rPr>
              <a:t>Injector Scheme-I R&amp;D and </a:t>
            </a:r>
            <a:r>
              <a:rPr lang="en-US" altLang="zh-CN" dirty="0">
                <a:solidFill>
                  <a:srgbClr val="0000FF"/>
                </a:solidFill>
              </a:rPr>
              <a:t>the main </a:t>
            </a:r>
            <a:r>
              <a:rPr lang="en-US" altLang="zh-CN" dirty="0" smtClean="0">
                <a:solidFill>
                  <a:srgbClr val="0000FF"/>
                </a:solidFill>
              </a:rPr>
              <a:t>linac</a:t>
            </a:r>
            <a:endParaRPr lang="en-US" altLang="zh-CN" dirty="0">
              <a:solidFill>
                <a:srgbClr val="0000FF"/>
              </a:solidFill>
            </a:endParaRPr>
          </a:p>
          <a:p>
            <a:pPr lvl="1">
              <a:buFont typeface="Wingdings" pitchFamily="2" charset="2"/>
              <a:buNone/>
            </a:pPr>
            <a:r>
              <a:rPr lang="en-US" altLang="zh-CN" dirty="0">
                <a:solidFill>
                  <a:srgbClr val="0000FF"/>
                </a:solidFill>
              </a:rPr>
              <a:t>IMP as collaborator, responsible for </a:t>
            </a:r>
            <a:r>
              <a:rPr lang="en-US" altLang="zh-CN" dirty="0" smtClean="0">
                <a:solidFill>
                  <a:srgbClr val="0000FF"/>
                </a:solidFill>
              </a:rPr>
              <a:t>Injector Scheme-II R&amp;D</a:t>
            </a:r>
            <a:endParaRPr lang="en-US" altLang="zh-CN" dirty="0">
              <a:solidFill>
                <a:srgbClr val="0000FF"/>
              </a:solidFill>
            </a:endParaRPr>
          </a:p>
          <a:p>
            <a:pPr lvl="1">
              <a:buFont typeface="Wingdings" pitchFamily="2" charset="2"/>
              <a:buNone/>
            </a:pPr>
            <a:r>
              <a:rPr lang="en-US" altLang="zh-CN" dirty="0">
                <a:solidFill>
                  <a:srgbClr val="0000FF"/>
                </a:solidFill>
              </a:rPr>
              <a:t>Joint IHEP-IMP group on accelerator physics</a:t>
            </a:r>
          </a:p>
          <a:p>
            <a:pPr lvl="1"/>
            <a:r>
              <a:rPr lang="en-US" altLang="zh-CN" dirty="0"/>
              <a:t>Target: IMP as leader</a:t>
            </a:r>
          </a:p>
          <a:p>
            <a:pPr lvl="1"/>
            <a:r>
              <a:rPr lang="en-US" altLang="zh-CN" dirty="0"/>
              <a:t>Reactor: IPP (Institute of Plasma Physics, as leader) and USTC (University of Science and Technology of China)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Infrastructure (to be built in leading institutes)</a:t>
            </a:r>
          </a:p>
          <a:p>
            <a:pPr lvl="1"/>
            <a:r>
              <a:rPr lang="en-US" altLang="zh-CN"/>
              <a:t>Superconducting RF test platform</a:t>
            </a:r>
          </a:p>
          <a:p>
            <a:pPr lvl="1"/>
            <a:r>
              <a:rPr lang="en-US" altLang="zh-CN"/>
              <a:t>Radio-chemistry study platform</a:t>
            </a:r>
          </a:p>
          <a:p>
            <a:pPr lvl="1"/>
            <a:r>
              <a:rPr lang="en-US" altLang="zh-CN"/>
              <a:t>Pb-Bi core simulation and mock-up platform</a:t>
            </a:r>
          </a:p>
          <a:p>
            <a:pPr lvl="1"/>
            <a:r>
              <a:rPr lang="en-US" altLang="zh-CN"/>
              <a:t>Nuclear database</a:t>
            </a:r>
          </a:p>
          <a:p>
            <a:pPr lvl="1"/>
            <a:r>
              <a:rPr lang="en-US" altLang="zh-CN"/>
              <a:t>Integrated test and general technical support platform </a:t>
            </a: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98450" y="804863"/>
            <a:ext cx="8540750" cy="679450"/>
          </a:xfrm>
        </p:spPr>
        <p:txBody>
          <a:bodyPr>
            <a:normAutofit fontScale="90000"/>
          </a:bodyPr>
          <a:lstStyle/>
          <a:p>
            <a:r>
              <a:rPr lang="en-US" altLang="zh-CN" sz="3600" b="1"/>
              <a:t>Main specifications of the C-ADS driver linac</a:t>
            </a:r>
          </a:p>
        </p:txBody>
      </p:sp>
      <p:graphicFrame>
        <p:nvGraphicFramePr>
          <p:cNvPr id="65584" name="Group 4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26158286"/>
              </p:ext>
            </p:extLst>
          </p:nvPr>
        </p:nvGraphicFramePr>
        <p:xfrm>
          <a:off x="684213" y="1876425"/>
          <a:ext cx="7848600" cy="4539933"/>
        </p:xfrm>
        <a:graphic>
          <a:graphicData uri="http://schemas.openxmlformats.org/drawingml/2006/table">
            <a:tbl>
              <a:tblPr/>
              <a:tblGrid>
                <a:gridCol w="2855912"/>
                <a:gridCol w="2787650"/>
                <a:gridCol w="2205038"/>
              </a:tblGrid>
              <a:tr h="441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Particle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Proton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　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Energy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1.5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GeV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Current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 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mA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Beam power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15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MW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Frequency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162.5/325/650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MHz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Duty factor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%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Beam loss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&lt;1 (or 0.3)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W/m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79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Beam trips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/year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&lt;25000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&lt;2500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&lt;25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1s&lt;t&lt;10s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10s&lt;t&lt;5m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t&gt;5m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5579" name="Text Box 43"/>
          <p:cNvSpPr txBox="1">
            <a:spLocks noChangeArrowheads="1"/>
          </p:cNvSpPr>
          <p:nvPr/>
        </p:nvSpPr>
        <p:spPr bwMode="auto">
          <a:xfrm>
            <a:off x="4751388" y="6308725"/>
            <a:ext cx="409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/>
              <a:t>Design philosophy</a:t>
            </a:r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CN" dirty="0"/>
              <a:t>Accelerator choice: superconducting linac is </a:t>
            </a:r>
            <a:r>
              <a:rPr lang="en-US" altLang="zh-CN" dirty="0" smtClean="0"/>
              <a:t>preferred (only RFQ is room-temperature).</a:t>
            </a:r>
            <a:endParaRPr lang="en-US" altLang="zh-CN" dirty="0"/>
          </a:p>
          <a:p>
            <a:pPr lvl="1">
              <a:lnSpc>
                <a:spcPct val="90000"/>
              </a:lnSpc>
            </a:pPr>
            <a:r>
              <a:rPr lang="en-US" altLang="zh-CN" dirty="0"/>
              <a:t>Straight trajectory: easy extraction and injection.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Easy </a:t>
            </a:r>
            <a:r>
              <a:rPr lang="en-US" altLang="zh-CN" dirty="0" smtClean="0"/>
              <a:t>upgrading: long term project by steps</a:t>
            </a:r>
            <a:endParaRPr lang="en-US" altLang="zh-CN" dirty="0"/>
          </a:p>
          <a:p>
            <a:pPr lvl="1">
              <a:lnSpc>
                <a:spcPct val="90000"/>
              </a:lnSpc>
            </a:pPr>
            <a:r>
              <a:rPr lang="en-US" altLang="zh-CN" dirty="0"/>
              <a:t>Large </a:t>
            </a:r>
            <a:r>
              <a:rPr lang="en-US" altLang="zh-CN" dirty="0" smtClean="0"/>
              <a:t>aperture: low beam loss</a:t>
            </a:r>
            <a:endParaRPr lang="en-US" altLang="zh-CN" dirty="0"/>
          </a:p>
          <a:p>
            <a:pPr lvl="1">
              <a:lnSpc>
                <a:spcPct val="90000"/>
              </a:lnSpc>
            </a:pPr>
            <a:r>
              <a:rPr lang="en-US" altLang="zh-CN" dirty="0"/>
              <a:t>Low </a:t>
            </a:r>
            <a:r>
              <a:rPr lang="en-US" altLang="zh-CN" dirty="0" smtClean="0"/>
              <a:t>power consumption: reducing RF cost and </a:t>
            </a:r>
            <a:r>
              <a:rPr lang="en-US" altLang="zh-CN" dirty="0" smtClean="0"/>
              <a:t>easing </a:t>
            </a:r>
            <a:r>
              <a:rPr lang="en-US" altLang="zh-CN" dirty="0" smtClean="0"/>
              <a:t>cooling problems.</a:t>
            </a:r>
            <a:endParaRPr lang="en-US" altLang="zh-CN" dirty="0"/>
          </a:p>
          <a:p>
            <a:pPr lvl="1">
              <a:lnSpc>
                <a:spcPct val="90000"/>
              </a:lnSpc>
            </a:pPr>
            <a:r>
              <a:rPr lang="en-US" altLang="zh-CN" dirty="0"/>
              <a:t>Independently powered </a:t>
            </a:r>
            <a:r>
              <a:rPr lang="en-US" altLang="zh-CN" dirty="0" smtClean="0"/>
              <a:t>structures: increasing availability.</a:t>
            </a:r>
            <a:endParaRPr lang="en-US" altLang="zh-CN" dirty="0"/>
          </a:p>
          <a:p>
            <a:pPr>
              <a:lnSpc>
                <a:spcPct val="90000"/>
              </a:lnSpc>
            </a:pPr>
            <a:r>
              <a:rPr lang="en-US" altLang="zh-CN" dirty="0"/>
              <a:t>To meet the very strict reliability requirement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De-rating of critical components (over-design).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Component redundancy and spares on line.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Component failure tolerance.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1313" y="692696"/>
            <a:ext cx="8540750" cy="679450"/>
          </a:xfrm>
        </p:spPr>
        <p:txBody>
          <a:bodyPr/>
          <a:lstStyle/>
          <a:p>
            <a:r>
              <a:rPr lang="en-US" altLang="zh-CN" sz="3600" b="1" dirty="0"/>
              <a:t>Lattice design </a:t>
            </a:r>
            <a:r>
              <a:rPr lang="en-US" altLang="zh-CN" sz="3600" b="1" dirty="0" smtClean="0"/>
              <a:t>requirements</a:t>
            </a:r>
            <a:endParaRPr lang="en-US" altLang="zh-CN" sz="3600" b="1" dirty="0"/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057" y="1556792"/>
            <a:ext cx="8577262" cy="5040560"/>
          </a:xfrm>
          <a:ln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r>
              <a:rPr lang="en-US" altLang="zh-CN" sz="2600" dirty="0" smtClean="0"/>
              <a:t>Zero </a:t>
            </a:r>
            <a:r>
              <a:rPr lang="en-US" altLang="zh-CN" sz="2600" dirty="0"/>
              <a:t>current phase advance </a:t>
            </a:r>
            <a:r>
              <a:rPr lang="en-US" altLang="zh-CN" sz="2600" dirty="0" smtClean="0"/>
              <a:t>per cell should </a:t>
            </a:r>
            <a:r>
              <a:rPr lang="en-US" altLang="zh-CN" sz="2600" dirty="0"/>
              <a:t>be kept below 90</a:t>
            </a:r>
            <a:r>
              <a:rPr lang="en-US" altLang="zh-CN" sz="2600" baseline="30000" dirty="0"/>
              <a:t>o</a:t>
            </a:r>
            <a:r>
              <a:rPr lang="en-US" altLang="zh-CN" sz="2600" dirty="0"/>
              <a:t> for both </a:t>
            </a:r>
            <a:r>
              <a:rPr lang="en-US" altLang="zh-CN" sz="2600" dirty="0" smtClean="0"/>
              <a:t>transverse and longitudinal </a:t>
            </a:r>
            <a:r>
              <a:rPr lang="en-US" altLang="zh-CN" sz="2600" dirty="0"/>
              <a:t>to avoid parametric resonance.</a:t>
            </a:r>
          </a:p>
          <a:p>
            <a:r>
              <a:rPr lang="en-US" altLang="zh-CN" sz="2600" dirty="0"/>
              <a:t>Transverse and longitudinal </a:t>
            </a:r>
            <a:r>
              <a:rPr lang="en-US" altLang="zh-CN" sz="2600" dirty="0" smtClean="0"/>
              <a:t>focusing </a:t>
            </a:r>
            <a:r>
              <a:rPr lang="en-US" altLang="zh-CN" sz="2600" dirty="0"/>
              <a:t>must change adiabatically.</a:t>
            </a:r>
          </a:p>
          <a:p>
            <a:r>
              <a:rPr lang="en-US" altLang="zh-CN" sz="2600" dirty="0"/>
              <a:t>Avoid energy exchange between the transverse and longitudinal planes via space-charge resonances.</a:t>
            </a:r>
          </a:p>
          <a:p>
            <a:r>
              <a:rPr lang="en-US" altLang="zh-CN" sz="2600" dirty="0"/>
              <a:t>Provide proper matching in the lattice transitions to avoid serious halo formation</a:t>
            </a:r>
            <a:r>
              <a:rPr lang="en-US" altLang="zh-CN" sz="2600" dirty="0" smtClean="0"/>
              <a:t>.</a:t>
            </a:r>
          </a:p>
          <a:p>
            <a:pPr marL="342900" lvl="1" indent="-342900">
              <a:buClr>
                <a:schemeClr val="hlink"/>
              </a:buClr>
              <a:buSzTx/>
              <a:buFont typeface="Wingdings" pitchFamily="2" charset="2"/>
              <a:buChar char="§"/>
            </a:pPr>
            <a:r>
              <a:rPr lang="en-US" altLang="zh-CN" sz="2600" dirty="0"/>
              <a:t>Low longitudinal emittance at RFQ exit: favored to obtain higher acceleration when keeping acceptance to emittance </a:t>
            </a:r>
            <a:r>
              <a:rPr lang="en-US" altLang="zh-CN" sz="2600" dirty="0" smtClean="0"/>
              <a:t>ratio</a:t>
            </a:r>
            <a:endParaRPr lang="en-US" altLang="zh-CN" sz="2600" dirty="0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611188" y="1943100"/>
            <a:ext cx="80010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endParaRPr lang="zh-CN" altLang="en-US" sz="1900" b="1"/>
          </a:p>
        </p:txBody>
      </p:sp>
    </p:spTree>
    <p:extLst>
      <p:ext uri="{BB962C8B-B14F-4D97-AF65-F5344CB8AC3E}">
        <p14:creationId xmlns:p14="http://schemas.microsoft.com/office/powerpoint/2010/main" val="412822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Grp="1" noChangeAspect="1"/>
          </p:cNvGraphicFramePr>
          <p:nvPr>
            <p:ph/>
          </p:nvPr>
        </p:nvGraphicFramePr>
        <p:xfrm>
          <a:off x="250825" y="1700213"/>
          <a:ext cx="8748713" cy="346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1" name="Visio" r:id="rId3" imgW="9686266" imgH="3834215" progId="Visio.Drawing.11">
                  <p:embed/>
                </p:oleObj>
              </mc:Choice>
              <mc:Fallback>
                <p:oleObj name="Visio" r:id="rId3" imgW="9686266" imgH="3834215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00213"/>
                        <a:ext cx="8748713" cy="346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7" name="Rectangle 3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143000" y="620713"/>
            <a:ext cx="8001000" cy="900112"/>
          </a:xfrm>
        </p:spPr>
        <p:txBody>
          <a:bodyPr/>
          <a:lstStyle/>
          <a:p>
            <a:r>
              <a:rPr lang="en-US" altLang="zh-CN" sz="4000" b="1"/>
              <a:t>Layout of the C-ADS linac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932363" y="4014788"/>
            <a:ext cx="1979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>
                <a:latin typeface="Verdana" pitchFamily="34" charset="0"/>
              </a:rPr>
              <a:t>Main linac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701675" y="5408613"/>
            <a:ext cx="2862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Arial"/>
              </a:rPr>
              <a:t>‘</a:t>
            </a:r>
            <a:r>
              <a:rPr lang="en-US" altLang="zh-CN" sz="2400" b="1">
                <a:solidFill>
                  <a:srgbClr val="0000FF"/>
                </a:solidFill>
                <a:latin typeface="Verdana" pitchFamily="34" charset="0"/>
              </a:rPr>
              <a:t>Hot stand-by</a:t>
            </a:r>
            <a:r>
              <a:rPr lang="en-US" altLang="zh-CN" sz="2400" b="1">
                <a:solidFill>
                  <a:srgbClr val="0000FF"/>
                </a:solidFill>
                <a:latin typeface="Arial"/>
              </a:rPr>
              <a:t>’</a:t>
            </a:r>
            <a:r>
              <a:rPr lang="en-US" altLang="zh-CN" sz="2400">
                <a:latin typeface="Verdana" pitchFamily="34" charset="0"/>
              </a:rPr>
              <a:t> 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4572000" y="4484688"/>
            <a:ext cx="372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Verdana" pitchFamily="34" charset="0"/>
              </a:rPr>
              <a:t>Local compensation 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4284663" y="5445125"/>
            <a:ext cx="4681537" cy="11969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/>
              <a:t>Two identical injectors on line, either with scheme injector-1 or with scheme injector-2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40750" cy="67945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RF cavities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340768"/>
            <a:ext cx="8713787" cy="496855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RF cavities based on Injector Scheme-I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RFQ frequency: 325 MHz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Single-cell spoke cavities (three types: one in injector, two in main linac)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RFQ output energy: 3.2 MeV, trade-off between RFQ and low-beta spoke cavities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After about 150 MeV, two 5-cell elliptical cavities (650 MHz) to reach 1.5 </a:t>
            </a:r>
            <a:r>
              <a:rPr lang="en-US" altLang="zh-CN" dirty="0" err="1" smtClean="0"/>
              <a:t>GeV</a:t>
            </a:r>
            <a:endParaRPr lang="en-US" altLang="zh-CN" dirty="0" smtClean="0"/>
          </a:p>
          <a:p>
            <a:pPr>
              <a:spcBef>
                <a:spcPts val="0"/>
              </a:spcBef>
            </a:pPr>
            <a:r>
              <a:rPr lang="en-US" altLang="zh-CN" dirty="0" smtClean="0"/>
              <a:t>RF </a:t>
            </a:r>
            <a:r>
              <a:rPr lang="en-US" altLang="zh-CN" dirty="0"/>
              <a:t>cavities </a:t>
            </a:r>
            <a:r>
              <a:rPr lang="en-US" altLang="zh-CN" dirty="0" smtClean="0"/>
              <a:t>in </a:t>
            </a:r>
            <a:r>
              <a:rPr lang="en-US" altLang="zh-CN" dirty="0"/>
              <a:t>Injector </a:t>
            </a:r>
            <a:r>
              <a:rPr lang="en-US" altLang="zh-CN" dirty="0" smtClean="0"/>
              <a:t>Scheme-II</a:t>
            </a:r>
            <a:endParaRPr lang="en-US" altLang="zh-CN" dirty="0"/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RFQ </a:t>
            </a:r>
            <a:r>
              <a:rPr lang="en-US" altLang="zh-CN" dirty="0"/>
              <a:t>frequency: </a:t>
            </a:r>
            <a:r>
              <a:rPr lang="en-US" altLang="zh-CN" dirty="0" smtClean="0"/>
              <a:t>162.5 </a:t>
            </a:r>
            <a:r>
              <a:rPr lang="en-US" altLang="zh-CN" dirty="0"/>
              <a:t>MHz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HWR </a:t>
            </a:r>
            <a:r>
              <a:rPr lang="en-US" altLang="zh-CN" dirty="0"/>
              <a:t>cavities </a:t>
            </a:r>
            <a:r>
              <a:rPr lang="en-US" altLang="zh-CN" dirty="0" smtClean="0"/>
              <a:t>to reach 10 MeV</a:t>
            </a:r>
            <a:endParaRPr lang="en-US" altLang="zh-CN" dirty="0"/>
          </a:p>
          <a:p>
            <a:pPr lvl="1">
              <a:spcBef>
                <a:spcPts val="0"/>
              </a:spcBef>
            </a:pPr>
            <a:r>
              <a:rPr lang="en-US" altLang="zh-CN" dirty="0"/>
              <a:t>RFQ output energy: </a:t>
            </a:r>
            <a:r>
              <a:rPr lang="en-US" altLang="zh-CN" dirty="0" smtClean="0"/>
              <a:t>2.1 </a:t>
            </a:r>
            <a:r>
              <a:rPr lang="en-US" altLang="zh-CN" dirty="0"/>
              <a:t>MeV, </a:t>
            </a:r>
            <a:r>
              <a:rPr lang="en-US" altLang="zh-CN" dirty="0" smtClean="0"/>
              <a:t>reducing radiation and RFQ requirement (length and vane voltage)</a:t>
            </a:r>
          </a:p>
        </p:txBody>
      </p:sp>
    </p:spTree>
    <p:extLst>
      <p:ext uri="{BB962C8B-B14F-4D97-AF65-F5344CB8AC3E}">
        <p14:creationId xmlns:p14="http://schemas.microsoft.com/office/powerpoint/2010/main" val="315510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Merits for Injector-I</a:t>
            </a:r>
          </a:p>
          <a:p>
            <a:pPr lvl="1"/>
            <a:r>
              <a:rPr lang="en-US" altLang="zh-CN" dirty="0" smtClean="0"/>
              <a:t>Better for main linac, only one time frequency jump</a:t>
            </a:r>
          </a:p>
          <a:p>
            <a:pPr lvl="1"/>
            <a:r>
              <a:rPr lang="en-US" altLang="zh-CN" dirty="0" smtClean="0"/>
              <a:t>Half bunch charge compared with Injector-II</a:t>
            </a:r>
          </a:p>
          <a:p>
            <a:pPr lvl="1"/>
            <a:r>
              <a:rPr lang="en-US" altLang="zh-CN" dirty="0" smtClean="0"/>
              <a:t>Consistent to spoke cavities in the main linac</a:t>
            </a:r>
          </a:p>
          <a:p>
            <a:r>
              <a:rPr lang="en-US" altLang="zh-CN" dirty="0" smtClean="0"/>
              <a:t>Merits for Injector-II</a:t>
            </a:r>
          </a:p>
          <a:p>
            <a:pPr lvl="1"/>
            <a:r>
              <a:rPr lang="en-US" altLang="zh-CN" dirty="0" smtClean="0"/>
              <a:t>RFQ looks easier to success, lower heat deposit density</a:t>
            </a:r>
          </a:p>
          <a:p>
            <a:pPr lvl="1"/>
            <a:r>
              <a:rPr lang="en-US" altLang="zh-CN" dirty="0" smtClean="0"/>
              <a:t>HWR is more mature than Spoke cavities, more collaboration chance with the international community</a:t>
            </a:r>
          </a:p>
          <a:p>
            <a:pPr lvl="1"/>
            <a:r>
              <a:rPr lang="en-US" altLang="zh-CN" dirty="0" smtClean="0"/>
              <a:t>More efficient in low-beta acceleration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262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Low-beta acceleration: very difficult</a:t>
            </a:r>
          </a:p>
          <a:p>
            <a:pPr lvl="1"/>
            <a:r>
              <a:rPr lang="en-US" altLang="zh-CN" dirty="0" smtClean="0"/>
              <a:t>Low-beta SC spoke cavities: no experience</a:t>
            </a:r>
          </a:p>
          <a:p>
            <a:pPr lvl="1"/>
            <a:r>
              <a:rPr lang="en-US" altLang="zh-CN" dirty="0" smtClean="0"/>
              <a:t>Large </a:t>
            </a:r>
            <a:r>
              <a:rPr lang="en-US" altLang="zh-CN" dirty="0"/>
              <a:t>phase advance per </a:t>
            </a:r>
            <a:r>
              <a:rPr lang="en-US" altLang="zh-CN" dirty="0" smtClean="0"/>
              <a:t>cell: low acceleration rate, sensitive to errors</a:t>
            </a:r>
          </a:p>
          <a:p>
            <a:pPr lvl="1"/>
            <a:r>
              <a:rPr lang="en-US" altLang="zh-CN" dirty="0" smtClean="0"/>
              <a:t>Separation space between cryomodules:  periodicity broken, resulting in emittance growth (long uninterrupted cryostat </a:t>
            </a:r>
            <a:r>
              <a:rPr lang="en-US" altLang="zh-CN" dirty="0" smtClean="0"/>
              <a:t>preferred for lowest-energy part)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16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dirty="0"/>
              <a:t>The </a:t>
            </a:r>
            <a:r>
              <a:rPr lang="en-US" altLang="zh-CN" b="1" dirty="0" smtClean="0"/>
              <a:t>RFQs</a:t>
            </a:r>
            <a:endParaRPr lang="en-US" altLang="zh-CN" b="1" dirty="0"/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22288" y="1700213"/>
            <a:ext cx="8226425" cy="4968875"/>
          </a:xfrm>
          <a:ln>
            <a:solidFill>
              <a:srgbClr val="0000FF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r>
              <a:rPr lang="en-US" altLang="zh-CN"/>
              <a:t>RFQs are the only accelerating components in room- temperature</a:t>
            </a:r>
          </a:p>
          <a:p>
            <a:pPr lvl="1"/>
            <a:r>
              <a:rPr lang="en-US" altLang="zh-CN"/>
              <a:t>It is very difficult to develop a CW proton RFQ due to very large heat load density</a:t>
            </a:r>
          </a:p>
          <a:p>
            <a:pPr lvl="1"/>
            <a:r>
              <a:rPr lang="en-US" altLang="zh-CN"/>
              <a:t>Four-rod structure</a:t>
            </a:r>
          </a:p>
          <a:p>
            <a:pPr lvl="1"/>
            <a:r>
              <a:rPr lang="en-US" altLang="zh-CN"/>
              <a:t>Different choice on RF frequency: 162.5 or 325 MHz</a:t>
            </a:r>
          </a:p>
          <a:p>
            <a:r>
              <a:rPr lang="en-US" altLang="zh-CN"/>
              <a:t>Design constraints from the previous RFQ experience at IHEP:</a:t>
            </a:r>
          </a:p>
          <a:p>
            <a:pPr lvl="1"/>
            <a:r>
              <a:rPr lang="en-US" altLang="zh-CN"/>
              <a:t>Section length: &lt;1.2</a:t>
            </a:r>
          </a:p>
          <a:p>
            <a:pPr lvl="1"/>
            <a:r>
              <a:rPr lang="en-US" altLang="zh-CN"/>
              <a:t>Number of sections: &lt;4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498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2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623720"/>
              </p:ext>
            </p:extLst>
          </p:nvPr>
        </p:nvGraphicFramePr>
        <p:xfrm>
          <a:off x="3059832" y="431808"/>
          <a:ext cx="5913884" cy="6309560"/>
        </p:xfrm>
        <a:graphic>
          <a:graphicData uri="http://schemas.openxmlformats.org/drawingml/2006/table">
            <a:tbl>
              <a:tblPr/>
              <a:tblGrid>
                <a:gridCol w="3729842"/>
                <a:gridCol w="2184042"/>
              </a:tblGrid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Parameters</a:t>
                      </a:r>
                      <a:endParaRPr kumimoji="0" lang="en-GB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Value</a:t>
                      </a:r>
                      <a:endParaRPr kumimoji="0" lang="en-GB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Frequency (MHz)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325 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Injection energy (keV)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35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Output energy (MeV)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3.2128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Pulsed beam current (mA)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15 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Beam duty factor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100%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Inter-vane voltage </a:t>
                      </a:r>
                      <a:r>
                        <a:rPr kumimoji="0" lang="en-GB" altLang="zh-CN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</a:t>
                      </a: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(kV)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55</a:t>
                      </a: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Beam transmission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98.7%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Average bore radius </a:t>
                      </a:r>
                      <a:r>
                        <a:rPr kumimoji="0" lang="en-GB" altLang="zh-CN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r</a:t>
                      </a:r>
                      <a:r>
                        <a:rPr kumimoji="0" lang="en-GB" altLang="zh-CN" sz="1400" b="1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GB" altLang="zh-CN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/Vane tip </a:t>
                      </a:r>
                      <a:r>
                        <a:rPr kumimoji="0" lang="en-GB" altLang="zh-C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curv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. (mm)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2.775 /2.775 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Maximum surface field (MV/m)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28.88 (1.62Kilp.)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Cavity power dissipation (kW)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272.94 [1.4* </a:t>
                      </a:r>
                      <a:r>
                        <a:rPr kumimoji="0" lang="en-GB" altLang="zh-C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Psuperfish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]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Total power (kW)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320.94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Avg. Copper power/Length (kW/m)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41.68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Avg. Copper power/Area (W/cm</a:t>
                      </a:r>
                      <a:r>
                        <a:rPr kumimoji="0" lang="en-GB" altLang="zh-C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3.25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Max. copper power/Area (W/cm</a:t>
                      </a:r>
                      <a:r>
                        <a:rPr kumimoji="0" lang="en-GB" altLang="zh-CN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3.77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Input norm. rms emittance(x,y,z)(</a:t>
                      </a: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πmm.mrad</a:t>
                      </a: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0" lang="en-US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0.2/0.2/0 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Output norm. </a:t>
                      </a:r>
                      <a:r>
                        <a:rPr kumimoji="0" lang="en-US" altLang="zh-C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rms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emittance(x/y/z) (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π</a:t>
                      </a:r>
                      <a:r>
                        <a:rPr kumimoji="0" lang="en-GB" altLang="zh-C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mm.mrad</a:t>
                      </a: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/MeV-</a:t>
                      </a:r>
                      <a:r>
                        <a:rPr kumimoji="0" lang="en-GB" altLang="zh-C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deg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0.2/0.2/</a:t>
                      </a: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0.0612 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Vane length (cm)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467.75</a:t>
                      </a:r>
                      <a:endParaRPr kumimoji="0" lang="en-GB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Gap (entrance/exit) (cm)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1.10 / 1.10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Accelerator length (cm)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469.95</a:t>
                      </a:r>
                      <a:endParaRPr kumimoji="0" lang="en-GB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1430" marR="91430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2204864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Main design parameters for RFQ-I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210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23528" y="1124744"/>
            <a:ext cx="3528516" cy="2734585"/>
          </a:xfrm>
        </p:spPr>
        <p:txBody>
          <a:bodyPr/>
          <a:lstStyle/>
          <a:p>
            <a:r>
              <a:rPr lang="en-US" altLang="zh-CN" dirty="0" smtClean="0"/>
              <a:t>Water cooling</a:t>
            </a:r>
          </a:p>
          <a:p>
            <a:r>
              <a:rPr lang="en-US" altLang="zh-CN" dirty="0" smtClean="0"/>
              <a:t>Tuning</a:t>
            </a:r>
            <a:endParaRPr lang="zh-CN" altLang="en-US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91923"/>
            <a:ext cx="732631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0648"/>
            <a:ext cx="479425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4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1"/>
          <a:stretch>
            <a:fillRect/>
          </a:stretch>
        </p:blipFill>
        <p:spPr bwMode="auto">
          <a:xfrm>
            <a:off x="3779912" y="3645024"/>
            <a:ext cx="4974531" cy="285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MEBT2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4525963"/>
          </a:xfrm>
        </p:spPr>
        <p:txBody>
          <a:bodyPr/>
          <a:lstStyle/>
          <a:p>
            <a:r>
              <a:rPr lang="en-US" altLang="zh-CN" dirty="0" smtClean="0"/>
              <a:t>Two injectors: one on-line, one hot-spare</a:t>
            </a:r>
          </a:p>
          <a:p>
            <a:pPr lvl="1"/>
            <a:r>
              <a:rPr lang="en-US" altLang="zh-CN" dirty="0" smtClean="0"/>
              <a:t>Both longitudinal and transverse collimation needed</a:t>
            </a:r>
          </a:p>
          <a:p>
            <a:pPr lvl="1"/>
            <a:r>
              <a:rPr lang="en-US" altLang="zh-CN" dirty="0" smtClean="0"/>
              <a:t>Achromatic to control emittance growth and beam jitter</a:t>
            </a:r>
          </a:p>
          <a:p>
            <a:pPr lvl="1"/>
            <a:r>
              <a:rPr lang="en-US" altLang="zh-CN" dirty="0" smtClean="0"/>
              <a:t>Longitudinal matching difficult, cavity within the bending section makes dispersion matching much complicated, together with space charge effect.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30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Main linac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General design aspects</a:t>
            </a:r>
          </a:p>
          <a:p>
            <a:pPr lvl="1"/>
            <a:r>
              <a:rPr lang="en-US" altLang="zh-CN" dirty="0" err="1" smtClean="0"/>
              <a:t>Derated</a:t>
            </a:r>
            <a:r>
              <a:rPr lang="en-US" altLang="zh-CN" dirty="0" smtClean="0"/>
              <a:t> performance for the nominal setting (local compensation)</a:t>
            </a:r>
          </a:p>
          <a:p>
            <a:pPr lvl="1"/>
            <a:r>
              <a:rPr lang="en-US" altLang="zh-CN" dirty="0" smtClean="0"/>
              <a:t>Warm transitions between cryomodules</a:t>
            </a:r>
          </a:p>
          <a:p>
            <a:pPr lvl="1"/>
            <a:r>
              <a:rPr lang="en-US" altLang="zh-CN" dirty="0" smtClean="0"/>
              <a:t>SC solenoids in spoke sections</a:t>
            </a:r>
          </a:p>
          <a:p>
            <a:pPr lvl="1"/>
            <a:r>
              <a:rPr lang="en-US" altLang="zh-CN" dirty="0" smtClean="0"/>
              <a:t>Warm quadrupole triplets in elliptical sections</a:t>
            </a:r>
          </a:p>
          <a:p>
            <a:pPr lvl="1"/>
            <a:r>
              <a:rPr lang="en-US" altLang="zh-CN" dirty="0" smtClean="0"/>
              <a:t>Keep phase advance per cell between 20</a:t>
            </a:r>
            <a:r>
              <a:rPr lang="en-US" altLang="zh-CN" dirty="0" smtClean="0">
                <a:sym typeface="Symbol"/>
              </a:rPr>
              <a:t> and 90</a:t>
            </a:r>
          </a:p>
          <a:p>
            <a:pPr lvl="1"/>
            <a:r>
              <a:rPr lang="en-US" altLang="zh-CN" dirty="0" smtClean="0">
                <a:sym typeface="Symbol"/>
              </a:rPr>
              <a:t>Working point (</a:t>
            </a:r>
            <a:r>
              <a:rPr lang="en-US" altLang="zh-CN" dirty="0" err="1" smtClean="0">
                <a:sym typeface="Symbol"/>
              </a:rPr>
              <a:t>Qx</a:t>
            </a:r>
            <a:r>
              <a:rPr lang="en-US" altLang="zh-CN" dirty="0" smtClean="0">
                <a:sym typeface="Symbol"/>
              </a:rPr>
              <a:t>/</a:t>
            </a:r>
            <a:r>
              <a:rPr lang="en-US" altLang="zh-CN" dirty="0" err="1" smtClean="0">
                <a:sym typeface="Symbol"/>
              </a:rPr>
              <a:t>Qy</a:t>
            </a:r>
            <a:r>
              <a:rPr lang="en-US" altLang="zh-CN" dirty="0" smtClean="0">
                <a:sym typeface="Symbol"/>
              </a:rPr>
              <a:t>) resonant-free region (Hofmann chart)</a:t>
            </a:r>
          </a:p>
          <a:p>
            <a:pPr lvl="1"/>
            <a:r>
              <a:rPr lang="en-US" altLang="zh-CN" dirty="0" smtClean="0">
                <a:sym typeface="Symbol"/>
              </a:rPr>
              <a:t>Acceptance to emittance (6D water-bag) ratio: &gt;10 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915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213172"/>
              </p:ext>
            </p:extLst>
          </p:nvPr>
        </p:nvGraphicFramePr>
        <p:xfrm>
          <a:off x="179513" y="1916832"/>
          <a:ext cx="8280920" cy="3830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1292"/>
                <a:gridCol w="825723"/>
                <a:gridCol w="1355663"/>
                <a:gridCol w="1362300"/>
                <a:gridCol w="1422971"/>
                <a:gridCol w="1422971"/>
              </a:tblGrid>
              <a:tr h="6591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Cavity type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Symbol" pitchFamily="18" charset="2"/>
                        </a:rPr>
                        <a:t>b</a:t>
                      </a:r>
                      <a:r>
                        <a:rPr lang="en-US" sz="2000" kern="0" dirty="0" err="1">
                          <a:effectLst/>
                        </a:rPr>
                        <a:t>g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Freq. 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Uacc. Max 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Emax 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Bmax 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8546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MHz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MV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MV/m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mT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00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 Single spoke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0.21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1.32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25/32.5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44.8/58.2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83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Single spoke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0.40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2.79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25/32.5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</a:rPr>
                        <a:t>49.4/64.2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924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5-cell elliptical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0.63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650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7.68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35/45.5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48.3/62.8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802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5-cell elliptical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0.82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650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15.47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35/45.5</a:t>
                      </a:r>
                      <a:endParaRPr lang="zh-CN" sz="20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</a:rPr>
                        <a:t>60.4/78.5</a:t>
                      </a:r>
                      <a:endParaRPr lang="zh-CN" sz="20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4095" y="1123944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0000"/>
                </a:solidFill>
              </a:rPr>
              <a:t>Specifications for SC cavities in main linac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701" y="764704"/>
            <a:ext cx="8713787" cy="4751387"/>
          </a:xfrm>
        </p:spPr>
        <p:txBody>
          <a:bodyPr/>
          <a:lstStyle/>
          <a:p>
            <a:r>
              <a:rPr lang="en-US" altLang="zh-CN" dirty="0"/>
              <a:t>Two spoke sections (Spoke021 and Spoke040) to cover energy from 10 MeV to 150-180 MeV</a:t>
            </a:r>
          </a:p>
          <a:p>
            <a:pPr lvl="1"/>
            <a:r>
              <a:rPr lang="en-US" altLang="zh-CN" dirty="0"/>
              <a:t>Transverse lattice: RSR (Spoke021), RRSRR (Spoke040)</a:t>
            </a:r>
          </a:p>
          <a:p>
            <a:endParaRPr lang="zh-CN" altLang="en-US" dirty="0"/>
          </a:p>
        </p:txBody>
      </p:sp>
      <p:pic>
        <p:nvPicPr>
          <p:cNvPr id="706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5233"/>
            <a:ext cx="6120680" cy="1291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32412"/>
            <a:ext cx="8544111" cy="160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4438"/>
              </p:ext>
            </p:extLst>
          </p:nvPr>
        </p:nvGraphicFramePr>
        <p:xfrm>
          <a:off x="4932040" y="2204864"/>
          <a:ext cx="4457700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r:id="rId5" imgW="5991120" imgH="3470400" progId="">
                  <p:embed/>
                </p:oleObj>
              </mc:Choice>
              <mc:Fallback>
                <p:oleObj r:id="rId5" imgW="5991120" imgH="34704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339" t="11411" r="4626" b="11514"/>
                      <a:stretch>
                        <a:fillRect/>
                      </a:stretch>
                    </p:blipFill>
                    <p:spPr bwMode="auto">
                      <a:xfrm>
                        <a:off x="4932040" y="2204864"/>
                        <a:ext cx="4457700" cy="242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A3B2C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70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388" y="836712"/>
            <a:ext cx="8713787" cy="2951782"/>
          </a:xfrm>
        </p:spPr>
        <p:txBody>
          <a:bodyPr>
            <a:normAutofit/>
          </a:bodyPr>
          <a:lstStyle/>
          <a:p>
            <a:r>
              <a:rPr lang="en-US" altLang="zh-CN" sz="2800" dirty="0" smtClean="0"/>
              <a:t>Two elliptical cavity sections (Ellip063 </a:t>
            </a:r>
            <a:r>
              <a:rPr lang="en-US" altLang="zh-CN" sz="2800" dirty="0"/>
              <a:t>and </a:t>
            </a:r>
            <a:r>
              <a:rPr lang="en-US" altLang="zh-CN" sz="2800" dirty="0" smtClean="0"/>
              <a:t>Ellip082) </a:t>
            </a:r>
            <a:r>
              <a:rPr lang="en-US" altLang="zh-CN" sz="2800" dirty="0"/>
              <a:t>to cover energy from </a:t>
            </a:r>
            <a:r>
              <a:rPr lang="en-US" altLang="zh-CN" sz="2800" dirty="0" smtClean="0"/>
              <a:t>150-180 </a:t>
            </a:r>
            <a:r>
              <a:rPr lang="en-US" altLang="zh-CN" sz="2800" dirty="0"/>
              <a:t>MeV to </a:t>
            </a:r>
            <a:r>
              <a:rPr lang="en-US" altLang="zh-CN" sz="2800" dirty="0" smtClean="0"/>
              <a:t>1.5 </a:t>
            </a:r>
            <a:r>
              <a:rPr lang="en-US" altLang="zh-CN" sz="2800" dirty="0" err="1" smtClean="0"/>
              <a:t>GeV</a:t>
            </a:r>
            <a:endParaRPr lang="en-US" altLang="zh-CN" sz="2800" dirty="0"/>
          </a:p>
          <a:p>
            <a:pPr lvl="1"/>
            <a:r>
              <a:rPr lang="en-US" altLang="zh-CN" dirty="0"/>
              <a:t>Transverse lattice: </a:t>
            </a:r>
            <a:r>
              <a:rPr lang="en-US" altLang="zh-CN" dirty="0" smtClean="0"/>
              <a:t>RRRRT (Ellip063), RRRRT (Ellip082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32" y="2708920"/>
            <a:ext cx="3996952" cy="197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42" y="2722581"/>
            <a:ext cx="4459462" cy="19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04909"/>
            <a:ext cx="5472608" cy="94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661248"/>
            <a:ext cx="6408712" cy="117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4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Simulation results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2706" name="Object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5"/>
          <a:stretch>
            <a:fillRect/>
          </a:stretch>
        </p:blipFill>
        <p:spPr bwMode="auto">
          <a:xfrm>
            <a:off x="107504" y="1700808"/>
            <a:ext cx="4197350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 descr="E:\TRACEwin\ADS-IHEP\whole 20110620\3-1.6GeV change space gradually-2-20mA2\10MeV-1.5GeV\scheme1 backup 15deg. (080)\syn phas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476250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3" descr="E:\TRACEwin\ADS-IHEP\whole 20110620\3-1.6GeV change space gradually-2-20mA2\10MeV-1.5GeV\scheme1 backup 15deg. (080)\phase advanc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0717"/>
            <a:ext cx="4427984" cy="222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1" descr="E:\TRACEwin\ADS-IHEP\whole 20110620\3-1.6GeV change space gradually-2-20mA2\10MeV-1.5GeV\scheme1 backup 15deg. (080)\emittanc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004" y="4216696"/>
            <a:ext cx="4057972" cy="250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8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E:\TRACEwin\ADS-IHEP\whole 20110620\3-1.6GeV change space gradually-2-20mA2\10MeV-1.5GeV\scheme1 backup 15deg. (080)\envelop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776864" cy="564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626638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RMS envelope along the main linac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872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Local compensation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412776"/>
            <a:ext cx="8713787" cy="5184576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Beam trips are very critical in ADS system. Short beam trips less than 1 s are almost tolerated, but longer beam trips should be controlled very strictly.</a:t>
            </a:r>
          </a:p>
          <a:p>
            <a:r>
              <a:rPr lang="en-US" altLang="zh-CN" dirty="0" smtClean="0"/>
              <a:t>A </a:t>
            </a:r>
            <a:r>
              <a:rPr lang="en-US" altLang="zh-CN" dirty="0" smtClean="0"/>
              <a:t>very important measure to deal with beam trips due to component failures such RF cavities (different causes) and focusing elements, is “local compensation method”</a:t>
            </a:r>
          </a:p>
          <a:p>
            <a:pPr lvl="1"/>
            <a:r>
              <a:rPr lang="en-US" altLang="zh-CN" dirty="0" smtClean="0"/>
              <a:t>Fast diagnosis of component failures, switch off beam</a:t>
            </a:r>
          </a:p>
          <a:p>
            <a:pPr lvl="1"/>
            <a:r>
              <a:rPr lang="en-US" altLang="zh-CN" dirty="0" smtClean="0"/>
              <a:t>Detuning the failed cavity</a:t>
            </a:r>
          </a:p>
          <a:p>
            <a:pPr lvl="1"/>
            <a:r>
              <a:rPr lang="en-US" altLang="zh-CN" dirty="0" smtClean="0"/>
              <a:t>Finding the compensation setting stored in database</a:t>
            </a:r>
          </a:p>
          <a:p>
            <a:pPr lvl="1"/>
            <a:r>
              <a:rPr lang="en-US" altLang="zh-CN" dirty="0" smtClean="0"/>
              <a:t>Assign the data setting to relevant devices, switch on beam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476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620688"/>
            <a:ext cx="8713787" cy="4104455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/>
              <a:t>Local compensation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Allowing fast setting (a few </a:t>
            </a:r>
            <a:r>
              <a:rPr lang="en-US" altLang="zh-CN" dirty="0" smtClean="0"/>
              <a:t>devices </a:t>
            </a:r>
            <a:r>
              <a:rPr lang="en-US" altLang="zh-CN" dirty="0" smtClean="0"/>
              <a:t>involved), and multiple local compensations along the linac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Spoke cavity failure is compensated by 4 neighbor cavities and 4 solenoids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Solenoid failure is compensated also by 4 neighbor cavities and 4 solenoids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Elliptical cavity failure is easier to be compensated due to its weak focusing effect</a:t>
            </a:r>
          </a:p>
          <a:p>
            <a:pPr lvl="1">
              <a:spcBef>
                <a:spcPts val="0"/>
              </a:spcBef>
            </a:pPr>
            <a:r>
              <a:rPr lang="en-US" altLang="zh-CN" dirty="0" smtClean="0"/>
              <a:t>Quadrupole failure within a triplet is </a:t>
            </a:r>
            <a:r>
              <a:rPr lang="en-US" altLang="zh-CN" dirty="0" smtClean="0"/>
              <a:t>mainly compensated </a:t>
            </a:r>
            <a:r>
              <a:rPr lang="en-US" altLang="zh-CN" dirty="0" smtClean="0"/>
              <a:t>by the remaining two (doublet).</a:t>
            </a:r>
            <a:endParaRPr lang="zh-CN" alt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25144"/>
            <a:ext cx="59309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8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eamlossper10m-v3-双对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40" y="3429000"/>
            <a:ext cx="4510350" cy="338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548680"/>
            <a:ext cx="8540750" cy="67945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Beam loss control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6" y="1340768"/>
            <a:ext cx="8713787" cy="4751387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With a beam power of 15 MW, beam loss should be controlled very strictly, or 1 W/m in RT devices or 0.3 W/m in cryomodules</a:t>
            </a:r>
          </a:p>
          <a:p>
            <a:pPr lvl="1"/>
            <a:r>
              <a:rPr lang="en-US" altLang="zh-CN" dirty="0" smtClean="0"/>
              <a:t>All the mechanisms leading to beam losses should be studied very carefully: 10^8 particles for simulations of halo particles</a:t>
            </a:r>
          </a:p>
          <a:p>
            <a:pPr lvl="1"/>
            <a:r>
              <a:rPr lang="en-US" altLang="zh-CN" dirty="0" smtClean="0"/>
              <a:t>Minimize emittance growth (halo)</a:t>
            </a:r>
          </a:p>
          <a:p>
            <a:pPr lvl="1"/>
            <a:r>
              <a:rPr lang="en-US" altLang="zh-CN" dirty="0" smtClean="0"/>
              <a:t>Effective orbit correction</a:t>
            </a:r>
          </a:p>
          <a:p>
            <a:pPr lvl="1"/>
            <a:r>
              <a:rPr lang="en-US" altLang="zh-CN" dirty="0" smtClean="0"/>
              <a:t>Collimation </a:t>
            </a:r>
            <a:r>
              <a:rPr lang="en-US" altLang="zh-CN" dirty="0" smtClean="0"/>
              <a:t>at low energy</a:t>
            </a:r>
            <a:endParaRPr lang="en-US" altLang="zh-CN" dirty="0" smtClean="0"/>
          </a:p>
          <a:p>
            <a:pPr lvl="1"/>
            <a:r>
              <a:rPr lang="en-US" altLang="zh-CN" dirty="0"/>
              <a:t>No beam loss in cryomodules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797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 smtClean="0"/>
              <a:t>5/10 MeV Test Stand for Injector-I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1378" y="1412776"/>
            <a:ext cx="8713787" cy="4751387"/>
          </a:xfrm>
        </p:spPr>
        <p:txBody>
          <a:bodyPr/>
          <a:lstStyle/>
          <a:p>
            <a:r>
              <a:rPr lang="en-US" altLang="zh-CN" sz="2400" dirty="0" smtClean="0"/>
              <a:t>A 5-MeV test stand for Injector-I is to be built at IHEP, which can be extended to 10 MeV with an additional cryostat.</a:t>
            </a:r>
          </a:p>
          <a:p>
            <a:r>
              <a:rPr lang="en-US" altLang="zh-CN" sz="2400" dirty="0"/>
              <a:t>With the nominal cavity settings, </a:t>
            </a:r>
            <a:r>
              <a:rPr lang="en-US" altLang="zh-CN" sz="2400" dirty="0" smtClean="0"/>
              <a:t>it </a:t>
            </a:r>
            <a:r>
              <a:rPr lang="en-US" altLang="zh-CN" sz="2400" dirty="0"/>
              <a:t>can accelerate the beam to 5.38 MeV with </a:t>
            </a:r>
            <a:r>
              <a:rPr lang="en-US" altLang="zh-CN" sz="2400" dirty="0" smtClean="0"/>
              <a:t>6 cavities. </a:t>
            </a:r>
          </a:p>
          <a:p>
            <a:r>
              <a:rPr lang="en-US" altLang="zh-CN" sz="2400" dirty="0" smtClean="0"/>
              <a:t>With </a:t>
            </a:r>
            <a:r>
              <a:rPr lang="en-US" altLang="zh-CN" sz="2400" dirty="0"/>
              <a:t>reduced cavity performance or even one cavity less, one can still obtain the output energy of 5 MeV by large synchronous phases (smaller -</a:t>
            </a:r>
            <a:r>
              <a:rPr lang="en-US" altLang="zh-CN" sz="2400" dirty="0">
                <a:sym typeface="Symbol"/>
              </a:rPr>
              <a:t></a:t>
            </a:r>
            <a:r>
              <a:rPr lang="en-US" altLang="zh-CN" sz="2400" dirty="0"/>
              <a:t>s) with the tolerance of larger emittance growth. </a:t>
            </a:r>
            <a:endParaRPr lang="en-US" altLang="zh-CN" sz="2400" dirty="0" smtClean="0"/>
          </a:p>
          <a:p>
            <a:r>
              <a:rPr lang="en-US" altLang="zh-CN" sz="2400" dirty="0" smtClean="0"/>
              <a:t>The </a:t>
            </a:r>
            <a:r>
              <a:rPr lang="en-US" altLang="zh-CN" sz="2400" dirty="0"/>
              <a:t>beam line </a:t>
            </a:r>
            <a:r>
              <a:rPr lang="en-US" altLang="zh-CN" sz="2400" dirty="0" smtClean="0"/>
              <a:t>to </a:t>
            </a:r>
            <a:r>
              <a:rPr lang="en-US" altLang="zh-CN" sz="2400" dirty="0"/>
              <a:t>the beam dump takes the same design </a:t>
            </a:r>
            <a:r>
              <a:rPr lang="en-US" altLang="zh-CN" sz="2400" dirty="0" smtClean="0"/>
              <a:t>in MEBT2</a:t>
            </a:r>
            <a:r>
              <a:rPr lang="en-US" altLang="zh-CN" sz="2400" dirty="0" smtClean="0"/>
              <a:t>.  </a:t>
            </a:r>
            <a:endParaRPr lang="zh-CN" altLang="en-US" sz="2400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r="3700"/>
          <a:stretch>
            <a:fillRect/>
          </a:stretch>
        </p:blipFill>
        <p:spPr bwMode="auto">
          <a:xfrm>
            <a:off x="107504" y="5013176"/>
            <a:ext cx="8921537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29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C96EB233-9AFF-45F4-9E20-E403EDDAD2BA}" type="slidenum">
              <a:rPr lang="en-US" altLang="zh-CN" sz="1200"/>
              <a:pPr eaLnBrk="1" hangingPunct="1"/>
              <a:t>33</a:t>
            </a:fld>
            <a:endParaRPr lang="en-US" altLang="zh-CN" sz="1200"/>
          </a:p>
        </p:txBody>
      </p:sp>
      <p:sp>
        <p:nvSpPr>
          <p:cNvPr id="18434" name="标题 4"/>
          <p:cNvSpPr>
            <a:spLocks noGrp="1"/>
          </p:cNvSpPr>
          <p:nvPr>
            <p:ph type="title" idx="4294967295"/>
          </p:nvPr>
        </p:nvSpPr>
        <p:spPr>
          <a:xfrm>
            <a:off x="792163" y="441325"/>
            <a:ext cx="8351837" cy="900113"/>
          </a:xfrm>
          <a:solidFill>
            <a:schemeClr val="bg1"/>
          </a:solidFill>
        </p:spPr>
        <p:txBody>
          <a:bodyPr anchor="b"/>
          <a:lstStyle/>
          <a:p>
            <a:r>
              <a:rPr lang="en-US" altLang="zh-CN" sz="3600" b="1"/>
              <a:t>Key technology R&amp;D for C-ADS linac</a:t>
            </a:r>
            <a:endParaRPr lang="zh-CN" altLang="en-US" sz="3600" b="1"/>
          </a:p>
        </p:txBody>
      </p:sp>
      <p:sp>
        <p:nvSpPr>
          <p:cNvPr id="18439" name="Rectangle 7"/>
          <p:cNvSpPr>
            <a:spLocks noRot="1" noChangeArrowheads="1"/>
          </p:cNvSpPr>
          <p:nvPr/>
        </p:nvSpPr>
        <p:spPr bwMode="auto">
          <a:xfrm>
            <a:off x="323850" y="1557338"/>
            <a:ext cx="8640763" cy="50400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altLang="zh-CN" sz="2400" dirty="0"/>
              <a:t>Strategy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Parallel developments of different </a:t>
            </a:r>
            <a:r>
              <a:rPr lang="en-US" altLang="zh-CN" sz="2000" i="1" dirty="0" smtClean="0">
                <a:solidFill>
                  <a:srgbClr val="0000FF"/>
                </a:solidFill>
              </a:rPr>
              <a:t>schemes </a:t>
            </a:r>
            <a:r>
              <a:rPr lang="en-US" altLang="zh-CN" sz="2000" i="1" dirty="0">
                <a:solidFill>
                  <a:srgbClr val="0000FF"/>
                </a:solidFill>
              </a:rPr>
              <a:t>or technical solutions for the injector (IHEP and IMP)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Development by steps (Phase </a:t>
            </a:r>
            <a:r>
              <a:rPr lang="en-US" altLang="zh-CN" sz="2000" i="1" dirty="0" smtClean="0">
                <a:solidFill>
                  <a:srgbClr val="0000FF"/>
                </a:solidFill>
              </a:rPr>
              <a:t>I</a:t>
            </a:r>
            <a:r>
              <a:rPr lang="en-US" altLang="zh-CN" sz="2000" i="1" dirty="0">
                <a:solidFill>
                  <a:srgbClr val="0000FF"/>
                </a:solidFill>
              </a:rPr>
              <a:t>, II, III)</a:t>
            </a:r>
          </a:p>
          <a:p>
            <a:pPr marL="533400" indent="-5334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altLang="zh-CN" sz="2800" dirty="0"/>
              <a:t>Some key technology R&amp;D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Ion Source: stable operation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CW RFQ: cooling problem </a:t>
            </a:r>
            <a:endParaRPr lang="en-US" altLang="zh-CN" sz="2000" dirty="0">
              <a:solidFill>
                <a:srgbClr val="000000"/>
              </a:solidFill>
            </a:endParaRP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SC Spoke cavities: development, unproven performance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 smtClean="0">
                <a:solidFill>
                  <a:srgbClr val="0000FF"/>
                </a:solidFill>
              </a:rPr>
              <a:t>High </a:t>
            </a:r>
            <a:r>
              <a:rPr lang="en-US" altLang="zh-CN" sz="2000" i="1" dirty="0">
                <a:solidFill>
                  <a:srgbClr val="0000FF"/>
                </a:solidFill>
              </a:rPr>
              <a:t>power couplers: especially for CW RFQ 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Cryomodule: long cryomodule with many cavities and solenoids</a:t>
            </a:r>
            <a:endParaRPr lang="en-US" altLang="zh-CN" sz="2000" dirty="0">
              <a:solidFill>
                <a:srgbClr val="000000"/>
              </a:solidFill>
            </a:endParaRP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RF power source (CW Klystron, CW SSA, LLRF)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Control &amp; Instrumentation</a:t>
            </a:r>
          </a:p>
          <a:p>
            <a:pPr marL="914400" lvl="1" indent="-45720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2000" i="1" dirty="0">
                <a:solidFill>
                  <a:srgbClr val="0000FF"/>
                </a:solidFill>
              </a:rPr>
              <a:t>…</a:t>
            </a:r>
            <a:endParaRPr lang="en-US" altLang="zh-CN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8033F524-A1C4-464F-9067-9F3D1B12FDB9}" type="slidenum">
              <a:rPr lang="en-US" altLang="zh-CN" sz="1200"/>
              <a:pPr eaLnBrk="1" hangingPunct="1"/>
              <a:t>34</a:t>
            </a:fld>
            <a:endParaRPr lang="en-US" altLang="zh-CN" sz="12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400" b="1" i="1" dirty="0">
                <a:solidFill>
                  <a:srgbClr val="0000FF"/>
                </a:solidFill>
              </a:rPr>
              <a:t>R&amp;D studies (Phase </a:t>
            </a:r>
            <a:r>
              <a:rPr lang="en-US" altLang="zh-CN" sz="3400" b="1" i="1" dirty="0" smtClean="0">
                <a:solidFill>
                  <a:srgbClr val="0000FF"/>
                </a:solidFill>
              </a:rPr>
              <a:t>I)</a:t>
            </a:r>
            <a:endParaRPr lang="en-US" altLang="zh-CN" sz="3400" b="1" i="1" dirty="0">
              <a:solidFill>
                <a:srgbClr val="0000FF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557338"/>
            <a:ext cx="8713788" cy="4751387"/>
          </a:xfrm>
        </p:spPr>
        <p:txBody>
          <a:bodyPr/>
          <a:lstStyle/>
          <a:p>
            <a:r>
              <a:rPr lang="en-US" altLang="zh-CN" sz="2400">
                <a:solidFill>
                  <a:srgbClr val="0000FF"/>
                </a:solidFill>
              </a:rPr>
              <a:t>The budget has been approved (1.8 BCHY or 280 M$ in total)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Accelerator: 640 MCHY (425 M for IHEP and 215 M for IMP) </a:t>
            </a:r>
          </a:p>
          <a:p>
            <a:r>
              <a:rPr lang="en-US" altLang="zh-CN" sz="2400">
                <a:solidFill>
                  <a:srgbClr val="0000FF"/>
                </a:solidFill>
              </a:rPr>
              <a:t>2011-2013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Physics design and technical designs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Developing CW RFQ, SC cavity prototypes (spoke, HWR and CH) for the injectors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CW test of first 5 MeV of two injectors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Infrastructure or laboratory building-up</a:t>
            </a:r>
          </a:p>
          <a:p>
            <a:r>
              <a:rPr lang="en-US" altLang="en-US" sz="2400">
                <a:solidFill>
                  <a:srgbClr val="0000FF"/>
                </a:solidFill>
              </a:rPr>
              <a:t>201</a:t>
            </a:r>
            <a:r>
              <a:rPr lang="en-US" altLang="zh-CN" sz="2400">
                <a:solidFill>
                  <a:srgbClr val="0000FF"/>
                </a:solidFill>
              </a:rPr>
              <a:t>4-2016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Two different injectors testing with CW, 10-MeV and 10-mA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Construction of main linac section (10-50 MeV)</a:t>
            </a:r>
          </a:p>
          <a:p>
            <a:pPr marL="522288" lvl="1" indent="0"/>
            <a:r>
              <a:rPr lang="en-US" altLang="zh-CN" sz="2000">
                <a:solidFill>
                  <a:srgbClr val="0000FF"/>
                </a:solidFill>
              </a:rPr>
              <a:t>CW test of the 50-MeV linac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质子源和调试用LEBT布局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06588"/>
            <a:ext cx="367188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45"/>
          <a:stretch>
            <a:fillRect/>
          </a:stretch>
        </p:blipFill>
        <p:spPr bwMode="auto">
          <a:xfrm>
            <a:off x="468313" y="5445125"/>
            <a:ext cx="55245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矩形 4"/>
          <p:cNvSpPr>
            <a:spLocks noChangeArrowheads="1"/>
          </p:cNvSpPr>
          <p:nvPr/>
        </p:nvSpPr>
        <p:spPr bwMode="auto">
          <a:xfrm>
            <a:off x="6156325" y="5732463"/>
            <a:ext cx="2063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Wingdings" pitchFamily="2" charset="2"/>
              <a:buNone/>
            </a:pPr>
            <a:r>
              <a:rPr lang="en-US" altLang="zh-CN" sz="2000">
                <a:latin typeface="Verdana" pitchFamily="34" charset="0"/>
                <a:cs typeface="Times New Roman" pitchFamily="18" charset="0"/>
              </a:rPr>
              <a:t>H</a:t>
            </a:r>
            <a:r>
              <a:rPr lang="en-US" altLang="zh-CN" sz="2000" baseline="30000">
                <a:latin typeface="Verdana" pitchFamily="34" charset="0"/>
                <a:cs typeface="Times New Roman" pitchFamily="18" charset="0"/>
              </a:rPr>
              <a:t>+</a:t>
            </a:r>
            <a:r>
              <a:rPr lang="zh-CN" altLang="en-US" sz="2000">
                <a:latin typeface="Verdana" pitchFamily="34" charset="0"/>
                <a:cs typeface="Times New Roman" pitchFamily="18" charset="0"/>
              </a:rPr>
              <a:t>、</a:t>
            </a:r>
            <a:r>
              <a:rPr lang="en-US" altLang="zh-CN" sz="2000">
                <a:latin typeface="Verdana" pitchFamily="34" charset="0"/>
                <a:cs typeface="Times New Roman" pitchFamily="18" charset="0"/>
              </a:rPr>
              <a:t>H</a:t>
            </a:r>
            <a:r>
              <a:rPr lang="en-US" altLang="zh-CN" sz="2000" baseline="-30000">
                <a:latin typeface="Verdana" pitchFamily="34" charset="0"/>
                <a:cs typeface="Times New Roman" pitchFamily="18" charset="0"/>
              </a:rPr>
              <a:t>2</a:t>
            </a:r>
            <a:r>
              <a:rPr lang="en-US" altLang="zh-CN" sz="2000" baseline="30000">
                <a:latin typeface="Verdana" pitchFamily="34" charset="0"/>
                <a:cs typeface="Times New Roman" pitchFamily="18" charset="0"/>
              </a:rPr>
              <a:t>+ </a:t>
            </a:r>
            <a:r>
              <a:rPr lang="en-US" altLang="zh-CN" sz="2000">
                <a:latin typeface="Verdana" pitchFamily="34" charset="0"/>
                <a:cs typeface="Times New Roman" pitchFamily="18" charset="0"/>
              </a:rPr>
              <a:t>&amp; H</a:t>
            </a:r>
            <a:r>
              <a:rPr lang="en-US" altLang="zh-CN" sz="2000" baseline="-30000">
                <a:latin typeface="Verdana" pitchFamily="34" charset="0"/>
                <a:cs typeface="Times New Roman" pitchFamily="18" charset="0"/>
              </a:rPr>
              <a:t>3</a:t>
            </a:r>
            <a:r>
              <a:rPr lang="en-US" altLang="zh-CN" sz="2000" baseline="30000">
                <a:latin typeface="Verdana" pitchFamily="34" charset="0"/>
                <a:cs typeface="Times New Roman" pitchFamily="18" charset="0"/>
              </a:rPr>
              <a:t>+ </a:t>
            </a:r>
            <a:r>
              <a:rPr lang="en-US" altLang="zh-CN" sz="2000">
                <a:latin typeface="Verdana" pitchFamily="34" charset="0"/>
                <a:cs typeface="Times New Roman" pitchFamily="18" charset="0"/>
              </a:rPr>
              <a:t>Beam profile</a:t>
            </a:r>
            <a:endParaRPr lang="zh-CN" altLang="en-US" sz="2000">
              <a:latin typeface="Verdana" pitchFamily="34" charset="0"/>
            </a:endParaRPr>
          </a:p>
        </p:txBody>
      </p:sp>
      <p:sp>
        <p:nvSpPr>
          <p:cNvPr id="20485" name="标题 7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800" b="1" i="1">
                <a:solidFill>
                  <a:srgbClr val="0000FF"/>
                </a:solidFill>
              </a:rPr>
              <a:t>Some R&amp;D work already carried out </a:t>
            </a:r>
            <a:endParaRPr lang="zh-CN" altLang="en-US" sz="3800" b="1" i="1">
              <a:solidFill>
                <a:srgbClr val="0000FF"/>
              </a:solidFill>
            </a:endParaRPr>
          </a:p>
        </p:txBody>
      </p:sp>
      <p:pic>
        <p:nvPicPr>
          <p:cNvPr id="20486" name="图片 2" descr="DSC048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16113"/>
            <a:ext cx="38893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74955E79-F9E9-4F46-9682-B5AB27EA9C39}" type="slidenum">
              <a:rPr lang="en-US" altLang="zh-CN" sz="1200"/>
              <a:pPr algn="r" eaLnBrk="1" hangingPunct="1"/>
              <a:t>35</a:t>
            </a:fld>
            <a:endParaRPr lang="en-US" altLang="zh-CN" sz="1200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547813" y="1557338"/>
            <a:ext cx="4537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</a:rPr>
              <a:t>Ion Source: ECR &amp; LEBT (IMP)</a:t>
            </a:r>
            <a:endParaRPr lang="zh-CN" altLang="en-US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2800" b="1">
                <a:solidFill>
                  <a:srgbClr val="0000FF"/>
                </a:solidFill>
              </a:rPr>
              <a:t>High-duty factor RFQ (IHEP)</a:t>
            </a:r>
            <a:endParaRPr lang="zh-CN" altLang="en-US" sz="4200"/>
          </a:p>
        </p:txBody>
      </p:sp>
      <p:sp>
        <p:nvSpPr>
          <p:cNvPr id="21537" name="内容占位符 15"/>
          <p:cNvSpPr>
            <a:spLocks noGrp="1"/>
          </p:cNvSpPr>
          <p:nvPr>
            <p:ph idx="4294967295"/>
          </p:nvPr>
        </p:nvSpPr>
        <p:spPr>
          <a:xfrm>
            <a:off x="0" y="1557338"/>
            <a:ext cx="8713788" cy="1150937"/>
          </a:xfrm>
        </p:spPr>
        <p:txBody>
          <a:bodyPr>
            <a:normAutofit lnSpcReduction="10000"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400">
                <a:ea typeface="仿宋_GB2312" pitchFamily="49" charset="-122"/>
                <a:cs typeface="Times New Roman" pitchFamily="18" charset="0"/>
              </a:rPr>
              <a:t>A 3.5 MeV - 40 mA RFQ of 7-15% duty factor (supported by “973” program) was constructed and commissioned at IHEP, one of the most powerful RFQs under operation condition.</a:t>
            </a:r>
            <a:endParaRPr lang="zh-CN" altLang="en-US" sz="2400">
              <a:ea typeface="仿宋_GB2312" pitchFamily="49" charset="-122"/>
              <a:cs typeface="Times New Roman" pitchFamily="18" charset="0"/>
            </a:endParaRPr>
          </a:p>
        </p:txBody>
      </p:sp>
      <p:graphicFrame>
        <p:nvGraphicFramePr>
          <p:cNvPr id="21543" name="Group 39"/>
          <p:cNvGraphicFramePr>
            <a:graphicFrameLocks noGrp="1"/>
          </p:cNvGraphicFramePr>
          <p:nvPr/>
        </p:nvGraphicFramePr>
        <p:xfrm>
          <a:off x="4787900" y="3500438"/>
          <a:ext cx="4048125" cy="2228850"/>
        </p:xfrm>
        <a:graphic>
          <a:graphicData uri="http://schemas.openxmlformats.org/drawingml/2006/table">
            <a:tbl>
              <a:tblPr/>
              <a:tblGrid>
                <a:gridCol w="1436688"/>
                <a:gridCol w="1339850"/>
                <a:gridCol w="127158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973 RFQ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ADS RFQ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Frequency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352MHz</a:t>
                      </a:r>
                      <a:endParaRPr kumimoji="0" lang="zh-CN" altLang="en-US" sz="15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325MHz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Energy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3.5MeV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3MeV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Duty Factor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~15%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CW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Operating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Short time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Long time</a:t>
                      </a: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</a:tbl>
          </a:graphicData>
        </a:graphic>
      </p:graphicFrame>
      <p:pic>
        <p:nvPicPr>
          <p:cNvPr id="21538" name="Picture 5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41663"/>
            <a:ext cx="4319587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9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C51688C7-82A6-4877-9014-1B88BB8F4ED6}" type="slidenum">
              <a:rPr lang="en-US" altLang="zh-CN" sz="1200"/>
              <a:pPr algn="r" eaLnBrk="1" hangingPunct="1"/>
              <a:t>36</a:t>
            </a:fld>
            <a:endParaRPr lang="en-US" altLang="zh-CN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576263"/>
          </a:xfrm>
        </p:spPr>
        <p:txBody>
          <a:bodyPr anchor="b">
            <a:normAutofit fontScale="90000"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High power input couplers (IHEP)</a:t>
            </a:r>
            <a:endParaRPr lang="zh-CN" altLang="en-US" sz="3200"/>
          </a:p>
        </p:txBody>
      </p:sp>
      <p:sp>
        <p:nvSpPr>
          <p:cNvPr id="23555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FF3D69E8-9F6E-4D72-A544-DFAD8C95AFE6}" type="slidenum">
              <a:rPr lang="en-US" altLang="zh-CN" sz="1200"/>
              <a:pPr algn="r" eaLnBrk="1" hangingPunct="1"/>
              <a:t>37</a:t>
            </a:fld>
            <a:endParaRPr lang="en-US" altLang="zh-CN" sz="120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25625"/>
            <a:ext cx="2160587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157788"/>
            <a:ext cx="216058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080504b-1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411538"/>
            <a:ext cx="2160587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" descr="100_867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844675"/>
            <a:ext cx="22336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3" descr="DSCF146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508500"/>
            <a:ext cx="2951163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4"/>
          <p:cNvSpPr txBox="1">
            <a:spLocks noChangeArrowheads="1"/>
          </p:cNvSpPr>
          <p:nvPr/>
        </p:nvSpPr>
        <p:spPr bwMode="auto">
          <a:xfrm>
            <a:off x="6659563" y="5589588"/>
            <a:ext cx="228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itchFamily="18" charset="0"/>
              </a:rPr>
              <a:t>≥400kW</a:t>
            </a:r>
          </a:p>
        </p:txBody>
      </p:sp>
      <p:pic>
        <p:nvPicPr>
          <p:cNvPr id="23562" name="Picture 8" descr="DSC059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844675"/>
            <a:ext cx="31369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Line 8"/>
          <p:cNvSpPr>
            <a:spLocks noChangeShapeType="1"/>
          </p:cNvSpPr>
          <p:nvPr/>
        </p:nvSpPr>
        <p:spPr bwMode="auto">
          <a:xfrm>
            <a:off x="4140200" y="5229225"/>
            <a:ext cx="1439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611188" y="1341438"/>
            <a:ext cx="806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/>
              <a:t>(Supported by the BEPC SC cavity development program)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2298368E-2F30-4F5F-99FB-A765EA13C9B8}" type="slidenum">
              <a:rPr lang="en-US" altLang="zh-CN" sz="1200"/>
              <a:pPr eaLnBrk="1" hangingPunct="1"/>
              <a:t>38</a:t>
            </a:fld>
            <a:endParaRPr lang="en-US" altLang="zh-CN" sz="120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Cryomodules (IHEP)</a:t>
            </a:r>
          </a:p>
        </p:txBody>
      </p:sp>
      <p:pic>
        <p:nvPicPr>
          <p:cNvPr id="24580" name="Picture 3" descr="IMG_59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84313"/>
            <a:ext cx="273526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 descr="IMG_62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4313"/>
            <a:ext cx="2735262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21F84B79-F9EF-4CAD-96B1-61A431B86428}" type="slidenum">
              <a:rPr lang="en-US" altLang="zh-CN" sz="1200"/>
              <a:pPr algn="r" eaLnBrk="1" hangingPunct="1"/>
              <a:t>38</a:t>
            </a:fld>
            <a:endParaRPr lang="en-US" altLang="zh-CN" sz="1200"/>
          </a:p>
        </p:txBody>
      </p:sp>
      <p:pic>
        <p:nvPicPr>
          <p:cNvPr id="245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860800"/>
            <a:ext cx="275907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860800"/>
            <a:ext cx="2592387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899593" y="5876925"/>
            <a:ext cx="6988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zh-CN" sz="2000" kern="0" dirty="0" err="1">
                <a:solidFill>
                  <a:srgbClr val="E41F0A"/>
                </a:solidFill>
                <a:latin typeface="+mn-lt"/>
                <a:ea typeface="宋体"/>
                <a:cs typeface="+mj-cs"/>
              </a:rPr>
              <a:t>Cryomodule</a:t>
            </a:r>
            <a:r>
              <a:rPr lang="en-GB" altLang="zh-CN" sz="2000" kern="0" dirty="0">
                <a:solidFill>
                  <a:srgbClr val="E41F0A"/>
                </a:solidFill>
                <a:latin typeface="+mn-lt"/>
                <a:ea typeface="宋体"/>
                <a:cs typeface="+mj-cs"/>
              </a:rPr>
              <a:t> named PXFEL1 was passed the cryogenic test at DESY in July. 2009</a:t>
            </a:r>
            <a:r>
              <a:rPr lang="en-GB" altLang="zh-CN" sz="2000" kern="0" dirty="0" smtClean="0">
                <a:solidFill>
                  <a:srgbClr val="E41F0A"/>
                </a:solidFill>
                <a:latin typeface="+mn-lt"/>
                <a:ea typeface="宋体"/>
                <a:cs typeface="+mj-cs"/>
              </a:rPr>
              <a:t>. Contract for delivering 50 for EXFEL</a:t>
            </a:r>
            <a:endParaRPr lang="zh-CN" altLang="en-US" sz="2000" dirty="0">
              <a:latin typeface="+mn-lt"/>
            </a:endParaRPr>
          </a:p>
        </p:txBody>
      </p:sp>
      <p:sp>
        <p:nvSpPr>
          <p:cNvPr id="24586" name="TextBox 11"/>
          <p:cNvSpPr txBox="1">
            <a:spLocks noChangeArrowheads="1"/>
          </p:cNvSpPr>
          <p:nvPr/>
        </p:nvSpPr>
        <p:spPr bwMode="auto">
          <a:xfrm>
            <a:off x="1908175" y="3500438"/>
            <a:ext cx="5116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Cryomodule for BEPCII 500MHz SC Cavity 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/>
          <a:lstStyle/>
          <a:p>
            <a:r>
              <a:rPr lang="en-US" altLang="zh-CN" sz="3200" b="1">
                <a:solidFill>
                  <a:srgbClr val="0000FF"/>
                </a:solidFill>
              </a:rPr>
              <a:t>Control &amp; Instrumentation (IHEP)</a:t>
            </a:r>
            <a:endParaRPr lang="zh-CN" altLang="en-US" sz="3200"/>
          </a:p>
        </p:txBody>
      </p:sp>
      <p:sp>
        <p:nvSpPr>
          <p:cNvPr id="29699" name="内容占位符 2"/>
          <p:cNvSpPr>
            <a:spLocks noGrp="1"/>
          </p:cNvSpPr>
          <p:nvPr>
            <p:ph idx="4294967295"/>
          </p:nvPr>
        </p:nvSpPr>
        <p:spPr>
          <a:xfrm>
            <a:off x="503238" y="1752600"/>
            <a:ext cx="8640762" cy="4267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zh-CN"/>
              <a:t>Controls</a:t>
            </a:r>
            <a:r>
              <a:rPr lang="en-US" altLang="zh-CN" sz="2200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Digitalized control system has been developed for the CSNS project, and can be used in the C-ADS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EPICS, XAL etc. developed with the CSNS project (BEPCII)</a:t>
            </a:r>
          </a:p>
          <a:p>
            <a:pPr>
              <a:lnSpc>
                <a:spcPct val="90000"/>
              </a:lnSpc>
            </a:pPr>
            <a:r>
              <a:rPr lang="en-US" altLang="zh-CN"/>
              <a:t>Instrumentation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Many beam diagnostic devices have been developed or are under development under the “973” program and the CSNS project. They can be used in the C-ADS, such as </a:t>
            </a:r>
            <a:r>
              <a:rPr lang="en-GB" altLang="zh-CN"/>
              <a:t>BLM (including ion chamber, FBLM), BPM, BCT, Wire Scanner, double-slit emittance measurement system.</a:t>
            </a:r>
            <a:endParaRPr lang="zh-CN" altLang="en-US"/>
          </a:p>
        </p:txBody>
      </p:sp>
      <p:sp>
        <p:nvSpPr>
          <p:cNvPr id="29700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C6B3BBDD-0CA2-4DF5-8A7A-E3908F5AE3B4}" type="slidenum">
              <a:rPr lang="en-US" altLang="zh-CN" sz="1200"/>
              <a:pPr algn="r" eaLnBrk="1" hangingPunct="1"/>
              <a:t>39</a:t>
            </a:fld>
            <a:endParaRPr lang="en-US" altLang="zh-CN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540750" cy="679450"/>
          </a:xfrm>
        </p:spPr>
        <p:txBody>
          <a:bodyPr anchor="b">
            <a:normAutofit fontScale="90000"/>
          </a:bodyPr>
          <a:lstStyle/>
          <a:p>
            <a:pPr marL="857250" indent="-857250">
              <a:buFont typeface="Verdana" pitchFamily="34" charset="0"/>
              <a:buNone/>
            </a:pPr>
            <a:r>
              <a:rPr lang="en-US" altLang="zh-CN" sz="4200" b="1" i="1" dirty="0">
                <a:solidFill>
                  <a:srgbClr val="0000FF"/>
                </a:solidFill>
              </a:rPr>
              <a:t>Summary</a:t>
            </a:r>
            <a:endParaRPr lang="zh-CN" altLang="en-US" sz="4200" b="1" i="1" dirty="0">
              <a:solidFill>
                <a:srgbClr val="0000FF"/>
              </a:solidFill>
            </a:endParaRPr>
          </a:p>
        </p:txBody>
      </p:sp>
      <p:sp>
        <p:nvSpPr>
          <p:cNvPr id="30723" name="内容占位符 2"/>
          <p:cNvSpPr>
            <a:spLocks noGrp="1"/>
          </p:cNvSpPr>
          <p:nvPr>
            <p:ph idx="4294967295"/>
          </p:nvPr>
        </p:nvSpPr>
        <p:spPr>
          <a:xfrm>
            <a:off x="0" y="1557338"/>
            <a:ext cx="8713788" cy="4751387"/>
          </a:xfrm>
        </p:spPr>
        <p:txBody>
          <a:bodyPr/>
          <a:lstStyle/>
          <a:p>
            <a:pPr algn="just">
              <a:spcBef>
                <a:spcPct val="30000"/>
              </a:spcBef>
            </a:pPr>
            <a:r>
              <a:rPr kumimoji="1" lang="en-US" altLang="zh-CN" sz="2400" b="1" dirty="0">
                <a:solidFill>
                  <a:srgbClr val="0000FF"/>
                </a:solidFill>
                <a:latin typeface="Times New Roman" pitchFamily="18" charset="0"/>
              </a:rPr>
              <a:t>Sustainable nuclear energy has high priority in China.</a:t>
            </a:r>
          </a:p>
          <a:p>
            <a:pPr algn="just">
              <a:spcBef>
                <a:spcPct val="30000"/>
              </a:spcBef>
            </a:pPr>
            <a:r>
              <a:rPr kumimoji="1" lang="en-US" altLang="zh-CN" sz="2400" b="1" dirty="0">
                <a:solidFill>
                  <a:srgbClr val="0000FF"/>
                </a:solidFill>
                <a:latin typeface="Times New Roman" pitchFamily="18" charset="0"/>
              </a:rPr>
              <a:t>The C-ADS program has been officially started under the coordination of CAS, and is led by three CAS institutes.</a:t>
            </a:r>
          </a:p>
          <a:p>
            <a:pPr algn="just">
              <a:spcBef>
                <a:spcPct val="30000"/>
              </a:spcBef>
            </a:pPr>
            <a:r>
              <a:rPr kumimoji="1" lang="en-US" altLang="zh-CN" sz="2400" b="1" dirty="0">
                <a:solidFill>
                  <a:srgbClr val="0000FF"/>
                </a:solidFill>
                <a:latin typeface="Times New Roman" pitchFamily="18" charset="0"/>
              </a:rPr>
              <a:t>The R&amp;D phase for the driver linac is to build a SC linac with a CW beam of 50-MeV and 10-mA, and relevant infrastructure.</a:t>
            </a:r>
          </a:p>
          <a:p>
            <a:pPr>
              <a:spcBef>
                <a:spcPct val="30000"/>
              </a:spcBef>
            </a:pPr>
            <a:r>
              <a:rPr kumimoji="1" lang="en-US" altLang="zh-CN" sz="2400" b="1" dirty="0">
                <a:solidFill>
                  <a:srgbClr val="0000FF"/>
                </a:solidFill>
                <a:latin typeface="Times New Roman" pitchFamily="18" charset="0"/>
              </a:rPr>
              <a:t>It is a great challenge to build a high-performance CW proton linac. Strong collaboration with international leading laboratories is very important. This is not only an important step towards the ADS but also a contribution to the accelerator community.</a:t>
            </a:r>
          </a:p>
        </p:txBody>
      </p:sp>
      <p:sp>
        <p:nvSpPr>
          <p:cNvPr id="30724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B6020A4B-EE6C-4E5C-99F3-1DC4767264C3}" type="slidenum">
              <a:rPr lang="en-US" altLang="zh-CN" sz="1200"/>
              <a:pPr algn="r" eaLnBrk="1" hangingPunct="1"/>
              <a:t>40</a:t>
            </a:fld>
            <a:endParaRPr lang="en-US" altLang="zh-CN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1620" name="Text Box 4"/>
          <p:cNvSpPr txBox="1">
            <a:spLocks noChangeArrowheads="1"/>
          </p:cNvSpPr>
          <p:nvPr/>
        </p:nvSpPr>
        <p:spPr bwMode="auto">
          <a:xfrm>
            <a:off x="1692275" y="2852738"/>
            <a:ext cx="6119813" cy="17176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542925" indent="-542925">
              <a:buClr>
                <a:srgbClr val="00FF00"/>
              </a:buClr>
              <a:buFont typeface="Wingdings" pitchFamily="2" charset="2"/>
              <a:buNone/>
              <a:defRPr/>
            </a:pPr>
            <a:r>
              <a:rPr lang="en-US" altLang="zh-CN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宋体" charset="-122"/>
                <a:cs typeface="Times New Roman" pitchFamily="18" charset="0"/>
              </a:rPr>
              <a:t>Thanks for your attention</a:t>
            </a: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宋体" charset="-122"/>
                <a:cs typeface="Times New Roman" pitchFamily="18" charset="0"/>
              </a:rPr>
              <a:t>！</a:t>
            </a:r>
          </a:p>
        </p:txBody>
      </p:sp>
      <p:sp>
        <p:nvSpPr>
          <p:cNvPr id="31747" name="灯片编号占位符 5"/>
          <p:cNvSpPr txBox="1">
            <a:spLocks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7B3752D8-90C2-42B4-8280-28FA8D1550F3}" type="slidenum">
              <a:rPr lang="en-US" altLang="zh-CN" sz="1200"/>
              <a:pPr algn="r" eaLnBrk="1" hangingPunct="1"/>
              <a:t>41</a:t>
            </a:fld>
            <a:endParaRPr lang="en-US" altLang="zh-CN"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4052</TotalTime>
  <Words>2290</Words>
  <Application>Microsoft Office PowerPoint</Application>
  <PresentationFormat>全屏显示(4:3)</PresentationFormat>
  <Paragraphs>389</Paragraphs>
  <Slides>41</Slides>
  <Notes>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3" baseType="lpstr">
      <vt:lpstr>Office 主题​​</vt:lpstr>
      <vt:lpstr>Visio</vt:lpstr>
      <vt:lpstr>Introduction to China-ADS and the driver accelerator</vt:lpstr>
      <vt:lpstr>Contents</vt:lpstr>
      <vt:lpstr>Nuclear Power in China</vt:lpstr>
      <vt:lpstr>Nuclear waste accumulated by 2050 in China</vt:lpstr>
      <vt:lpstr>Advanced Nuclear Energy Programs in China </vt:lpstr>
      <vt:lpstr>Special Nuclear Energy Program in CAS </vt:lpstr>
      <vt:lpstr>Schematic of C-ADS</vt:lpstr>
      <vt:lpstr>Roadmap of C-ADS program </vt:lpstr>
      <vt:lpstr>R&amp;D Team &amp; Sites for C-ADS</vt:lpstr>
      <vt:lpstr>Organization of C-ADS Phases I</vt:lpstr>
      <vt:lpstr>PowerPoint 演示文稿</vt:lpstr>
      <vt:lpstr>Main specifications of the C-ADS driver linac</vt:lpstr>
      <vt:lpstr>Design philosophy</vt:lpstr>
      <vt:lpstr>Lattice design requirements</vt:lpstr>
      <vt:lpstr>Layout of the C-ADS linac</vt:lpstr>
      <vt:lpstr>RF cavities</vt:lpstr>
      <vt:lpstr>PowerPoint 演示文稿</vt:lpstr>
      <vt:lpstr>PowerPoint 演示文稿</vt:lpstr>
      <vt:lpstr>The RFQs</vt:lpstr>
      <vt:lpstr>PowerPoint 演示文稿</vt:lpstr>
      <vt:lpstr>PowerPoint 演示文稿</vt:lpstr>
      <vt:lpstr>MEBT2 Design</vt:lpstr>
      <vt:lpstr>Main linac design</vt:lpstr>
      <vt:lpstr>PowerPoint 演示文稿</vt:lpstr>
      <vt:lpstr>PowerPoint 演示文稿</vt:lpstr>
      <vt:lpstr>PowerPoint 演示文稿</vt:lpstr>
      <vt:lpstr>Simulation results</vt:lpstr>
      <vt:lpstr>PowerPoint 演示文稿</vt:lpstr>
      <vt:lpstr>Local compensation</vt:lpstr>
      <vt:lpstr>PowerPoint 演示文稿</vt:lpstr>
      <vt:lpstr>Beam loss control</vt:lpstr>
      <vt:lpstr>5/10 MeV Test Stand for Injector-I</vt:lpstr>
      <vt:lpstr>Key technology R&amp;D for C-ADS linac</vt:lpstr>
      <vt:lpstr>R&amp;D studies (Phase I)</vt:lpstr>
      <vt:lpstr>Some R&amp;D work already carried out </vt:lpstr>
      <vt:lpstr>High-duty factor RFQ (IHEP)</vt:lpstr>
      <vt:lpstr>High power input couplers (IHEP)</vt:lpstr>
      <vt:lpstr>Cryomodules (IHEP)</vt:lpstr>
      <vt:lpstr>Control &amp; Instrumentation (IHEP)</vt:lpstr>
      <vt:lpstr>Summary</vt:lpstr>
      <vt:lpstr>PowerPoint 演示文稿</vt:lpstr>
    </vt:vector>
  </TitlesOfParts>
  <Company>lizh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ADS直线加速器方案</dc:title>
  <dc:creator>lizh</dc:creator>
  <cp:lastModifiedBy>Tang Jingyu</cp:lastModifiedBy>
  <cp:revision>222</cp:revision>
  <dcterms:created xsi:type="dcterms:W3CDTF">2010-11-02T00:19:36Z</dcterms:created>
  <dcterms:modified xsi:type="dcterms:W3CDTF">2012-03-29T05:01:27Z</dcterms:modified>
</cp:coreProperties>
</file>