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9" r:id="rId3"/>
    <p:sldId id="257" r:id="rId4"/>
    <p:sldId id="258" r:id="rId5"/>
    <p:sldId id="259" r:id="rId6"/>
    <p:sldId id="260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80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A24BB-4DBD-4582-A1EC-4403A8BCA9E6}" type="datetimeFigureOut">
              <a:rPr lang="fr-FR" smtClean="0"/>
              <a:pPr/>
              <a:t>29/11/2010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A2903-A8F5-4FB7-A3A5-C5BF5210B7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2903-A8F5-4FB7-A3A5-C5BF5210B78B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2903-A8F5-4FB7-A3A5-C5BF5210B78B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2903-A8F5-4FB7-A3A5-C5BF5210B78B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036440" y="6448251"/>
            <a:ext cx="5199856" cy="365125"/>
          </a:xfrm>
        </p:spPr>
        <p:txBody>
          <a:bodyPr/>
          <a:lstStyle/>
          <a:p>
            <a:r>
              <a:rPr lang="fr-FR" dirty="0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67744" y="6448251"/>
            <a:ext cx="4608512" cy="365125"/>
          </a:xfrm>
        </p:spPr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47664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7" y="5765548"/>
            <a:ext cx="1470369" cy="104782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19573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197596"/>
            <a:ext cx="864096" cy="6157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4337181" y="2044147"/>
            <a:ext cx="469638" cy="914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092280" y="6453336"/>
            <a:ext cx="1224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dirty="0" smtClean="0"/>
              <a:t>01/12/2010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440" y="6448251"/>
            <a:ext cx="504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AF81407-F3A2-476E-A587-6E11D2817AD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676400" y="6448251"/>
            <a:ext cx="51998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dirty="0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 rot="5400000">
            <a:off x="4337181" y="-4330147"/>
            <a:ext cx="469638" cy="914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wmf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jpe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8032" y="2463031"/>
            <a:ext cx="7772400" cy="1470025"/>
          </a:xfrm>
        </p:spPr>
        <p:txBody>
          <a:bodyPr>
            <a:noAutofit/>
          </a:bodyPr>
          <a:lstStyle/>
          <a:p>
            <a:r>
              <a:rPr lang="fr-FR" sz="3200" dirty="0" smtClean="0"/>
              <a:t>Modélisation des phénomènes thermohydrauliques résultant du quench d’un aimant supraconducteur refroidi à l’hélium superfluide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23728" y="5013176"/>
            <a:ext cx="7128792" cy="1176536"/>
          </a:xfrm>
        </p:spPr>
        <p:txBody>
          <a:bodyPr>
            <a:noAutofit/>
          </a:bodyPr>
          <a:lstStyle/>
          <a:p>
            <a:pPr algn="l"/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Thèse préparée au Commissariat à l’énergie atomique, centre de Saclay, </a:t>
            </a:r>
            <a:endParaRPr lang="fr-FR" sz="1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 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recherche sur les lois fondamentales de l’univers, </a:t>
            </a:r>
            <a:endParaRPr lang="fr-FR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Service 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accélérateurs, de cryogénie et de magnétisme.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2411760" y="620688"/>
            <a:ext cx="669674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École doctorale : Modélisation, instrumentation en physique, énergies,  géosciences et environnement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3" name="Picture 1" descr="bandeau logos"/>
          <p:cNvPicPr>
            <a:picLocks noChangeAspect="1" noChangeArrowheads="1"/>
          </p:cNvPicPr>
          <p:nvPr/>
        </p:nvPicPr>
        <p:blipFill>
          <a:blip r:embed="rId2" cstate="print"/>
          <a:srcRect l="65828"/>
          <a:stretch>
            <a:fillRect/>
          </a:stretch>
        </p:blipFill>
        <p:spPr bwMode="auto">
          <a:xfrm>
            <a:off x="-36512" y="548680"/>
            <a:ext cx="2304256" cy="70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157192"/>
            <a:ext cx="1616730" cy="115212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195736" y="980728"/>
            <a:ext cx="63367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1. Problématique de l’étude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2. Système expérimental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3. Résultats expérimentaux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4</a:t>
            </a:r>
            <a:r>
              <a:rPr lang="fr-FR" sz="2400" dirty="0" smtClean="0"/>
              <a:t>. Analyse de la propagation de la zone normale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/>
              <a:t>5</a:t>
            </a:r>
            <a:r>
              <a:rPr lang="fr-FR" sz="2400" dirty="0" smtClean="0"/>
              <a:t>. Analyse de la montée de pression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/>
              <a:t>6</a:t>
            </a:r>
            <a:r>
              <a:rPr lang="fr-FR" sz="2400" dirty="0" smtClean="0"/>
              <a:t>. Modélisation complète du quench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7</a:t>
            </a:r>
            <a:r>
              <a:rPr lang="fr-FR" sz="2400" dirty="0" smtClean="0"/>
              <a:t>. Conclusion et perspectives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Problématique de l’étude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 smtClean="0"/>
              <a:t>1. Problématique</a:t>
            </a:r>
          </a:p>
          <a:p>
            <a:endParaRPr lang="fr-FR" sz="13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2915816" y="1418570"/>
            <a:ext cx="5141128" cy="1938422"/>
            <a:chOff x="1915148" y="2930738"/>
            <a:chExt cx="5141128" cy="1938422"/>
          </a:xfrm>
        </p:grpSpPr>
        <p:pic>
          <p:nvPicPr>
            <p:cNvPr id="7" name="Image 6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15148" y="2930738"/>
              <a:ext cx="4277032" cy="1938422"/>
            </a:xfrm>
            <a:prstGeom prst="rect">
              <a:avLst/>
            </a:prstGeom>
            <a:noFill/>
          </p:spPr>
        </p:pic>
        <p:grpSp>
          <p:nvGrpSpPr>
            <p:cNvPr id="8" name="Group 46"/>
            <p:cNvGrpSpPr>
              <a:grpSpLocks/>
            </p:cNvGrpSpPr>
            <p:nvPr/>
          </p:nvGrpSpPr>
          <p:grpSpPr bwMode="auto">
            <a:xfrm>
              <a:off x="3652677" y="2945622"/>
              <a:ext cx="3403601" cy="1887540"/>
              <a:chOff x="5357" y="3495"/>
              <a:chExt cx="5361" cy="2972"/>
            </a:xfrm>
          </p:grpSpPr>
          <p:sp>
            <p:nvSpPr>
              <p:cNvPr id="9" name="Text Box 47"/>
              <p:cNvSpPr txBox="1">
                <a:spLocks noChangeArrowheads="1"/>
              </p:cNvSpPr>
              <p:nvPr/>
            </p:nvSpPr>
            <p:spPr bwMode="auto">
              <a:xfrm>
                <a:off x="9197" y="4815"/>
                <a:ext cx="1521" cy="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Canal He II </a:t>
                </a:r>
                <a:endParaRPr kumimoji="0" lang="fr-FR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" name="AutoShape 48"/>
              <p:cNvCxnSpPr>
                <a:cxnSpLocks noChangeShapeType="1"/>
              </p:cNvCxnSpPr>
              <p:nvPr/>
            </p:nvCxnSpPr>
            <p:spPr bwMode="auto">
              <a:xfrm flipH="1">
                <a:off x="8340" y="3810"/>
                <a:ext cx="720" cy="405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oval" w="med" len="med"/>
              </a:ln>
            </p:spPr>
          </p:cxnSp>
          <p:sp>
            <p:nvSpPr>
              <p:cNvPr id="11" name="Text Box 49"/>
              <p:cNvSpPr txBox="1">
                <a:spLocks noChangeArrowheads="1"/>
              </p:cNvSpPr>
              <p:nvPr/>
            </p:nvSpPr>
            <p:spPr bwMode="auto">
              <a:xfrm>
                <a:off x="8987" y="3495"/>
                <a:ext cx="1521" cy="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Isolant intergalette </a:t>
                </a:r>
                <a:endParaRPr kumimoji="0" lang="fr-FR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2" name="AutoShape 50"/>
              <p:cNvCxnSpPr>
                <a:cxnSpLocks noChangeShapeType="1"/>
              </p:cNvCxnSpPr>
              <p:nvPr/>
            </p:nvCxnSpPr>
            <p:spPr bwMode="auto">
              <a:xfrm flipV="1">
                <a:off x="7200" y="5625"/>
                <a:ext cx="390" cy="39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oval" w="med" len="med"/>
              </a:ln>
            </p:spPr>
          </p:cxnSp>
          <p:sp>
            <p:nvSpPr>
              <p:cNvPr id="13" name="Text Box 51"/>
              <p:cNvSpPr txBox="1">
                <a:spLocks noChangeArrowheads="1"/>
              </p:cNvSpPr>
              <p:nvPr/>
            </p:nvSpPr>
            <p:spPr bwMode="auto">
              <a:xfrm>
                <a:off x="5357" y="5848"/>
                <a:ext cx="2038" cy="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Isolant interspire</a:t>
                </a:r>
                <a:endParaRPr kumimoji="0" lang="fr-FR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4" name="AutoShape 52"/>
              <p:cNvCxnSpPr>
                <a:cxnSpLocks noChangeShapeType="1"/>
              </p:cNvCxnSpPr>
              <p:nvPr/>
            </p:nvCxnSpPr>
            <p:spPr bwMode="auto">
              <a:xfrm flipH="1" flipV="1">
                <a:off x="7815" y="5865"/>
                <a:ext cx="405" cy="30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oval" w="med" len="med"/>
              </a:ln>
            </p:spPr>
          </p:cxnSp>
          <p:sp>
            <p:nvSpPr>
              <p:cNvPr id="15" name="Text Box 53"/>
              <p:cNvSpPr txBox="1">
                <a:spLocks noChangeArrowheads="1"/>
              </p:cNvSpPr>
              <p:nvPr/>
            </p:nvSpPr>
            <p:spPr bwMode="auto">
              <a:xfrm>
                <a:off x="8137" y="6030"/>
                <a:ext cx="1986" cy="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Supraconducteur </a:t>
                </a:r>
                <a:endParaRPr kumimoji="0" lang="fr-FR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6" name="ZoneTexte 15"/>
          <p:cNvSpPr txBox="1"/>
          <p:nvPr/>
        </p:nvSpPr>
        <p:spPr>
          <a:xfrm>
            <a:off x="1547664" y="476672"/>
            <a:ext cx="7596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Type d’aimants étudiés :</a:t>
            </a:r>
            <a:r>
              <a:rPr lang="fr-FR" dirty="0" smtClean="0"/>
              <a:t> aimants supraconducteurs bobinés en doubles galettes et refroidis par un bain d’hélium superfluide (comme les aimants Tore Supra, Seht et Iseult)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547664" y="3502749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Problématique :</a:t>
            </a:r>
            <a:r>
              <a:rPr lang="fr-FR" dirty="0" smtClean="0"/>
              <a:t> en cas de quench de l’aimant, une montée de pression globale dans le bain peut endommager  l’enceinte hélium 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547664" y="4293096"/>
            <a:ext cx="7596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Objectifs de l’étude :</a:t>
            </a:r>
            <a:r>
              <a:rPr lang="fr-FR" dirty="0" smtClean="0"/>
              <a:t> </a:t>
            </a:r>
          </a:p>
          <a:p>
            <a:pPr algn="just"/>
            <a:endParaRPr lang="fr-FR" dirty="0" smtClean="0"/>
          </a:p>
          <a:p>
            <a:pPr algn="just">
              <a:buFontTx/>
              <a:buChar char="-"/>
            </a:pPr>
            <a:r>
              <a:rPr lang="fr-FR" dirty="0" smtClean="0"/>
              <a:t> Analyser à partir de mesures expérimentales les mécanismes physiques qui pilotent la propagation de la zone normale durant un tel quench et la montée de pression qui en résulte</a:t>
            </a:r>
          </a:p>
          <a:p>
            <a:pPr algn="just"/>
            <a:endParaRPr lang="fr-FR" dirty="0" smtClean="0"/>
          </a:p>
          <a:p>
            <a:pPr algn="just">
              <a:buFontTx/>
              <a:buChar char="-"/>
            </a:pPr>
            <a:r>
              <a:rPr lang="fr-FR" dirty="0"/>
              <a:t> </a:t>
            </a:r>
            <a:r>
              <a:rPr lang="fr-FR" dirty="0" smtClean="0"/>
              <a:t>Modéliser numériquement ces différents mécanismes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01/12/2010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station d’essais Seht : aimant et système cryogénique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02156"/>
            <a:ext cx="5335254" cy="587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835696" y="1052736"/>
            <a:ext cx="23762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b="1" dirty="0" smtClean="0"/>
              <a:t>Champ nominal : 8 T</a:t>
            </a:r>
          </a:p>
          <a:p>
            <a:endParaRPr lang="fr-FR" sz="1700" b="1" dirty="0"/>
          </a:p>
          <a:p>
            <a:r>
              <a:rPr lang="fr-FR" sz="1700" b="1" dirty="0" smtClean="0"/>
              <a:t>Courant nominal : 886 A</a:t>
            </a:r>
          </a:p>
          <a:p>
            <a:endParaRPr lang="fr-FR" sz="1700" b="1" dirty="0"/>
          </a:p>
          <a:p>
            <a:r>
              <a:rPr lang="fr-FR" sz="1700" b="1" dirty="0" smtClean="0">
                <a:solidFill>
                  <a:schemeClr val="accent6">
                    <a:lumMod val="75000"/>
                  </a:schemeClr>
                </a:solidFill>
              </a:rPr>
              <a:t>Le bobinage est constitué de 120 galettes en niobium titane (NbTi)</a:t>
            </a:r>
          </a:p>
          <a:p>
            <a:endParaRPr lang="fr-FR" sz="1700" b="1" dirty="0"/>
          </a:p>
          <a:p>
            <a:r>
              <a:rPr lang="fr-FR" sz="1700" b="1" dirty="0" smtClean="0">
                <a:solidFill>
                  <a:srgbClr val="0000FF"/>
                </a:solidFill>
              </a:rPr>
              <a:t>Il est refroidi par un bain d’hélium superfluide à</a:t>
            </a:r>
          </a:p>
          <a:p>
            <a:r>
              <a:rPr lang="fr-FR" sz="1700" b="1" dirty="0" smtClean="0">
                <a:solidFill>
                  <a:srgbClr val="0000FF"/>
                </a:solidFill>
              </a:rPr>
              <a:t>1,2 bar et 1,8 K</a:t>
            </a:r>
          </a:p>
          <a:p>
            <a:endParaRPr lang="fr-FR" sz="1700" b="1" dirty="0"/>
          </a:p>
          <a:p>
            <a:endParaRPr lang="fr-FR" b="1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154726" y="620688"/>
            <a:ext cx="151216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Soupape à ressort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5310436" y="1124744"/>
            <a:ext cx="164449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Vannes de quench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9" name="ZoneTexte 8"/>
          <p:cNvSpPr txBox="1"/>
          <p:nvPr/>
        </p:nvSpPr>
        <p:spPr>
          <a:xfrm>
            <a:off x="7530990" y="1196752"/>
            <a:ext cx="114043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Aimant dans tank hélium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10" name="ZoneTexte 9"/>
          <p:cNvSpPr txBox="1"/>
          <p:nvPr/>
        </p:nvSpPr>
        <p:spPr>
          <a:xfrm>
            <a:off x="5946814" y="3553271"/>
            <a:ext cx="122413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Caloduc  1,8 K</a:t>
            </a:r>
            <a:endParaRPr lang="fr-FR" sz="1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5802798" y="2708921"/>
            <a:ext cx="79208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Satellite</a:t>
            </a:r>
            <a:endParaRPr lang="fr-FR" sz="1400" b="1" dirty="0"/>
          </a:p>
        </p:txBody>
      </p:sp>
      <p:cxnSp>
        <p:nvCxnSpPr>
          <p:cNvPr id="13" name="Connecteur droit avec flèche 12"/>
          <p:cNvCxnSpPr>
            <a:stCxn id="7" idx="2"/>
          </p:cNvCxnSpPr>
          <p:nvPr/>
        </p:nvCxnSpPr>
        <p:spPr>
          <a:xfrm rot="5400000">
            <a:off x="5326617" y="540550"/>
            <a:ext cx="196279" cy="97210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8" idx="2"/>
          </p:cNvCxnSpPr>
          <p:nvPr/>
        </p:nvCxnSpPr>
        <p:spPr>
          <a:xfrm rot="5400000">
            <a:off x="5617573" y="1329715"/>
            <a:ext cx="412302" cy="61791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9" idx="2"/>
          </p:cNvCxnSpPr>
          <p:nvPr/>
        </p:nvCxnSpPr>
        <p:spPr>
          <a:xfrm rot="16200000" flipH="1">
            <a:off x="8081900" y="1739279"/>
            <a:ext cx="260484" cy="22187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11" idx="2"/>
          </p:cNvCxnSpPr>
          <p:nvPr/>
        </p:nvCxnSpPr>
        <p:spPr>
          <a:xfrm rot="5400000">
            <a:off x="5722660" y="2808804"/>
            <a:ext cx="268288" cy="68407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10" idx="2"/>
          </p:cNvCxnSpPr>
          <p:nvPr/>
        </p:nvCxnSpPr>
        <p:spPr>
          <a:xfrm rot="16200000" flipH="1">
            <a:off x="6576883" y="3843047"/>
            <a:ext cx="360042" cy="39604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 expérimental des essais de quench</a:t>
            </a:r>
            <a:endParaRPr lang="fr-FR" dirty="0"/>
          </a:p>
        </p:txBody>
      </p:sp>
      <p:pic>
        <p:nvPicPr>
          <p:cNvPr id="7" name="Image 6" descr="Figure1a"/>
          <p:cNvPicPr/>
          <p:nvPr/>
        </p:nvPicPr>
        <p:blipFill>
          <a:blip r:embed="rId2" cstate="print"/>
          <a:srcRect r="28288" b="8157"/>
          <a:stretch>
            <a:fillRect/>
          </a:stretch>
        </p:blipFill>
        <p:spPr bwMode="auto">
          <a:xfrm>
            <a:off x="1855551" y="5530111"/>
            <a:ext cx="1904270" cy="81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1547664" y="476672"/>
            <a:ext cx="7596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fr-FR" dirty="0" smtClean="0"/>
              <a:t> On dépose une impulsion de </a:t>
            </a:r>
            <a:r>
              <a:rPr lang="fr-FR" u="sng" dirty="0" smtClean="0"/>
              <a:t>25 W durant 0,1 s</a:t>
            </a:r>
            <a:r>
              <a:rPr lang="fr-FR" dirty="0" smtClean="0"/>
              <a:t> à l’aide d’une chaufferette placée dans un canal d’hélium</a:t>
            </a:r>
          </a:p>
          <a:p>
            <a:pPr algn="just"/>
            <a:r>
              <a:rPr lang="fr-FR" dirty="0" smtClean="0"/>
              <a:t>- </a:t>
            </a:r>
            <a:r>
              <a:rPr lang="fr-FR" u="sng" dirty="0" smtClean="0"/>
              <a:t>On augmente la durée de l’impulsion</a:t>
            </a:r>
            <a:r>
              <a:rPr lang="fr-FR" dirty="0" smtClean="0"/>
              <a:t> jusqu’à déclencher un quench</a:t>
            </a:r>
          </a:p>
        </p:txBody>
      </p:sp>
      <p:grpSp>
        <p:nvGrpSpPr>
          <p:cNvPr id="24" name="Groupe 23"/>
          <p:cNvGrpSpPr/>
          <p:nvPr/>
        </p:nvGrpSpPr>
        <p:grpSpPr>
          <a:xfrm>
            <a:off x="2001564" y="1357566"/>
            <a:ext cx="6674892" cy="4519706"/>
            <a:chOff x="2381695" y="1357566"/>
            <a:chExt cx="6674892" cy="4519706"/>
          </a:xfrm>
        </p:grpSpPr>
        <p:pic>
          <p:nvPicPr>
            <p:cNvPr id="6" name="Image 5" descr="Figure1b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5857" y="1357566"/>
              <a:ext cx="5780730" cy="4519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e 10"/>
            <p:cNvGrpSpPr/>
            <p:nvPr/>
          </p:nvGrpSpPr>
          <p:grpSpPr>
            <a:xfrm>
              <a:off x="2843808" y="1647172"/>
              <a:ext cx="406933" cy="269660"/>
              <a:chOff x="2627784" y="1988840"/>
              <a:chExt cx="360040" cy="216024"/>
            </a:xfrm>
          </p:grpSpPr>
          <p:pic>
            <p:nvPicPr>
              <p:cNvPr id="10" name="Image 9" descr="Figure1a"/>
              <p:cNvPicPr/>
              <p:nvPr/>
            </p:nvPicPr>
            <p:blipFill>
              <a:blip r:embed="rId2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Image 8" descr="Figure1a"/>
              <p:cNvPicPr/>
              <p:nvPr/>
            </p:nvPicPr>
            <p:blipFill>
              <a:blip r:embed="rId2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0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" name="ZoneTexte 11"/>
            <p:cNvSpPr txBox="1"/>
            <p:nvPr/>
          </p:nvSpPr>
          <p:spPr>
            <a:xfrm>
              <a:off x="2381695" y="1628800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T</a:t>
              </a:r>
              <a:r>
                <a:rPr lang="fr-FR" sz="1400" baseline="-25000" dirty="0" smtClean="0"/>
                <a:t>6</a:t>
              </a:r>
              <a:r>
                <a:rPr lang="fr-FR" sz="1400" dirty="0" smtClean="0"/>
                <a:t>,p</a:t>
              </a:r>
              <a:r>
                <a:rPr lang="fr-FR" sz="1400" baseline="-25000" dirty="0" smtClean="0"/>
                <a:t>6</a:t>
              </a:r>
              <a:endParaRPr lang="fr-FR" sz="1400" baseline="-25000" dirty="0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2868923" y="3355619"/>
              <a:ext cx="406933" cy="269660"/>
              <a:chOff x="2627784" y="1988840"/>
              <a:chExt cx="360040" cy="216024"/>
            </a:xfrm>
          </p:grpSpPr>
          <p:pic>
            <p:nvPicPr>
              <p:cNvPr id="14" name="Image 13" descr="Figure1a"/>
              <p:cNvPicPr/>
              <p:nvPr/>
            </p:nvPicPr>
            <p:blipFill>
              <a:blip r:embed="rId2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Image 14" descr="Figure1a"/>
              <p:cNvPicPr/>
              <p:nvPr/>
            </p:nvPicPr>
            <p:blipFill>
              <a:blip r:embed="rId2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0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ZoneTexte 15"/>
            <p:cNvSpPr txBox="1"/>
            <p:nvPr/>
          </p:nvSpPr>
          <p:spPr>
            <a:xfrm>
              <a:off x="2406810" y="333724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T</a:t>
              </a:r>
              <a:r>
                <a:rPr lang="fr-FR" sz="1400" baseline="-25000" dirty="0" smtClean="0"/>
                <a:t>5</a:t>
              </a:r>
              <a:r>
                <a:rPr lang="fr-FR" sz="1400" dirty="0" smtClean="0"/>
                <a:t>,p</a:t>
              </a:r>
              <a:r>
                <a:rPr lang="fr-FR" sz="1400" baseline="-25000" dirty="0"/>
                <a:t>5</a:t>
              </a: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2868923" y="5175564"/>
              <a:ext cx="406933" cy="269660"/>
              <a:chOff x="2627784" y="1988840"/>
              <a:chExt cx="360040" cy="216024"/>
            </a:xfrm>
          </p:grpSpPr>
          <p:pic>
            <p:nvPicPr>
              <p:cNvPr id="18" name="Image 17" descr="Figure1a"/>
              <p:cNvPicPr/>
              <p:nvPr/>
            </p:nvPicPr>
            <p:blipFill>
              <a:blip r:embed="rId2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Image 18" descr="Figure1a"/>
              <p:cNvPicPr/>
              <p:nvPr/>
            </p:nvPicPr>
            <p:blipFill>
              <a:blip r:embed="rId2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0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0" name="ZoneTexte 19"/>
            <p:cNvSpPr txBox="1"/>
            <p:nvPr/>
          </p:nvSpPr>
          <p:spPr>
            <a:xfrm>
              <a:off x="2406810" y="5157192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T</a:t>
              </a:r>
              <a:r>
                <a:rPr lang="fr-FR" sz="1400" baseline="-25000" dirty="0" smtClean="0"/>
                <a:t>4</a:t>
              </a:r>
              <a:r>
                <a:rPr lang="fr-FR" sz="1400" dirty="0" smtClean="0"/>
                <a:t>,p</a:t>
              </a:r>
              <a:r>
                <a:rPr lang="fr-FR" sz="1400" baseline="-25000" dirty="0"/>
                <a:t>4</a:t>
              </a:r>
            </a:p>
          </p:txBody>
        </p:sp>
      </p:grp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5127973" y="2833191"/>
            <a:ext cx="767333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galette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5055965" y="3140968"/>
            <a:ext cx="936104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canaux d’hélium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29" name="Espace réservé de la date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quench typique : évolution des principales grandeurs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547664" y="476672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le quench est détecté par le système de sécurité, on décharge l’aimant sur une résistance externe de 2,06 </a:t>
            </a:r>
            <a:r>
              <a:rPr lang="el-GR" dirty="0" smtClean="0"/>
              <a:t>Ω</a:t>
            </a:r>
            <a:r>
              <a:rPr lang="fr-FR" dirty="0"/>
              <a:t> </a:t>
            </a:r>
            <a:r>
              <a:rPr lang="fr-FR" dirty="0" smtClean="0"/>
              <a:t>( </a:t>
            </a:r>
            <a:r>
              <a:rPr lang="el-GR" dirty="0" smtClean="0"/>
              <a:t>τ</a:t>
            </a:r>
            <a:r>
              <a:rPr lang="fr-FR" dirty="0" smtClean="0"/>
              <a:t> ≈ 21 s) </a:t>
            </a:r>
          </a:p>
        </p:txBody>
      </p:sp>
      <p:pic>
        <p:nvPicPr>
          <p:cNvPr id="7" name="Image 6" descr="Q6.bmp"/>
          <p:cNvPicPr>
            <a:picLocks noChangeAspect="1"/>
          </p:cNvPicPr>
          <p:nvPr/>
        </p:nvPicPr>
        <p:blipFill>
          <a:blip r:embed="rId3" cstate="print"/>
          <a:srcRect l="3242" t="5940"/>
          <a:stretch>
            <a:fillRect/>
          </a:stretch>
        </p:blipFill>
        <p:spPr>
          <a:xfrm>
            <a:off x="1648612" y="1124743"/>
            <a:ext cx="5925900" cy="432048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63888" y="5157192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u="sng" dirty="0" smtClean="0"/>
          </a:p>
          <a:p>
            <a:pPr algn="just"/>
            <a:r>
              <a:rPr lang="fr-FR" dirty="0" smtClean="0"/>
              <a:t>Température du bain : 1,78 K &lt; T &lt; 2,16 K </a:t>
            </a:r>
          </a:p>
          <a:p>
            <a:pPr algn="just"/>
            <a:r>
              <a:rPr lang="fr-FR" dirty="0" smtClean="0"/>
              <a:t>Courant : 886 A, 786 A, 686 A</a:t>
            </a:r>
          </a:p>
          <a:p>
            <a:pPr algn="just"/>
            <a:r>
              <a:rPr lang="fr-FR" dirty="0" smtClean="0"/>
              <a:t>Galette chauffée (champ magnétique) 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884368" y="1159584"/>
            <a:ext cx="97261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1,2 bar</a:t>
            </a:r>
          </a:p>
          <a:p>
            <a:pPr algn="just"/>
            <a:r>
              <a:rPr lang="fr-FR" b="1" dirty="0" smtClean="0"/>
              <a:t>1,98 K</a:t>
            </a:r>
          </a:p>
          <a:p>
            <a:pPr algn="just"/>
            <a:r>
              <a:rPr lang="fr-FR" b="1" dirty="0" smtClean="0"/>
              <a:t>886 A</a:t>
            </a:r>
          </a:p>
          <a:p>
            <a:pPr algn="just"/>
            <a:r>
              <a:rPr lang="fr-FR" b="1" dirty="0"/>
              <a:t>g</a:t>
            </a:r>
            <a:r>
              <a:rPr lang="fr-FR" b="1" dirty="0" smtClean="0"/>
              <a:t>61 </a:t>
            </a:r>
          </a:p>
          <a:p>
            <a:pPr algn="just"/>
            <a:r>
              <a:rPr lang="fr-FR" b="1" dirty="0" smtClean="0"/>
              <a:t>8,93 T</a:t>
            </a:r>
          </a:p>
        </p:txBody>
      </p:sp>
      <p:sp>
        <p:nvSpPr>
          <p:cNvPr id="11" name="Accolade fermante 10"/>
          <p:cNvSpPr/>
          <p:nvPr/>
        </p:nvSpPr>
        <p:spPr>
          <a:xfrm>
            <a:off x="7524328" y="5445224"/>
            <a:ext cx="288032" cy="864096"/>
          </a:xfrm>
          <a:prstGeom prst="rightBrace">
            <a:avLst>
              <a:gd name="adj1" fmla="val 63211"/>
              <a:gd name="adj2" fmla="val 51376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7812360" y="56612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16 quenchs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rot="5400000">
            <a:off x="3563888" y="1988840"/>
            <a:ext cx="216024" cy="7200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rot="5400000" flipH="1" flipV="1">
            <a:off x="2304542" y="1520788"/>
            <a:ext cx="359246" cy="79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339752" y="168106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DR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3181756" y="1681063"/>
            <a:ext cx="1966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Ouverture des soupapes</a:t>
            </a:r>
            <a:endParaRPr lang="fr-FR" sz="1400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22" name="Espace réservé de la date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47664" y="5429429"/>
            <a:ext cx="197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Paramètres </a:t>
            </a:r>
            <a:r>
              <a:rPr lang="fr-FR" u="sng" dirty="0" smtClean="0"/>
              <a:t>variés 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Premières observations : dissymétrie de la propagation</a:t>
            </a:r>
            <a:endParaRPr lang="fr-FR" dirty="0"/>
          </a:p>
        </p:txBody>
      </p:sp>
      <p:pic>
        <p:nvPicPr>
          <p:cNvPr id="5" name="Image 4" descr="pQ6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926721"/>
            <a:ext cx="6984776" cy="52385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620688"/>
            <a:ext cx="7596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Le quench se propage plus rapidement vers le haut de l’aimant que vers le bas</a:t>
            </a:r>
            <a:endParaRPr lang="fr-FR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Premières observations : stratification du bain</a:t>
            </a:r>
            <a:endParaRPr lang="fr-FR" dirty="0"/>
          </a:p>
        </p:txBody>
      </p:sp>
      <p:pic>
        <p:nvPicPr>
          <p:cNvPr id="5" name="Image 4" descr="pQ6.bmp"/>
          <p:cNvPicPr>
            <a:picLocks noChangeAspect="1"/>
          </p:cNvPicPr>
          <p:nvPr/>
        </p:nvPicPr>
        <p:blipFill>
          <a:blip r:embed="rId2" cstate="print"/>
          <a:srcRect l="5078" r="7031"/>
          <a:stretch>
            <a:fillRect/>
          </a:stretch>
        </p:blipFill>
        <p:spPr>
          <a:xfrm>
            <a:off x="1691680" y="1065218"/>
            <a:ext cx="5976664" cy="510008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611396"/>
            <a:ext cx="75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Durant le quench, le bain d’hélium se stratifie petit à petit de haut en bas.</a:t>
            </a:r>
            <a:endParaRPr lang="fr-FR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7524328" y="1700808"/>
            <a:ext cx="1619672" cy="3443090"/>
            <a:chOff x="7524328" y="1700808"/>
            <a:chExt cx="1619672" cy="3443090"/>
          </a:xfrm>
        </p:grpSpPr>
        <p:pic>
          <p:nvPicPr>
            <p:cNvPr id="11" name="Image 10" descr="Figure1b"/>
            <p:cNvPicPr/>
            <p:nvPr/>
          </p:nvPicPr>
          <p:blipFill>
            <a:blip r:embed="rId3" cstate="print"/>
            <a:srcRect r="69506"/>
            <a:stretch>
              <a:fillRect/>
            </a:stretch>
          </p:blipFill>
          <p:spPr bwMode="auto">
            <a:xfrm>
              <a:off x="7801115" y="1700808"/>
              <a:ext cx="1342885" cy="344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e 10"/>
            <p:cNvGrpSpPr/>
            <p:nvPr/>
          </p:nvGrpSpPr>
          <p:grpSpPr>
            <a:xfrm>
              <a:off x="7876363" y="1921428"/>
              <a:ext cx="310001" cy="205426"/>
              <a:chOff x="2627784" y="1988840"/>
              <a:chExt cx="360042" cy="216024"/>
            </a:xfrm>
          </p:grpSpPr>
          <p:pic>
            <p:nvPicPr>
              <p:cNvPr id="22" name="Image 21" descr="Figure1a"/>
              <p:cNvPicPr/>
              <p:nvPr/>
            </p:nvPicPr>
            <p:blipFill>
              <a:blip r:embed="rId4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Image 22" descr="Figure1a"/>
              <p:cNvPicPr/>
              <p:nvPr/>
            </p:nvPicPr>
            <p:blipFill>
              <a:blip r:embed="rId4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2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" name="ZoneTexte 12"/>
            <p:cNvSpPr txBox="1"/>
            <p:nvPr/>
          </p:nvSpPr>
          <p:spPr>
            <a:xfrm>
              <a:off x="7524328" y="1907433"/>
              <a:ext cx="5870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T</a:t>
              </a:r>
              <a:r>
                <a:rPr lang="fr-FR" sz="1600" b="1" baseline="-25000" dirty="0" smtClean="0">
                  <a:solidFill>
                    <a:srgbClr val="FF0000"/>
                  </a:solidFill>
                </a:rPr>
                <a:t>6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,p</a:t>
              </a:r>
              <a:r>
                <a:rPr lang="fr-FR" sz="1600" b="1" baseline="-25000" dirty="0" smtClean="0">
                  <a:solidFill>
                    <a:srgbClr val="FF0000"/>
                  </a:solidFill>
                </a:rPr>
                <a:t>6</a:t>
              </a:r>
              <a:endParaRPr lang="fr-FR" sz="1600" b="1" baseline="-25000" dirty="0">
                <a:solidFill>
                  <a:srgbClr val="FF0000"/>
                </a:solidFill>
              </a:endParaRPr>
            </a:p>
          </p:txBody>
        </p:sp>
        <p:grpSp>
          <p:nvGrpSpPr>
            <p:cNvPr id="14" name="Groupe 12"/>
            <p:cNvGrpSpPr/>
            <p:nvPr/>
          </p:nvGrpSpPr>
          <p:grpSpPr>
            <a:xfrm>
              <a:off x="7895496" y="3222915"/>
              <a:ext cx="310000" cy="205426"/>
              <a:chOff x="2627784" y="1988840"/>
              <a:chExt cx="360040" cy="216024"/>
            </a:xfrm>
          </p:grpSpPr>
          <p:pic>
            <p:nvPicPr>
              <p:cNvPr id="20" name="Image 19" descr="Figure1a"/>
              <p:cNvPicPr/>
              <p:nvPr/>
            </p:nvPicPr>
            <p:blipFill>
              <a:blip r:embed="rId4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Image 20" descr="Figure1a"/>
              <p:cNvPicPr/>
              <p:nvPr/>
            </p:nvPicPr>
            <p:blipFill>
              <a:blip r:embed="rId4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0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ZoneTexte 14"/>
            <p:cNvSpPr txBox="1"/>
            <p:nvPr/>
          </p:nvSpPr>
          <p:spPr>
            <a:xfrm>
              <a:off x="7543460" y="3208919"/>
              <a:ext cx="5870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00B050"/>
                  </a:solidFill>
                </a:rPr>
                <a:t>T</a:t>
              </a:r>
              <a:r>
                <a:rPr lang="fr-FR" sz="1600" b="1" baseline="-25000" dirty="0" smtClean="0">
                  <a:solidFill>
                    <a:srgbClr val="00B050"/>
                  </a:solidFill>
                </a:rPr>
                <a:t>5</a:t>
              </a:r>
              <a:r>
                <a:rPr lang="fr-FR" sz="1600" b="1" dirty="0" smtClean="0">
                  <a:solidFill>
                    <a:srgbClr val="00B050"/>
                  </a:solidFill>
                </a:rPr>
                <a:t>,p</a:t>
              </a:r>
              <a:r>
                <a:rPr lang="fr-FR" sz="1600" b="1" baseline="-25000" dirty="0">
                  <a:solidFill>
                    <a:srgbClr val="00B050"/>
                  </a:solidFill>
                </a:rPr>
                <a:t>5</a:t>
              </a:r>
            </a:p>
          </p:txBody>
        </p:sp>
        <p:grpSp>
          <p:nvGrpSpPr>
            <p:cNvPr id="16" name="Groupe 16"/>
            <p:cNvGrpSpPr/>
            <p:nvPr/>
          </p:nvGrpSpPr>
          <p:grpSpPr>
            <a:xfrm>
              <a:off x="7895496" y="4609340"/>
              <a:ext cx="310000" cy="205426"/>
              <a:chOff x="2627784" y="1988840"/>
              <a:chExt cx="360040" cy="216024"/>
            </a:xfrm>
          </p:grpSpPr>
          <p:pic>
            <p:nvPicPr>
              <p:cNvPr id="18" name="Image 17" descr="Figure1a"/>
              <p:cNvPicPr/>
              <p:nvPr/>
            </p:nvPicPr>
            <p:blipFill>
              <a:blip r:embed="rId4" cstate="print"/>
              <a:srcRect l="2712" t="32627" r="89153" b="51059"/>
              <a:stretch>
                <a:fillRect/>
              </a:stretch>
            </p:blipFill>
            <p:spPr bwMode="auto">
              <a:xfrm>
                <a:off x="2627784" y="2009332"/>
                <a:ext cx="216024" cy="144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Image 18" descr="Figure1a"/>
              <p:cNvPicPr/>
              <p:nvPr/>
            </p:nvPicPr>
            <p:blipFill>
              <a:blip r:embed="rId4" cstate="print"/>
              <a:srcRect l="2712" t="8157" r="89153" b="67372"/>
              <a:stretch>
                <a:fillRect/>
              </a:stretch>
            </p:blipFill>
            <p:spPr bwMode="auto">
              <a:xfrm>
                <a:off x="2771800" y="1988840"/>
                <a:ext cx="216024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" name="ZoneTexte 16"/>
            <p:cNvSpPr txBox="1"/>
            <p:nvPr/>
          </p:nvSpPr>
          <p:spPr>
            <a:xfrm>
              <a:off x="7543460" y="4595345"/>
              <a:ext cx="5870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0000FF"/>
                  </a:solidFill>
                </a:rPr>
                <a:t>T</a:t>
              </a:r>
              <a:r>
                <a:rPr lang="fr-FR" sz="1600" b="1" baseline="-25000" dirty="0" smtClean="0">
                  <a:solidFill>
                    <a:srgbClr val="0000FF"/>
                  </a:solidFill>
                </a:rPr>
                <a:t>4</a:t>
              </a:r>
              <a:r>
                <a:rPr lang="fr-FR" sz="1600" b="1" dirty="0" smtClean="0">
                  <a:solidFill>
                    <a:srgbClr val="0000FF"/>
                  </a:solidFill>
                </a:rPr>
                <a:t>,p</a:t>
              </a:r>
              <a:r>
                <a:rPr lang="fr-FR" sz="1600" b="1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Premières observations : classification des différents quenchs</a:t>
            </a:r>
            <a:endParaRPr lang="fr-FR" dirty="0"/>
          </a:p>
        </p:txBody>
      </p:sp>
      <p:pic>
        <p:nvPicPr>
          <p:cNvPr id="5" name="Image 4" descr="pQ6.bmp"/>
          <p:cNvPicPr>
            <a:picLocks noChangeAspect="1"/>
          </p:cNvPicPr>
          <p:nvPr/>
        </p:nvPicPr>
        <p:blipFill>
          <a:blip r:embed="rId2" cstate="print"/>
          <a:srcRect l="2487" t="5873" r="7792"/>
          <a:stretch>
            <a:fillRect/>
          </a:stretch>
        </p:blipFill>
        <p:spPr>
          <a:xfrm>
            <a:off x="1979712" y="1196752"/>
            <a:ext cx="6480719" cy="50991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1547664" y="476672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En ce qui concerne la montée de pression, on peut définir trois types de quenchs : « petits, moyens et gros »</a:t>
            </a:r>
            <a:endParaRPr lang="fr-FR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/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propagation de la </a:t>
            </a:r>
            <a:r>
              <a:rPr lang="fr-FR" dirty="0" smtClean="0"/>
              <a:t>z.n à l’aide de la résistance</a:t>
            </a:r>
            <a:endParaRPr lang="fr-FR" dirty="0"/>
          </a:p>
        </p:txBody>
      </p:sp>
      <p:pic>
        <p:nvPicPr>
          <p:cNvPr id="5" name="Image 4" descr="RavantDR.bmp"/>
          <p:cNvPicPr>
            <a:picLocks noChangeAspect="1"/>
          </p:cNvPicPr>
          <p:nvPr/>
        </p:nvPicPr>
        <p:blipFill>
          <a:blip r:embed="rId2" cstate="print"/>
          <a:srcRect l="6851" t="1401" r="6750"/>
          <a:stretch>
            <a:fillRect/>
          </a:stretch>
        </p:blipFill>
        <p:spPr>
          <a:xfrm>
            <a:off x="1835696" y="836712"/>
            <a:ext cx="4711306" cy="403244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4980945"/>
            <a:ext cx="403244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 err="1" smtClean="0"/>
              <a:t>T</a:t>
            </a:r>
            <a:r>
              <a:rPr lang="fr-FR" sz="1700" baseline="-25000" dirty="0" err="1" smtClean="0"/>
              <a:t>cu</a:t>
            </a:r>
            <a:r>
              <a:rPr lang="fr-FR" sz="1700" dirty="0" smtClean="0"/>
              <a:t> &lt; 15 K  →  </a:t>
            </a:r>
            <a:r>
              <a:rPr lang="fr-FR" sz="1700" b="1" dirty="0" smtClean="0"/>
              <a:t>R = </a:t>
            </a:r>
            <a:r>
              <a:rPr lang="el-GR" sz="1700" b="1" dirty="0" smtClean="0"/>
              <a:t>ρ</a:t>
            </a:r>
            <a:r>
              <a:rPr lang="fr-FR" sz="1700" b="1" baseline="-25000" dirty="0" err="1" smtClean="0"/>
              <a:t>cu</a:t>
            </a:r>
            <a:r>
              <a:rPr lang="fr-FR" sz="1700" b="1" dirty="0" smtClean="0"/>
              <a:t>(T,B)*L/S</a:t>
            </a:r>
            <a:r>
              <a:rPr lang="fr-FR" sz="1700" dirty="0" smtClean="0"/>
              <a:t> →  L</a:t>
            </a:r>
          </a:p>
          <a:p>
            <a:endParaRPr lang="fr-FR" sz="1700" dirty="0" smtClean="0"/>
          </a:p>
          <a:p>
            <a:pPr algn="just"/>
            <a:r>
              <a:rPr lang="fr-FR" sz="1700" dirty="0" smtClean="0"/>
              <a:t>Les changements de pente de la résistance représentent des sauts de la zone normale de spire en spire    </a:t>
            </a:r>
            <a:endParaRPr lang="fr-FR" sz="1700" dirty="0"/>
          </a:p>
        </p:txBody>
      </p:sp>
      <p:sp>
        <p:nvSpPr>
          <p:cNvPr id="8" name="Accolade fermante 7"/>
          <p:cNvSpPr/>
          <p:nvPr/>
        </p:nvSpPr>
        <p:spPr>
          <a:xfrm>
            <a:off x="5508104" y="5013176"/>
            <a:ext cx="360040" cy="1296144"/>
          </a:xfrm>
          <a:prstGeom prst="rightBrace">
            <a:avLst>
              <a:gd name="adj1" fmla="val 63211"/>
              <a:gd name="adj2" fmla="val 48993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868144" y="4719335"/>
            <a:ext cx="33123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700" b="1" dirty="0">
                <a:solidFill>
                  <a:srgbClr val="FF0000"/>
                </a:solidFill>
              </a:rPr>
              <a:t>Z</a:t>
            </a:r>
            <a:r>
              <a:rPr lang="fr-FR" sz="1700" b="1" dirty="0" smtClean="0">
                <a:solidFill>
                  <a:srgbClr val="FF0000"/>
                </a:solidFill>
              </a:rPr>
              <a:t>one normale avant la DR :</a:t>
            </a:r>
          </a:p>
          <a:p>
            <a:pPr algn="ctr"/>
            <a:r>
              <a:rPr lang="fr-FR" sz="1700" b="1" dirty="0" smtClean="0">
                <a:solidFill>
                  <a:srgbClr val="FF0000"/>
                </a:solidFill>
              </a:rPr>
              <a:t>0,87 m x 9 spires</a:t>
            </a:r>
          </a:p>
          <a:p>
            <a:pPr algn="ctr"/>
            <a:endParaRPr lang="fr-FR" sz="17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1700" b="1" dirty="0" smtClean="0">
                <a:solidFill>
                  <a:srgbClr val="FF0000"/>
                </a:solidFill>
              </a:rPr>
              <a:t>Ordre </a:t>
            </a:r>
            <a:r>
              <a:rPr lang="fr-FR" sz="1700" b="1" dirty="0" smtClean="0">
                <a:solidFill>
                  <a:srgbClr val="FF0000"/>
                </a:solidFill>
              </a:rPr>
              <a:t>de </a:t>
            </a:r>
            <a:r>
              <a:rPr lang="fr-FR" sz="1700" b="1" dirty="0" smtClean="0">
                <a:solidFill>
                  <a:srgbClr val="FF0000"/>
                </a:solidFill>
              </a:rPr>
              <a:t>grandeur </a:t>
            </a:r>
            <a:r>
              <a:rPr lang="fr-FR" sz="1700" b="1" dirty="0" smtClean="0">
                <a:solidFill>
                  <a:srgbClr val="FF0000"/>
                </a:solidFill>
              </a:rPr>
              <a:t>des vitesses :</a:t>
            </a:r>
          </a:p>
          <a:p>
            <a:pPr algn="ctr"/>
            <a:r>
              <a:rPr lang="fr-FR" sz="1700" b="1" dirty="0" err="1" smtClean="0">
                <a:solidFill>
                  <a:srgbClr val="FF0000"/>
                </a:solidFill>
              </a:rPr>
              <a:t>v</a:t>
            </a:r>
            <a:r>
              <a:rPr lang="fr-FR" sz="1700" b="1" baseline="-25000" dirty="0" err="1" smtClean="0">
                <a:solidFill>
                  <a:srgbClr val="FF0000"/>
                </a:solidFill>
              </a:rPr>
              <a:t>l</a:t>
            </a:r>
            <a:r>
              <a:rPr lang="fr-FR" sz="1700" b="1" dirty="0" smtClean="0">
                <a:solidFill>
                  <a:srgbClr val="FF0000"/>
                </a:solidFill>
              </a:rPr>
              <a:t> ≈ 80 cm.s</a:t>
            </a:r>
            <a:r>
              <a:rPr lang="fr-FR" sz="1700" b="1" baseline="30000" dirty="0" smtClean="0">
                <a:solidFill>
                  <a:srgbClr val="FF0000"/>
                </a:solidFill>
              </a:rPr>
              <a:t>-1</a:t>
            </a:r>
          </a:p>
          <a:p>
            <a:pPr algn="ctr"/>
            <a:r>
              <a:rPr lang="fr-FR" sz="1700" b="1" dirty="0" err="1" smtClean="0">
                <a:solidFill>
                  <a:srgbClr val="FF0000"/>
                </a:solidFill>
              </a:rPr>
              <a:t>v</a:t>
            </a:r>
            <a:r>
              <a:rPr lang="fr-FR" sz="1700" b="1" baseline="-25000" dirty="0" err="1" smtClean="0">
                <a:solidFill>
                  <a:srgbClr val="FF0000"/>
                </a:solidFill>
              </a:rPr>
              <a:t>tr</a:t>
            </a:r>
            <a:r>
              <a:rPr lang="fr-FR" sz="1700" b="1" dirty="0" smtClean="0">
                <a:solidFill>
                  <a:srgbClr val="FF0000"/>
                </a:solidFill>
              </a:rPr>
              <a:t> ≈ 1 cm.s</a:t>
            </a:r>
            <a:r>
              <a:rPr lang="fr-FR" sz="1700" b="1" baseline="30000" dirty="0" smtClean="0">
                <a:solidFill>
                  <a:srgbClr val="FF0000"/>
                </a:solidFill>
              </a:rPr>
              <a:t>-1</a:t>
            </a:r>
            <a:endParaRPr lang="fr-FR" sz="17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pic>
        <p:nvPicPr>
          <p:cNvPr id="13" name="Image 12" descr="Motif2.JPG"/>
          <p:cNvPicPr/>
          <p:nvPr/>
        </p:nvPicPr>
        <p:blipFill>
          <a:blip r:embed="rId3" cstate="print"/>
          <a:srcRect r="10728"/>
          <a:stretch>
            <a:fillRect/>
          </a:stretch>
        </p:blipFill>
        <p:spPr bwMode="auto">
          <a:xfrm>
            <a:off x="6876256" y="2492896"/>
            <a:ext cx="2016224" cy="211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4</a:t>
            </a:r>
            <a:r>
              <a:rPr lang="fr-FR" sz="1300" b="1" dirty="0" smtClean="0"/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84176" y="476672"/>
            <a:ext cx="7585582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1547664" y="404664"/>
            <a:ext cx="8064896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Avant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 décharge rapide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propagation de la </a:t>
            </a:r>
            <a:r>
              <a:rPr lang="fr-FR" dirty="0" smtClean="0"/>
              <a:t>z.n à l’aide de la résistance</a:t>
            </a:r>
            <a:endParaRPr lang="fr-FR" dirty="0"/>
          </a:p>
        </p:txBody>
      </p:sp>
      <p:pic>
        <p:nvPicPr>
          <p:cNvPr id="5" name="Image 4" descr="RQ12.bmp"/>
          <p:cNvPicPr>
            <a:picLocks noChangeAspect="1"/>
          </p:cNvPicPr>
          <p:nvPr/>
        </p:nvPicPr>
        <p:blipFill>
          <a:blip r:embed="rId3" cstate="print"/>
          <a:srcRect l="1451" t="5001" r="6750"/>
          <a:stretch>
            <a:fillRect/>
          </a:stretch>
        </p:blipFill>
        <p:spPr>
          <a:xfrm>
            <a:off x="1619672" y="908720"/>
            <a:ext cx="5473781" cy="4248472"/>
          </a:xfrm>
          <a:prstGeom prst="rect">
            <a:avLst/>
          </a:prstGeom>
        </p:spPr>
      </p:pic>
      <p:pic>
        <p:nvPicPr>
          <p:cNvPr id="6" name="Image 5" descr="Figure1b"/>
          <p:cNvPicPr/>
          <p:nvPr/>
        </p:nvPicPr>
        <p:blipFill>
          <a:blip r:embed="rId4" cstate="print"/>
          <a:srcRect l="9965" t="3186" r="70104" b="6001"/>
          <a:stretch>
            <a:fillRect/>
          </a:stretch>
        </p:blipFill>
        <p:spPr bwMode="auto">
          <a:xfrm>
            <a:off x="7236296" y="908720"/>
            <a:ext cx="115212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e 10"/>
          <p:cNvGrpSpPr/>
          <p:nvPr/>
        </p:nvGrpSpPr>
        <p:grpSpPr>
          <a:xfrm>
            <a:off x="7236296" y="908720"/>
            <a:ext cx="1152128" cy="4104456"/>
            <a:chOff x="5292080" y="548680"/>
            <a:chExt cx="1152128" cy="4104456"/>
          </a:xfrm>
        </p:grpSpPr>
        <p:pic>
          <p:nvPicPr>
            <p:cNvPr id="7" name="Image 6" descr="Figure1b"/>
            <p:cNvPicPr/>
            <p:nvPr/>
          </p:nvPicPr>
          <p:blipFill>
            <a:blip r:embed="rId4" cstate="print"/>
            <a:srcRect l="9965" t="3186" r="70104" b="6001"/>
            <a:stretch>
              <a:fillRect/>
            </a:stretch>
          </p:blipFill>
          <p:spPr bwMode="auto">
            <a:xfrm>
              <a:off x="5292080" y="548680"/>
              <a:ext cx="1152128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5331854" y="2598276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012160" y="2597368"/>
              <a:ext cx="388640" cy="14583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236296" y="908720"/>
            <a:ext cx="1152128" cy="4104456"/>
            <a:chOff x="5076056" y="548680"/>
            <a:chExt cx="1152128" cy="4104456"/>
          </a:xfrm>
        </p:grpSpPr>
        <p:grpSp>
          <p:nvGrpSpPr>
            <p:cNvPr id="14" name="Groupe 13"/>
            <p:cNvGrpSpPr/>
            <p:nvPr/>
          </p:nvGrpSpPr>
          <p:grpSpPr>
            <a:xfrm>
              <a:off x="5076056" y="548680"/>
              <a:ext cx="1152128" cy="4104456"/>
              <a:chOff x="5292080" y="548680"/>
              <a:chExt cx="1152128" cy="4104456"/>
            </a:xfrm>
          </p:grpSpPr>
          <p:pic>
            <p:nvPicPr>
              <p:cNvPr id="15" name="Image 14" descr="Figure1b"/>
              <p:cNvPicPr/>
              <p:nvPr/>
            </p:nvPicPr>
            <p:blipFill>
              <a:blip r:embed="rId4" cstate="print"/>
              <a:srcRect l="9965" t="3186" r="70104" b="6001"/>
              <a:stretch>
                <a:fillRect/>
              </a:stretch>
            </p:blipFill>
            <p:spPr bwMode="auto">
              <a:xfrm>
                <a:off x="5292080" y="548680"/>
                <a:ext cx="1152128" cy="41044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5331854" y="2598276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012160" y="2597368"/>
                <a:ext cx="388640" cy="14583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5127572" y="2400396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01401" y="2394222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799255" y="2611017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231548" y="908720"/>
            <a:ext cx="1156876" cy="4104456"/>
            <a:chOff x="5868144" y="548680"/>
            <a:chExt cx="1156876" cy="4104456"/>
          </a:xfrm>
        </p:grpSpPr>
        <p:grpSp>
          <p:nvGrpSpPr>
            <p:cNvPr id="21" name="Groupe 20"/>
            <p:cNvGrpSpPr/>
            <p:nvPr/>
          </p:nvGrpSpPr>
          <p:grpSpPr>
            <a:xfrm>
              <a:off x="5868144" y="548680"/>
              <a:ext cx="1152128" cy="4104456"/>
              <a:chOff x="5076056" y="548680"/>
              <a:chExt cx="1152128" cy="4104456"/>
            </a:xfrm>
          </p:grpSpPr>
          <p:grpSp>
            <p:nvGrpSpPr>
              <p:cNvPr id="22" name="Groupe 13"/>
              <p:cNvGrpSpPr/>
              <p:nvPr/>
            </p:nvGrpSpPr>
            <p:grpSpPr>
              <a:xfrm>
                <a:off x="5076056" y="548680"/>
                <a:ext cx="1152128" cy="4104456"/>
                <a:chOff x="5292080" y="548680"/>
                <a:chExt cx="1152128" cy="4104456"/>
              </a:xfrm>
            </p:grpSpPr>
            <p:pic>
              <p:nvPicPr>
                <p:cNvPr id="26" name="Image 25" descr="Figure1b"/>
                <p:cNvPicPr/>
                <p:nvPr/>
              </p:nvPicPr>
              <p:blipFill>
                <a:blip r:embed="rId4" cstate="print"/>
                <a:srcRect l="9965" t="3186" r="70104" b="6001"/>
                <a:stretch>
                  <a:fillRect/>
                </a:stretch>
              </p:blipFill>
              <p:spPr bwMode="auto">
                <a:xfrm>
                  <a:off x="5292080" y="548680"/>
                  <a:ext cx="1152128" cy="41044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tangle 26"/>
                <p:cNvSpPr/>
                <p:nvPr/>
              </p:nvSpPr>
              <p:spPr>
                <a:xfrm>
                  <a:off x="5331854" y="259827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6012160" y="2597368"/>
                  <a:ext cx="388640" cy="14583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5127572" y="2400396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801401" y="2394222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799255" y="2611017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5908562" y="2818657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600018" y="2813630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7231548" y="908720"/>
            <a:ext cx="1156876" cy="4104456"/>
            <a:chOff x="6156176" y="548680"/>
            <a:chExt cx="1156876" cy="4104456"/>
          </a:xfrm>
        </p:grpSpPr>
        <p:grpSp>
          <p:nvGrpSpPr>
            <p:cNvPr id="32" name="Groupe 31"/>
            <p:cNvGrpSpPr/>
            <p:nvPr/>
          </p:nvGrpSpPr>
          <p:grpSpPr>
            <a:xfrm>
              <a:off x="6156176" y="548680"/>
              <a:ext cx="1156876" cy="4104456"/>
              <a:chOff x="5868144" y="548680"/>
              <a:chExt cx="1156876" cy="4104456"/>
            </a:xfrm>
          </p:grpSpPr>
          <p:grpSp>
            <p:nvGrpSpPr>
              <p:cNvPr id="33" name="Groupe 20"/>
              <p:cNvGrpSpPr/>
              <p:nvPr/>
            </p:nvGrpSpPr>
            <p:grpSpPr>
              <a:xfrm>
                <a:off x="5868144" y="548680"/>
                <a:ext cx="1152128" cy="4104456"/>
                <a:chOff x="5076056" y="548680"/>
                <a:chExt cx="1152128" cy="4104456"/>
              </a:xfrm>
            </p:grpSpPr>
            <p:grpSp>
              <p:nvGrpSpPr>
                <p:cNvPr id="36" name="Groupe 13"/>
                <p:cNvGrpSpPr/>
                <p:nvPr/>
              </p:nvGrpSpPr>
              <p:grpSpPr>
                <a:xfrm>
                  <a:off x="5076056" y="548680"/>
                  <a:ext cx="1152128" cy="4104456"/>
                  <a:chOff x="5292080" y="548680"/>
                  <a:chExt cx="1152128" cy="4104456"/>
                </a:xfrm>
              </p:grpSpPr>
              <p:pic>
                <p:nvPicPr>
                  <p:cNvPr id="40" name="Image 39" descr="Figure1b"/>
                  <p:cNvPicPr/>
                  <p:nvPr/>
                </p:nvPicPr>
                <p:blipFill>
                  <a:blip r:embed="rId4" cstate="print"/>
                  <a:srcRect l="9965" t="3186" r="70104" b="6001"/>
                  <a:stretch>
                    <a:fillRect/>
                  </a:stretch>
                </p:blipFill>
                <p:spPr bwMode="auto">
                  <a:xfrm>
                    <a:off x="5292080" y="548680"/>
                    <a:ext cx="1152128" cy="410445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1" name="Rectangle 40"/>
                  <p:cNvSpPr/>
                  <p:nvPr/>
                </p:nvSpPr>
                <p:spPr>
                  <a:xfrm>
                    <a:off x="5331854" y="2598276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2" name="Rectangle 41"/>
                  <p:cNvSpPr/>
                  <p:nvPr/>
                </p:nvSpPr>
                <p:spPr>
                  <a:xfrm>
                    <a:off x="6012160" y="2597368"/>
                    <a:ext cx="388640" cy="145831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5127572" y="240039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5801401" y="2394222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5799255" y="2611017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4" name="Rectangle 33"/>
              <p:cNvSpPr/>
              <p:nvPr/>
            </p:nvSpPr>
            <p:spPr>
              <a:xfrm>
                <a:off x="5908562" y="2818657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00018" y="281363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6194813" y="2203956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876256" y="2204864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7231548" y="908720"/>
            <a:ext cx="1156876" cy="4104456"/>
            <a:chOff x="6156176" y="548680"/>
            <a:chExt cx="1156876" cy="4104456"/>
          </a:xfrm>
        </p:grpSpPr>
        <p:grpSp>
          <p:nvGrpSpPr>
            <p:cNvPr id="46" name="Groupe 45"/>
            <p:cNvGrpSpPr/>
            <p:nvPr/>
          </p:nvGrpSpPr>
          <p:grpSpPr>
            <a:xfrm>
              <a:off x="6156176" y="548680"/>
              <a:ext cx="1156876" cy="4104456"/>
              <a:chOff x="6156176" y="548680"/>
              <a:chExt cx="1156876" cy="4104456"/>
            </a:xfrm>
          </p:grpSpPr>
          <p:grpSp>
            <p:nvGrpSpPr>
              <p:cNvPr id="47" name="Groupe 31"/>
              <p:cNvGrpSpPr/>
              <p:nvPr/>
            </p:nvGrpSpPr>
            <p:grpSpPr>
              <a:xfrm>
                <a:off x="6156176" y="548680"/>
                <a:ext cx="1156876" cy="4104456"/>
                <a:chOff x="5868144" y="548680"/>
                <a:chExt cx="1156876" cy="4104456"/>
              </a:xfrm>
            </p:grpSpPr>
            <p:grpSp>
              <p:nvGrpSpPr>
                <p:cNvPr id="50" name="Groupe 20"/>
                <p:cNvGrpSpPr/>
                <p:nvPr/>
              </p:nvGrpSpPr>
              <p:grpSpPr>
                <a:xfrm>
                  <a:off x="5868144" y="548680"/>
                  <a:ext cx="1152128" cy="4104456"/>
                  <a:chOff x="5076056" y="548680"/>
                  <a:chExt cx="1152128" cy="4104456"/>
                </a:xfrm>
              </p:grpSpPr>
              <p:grpSp>
                <p:nvGrpSpPr>
                  <p:cNvPr id="53" name="Groupe 13"/>
                  <p:cNvGrpSpPr/>
                  <p:nvPr/>
                </p:nvGrpSpPr>
                <p:grpSpPr>
                  <a:xfrm>
                    <a:off x="5076056" y="548680"/>
                    <a:ext cx="1152128" cy="4104456"/>
                    <a:chOff x="5292080" y="548680"/>
                    <a:chExt cx="1152128" cy="4104456"/>
                  </a:xfrm>
                </p:grpSpPr>
                <p:pic>
                  <p:nvPicPr>
                    <p:cNvPr id="57" name="Image 56" descr="Figure1b"/>
                    <p:cNvPicPr/>
                    <p:nvPr/>
                  </p:nvPicPr>
                  <p:blipFill>
                    <a:blip r:embed="rId4" cstate="print"/>
                    <a:srcRect l="9965" t="3186" r="70104" b="6001"/>
                    <a:stretch>
                      <a:fillRect/>
                    </a:stretch>
                  </p:blipFill>
                  <p:spPr bwMode="auto">
                    <a:xfrm>
                      <a:off x="5292080" y="548680"/>
                      <a:ext cx="1152128" cy="410445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58" name="Rectangle 57"/>
                    <p:cNvSpPr/>
                    <p:nvPr/>
                  </p:nvSpPr>
                  <p:spPr>
                    <a:xfrm>
                      <a:off x="5331854" y="2598276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6012160" y="2597368"/>
                      <a:ext cx="388640" cy="14583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54" name="Rectangle 53"/>
                  <p:cNvSpPr/>
                  <p:nvPr/>
                </p:nvSpPr>
                <p:spPr>
                  <a:xfrm>
                    <a:off x="5127572" y="2400396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5801401" y="2394222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5799255" y="2611017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51" name="Rectangle 50"/>
                <p:cNvSpPr/>
                <p:nvPr/>
              </p:nvSpPr>
              <p:spPr>
                <a:xfrm>
                  <a:off x="5908562" y="2818657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6600018" y="2813630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8" name="Rectangle 47"/>
              <p:cNvSpPr/>
              <p:nvPr/>
            </p:nvSpPr>
            <p:spPr>
              <a:xfrm>
                <a:off x="6194813" y="2203956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6876256" y="2204864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0" name="Rectangle 59"/>
            <p:cNvSpPr/>
            <p:nvPr/>
          </p:nvSpPr>
          <p:spPr>
            <a:xfrm>
              <a:off x="6196594" y="1988840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76256" y="1988840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7231548" y="908720"/>
            <a:ext cx="1156876" cy="4104456"/>
            <a:chOff x="5868144" y="548680"/>
            <a:chExt cx="1156876" cy="4104456"/>
          </a:xfrm>
        </p:grpSpPr>
        <p:grpSp>
          <p:nvGrpSpPr>
            <p:cNvPr id="63" name="Groupe 62"/>
            <p:cNvGrpSpPr/>
            <p:nvPr/>
          </p:nvGrpSpPr>
          <p:grpSpPr>
            <a:xfrm>
              <a:off x="5868144" y="548680"/>
              <a:ext cx="1156876" cy="4104456"/>
              <a:chOff x="6156176" y="548680"/>
              <a:chExt cx="1156876" cy="4104456"/>
            </a:xfrm>
          </p:grpSpPr>
          <p:grpSp>
            <p:nvGrpSpPr>
              <p:cNvPr id="64" name="Groupe 45"/>
              <p:cNvGrpSpPr/>
              <p:nvPr/>
            </p:nvGrpSpPr>
            <p:grpSpPr>
              <a:xfrm>
                <a:off x="6156176" y="548680"/>
                <a:ext cx="1156876" cy="4104456"/>
                <a:chOff x="6156176" y="548680"/>
                <a:chExt cx="1156876" cy="4104456"/>
              </a:xfrm>
            </p:grpSpPr>
            <p:grpSp>
              <p:nvGrpSpPr>
                <p:cNvPr id="67" name="Groupe 31"/>
                <p:cNvGrpSpPr/>
                <p:nvPr/>
              </p:nvGrpSpPr>
              <p:grpSpPr>
                <a:xfrm>
                  <a:off x="6156176" y="548680"/>
                  <a:ext cx="1156876" cy="4104456"/>
                  <a:chOff x="5868144" y="548680"/>
                  <a:chExt cx="1156876" cy="4104456"/>
                </a:xfrm>
              </p:grpSpPr>
              <p:grpSp>
                <p:nvGrpSpPr>
                  <p:cNvPr id="70" name="Groupe 20"/>
                  <p:cNvGrpSpPr/>
                  <p:nvPr/>
                </p:nvGrpSpPr>
                <p:grpSpPr>
                  <a:xfrm>
                    <a:off x="5868144" y="548680"/>
                    <a:ext cx="1152128" cy="4104456"/>
                    <a:chOff x="5076056" y="548680"/>
                    <a:chExt cx="1152128" cy="4104456"/>
                  </a:xfrm>
                </p:grpSpPr>
                <p:grpSp>
                  <p:nvGrpSpPr>
                    <p:cNvPr id="73" name="Groupe 13"/>
                    <p:cNvGrpSpPr/>
                    <p:nvPr/>
                  </p:nvGrpSpPr>
                  <p:grpSpPr>
                    <a:xfrm>
                      <a:off x="5076056" y="548680"/>
                      <a:ext cx="1152128" cy="4104456"/>
                      <a:chOff x="5292080" y="548680"/>
                      <a:chExt cx="1152128" cy="4104456"/>
                    </a:xfrm>
                  </p:grpSpPr>
                  <p:pic>
                    <p:nvPicPr>
                      <p:cNvPr id="77" name="Image 76" descr="Figure1b"/>
                      <p:cNvPicPr/>
                      <p:nvPr/>
                    </p:nvPicPr>
                    <p:blipFill>
                      <a:blip r:embed="rId4" cstate="print"/>
                      <a:srcRect l="9965" t="3186" r="70104" b="6001"/>
                      <a:stretch>
                        <a:fillRect/>
                      </a:stretch>
                    </p:blipFill>
                    <p:spPr bwMode="auto">
                      <a:xfrm>
                        <a:off x="5292080" y="548680"/>
                        <a:ext cx="1152128" cy="41044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sp>
                    <p:nvSpPr>
                      <p:cNvPr id="78" name="Rectangle 77"/>
                      <p:cNvSpPr/>
                      <p:nvPr/>
                    </p:nvSpPr>
                    <p:spPr>
                      <a:xfrm>
                        <a:off x="5331854" y="2598276"/>
                        <a:ext cx="425002" cy="13204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79" name="Rectangle 78"/>
                      <p:cNvSpPr/>
                      <p:nvPr/>
                    </p:nvSpPr>
                    <p:spPr>
                      <a:xfrm>
                        <a:off x="6012160" y="2597368"/>
                        <a:ext cx="388640" cy="145831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sp>
                  <p:nvSpPr>
                    <p:cNvPr id="74" name="Rectangle 73"/>
                    <p:cNvSpPr/>
                    <p:nvPr/>
                  </p:nvSpPr>
                  <p:spPr>
                    <a:xfrm>
                      <a:off x="5127572" y="2400396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5801401" y="2394222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5799255" y="2611017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71" name="Rectangle 70"/>
                  <p:cNvSpPr/>
                  <p:nvPr/>
                </p:nvSpPr>
                <p:spPr>
                  <a:xfrm>
                    <a:off x="5908562" y="2818657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6600018" y="2813630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68" name="Rectangle 67"/>
                <p:cNvSpPr/>
                <p:nvPr/>
              </p:nvSpPr>
              <p:spPr>
                <a:xfrm>
                  <a:off x="6194813" y="220395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6876256" y="2204864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65" name="Rectangle 64"/>
              <p:cNvSpPr/>
              <p:nvPr/>
            </p:nvSpPr>
            <p:spPr>
              <a:xfrm>
                <a:off x="6196594" y="198884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876256" y="198884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Rectangle 79"/>
            <p:cNvSpPr/>
            <p:nvPr/>
          </p:nvSpPr>
          <p:spPr>
            <a:xfrm>
              <a:off x="5906780" y="3009831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575345" y="3009831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5" name="Groupe 84"/>
          <p:cNvGrpSpPr/>
          <p:nvPr/>
        </p:nvGrpSpPr>
        <p:grpSpPr>
          <a:xfrm>
            <a:off x="2988404" y="2060848"/>
            <a:ext cx="215444" cy="2448272"/>
            <a:chOff x="3636476" y="1628800"/>
            <a:chExt cx="215444" cy="2448272"/>
          </a:xfrm>
        </p:grpSpPr>
        <p:sp>
          <p:nvSpPr>
            <p:cNvPr id="83" name="Text Box 1"/>
            <p:cNvSpPr txBox="1">
              <a:spLocks noChangeArrowheads="1"/>
            </p:cNvSpPr>
            <p:nvPr/>
          </p:nvSpPr>
          <p:spPr bwMode="auto">
            <a:xfrm>
              <a:off x="3636476" y="1628800"/>
              <a:ext cx="215444" cy="17795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0" tIns="45720" rIns="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Propagation dans g61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4" name="AutoShape 2"/>
            <p:cNvCxnSpPr>
              <a:cxnSpLocks noChangeShapeType="1"/>
            </p:cNvCxnSpPr>
            <p:nvPr/>
          </p:nvCxnSpPr>
          <p:spPr bwMode="auto">
            <a:xfrm flipV="1">
              <a:off x="3779912" y="3496047"/>
              <a:ext cx="0" cy="58102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8" name="Groupe 87"/>
          <p:cNvGrpSpPr/>
          <p:nvPr/>
        </p:nvGrpSpPr>
        <p:grpSpPr>
          <a:xfrm>
            <a:off x="3420452" y="2204864"/>
            <a:ext cx="215444" cy="2016224"/>
            <a:chOff x="4089776" y="1772816"/>
            <a:chExt cx="199518" cy="2016224"/>
          </a:xfrm>
          <a:solidFill>
            <a:schemeClr val="bg1"/>
          </a:solidFill>
        </p:grpSpPr>
        <p:cxnSp>
          <p:nvCxnSpPr>
            <p:cNvPr id="86" name="AutoShape 2"/>
            <p:cNvCxnSpPr>
              <a:cxnSpLocks noChangeShapeType="1"/>
            </p:cNvCxnSpPr>
            <p:nvPr/>
          </p:nvCxnSpPr>
          <p:spPr bwMode="auto">
            <a:xfrm flipV="1">
              <a:off x="4171890" y="3208015"/>
              <a:ext cx="0" cy="581025"/>
            </a:xfrm>
            <a:prstGeom prst="straightConnector1">
              <a:avLst/>
            </a:prstGeom>
            <a:grp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87" name="Text Box 3"/>
            <p:cNvSpPr txBox="1">
              <a:spLocks noChangeArrowheads="1"/>
            </p:cNvSpPr>
            <p:nvPr/>
          </p:nvSpPr>
          <p:spPr bwMode="auto">
            <a:xfrm>
              <a:off x="4089776" y="1772816"/>
              <a:ext cx="199518" cy="13459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vert270" wrap="square" lIns="0" tIns="45720" rIns="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g62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3636476" y="1916832"/>
            <a:ext cx="215444" cy="1800995"/>
            <a:chOff x="4454321" y="1412776"/>
            <a:chExt cx="215444" cy="1800995"/>
          </a:xfrm>
        </p:grpSpPr>
        <p:sp>
          <p:nvSpPr>
            <p:cNvPr id="89" name="Text Box 4"/>
            <p:cNvSpPr txBox="1">
              <a:spLocks noChangeArrowheads="1"/>
            </p:cNvSpPr>
            <p:nvPr/>
          </p:nvSpPr>
          <p:spPr bwMode="auto">
            <a:xfrm>
              <a:off x="4454321" y="1412776"/>
              <a:ext cx="215444" cy="14401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0" tIns="0" rIns="0" bIns="1080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g60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0" name="AutoShape 2"/>
            <p:cNvCxnSpPr>
              <a:cxnSpLocks noChangeShapeType="1"/>
            </p:cNvCxnSpPr>
            <p:nvPr/>
          </p:nvCxnSpPr>
          <p:spPr bwMode="auto">
            <a:xfrm rot="5400000" flipH="1" flipV="1">
              <a:off x="4391980" y="3032957"/>
              <a:ext cx="360041" cy="1588"/>
            </a:xfrm>
            <a:prstGeom prst="straightConnector1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4" name="Groupe 93"/>
          <p:cNvGrpSpPr/>
          <p:nvPr/>
        </p:nvGrpSpPr>
        <p:grpSpPr>
          <a:xfrm>
            <a:off x="4500572" y="2281436"/>
            <a:ext cx="215444" cy="1939652"/>
            <a:chOff x="5148644" y="1921396"/>
            <a:chExt cx="215444" cy="1939652"/>
          </a:xfrm>
        </p:grpSpPr>
        <p:sp>
          <p:nvSpPr>
            <p:cNvPr id="92" name="Text Box 8"/>
            <p:cNvSpPr txBox="1">
              <a:spLocks noChangeArrowheads="1"/>
            </p:cNvSpPr>
            <p:nvPr/>
          </p:nvSpPr>
          <p:spPr bwMode="auto">
            <a:xfrm>
              <a:off x="5148644" y="2492896"/>
              <a:ext cx="215444" cy="13681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0" tIns="45720" rIns="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g64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3" name="AutoShape 9"/>
            <p:cNvCxnSpPr>
              <a:cxnSpLocks noChangeShapeType="1"/>
            </p:cNvCxnSpPr>
            <p:nvPr/>
          </p:nvCxnSpPr>
          <p:spPr bwMode="auto">
            <a:xfrm>
              <a:off x="5252010" y="1921396"/>
              <a:ext cx="0" cy="5715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6" name="Groupe 95"/>
          <p:cNvGrpSpPr/>
          <p:nvPr/>
        </p:nvGrpSpPr>
        <p:grpSpPr>
          <a:xfrm>
            <a:off x="3851920" y="1484784"/>
            <a:ext cx="215444" cy="2016224"/>
            <a:chOff x="4089776" y="1772816"/>
            <a:chExt cx="199518" cy="2016224"/>
          </a:xfrm>
          <a:solidFill>
            <a:schemeClr val="bg1"/>
          </a:solidFill>
        </p:grpSpPr>
        <p:cxnSp>
          <p:nvCxnSpPr>
            <p:cNvPr id="97" name="AutoShape 2"/>
            <p:cNvCxnSpPr>
              <a:cxnSpLocks noChangeShapeType="1"/>
            </p:cNvCxnSpPr>
            <p:nvPr/>
          </p:nvCxnSpPr>
          <p:spPr bwMode="auto">
            <a:xfrm flipV="1">
              <a:off x="4171890" y="3208015"/>
              <a:ext cx="0" cy="581025"/>
            </a:xfrm>
            <a:prstGeom prst="straightConnector1">
              <a:avLst/>
            </a:prstGeom>
            <a:grp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98" name="Text Box 3"/>
            <p:cNvSpPr txBox="1">
              <a:spLocks noChangeArrowheads="1"/>
            </p:cNvSpPr>
            <p:nvPr/>
          </p:nvSpPr>
          <p:spPr bwMode="auto">
            <a:xfrm>
              <a:off x="4089776" y="1772816"/>
              <a:ext cx="199518" cy="13459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vert270" wrap="square" lIns="0" tIns="45720" rIns="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g63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5148064" y="1844824"/>
            <a:ext cx="215444" cy="1939652"/>
            <a:chOff x="5148644" y="1921396"/>
            <a:chExt cx="215444" cy="1939652"/>
          </a:xfrm>
        </p:grpSpPr>
        <p:sp>
          <p:nvSpPr>
            <p:cNvPr id="100" name="Text Box 8"/>
            <p:cNvSpPr txBox="1">
              <a:spLocks noChangeArrowheads="1"/>
            </p:cNvSpPr>
            <p:nvPr/>
          </p:nvSpPr>
          <p:spPr bwMode="auto">
            <a:xfrm>
              <a:off x="5148644" y="2492896"/>
              <a:ext cx="215444" cy="13681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0" tIns="45720" rIns="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g59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1" name="AutoShape 9"/>
            <p:cNvCxnSpPr>
              <a:cxnSpLocks noChangeShapeType="1"/>
            </p:cNvCxnSpPr>
            <p:nvPr/>
          </p:nvCxnSpPr>
          <p:spPr bwMode="auto">
            <a:xfrm>
              <a:off x="5252010" y="1921396"/>
              <a:ext cx="0" cy="5715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102" name="ZoneTexte 101"/>
          <p:cNvSpPr txBox="1"/>
          <p:nvPr/>
        </p:nvSpPr>
        <p:spPr>
          <a:xfrm>
            <a:off x="1547664" y="5229200"/>
            <a:ext cx="5400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 err="1" smtClean="0"/>
              <a:t>T</a:t>
            </a:r>
            <a:r>
              <a:rPr lang="fr-FR" sz="1700" baseline="-25000" dirty="0" err="1" smtClean="0"/>
              <a:t>cu</a:t>
            </a:r>
            <a:r>
              <a:rPr lang="fr-FR" sz="1700" dirty="0" smtClean="0"/>
              <a:t> &gt; 15 K  → </a:t>
            </a:r>
            <a:r>
              <a:rPr lang="fr-FR" sz="1700" b="1" dirty="0" smtClean="0"/>
              <a:t>la résistance ne donne pas L</a:t>
            </a:r>
          </a:p>
          <a:p>
            <a:endParaRPr lang="fr-FR" sz="1700" dirty="0" smtClean="0"/>
          </a:p>
          <a:p>
            <a:pPr algn="just"/>
            <a:r>
              <a:rPr lang="fr-FR" sz="1700" dirty="0" smtClean="0"/>
              <a:t>Les changements de pente de la résistance représentent des sauts de la zone normale de galette en galette</a:t>
            </a:r>
            <a:endParaRPr lang="fr-FR" sz="1700" dirty="0"/>
          </a:p>
        </p:txBody>
      </p:sp>
      <p:sp>
        <p:nvSpPr>
          <p:cNvPr id="103" name="Accolade fermante 102"/>
          <p:cNvSpPr/>
          <p:nvPr/>
        </p:nvSpPr>
        <p:spPr>
          <a:xfrm>
            <a:off x="6804248" y="5229200"/>
            <a:ext cx="360040" cy="1080120"/>
          </a:xfrm>
          <a:prstGeom prst="rightBrace">
            <a:avLst>
              <a:gd name="adj1" fmla="val 63211"/>
              <a:gd name="adj2" fmla="val 5056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ZoneTexte 103"/>
          <p:cNvSpPr txBox="1"/>
          <p:nvPr/>
        </p:nvSpPr>
        <p:spPr>
          <a:xfrm>
            <a:off x="7236296" y="5157192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Nombre total de galettes transitées à la fin du </a:t>
            </a:r>
            <a:r>
              <a:rPr lang="fr-FR" b="1" dirty="0" smtClean="0">
                <a:solidFill>
                  <a:srgbClr val="FF0000"/>
                </a:solidFill>
              </a:rPr>
              <a:t>quench: 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6 galettes</a:t>
            </a:r>
          </a:p>
        </p:txBody>
      </p:sp>
      <p:sp>
        <p:nvSpPr>
          <p:cNvPr id="105" name="Espace réservé du numéro de diapositive 10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06" name="Espace réservé du pied de page 10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07" name="Espace réservé de la date 10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08" name="ZoneTexte 107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4</a:t>
            </a:r>
            <a:r>
              <a:rPr lang="fr-FR" sz="1300" b="1" dirty="0" smtClean="0"/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5" name="Groupe 114"/>
          <p:cNvGrpSpPr/>
          <p:nvPr/>
        </p:nvGrpSpPr>
        <p:grpSpPr>
          <a:xfrm>
            <a:off x="8388424" y="2708920"/>
            <a:ext cx="360040" cy="792088"/>
            <a:chOff x="8388424" y="2348880"/>
            <a:chExt cx="360040" cy="792088"/>
          </a:xfrm>
        </p:grpSpPr>
        <p:cxnSp>
          <p:nvCxnSpPr>
            <p:cNvPr id="110" name="Connecteur droit 109"/>
            <p:cNvCxnSpPr/>
            <p:nvPr/>
          </p:nvCxnSpPr>
          <p:spPr>
            <a:xfrm rot="10800000">
              <a:off x="8388424" y="3140968"/>
              <a:ext cx="360040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 rot="10800000">
              <a:off x="8388424" y="2348880"/>
              <a:ext cx="360040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 rot="5400000">
              <a:off x="8352420" y="2744924"/>
              <a:ext cx="792088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e 115"/>
          <p:cNvGrpSpPr/>
          <p:nvPr/>
        </p:nvGrpSpPr>
        <p:grpSpPr>
          <a:xfrm>
            <a:off x="8388424" y="2348880"/>
            <a:ext cx="611560" cy="792088"/>
            <a:chOff x="8388424" y="2348880"/>
            <a:chExt cx="360040" cy="792088"/>
          </a:xfrm>
        </p:grpSpPr>
        <p:cxnSp>
          <p:nvCxnSpPr>
            <p:cNvPr id="117" name="Connecteur droit 116"/>
            <p:cNvCxnSpPr/>
            <p:nvPr/>
          </p:nvCxnSpPr>
          <p:spPr>
            <a:xfrm rot="10800000">
              <a:off x="8388424" y="3140968"/>
              <a:ext cx="360040" cy="0"/>
            </a:xfrm>
            <a:prstGeom prst="line">
              <a:avLst/>
            </a:prstGeom>
            <a:ln w="25400">
              <a:solidFill>
                <a:srgbClr val="0000F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117"/>
            <p:cNvCxnSpPr/>
            <p:nvPr/>
          </p:nvCxnSpPr>
          <p:spPr>
            <a:xfrm rot="10800000">
              <a:off x="8388424" y="2348880"/>
              <a:ext cx="360040" cy="0"/>
            </a:xfrm>
            <a:prstGeom prst="line">
              <a:avLst/>
            </a:prstGeom>
            <a:ln w="25400">
              <a:solidFill>
                <a:srgbClr val="0000F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5400000">
              <a:off x="8352420" y="2744924"/>
              <a:ext cx="792088" cy="0"/>
            </a:xfrm>
            <a:prstGeom prst="line">
              <a:avLst/>
            </a:prstGeom>
            <a:ln w="25400">
              <a:solidFill>
                <a:srgbClr val="00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ectangle 119"/>
          <p:cNvSpPr/>
          <p:nvPr/>
        </p:nvSpPr>
        <p:spPr>
          <a:xfrm>
            <a:off x="1584176" y="476672"/>
            <a:ext cx="7585582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Titre 1"/>
          <p:cNvSpPr txBox="1">
            <a:spLocks/>
          </p:cNvSpPr>
          <p:nvPr/>
        </p:nvSpPr>
        <p:spPr>
          <a:xfrm>
            <a:off x="1547664" y="404664"/>
            <a:ext cx="8064896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Après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 décharge rapide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6516216" y="2060848"/>
            <a:ext cx="2376264" cy="4248472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propagation de la </a:t>
            </a:r>
            <a:r>
              <a:rPr lang="fr-FR" dirty="0" smtClean="0"/>
              <a:t>z.n à l’aide du volume chauffé</a:t>
            </a:r>
            <a:endParaRPr lang="fr-FR" baseline="-25000" dirty="0"/>
          </a:p>
        </p:txBody>
      </p:sp>
      <p:sp>
        <p:nvSpPr>
          <p:cNvPr id="5" name="ZoneTexte 4"/>
          <p:cNvSpPr txBox="1"/>
          <p:nvPr/>
        </p:nvSpPr>
        <p:spPr>
          <a:xfrm>
            <a:off x="1547664" y="476672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Objectif :</a:t>
            </a:r>
            <a:r>
              <a:rPr lang="fr-FR" dirty="0" smtClean="0"/>
              <a:t> estimer la longueur de la zone normale à partir de la température et de la pression expérimentales du bain d’hélium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47664" y="1210107"/>
            <a:ext cx="759633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700" u="sng" dirty="0" smtClean="0"/>
              <a:t>Hypothèses du modèle :</a:t>
            </a:r>
            <a:r>
              <a:rPr lang="fr-FR" sz="1700" dirty="0" smtClean="0"/>
              <a:t> </a:t>
            </a:r>
          </a:p>
          <a:p>
            <a:pPr algn="just">
              <a:buFontTx/>
              <a:buChar char="-"/>
            </a:pPr>
            <a:r>
              <a:rPr lang="fr-FR" sz="1700" dirty="0" smtClean="0"/>
              <a:t> l’hélium au contact du conducteur est assez chauffé pour passer à l’état gazeux</a:t>
            </a:r>
          </a:p>
          <a:p>
            <a:pPr algn="just">
              <a:buFontTx/>
              <a:buChar char="-"/>
            </a:pPr>
            <a:r>
              <a:rPr lang="fr-FR" sz="1700" dirty="0"/>
              <a:t> </a:t>
            </a:r>
            <a:r>
              <a:rPr lang="fr-FR" sz="1700" dirty="0" smtClean="0"/>
              <a:t>la masse de gaz est négligeable devant la masse du bain</a:t>
            </a:r>
          </a:p>
          <a:p>
            <a:pPr algn="just">
              <a:buFontTx/>
              <a:buChar char="-"/>
            </a:pPr>
            <a:r>
              <a:rPr lang="fr-FR" sz="1700" dirty="0"/>
              <a:t> </a:t>
            </a:r>
            <a:r>
              <a:rPr lang="fr-FR" sz="1700" dirty="0" smtClean="0"/>
              <a:t>le bain est homogène en </a:t>
            </a:r>
            <a:r>
              <a:rPr lang="fr-FR" sz="1700" dirty="0" smtClean="0"/>
              <a:t>température</a:t>
            </a:r>
          </a:p>
          <a:p>
            <a:pPr algn="just">
              <a:buFontTx/>
              <a:buChar char="-"/>
            </a:pPr>
            <a:r>
              <a:rPr lang="fr-FR" sz="1700" dirty="0" smtClean="0"/>
              <a:t> </a:t>
            </a:r>
            <a:r>
              <a:rPr lang="fr-FR" sz="1700" dirty="0" smtClean="0"/>
              <a:t>le bain est fermé</a:t>
            </a:r>
            <a:endParaRPr lang="fr-FR" sz="1700" dirty="0"/>
          </a:p>
        </p:txBody>
      </p:sp>
      <p:sp>
        <p:nvSpPr>
          <p:cNvPr id="7" name="ZoneTexte 6"/>
          <p:cNvSpPr txBox="1"/>
          <p:nvPr/>
        </p:nvSpPr>
        <p:spPr>
          <a:xfrm>
            <a:off x="1763688" y="2812866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 smtClean="0"/>
              <a:t>Le volume chauffé est alors donné par :</a:t>
            </a:r>
          </a:p>
        </p:txBody>
      </p:sp>
      <p:grpSp>
        <p:nvGrpSpPr>
          <p:cNvPr id="183" name="Groupe 182"/>
          <p:cNvGrpSpPr/>
          <p:nvPr/>
        </p:nvGrpSpPr>
        <p:grpSpPr>
          <a:xfrm>
            <a:off x="7596336" y="2132856"/>
            <a:ext cx="1152128" cy="4104456"/>
            <a:chOff x="7745100" y="2132856"/>
            <a:chExt cx="1152128" cy="4104456"/>
          </a:xfrm>
        </p:grpSpPr>
        <p:pic>
          <p:nvPicPr>
            <p:cNvPr id="10" name="Image 9" descr="Figure1b"/>
            <p:cNvPicPr/>
            <p:nvPr/>
          </p:nvPicPr>
          <p:blipFill>
            <a:blip r:embed="rId4" cstate="print"/>
            <a:srcRect l="9965" t="3186" r="70104" b="6001"/>
            <a:stretch>
              <a:fillRect/>
            </a:stretch>
          </p:blipFill>
          <p:spPr bwMode="auto">
            <a:xfrm>
              <a:off x="7745100" y="2132856"/>
              <a:ext cx="1152128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" name="Rectangle 123"/>
            <p:cNvSpPr/>
            <p:nvPr/>
          </p:nvSpPr>
          <p:spPr>
            <a:xfrm>
              <a:off x="7767246" y="41490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767247" y="39330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767247" y="3717032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767247" y="4535409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7767247" y="4319385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767247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7767247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7767247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7767247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7767247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7767247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7767247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7767247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4" name="Groupe 183"/>
          <p:cNvGrpSpPr/>
          <p:nvPr/>
        </p:nvGrpSpPr>
        <p:grpSpPr>
          <a:xfrm>
            <a:off x="7596336" y="2132856"/>
            <a:ext cx="1152128" cy="4104456"/>
            <a:chOff x="6516216" y="2132856"/>
            <a:chExt cx="1152128" cy="4104456"/>
          </a:xfrm>
        </p:grpSpPr>
        <p:grpSp>
          <p:nvGrpSpPr>
            <p:cNvPr id="98" name="Groupe 97"/>
            <p:cNvGrpSpPr/>
            <p:nvPr/>
          </p:nvGrpSpPr>
          <p:grpSpPr>
            <a:xfrm>
              <a:off x="6516216" y="2132856"/>
              <a:ext cx="1152128" cy="4104456"/>
              <a:chOff x="6516216" y="2132856"/>
              <a:chExt cx="1152128" cy="4104456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6516216" y="2132856"/>
                <a:ext cx="1152128" cy="4104456"/>
                <a:chOff x="5292080" y="548680"/>
                <a:chExt cx="1152128" cy="4104456"/>
              </a:xfrm>
            </p:grpSpPr>
            <p:pic>
              <p:nvPicPr>
                <p:cNvPr id="12" name="Image 11" descr="Figure1b"/>
                <p:cNvPicPr/>
                <p:nvPr/>
              </p:nvPicPr>
              <p:blipFill>
                <a:blip r:embed="rId4" cstate="print"/>
                <a:srcRect l="9965" t="3186" r="70104" b="6001"/>
                <a:stretch>
                  <a:fillRect/>
                </a:stretch>
              </p:blipFill>
              <p:spPr bwMode="auto">
                <a:xfrm>
                  <a:off x="5292080" y="548680"/>
                  <a:ext cx="1152128" cy="41044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tangle 12"/>
                <p:cNvSpPr/>
                <p:nvPr/>
              </p:nvSpPr>
              <p:spPr>
                <a:xfrm>
                  <a:off x="5331854" y="259827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012160" y="2597368"/>
                  <a:ext cx="388640" cy="14583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93" name="Rectangle 92"/>
              <p:cNvSpPr/>
              <p:nvPr/>
            </p:nvSpPr>
            <p:spPr>
              <a:xfrm>
                <a:off x="6543110" y="4149080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6543111" y="4319385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9" name="Rectangle 118"/>
            <p:cNvSpPr/>
            <p:nvPr/>
          </p:nvSpPr>
          <p:spPr>
            <a:xfrm>
              <a:off x="6543111" y="39330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543111" y="3717032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6543111" y="4535409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543111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6543111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6516216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6516216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6516216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516216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516216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6516216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5" name="Groupe 184"/>
          <p:cNvGrpSpPr/>
          <p:nvPr/>
        </p:nvGrpSpPr>
        <p:grpSpPr>
          <a:xfrm>
            <a:off x="7596336" y="2132856"/>
            <a:ext cx="1152128" cy="4104456"/>
            <a:chOff x="5220072" y="2132856"/>
            <a:chExt cx="1152128" cy="4104456"/>
          </a:xfrm>
        </p:grpSpPr>
        <p:grpSp>
          <p:nvGrpSpPr>
            <p:cNvPr id="99" name="Groupe 98"/>
            <p:cNvGrpSpPr/>
            <p:nvPr/>
          </p:nvGrpSpPr>
          <p:grpSpPr>
            <a:xfrm>
              <a:off x="5220072" y="2132856"/>
              <a:ext cx="1152128" cy="4104456"/>
              <a:chOff x="5220072" y="2132856"/>
              <a:chExt cx="1152128" cy="4104456"/>
            </a:xfrm>
          </p:grpSpPr>
          <p:grpSp>
            <p:nvGrpSpPr>
              <p:cNvPr id="15" name="Groupe 14"/>
              <p:cNvGrpSpPr/>
              <p:nvPr/>
            </p:nvGrpSpPr>
            <p:grpSpPr>
              <a:xfrm>
                <a:off x="5220072" y="2132856"/>
                <a:ext cx="1152128" cy="4104456"/>
                <a:chOff x="5076056" y="548680"/>
                <a:chExt cx="1152128" cy="4104456"/>
              </a:xfrm>
            </p:grpSpPr>
            <p:grpSp>
              <p:nvGrpSpPr>
                <p:cNvPr id="16" name="Groupe 13"/>
                <p:cNvGrpSpPr/>
                <p:nvPr/>
              </p:nvGrpSpPr>
              <p:grpSpPr>
                <a:xfrm>
                  <a:off x="5076056" y="548680"/>
                  <a:ext cx="1152128" cy="4104456"/>
                  <a:chOff x="5292080" y="548680"/>
                  <a:chExt cx="1152128" cy="4104456"/>
                </a:xfrm>
              </p:grpSpPr>
              <p:pic>
                <p:nvPicPr>
                  <p:cNvPr id="20" name="Image 19" descr="Figure1b"/>
                  <p:cNvPicPr/>
                  <p:nvPr/>
                </p:nvPicPr>
                <p:blipFill>
                  <a:blip r:embed="rId4" cstate="print"/>
                  <a:srcRect l="9965" t="3186" r="70104" b="6001"/>
                  <a:stretch>
                    <a:fillRect/>
                  </a:stretch>
                </p:blipFill>
                <p:spPr bwMode="auto">
                  <a:xfrm>
                    <a:off x="5292080" y="548680"/>
                    <a:ext cx="1152128" cy="410445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1" name="Rectangle 20"/>
                  <p:cNvSpPr/>
                  <p:nvPr/>
                </p:nvSpPr>
                <p:spPr>
                  <a:xfrm>
                    <a:off x="5331854" y="2598276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6012160" y="2597368"/>
                    <a:ext cx="388640" cy="145831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7" name="Rectangle 8"/>
                <p:cNvSpPr/>
                <p:nvPr/>
              </p:nvSpPr>
              <p:spPr>
                <a:xfrm>
                  <a:off x="5127572" y="240039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801401" y="2394222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5799255" y="2611017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95" name="Rectangle 94"/>
              <p:cNvSpPr/>
              <p:nvPr/>
            </p:nvSpPr>
            <p:spPr>
              <a:xfrm>
                <a:off x="5246966" y="4149080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246967" y="3933056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246967" y="4319385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1" name="Rectangle 130"/>
            <p:cNvSpPr/>
            <p:nvPr/>
          </p:nvSpPr>
          <p:spPr>
            <a:xfrm>
              <a:off x="5246967" y="3717032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5246967" y="4535409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246967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5246967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5246967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5246967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5246967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5246967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5246967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5246967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6" name="Groupe 185"/>
          <p:cNvGrpSpPr/>
          <p:nvPr/>
        </p:nvGrpSpPr>
        <p:grpSpPr>
          <a:xfrm>
            <a:off x="7591588" y="2132856"/>
            <a:ext cx="1156876" cy="4104456"/>
            <a:chOff x="3923928" y="2132856"/>
            <a:chExt cx="1156876" cy="4104456"/>
          </a:xfrm>
        </p:grpSpPr>
        <p:grpSp>
          <p:nvGrpSpPr>
            <p:cNvPr id="23" name="Groupe 22"/>
            <p:cNvGrpSpPr/>
            <p:nvPr/>
          </p:nvGrpSpPr>
          <p:grpSpPr>
            <a:xfrm>
              <a:off x="3923928" y="2132856"/>
              <a:ext cx="1156876" cy="4104456"/>
              <a:chOff x="5868144" y="548680"/>
              <a:chExt cx="1156876" cy="4104456"/>
            </a:xfrm>
          </p:grpSpPr>
          <p:grpSp>
            <p:nvGrpSpPr>
              <p:cNvPr id="24" name="Groupe 23"/>
              <p:cNvGrpSpPr/>
              <p:nvPr/>
            </p:nvGrpSpPr>
            <p:grpSpPr>
              <a:xfrm>
                <a:off x="5868144" y="548680"/>
                <a:ext cx="1152128" cy="4104456"/>
                <a:chOff x="5076056" y="548680"/>
                <a:chExt cx="1152128" cy="4104456"/>
              </a:xfrm>
            </p:grpSpPr>
            <p:grpSp>
              <p:nvGrpSpPr>
                <p:cNvPr id="27" name="Groupe 13"/>
                <p:cNvGrpSpPr/>
                <p:nvPr/>
              </p:nvGrpSpPr>
              <p:grpSpPr>
                <a:xfrm>
                  <a:off x="5076056" y="548680"/>
                  <a:ext cx="1152128" cy="4104456"/>
                  <a:chOff x="5292080" y="548680"/>
                  <a:chExt cx="1152128" cy="4104456"/>
                </a:xfrm>
              </p:grpSpPr>
              <p:pic>
                <p:nvPicPr>
                  <p:cNvPr id="31" name="Image 30" descr="Figure1b"/>
                  <p:cNvPicPr/>
                  <p:nvPr/>
                </p:nvPicPr>
                <p:blipFill>
                  <a:blip r:embed="rId4" cstate="print"/>
                  <a:srcRect l="9965" t="3186" r="70104" b="6001"/>
                  <a:stretch>
                    <a:fillRect/>
                  </a:stretch>
                </p:blipFill>
                <p:spPr bwMode="auto">
                  <a:xfrm>
                    <a:off x="5292080" y="548680"/>
                    <a:ext cx="1152128" cy="410445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2" name="Rectangle 31"/>
                  <p:cNvSpPr/>
                  <p:nvPr/>
                </p:nvSpPr>
                <p:spPr>
                  <a:xfrm>
                    <a:off x="5331854" y="2598276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6012160" y="2597368"/>
                    <a:ext cx="388640" cy="145831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28" name="Rectangle 27"/>
                <p:cNvSpPr/>
                <p:nvPr/>
              </p:nvSpPr>
              <p:spPr>
                <a:xfrm>
                  <a:off x="5127572" y="240039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5801401" y="2394222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5799255" y="2611017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5" name="Rectangle 24"/>
              <p:cNvSpPr/>
              <p:nvPr/>
            </p:nvSpPr>
            <p:spPr>
              <a:xfrm>
                <a:off x="5908562" y="2818657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600018" y="281363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0" name="Rectangle 99"/>
            <p:cNvSpPr/>
            <p:nvPr/>
          </p:nvSpPr>
          <p:spPr>
            <a:xfrm>
              <a:off x="3950822" y="4149080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950823" y="3933056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3950823" y="4535409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3950823" y="4319385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950823" y="3717032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950823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950823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3923928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3923928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923928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923928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3923928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3923928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7" name="Groupe 186"/>
          <p:cNvGrpSpPr/>
          <p:nvPr/>
        </p:nvGrpSpPr>
        <p:grpSpPr>
          <a:xfrm>
            <a:off x="7591588" y="2132856"/>
            <a:ext cx="1156876" cy="4104456"/>
            <a:chOff x="2627784" y="2132856"/>
            <a:chExt cx="1156876" cy="4104456"/>
          </a:xfrm>
        </p:grpSpPr>
        <p:grpSp>
          <p:nvGrpSpPr>
            <p:cNvPr id="34" name="Groupe 33"/>
            <p:cNvGrpSpPr/>
            <p:nvPr/>
          </p:nvGrpSpPr>
          <p:grpSpPr>
            <a:xfrm>
              <a:off x="2627784" y="2132856"/>
              <a:ext cx="1156876" cy="4104456"/>
              <a:chOff x="6156176" y="548680"/>
              <a:chExt cx="1156876" cy="4104456"/>
            </a:xfrm>
          </p:grpSpPr>
          <p:grpSp>
            <p:nvGrpSpPr>
              <p:cNvPr id="35" name="Groupe 34"/>
              <p:cNvGrpSpPr/>
              <p:nvPr/>
            </p:nvGrpSpPr>
            <p:grpSpPr>
              <a:xfrm>
                <a:off x="6156176" y="548680"/>
                <a:ext cx="1156876" cy="4104456"/>
                <a:chOff x="5868144" y="548680"/>
                <a:chExt cx="1156876" cy="4104456"/>
              </a:xfrm>
            </p:grpSpPr>
            <p:grpSp>
              <p:nvGrpSpPr>
                <p:cNvPr id="38" name="Groupe 20"/>
                <p:cNvGrpSpPr/>
                <p:nvPr/>
              </p:nvGrpSpPr>
              <p:grpSpPr>
                <a:xfrm>
                  <a:off x="5868144" y="548680"/>
                  <a:ext cx="1152128" cy="4104456"/>
                  <a:chOff x="5076056" y="548680"/>
                  <a:chExt cx="1152128" cy="4104456"/>
                </a:xfrm>
              </p:grpSpPr>
              <p:grpSp>
                <p:nvGrpSpPr>
                  <p:cNvPr id="41" name="Groupe 13"/>
                  <p:cNvGrpSpPr/>
                  <p:nvPr/>
                </p:nvGrpSpPr>
                <p:grpSpPr>
                  <a:xfrm>
                    <a:off x="5076056" y="548680"/>
                    <a:ext cx="1152128" cy="4104456"/>
                    <a:chOff x="5292080" y="548680"/>
                    <a:chExt cx="1152128" cy="4104456"/>
                  </a:xfrm>
                </p:grpSpPr>
                <p:pic>
                  <p:nvPicPr>
                    <p:cNvPr id="45" name="Image 44" descr="Figure1b"/>
                    <p:cNvPicPr/>
                    <p:nvPr/>
                  </p:nvPicPr>
                  <p:blipFill>
                    <a:blip r:embed="rId4" cstate="print"/>
                    <a:srcRect l="9965" t="3186" r="70104" b="6001"/>
                    <a:stretch>
                      <a:fillRect/>
                    </a:stretch>
                  </p:blipFill>
                  <p:spPr bwMode="auto">
                    <a:xfrm>
                      <a:off x="5292080" y="548680"/>
                      <a:ext cx="1152128" cy="410445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46" name="Rectangle 45"/>
                    <p:cNvSpPr/>
                    <p:nvPr/>
                  </p:nvSpPr>
                  <p:spPr>
                    <a:xfrm>
                      <a:off x="5331854" y="2598276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7" name="Rectangle 46"/>
                    <p:cNvSpPr/>
                    <p:nvPr/>
                  </p:nvSpPr>
                  <p:spPr>
                    <a:xfrm>
                      <a:off x="6012160" y="2597368"/>
                      <a:ext cx="388640" cy="14583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42" name="Rectangle 41"/>
                  <p:cNvSpPr/>
                  <p:nvPr/>
                </p:nvSpPr>
                <p:spPr>
                  <a:xfrm>
                    <a:off x="5127572" y="2400396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5801401" y="2394222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4" name="Rectangle 43"/>
                  <p:cNvSpPr/>
                  <p:nvPr/>
                </p:nvSpPr>
                <p:spPr>
                  <a:xfrm>
                    <a:off x="5799255" y="2611017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5908562" y="2818657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6600018" y="2813630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>
                <a:off x="6194813" y="2203956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876256" y="2204864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2654678" y="4149080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654679" y="3933056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654679" y="3717032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2654679" y="4535409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654679" y="4319385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654679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654679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2627784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627784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27784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627784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2627784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27784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7591588" y="2132856"/>
            <a:ext cx="1156876" cy="4104456"/>
            <a:chOff x="1403648" y="2132856"/>
            <a:chExt cx="1156876" cy="4104456"/>
          </a:xfrm>
        </p:grpSpPr>
        <p:grpSp>
          <p:nvGrpSpPr>
            <p:cNvPr id="48" name="Groupe 47"/>
            <p:cNvGrpSpPr/>
            <p:nvPr/>
          </p:nvGrpSpPr>
          <p:grpSpPr>
            <a:xfrm>
              <a:off x="1403648" y="2132856"/>
              <a:ext cx="1156876" cy="4104456"/>
              <a:chOff x="6156176" y="548680"/>
              <a:chExt cx="1156876" cy="4104456"/>
            </a:xfrm>
          </p:grpSpPr>
          <p:grpSp>
            <p:nvGrpSpPr>
              <p:cNvPr id="49" name="Groupe 48"/>
              <p:cNvGrpSpPr/>
              <p:nvPr/>
            </p:nvGrpSpPr>
            <p:grpSpPr>
              <a:xfrm>
                <a:off x="6156176" y="548680"/>
                <a:ext cx="1156876" cy="4104456"/>
                <a:chOff x="6156176" y="548680"/>
                <a:chExt cx="1156876" cy="4104456"/>
              </a:xfrm>
            </p:grpSpPr>
            <p:grpSp>
              <p:nvGrpSpPr>
                <p:cNvPr id="52" name="Groupe 31"/>
                <p:cNvGrpSpPr/>
                <p:nvPr/>
              </p:nvGrpSpPr>
              <p:grpSpPr>
                <a:xfrm>
                  <a:off x="6156176" y="548680"/>
                  <a:ext cx="1156876" cy="4104456"/>
                  <a:chOff x="5868144" y="548680"/>
                  <a:chExt cx="1156876" cy="4104456"/>
                </a:xfrm>
              </p:grpSpPr>
              <p:grpSp>
                <p:nvGrpSpPr>
                  <p:cNvPr id="55" name="Groupe 20"/>
                  <p:cNvGrpSpPr/>
                  <p:nvPr/>
                </p:nvGrpSpPr>
                <p:grpSpPr>
                  <a:xfrm>
                    <a:off x="5868144" y="548680"/>
                    <a:ext cx="1152128" cy="4104456"/>
                    <a:chOff x="5076056" y="548680"/>
                    <a:chExt cx="1152128" cy="4104456"/>
                  </a:xfrm>
                </p:grpSpPr>
                <p:grpSp>
                  <p:nvGrpSpPr>
                    <p:cNvPr id="58" name="Groupe 13"/>
                    <p:cNvGrpSpPr/>
                    <p:nvPr/>
                  </p:nvGrpSpPr>
                  <p:grpSpPr>
                    <a:xfrm>
                      <a:off x="5076056" y="548680"/>
                      <a:ext cx="1152128" cy="4104456"/>
                      <a:chOff x="5292080" y="548680"/>
                      <a:chExt cx="1152128" cy="4104456"/>
                    </a:xfrm>
                  </p:grpSpPr>
                  <p:pic>
                    <p:nvPicPr>
                      <p:cNvPr id="62" name="Image 61" descr="Figure1b"/>
                      <p:cNvPicPr/>
                      <p:nvPr/>
                    </p:nvPicPr>
                    <p:blipFill>
                      <a:blip r:embed="rId4" cstate="print"/>
                      <a:srcRect l="9965" t="3186" r="70104" b="6001"/>
                      <a:stretch>
                        <a:fillRect/>
                      </a:stretch>
                    </p:blipFill>
                    <p:spPr bwMode="auto">
                      <a:xfrm>
                        <a:off x="5292080" y="548680"/>
                        <a:ext cx="1152128" cy="41044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sp>
                    <p:nvSpPr>
                      <p:cNvPr id="63" name="Rectangle 62"/>
                      <p:cNvSpPr/>
                      <p:nvPr/>
                    </p:nvSpPr>
                    <p:spPr>
                      <a:xfrm>
                        <a:off x="5331854" y="2598276"/>
                        <a:ext cx="425002" cy="13204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64" name="Rectangle 63"/>
                      <p:cNvSpPr/>
                      <p:nvPr/>
                    </p:nvSpPr>
                    <p:spPr>
                      <a:xfrm>
                        <a:off x="6012160" y="2597368"/>
                        <a:ext cx="388640" cy="145831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5127572" y="2400396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60" name="Rectangle 59"/>
                    <p:cNvSpPr/>
                    <p:nvPr/>
                  </p:nvSpPr>
                  <p:spPr>
                    <a:xfrm>
                      <a:off x="5801401" y="2394222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61" name="Rectangle 60"/>
                    <p:cNvSpPr/>
                    <p:nvPr/>
                  </p:nvSpPr>
                  <p:spPr>
                    <a:xfrm>
                      <a:off x="5799255" y="2611017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56" name="Rectangle 55"/>
                  <p:cNvSpPr/>
                  <p:nvPr/>
                </p:nvSpPr>
                <p:spPr>
                  <a:xfrm>
                    <a:off x="5908562" y="2818657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" name="Rectangle 56"/>
                  <p:cNvSpPr/>
                  <p:nvPr/>
                </p:nvSpPr>
                <p:spPr>
                  <a:xfrm>
                    <a:off x="6600018" y="2813630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53" name="Rectangle 52"/>
                <p:cNvSpPr/>
                <p:nvPr/>
              </p:nvSpPr>
              <p:spPr>
                <a:xfrm>
                  <a:off x="6194813" y="2203956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76256" y="2204864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0" name="Rectangle 49"/>
              <p:cNvSpPr/>
              <p:nvPr/>
            </p:nvSpPr>
            <p:spPr>
              <a:xfrm>
                <a:off x="6196594" y="198884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876256" y="198884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9" name="Rectangle 108"/>
            <p:cNvSpPr/>
            <p:nvPr/>
          </p:nvSpPr>
          <p:spPr>
            <a:xfrm>
              <a:off x="1430542" y="4149080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430543" y="3933056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1430543" y="3717032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1430543" y="4535409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430543" y="4319385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1430543" y="3501008"/>
              <a:ext cx="1125233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1430543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1403648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1403648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1403648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1403648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1403648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1403648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7591588" y="2132856"/>
            <a:ext cx="1156876" cy="4104456"/>
            <a:chOff x="107504" y="2132856"/>
            <a:chExt cx="1156876" cy="4104456"/>
          </a:xfrm>
        </p:grpSpPr>
        <p:grpSp>
          <p:nvGrpSpPr>
            <p:cNvPr id="92" name="Groupe 91"/>
            <p:cNvGrpSpPr/>
            <p:nvPr/>
          </p:nvGrpSpPr>
          <p:grpSpPr>
            <a:xfrm>
              <a:off x="107504" y="2132856"/>
              <a:ext cx="1156876" cy="4104456"/>
              <a:chOff x="5292080" y="2132856"/>
              <a:chExt cx="1156876" cy="4104456"/>
            </a:xfrm>
          </p:grpSpPr>
          <p:grpSp>
            <p:nvGrpSpPr>
              <p:cNvPr id="65" name="Groupe 64"/>
              <p:cNvGrpSpPr/>
              <p:nvPr/>
            </p:nvGrpSpPr>
            <p:grpSpPr>
              <a:xfrm>
                <a:off x="5292080" y="2132856"/>
                <a:ext cx="1156876" cy="4104456"/>
                <a:chOff x="5868144" y="548680"/>
                <a:chExt cx="1156876" cy="4104456"/>
              </a:xfrm>
            </p:grpSpPr>
            <p:grpSp>
              <p:nvGrpSpPr>
                <p:cNvPr id="66" name="Groupe 65"/>
                <p:cNvGrpSpPr/>
                <p:nvPr/>
              </p:nvGrpSpPr>
              <p:grpSpPr>
                <a:xfrm>
                  <a:off x="5868144" y="548680"/>
                  <a:ext cx="1156876" cy="4104456"/>
                  <a:chOff x="6156176" y="548680"/>
                  <a:chExt cx="1156876" cy="4104456"/>
                </a:xfrm>
              </p:grpSpPr>
              <p:grpSp>
                <p:nvGrpSpPr>
                  <p:cNvPr id="69" name="Groupe 45"/>
                  <p:cNvGrpSpPr/>
                  <p:nvPr/>
                </p:nvGrpSpPr>
                <p:grpSpPr>
                  <a:xfrm>
                    <a:off x="6156176" y="548680"/>
                    <a:ext cx="1156876" cy="4104456"/>
                    <a:chOff x="6156176" y="548680"/>
                    <a:chExt cx="1156876" cy="4104456"/>
                  </a:xfrm>
                </p:grpSpPr>
                <p:grpSp>
                  <p:nvGrpSpPr>
                    <p:cNvPr id="72" name="Groupe 31"/>
                    <p:cNvGrpSpPr/>
                    <p:nvPr/>
                  </p:nvGrpSpPr>
                  <p:grpSpPr>
                    <a:xfrm>
                      <a:off x="6156176" y="548680"/>
                      <a:ext cx="1156876" cy="4104456"/>
                      <a:chOff x="5868144" y="548680"/>
                      <a:chExt cx="1156876" cy="4104456"/>
                    </a:xfrm>
                  </p:grpSpPr>
                  <p:grpSp>
                    <p:nvGrpSpPr>
                      <p:cNvPr id="75" name="Groupe 20"/>
                      <p:cNvGrpSpPr/>
                      <p:nvPr/>
                    </p:nvGrpSpPr>
                    <p:grpSpPr>
                      <a:xfrm>
                        <a:off x="5868144" y="548680"/>
                        <a:ext cx="1152128" cy="4104456"/>
                        <a:chOff x="5076056" y="548680"/>
                        <a:chExt cx="1152128" cy="4104456"/>
                      </a:xfrm>
                    </p:grpSpPr>
                    <p:grpSp>
                      <p:nvGrpSpPr>
                        <p:cNvPr id="78" name="Groupe 13"/>
                        <p:cNvGrpSpPr/>
                        <p:nvPr/>
                      </p:nvGrpSpPr>
                      <p:grpSpPr>
                        <a:xfrm>
                          <a:off x="5076056" y="548680"/>
                          <a:ext cx="1152128" cy="4104456"/>
                          <a:chOff x="5292080" y="548680"/>
                          <a:chExt cx="1152128" cy="4104456"/>
                        </a:xfrm>
                      </p:grpSpPr>
                      <p:pic>
                        <p:nvPicPr>
                          <p:cNvPr id="82" name="Image 81" descr="Figure1b"/>
                          <p:cNvPicPr/>
                          <p:nvPr/>
                        </p:nvPicPr>
                        <p:blipFill>
                          <a:blip r:embed="rId4" cstate="print"/>
                          <a:srcRect l="9965" t="3186" r="70104" b="6001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92080" y="548680"/>
                            <a:ext cx="1152128" cy="410445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</p:pic>
                      <p:sp>
                        <p:nvSpPr>
                          <p:cNvPr id="83" name="Rectangle 82"/>
                          <p:cNvSpPr/>
                          <p:nvPr/>
                        </p:nvSpPr>
                        <p:spPr>
                          <a:xfrm>
                            <a:off x="5331854" y="2598276"/>
                            <a:ext cx="425002" cy="132045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84" name="Rectangle 83"/>
                          <p:cNvSpPr/>
                          <p:nvPr/>
                        </p:nvSpPr>
                        <p:spPr>
                          <a:xfrm>
                            <a:off x="6012160" y="2597368"/>
                            <a:ext cx="388640" cy="145831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</p:grpSp>
                    <p:sp>
                      <p:nvSpPr>
                        <p:cNvPr id="79" name="Rectangle 78"/>
                        <p:cNvSpPr/>
                        <p:nvPr/>
                      </p:nvSpPr>
                      <p:spPr>
                        <a:xfrm>
                          <a:off x="5127572" y="2400396"/>
                          <a:ext cx="425002" cy="132045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80" name="Rectangle 79"/>
                        <p:cNvSpPr/>
                        <p:nvPr/>
                      </p:nvSpPr>
                      <p:spPr>
                        <a:xfrm>
                          <a:off x="5801401" y="2394222"/>
                          <a:ext cx="425002" cy="132045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81" name="Rectangle 80"/>
                        <p:cNvSpPr/>
                        <p:nvPr/>
                      </p:nvSpPr>
                      <p:spPr>
                        <a:xfrm>
                          <a:off x="5799255" y="2611017"/>
                          <a:ext cx="425002" cy="132045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</p:grpSp>
                  <p:sp>
                    <p:nvSpPr>
                      <p:cNvPr id="76" name="Rectangle 75"/>
                      <p:cNvSpPr/>
                      <p:nvPr/>
                    </p:nvSpPr>
                    <p:spPr>
                      <a:xfrm>
                        <a:off x="5908562" y="2818657"/>
                        <a:ext cx="425002" cy="13204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77" name="Rectangle 76"/>
                      <p:cNvSpPr/>
                      <p:nvPr/>
                    </p:nvSpPr>
                    <p:spPr>
                      <a:xfrm>
                        <a:off x="6600018" y="2813630"/>
                        <a:ext cx="425002" cy="13204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sp>
                  <p:nvSpPr>
                    <p:cNvPr id="73" name="Rectangle 72"/>
                    <p:cNvSpPr/>
                    <p:nvPr/>
                  </p:nvSpPr>
                  <p:spPr>
                    <a:xfrm>
                      <a:off x="6194813" y="2203956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4" name="Rectangle 73"/>
                    <p:cNvSpPr/>
                    <p:nvPr/>
                  </p:nvSpPr>
                  <p:spPr>
                    <a:xfrm>
                      <a:off x="6876256" y="2204864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70" name="Rectangle 69"/>
                  <p:cNvSpPr/>
                  <p:nvPr/>
                </p:nvSpPr>
                <p:spPr>
                  <a:xfrm>
                    <a:off x="6196594" y="1988840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6876256" y="1988840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67" name="Rectangle 66"/>
                <p:cNvSpPr/>
                <p:nvPr/>
              </p:nvSpPr>
              <p:spPr>
                <a:xfrm>
                  <a:off x="5906780" y="3009831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6575345" y="3009831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5" name="Rectangle 84"/>
              <p:cNvSpPr/>
              <p:nvPr/>
            </p:nvSpPr>
            <p:spPr>
              <a:xfrm>
                <a:off x="5318974" y="4149080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5318975" y="3933056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5318975" y="3717032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5318975" y="4535409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5318975" y="4319385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5318975" y="3501008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5318975" y="4725144"/>
                <a:ext cx="1125233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7" name="Rectangle 176"/>
            <p:cNvSpPr/>
            <p:nvPr/>
          </p:nvSpPr>
          <p:spPr>
            <a:xfrm>
              <a:off x="107504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107504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107504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107504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107504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107504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4101" name="Object 6"/>
          <p:cNvGraphicFramePr>
            <a:graphicFrameLocks noChangeAspect="1"/>
          </p:cNvGraphicFramePr>
          <p:nvPr/>
        </p:nvGraphicFramePr>
        <p:xfrm>
          <a:off x="1907704" y="4149080"/>
          <a:ext cx="3578597" cy="864096"/>
        </p:xfrm>
        <a:graphic>
          <a:graphicData uri="http://schemas.openxmlformats.org/presentationml/2006/ole">
            <p:oleObj spid="_x0000_s4101" name="Equation" r:id="rId5" imgW="1600200" imgH="482400" progId="Equation.DSMT4">
              <p:embed/>
            </p:oleObj>
          </a:graphicData>
        </a:graphic>
      </p:graphicFrame>
      <p:graphicFrame>
        <p:nvGraphicFramePr>
          <p:cNvPr id="4102" name="Object 5"/>
          <p:cNvGraphicFramePr>
            <a:graphicFrameLocks noChangeAspect="1"/>
          </p:cNvGraphicFramePr>
          <p:nvPr/>
        </p:nvGraphicFramePr>
        <p:xfrm>
          <a:off x="4372670" y="5274650"/>
          <a:ext cx="847402" cy="890654"/>
        </p:xfrm>
        <a:graphic>
          <a:graphicData uri="http://schemas.openxmlformats.org/presentationml/2006/ole">
            <p:oleObj spid="_x0000_s4102" name="Equation" r:id="rId6" imgW="368280" imgH="482400" progId="Equation.DSMT4">
              <p:embed/>
            </p:oleObj>
          </a:graphicData>
        </a:graphic>
      </p:graphicFrame>
      <p:sp>
        <p:nvSpPr>
          <p:cNvPr id="195" name="Espace réservé du numéro de diapositive 19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96" name="Espace réservé du pied de page 19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97" name="Espace réservé de la date 19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91" name="ZoneTexte 190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4</a:t>
            </a:r>
            <a:r>
              <a:rPr lang="fr-FR" sz="1300" b="1" dirty="0" smtClean="0"/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2" name="Accolade fermante 191"/>
          <p:cNvSpPr/>
          <p:nvPr/>
        </p:nvSpPr>
        <p:spPr>
          <a:xfrm rot="16200000">
            <a:off x="3059832" y="2708920"/>
            <a:ext cx="288031" cy="2448271"/>
          </a:xfrm>
          <a:prstGeom prst="rightBrace">
            <a:avLst>
              <a:gd name="adj1" fmla="val 63211"/>
              <a:gd name="adj2" fmla="val 48993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3" name="Accolade fermante 192"/>
          <p:cNvSpPr/>
          <p:nvPr/>
        </p:nvSpPr>
        <p:spPr>
          <a:xfrm rot="16200000">
            <a:off x="5004049" y="3789040"/>
            <a:ext cx="144015" cy="576064"/>
          </a:xfrm>
          <a:prstGeom prst="rightBrace">
            <a:avLst>
              <a:gd name="adj1" fmla="val 63211"/>
              <a:gd name="adj2" fmla="val 48993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8" name="ZoneTexte 197"/>
          <p:cNvSpPr txBox="1"/>
          <p:nvPr/>
        </p:nvSpPr>
        <p:spPr>
          <a:xfrm>
            <a:off x="2702501" y="342900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</a:t>
            </a:r>
            <a:r>
              <a:rPr lang="fr-FR" dirty="0" smtClean="0"/>
              <a:t>asse(t)</a:t>
            </a:r>
            <a:endParaRPr lang="fr-FR" dirty="0"/>
          </a:p>
        </p:txBody>
      </p:sp>
      <p:sp>
        <p:nvSpPr>
          <p:cNvPr id="199" name="ZoneTexte 198"/>
          <p:cNvSpPr txBox="1"/>
          <p:nvPr/>
        </p:nvSpPr>
        <p:spPr>
          <a:xfrm>
            <a:off x="4427984" y="3635732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</a:t>
            </a:r>
            <a:r>
              <a:rPr lang="fr-FR" dirty="0" smtClean="0"/>
              <a:t>asse initiale</a:t>
            </a:r>
            <a:endParaRPr lang="fr-FR" dirty="0"/>
          </a:p>
        </p:txBody>
      </p:sp>
      <p:cxnSp>
        <p:nvCxnSpPr>
          <p:cNvPr id="201" name="Connecteur droit 200"/>
          <p:cNvCxnSpPr/>
          <p:nvPr/>
        </p:nvCxnSpPr>
        <p:spPr>
          <a:xfrm rot="10800000" flipV="1">
            <a:off x="1907704" y="4221088"/>
            <a:ext cx="720080" cy="288032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ZoneTexte 205"/>
          <p:cNvSpPr txBox="1"/>
          <p:nvPr/>
        </p:nvSpPr>
        <p:spPr>
          <a:xfrm>
            <a:off x="2073858" y="5301208"/>
            <a:ext cx="1057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/>
              <a:t>p</a:t>
            </a:r>
            <a:r>
              <a:rPr lang="fr-FR" sz="2000" b="1" baseline="-25000" dirty="0" err="1" smtClean="0"/>
              <a:t>exp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T</a:t>
            </a:r>
            <a:r>
              <a:rPr lang="fr-FR" sz="2000" b="1" baseline="-25000" dirty="0" err="1" smtClean="0"/>
              <a:t>exp</a:t>
            </a:r>
            <a:endParaRPr lang="fr-FR" sz="2000" b="1" baseline="-25000" dirty="0"/>
          </a:p>
        </p:txBody>
      </p:sp>
      <p:cxnSp>
        <p:nvCxnSpPr>
          <p:cNvPr id="208" name="Connecteur droit avec flèche 207"/>
          <p:cNvCxnSpPr>
            <a:stCxn id="206" idx="0"/>
          </p:cNvCxnSpPr>
          <p:nvPr/>
        </p:nvCxnSpPr>
        <p:spPr>
          <a:xfrm rot="5400000" flipH="1" flipV="1">
            <a:off x="2471301" y="4712676"/>
            <a:ext cx="720080" cy="45698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rot="16200000" flipH="1">
            <a:off x="4031940" y="4761147"/>
            <a:ext cx="720083" cy="36004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propagation de la z.n à l’aide du volume chauffé</a:t>
            </a:r>
            <a:endParaRPr lang="fr-FR" dirty="0"/>
          </a:p>
        </p:txBody>
      </p:sp>
      <p:pic>
        <p:nvPicPr>
          <p:cNvPr id="5" name="Image 4" descr="Vch.bmp"/>
          <p:cNvPicPr>
            <a:picLocks noChangeAspect="1"/>
          </p:cNvPicPr>
          <p:nvPr/>
        </p:nvPicPr>
        <p:blipFill>
          <a:blip r:embed="rId3" cstate="print"/>
          <a:srcRect l="2801" t="1401" r="6750"/>
          <a:stretch>
            <a:fillRect/>
          </a:stretch>
        </p:blipFill>
        <p:spPr>
          <a:xfrm>
            <a:off x="3419872" y="499450"/>
            <a:ext cx="5472608" cy="4474320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1763688" y="2636912"/>
          <a:ext cx="1571625" cy="2057400"/>
        </p:xfrm>
        <a:graphic>
          <a:graphicData uri="http://schemas.openxmlformats.org/presentationml/2006/ole">
            <p:oleObj spid="_x0000_s5121" name="Picture" r:id="rId4" imgW="2111355" imgH="2767135" progId="Word.Picture.8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619672" y="5057889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Pour le quench fait à 1,78 K / 886 A / 8,9 T on a :</a:t>
            </a:r>
          </a:p>
          <a:p>
            <a:pPr algn="just"/>
            <a:endParaRPr lang="fr-FR" dirty="0"/>
          </a:p>
          <a:p>
            <a:pPr algn="just"/>
            <a:r>
              <a:rPr lang="fr-FR" b="1" dirty="0" err="1" smtClean="0"/>
              <a:t>V</a:t>
            </a:r>
            <a:r>
              <a:rPr lang="fr-FR" b="1" baseline="-25000" dirty="0" err="1" smtClean="0"/>
              <a:t>chauffé</a:t>
            </a:r>
            <a:r>
              <a:rPr lang="fr-FR" b="1" dirty="0" smtClean="0"/>
              <a:t> ≈ 1,9 litres  →  </a:t>
            </a:r>
            <a:r>
              <a:rPr lang="fr-FR" b="1" dirty="0" err="1" smtClean="0"/>
              <a:t>L</a:t>
            </a:r>
            <a:r>
              <a:rPr lang="fr-FR" b="1" baseline="-25000" dirty="0" err="1" smtClean="0"/>
              <a:t>transité</a:t>
            </a:r>
            <a:r>
              <a:rPr lang="fr-FR" b="1" dirty="0" smtClean="0"/>
              <a:t> ≈ 735 m</a:t>
            </a:r>
          </a:p>
          <a:p>
            <a:pPr algn="just"/>
            <a:endParaRPr lang="fr-FR" sz="1600" dirty="0" smtClean="0"/>
          </a:p>
        </p:txBody>
      </p:sp>
      <p:sp>
        <p:nvSpPr>
          <p:cNvPr id="11" name="Accolade fermante 10"/>
          <p:cNvSpPr/>
          <p:nvPr/>
        </p:nvSpPr>
        <p:spPr>
          <a:xfrm>
            <a:off x="5364088" y="5085184"/>
            <a:ext cx="216024" cy="1224136"/>
          </a:xfrm>
          <a:prstGeom prst="rightBrace">
            <a:avLst>
              <a:gd name="adj1" fmla="val 63211"/>
              <a:gd name="adj2" fmla="val 48993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544616" y="4955684"/>
            <a:ext cx="3707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Estimation 3D de la taille de la zone normale en fin de quench : 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2,6 m de conducteur (un tour entier)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x</a:t>
            </a:r>
            <a:r>
              <a:rPr lang="fr-FR" b="1" dirty="0" smtClean="0">
                <a:solidFill>
                  <a:srgbClr val="FF0000"/>
                </a:solidFill>
              </a:rPr>
              <a:t> 47 spires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x</a:t>
            </a:r>
            <a:r>
              <a:rPr lang="fr-FR" b="1" dirty="0" smtClean="0">
                <a:solidFill>
                  <a:srgbClr val="FF0000"/>
                </a:solidFill>
              </a:rPr>
              <a:t> 6 galettes</a:t>
            </a:r>
          </a:p>
          <a:p>
            <a:pPr algn="ctr"/>
            <a:endParaRPr lang="fr-FR" dirty="0" smtClean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4</a:t>
            </a:r>
            <a:r>
              <a:rPr lang="fr-FR" sz="1300" b="1" dirty="0" smtClean="0"/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montée de pression : lien avec la propagation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1979712" y="1124744"/>
            <a:ext cx="7018337" cy="4651375"/>
            <a:chOff x="1176338" y="1055688"/>
            <a:chExt cx="7018337" cy="4651375"/>
          </a:xfrm>
        </p:grpSpPr>
        <p:pic>
          <p:nvPicPr>
            <p:cNvPr id="6" name="Picture 2" descr="Figure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76338" y="1055688"/>
              <a:ext cx="7018337" cy="465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1"/>
            <p:cNvSpPr txBox="1">
              <a:spLocks noChangeArrowheads="1"/>
            </p:cNvSpPr>
            <p:nvPr/>
          </p:nvSpPr>
          <p:spPr bwMode="auto">
            <a:xfrm>
              <a:off x="2479702" y="2564904"/>
              <a:ext cx="400110" cy="19082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Propagation dans g61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3671900" y="1376772"/>
              <a:ext cx="400110" cy="15121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g63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3383868" y="1556792"/>
              <a:ext cx="400110" cy="17780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g60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3091770" y="2155056"/>
              <a:ext cx="400110" cy="17780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g62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788024" y="3248980"/>
              <a:ext cx="400110" cy="15121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g64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796136" y="2888940"/>
              <a:ext cx="400110" cy="15121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Allumage de g59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1547664" y="476672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Observation :</a:t>
            </a:r>
            <a:r>
              <a:rPr lang="fr-FR" dirty="0" smtClean="0"/>
              <a:t> les changements de pente de la résistance induisent des changements de pente de la pression </a:t>
            </a:r>
            <a:r>
              <a:rPr lang="fr-FR" b="1" dirty="0" smtClean="0"/>
              <a:t>de manière synchrone</a:t>
            </a:r>
          </a:p>
        </p:txBody>
      </p:sp>
      <p:sp>
        <p:nvSpPr>
          <p:cNvPr id="14" name="ZoneTexte 6"/>
          <p:cNvSpPr txBox="1">
            <a:spLocks noChangeArrowheads="1"/>
          </p:cNvSpPr>
          <p:nvPr/>
        </p:nvSpPr>
        <p:spPr bwMode="auto">
          <a:xfrm>
            <a:off x="1975378" y="5692775"/>
            <a:ext cx="67010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Calibri" pitchFamily="34" charset="0"/>
              </a:rPr>
              <a:t>La montée de pression est principalement corrélée à la longueur 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  <a:latin typeface="Calibri" pitchFamily="34" charset="0"/>
              </a:rPr>
              <a:t>de la zone normale: c.à.d. au volume chauffé</a:t>
            </a:r>
            <a:endParaRPr lang="fr-FR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75428" y="5363924"/>
            <a:ext cx="10702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Temps (s)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5</a:t>
            </a:r>
            <a:r>
              <a:rPr lang="fr-FR" sz="1300" b="1" dirty="0" smtClean="0"/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rot="5400000">
            <a:off x="7885696" y="3060992"/>
            <a:ext cx="1662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Pression (mbar)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Rectangle 382"/>
          <p:cNvSpPr/>
          <p:nvPr/>
        </p:nvSpPr>
        <p:spPr>
          <a:xfrm>
            <a:off x="6660232" y="2060848"/>
            <a:ext cx="2376264" cy="4248472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montée de pression : modélisation partielle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7740352" y="2060848"/>
            <a:ext cx="1152128" cy="4104456"/>
            <a:chOff x="7745100" y="2132856"/>
            <a:chExt cx="1152128" cy="4104456"/>
          </a:xfrm>
        </p:grpSpPr>
        <p:pic>
          <p:nvPicPr>
            <p:cNvPr id="7" name="Image 6" descr="Figure1b"/>
            <p:cNvPicPr/>
            <p:nvPr/>
          </p:nvPicPr>
          <p:blipFill>
            <a:blip r:embed="rId3" cstate="print"/>
            <a:srcRect l="9965" t="3186" r="70104" b="6001"/>
            <a:stretch>
              <a:fillRect/>
            </a:stretch>
          </p:blipFill>
          <p:spPr bwMode="auto">
            <a:xfrm>
              <a:off x="7745100" y="2132856"/>
              <a:ext cx="1152128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7767246" y="41490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767247" y="39330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767247" y="3717032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67247" y="4535409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767247" y="4319385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67247" y="350100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767247" y="4725144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67247" y="2807217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67247" y="2591193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67247" y="2420888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67247" y="5949280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67247" y="5733256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67247" y="5543521"/>
              <a:ext cx="1125233" cy="4571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2" name="Groupe 201"/>
          <p:cNvGrpSpPr/>
          <p:nvPr/>
        </p:nvGrpSpPr>
        <p:grpSpPr>
          <a:xfrm>
            <a:off x="7740352" y="2060848"/>
            <a:ext cx="1152128" cy="4104456"/>
            <a:chOff x="6804248" y="-171400"/>
            <a:chExt cx="1152128" cy="4104456"/>
          </a:xfrm>
        </p:grpSpPr>
        <p:grpSp>
          <p:nvGrpSpPr>
            <p:cNvPr id="182" name="Groupe 181"/>
            <p:cNvGrpSpPr/>
            <p:nvPr/>
          </p:nvGrpSpPr>
          <p:grpSpPr>
            <a:xfrm>
              <a:off x="6804248" y="-171400"/>
              <a:ext cx="1152128" cy="4104456"/>
              <a:chOff x="7745100" y="2132856"/>
              <a:chExt cx="1152128" cy="4104456"/>
            </a:xfrm>
          </p:grpSpPr>
          <p:pic>
            <p:nvPicPr>
              <p:cNvPr id="183" name="Image 182" descr="Figure1b"/>
              <p:cNvPicPr/>
              <p:nvPr/>
            </p:nvPicPr>
            <p:blipFill>
              <a:blip r:embed="rId3" cstate="print"/>
              <a:srcRect l="9965" t="3186" r="70104" b="6001"/>
              <a:stretch>
                <a:fillRect/>
              </a:stretch>
            </p:blipFill>
            <p:spPr bwMode="auto">
              <a:xfrm>
                <a:off x="7745100" y="2132856"/>
                <a:ext cx="1152128" cy="41044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" name="Rectangle 183"/>
              <p:cNvSpPr/>
              <p:nvPr/>
            </p:nvSpPr>
            <p:spPr>
              <a:xfrm>
                <a:off x="7767246" y="4149080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7767247" y="3933056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7767247" y="3717032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7767247" y="4535409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7767247" y="4319385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7767247" y="3501008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7767247" y="4725144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7767247" y="2807217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7767247" y="2591193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7767247" y="2420888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7767247" y="5949280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7767247" y="5733256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7767247" y="5543521"/>
                <a:ext cx="1125233" cy="45719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1" name="Groupe 200"/>
            <p:cNvGrpSpPr/>
            <p:nvPr/>
          </p:nvGrpSpPr>
          <p:grpSpPr>
            <a:xfrm>
              <a:off x="7092280" y="1824332"/>
              <a:ext cx="864096" cy="261743"/>
              <a:chOff x="7092280" y="1824332"/>
              <a:chExt cx="864096" cy="261743"/>
            </a:xfrm>
          </p:grpSpPr>
          <p:sp>
            <p:nvSpPr>
              <p:cNvPr id="197" name="Rectangle 196"/>
              <p:cNvSpPr/>
              <p:nvPr/>
            </p:nvSpPr>
            <p:spPr>
              <a:xfrm>
                <a:off x="7092280" y="1857706"/>
                <a:ext cx="197162" cy="1471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7524328" y="1856796"/>
                <a:ext cx="388640" cy="14583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7092280" y="1824332"/>
                <a:ext cx="864095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0" name="Rectangle 199"/>
              <p:cNvSpPr/>
              <p:nvPr/>
            </p:nvSpPr>
            <p:spPr>
              <a:xfrm flipV="1">
                <a:off x="7092280" y="2040356"/>
                <a:ext cx="864096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42" name="Groupe 241"/>
          <p:cNvGrpSpPr/>
          <p:nvPr/>
        </p:nvGrpSpPr>
        <p:grpSpPr>
          <a:xfrm>
            <a:off x="7740352" y="2060848"/>
            <a:ext cx="1152128" cy="4104456"/>
            <a:chOff x="5508104" y="2060848"/>
            <a:chExt cx="1152128" cy="4104456"/>
          </a:xfrm>
        </p:grpSpPr>
        <p:grpSp>
          <p:nvGrpSpPr>
            <p:cNvPr id="218" name="Groupe 217"/>
            <p:cNvGrpSpPr/>
            <p:nvPr/>
          </p:nvGrpSpPr>
          <p:grpSpPr>
            <a:xfrm>
              <a:off x="5508104" y="2060848"/>
              <a:ext cx="1152128" cy="4104456"/>
              <a:chOff x="6804248" y="-171400"/>
              <a:chExt cx="1152128" cy="4104456"/>
            </a:xfrm>
          </p:grpSpPr>
          <p:grpSp>
            <p:nvGrpSpPr>
              <p:cNvPr id="219" name="Groupe 181"/>
              <p:cNvGrpSpPr/>
              <p:nvPr/>
            </p:nvGrpSpPr>
            <p:grpSpPr>
              <a:xfrm>
                <a:off x="6804248" y="-171400"/>
                <a:ext cx="1152128" cy="4104456"/>
                <a:chOff x="7745100" y="2132856"/>
                <a:chExt cx="1152128" cy="4104456"/>
              </a:xfrm>
            </p:grpSpPr>
            <p:pic>
              <p:nvPicPr>
                <p:cNvPr id="225" name="Image 224" descr="Figure1b"/>
                <p:cNvPicPr/>
                <p:nvPr/>
              </p:nvPicPr>
              <p:blipFill>
                <a:blip r:embed="rId3" cstate="print"/>
                <a:srcRect l="9965" t="3186" r="70104" b="6001"/>
                <a:stretch>
                  <a:fillRect/>
                </a:stretch>
              </p:blipFill>
              <p:spPr bwMode="auto">
                <a:xfrm>
                  <a:off x="7745100" y="2132856"/>
                  <a:ext cx="1152128" cy="41044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6" name="Rectangle 225"/>
                <p:cNvSpPr/>
                <p:nvPr/>
              </p:nvSpPr>
              <p:spPr>
                <a:xfrm>
                  <a:off x="7767246" y="4149080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7767247" y="3933056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7767247" y="3717032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7767247" y="4535409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7767247" y="4319385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7767247" y="3501008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7767247" y="4725144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7767247" y="2807217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7767247" y="2591193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7767247" y="2420888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7767247" y="5949280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7767247" y="5733256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8" name="Rectangle 237"/>
                <p:cNvSpPr/>
                <p:nvPr/>
              </p:nvSpPr>
              <p:spPr>
                <a:xfrm>
                  <a:off x="7767247" y="5543521"/>
                  <a:ext cx="1125233" cy="45719"/>
                </a:xfrm>
                <a:prstGeom prst="rect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20" name="Groupe 200"/>
              <p:cNvGrpSpPr/>
              <p:nvPr/>
            </p:nvGrpSpPr>
            <p:grpSpPr>
              <a:xfrm>
                <a:off x="7092280" y="1824332"/>
                <a:ext cx="864096" cy="261743"/>
                <a:chOff x="7092280" y="1824332"/>
                <a:chExt cx="864096" cy="261743"/>
              </a:xfrm>
            </p:grpSpPr>
            <p:sp>
              <p:nvSpPr>
                <p:cNvPr id="221" name="Rectangle 220"/>
                <p:cNvSpPr/>
                <p:nvPr/>
              </p:nvSpPr>
              <p:spPr>
                <a:xfrm>
                  <a:off x="7092280" y="1857705"/>
                  <a:ext cx="179661" cy="18583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7524328" y="1856796"/>
                  <a:ext cx="388640" cy="14583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7092280" y="1824332"/>
                  <a:ext cx="864095" cy="4571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 flipV="1">
                  <a:off x="7092280" y="2040356"/>
                  <a:ext cx="864096" cy="4571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239" name="Rectangle 238"/>
            <p:cNvSpPr/>
            <p:nvPr/>
          </p:nvSpPr>
          <p:spPr>
            <a:xfrm>
              <a:off x="5834130" y="3912565"/>
              <a:ext cx="150492" cy="11852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6233449" y="3906390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1" name="Rectangle 85"/>
            <p:cNvSpPr/>
            <p:nvPr/>
          </p:nvSpPr>
          <p:spPr>
            <a:xfrm>
              <a:off x="5769735" y="3861048"/>
              <a:ext cx="890497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1" name="Groupe 270"/>
          <p:cNvGrpSpPr/>
          <p:nvPr/>
        </p:nvGrpSpPr>
        <p:grpSpPr>
          <a:xfrm>
            <a:off x="7740352" y="2060848"/>
            <a:ext cx="1152128" cy="4104456"/>
            <a:chOff x="4139952" y="2060848"/>
            <a:chExt cx="1152128" cy="4104456"/>
          </a:xfrm>
        </p:grpSpPr>
        <p:grpSp>
          <p:nvGrpSpPr>
            <p:cNvPr id="243" name="Groupe 242"/>
            <p:cNvGrpSpPr/>
            <p:nvPr/>
          </p:nvGrpSpPr>
          <p:grpSpPr>
            <a:xfrm>
              <a:off x="4139952" y="2060848"/>
              <a:ext cx="1152128" cy="4104456"/>
              <a:chOff x="5508104" y="2060848"/>
              <a:chExt cx="1152128" cy="4104456"/>
            </a:xfrm>
          </p:grpSpPr>
          <p:grpSp>
            <p:nvGrpSpPr>
              <p:cNvPr id="244" name="Groupe 217"/>
              <p:cNvGrpSpPr/>
              <p:nvPr/>
            </p:nvGrpSpPr>
            <p:grpSpPr>
              <a:xfrm>
                <a:off x="5508104" y="2060848"/>
                <a:ext cx="1152128" cy="4104456"/>
                <a:chOff x="6804248" y="-171400"/>
                <a:chExt cx="1152128" cy="4104456"/>
              </a:xfrm>
            </p:grpSpPr>
            <p:grpSp>
              <p:nvGrpSpPr>
                <p:cNvPr id="248" name="Groupe 181"/>
                <p:cNvGrpSpPr/>
                <p:nvPr/>
              </p:nvGrpSpPr>
              <p:grpSpPr>
                <a:xfrm>
                  <a:off x="6804248" y="-171400"/>
                  <a:ext cx="1152128" cy="4104456"/>
                  <a:chOff x="7745100" y="2132856"/>
                  <a:chExt cx="1152128" cy="4104456"/>
                </a:xfrm>
              </p:grpSpPr>
              <p:pic>
                <p:nvPicPr>
                  <p:cNvPr id="254" name="Image 253" descr="Figure1b"/>
                  <p:cNvPicPr/>
                  <p:nvPr/>
                </p:nvPicPr>
                <p:blipFill>
                  <a:blip r:embed="rId3" cstate="print"/>
                  <a:srcRect l="9965" t="3186" r="70104" b="6001"/>
                  <a:stretch>
                    <a:fillRect/>
                  </a:stretch>
                </p:blipFill>
                <p:spPr bwMode="auto">
                  <a:xfrm>
                    <a:off x="7745100" y="2132856"/>
                    <a:ext cx="1152128" cy="410445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55" name="Rectangle 254"/>
                  <p:cNvSpPr/>
                  <p:nvPr/>
                </p:nvSpPr>
                <p:spPr>
                  <a:xfrm>
                    <a:off x="7767246" y="4149080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6" name="Rectangle 255"/>
                  <p:cNvSpPr/>
                  <p:nvPr/>
                </p:nvSpPr>
                <p:spPr>
                  <a:xfrm>
                    <a:off x="7767247" y="3933056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7" name="Rectangle 256"/>
                  <p:cNvSpPr/>
                  <p:nvPr/>
                </p:nvSpPr>
                <p:spPr>
                  <a:xfrm>
                    <a:off x="7767247" y="3717032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8" name="Rectangle 257"/>
                  <p:cNvSpPr/>
                  <p:nvPr/>
                </p:nvSpPr>
                <p:spPr>
                  <a:xfrm>
                    <a:off x="7767247" y="4535409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9" name="Rectangle 258"/>
                  <p:cNvSpPr/>
                  <p:nvPr/>
                </p:nvSpPr>
                <p:spPr>
                  <a:xfrm>
                    <a:off x="7767247" y="4319385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0" name="Rectangle 259"/>
                  <p:cNvSpPr/>
                  <p:nvPr/>
                </p:nvSpPr>
                <p:spPr>
                  <a:xfrm>
                    <a:off x="7767247" y="3501008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1" name="Rectangle 260"/>
                  <p:cNvSpPr/>
                  <p:nvPr/>
                </p:nvSpPr>
                <p:spPr>
                  <a:xfrm>
                    <a:off x="7767247" y="4725144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2" name="Rectangle 261"/>
                  <p:cNvSpPr/>
                  <p:nvPr/>
                </p:nvSpPr>
                <p:spPr>
                  <a:xfrm>
                    <a:off x="7767247" y="2807217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3" name="Rectangle 262"/>
                  <p:cNvSpPr/>
                  <p:nvPr/>
                </p:nvSpPr>
                <p:spPr>
                  <a:xfrm>
                    <a:off x="7767247" y="2591193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4" name="Rectangle 263"/>
                  <p:cNvSpPr/>
                  <p:nvPr/>
                </p:nvSpPr>
                <p:spPr>
                  <a:xfrm>
                    <a:off x="7767247" y="2420888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5" name="Rectangle 264"/>
                  <p:cNvSpPr/>
                  <p:nvPr/>
                </p:nvSpPr>
                <p:spPr>
                  <a:xfrm>
                    <a:off x="7767247" y="5949280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6" name="Rectangle 265"/>
                  <p:cNvSpPr/>
                  <p:nvPr/>
                </p:nvSpPr>
                <p:spPr>
                  <a:xfrm>
                    <a:off x="7767247" y="5733256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67" name="Rectangle 266"/>
                  <p:cNvSpPr/>
                  <p:nvPr/>
                </p:nvSpPr>
                <p:spPr>
                  <a:xfrm>
                    <a:off x="7767247" y="5543521"/>
                    <a:ext cx="1125233" cy="45719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249" name="Groupe 200"/>
                <p:cNvGrpSpPr/>
                <p:nvPr/>
              </p:nvGrpSpPr>
              <p:grpSpPr>
                <a:xfrm>
                  <a:off x="7092280" y="1824332"/>
                  <a:ext cx="864096" cy="261743"/>
                  <a:chOff x="7092280" y="1824332"/>
                  <a:chExt cx="864096" cy="261743"/>
                </a:xfrm>
              </p:grpSpPr>
              <p:sp>
                <p:nvSpPr>
                  <p:cNvPr id="250" name="Rectangle 249"/>
                  <p:cNvSpPr/>
                  <p:nvPr/>
                </p:nvSpPr>
                <p:spPr>
                  <a:xfrm>
                    <a:off x="7092280" y="1857705"/>
                    <a:ext cx="179661" cy="185833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1" name="Rectangle 250"/>
                  <p:cNvSpPr/>
                  <p:nvPr/>
                </p:nvSpPr>
                <p:spPr>
                  <a:xfrm>
                    <a:off x="7524328" y="1856796"/>
                    <a:ext cx="420306" cy="160984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2" name="Rectangle 251"/>
                  <p:cNvSpPr/>
                  <p:nvPr/>
                </p:nvSpPr>
                <p:spPr>
                  <a:xfrm>
                    <a:off x="7092280" y="1824332"/>
                    <a:ext cx="864095" cy="4571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>
                  <a:xfrm flipV="1">
                    <a:off x="7092280" y="2040356"/>
                    <a:ext cx="864096" cy="4571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245" name="Rectangle 244"/>
              <p:cNvSpPr/>
              <p:nvPr/>
            </p:nvSpPr>
            <p:spPr>
              <a:xfrm>
                <a:off x="5785607" y="3912565"/>
                <a:ext cx="199016" cy="13140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6233449" y="3906390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7" name="Rectangle 85"/>
              <p:cNvSpPr/>
              <p:nvPr/>
            </p:nvSpPr>
            <p:spPr>
              <a:xfrm>
                <a:off x="5769735" y="3861048"/>
                <a:ext cx="890497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68" name="Rectangle 267"/>
            <p:cNvSpPr/>
            <p:nvPr/>
          </p:nvSpPr>
          <p:spPr>
            <a:xfrm>
              <a:off x="4417454" y="4330826"/>
              <a:ext cx="183170" cy="11238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4867078" y="4325798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4404575" y="4463401"/>
              <a:ext cx="882757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4" name="Groupe 303"/>
          <p:cNvGrpSpPr/>
          <p:nvPr/>
        </p:nvGrpSpPr>
        <p:grpSpPr>
          <a:xfrm>
            <a:off x="7740352" y="2060848"/>
            <a:ext cx="1152128" cy="4104456"/>
            <a:chOff x="2771800" y="2060848"/>
            <a:chExt cx="1152128" cy="4104456"/>
          </a:xfrm>
        </p:grpSpPr>
        <p:grpSp>
          <p:nvGrpSpPr>
            <p:cNvPr id="272" name="Groupe 271"/>
            <p:cNvGrpSpPr/>
            <p:nvPr/>
          </p:nvGrpSpPr>
          <p:grpSpPr>
            <a:xfrm>
              <a:off x="2771800" y="2060848"/>
              <a:ext cx="1152128" cy="4104456"/>
              <a:chOff x="4139952" y="2060848"/>
              <a:chExt cx="1152128" cy="4104456"/>
            </a:xfrm>
          </p:grpSpPr>
          <p:grpSp>
            <p:nvGrpSpPr>
              <p:cNvPr id="273" name="Groupe 242"/>
              <p:cNvGrpSpPr/>
              <p:nvPr/>
            </p:nvGrpSpPr>
            <p:grpSpPr>
              <a:xfrm>
                <a:off x="4139952" y="2060848"/>
                <a:ext cx="1152128" cy="4104456"/>
                <a:chOff x="5508104" y="2060848"/>
                <a:chExt cx="1152128" cy="4104456"/>
              </a:xfrm>
            </p:grpSpPr>
            <p:grpSp>
              <p:nvGrpSpPr>
                <p:cNvPr id="277" name="Groupe 217"/>
                <p:cNvGrpSpPr/>
                <p:nvPr/>
              </p:nvGrpSpPr>
              <p:grpSpPr>
                <a:xfrm>
                  <a:off x="5508104" y="2060848"/>
                  <a:ext cx="1152128" cy="4104456"/>
                  <a:chOff x="6804248" y="-171400"/>
                  <a:chExt cx="1152128" cy="4104456"/>
                </a:xfrm>
              </p:grpSpPr>
              <p:grpSp>
                <p:nvGrpSpPr>
                  <p:cNvPr id="281" name="Groupe 181"/>
                  <p:cNvGrpSpPr/>
                  <p:nvPr/>
                </p:nvGrpSpPr>
                <p:grpSpPr>
                  <a:xfrm>
                    <a:off x="6804248" y="-171400"/>
                    <a:ext cx="1152128" cy="4104456"/>
                    <a:chOff x="7745100" y="2132856"/>
                    <a:chExt cx="1152128" cy="4104456"/>
                  </a:xfrm>
                </p:grpSpPr>
                <p:pic>
                  <p:nvPicPr>
                    <p:cNvPr id="287" name="Image 286" descr="Figure1b"/>
                    <p:cNvPicPr/>
                    <p:nvPr/>
                  </p:nvPicPr>
                  <p:blipFill>
                    <a:blip r:embed="rId3" cstate="print"/>
                    <a:srcRect l="9965" t="3186" r="70104" b="6001"/>
                    <a:stretch>
                      <a:fillRect/>
                    </a:stretch>
                  </p:blipFill>
                  <p:spPr bwMode="auto">
                    <a:xfrm>
                      <a:off x="7745100" y="2132856"/>
                      <a:ext cx="1152128" cy="410445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288" name="Rectangle 287"/>
                    <p:cNvSpPr/>
                    <p:nvPr/>
                  </p:nvSpPr>
                  <p:spPr>
                    <a:xfrm>
                      <a:off x="7767246" y="4149080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89" name="Rectangle 288"/>
                    <p:cNvSpPr/>
                    <p:nvPr/>
                  </p:nvSpPr>
                  <p:spPr>
                    <a:xfrm>
                      <a:off x="7767247" y="3933056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0" name="Rectangle 289"/>
                    <p:cNvSpPr/>
                    <p:nvPr/>
                  </p:nvSpPr>
                  <p:spPr>
                    <a:xfrm>
                      <a:off x="7767247" y="3717032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1" name="Rectangle 290"/>
                    <p:cNvSpPr/>
                    <p:nvPr/>
                  </p:nvSpPr>
                  <p:spPr>
                    <a:xfrm>
                      <a:off x="7767247" y="4535409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2" name="Rectangle 291"/>
                    <p:cNvSpPr/>
                    <p:nvPr/>
                  </p:nvSpPr>
                  <p:spPr>
                    <a:xfrm>
                      <a:off x="7767247" y="4319385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3" name="Rectangle 292"/>
                    <p:cNvSpPr/>
                    <p:nvPr/>
                  </p:nvSpPr>
                  <p:spPr>
                    <a:xfrm>
                      <a:off x="7767247" y="3501008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4" name="Rectangle 293"/>
                    <p:cNvSpPr/>
                    <p:nvPr/>
                  </p:nvSpPr>
                  <p:spPr>
                    <a:xfrm>
                      <a:off x="7767247" y="4725144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5" name="Rectangle 294"/>
                    <p:cNvSpPr/>
                    <p:nvPr/>
                  </p:nvSpPr>
                  <p:spPr>
                    <a:xfrm>
                      <a:off x="7767247" y="2807217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6" name="Rectangle 295"/>
                    <p:cNvSpPr/>
                    <p:nvPr/>
                  </p:nvSpPr>
                  <p:spPr>
                    <a:xfrm>
                      <a:off x="7767247" y="2591193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7" name="Rectangle 296"/>
                    <p:cNvSpPr/>
                    <p:nvPr/>
                  </p:nvSpPr>
                  <p:spPr>
                    <a:xfrm>
                      <a:off x="7767247" y="2420888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8" name="Rectangle 297"/>
                    <p:cNvSpPr/>
                    <p:nvPr/>
                  </p:nvSpPr>
                  <p:spPr>
                    <a:xfrm>
                      <a:off x="7767247" y="5949280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99" name="Rectangle 298"/>
                    <p:cNvSpPr/>
                    <p:nvPr/>
                  </p:nvSpPr>
                  <p:spPr>
                    <a:xfrm>
                      <a:off x="7767247" y="5733256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300" name="Rectangle 299"/>
                    <p:cNvSpPr/>
                    <p:nvPr/>
                  </p:nvSpPr>
                  <p:spPr>
                    <a:xfrm>
                      <a:off x="7767247" y="5543521"/>
                      <a:ext cx="1125233" cy="457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grpSp>
                <p:nvGrpSpPr>
                  <p:cNvPr id="282" name="Groupe 200"/>
                  <p:cNvGrpSpPr/>
                  <p:nvPr/>
                </p:nvGrpSpPr>
                <p:grpSpPr>
                  <a:xfrm>
                    <a:off x="7058984" y="1824332"/>
                    <a:ext cx="897392" cy="261743"/>
                    <a:chOff x="7058984" y="1824332"/>
                    <a:chExt cx="897392" cy="261743"/>
                  </a:xfrm>
                </p:grpSpPr>
                <p:sp>
                  <p:nvSpPr>
                    <p:cNvPr id="283" name="Rectangle 282"/>
                    <p:cNvSpPr/>
                    <p:nvPr/>
                  </p:nvSpPr>
                  <p:spPr>
                    <a:xfrm>
                      <a:off x="7058984" y="1857706"/>
                      <a:ext cx="212958" cy="17295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84" name="Rectangle 283"/>
                    <p:cNvSpPr/>
                    <p:nvPr/>
                  </p:nvSpPr>
                  <p:spPr>
                    <a:xfrm>
                      <a:off x="7524328" y="1856796"/>
                      <a:ext cx="420306" cy="16098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85" name="Rectangle 284"/>
                    <p:cNvSpPr/>
                    <p:nvPr/>
                  </p:nvSpPr>
                  <p:spPr>
                    <a:xfrm>
                      <a:off x="7092280" y="1824332"/>
                      <a:ext cx="864095" cy="45719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86" name="Rectangle 285"/>
                    <p:cNvSpPr/>
                    <p:nvPr/>
                  </p:nvSpPr>
                  <p:spPr>
                    <a:xfrm flipV="1">
                      <a:off x="7092280" y="2040356"/>
                      <a:ext cx="864096" cy="45719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</p:grpSp>
            <p:sp>
              <p:nvSpPr>
                <p:cNvPr id="278" name="Rectangle 277"/>
                <p:cNvSpPr/>
                <p:nvPr/>
              </p:nvSpPr>
              <p:spPr>
                <a:xfrm>
                  <a:off x="5785607" y="3912565"/>
                  <a:ext cx="199016" cy="13140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6233449" y="3906390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0" name="Rectangle 85"/>
                <p:cNvSpPr/>
                <p:nvPr/>
              </p:nvSpPr>
              <p:spPr>
                <a:xfrm>
                  <a:off x="5769735" y="3861048"/>
                  <a:ext cx="890497" cy="4571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74" name="Rectangle 273"/>
              <p:cNvSpPr/>
              <p:nvPr/>
            </p:nvSpPr>
            <p:spPr>
              <a:xfrm>
                <a:off x="4417454" y="4330826"/>
                <a:ext cx="183170" cy="11238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4867078" y="4325798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4404575" y="4463401"/>
                <a:ext cx="882757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01" name="Rectangle 300"/>
            <p:cNvSpPr/>
            <p:nvPr/>
          </p:nvSpPr>
          <p:spPr>
            <a:xfrm>
              <a:off x="3039413" y="3716125"/>
              <a:ext cx="196025" cy="1217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3491880" y="3717032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3039414" y="3645024"/>
              <a:ext cx="884514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1" name="Groupe 340"/>
          <p:cNvGrpSpPr/>
          <p:nvPr/>
        </p:nvGrpSpPr>
        <p:grpSpPr>
          <a:xfrm>
            <a:off x="7740352" y="2060848"/>
            <a:ext cx="1152128" cy="4104456"/>
            <a:chOff x="1403648" y="2060848"/>
            <a:chExt cx="1152128" cy="4104456"/>
          </a:xfrm>
        </p:grpSpPr>
        <p:grpSp>
          <p:nvGrpSpPr>
            <p:cNvPr id="305" name="Groupe 304"/>
            <p:cNvGrpSpPr/>
            <p:nvPr/>
          </p:nvGrpSpPr>
          <p:grpSpPr>
            <a:xfrm>
              <a:off x="1403648" y="2060848"/>
              <a:ext cx="1152128" cy="4104456"/>
              <a:chOff x="2771800" y="2060848"/>
              <a:chExt cx="1152128" cy="4104456"/>
            </a:xfrm>
          </p:grpSpPr>
          <p:grpSp>
            <p:nvGrpSpPr>
              <p:cNvPr id="306" name="Groupe 271"/>
              <p:cNvGrpSpPr/>
              <p:nvPr/>
            </p:nvGrpSpPr>
            <p:grpSpPr>
              <a:xfrm>
                <a:off x="2771800" y="2060848"/>
                <a:ext cx="1152128" cy="4104456"/>
                <a:chOff x="4139952" y="2060848"/>
                <a:chExt cx="1152128" cy="4104456"/>
              </a:xfrm>
            </p:grpSpPr>
            <p:grpSp>
              <p:nvGrpSpPr>
                <p:cNvPr id="310" name="Groupe 242"/>
                <p:cNvGrpSpPr/>
                <p:nvPr/>
              </p:nvGrpSpPr>
              <p:grpSpPr>
                <a:xfrm>
                  <a:off x="4139952" y="2060848"/>
                  <a:ext cx="1152128" cy="4104456"/>
                  <a:chOff x="5508104" y="2060848"/>
                  <a:chExt cx="1152128" cy="4104456"/>
                </a:xfrm>
              </p:grpSpPr>
              <p:grpSp>
                <p:nvGrpSpPr>
                  <p:cNvPr id="314" name="Groupe 217"/>
                  <p:cNvGrpSpPr/>
                  <p:nvPr/>
                </p:nvGrpSpPr>
                <p:grpSpPr>
                  <a:xfrm>
                    <a:off x="5508104" y="2060848"/>
                    <a:ext cx="1152128" cy="4104456"/>
                    <a:chOff x="6804248" y="-171400"/>
                    <a:chExt cx="1152128" cy="4104456"/>
                  </a:xfrm>
                </p:grpSpPr>
                <p:grpSp>
                  <p:nvGrpSpPr>
                    <p:cNvPr id="318" name="Groupe 181"/>
                    <p:cNvGrpSpPr/>
                    <p:nvPr/>
                  </p:nvGrpSpPr>
                  <p:grpSpPr>
                    <a:xfrm>
                      <a:off x="6804248" y="-171400"/>
                      <a:ext cx="1152128" cy="4104456"/>
                      <a:chOff x="7745100" y="2132856"/>
                      <a:chExt cx="1152128" cy="4104456"/>
                    </a:xfrm>
                  </p:grpSpPr>
                  <p:pic>
                    <p:nvPicPr>
                      <p:cNvPr id="324" name="Image 323" descr="Figure1b"/>
                      <p:cNvPicPr/>
                      <p:nvPr/>
                    </p:nvPicPr>
                    <p:blipFill>
                      <a:blip r:embed="rId3" cstate="print"/>
                      <a:srcRect l="9965" t="3186" r="70104" b="6001"/>
                      <a:stretch>
                        <a:fillRect/>
                      </a:stretch>
                    </p:blipFill>
                    <p:spPr bwMode="auto">
                      <a:xfrm>
                        <a:off x="7745100" y="2132856"/>
                        <a:ext cx="1152128" cy="41044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sp>
                    <p:nvSpPr>
                      <p:cNvPr id="325" name="Rectangle 324"/>
                      <p:cNvSpPr/>
                      <p:nvPr/>
                    </p:nvSpPr>
                    <p:spPr>
                      <a:xfrm>
                        <a:off x="7767246" y="4149080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6" name="Rectangle 325"/>
                      <p:cNvSpPr/>
                      <p:nvPr/>
                    </p:nvSpPr>
                    <p:spPr>
                      <a:xfrm>
                        <a:off x="7767247" y="3933056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7" name="Rectangle 326"/>
                      <p:cNvSpPr/>
                      <p:nvPr/>
                    </p:nvSpPr>
                    <p:spPr>
                      <a:xfrm>
                        <a:off x="7767247" y="3717032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8" name="Rectangle 327"/>
                      <p:cNvSpPr/>
                      <p:nvPr/>
                    </p:nvSpPr>
                    <p:spPr>
                      <a:xfrm>
                        <a:off x="7767247" y="4535409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9" name="Rectangle 328"/>
                      <p:cNvSpPr/>
                      <p:nvPr/>
                    </p:nvSpPr>
                    <p:spPr>
                      <a:xfrm>
                        <a:off x="7767247" y="4319385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0" name="Rectangle 329"/>
                      <p:cNvSpPr/>
                      <p:nvPr/>
                    </p:nvSpPr>
                    <p:spPr>
                      <a:xfrm>
                        <a:off x="7767247" y="3501008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1" name="Rectangle 330"/>
                      <p:cNvSpPr/>
                      <p:nvPr/>
                    </p:nvSpPr>
                    <p:spPr>
                      <a:xfrm>
                        <a:off x="7767247" y="4725144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2" name="Rectangle 331"/>
                      <p:cNvSpPr/>
                      <p:nvPr/>
                    </p:nvSpPr>
                    <p:spPr>
                      <a:xfrm>
                        <a:off x="7767247" y="2807217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3" name="Rectangle 332"/>
                      <p:cNvSpPr/>
                      <p:nvPr/>
                    </p:nvSpPr>
                    <p:spPr>
                      <a:xfrm>
                        <a:off x="7767247" y="2591193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4" name="Rectangle 333"/>
                      <p:cNvSpPr/>
                      <p:nvPr/>
                    </p:nvSpPr>
                    <p:spPr>
                      <a:xfrm>
                        <a:off x="7767247" y="2420888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5" name="Rectangle 334"/>
                      <p:cNvSpPr/>
                      <p:nvPr/>
                    </p:nvSpPr>
                    <p:spPr>
                      <a:xfrm>
                        <a:off x="7767247" y="5949280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6" name="Rectangle 335"/>
                      <p:cNvSpPr/>
                      <p:nvPr/>
                    </p:nvSpPr>
                    <p:spPr>
                      <a:xfrm>
                        <a:off x="7767247" y="5733256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37" name="Rectangle 336"/>
                      <p:cNvSpPr/>
                      <p:nvPr/>
                    </p:nvSpPr>
                    <p:spPr>
                      <a:xfrm>
                        <a:off x="7767247" y="5543521"/>
                        <a:ext cx="1125233" cy="4571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grpSp>
                  <p:nvGrpSpPr>
                    <p:cNvPr id="319" name="Groupe 200"/>
                    <p:cNvGrpSpPr/>
                    <p:nvPr/>
                  </p:nvGrpSpPr>
                  <p:grpSpPr>
                    <a:xfrm>
                      <a:off x="7058984" y="1824332"/>
                      <a:ext cx="897392" cy="261743"/>
                      <a:chOff x="7058984" y="1824332"/>
                      <a:chExt cx="897392" cy="261743"/>
                    </a:xfrm>
                  </p:grpSpPr>
                  <p:sp>
                    <p:nvSpPr>
                      <p:cNvPr id="320" name="Rectangle 319"/>
                      <p:cNvSpPr/>
                      <p:nvPr/>
                    </p:nvSpPr>
                    <p:spPr>
                      <a:xfrm>
                        <a:off x="7058984" y="1857706"/>
                        <a:ext cx="212958" cy="17295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1" name="Rectangle 320"/>
                      <p:cNvSpPr/>
                      <p:nvPr/>
                    </p:nvSpPr>
                    <p:spPr>
                      <a:xfrm>
                        <a:off x="7524328" y="1856796"/>
                        <a:ext cx="420306" cy="16098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2" name="Rectangle 321"/>
                      <p:cNvSpPr/>
                      <p:nvPr/>
                    </p:nvSpPr>
                    <p:spPr>
                      <a:xfrm>
                        <a:off x="7092280" y="1824332"/>
                        <a:ext cx="864095" cy="45719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323" name="Rectangle 322"/>
                      <p:cNvSpPr/>
                      <p:nvPr/>
                    </p:nvSpPr>
                    <p:spPr>
                      <a:xfrm flipV="1">
                        <a:off x="7092280" y="2040356"/>
                        <a:ext cx="864096" cy="45719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</p:grpSp>
              <p:sp>
                <p:nvSpPr>
                  <p:cNvPr id="315" name="Rectangle 314"/>
                  <p:cNvSpPr/>
                  <p:nvPr/>
                </p:nvSpPr>
                <p:spPr>
                  <a:xfrm>
                    <a:off x="5785607" y="3912565"/>
                    <a:ext cx="199016" cy="131402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16" name="Rectangle 315"/>
                  <p:cNvSpPr/>
                  <p:nvPr/>
                </p:nvSpPr>
                <p:spPr>
                  <a:xfrm>
                    <a:off x="6233449" y="3906390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17" name="Rectangle 85"/>
                  <p:cNvSpPr/>
                  <p:nvPr/>
                </p:nvSpPr>
                <p:spPr>
                  <a:xfrm>
                    <a:off x="5769735" y="3861048"/>
                    <a:ext cx="890497" cy="4571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311" name="Rectangle 310"/>
                <p:cNvSpPr/>
                <p:nvPr/>
              </p:nvSpPr>
              <p:spPr>
                <a:xfrm>
                  <a:off x="4417454" y="4330826"/>
                  <a:ext cx="183170" cy="11238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4867078" y="4325798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4404575" y="4463401"/>
                  <a:ext cx="882757" cy="4571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07" name="Rectangle 306"/>
              <p:cNvSpPr/>
              <p:nvPr/>
            </p:nvSpPr>
            <p:spPr>
              <a:xfrm>
                <a:off x="3039413" y="3716125"/>
                <a:ext cx="196025" cy="1217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3491880" y="3717032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3039414" y="3645024"/>
                <a:ext cx="884514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38" name="Rectangle 337"/>
            <p:cNvSpPr/>
            <p:nvPr/>
          </p:nvSpPr>
          <p:spPr>
            <a:xfrm>
              <a:off x="1674254" y="3501008"/>
              <a:ext cx="194814" cy="130834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2123728" y="3501008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1674254" y="3429000"/>
              <a:ext cx="881522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82" name="Groupe 381"/>
          <p:cNvGrpSpPr/>
          <p:nvPr/>
        </p:nvGrpSpPr>
        <p:grpSpPr>
          <a:xfrm>
            <a:off x="7737435" y="2060848"/>
            <a:ext cx="1155045" cy="4104456"/>
            <a:chOff x="107504" y="2060848"/>
            <a:chExt cx="1155045" cy="4104456"/>
          </a:xfrm>
        </p:grpSpPr>
        <p:grpSp>
          <p:nvGrpSpPr>
            <p:cNvPr id="342" name="Groupe 341"/>
            <p:cNvGrpSpPr/>
            <p:nvPr/>
          </p:nvGrpSpPr>
          <p:grpSpPr>
            <a:xfrm>
              <a:off x="107504" y="2060848"/>
              <a:ext cx="1152128" cy="4104456"/>
              <a:chOff x="1403648" y="2060848"/>
              <a:chExt cx="1152128" cy="4104456"/>
            </a:xfrm>
          </p:grpSpPr>
          <p:grpSp>
            <p:nvGrpSpPr>
              <p:cNvPr id="343" name="Groupe 304"/>
              <p:cNvGrpSpPr/>
              <p:nvPr/>
            </p:nvGrpSpPr>
            <p:grpSpPr>
              <a:xfrm>
                <a:off x="1403648" y="2060848"/>
                <a:ext cx="1152128" cy="4104456"/>
                <a:chOff x="2771800" y="2060848"/>
                <a:chExt cx="1152128" cy="4104456"/>
              </a:xfrm>
            </p:grpSpPr>
            <p:grpSp>
              <p:nvGrpSpPr>
                <p:cNvPr id="347" name="Groupe 271"/>
                <p:cNvGrpSpPr/>
                <p:nvPr/>
              </p:nvGrpSpPr>
              <p:grpSpPr>
                <a:xfrm>
                  <a:off x="2771800" y="2060848"/>
                  <a:ext cx="1152128" cy="4104456"/>
                  <a:chOff x="4139952" y="2060848"/>
                  <a:chExt cx="1152128" cy="4104456"/>
                </a:xfrm>
              </p:grpSpPr>
              <p:grpSp>
                <p:nvGrpSpPr>
                  <p:cNvPr id="351" name="Groupe 242"/>
                  <p:cNvGrpSpPr/>
                  <p:nvPr/>
                </p:nvGrpSpPr>
                <p:grpSpPr>
                  <a:xfrm>
                    <a:off x="4139952" y="2060848"/>
                    <a:ext cx="1152128" cy="4104456"/>
                    <a:chOff x="5508104" y="2060848"/>
                    <a:chExt cx="1152128" cy="4104456"/>
                  </a:xfrm>
                </p:grpSpPr>
                <p:grpSp>
                  <p:nvGrpSpPr>
                    <p:cNvPr id="355" name="Groupe 217"/>
                    <p:cNvGrpSpPr/>
                    <p:nvPr/>
                  </p:nvGrpSpPr>
                  <p:grpSpPr>
                    <a:xfrm>
                      <a:off x="5508104" y="2060848"/>
                      <a:ext cx="1152128" cy="4104456"/>
                      <a:chOff x="6804248" y="-171400"/>
                      <a:chExt cx="1152128" cy="4104456"/>
                    </a:xfrm>
                  </p:grpSpPr>
                  <p:grpSp>
                    <p:nvGrpSpPr>
                      <p:cNvPr id="359" name="Groupe 181"/>
                      <p:cNvGrpSpPr/>
                      <p:nvPr/>
                    </p:nvGrpSpPr>
                    <p:grpSpPr>
                      <a:xfrm>
                        <a:off x="6804248" y="-171400"/>
                        <a:ext cx="1152128" cy="4104456"/>
                        <a:chOff x="7745100" y="2132856"/>
                        <a:chExt cx="1152128" cy="4104456"/>
                      </a:xfrm>
                    </p:grpSpPr>
                    <p:pic>
                      <p:nvPicPr>
                        <p:cNvPr id="365" name="Image 364" descr="Figure1b"/>
                        <p:cNvPicPr/>
                        <p:nvPr/>
                      </p:nvPicPr>
                      <p:blipFill>
                        <a:blip r:embed="rId3" cstate="print"/>
                        <a:srcRect l="9965" t="3186" r="70104" b="6001"/>
                        <a:stretch>
                          <a:fillRect/>
                        </a:stretch>
                      </p:blipFill>
                      <p:spPr bwMode="auto">
                        <a:xfrm>
                          <a:off x="7745100" y="2132856"/>
                          <a:ext cx="1152128" cy="410445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sp>
                      <p:nvSpPr>
                        <p:cNvPr id="366" name="Rectangle 365"/>
                        <p:cNvSpPr/>
                        <p:nvPr/>
                      </p:nvSpPr>
                      <p:spPr>
                        <a:xfrm>
                          <a:off x="7767246" y="4149080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7" name="Rectangle 366"/>
                        <p:cNvSpPr/>
                        <p:nvPr/>
                      </p:nvSpPr>
                      <p:spPr>
                        <a:xfrm>
                          <a:off x="7767247" y="3933056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8" name="Rectangle 367"/>
                        <p:cNvSpPr/>
                        <p:nvPr/>
                      </p:nvSpPr>
                      <p:spPr>
                        <a:xfrm>
                          <a:off x="7767247" y="3717032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9" name="Rectangle 368"/>
                        <p:cNvSpPr/>
                        <p:nvPr/>
                      </p:nvSpPr>
                      <p:spPr>
                        <a:xfrm>
                          <a:off x="7767247" y="4535409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0" name="Rectangle 369"/>
                        <p:cNvSpPr/>
                        <p:nvPr/>
                      </p:nvSpPr>
                      <p:spPr>
                        <a:xfrm>
                          <a:off x="7767247" y="4319385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1" name="Rectangle 370"/>
                        <p:cNvSpPr/>
                        <p:nvPr/>
                      </p:nvSpPr>
                      <p:spPr>
                        <a:xfrm>
                          <a:off x="7767247" y="3501008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2" name="Rectangle 371"/>
                        <p:cNvSpPr/>
                        <p:nvPr/>
                      </p:nvSpPr>
                      <p:spPr>
                        <a:xfrm>
                          <a:off x="7767247" y="4725144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3" name="Rectangle 372"/>
                        <p:cNvSpPr/>
                        <p:nvPr/>
                      </p:nvSpPr>
                      <p:spPr>
                        <a:xfrm>
                          <a:off x="7767247" y="2807217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4" name="Rectangle 373"/>
                        <p:cNvSpPr/>
                        <p:nvPr/>
                      </p:nvSpPr>
                      <p:spPr>
                        <a:xfrm>
                          <a:off x="7767247" y="2591193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5" name="Rectangle 374"/>
                        <p:cNvSpPr/>
                        <p:nvPr/>
                      </p:nvSpPr>
                      <p:spPr>
                        <a:xfrm>
                          <a:off x="7767247" y="2420888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6" name="Rectangle 375"/>
                        <p:cNvSpPr/>
                        <p:nvPr/>
                      </p:nvSpPr>
                      <p:spPr>
                        <a:xfrm>
                          <a:off x="7767247" y="5949280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7" name="Rectangle 376"/>
                        <p:cNvSpPr/>
                        <p:nvPr/>
                      </p:nvSpPr>
                      <p:spPr>
                        <a:xfrm>
                          <a:off x="7767247" y="5733256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78" name="Rectangle 377"/>
                        <p:cNvSpPr/>
                        <p:nvPr/>
                      </p:nvSpPr>
                      <p:spPr>
                        <a:xfrm>
                          <a:off x="7767247" y="5543521"/>
                          <a:ext cx="1125233" cy="45719"/>
                        </a:xfrm>
                        <a:prstGeom prst="rect">
                          <a:avLst/>
                        </a:prstGeom>
                        <a:solidFill>
                          <a:srgbClr val="0000FF"/>
                        </a:solidFill>
                        <a:ln>
                          <a:solidFill>
                            <a:srgbClr val="0000FF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</p:grpSp>
                  <p:grpSp>
                    <p:nvGrpSpPr>
                      <p:cNvPr id="360" name="Groupe 200"/>
                      <p:cNvGrpSpPr/>
                      <p:nvPr/>
                    </p:nvGrpSpPr>
                    <p:grpSpPr>
                      <a:xfrm>
                        <a:off x="7058984" y="1824332"/>
                        <a:ext cx="897392" cy="261743"/>
                        <a:chOff x="7058984" y="1824332"/>
                        <a:chExt cx="897392" cy="261743"/>
                      </a:xfrm>
                    </p:grpSpPr>
                    <p:sp>
                      <p:nvSpPr>
                        <p:cNvPr id="361" name="Rectangle 360"/>
                        <p:cNvSpPr/>
                        <p:nvPr/>
                      </p:nvSpPr>
                      <p:spPr>
                        <a:xfrm>
                          <a:off x="7058984" y="1857706"/>
                          <a:ext cx="212958" cy="1729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2" name="Rectangle 361"/>
                        <p:cNvSpPr/>
                        <p:nvPr/>
                      </p:nvSpPr>
                      <p:spPr>
                        <a:xfrm>
                          <a:off x="7524328" y="1856796"/>
                          <a:ext cx="420306" cy="1609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3" name="Rectangle 362"/>
                        <p:cNvSpPr/>
                        <p:nvPr/>
                      </p:nvSpPr>
                      <p:spPr>
                        <a:xfrm>
                          <a:off x="7092280" y="1824332"/>
                          <a:ext cx="864095" cy="45719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>
                          <a:solidFill>
                            <a:srgbClr val="FFC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364" name="Rectangle 363"/>
                        <p:cNvSpPr/>
                        <p:nvPr/>
                      </p:nvSpPr>
                      <p:spPr>
                        <a:xfrm flipV="1">
                          <a:off x="7092280" y="2040356"/>
                          <a:ext cx="864096" cy="45719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>
                          <a:solidFill>
                            <a:srgbClr val="FFC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</p:grpSp>
                </p:grpSp>
                <p:sp>
                  <p:nvSpPr>
                    <p:cNvPr id="356" name="Rectangle 355"/>
                    <p:cNvSpPr/>
                    <p:nvPr/>
                  </p:nvSpPr>
                  <p:spPr>
                    <a:xfrm>
                      <a:off x="5785607" y="3912565"/>
                      <a:ext cx="199016" cy="131402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357" name="Rectangle 356"/>
                    <p:cNvSpPr/>
                    <p:nvPr/>
                  </p:nvSpPr>
                  <p:spPr>
                    <a:xfrm>
                      <a:off x="6233449" y="3906390"/>
                      <a:ext cx="425002" cy="13204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358" name="Rectangle 85"/>
                    <p:cNvSpPr/>
                    <p:nvPr/>
                  </p:nvSpPr>
                  <p:spPr>
                    <a:xfrm>
                      <a:off x="5769735" y="3861048"/>
                      <a:ext cx="890497" cy="45719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352" name="Rectangle 351"/>
                  <p:cNvSpPr/>
                  <p:nvPr/>
                </p:nvSpPr>
                <p:spPr>
                  <a:xfrm>
                    <a:off x="4417454" y="4330826"/>
                    <a:ext cx="183170" cy="112386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3" name="Rectangle 352"/>
                  <p:cNvSpPr/>
                  <p:nvPr/>
                </p:nvSpPr>
                <p:spPr>
                  <a:xfrm>
                    <a:off x="4867078" y="4325798"/>
                    <a:ext cx="425002" cy="132045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4" name="Rectangle 353"/>
                  <p:cNvSpPr/>
                  <p:nvPr/>
                </p:nvSpPr>
                <p:spPr>
                  <a:xfrm>
                    <a:off x="4404575" y="4463401"/>
                    <a:ext cx="882757" cy="4571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348" name="Rectangle 347"/>
                <p:cNvSpPr/>
                <p:nvPr/>
              </p:nvSpPr>
              <p:spPr>
                <a:xfrm>
                  <a:off x="3039413" y="3716125"/>
                  <a:ext cx="196025" cy="12178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491880" y="3717032"/>
                  <a:ext cx="425002" cy="13204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039414" y="3645024"/>
                  <a:ext cx="884514" cy="4571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44" name="Rectangle 343"/>
              <p:cNvSpPr/>
              <p:nvPr/>
            </p:nvSpPr>
            <p:spPr>
              <a:xfrm>
                <a:off x="1674254" y="3501008"/>
                <a:ext cx="194814" cy="13083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2123728" y="3501008"/>
                <a:ext cx="425002" cy="132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1674254" y="3429000"/>
                <a:ext cx="881522" cy="457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79" name="Rectangle 378"/>
            <p:cNvSpPr/>
            <p:nvPr/>
          </p:nvSpPr>
          <p:spPr>
            <a:xfrm>
              <a:off x="387923" y="4527027"/>
              <a:ext cx="183170" cy="11238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837547" y="4521999"/>
              <a:ext cx="425002" cy="13204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375044" y="4659602"/>
              <a:ext cx="882757" cy="4571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1" name="Groupe 390"/>
          <p:cNvGrpSpPr/>
          <p:nvPr/>
        </p:nvGrpSpPr>
        <p:grpSpPr>
          <a:xfrm>
            <a:off x="7668344" y="3429000"/>
            <a:ext cx="288032" cy="1269855"/>
            <a:chOff x="7524328" y="3429000"/>
            <a:chExt cx="288032" cy="1269855"/>
          </a:xfrm>
        </p:grpSpPr>
        <p:sp>
          <p:nvSpPr>
            <p:cNvPr id="384" name="Flèche gauche 383"/>
            <p:cNvSpPr/>
            <p:nvPr/>
          </p:nvSpPr>
          <p:spPr>
            <a:xfrm>
              <a:off x="7524328" y="3429000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5" name="Flèche gauche 384"/>
            <p:cNvSpPr/>
            <p:nvPr/>
          </p:nvSpPr>
          <p:spPr>
            <a:xfrm>
              <a:off x="7524328" y="3645024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6" name="Flèche gauche 385"/>
            <p:cNvSpPr/>
            <p:nvPr/>
          </p:nvSpPr>
          <p:spPr>
            <a:xfrm>
              <a:off x="7524328" y="3861048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7" name="Flèche gauche 386"/>
            <p:cNvSpPr/>
            <p:nvPr/>
          </p:nvSpPr>
          <p:spPr>
            <a:xfrm>
              <a:off x="7524328" y="4077072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8" name="Flèche gauche 387"/>
            <p:cNvSpPr/>
            <p:nvPr/>
          </p:nvSpPr>
          <p:spPr>
            <a:xfrm>
              <a:off x="7524328" y="4247377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9" name="Flèche gauche 388"/>
            <p:cNvSpPr/>
            <p:nvPr/>
          </p:nvSpPr>
          <p:spPr>
            <a:xfrm>
              <a:off x="7524328" y="4463401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0" name="Flèche gauche 389"/>
            <p:cNvSpPr/>
            <p:nvPr/>
          </p:nvSpPr>
          <p:spPr>
            <a:xfrm>
              <a:off x="7524328" y="4653136"/>
              <a:ext cx="288032" cy="45719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2" name="Rectangle 391"/>
          <p:cNvSpPr/>
          <p:nvPr/>
        </p:nvSpPr>
        <p:spPr>
          <a:xfrm rot="16200000">
            <a:off x="7835633" y="3162682"/>
            <a:ext cx="2232248" cy="10585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3" name="Rectangle 392"/>
          <p:cNvSpPr/>
          <p:nvPr/>
        </p:nvSpPr>
        <p:spPr>
          <a:xfrm rot="16200000">
            <a:off x="8696293" y="4416752"/>
            <a:ext cx="513752" cy="1030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4" name="Rectangle 393"/>
          <p:cNvSpPr/>
          <p:nvPr/>
        </p:nvSpPr>
        <p:spPr>
          <a:xfrm>
            <a:off x="6692734" y="2084295"/>
            <a:ext cx="2271754" cy="8068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98" name="Groupe 397"/>
          <p:cNvGrpSpPr/>
          <p:nvPr/>
        </p:nvGrpSpPr>
        <p:grpSpPr>
          <a:xfrm>
            <a:off x="7668344" y="2348880"/>
            <a:ext cx="1189366" cy="432048"/>
            <a:chOff x="7524328" y="2348880"/>
            <a:chExt cx="1189366" cy="432048"/>
          </a:xfrm>
        </p:grpSpPr>
        <p:sp>
          <p:nvSpPr>
            <p:cNvPr id="395" name="Flèche gauche 394"/>
            <p:cNvSpPr/>
            <p:nvPr/>
          </p:nvSpPr>
          <p:spPr>
            <a:xfrm>
              <a:off x="7524328" y="2348880"/>
              <a:ext cx="1189366" cy="58144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6" name="Flèche gauche 395"/>
            <p:cNvSpPr/>
            <p:nvPr/>
          </p:nvSpPr>
          <p:spPr>
            <a:xfrm>
              <a:off x="7524328" y="2506760"/>
              <a:ext cx="1189366" cy="58144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7" name="Flèche gauche 396"/>
            <p:cNvSpPr/>
            <p:nvPr/>
          </p:nvSpPr>
          <p:spPr>
            <a:xfrm>
              <a:off x="7524328" y="2722784"/>
              <a:ext cx="1189366" cy="58144"/>
            </a:xfrm>
            <a:prstGeom prst="lef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9" name="Rectangle 398"/>
          <p:cNvSpPr/>
          <p:nvPr/>
        </p:nvSpPr>
        <p:spPr>
          <a:xfrm flipH="1">
            <a:off x="8717936" y="2492896"/>
            <a:ext cx="174544" cy="9427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0" name="ZoneTexte 399"/>
          <p:cNvSpPr txBox="1"/>
          <p:nvPr/>
        </p:nvSpPr>
        <p:spPr>
          <a:xfrm>
            <a:off x="1547664" y="476672"/>
            <a:ext cx="7596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Objectif :</a:t>
            </a:r>
            <a:r>
              <a:rPr lang="fr-FR" dirty="0" smtClean="0"/>
              <a:t> modéliser la montée de pression à partir de :</a:t>
            </a:r>
          </a:p>
          <a:p>
            <a:pPr algn="just">
              <a:buFontTx/>
              <a:buChar char="-"/>
            </a:pPr>
            <a:r>
              <a:rPr lang="fr-FR" b="1" dirty="0" smtClean="0"/>
              <a:t> La température et la pression expérimentales du bain</a:t>
            </a:r>
          </a:p>
          <a:p>
            <a:pPr algn="just">
              <a:buFontTx/>
              <a:buChar char="-"/>
            </a:pPr>
            <a:r>
              <a:rPr lang="fr-FR" b="1" dirty="0"/>
              <a:t> </a:t>
            </a:r>
            <a:r>
              <a:rPr lang="fr-FR" b="1" dirty="0" smtClean="0"/>
              <a:t>Un bilan d’énergie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691680" y="1484784"/>
          <a:ext cx="2506415" cy="675689"/>
        </p:xfrm>
        <a:graphic>
          <a:graphicData uri="http://schemas.openxmlformats.org/presentationml/2006/ole">
            <p:oleObj spid="_x0000_s30722" name="Equation" r:id="rId4" imgW="1460160" imgH="393480" progId="Equation.DSMT4">
              <p:embed/>
            </p:oleObj>
          </a:graphicData>
        </a:graphic>
      </p:graphicFrame>
      <p:grpSp>
        <p:nvGrpSpPr>
          <p:cNvPr id="402" name="Groupe 401"/>
          <p:cNvGrpSpPr/>
          <p:nvPr/>
        </p:nvGrpSpPr>
        <p:grpSpPr>
          <a:xfrm>
            <a:off x="2339753" y="3387204"/>
            <a:ext cx="3168351" cy="977900"/>
            <a:chOff x="611560" y="2552155"/>
            <a:chExt cx="4088198" cy="1075466"/>
          </a:xfrm>
        </p:grpSpPr>
        <p:sp>
          <p:nvSpPr>
            <p:cNvPr id="403" name="Flèche droite 402"/>
            <p:cNvSpPr/>
            <p:nvPr/>
          </p:nvSpPr>
          <p:spPr>
            <a:xfrm>
              <a:off x="611560" y="2960948"/>
              <a:ext cx="720080" cy="32403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aphicFrame>
          <p:nvGraphicFramePr>
            <p:cNvPr id="404" name="Object 7"/>
            <p:cNvGraphicFramePr>
              <a:graphicFrameLocks noChangeAspect="1"/>
            </p:cNvGraphicFramePr>
            <p:nvPr/>
          </p:nvGraphicFramePr>
          <p:xfrm>
            <a:off x="1461256" y="2552155"/>
            <a:ext cx="3238502" cy="1075466"/>
          </p:xfrm>
          <a:graphic>
            <a:graphicData uri="http://schemas.openxmlformats.org/presentationml/2006/ole">
              <p:oleObj spid="_x0000_s30723" name="Equation" r:id="rId5" imgW="1612800" imgH="533160" progId="Equation.DSMT4">
                <p:embed/>
              </p:oleObj>
            </a:graphicData>
          </a:graphic>
        </p:graphicFrame>
      </p:grpSp>
      <p:grpSp>
        <p:nvGrpSpPr>
          <p:cNvPr id="406" name="Groupe 405"/>
          <p:cNvGrpSpPr/>
          <p:nvPr/>
        </p:nvGrpSpPr>
        <p:grpSpPr>
          <a:xfrm>
            <a:off x="2339752" y="2420888"/>
            <a:ext cx="2232245" cy="721741"/>
            <a:chOff x="611560" y="2887278"/>
            <a:chExt cx="2880320" cy="793750"/>
          </a:xfrm>
        </p:grpSpPr>
        <p:sp>
          <p:nvSpPr>
            <p:cNvPr id="407" name="Flèche droite 406"/>
            <p:cNvSpPr/>
            <p:nvPr/>
          </p:nvSpPr>
          <p:spPr>
            <a:xfrm>
              <a:off x="611560" y="3120789"/>
              <a:ext cx="720080" cy="32403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aphicFrame>
          <p:nvGraphicFramePr>
            <p:cNvPr id="408" name="Object 7"/>
            <p:cNvGraphicFramePr>
              <a:graphicFrameLocks noChangeAspect="1"/>
            </p:cNvGraphicFramePr>
            <p:nvPr/>
          </p:nvGraphicFramePr>
          <p:xfrm>
            <a:off x="1524967" y="2887278"/>
            <a:ext cx="1966913" cy="793750"/>
          </p:xfrm>
          <a:graphic>
            <a:graphicData uri="http://schemas.openxmlformats.org/presentationml/2006/ole">
              <p:oleObj spid="_x0000_s30725" name="Equation" r:id="rId6" imgW="977760" imgH="393480" progId="Equation.DSMT4">
                <p:embed/>
              </p:oleObj>
            </a:graphicData>
          </a:graphic>
        </p:graphicFrame>
      </p:grpSp>
      <p:grpSp>
        <p:nvGrpSpPr>
          <p:cNvPr id="409" name="Groupe 408"/>
          <p:cNvGrpSpPr/>
          <p:nvPr/>
        </p:nvGrpSpPr>
        <p:grpSpPr>
          <a:xfrm>
            <a:off x="2339752" y="4577674"/>
            <a:ext cx="3236755" cy="1047967"/>
            <a:chOff x="611560" y="4905164"/>
            <a:chExt cx="4176464" cy="1152525"/>
          </a:xfrm>
        </p:grpSpPr>
        <p:sp>
          <p:nvSpPr>
            <p:cNvPr id="410" name="Flèche droite 409"/>
            <p:cNvSpPr/>
            <p:nvPr/>
          </p:nvSpPr>
          <p:spPr>
            <a:xfrm>
              <a:off x="611560" y="5337212"/>
              <a:ext cx="720080" cy="32403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aphicFrame>
          <p:nvGraphicFramePr>
            <p:cNvPr id="411" name="Object 7"/>
            <p:cNvGraphicFramePr>
              <a:graphicFrameLocks noChangeAspect="1"/>
            </p:cNvGraphicFramePr>
            <p:nvPr/>
          </p:nvGraphicFramePr>
          <p:xfrm>
            <a:off x="1546349" y="4905164"/>
            <a:ext cx="3241675" cy="1152525"/>
          </p:xfrm>
          <a:graphic>
            <a:graphicData uri="http://schemas.openxmlformats.org/presentationml/2006/ole">
              <p:oleObj spid="_x0000_s30726" name="Equation" r:id="rId7" imgW="1612800" imgH="571320" progId="Equation.DSMT4">
                <p:embed/>
              </p:oleObj>
            </a:graphicData>
          </a:graphic>
        </p:graphicFrame>
      </p:grpSp>
      <p:sp>
        <p:nvSpPr>
          <p:cNvPr id="412" name="Rectangle 411"/>
          <p:cNvSpPr/>
          <p:nvPr/>
        </p:nvSpPr>
        <p:spPr>
          <a:xfrm flipH="1">
            <a:off x="7061752" y="2276872"/>
            <a:ext cx="174544" cy="9427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3" name="Rectangle 412"/>
          <p:cNvSpPr/>
          <p:nvPr/>
        </p:nvSpPr>
        <p:spPr>
          <a:xfrm flipH="1">
            <a:off x="7092280" y="4198820"/>
            <a:ext cx="174544" cy="9427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4" name="Rectangle 413"/>
          <p:cNvSpPr/>
          <p:nvPr/>
        </p:nvSpPr>
        <p:spPr>
          <a:xfrm flipH="1">
            <a:off x="7164288" y="5999020"/>
            <a:ext cx="174544" cy="9427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5" name="Image 414" descr="Tg118.bmp"/>
          <p:cNvPicPr>
            <a:picLocks noChangeAspect="1"/>
          </p:cNvPicPr>
          <p:nvPr/>
        </p:nvPicPr>
        <p:blipFill>
          <a:blip r:embed="rId8" cstate="print"/>
          <a:srcRect l="5451" t="5001" r="8151"/>
          <a:stretch>
            <a:fillRect/>
          </a:stretch>
        </p:blipFill>
        <p:spPr>
          <a:xfrm>
            <a:off x="1619672" y="2211960"/>
            <a:ext cx="4968552" cy="4097360"/>
          </a:xfrm>
          <a:prstGeom prst="rect">
            <a:avLst/>
          </a:prstGeom>
        </p:spPr>
      </p:pic>
      <p:sp>
        <p:nvSpPr>
          <p:cNvPr id="416" name="Espace réservé du numéro de diapositive 4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417" name="Espace réservé du pied de page 4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418" name="Espace réservé de la date 4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401" name="ZoneTexte 400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5</a:t>
            </a:r>
            <a:r>
              <a:rPr lang="fr-FR" sz="1300" b="1" dirty="0" smtClean="0"/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0" animBg="1"/>
      <p:bldP spid="393" grpId="0" animBg="1"/>
      <p:bldP spid="39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la montée de pression : résultats du modèle</a:t>
            </a:r>
            <a:endParaRPr lang="fr-FR" dirty="0"/>
          </a:p>
        </p:txBody>
      </p:sp>
      <p:pic>
        <p:nvPicPr>
          <p:cNvPr id="5" name="Image 4" descr="GM1.bmp"/>
          <p:cNvPicPr>
            <a:picLocks noChangeAspect="1"/>
          </p:cNvPicPr>
          <p:nvPr/>
        </p:nvPicPr>
        <p:blipFill>
          <a:blip r:embed="rId2" cstate="print"/>
          <a:srcRect l="2700" t="6247" r="6851"/>
          <a:stretch>
            <a:fillRect/>
          </a:stretch>
        </p:blipFill>
        <p:spPr>
          <a:xfrm>
            <a:off x="2771800" y="548680"/>
            <a:ext cx="5256584" cy="408646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4581128"/>
            <a:ext cx="759633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700" u="sng" dirty="0" smtClean="0">
                <a:latin typeface="Calibri" pitchFamily="34" charset="0"/>
              </a:rPr>
              <a:t>Phénomènes qui pilotent la montée de pression :</a:t>
            </a:r>
            <a:endParaRPr lang="fr-FR" sz="1700" dirty="0" smtClean="0">
              <a:latin typeface="Calibri" pitchFamily="34" charset="0"/>
            </a:endParaRPr>
          </a:p>
          <a:p>
            <a:pPr algn="just"/>
            <a:r>
              <a:rPr lang="fr-FR" sz="1700" dirty="0" smtClean="0">
                <a:latin typeface="Calibri" pitchFamily="34" charset="0"/>
              </a:rPr>
              <a:t>- Propagation de la zone normale -&gt; </a:t>
            </a:r>
            <a:r>
              <a:rPr lang="fr-FR" sz="1700" dirty="0" smtClean="0">
                <a:latin typeface="Calibri" pitchFamily="34" charset="0"/>
              </a:rPr>
              <a:t>Volume d’hélium </a:t>
            </a:r>
            <a:r>
              <a:rPr lang="fr-FR" sz="1700" dirty="0" smtClean="0">
                <a:latin typeface="Calibri" pitchFamily="34" charset="0"/>
              </a:rPr>
              <a:t>chauffé -&gt; </a:t>
            </a:r>
            <a:r>
              <a:rPr lang="fr-FR" sz="1700" dirty="0" smtClean="0">
                <a:latin typeface="Calibri" pitchFamily="34" charset="0"/>
              </a:rPr>
              <a:t>Augmentation de la masse du bain</a:t>
            </a:r>
            <a:endParaRPr lang="fr-FR" sz="1700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fr-FR" sz="1700" dirty="0" smtClean="0">
                <a:latin typeface="Calibri" pitchFamily="34" charset="0"/>
              </a:rPr>
              <a:t> T</a:t>
            </a:r>
            <a:r>
              <a:rPr lang="fr-FR" sz="1700" dirty="0" smtClean="0">
                <a:latin typeface="Calibri" pitchFamily="34" charset="0"/>
              </a:rPr>
              <a:t>ransfert </a:t>
            </a:r>
            <a:r>
              <a:rPr lang="fr-FR" sz="1700" dirty="0" smtClean="0">
                <a:latin typeface="Calibri" pitchFamily="34" charset="0"/>
              </a:rPr>
              <a:t>de chaleur en hélium superfluide </a:t>
            </a:r>
            <a:r>
              <a:rPr lang="fr-FR" sz="1700" dirty="0" smtClean="0">
                <a:latin typeface="Calibri" pitchFamily="34" charset="0"/>
              </a:rPr>
              <a:t>des canaux vers le bain</a:t>
            </a:r>
          </a:p>
          <a:p>
            <a:pPr algn="just"/>
            <a:endParaRPr lang="fr-FR" sz="1100" dirty="0" smtClean="0">
              <a:latin typeface="Calibri" pitchFamily="34" charset="0"/>
            </a:endParaRPr>
          </a:p>
        </p:txBody>
      </p:sp>
      <p:pic>
        <p:nvPicPr>
          <p:cNvPr id="7" name="Image 6" descr="GM2.bmp"/>
          <p:cNvPicPr>
            <a:picLocks noChangeAspect="1"/>
          </p:cNvPicPr>
          <p:nvPr/>
        </p:nvPicPr>
        <p:blipFill>
          <a:blip r:embed="rId3" cstate="print"/>
          <a:srcRect l="4101" t="6137" r="6801"/>
          <a:stretch>
            <a:fillRect/>
          </a:stretch>
        </p:blipFill>
        <p:spPr>
          <a:xfrm>
            <a:off x="2843808" y="548680"/>
            <a:ext cx="5194823" cy="4104456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5</a:t>
            </a:r>
            <a:r>
              <a:rPr lang="fr-FR" sz="1300" b="1" dirty="0" smtClean="0"/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47664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fr-FR" u="sng" dirty="0" smtClean="0">
                <a:latin typeface="Calibri" pitchFamily="34" charset="0"/>
              </a:rPr>
              <a:t>Limites du modèle</a:t>
            </a:r>
          </a:p>
          <a:p>
            <a:pPr algn="just"/>
            <a:r>
              <a:rPr lang="fr-FR" dirty="0" smtClean="0">
                <a:latin typeface="Calibri" pitchFamily="34" charset="0"/>
              </a:rPr>
              <a:t>-Hypothèse d’homogénéité du bain d’hélium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Modélisation complète du quench : le modèle</a:t>
            </a:r>
            <a:endParaRPr lang="fr-FR" dirty="0"/>
          </a:p>
        </p:txBody>
      </p:sp>
      <p:pic>
        <p:nvPicPr>
          <p:cNvPr id="6" name="Image 5" descr="Dessin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6133" y="692696"/>
            <a:ext cx="4614359" cy="5640280"/>
          </a:xfrm>
          <a:prstGeom prst="rect">
            <a:avLst/>
          </a:prstGeom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1764" name="Picture 2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9659"/>
          <a:stretch>
            <a:fillRect/>
          </a:stretch>
        </p:blipFill>
        <p:spPr bwMode="auto">
          <a:xfrm>
            <a:off x="1918905" y="548680"/>
            <a:ext cx="2232248" cy="504056"/>
          </a:xfrm>
          <a:prstGeom prst="rect">
            <a:avLst/>
          </a:prstGeom>
          <a:noFill/>
        </p:spPr>
      </p:pic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2" name="Picture 2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4043"/>
          <a:stretch>
            <a:fillRect/>
          </a:stretch>
        </p:blipFill>
        <p:spPr bwMode="auto">
          <a:xfrm>
            <a:off x="1918905" y="548680"/>
            <a:ext cx="3096344" cy="504056"/>
          </a:xfrm>
          <a:prstGeom prst="rect">
            <a:avLst/>
          </a:prstGeom>
          <a:noFill/>
        </p:spPr>
      </p:pic>
      <p:pic>
        <p:nvPicPr>
          <p:cNvPr id="43" name="Picture 2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920"/>
          <a:stretch>
            <a:fillRect/>
          </a:stretch>
        </p:blipFill>
        <p:spPr bwMode="auto">
          <a:xfrm>
            <a:off x="1918905" y="548680"/>
            <a:ext cx="4320480" cy="504056"/>
          </a:xfrm>
          <a:prstGeom prst="rect">
            <a:avLst/>
          </a:prstGeom>
          <a:noFill/>
        </p:spPr>
      </p:pic>
      <p:pic>
        <p:nvPicPr>
          <p:cNvPr id="44" name="Picture 2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18905" y="548680"/>
            <a:ext cx="5533415" cy="504056"/>
          </a:xfrm>
          <a:prstGeom prst="rect">
            <a:avLst/>
          </a:prstGeom>
          <a:noFill/>
        </p:spPr>
      </p:pic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53" name="Groupe 52"/>
          <p:cNvGrpSpPr/>
          <p:nvPr/>
        </p:nvGrpSpPr>
        <p:grpSpPr>
          <a:xfrm>
            <a:off x="5357611" y="3018959"/>
            <a:ext cx="1014589" cy="1490161"/>
            <a:chOff x="5357611" y="3068961"/>
            <a:chExt cx="1014589" cy="1490161"/>
          </a:xfrm>
        </p:grpSpPr>
        <p:sp>
          <p:nvSpPr>
            <p:cNvPr id="47" name="Rectangle 46"/>
            <p:cNvSpPr/>
            <p:nvPr/>
          </p:nvSpPr>
          <p:spPr>
            <a:xfrm>
              <a:off x="5357611" y="3760632"/>
              <a:ext cx="366517" cy="79849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Parallélogramme 49"/>
            <p:cNvSpPr/>
            <p:nvPr/>
          </p:nvSpPr>
          <p:spPr>
            <a:xfrm rot="16200000" flipH="1">
              <a:off x="5309504" y="3483585"/>
              <a:ext cx="1477320" cy="648072"/>
            </a:xfrm>
            <a:prstGeom prst="parallelogram">
              <a:avLst>
                <a:gd name="adj" fmla="val 10087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1767" name="Picture 2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24128" y="3830187"/>
              <a:ext cx="558062" cy="318893"/>
            </a:xfrm>
            <a:prstGeom prst="rect">
              <a:avLst/>
            </a:prstGeom>
            <a:noFill/>
          </p:spPr>
        </p:pic>
      </p:grpSp>
      <p:cxnSp>
        <p:nvCxnSpPr>
          <p:cNvPr id="55" name="Connecteur droit avec flèche 54"/>
          <p:cNvCxnSpPr/>
          <p:nvPr/>
        </p:nvCxnSpPr>
        <p:spPr>
          <a:xfrm rot="10800000">
            <a:off x="4427984" y="5949280"/>
            <a:ext cx="1368152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4704614" y="5949280"/>
            <a:ext cx="731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spires</a:t>
            </a:r>
            <a:endParaRPr lang="fr-FR" dirty="0"/>
          </a:p>
        </p:txBody>
      </p:sp>
      <p:cxnSp>
        <p:nvCxnSpPr>
          <p:cNvPr id="57" name="Connecteur droit avec flèche 56"/>
          <p:cNvCxnSpPr/>
          <p:nvPr/>
        </p:nvCxnSpPr>
        <p:spPr>
          <a:xfrm rot="5400000">
            <a:off x="1871700" y="4041068"/>
            <a:ext cx="3384376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 rot="16200000">
            <a:off x="2784308" y="3776532"/>
            <a:ext cx="920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galettes</a:t>
            </a:r>
          </a:p>
        </p:txBody>
      </p:sp>
      <p:cxnSp>
        <p:nvCxnSpPr>
          <p:cNvPr id="63" name="Connecteur droit avec flèche 62"/>
          <p:cNvCxnSpPr/>
          <p:nvPr/>
        </p:nvCxnSpPr>
        <p:spPr>
          <a:xfrm rot="10800000" flipV="1">
            <a:off x="6012161" y="5013175"/>
            <a:ext cx="730946" cy="730461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63"/>
          <p:cNvSpPr txBox="1"/>
          <p:nvPr/>
        </p:nvSpPr>
        <p:spPr>
          <a:xfrm rot="18824051">
            <a:off x="5879503" y="5326675"/>
            <a:ext cx="1257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conducteur</a:t>
            </a:r>
            <a:endParaRPr lang="fr-FR" dirty="0"/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7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75" name="Groupe 74"/>
          <p:cNvGrpSpPr/>
          <p:nvPr/>
        </p:nvGrpSpPr>
        <p:grpSpPr>
          <a:xfrm>
            <a:off x="4625675" y="4941168"/>
            <a:ext cx="1539085" cy="864096"/>
            <a:chOff x="4625675" y="4941168"/>
            <a:chExt cx="1539085" cy="864096"/>
          </a:xfrm>
        </p:grpSpPr>
        <p:sp>
          <p:nvSpPr>
            <p:cNvPr id="17" name="AutoShape 20"/>
            <p:cNvSpPr>
              <a:spLocks noChangeArrowheads="1"/>
            </p:cNvSpPr>
            <p:nvPr/>
          </p:nvSpPr>
          <p:spPr bwMode="auto">
            <a:xfrm rot="10800000">
              <a:off x="4625675" y="5301208"/>
              <a:ext cx="317988" cy="137805"/>
            </a:xfrm>
            <a:prstGeom prst="rightArrow">
              <a:avLst>
                <a:gd name="adj1" fmla="val 50000"/>
                <a:gd name="adj2" fmla="val 576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 rot="10800000">
              <a:off x="5093824" y="5307418"/>
              <a:ext cx="317988" cy="137805"/>
            </a:xfrm>
            <a:prstGeom prst="rightArrow">
              <a:avLst>
                <a:gd name="adj1" fmla="val 50000"/>
                <a:gd name="adj2" fmla="val 576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71" name="Picture 2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6056" y="4941168"/>
              <a:ext cx="1088704" cy="338708"/>
            </a:xfrm>
            <a:prstGeom prst="rect">
              <a:avLst/>
            </a:prstGeom>
            <a:noFill/>
          </p:spPr>
        </p:pic>
        <p:pic>
          <p:nvPicPr>
            <p:cNvPr id="31773" name="Picture 2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6056" y="5504656"/>
              <a:ext cx="651317" cy="300608"/>
            </a:xfrm>
            <a:prstGeom prst="rect">
              <a:avLst/>
            </a:prstGeom>
            <a:noFill/>
          </p:spPr>
        </p:pic>
      </p:grp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81" name="Groupe 80"/>
          <p:cNvGrpSpPr/>
          <p:nvPr/>
        </p:nvGrpSpPr>
        <p:grpSpPr>
          <a:xfrm>
            <a:off x="5941792" y="2780928"/>
            <a:ext cx="1293647" cy="2020140"/>
            <a:chOff x="5941792" y="2777012"/>
            <a:chExt cx="1293647" cy="2020140"/>
          </a:xfrm>
        </p:grpSpPr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5941792" y="2777012"/>
              <a:ext cx="150161" cy="750861"/>
            </a:xfrm>
            <a:prstGeom prst="upArrow">
              <a:avLst>
                <a:gd name="adj1" fmla="val 50000"/>
                <a:gd name="adj2" fmla="val 1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75" name="Picture 3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2996952"/>
              <a:ext cx="1079263" cy="310133"/>
            </a:xfrm>
            <a:prstGeom prst="rect">
              <a:avLst/>
            </a:prstGeom>
            <a:noFill/>
          </p:spPr>
        </p:pic>
        <p:pic>
          <p:nvPicPr>
            <p:cNvPr id="31777" name="Picture 3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3356992"/>
              <a:ext cx="471325" cy="288032"/>
            </a:xfrm>
            <a:prstGeom prst="rect">
              <a:avLst/>
            </a:prstGeom>
            <a:noFill/>
          </p:spPr>
        </p:pic>
        <p:sp>
          <p:nvSpPr>
            <p:cNvPr id="80" name="AutoShape 13"/>
            <p:cNvSpPr>
              <a:spLocks noChangeArrowheads="1"/>
            </p:cNvSpPr>
            <p:nvPr/>
          </p:nvSpPr>
          <p:spPr bwMode="auto">
            <a:xfrm flipV="1">
              <a:off x="5975947" y="4005064"/>
              <a:ext cx="180229" cy="792088"/>
            </a:xfrm>
            <a:prstGeom prst="upArrow">
              <a:avLst>
                <a:gd name="adj1" fmla="val 50000"/>
                <a:gd name="adj2" fmla="val 1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78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8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9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98" name="Groupe 97"/>
          <p:cNvGrpSpPr/>
          <p:nvPr/>
        </p:nvGrpSpPr>
        <p:grpSpPr>
          <a:xfrm>
            <a:off x="3722306" y="3086190"/>
            <a:ext cx="1035864" cy="2155412"/>
            <a:chOff x="3722306" y="3086190"/>
            <a:chExt cx="1035864" cy="2155412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4608009" y="3086190"/>
              <a:ext cx="150161" cy="750861"/>
            </a:xfrm>
            <a:prstGeom prst="upArrow">
              <a:avLst>
                <a:gd name="adj1" fmla="val 50000"/>
                <a:gd name="adj2" fmla="val 1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flipV="1">
              <a:off x="4608009" y="4499575"/>
              <a:ext cx="150161" cy="742027"/>
            </a:xfrm>
            <a:prstGeom prst="upArrow">
              <a:avLst>
                <a:gd name="adj1" fmla="val 50000"/>
                <a:gd name="adj2" fmla="val 12352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87" name="Picture 4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22306" y="3645024"/>
              <a:ext cx="921702" cy="288032"/>
            </a:xfrm>
            <a:prstGeom prst="rect">
              <a:avLst/>
            </a:prstGeom>
            <a:noFill/>
          </p:spPr>
        </p:pic>
        <p:pic>
          <p:nvPicPr>
            <p:cNvPr id="31789" name="Picture 45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79912" y="4077072"/>
              <a:ext cx="334117" cy="288032"/>
            </a:xfrm>
            <a:prstGeom prst="rect">
              <a:avLst/>
            </a:prstGeom>
            <a:noFill/>
          </p:spPr>
        </p:pic>
      </p:grpSp>
      <p:sp>
        <p:nvSpPr>
          <p:cNvPr id="31792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1791" name="Picture 4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0375"/>
          <a:stretch>
            <a:fillRect/>
          </a:stretch>
        </p:blipFill>
        <p:spPr bwMode="auto">
          <a:xfrm>
            <a:off x="1979712" y="1412776"/>
            <a:ext cx="1296144" cy="504056"/>
          </a:xfrm>
          <a:prstGeom prst="rect">
            <a:avLst/>
          </a:prstGeom>
          <a:noFill/>
        </p:spPr>
      </p:pic>
      <p:grpSp>
        <p:nvGrpSpPr>
          <p:cNvPr id="103" name="Groupe 102"/>
          <p:cNvGrpSpPr/>
          <p:nvPr/>
        </p:nvGrpSpPr>
        <p:grpSpPr>
          <a:xfrm>
            <a:off x="5338331" y="3212976"/>
            <a:ext cx="601821" cy="463639"/>
            <a:chOff x="5338331" y="3212976"/>
            <a:chExt cx="601821" cy="463639"/>
          </a:xfrm>
        </p:grpSpPr>
        <p:sp>
          <p:nvSpPr>
            <p:cNvPr id="101" name="Rectangle 100"/>
            <p:cNvSpPr/>
            <p:nvPr/>
          </p:nvSpPr>
          <p:spPr>
            <a:xfrm>
              <a:off x="5338331" y="3403242"/>
              <a:ext cx="367010" cy="26723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Parallélogramme 101"/>
            <p:cNvSpPr/>
            <p:nvPr/>
          </p:nvSpPr>
          <p:spPr>
            <a:xfrm rot="5400000" flipH="1">
              <a:off x="5588937" y="3325401"/>
              <a:ext cx="463639" cy="238790"/>
            </a:xfrm>
            <a:prstGeom prst="parallelogram">
              <a:avLst>
                <a:gd name="adj" fmla="val 9058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5076056" y="3527873"/>
            <a:ext cx="541500" cy="1140671"/>
            <a:chOff x="5076056" y="3527873"/>
            <a:chExt cx="541500" cy="1140671"/>
          </a:xfrm>
        </p:grpSpPr>
        <p:sp>
          <p:nvSpPr>
            <p:cNvPr id="8" name="AutoShape 11"/>
            <p:cNvSpPr>
              <a:spLocks noChangeArrowheads="1"/>
            </p:cNvSpPr>
            <p:nvPr/>
          </p:nvSpPr>
          <p:spPr bwMode="auto">
            <a:xfrm>
              <a:off x="5411812" y="3527873"/>
              <a:ext cx="150161" cy="309178"/>
            </a:xfrm>
            <a:prstGeom prst="upArrow">
              <a:avLst>
                <a:gd name="adj1" fmla="val 50000"/>
                <a:gd name="adj2" fmla="val 5147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AutoShape 11"/>
            <p:cNvSpPr>
              <a:spLocks noChangeArrowheads="1"/>
            </p:cNvSpPr>
            <p:nvPr/>
          </p:nvSpPr>
          <p:spPr bwMode="auto">
            <a:xfrm flipV="1">
              <a:off x="5386286" y="4365104"/>
              <a:ext cx="193826" cy="303440"/>
            </a:xfrm>
            <a:prstGeom prst="upArrow">
              <a:avLst>
                <a:gd name="adj1" fmla="val 50000"/>
                <a:gd name="adj2" fmla="val 5147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79" name="Picture 35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6056" y="3861048"/>
              <a:ext cx="541500" cy="288032"/>
            </a:xfrm>
            <a:prstGeom prst="rect">
              <a:avLst/>
            </a:prstGeom>
            <a:noFill/>
          </p:spPr>
        </p:pic>
        <p:pic>
          <p:nvPicPr>
            <p:cNvPr id="31781" name="Picture 37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6056" y="4149080"/>
              <a:ext cx="144016" cy="264029"/>
            </a:xfrm>
            <a:prstGeom prst="rect">
              <a:avLst/>
            </a:prstGeom>
            <a:noFill/>
          </p:spPr>
        </p:pic>
      </p:grpSp>
      <p:pic>
        <p:nvPicPr>
          <p:cNvPr id="104" name="Picture 4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7354"/>
          <a:stretch>
            <a:fillRect/>
          </a:stretch>
        </p:blipFill>
        <p:spPr bwMode="auto">
          <a:xfrm>
            <a:off x="1979712" y="1412776"/>
            <a:ext cx="2376264" cy="504056"/>
          </a:xfrm>
          <a:prstGeom prst="rect">
            <a:avLst/>
          </a:prstGeom>
          <a:noFill/>
        </p:spPr>
      </p:pic>
      <p:pic>
        <p:nvPicPr>
          <p:cNvPr id="106" name="Picture 4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3584"/>
          <a:stretch>
            <a:fillRect/>
          </a:stretch>
        </p:blipFill>
        <p:spPr bwMode="auto">
          <a:xfrm>
            <a:off x="3635896" y="1844824"/>
            <a:ext cx="864096" cy="504056"/>
          </a:xfrm>
          <a:prstGeom prst="rect">
            <a:avLst/>
          </a:prstGeom>
          <a:noFill/>
        </p:spPr>
      </p:pic>
      <p:sp>
        <p:nvSpPr>
          <p:cNvPr id="31794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10" name="Groupe 109"/>
          <p:cNvGrpSpPr/>
          <p:nvPr/>
        </p:nvGrpSpPr>
        <p:grpSpPr>
          <a:xfrm>
            <a:off x="5747466" y="4221088"/>
            <a:ext cx="1687102" cy="467528"/>
            <a:chOff x="5747466" y="4221088"/>
            <a:chExt cx="1687102" cy="467528"/>
          </a:xfrm>
        </p:grpSpPr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>
              <a:off x="5747466" y="4547277"/>
              <a:ext cx="1687102" cy="141339"/>
            </a:xfrm>
            <a:prstGeom prst="rightArrow">
              <a:avLst>
                <a:gd name="adj1" fmla="val 50000"/>
                <a:gd name="adj2" fmla="val 29843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93" name="Picture 49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44208" y="4221088"/>
              <a:ext cx="898660" cy="288032"/>
            </a:xfrm>
            <a:prstGeom prst="rect">
              <a:avLst/>
            </a:prstGeom>
            <a:noFill/>
          </p:spPr>
        </p:pic>
      </p:grpSp>
      <p:sp>
        <p:nvSpPr>
          <p:cNvPr id="31796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798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17" name="Groupe 116"/>
          <p:cNvGrpSpPr/>
          <p:nvPr/>
        </p:nvGrpSpPr>
        <p:grpSpPr>
          <a:xfrm>
            <a:off x="5747466" y="1628800"/>
            <a:ext cx="2687634" cy="3075771"/>
            <a:chOff x="5747466" y="1628800"/>
            <a:chExt cx="2687634" cy="3075771"/>
          </a:xfrm>
        </p:grpSpPr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>
              <a:off x="6233281" y="4052592"/>
              <a:ext cx="1687102" cy="141339"/>
            </a:xfrm>
            <a:prstGeom prst="rightArrow">
              <a:avLst>
                <a:gd name="adj1" fmla="val 50000"/>
                <a:gd name="adj2" fmla="val 29843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AutoShape 18"/>
            <p:cNvSpPr>
              <a:spLocks noChangeArrowheads="1"/>
            </p:cNvSpPr>
            <p:nvPr/>
          </p:nvSpPr>
          <p:spPr bwMode="auto">
            <a:xfrm>
              <a:off x="6300192" y="1628800"/>
              <a:ext cx="1687102" cy="141339"/>
            </a:xfrm>
            <a:prstGeom prst="rightArrow">
              <a:avLst>
                <a:gd name="adj1" fmla="val 50000"/>
                <a:gd name="adj2" fmla="val 29843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AutoShape 19"/>
            <p:cNvSpPr>
              <a:spLocks noChangeArrowheads="1"/>
            </p:cNvSpPr>
            <p:nvPr/>
          </p:nvSpPr>
          <p:spPr bwMode="auto">
            <a:xfrm>
              <a:off x="5747466" y="2227558"/>
              <a:ext cx="1687102" cy="141339"/>
            </a:xfrm>
            <a:prstGeom prst="rightArrow">
              <a:avLst>
                <a:gd name="adj1" fmla="val 50000"/>
                <a:gd name="adj2" fmla="val 29843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1795" name="Picture 51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88224" y="1756337"/>
              <a:ext cx="432048" cy="507656"/>
            </a:xfrm>
            <a:prstGeom prst="rect">
              <a:avLst/>
            </a:prstGeom>
            <a:noFill/>
          </p:spPr>
        </p:pic>
        <p:pic>
          <p:nvPicPr>
            <p:cNvPr id="31797" name="Picture 53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60232" y="3573016"/>
              <a:ext cx="739997" cy="504056"/>
            </a:xfrm>
            <a:prstGeom prst="rect">
              <a:avLst/>
            </a:prstGeom>
            <a:noFill/>
          </p:spPr>
        </p:pic>
        <p:pic>
          <p:nvPicPr>
            <p:cNvPr id="115" name="Picture 55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28384" y="1753952"/>
              <a:ext cx="406716" cy="522920"/>
            </a:xfrm>
            <a:prstGeom prst="rect">
              <a:avLst/>
            </a:prstGeom>
            <a:noFill/>
          </p:spPr>
        </p:pic>
        <p:pic>
          <p:nvPicPr>
            <p:cNvPr id="116" name="Picture 63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56376" y="4149080"/>
              <a:ext cx="432048" cy="555491"/>
            </a:xfrm>
            <a:prstGeom prst="rect">
              <a:avLst/>
            </a:prstGeom>
            <a:noFill/>
          </p:spPr>
        </p:pic>
      </p:grpSp>
      <p:grpSp>
        <p:nvGrpSpPr>
          <p:cNvPr id="121" name="Groupe 120"/>
          <p:cNvGrpSpPr/>
          <p:nvPr/>
        </p:nvGrpSpPr>
        <p:grpSpPr>
          <a:xfrm>
            <a:off x="8172400" y="2358133"/>
            <a:ext cx="792088" cy="1807964"/>
            <a:chOff x="8172400" y="2358133"/>
            <a:chExt cx="792088" cy="1807964"/>
          </a:xfrm>
        </p:grpSpPr>
        <p:pic>
          <p:nvPicPr>
            <p:cNvPr id="118" name="Picture 59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72400" y="2996952"/>
              <a:ext cx="792088" cy="360040"/>
            </a:xfrm>
            <a:prstGeom prst="rect">
              <a:avLst/>
            </a:prstGeom>
            <a:noFill/>
          </p:spPr>
        </p:pic>
        <p:sp>
          <p:nvSpPr>
            <p:cNvPr id="119" name="AutoShape 67"/>
            <p:cNvSpPr>
              <a:spLocks noChangeArrowheads="1"/>
            </p:cNvSpPr>
            <p:nvPr/>
          </p:nvSpPr>
          <p:spPr bwMode="auto">
            <a:xfrm rot="4063081">
              <a:off x="8126680" y="2590630"/>
              <a:ext cx="639802" cy="174808"/>
            </a:xfrm>
            <a:prstGeom prst="rightArrow">
              <a:avLst>
                <a:gd name="adj1" fmla="val 50000"/>
                <a:gd name="adj2" fmla="val 134224"/>
              </a:avLst>
            </a:prstGeom>
            <a:solidFill>
              <a:srgbClr val="0020A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AutoShape 68"/>
            <p:cNvSpPr>
              <a:spLocks noChangeArrowheads="1"/>
            </p:cNvSpPr>
            <p:nvPr/>
          </p:nvSpPr>
          <p:spPr bwMode="auto">
            <a:xfrm rot="17458295">
              <a:off x="7971184" y="3669257"/>
              <a:ext cx="798476" cy="195204"/>
            </a:xfrm>
            <a:prstGeom prst="rightArrow">
              <a:avLst>
                <a:gd name="adj1" fmla="val 50000"/>
                <a:gd name="adj2" fmla="val 134223"/>
              </a:avLst>
            </a:prstGeom>
            <a:solidFill>
              <a:srgbClr val="0020A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22" name="Espace réservé du numéro de diapositive 1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23" name="Espace réservé du pied de page 1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24" name="Espace réservé de la date 1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86" name="ZoneTexte 85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6</a:t>
            </a:r>
            <a:r>
              <a:rPr lang="fr-FR" sz="1300" b="1" dirty="0" smtClean="0"/>
              <a:t>. </a:t>
            </a:r>
            <a:r>
              <a:rPr lang="fr-FR" sz="1300" b="1" dirty="0" smtClean="0"/>
              <a:t>Modélisation complète </a:t>
            </a:r>
            <a:r>
              <a:rPr lang="fr-FR" sz="1300" b="1" dirty="0" smtClean="0"/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2835"/>
          <a:stretch>
            <a:fillRect/>
          </a:stretch>
        </p:blipFill>
        <p:spPr bwMode="auto">
          <a:xfrm>
            <a:off x="4871233" y="1124744"/>
            <a:ext cx="1080120" cy="288032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-630238" y="695325"/>
            <a:ext cx="91440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0" name="Picture 1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1233" y="1124744"/>
            <a:ext cx="1889490" cy="28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Modélisation complète du quench : </a:t>
            </a:r>
            <a:r>
              <a:rPr lang="fr-FR" dirty="0" smtClean="0"/>
              <a:t>propagation de la z.n</a:t>
            </a:r>
            <a:endParaRPr lang="fr-FR" dirty="0"/>
          </a:p>
        </p:txBody>
      </p:sp>
      <p:pic>
        <p:nvPicPr>
          <p:cNvPr id="6" name="Image 5" descr="RaprèsDRQ12.bmp"/>
          <p:cNvPicPr>
            <a:picLocks noChangeAspect="1"/>
          </p:cNvPicPr>
          <p:nvPr/>
        </p:nvPicPr>
        <p:blipFill>
          <a:blip r:embed="rId2" cstate="print"/>
          <a:srcRect l="2700" t="5001" r="6851"/>
          <a:stretch>
            <a:fillRect/>
          </a:stretch>
        </p:blipFill>
        <p:spPr>
          <a:xfrm>
            <a:off x="2453152" y="492646"/>
            <a:ext cx="5647240" cy="444852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547664" y="4638035"/>
            <a:ext cx="7596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 smtClean="0">
              <a:latin typeface="Calibri" pitchFamily="34" charset="0"/>
            </a:endParaRPr>
          </a:p>
          <a:p>
            <a:pPr algn="just"/>
            <a:r>
              <a:rPr lang="fr-FR" dirty="0" smtClean="0">
                <a:latin typeface="Calibri" pitchFamily="34" charset="0"/>
              </a:rPr>
              <a:t>- On retrouve les bons  ordres de grandeurs de résistance développée</a:t>
            </a:r>
          </a:p>
          <a:p>
            <a:pPr algn="just">
              <a:buFontTx/>
              <a:buChar char="-"/>
            </a:pPr>
            <a:r>
              <a:rPr lang="fr-FR" dirty="0" smtClean="0">
                <a:latin typeface="Calibri" pitchFamily="34" charset="0"/>
              </a:rPr>
              <a:t> On a une dissymétrie de la propagation verticale proche de celle observée expérimentalement </a:t>
            </a:r>
          </a:p>
          <a:p>
            <a:pPr algn="just"/>
            <a:endParaRPr lang="fr-FR" dirty="0" smtClean="0">
              <a:latin typeface="Calibri" pitchFamily="34" charset="0"/>
            </a:endParaRPr>
          </a:p>
        </p:txBody>
      </p:sp>
      <p:pic>
        <p:nvPicPr>
          <p:cNvPr id="8" name="Image 7" descr="RaprèsDR.bmp"/>
          <p:cNvPicPr>
            <a:picLocks noChangeAspect="1"/>
          </p:cNvPicPr>
          <p:nvPr/>
        </p:nvPicPr>
        <p:blipFill>
          <a:blip r:embed="rId3" cstate="print"/>
          <a:srcRect l="2751" t="5001" r="6801"/>
          <a:stretch>
            <a:fillRect/>
          </a:stretch>
        </p:blipFill>
        <p:spPr>
          <a:xfrm>
            <a:off x="2453153" y="492647"/>
            <a:ext cx="5647239" cy="4448521"/>
          </a:xfrm>
          <a:prstGeom prst="rect">
            <a:avLst/>
          </a:prstGeom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6</a:t>
            </a:r>
            <a:r>
              <a:rPr lang="fr-FR" sz="1300" b="1" dirty="0" smtClean="0"/>
              <a:t>. </a:t>
            </a:r>
            <a:r>
              <a:rPr lang="fr-FR" sz="1300" b="1" dirty="0" smtClean="0"/>
              <a:t>Modélisation complète </a:t>
            </a:r>
            <a:r>
              <a:rPr lang="fr-FR" sz="1300" b="1" dirty="0" smtClean="0"/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47664" y="5746030"/>
            <a:ext cx="7559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 smtClean="0">
                <a:latin typeface="Calibri" pitchFamily="34" charset="0"/>
              </a:rPr>
              <a:t> Le modèle reproduit de manière satisfaisante l’influence des différents paramètres (température, courant, champ)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Modélisation complète du quench : montée de pression</a:t>
            </a:r>
            <a:endParaRPr lang="fr-FR" dirty="0"/>
          </a:p>
        </p:txBody>
      </p:sp>
      <p:pic>
        <p:nvPicPr>
          <p:cNvPr id="5" name="Image 4" descr="pTQ12.bmp"/>
          <p:cNvPicPr>
            <a:picLocks noChangeAspect="1"/>
          </p:cNvPicPr>
          <p:nvPr/>
        </p:nvPicPr>
        <p:blipFill>
          <a:blip r:embed="rId2" cstate="print"/>
          <a:srcRect l="4101" t="5001"/>
          <a:stretch>
            <a:fillRect/>
          </a:stretch>
        </p:blipFill>
        <p:spPr>
          <a:xfrm>
            <a:off x="2642489" y="548680"/>
            <a:ext cx="6105975" cy="45365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5169966"/>
            <a:ext cx="7596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fr-FR" dirty="0" smtClean="0">
                <a:latin typeface="Calibri" pitchFamily="34" charset="0"/>
              </a:rPr>
              <a:t> Les « petits » quenchs sont bien reproduits par le modèle</a:t>
            </a:r>
          </a:p>
          <a:p>
            <a:pPr algn="just"/>
            <a:endParaRPr lang="fr-FR" dirty="0" smtClean="0">
              <a:latin typeface="Calibri" pitchFamily="34" charset="0"/>
            </a:endParaRPr>
          </a:p>
          <a:p>
            <a:pPr algn="just"/>
            <a:endParaRPr lang="fr-FR" dirty="0" smtClean="0">
              <a:latin typeface="Calibri" pitchFamily="34" charset="0"/>
            </a:endParaRPr>
          </a:p>
        </p:txBody>
      </p:sp>
      <p:pic>
        <p:nvPicPr>
          <p:cNvPr id="7" name="Image 6" descr="pTQ9.bmp"/>
          <p:cNvPicPr>
            <a:picLocks noChangeAspect="1"/>
          </p:cNvPicPr>
          <p:nvPr/>
        </p:nvPicPr>
        <p:blipFill>
          <a:blip r:embed="rId3" cstate="print"/>
          <a:srcRect l="2751" t="5001"/>
          <a:stretch>
            <a:fillRect/>
          </a:stretch>
        </p:blipFill>
        <p:spPr>
          <a:xfrm>
            <a:off x="2268503" y="548680"/>
            <a:ext cx="6191929" cy="4536504"/>
          </a:xfrm>
          <a:prstGeom prst="rect">
            <a:avLst/>
          </a:prstGeom>
        </p:spPr>
      </p:pic>
      <p:pic>
        <p:nvPicPr>
          <p:cNvPr id="8" name="Image 7" descr="Q2Q4cal.bmp"/>
          <p:cNvPicPr>
            <a:picLocks noChangeAspect="1"/>
          </p:cNvPicPr>
          <p:nvPr/>
        </p:nvPicPr>
        <p:blipFill>
          <a:blip r:embed="rId4" cstate="print"/>
          <a:srcRect l="2751" t="5001" r="-1213"/>
          <a:stretch>
            <a:fillRect/>
          </a:stretch>
        </p:blipFill>
        <p:spPr>
          <a:xfrm>
            <a:off x="2339752" y="548680"/>
            <a:ext cx="6192688" cy="4481128"/>
          </a:xfrm>
          <a:prstGeom prst="rect">
            <a:avLst/>
          </a:prstGeom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6</a:t>
            </a:r>
            <a:r>
              <a:rPr lang="fr-FR" sz="1300" b="1" dirty="0" smtClean="0"/>
              <a:t>. </a:t>
            </a:r>
            <a:r>
              <a:rPr lang="fr-FR" sz="1300" b="1" dirty="0" smtClean="0"/>
              <a:t>Modélisation complète </a:t>
            </a:r>
            <a:r>
              <a:rPr lang="fr-FR" sz="1300" b="1" dirty="0" smtClean="0"/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. Conclusion et perspectives</a:t>
            </a:r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47664" y="5385990"/>
            <a:ext cx="7596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fr-FR" dirty="0" smtClean="0">
                <a:latin typeface="Calibri" pitchFamily="34" charset="0"/>
              </a:rPr>
              <a:t> Pour les « moyens » quenchs, le modèle est inadapté à partir du moment où le bain réel se stratifie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et perspectives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547664" y="476672"/>
            <a:ext cx="7596336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u="sng" dirty="0" smtClean="0"/>
              <a:t>Conclusion :</a:t>
            </a:r>
            <a:r>
              <a:rPr lang="fr-FR" dirty="0" smtClean="0"/>
              <a:t> </a:t>
            </a:r>
          </a:p>
          <a:p>
            <a:pPr algn="just"/>
            <a:endParaRPr lang="fr-FR" sz="1700" dirty="0"/>
          </a:p>
          <a:p>
            <a:pPr algn="just"/>
            <a:r>
              <a:rPr lang="fr-FR" sz="1700" dirty="0" smtClean="0"/>
              <a:t>Pour un aimant supraconducteur refroidi en bain, les phénomènes physiques qui pilotent la montée de pression sont : </a:t>
            </a:r>
            <a:endParaRPr lang="fr-FR" sz="1700" dirty="0" smtClean="0"/>
          </a:p>
          <a:p>
            <a:pPr algn="just"/>
            <a:endParaRPr lang="fr-FR" sz="1700" dirty="0" smtClean="0"/>
          </a:p>
          <a:p>
            <a:pPr algn="just">
              <a:buFontTx/>
              <a:buChar char="-"/>
            </a:pPr>
            <a:r>
              <a:rPr lang="fr-FR" sz="1700" dirty="0" smtClean="0"/>
              <a:t> la cinétique de propagation de la zone normale dans les 3 directions</a:t>
            </a:r>
          </a:p>
          <a:p>
            <a:pPr algn="just">
              <a:buFontTx/>
              <a:buChar char="-"/>
            </a:pPr>
            <a:r>
              <a:rPr lang="fr-FR" sz="1700" dirty="0"/>
              <a:t> l</a:t>
            </a:r>
            <a:r>
              <a:rPr lang="fr-FR" sz="1700" dirty="0" smtClean="0"/>
              <a:t>e couplage local entre le conducteur et l’hélium des canaux</a:t>
            </a:r>
          </a:p>
          <a:p>
            <a:pPr algn="just">
              <a:buFontTx/>
              <a:buChar char="-"/>
            </a:pPr>
            <a:r>
              <a:rPr lang="fr-FR" sz="1700" dirty="0"/>
              <a:t> </a:t>
            </a:r>
            <a:r>
              <a:rPr lang="fr-FR" sz="1700" dirty="0" smtClean="0"/>
              <a:t>l’expulsion de l’hélium chaud des canaux vers le bain extérieur</a:t>
            </a:r>
          </a:p>
          <a:p>
            <a:pPr algn="just">
              <a:buFontTx/>
              <a:buChar char="-"/>
            </a:pPr>
            <a:r>
              <a:rPr lang="fr-FR" sz="1700" dirty="0"/>
              <a:t> </a:t>
            </a:r>
            <a:r>
              <a:rPr lang="fr-FR" sz="1700" dirty="0" smtClean="0"/>
              <a:t>le transfert de chaleur en hélium superfluide des canaux vers le bain</a:t>
            </a:r>
          </a:p>
          <a:p>
            <a:pPr algn="just">
              <a:buFontTx/>
              <a:buChar char="-"/>
            </a:pPr>
            <a:r>
              <a:rPr lang="fr-FR" sz="1700" dirty="0"/>
              <a:t> </a:t>
            </a:r>
            <a:r>
              <a:rPr lang="fr-FR" sz="1700" dirty="0" smtClean="0"/>
              <a:t>la stratification en température du bain extérieur</a:t>
            </a:r>
          </a:p>
          <a:p>
            <a:pPr algn="just">
              <a:buFontTx/>
              <a:buChar char="-"/>
            </a:pPr>
            <a:endParaRPr lang="fr-FR" sz="1600" dirty="0"/>
          </a:p>
          <a:p>
            <a:pPr algn="just"/>
            <a:r>
              <a:rPr lang="fr-FR" u="sng" dirty="0" smtClean="0"/>
              <a:t>Perspectives :</a:t>
            </a:r>
          </a:p>
          <a:p>
            <a:pPr algn="just"/>
            <a:endParaRPr lang="fr-FR" sz="1700" u="sng" dirty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fr-FR" sz="1700" dirty="0" smtClean="0">
                <a:latin typeface="Calibri" pitchFamily="34" charset="0"/>
              </a:rPr>
              <a:t> Mesures de coefficients d’échange dans des géométries et des conditions de flux similaires à celles étudiées pour le quench d’un aimant refroidi en bain</a:t>
            </a:r>
          </a:p>
          <a:p>
            <a:pPr algn="just">
              <a:buFontTx/>
              <a:buChar char="-"/>
            </a:pPr>
            <a:r>
              <a:rPr lang="fr-FR" sz="1700" dirty="0">
                <a:latin typeface="Calibri" pitchFamily="34" charset="0"/>
              </a:rPr>
              <a:t> </a:t>
            </a:r>
            <a:r>
              <a:rPr lang="fr-FR" sz="1700" dirty="0" smtClean="0">
                <a:latin typeface="Calibri" pitchFamily="34" charset="0"/>
              </a:rPr>
              <a:t>Etude approfondie de la thermohydraulique d’un canal d’hélium chauffé dans la configuration d’un quench</a:t>
            </a:r>
          </a:p>
          <a:p>
            <a:pPr algn="just">
              <a:buFontTx/>
              <a:buChar char="-"/>
            </a:pPr>
            <a:r>
              <a:rPr lang="fr-FR" sz="1700" dirty="0" smtClean="0">
                <a:latin typeface="Calibri" pitchFamily="34" charset="0"/>
              </a:rPr>
              <a:t> Modélisation plus fine du terme de transfert de chaleur en hélium superfluide</a:t>
            </a:r>
          </a:p>
          <a:p>
            <a:pPr algn="just">
              <a:buFontTx/>
              <a:buChar char="-"/>
            </a:pPr>
            <a:r>
              <a:rPr lang="fr-FR" sz="1700" dirty="0" smtClean="0">
                <a:latin typeface="Calibri" pitchFamily="34" charset="0"/>
              </a:rPr>
              <a:t> Modélisation 3 D du bain extérieur d’hélium avec prise en compte de la gravité</a:t>
            </a:r>
          </a:p>
          <a:p>
            <a:pPr algn="just">
              <a:buFontTx/>
              <a:buChar char="-"/>
            </a:pPr>
            <a:r>
              <a:rPr lang="fr-FR" sz="1700" dirty="0">
                <a:latin typeface="Calibri" pitchFamily="34" charset="0"/>
              </a:rPr>
              <a:t> </a:t>
            </a:r>
            <a:r>
              <a:rPr lang="fr-FR" sz="1700" dirty="0" smtClean="0">
                <a:latin typeface="Calibri" pitchFamily="34" charset="0"/>
              </a:rPr>
              <a:t>Etude et modélisation de la thermohydraulique de l’hélium du satellite lors </a:t>
            </a:r>
            <a:r>
              <a:rPr lang="fr-FR" sz="1700" dirty="0" smtClean="0">
                <a:latin typeface="Calibri" pitchFamily="34" charset="0"/>
              </a:rPr>
              <a:t>d’un     </a:t>
            </a:r>
            <a:r>
              <a:rPr lang="fr-FR" sz="1700" dirty="0" smtClean="0">
                <a:latin typeface="Calibri" pitchFamily="34" charset="0"/>
              </a:rPr>
              <a:t>« gros » quench</a:t>
            </a:r>
            <a:endParaRPr lang="fr-FR" sz="1700" dirty="0" smtClean="0"/>
          </a:p>
          <a:p>
            <a:pPr algn="just"/>
            <a:endParaRPr lang="fr-FR" dirty="0"/>
          </a:p>
          <a:p>
            <a:pPr algn="just"/>
            <a:endParaRPr lang="fr-FR" sz="1600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0" y="476672"/>
            <a:ext cx="16916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50000"/>
                  </a:schemeClr>
                </a:solidFill>
              </a:rPr>
              <a:t>1. Problématique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Système expérimental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Résultats expérimentaux</a:t>
            </a:r>
          </a:p>
          <a:p>
            <a:endParaRPr lang="fr-FR" sz="13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propagation de la zone normale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Analyse de la montée de pression</a:t>
            </a:r>
          </a:p>
          <a:p>
            <a:endParaRPr lang="fr-FR" sz="1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Modélisation complète </a:t>
            </a:r>
            <a:r>
              <a:rPr lang="fr-F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 quench</a:t>
            </a:r>
          </a:p>
          <a:p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300" b="1" dirty="0"/>
              <a:t>7</a:t>
            </a:r>
            <a:r>
              <a:rPr lang="fr-FR" sz="1300" b="1" dirty="0" smtClean="0"/>
              <a:t>. Conclusion et perspectives</a:t>
            </a:r>
            <a:endParaRPr lang="fr-FR" sz="1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pour votre attention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01/12/2010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Walid ABDEL MAKSOUD                 Soutenance de thèse de doctorat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407-F3A2-476E-A587-6E11D2817AD9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5597" y="806844"/>
            <a:ext cx="7291627" cy="521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835696" y="4509120"/>
            <a:ext cx="2724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latin typeface="Calibri" pitchFamily="34" charset="0"/>
              </a:rPr>
              <a:t>« </a:t>
            </a:r>
            <a:r>
              <a:rPr lang="fr-FR" sz="2800" b="1" dirty="0" smtClean="0">
                <a:solidFill>
                  <a:schemeClr val="bg1"/>
                </a:solidFill>
                <a:latin typeface="Calibri" pitchFamily="34" charset="0"/>
              </a:rPr>
              <a:t>Gros </a:t>
            </a:r>
            <a:r>
              <a:rPr lang="fr-FR" sz="2800" b="1" dirty="0" smtClean="0">
                <a:solidFill>
                  <a:schemeClr val="bg1"/>
                </a:solidFill>
                <a:latin typeface="Calibri" pitchFamily="34" charset="0"/>
              </a:rPr>
              <a:t>» </a:t>
            </a:r>
            <a:r>
              <a:rPr lang="fr-FR" sz="2800" b="1" dirty="0" smtClean="0">
                <a:solidFill>
                  <a:schemeClr val="bg1"/>
                </a:solidFill>
                <a:latin typeface="Calibri" pitchFamily="34" charset="0"/>
              </a:rPr>
              <a:t>quench!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5880</TotalTime>
  <Words>2150</Words>
  <Application>Microsoft Office PowerPoint</Application>
  <PresentationFormat>Affichage à l'écran (4:3)</PresentationFormat>
  <Paragraphs>494</Paragraphs>
  <Slides>21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Thème Office</vt:lpstr>
      <vt:lpstr>MathType 6.0 Equation</vt:lpstr>
      <vt:lpstr>Picture</vt:lpstr>
      <vt:lpstr>Equation</vt:lpstr>
      <vt:lpstr>Modélisation des phénomènes thermohydrauliques résultant du quench d’un aimant supraconducteur refroidi à l’hélium superfluide</vt:lpstr>
      <vt:lpstr>Plan</vt:lpstr>
      <vt:lpstr>Problématique de l’étude</vt:lpstr>
      <vt:lpstr>La station d’essais Seht : aimant et système cryogénique</vt:lpstr>
      <vt:lpstr>Protocole expérimental des essais de quench</vt:lpstr>
      <vt:lpstr>Un quench typique : évolution des principales grandeurs</vt:lpstr>
      <vt:lpstr>Premières observations : dissymétrie de la propagation</vt:lpstr>
      <vt:lpstr>Premières observations : stratification du bain</vt:lpstr>
      <vt:lpstr>Premières observations : classification des différents quenchs</vt:lpstr>
      <vt:lpstr>Analyse de la propagation de la z.n à l’aide de la résistance</vt:lpstr>
      <vt:lpstr>Analyse de la propagation de la z.n à l’aide de la résistance</vt:lpstr>
      <vt:lpstr>Analyse de la propagation de la z.n à l’aide du volume chauffé</vt:lpstr>
      <vt:lpstr>Analyse de la propagation de la z.n à l’aide du volume chauffé</vt:lpstr>
      <vt:lpstr>Analyse de la montée de pression : lien avec la propagation</vt:lpstr>
      <vt:lpstr>Analyse de la montée de pression : modélisation partielle</vt:lpstr>
      <vt:lpstr>Analyse de la montée de pression : résultats du modèle</vt:lpstr>
      <vt:lpstr>Modélisation complète du quench : le modèle</vt:lpstr>
      <vt:lpstr>Modélisation complète du quench : propagation de la z.n</vt:lpstr>
      <vt:lpstr>Modélisation complète du quench : montée de pression</vt:lpstr>
      <vt:lpstr>Conclusion et perspectives</vt:lpstr>
      <vt:lpstr>Merci pour votre attention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Walid</dc:creator>
  <cp:lastModifiedBy>Walid</cp:lastModifiedBy>
  <cp:revision>252</cp:revision>
  <dcterms:created xsi:type="dcterms:W3CDTF">2010-11-22T14:44:15Z</dcterms:created>
  <dcterms:modified xsi:type="dcterms:W3CDTF">2010-11-29T18:44:17Z</dcterms:modified>
</cp:coreProperties>
</file>