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9" r:id="rId9"/>
    <p:sldId id="264" r:id="rId10"/>
    <p:sldId id="266" r:id="rId11"/>
    <p:sldId id="267" r:id="rId12"/>
    <p:sldId id="270" r:id="rId13"/>
    <p:sldId id="268" r:id="rId1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CCFFCC"/>
    <a:srgbClr val="FFFFCC"/>
    <a:srgbClr val="5F5F5F"/>
    <a:srgbClr val="F8D93D"/>
    <a:srgbClr val="4F5556"/>
    <a:srgbClr val="80BB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64" autoAdjust="0"/>
    <p:restoredTop sz="94613" autoAdjust="0"/>
  </p:normalViewPr>
  <p:slideViewPr>
    <p:cSldViewPr snapToObjects="1">
      <p:cViewPr>
        <p:scale>
          <a:sx n="100" d="100"/>
          <a:sy n="100" d="100"/>
        </p:scale>
        <p:origin x="-1282" y="-130"/>
      </p:cViewPr>
      <p:guideLst>
        <p:guide orient="horz" pos="293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titre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78C897C-22BD-4D8D-BF07-5F63BCEBE492}" type="datetime4">
              <a:rPr lang="fr-FR"/>
              <a:pPr>
                <a:defRPr/>
              </a:pPr>
              <a:t>27 novembre 2012</a:t>
            </a:fld>
            <a:endParaRPr lang="fr-FR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69E864F-E7FC-4C2E-95B7-209D3EDC394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4015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titre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6A505BC-2655-4219-99FE-3042BA76D745}" type="datetime4">
              <a:rPr lang="fr-FR"/>
              <a:pPr>
                <a:defRPr/>
              </a:pPr>
              <a:t>27 novembre 2012</a:t>
            </a:fld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FAE720E-0577-4152-AB2F-44611C5B16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9101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A632D639-D6A9-409C-9479-6F9320E19452}" type="slidenum">
              <a:rPr lang="en-US" sz="1200" b="0" smtClean="0"/>
              <a:pPr/>
              <a:t>4</a:t>
            </a:fld>
            <a:endParaRPr lang="en-US" sz="1200" b="0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fr-FR" sz="1800" smtClean="0">
              <a:solidFill>
                <a:schemeClr val="tx2"/>
              </a:solidFill>
              <a:latin typeface="Times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1187450" y="6597650"/>
            <a:ext cx="7366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90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fr-FR" sz="800" dirty="0" smtClean="0">
                <a:solidFill>
                  <a:srgbClr val="5F5F5F"/>
                </a:solidFill>
              </a:rPr>
              <a:t>CEA DSM </a:t>
            </a:r>
            <a:r>
              <a:rPr lang="fr-FR" sz="800" dirty="0" err="1" smtClean="0">
                <a:solidFill>
                  <a:srgbClr val="5F5F5F"/>
                </a:solidFill>
              </a:rPr>
              <a:t>Irfu</a:t>
            </a:r>
            <a:endParaRPr lang="fr-FR" sz="800" dirty="0" smtClean="0">
              <a:solidFill>
                <a:srgbClr val="5F5F5F"/>
              </a:solidFill>
            </a:endParaRPr>
          </a:p>
        </p:txBody>
      </p:sp>
      <p:sp>
        <p:nvSpPr>
          <p:cNvPr id="5" name="Freeform 28"/>
          <p:cNvSpPr>
            <a:spLocks/>
          </p:cNvSpPr>
          <p:nvPr/>
        </p:nvSpPr>
        <p:spPr bwMode="auto">
          <a:xfrm>
            <a:off x="0" y="-4763"/>
            <a:ext cx="9142413" cy="6637338"/>
          </a:xfrm>
          <a:custGeom>
            <a:avLst/>
            <a:gdLst>
              <a:gd name="T0" fmla="*/ 2147483647 w 5759"/>
              <a:gd name="T1" fmla="*/ 2147483647 h 4181"/>
              <a:gd name="T2" fmla="*/ 2147483647 w 5759"/>
              <a:gd name="T3" fmla="*/ 2147483647 h 4181"/>
              <a:gd name="T4" fmla="*/ 2147483647 w 5759"/>
              <a:gd name="T5" fmla="*/ 0 h 4181"/>
              <a:gd name="T6" fmla="*/ 2147483647 w 5759"/>
              <a:gd name="T7" fmla="*/ 0 h 4181"/>
              <a:gd name="T8" fmla="*/ 2147483647 w 5759"/>
              <a:gd name="T9" fmla="*/ 2147483647 h 4181"/>
              <a:gd name="T10" fmla="*/ 2147483647 w 5759"/>
              <a:gd name="T11" fmla="*/ 2147483647 h 4181"/>
              <a:gd name="T12" fmla="*/ 2147483647 w 5759"/>
              <a:gd name="T13" fmla="*/ 2147483647 h 4181"/>
              <a:gd name="T14" fmla="*/ 2147483647 w 5759"/>
              <a:gd name="T15" fmla="*/ 2147483647 h 4181"/>
              <a:gd name="T16" fmla="*/ 2147483647 w 5759"/>
              <a:gd name="T17" fmla="*/ 2147483647 h 4181"/>
              <a:gd name="T18" fmla="*/ 2147483647 w 5759"/>
              <a:gd name="T19" fmla="*/ 2147483647 h 4181"/>
              <a:gd name="T20" fmla="*/ 2147483647 w 5759"/>
              <a:gd name="T21" fmla="*/ 2147483647 h 4181"/>
              <a:gd name="T22" fmla="*/ 0 w 5759"/>
              <a:gd name="T23" fmla="*/ 2147483647 h 4181"/>
              <a:gd name="T24" fmla="*/ 0 w 5759"/>
              <a:gd name="T25" fmla="*/ 2147483647 h 4181"/>
              <a:gd name="T26" fmla="*/ 2147483647 w 5759"/>
              <a:gd name="T27" fmla="*/ 2147483647 h 418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759" h="4181">
                <a:moveTo>
                  <a:pt x="10" y="504"/>
                </a:moveTo>
                <a:lnTo>
                  <a:pt x="702" y="503"/>
                </a:lnTo>
                <a:lnTo>
                  <a:pt x="702" y="0"/>
                </a:lnTo>
                <a:lnTo>
                  <a:pt x="713" y="0"/>
                </a:lnTo>
                <a:lnTo>
                  <a:pt x="714" y="503"/>
                </a:lnTo>
                <a:lnTo>
                  <a:pt x="5759" y="503"/>
                </a:lnTo>
                <a:lnTo>
                  <a:pt x="5759" y="549"/>
                </a:lnTo>
                <a:lnTo>
                  <a:pt x="714" y="547"/>
                </a:lnTo>
                <a:lnTo>
                  <a:pt x="714" y="4181"/>
                </a:lnTo>
                <a:lnTo>
                  <a:pt x="701" y="4181"/>
                </a:lnTo>
                <a:lnTo>
                  <a:pt x="702" y="547"/>
                </a:lnTo>
                <a:lnTo>
                  <a:pt x="0" y="547"/>
                </a:lnTo>
                <a:lnTo>
                  <a:pt x="0" y="504"/>
                </a:lnTo>
                <a:lnTo>
                  <a:pt x="10" y="504"/>
                </a:lnTo>
                <a:close/>
              </a:path>
            </a:pathLst>
          </a:custGeom>
          <a:solidFill>
            <a:schemeClr val="accent1">
              <a:alpha val="50195"/>
            </a:schemeClr>
          </a:solidFill>
          <a:ln w="9525">
            <a:solidFill>
              <a:srgbClr val="80BBD0"/>
            </a:solidFill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6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188913"/>
            <a:ext cx="96202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9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1368425" y="1568450"/>
            <a:ext cx="7667625" cy="765175"/>
          </a:xfrm>
        </p:spPr>
        <p:txBody>
          <a:bodyPr/>
          <a:lstStyle>
            <a:lvl1pPr>
              <a:defRPr sz="4400">
                <a:solidFill>
                  <a:srgbClr val="80BBD0"/>
                </a:solidFill>
              </a:defRPr>
            </a:lvl1pPr>
          </a:lstStyle>
          <a:p>
            <a:pPr lvl="0"/>
            <a:r>
              <a:rPr lang="fr-FR" noProof="0" smtClean="0"/>
              <a:t>Modifiez le style du titre</a:t>
            </a:r>
          </a:p>
        </p:txBody>
      </p:sp>
      <p:sp>
        <p:nvSpPr>
          <p:cNvPr id="54295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68425" y="3598863"/>
            <a:ext cx="7667625" cy="1343025"/>
          </a:xfrm>
        </p:spPr>
        <p:txBody>
          <a:bodyPr/>
          <a:lstStyle>
            <a:lvl1pPr marL="0" indent="0">
              <a:buFontTx/>
              <a:buNone/>
              <a:defRPr sz="2800" b="1" i="1">
                <a:solidFill>
                  <a:srgbClr val="5F5F5F"/>
                </a:solidFill>
              </a:defRPr>
            </a:lvl1pPr>
          </a:lstStyle>
          <a:p>
            <a:pPr lvl="0"/>
            <a:r>
              <a:rPr lang="fr-FR" noProof="0" smtClean="0"/>
              <a:t>Modifiez le style des sous-titres du masque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Saclay, 29 Nov. 2012</a:t>
            </a:r>
            <a:endParaRPr lang="fr-FR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denis.calvet@cea.fr  -  Applications avec FPGA à processeur embarqué sans système d'exploitation</a:t>
            </a:r>
            <a:endParaRPr lang="fr-FR"/>
          </a:p>
        </p:txBody>
      </p:sp>
      <p:sp>
        <p:nvSpPr>
          <p:cNvPr id="9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E0AC7-41CB-421A-B4D3-75471AFE0FD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7789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Saclay, 29 Nov. 2012</a:t>
            </a:r>
            <a:endParaRPr lang="fr-FR"/>
          </a:p>
        </p:txBody>
      </p:sp>
      <p:sp>
        <p:nvSpPr>
          <p:cNvPr id="5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denis.calvet@cea.fr  -  Applications avec FPGA à processeur embarqué sans système d'exploitation</a:t>
            </a:r>
            <a:endParaRPr lang="fr-F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1A193-C9C4-4E22-BE40-75BD37C004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190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Saclay, 29 Nov. 2012</a:t>
            </a:r>
            <a:endParaRPr lang="fr-FR"/>
          </a:p>
        </p:txBody>
      </p:sp>
      <p:sp>
        <p:nvSpPr>
          <p:cNvPr id="5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denis.calvet@cea.fr  -  Applications avec FPGA à processeur embarqué sans système d'exploitation</a:t>
            </a:r>
            <a:endParaRPr lang="fr-F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3943E-C48B-49A2-96BD-2DF8A596A77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6279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25550" y="914400"/>
            <a:ext cx="3863975" cy="5657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41925" y="914400"/>
            <a:ext cx="3865563" cy="5657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Saclay, 29 Nov. 2012</a:t>
            </a:r>
            <a:endParaRPr lang="fr-FR"/>
          </a:p>
        </p:txBody>
      </p:sp>
      <p:sp>
        <p:nvSpPr>
          <p:cNvPr id="6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denis.calvet@cea.fr  -  Applications avec FPGA à processeur embarqué sans système d'exploitation</a:t>
            </a:r>
            <a:endParaRPr lang="fr-FR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C1EC6-C2CB-44CB-B492-26AFC8EA442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335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Saclay, 29 Nov. 2012</a:t>
            </a:r>
            <a:endParaRPr lang="fr-FR"/>
          </a:p>
        </p:txBody>
      </p:sp>
      <p:sp>
        <p:nvSpPr>
          <p:cNvPr id="8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denis.calvet@cea.fr  -  Applications avec FPGA à processeur embarqué sans système d'exploitation</a:t>
            </a:r>
            <a:endParaRPr lang="fr-FR"/>
          </a:p>
        </p:txBody>
      </p:sp>
      <p:sp>
        <p:nvSpPr>
          <p:cNvPr id="9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4C560-71CF-4D7F-AD7A-88AAF7DAA67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736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Saclay, 29 Nov. 2012</a:t>
            </a:r>
            <a:endParaRPr lang="fr-FR"/>
          </a:p>
        </p:txBody>
      </p:sp>
      <p:sp>
        <p:nvSpPr>
          <p:cNvPr id="4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denis.calvet@cea.fr  -  Applications avec FPGA à processeur embarqué sans système d'exploitation</a:t>
            </a:r>
            <a:endParaRPr lang="fr-F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90718-1D6D-414E-B7C9-7BC044CADF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8567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Saclay, 29 Nov. 2012</a:t>
            </a:r>
            <a:endParaRPr lang="fr-FR"/>
          </a:p>
        </p:txBody>
      </p:sp>
      <p:sp>
        <p:nvSpPr>
          <p:cNvPr id="3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denis.calvet@cea.fr  -  Applications avec FPGA à processeur embarqué sans système d'exploitation</a:t>
            </a:r>
            <a:endParaRPr lang="fr-F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EEF39-DBCB-436A-B971-81E319184C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2085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Saclay, 29 Nov. 2012</a:t>
            </a:r>
            <a:endParaRPr lang="fr-FR"/>
          </a:p>
        </p:txBody>
      </p:sp>
      <p:sp>
        <p:nvSpPr>
          <p:cNvPr id="6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denis.calvet@cea.fr  -  Applications avec FPGA à processeur embarqué sans système d'exploitation</a:t>
            </a:r>
            <a:endParaRPr lang="fr-FR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9D51D-D41A-4AD1-9AD3-36BABFFE6E1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366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Saclay, 29 Nov. 2012</a:t>
            </a:r>
            <a:endParaRPr lang="fr-FR"/>
          </a:p>
        </p:txBody>
      </p:sp>
      <p:sp>
        <p:nvSpPr>
          <p:cNvPr id="6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denis.calvet@cea.fr  -  Applications avec FPGA à processeur embarqué sans système d'exploitation</a:t>
            </a:r>
            <a:endParaRPr lang="fr-FR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8AD33-8FEC-479A-B4C6-84A5D004907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3738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Saclay, 29 Nov. 2012</a:t>
            </a:r>
            <a:endParaRPr lang="fr-FR"/>
          </a:p>
        </p:txBody>
      </p:sp>
      <p:sp>
        <p:nvSpPr>
          <p:cNvPr id="5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denis.calvet@cea.fr  -  Applications avec FPGA à processeur embarqué sans système d'exploitation</a:t>
            </a:r>
            <a:endParaRPr lang="fr-F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6337D-0189-421E-AD6F-8F2A1BB9A6E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2553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37400" y="44450"/>
            <a:ext cx="1970088" cy="65278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25550" y="44450"/>
            <a:ext cx="5759450" cy="65278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Saclay, 29 Nov. 2012</a:t>
            </a:r>
            <a:endParaRPr lang="fr-FR"/>
          </a:p>
        </p:txBody>
      </p:sp>
      <p:sp>
        <p:nvSpPr>
          <p:cNvPr id="5" name="Rectangle 4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denis.calvet@cea.fr  -  Applications avec FPGA à processeur embarqué sans système d'exploitation</a:t>
            </a:r>
            <a:endParaRPr lang="fr-F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1FC8C-B6BA-4DAD-843F-83BCAE19763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693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26"/>
          <p:cNvSpPr>
            <a:spLocks/>
          </p:cNvSpPr>
          <p:nvPr/>
        </p:nvSpPr>
        <p:spPr bwMode="auto">
          <a:xfrm>
            <a:off x="0" y="-1588"/>
            <a:ext cx="9142413" cy="6637338"/>
          </a:xfrm>
          <a:custGeom>
            <a:avLst/>
            <a:gdLst>
              <a:gd name="T0" fmla="*/ 2147483647 w 5759"/>
              <a:gd name="T1" fmla="*/ 2147483647 h 4181"/>
              <a:gd name="T2" fmla="*/ 2147483647 w 5759"/>
              <a:gd name="T3" fmla="*/ 2147483647 h 4181"/>
              <a:gd name="T4" fmla="*/ 2147483647 w 5759"/>
              <a:gd name="T5" fmla="*/ 0 h 4181"/>
              <a:gd name="T6" fmla="*/ 2147483647 w 5759"/>
              <a:gd name="T7" fmla="*/ 0 h 4181"/>
              <a:gd name="T8" fmla="*/ 2147483647 w 5759"/>
              <a:gd name="T9" fmla="*/ 2147483647 h 4181"/>
              <a:gd name="T10" fmla="*/ 2147483647 w 5759"/>
              <a:gd name="T11" fmla="*/ 2147483647 h 4181"/>
              <a:gd name="T12" fmla="*/ 2147483647 w 5759"/>
              <a:gd name="T13" fmla="*/ 2147483647 h 4181"/>
              <a:gd name="T14" fmla="*/ 2147483647 w 5759"/>
              <a:gd name="T15" fmla="*/ 2147483647 h 4181"/>
              <a:gd name="T16" fmla="*/ 2147483647 w 5759"/>
              <a:gd name="T17" fmla="*/ 2147483647 h 4181"/>
              <a:gd name="T18" fmla="*/ 2147483647 w 5759"/>
              <a:gd name="T19" fmla="*/ 2147483647 h 4181"/>
              <a:gd name="T20" fmla="*/ 2147483647 w 5759"/>
              <a:gd name="T21" fmla="*/ 2147483647 h 4181"/>
              <a:gd name="T22" fmla="*/ 0 w 5759"/>
              <a:gd name="T23" fmla="*/ 2147483647 h 4181"/>
              <a:gd name="T24" fmla="*/ 0 w 5759"/>
              <a:gd name="T25" fmla="*/ 2147483647 h 4181"/>
              <a:gd name="T26" fmla="*/ 2147483647 w 5759"/>
              <a:gd name="T27" fmla="*/ 2147483647 h 418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759" h="4181">
                <a:moveTo>
                  <a:pt x="10" y="504"/>
                </a:moveTo>
                <a:lnTo>
                  <a:pt x="702" y="503"/>
                </a:lnTo>
                <a:lnTo>
                  <a:pt x="702" y="0"/>
                </a:lnTo>
                <a:lnTo>
                  <a:pt x="713" y="0"/>
                </a:lnTo>
                <a:lnTo>
                  <a:pt x="714" y="503"/>
                </a:lnTo>
                <a:lnTo>
                  <a:pt x="5759" y="503"/>
                </a:lnTo>
                <a:lnTo>
                  <a:pt x="5759" y="549"/>
                </a:lnTo>
                <a:lnTo>
                  <a:pt x="714" y="547"/>
                </a:lnTo>
                <a:lnTo>
                  <a:pt x="714" y="4181"/>
                </a:lnTo>
                <a:lnTo>
                  <a:pt x="701" y="4181"/>
                </a:lnTo>
                <a:lnTo>
                  <a:pt x="702" y="547"/>
                </a:lnTo>
                <a:lnTo>
                  <a:pt x="0" y="547"/>
                </a:lnTo>
                <a:lnTo>
                  <a:pt x="0" y="504"/>
                </a:lnTo>
                <a:lnTo>
                  <a:pt x="10" y="504"/>
                </a:lnTo>
                <a:close/>
              </a:path>
            </a:pathLst>
          </a:custGeom>
          <a:solidFill>
            <a:srgbClr val="F8D93D">
              <a:alpha val="50195"/>
            </a:srgbClr>
          </a:solidFill>
          <a:ln w="9525">
            <a:solidFill>
              <a:srgbClr val="F8D93D"/>
            </a:solidFill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27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1227138" y="44450"/>
            <a:ext cx="7613650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de cette diapositive</a:t>
            </a:r>
          </a:p>
        </p:txBody>
      </p:sp>
      <p:sp>
        <p:nvSpPr>
          <p:cNvPr id="1028" name="Rectangle 3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25550" y="914400"/>
            <a:ext cx="7881938" cy="56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3114" name="Rectangle 4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925" y="6597650"/>
            <a:ext cx="1150938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720" rIns="3600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r>
              <a:rPr lang="fr-FR" smtClean="0"/>
              <a:t>Saclay, 29 Nov. 2012</a:t>
            </a:r>
            <a:endParaRPr lang="fr-FR"/>
          </a:p>
        </p:txBody>
      </p:sp>
      <p:sp>
        <p:nvSpPr>
          <p:cNvPr id="3115" name="Rectangle 4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93913" y="6597650"/>
            <a:ext cx="6632575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r>
              <a:rPr lang="fr-FR" smtClean="0"/>
              <a:t>denis.calvet@cea.fr  -  Applications avec FPGA à processeur embarqué sans système d'exploitation</a:t>
            </a:r>
            <a:endParaRPr lang="fr-FR"/>
          </a:p>
        </p:txBody>
      </p:sp>
      <p:sp>
        <p:nvSpPr>
          <p:cNvPr id="1031" name="Text Box 44"/>
          <p:cNvSpPr txBox="1">
            <a:spLocks noChangeArrowheads="1"/>
          </p:cNvSpPr>
          <p:nvPr/>
        </p:nvSpPr>
        <p:spPr bwMode="auto">
          <a:xfrm>
            <a:off x="1244600" y="6589713"/>
            <a:ext cx="7366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90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fr-FR" sz="800" dirty="0" smtClean="0">
                <a:solidFill>
                  <a:srgbClr val="5F5F5F"/>
                </a:solidFill>
              </a:rPr>
              <a:t>CEA DSM </a:t>
            </a:r>
            <a:r>
              <a:rPr lang="fr-FR" sz="800" dirty="0" err="1" smtClean="0">
                <a:solidFill>
                  <a:srgbClr val="5F5F5F"/>
                </a:solidFill>
              </a:rPr>
              <a:t>Irfu</a:t>
            </a:r>
            <a:endParaRPr lang="fr-FR" sz="800" dirty="0" smtClean="0">
              <a:solidFill>
                <a:srgbClr val="5F5F5F"/>
              </a:solidFill>
            </a:endParaRPr>
          </a:p>
          <a:p>
            <a:pPr eaLnBrk="1" hangingPunct="1">
              <a:defRPr/>
            </a:pPr>
            <a:endParaRPr lang="fr-FR" sz="800" dirty="0" smtClean="0">
              <a:solidFill>
                <a:srgbClr val="5F5F5F"/>
              </a:solidFill>
            </a:endParaRPr>
          </a:p>
        </p:txBody>
      </p:sp>
      <p:sp>
        <p:nvSpPr>
          <p:cNvPr id="3117" name="Rectangle 4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3313" y="6597650"/>
            <a:ext cx="385762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40BDC631-ACF0-4061-BB4D-6DE92052CCA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3" name="Imag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188913"/>
            <a:ext cx="96202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5F5F5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2.gif"/><Relationship Id="rId18" Type="http://schemas.openxmlformats.org/officeDocument/2006/relationships/image" Target="../media/image17.png"/><Relationship Id="rId3" Type="http://schemas.openxmlformats.org/officeDocument/2006/relationships/image" Target="../media/image3.png"/><Relationship Id="rId21" Type="http://schemas.openxmlformats.org/officeDocument/2006/relationships/image" Target="../media/image20.gif"/><Relationship Id="rId7" Type="http://schemas.openxmlformats.org/officeDocument/2006/relationships/image" Target="../media/image7.png"/><Relationship Id="rId12" Type="http://schemas.openxmlformats.org/officeDocument/2006/relationships/hyperlink" Target="http://www.xilinx.com/" TargetMode="External"/><Relationship Id="rId17" Type="http://schemas.openxmlformats.org/officeDocument/2006/relationships/image" Target="../media/image16.png"/><Relationship Id="rId2" Type="http://schemas.openxmlformats.org/officeDocument/2006/relationships/image" Target="../media/image2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gif"/><Relationship Id="rId10" Type="http://schemas.openxmlformats.org/officeDocument/2006/relationships/image" Target="../media/image10.jpeg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e la date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 smtClean="0">
                <a:solidFill>
                  <a:srgbClr val="5F5F5F"/>
                </a:solidFill>
              </a:rPr>
              <a:t>Saclay, 29 Nov. 2012</a:t>
            </a:r>
          </a:p>
        </p:txBody>
      </p:sp>
      <p:sp>
        <p:nvSpPr>
          <p:cNvPr id="3075" name="Espace réservé du pied de page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dirty="0" smtClean="0">
                <a:solidFill>
                  <a:srgbClr val="5F5F5F"/>
                </a:solidFill>
              </a:rPr>
              <a:t>denis.calvet@cea.fr  -  Applications avec FPGA à processeur embarqué sans système d'exploitation</a:t>
            </a:r>
          </a:p>
        </p:txBody>
      </p:sp>
      <p:sp>
        <p:nvSpPr>
          <p:cNvPr id="3076" name="Titre 3"/>
          <p:cNvSpPr>
            <a:spLocks noGrp="1"/>
          </p:cNvSpPr>
          <p:nvPr>
            <p:ph type="ctrTitle" sz="quarter"/>
          </p:nvPr>
        </p:nvSpPr>
        <p:spPr>
          <a:xfrm>
            <a:off x="1368425" y="1340768"/>
            <a:ext cx="7667625" cy="2520280"/>
          </a:xfrm>
        </p:spPr>
        <p:txBody>
          <a:bodyPr/>
          <a:lstStyle/>
          <a:p>
            <a:pPr eaLnBrk="1" hangingPunct="1"/>
            <a:r>
              <a:rPr lang="fr-FR" dirty="0" smtClean="0"/>
              <a:t>Applications avec FPGA à Processeur </a:t>
            </a:r>
            <a:r>
              <a:rPr lang="fr-FR" dirty="0"/>
              <a:t>E</a:t>
            </a:r>
            <a:r>
              <a:rPr lang="fr-FR" dirty="0" smtClean="0"/>
              <a:t>mbarqué </a:t>
            </a:r>
            <a:r>
              <a:rPr lang="fr-FR" dirty="0"/>
              <a:t>S</a:t>
            </a:r>
            <a:r>
              <a:rPr lang="fr-FR" dirty="0" smtClean="0"/>
              <a:t>ans Système d’Exploitation</a:t>
            </a:r>
          </a:p>
        </p:txBody>
      </p:sp>
      <p:sp>
        <p:nvSpPr>
          <p:cNvPr id="3077" name="Sous-titre 4"/>
          <p:cNvSpPr>
            <a:spLocks noGrp="1"/>
          </p:cNvSpPr>
          <p:nvPr>
            <p:ph type="subTitle" sz="quarter" idx="1"/>
          </p:nvPr>
        </p:nvSpPr>
        <p:spPr>
          <a:xfrm>
            <a:off x="1368425" y="4797152"/>
            <a:ext cx="7667625" cy="1343025"/>
          </a:xfrm>
        </p:spPr>
        <p:txBody>
          <a:bodyPr/>
          <a:lstStyle/>
          <a:p>
            <a:pPr eaLnBrk="1" hangingPunct="1"/>
            <a:r>
              <a:rPr lang="fr-FR" dirty="0" smtClean="0"/>
              <a:t>Denis Calvet</a:t>
            </a:r>
            <a:br>
              <a:rPr lang="fr-FR" dirty="0" smtClean="0"/>
            </a:br>
            <a:r>
              <a:rPr lang="fr-FR" dirty="0" err="1" smtClean="0"/>
              <a:t>Irfu</a:t>
            </a:r>
            <a:r>
              <a:rPr lang="fr-FR" dirty="0"/>
              <a:t> </a:t>
            </a:r>
            <a:r>
              <a:rPr lang="fr-FR" dirty="0" smtClean="0"/>
              <a:t>/ </a:t>
            </a:r>
            <a:r>
              <a:rPr lang="fr-FR" dirty="0" err="1" smtClean="0"/>
              <a:t>Sedi</a:t>
            </a:r>
            <a:r>
              <a:rPr lang="fr-FR" dirty="0" smtClean="0"/>
              <a:t> / </a:t>
            </a:r>
            <a:r>
              <a:rPr lang="fr-FR" dirty="0" err="1" smtClean="0"/>
              <a:t>Traps</a:t>
            </a:r>
            <a:endParaRPr lang="fr-FR" dirty="0" smtClean="0"/>
          </a:p>
        </p:txBody>
      </p:sp>
      <p:sp>
        <p:nvSpPr>
          <p:cNvPr id="307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D3B064C-3677-446B-8FD4-91B93862844A}" type="slidenum">
              <a:rPr lang="fr-FR" smtClean="0">
                <a:solidFill>
                  <a:srgbClr val="5F5F5F"/>
                </a:solidFill>
              </a:rPr>
              <a:pPr eaLnBrk="1" hangingPunct="1"/>
              <a:t>1</a:t>
            </a:fld>
            <a:endParaRPr lang="fr-FR" smtClean="0">
              <a:solidFill>
                <a:srgbClr val="5F5F5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Historique des FPGA intégrant des processeurs</a:t>
            </a:r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Saclay, 29 Nov. 2012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denis.calvet@cea.fr  -  Applications avec FPGA à processeur embarqué sans système d'exploitation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2</a:t>
            </a:fld>
            <a:endParaRPr lang="fr-FR" smtClean="0">
              <a:solidFill>
                <a:srgbClr val="5F5F5F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432" y="1399527"/>
            <a:ext cx="1319086" cy="728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224" y="1367189"/>
            <a:ext cx="1171860" cy="830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212" y="1489372"/>
            <a:ext cx="1366454" cy="31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554" y="1874474"/>
            <a:ext cx="1349769" cy="259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9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85863" y="1359700"/>
            <a:ext cx="1057275" cy="878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8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832" y="4667546"/>
            <a:ext cx="1981200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http://www.xilinx.com/images/banners/bnr-virtex-7.jpg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01323" y="977833"/>
            <a:ext cx="121920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01323" y="1420304"/>
            <a:ext cx="1219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http://www.xilinx.com/images/banners/bnr-artix-7.jpg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20162" y="1938439"/>
            <a:ext cx="1066800" cy="52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Zynq-7000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25062" y="1418185"/>
            <a:ext cx="1790700" cy="104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èche droite rayée 2"/>
          <p:cNvSpPr/>
          <p:nvPr/>
        </p:nvSpPr>
        <p:spPr>
          <a:xfrm>
            <a:off x="1227138" y="2847232"/>
            <a:ext cx="7737349" cy="65377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313811" y="298945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2001</a:t>
            </a:r>
            <a:endParaRPr lang="fr-FR" dirty="0"/>
          </a:p>
        </p:txBody>
      </p:sp>
      <p:pic>
        <p:nvPicPr>
          <p:cNvPr id="1036" name="Picture 12" descr="Xilinx Home">
            <a:hlinkClick r:id="rId12" tooltip="Xilinx.com Home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138" y="912024"/>
            <a:ext cx="1543050" cy="44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50125" y="3485145"/>
            <a:ext cx="1076325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22120" y="3517982"/>
            <a:ext cx="12668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971" y="4627361"/>
            <a:ext cx="628650" cy="16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994713" y="3576510"/>
            <a:ext cx="1114362" cy="118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727" y="5162922"/>
            <a:ext cx="13335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ZoneTexte 30"/>
          <p:cNvSpPr txBox="1"/>
          <p:nvPr/>
        </p:nvSpPr>
        <p:spPr>
          <a:xfrm>
            <a:off x="1605589" y="2277649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PowerPC405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3342676" y="2277649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PowerPC440</a:t>
            </a:r>
            <a:endParaRPr lang="fr-FR" dirty="0"/>
          </a:p>
        </p:txBody>
      </p:sp>
      <p:sp>
        <p:nvSpPr>
          <p:cNvPr id="33" name="ZoneTexte 32"/>
          <p:cNvSpPr txBox="1"/>
          <p:nvPr/>
        </p:nvSpPr>
        <p:spPr>
          <a:xfrm>
            <a:off x="5423019" y="2503615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MicroBlaze</a:t>
            </a:r>
            <a:endParaRPr lang="fr-FR" dirty="0"/>
          </a:p>
        </p:txBody>
      </p:sp>
      <p:sp>
        <p:nvSpPr>
          <p:cNvPr id="34" name="ZoneTexte 33"/>
          <p:cNvSpPr txBox="1"/>
          <p:nvPr/>
        </p:nvSpPr>
        <p:spPr>
          <a:xfrm>
            <a:off x="2555776" y="2560766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MicroBlaze</a:t>
            </a:r>
            <a:endParaRPr lang="fr-FR" dirty="0"/>
          </a:p>
        </p:txBody>
      </p:sp>
      <p:sp>
        <p:nvSpPr>
          <p:cNvPr id="35" name="ZoneTexte 34"/>
          <p:cNvSpPr txBox="1"/>
          <p:nvPr/>
        </p:nvSpPr>
        <p:spPr>
          <a:xfrm>
            <a:off x="7873852" y="247790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Cortex-A9</a:t>
            </a:r>
            <a:endParaRPr lang="fr-FR" dirty="0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07147" y="3576510"/>
            <a:ext cx="1123887" cy="121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702" y="4802721"/>
            <a:ext cx="22955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Picture 22" descr="ARM logo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182" y="5225416"/>
            <a:ext cx="1041857" cy="44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2" descr="ARM logo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456" y="2528942"/>
            <a:ext cx="623578" cy="26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ZoneTexte 41"/>
          <p:cNvSpPr txBox="1"/>
          <p:nvPr/>
        </p:nvSpPr>
        <p:spPr>
          <a:xfrm>
            <a:off x="1140686" y="3517982"/>
            <a:ext cx="1133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Excalibur</a:t>
            </a:r>
            <a:endParaRPr lang="fr-FR" dirty="0" smtClean="0"/>
          </a:p>
          <a:p>
            <a:r>
              <a:rPr lang="fr-FR" dirty="0" smtClean="0"/>
              <a:t>ARM</a:t>
            </a:r>
            <a:endParaRPr lang="fr-FR" dirty="0"/>
          </a:p>
        </p:txBody>
      </p:sp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054" y="3517982"/>
            <a:ext cx="914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9" name="Picture 25" descr="Cyclone Series Logo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62" y="4070431"/>
            <a:ext cx="1133475" cy="36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313810" y="5748643"/>
            <a:ext cx="74879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 smtClean="0">
                <a:solidFill>
                  <a:srgbClr val="0070C0"/>
                </a:solidFill>
              </a:rPr>
              <a:t>Point marquant et thème de l’exposé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Les processeurs intégrés dans les FPGA existent depuis ~10 ans</a:t>
            </a:r>
          </a:p>
          <a:p>
            <a:r>
              <a:rPr lang="fr-FR" sz="1600" dirty="0">
                <a:solidFill>
                  <a:srgbClr val="FF0000"/>
                </a:solidFill>
              </a:rPr>
              <a:t>→ </a:t>
            </a:r>
            <a:r>
              <a:rPr lang="fr-FR" sz="1600" dirty="0" smtClean="0">
                <a:solidFill>
                  <a:srgbClr val="FF0000"/>
                </a:solidFill>
              </a:rPr>
              <a:t>Quelles applications au SEDI ont tiré profit de ces composants, et comment?</a:t>
            </a:r>
            <a:r>
              <a:rPr lang="fr-FR" sz="1600" dirty="0" smtClean="0"/>
              <a:t> </a:t>
            </a:r>
            <a:endParaRPr lang="fr-FR" sz="1600" dirty="0"/>
          </a:p>
        </p:txBody>
      </p:sp>
      <p:sp>
        <p:nvSpPr>
          <p:cNvPr id="38" name="ZoneTexte 37"/>
          <p:cNvSpPr txBox="1"/>
          <p:nvPr/>
        </p:nvSpPr>
        <p:spPr>
          <a:xfrm>
            <a:off x="2677063" y="2796190"/>
            <a:ext cx="756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Softcore</a:t>
            </a:r>
            <a:endParaRPr lang="fr-FR" sz="1200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5477750" y="2745432"/>
            <a:ext cx="756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Softcore</a:t>
            </a:r>
            <a:endParaRPr lang="fr-FR" sz="1200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1201272" y="4070431"/>
            <a:ext cx="814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Hardcore</a:t>
            </a:r>
            <a:endParaRPr lang="fr-FR" sz="1200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7856027" y="2712455"/>
            <a:ext cx="814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Hardcore</a:t>
            </a:r>
            <a:endParaRPr lang="fr-FR" sz="1200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8026478" y="5738772"/>
            <a:ext cx="814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Hardcore</a:t>
            </a:r>
            <a:endParaRPr lang="fr-FR" sz="1200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4241259" y="4789286"/>
            <a:ext cx="756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Softcore</a:t>
            </a:r>
            <a:endParaRPr lang="fr-FR" sz="1200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1604114" y="2508481"/>
            <a:ext cx="814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Hardcore</a:t>
            </a:r>
            <a:endParaRPr lang="fr-FR" sz="1200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4004673" y="2508481"/>
            <a:ext cx="814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Hardcore</a:t>
            </a:r>
            <a:endParaRPr lang="fr-FR" sz="1200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138" y="908720"/>
            <a:ext cx="5189537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Trigger L2 de HESS2: une application de traitement d’images partagée entre matériel et logiciel</a:t>
            </a:r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Saclay, 29 Nov. 2012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denis.calvet@cea.fr  -  Applications avec FPGA à processeur embarqué sans système d'exploitation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3</a:t>
            </a:fld>
            <a:endParaRPr lang="fr-FR" smtClean="0">
              <a:solidFill>
                <a:srgbClr val="5F5F5F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346950" y="4953942"/>
            <a:ext cx="669446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 smtClean="0">
                <a:solidFill>
                  <a:srgbClr val="0070C0"/>
                </a:solidFill>
              </a:rPr>
              <a:t>Le projet en bref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Système de sélection en ligne de niveau 2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/>
              <a:t>R</a:t>
            </a:r>
            <a:r>
              <a:rPr lang="fr-FR" sz="1600" dirty="0" smtClean="0"/>
              <a:t>econnaissance temps réel O(10 µs) d’ellipses sur plan de caméra,</a:t>
            </a:r>
            <a:br>
              <a:rPr lang="fr-FR" sz="1600" dirty="0" smtClean="0"/>
            </a:br>
            <a:r>
              <a:rPr lang="fr-FR" sz="1600" dirty="0" smtClean="0"/>
              <a:t>images 2048 pixels à deux niveaux de gris sur grille hexagonale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Matériel de traitement: carte porteuse </a:t>
            </a:r>
            <a:r>
              <a:rPr lang="fr-FR" sz="1600" dirty="0" err="1" smtClean="0"/>
              <a:t>CompactPCI</a:t>
            </a:r>
            <a:r>
              <a:rPr lang="fr-FR" sz="1600" dirty="0" smtClean="0"/>
              <a:t> à façon intégrant</a:t>
            </a:r>
            <a:br>
              <a:rPr lang="fr-FR" sz="1600" dirty="0" smtClean="0"/>
            </a:br>
            <a:r>
              <a:rPr lang="fr-FR" sz="1600" dirty="0" smtClean="0"/>
              <a:t>un kit et des mini-modules FPGA Virtex4 commerciaux (</a:t>
            </a:r>
            <a:r>
              <a:rPr lang="fr-FR" sz="1600" dirty="0" err="1" smtClean="0"/>
              <a:t>Avnet</a:t>
            </a:r>
            <a:r>
              <a:rPr lang="fr-FR" sz="1600" dirty="0" smtClean="0"/>
              <a:t>)</a:t>
            </a: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1185863" y="980728"/>
            <a:ext cx="45100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en-US" sz="2800" dirty="0">
                <a:solidFill>
                  <a:schemeClr val="bg1"/>
                </a:solidFill>
              </a:rPr>
              <a:t>HESS 2 Large 28 meter Cerenkov Telescope </a:t>
            </a:r>
            <a:endParaRPr lang="en-US" sz="2800" b="0" dirty="0">
              <a:solidFill>
                <a:schemeClr val="bg1"/>
              </a:solidFill>
            </a:endParaRPr>
          </a:p>
        </p:txBody>
      </p:sp>
      <p:pic>
        <p:nvPicPr>
          <p:cNvPr id="40" name="Imag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938" y="908720"/>
            <a:ext cx="3132137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9" descr="D:\publications\2010_cnf_RT_HESS2\poster\IMG_305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535" y="2476997"/>
            <a:ext cx="3093539" cy="232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6588224" y="4561467"/>
            <a:ext cx="16674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b="1" i="1" dirty="0" smtClean="0">
                <a:solidFill>
                  <a:srgbClr val="00B050"/>
                </a:solidFill>
              </a:rPr>
              <a:t>Y. Moudden, P. </a:t>
            </a:r>
            <a:r>
              <a:rPr lang="fr-FR" sz="1050" b="1" i="1" dirty="0" err="1" smtClean="0">
                <a:solidFill>
                  <a:srgbClr val="00B050"/>
                </a:solidFill>
              </a:rPr>
              <a:t>Venault</a:t>
            </a:r>
            <a:endParaRPr lang="fr-FR" sz="1050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33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273721" y="188640"/>
            <a:ext cx="6400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en-US" b="0" dirty="0">
                <a:solidFill>
                  <a:schemeClr val="hlink"/>
                </a:solidFill>
              </a:rPr>
              <a:t>L2 </a:t>
            </a:r>
            <a:r>
              <a:rPr lang="en-US" b="0" i="1" dirty="0">
                <a:solidFill>
                  <a:schemeClr val="hlink"/>
                </a:solidFill>
              </a:rPr>
              <a:t>Example</a:t>
            </a:r>
            <a:r>
              <a:rPr lang="en-US" b="0" dirty="0">
                <a:solidFill>
                  <a:schemeClr val="hlink"/>
                </a:solidFill>
              </a:rPr>
              <a:t> Selection Algorithm</a:t>
            </a:r>
            <a:endParaRPr lang="en-US" b="0" dirty="0"/>
          </a:p>
        </p:txBody>
      </p:sp>
      <p:pic>
        <p:nvPicPr>
          <p:cNvPr id="3075" name="Picture 76" descr="D:\publications\2010_cnf_RT_HESS2\poster\algo_bis.tif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8688"/>
            <a:ext cx="6500813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D:\publications\2010_cnf_RT_HESS2\poster\proposedsolution.tif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3357563"/>
            <a:ext cx="67151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1285875" y="2786063"/>
            <a:ext cx="4857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600"/>
              <a:t>Need for flexible reconfigurable hardware solution.   </a:t>
            </a:r>
          </a:p>
        </p:txBody>
      </p:sp>
      <p:sp>
        <p:nvSpPr>
          <p:cNvPr id="3078" name="AutoShape 9"/>
          <p:cNvSpPr>
            <a:spLocks noChangeArrowheads="1"/>
          </p:cNvSpPr>
          <p:nvPr/>
        </p:nvSpPr>
        <p:spPr bwMode="auto">
          <a:xfrm>
            <a:off x="857250" y="2857500"/>
            <a:ext cx="457200" cy="228600"/>
          </a:xfrm>
          <a:prstGeom prst="rightArrow">
            <a:avLst>
              <a:gd name="adj1" fmla="val 50000"/>
              <a:gd name="adj2" fmla="val 54861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079" name="Text Box 8"/>
          <p:cNvSpPr txBox="1">
            <a:spLocks noChangeArrowheads="1"/>
          </p:cNvSpPr>
          <p:nvPr/>
        </p:nvSpPr>
        <p:spPr bwMode="auto">
          <a:xfrm>
            <a:off x="2286000" y="6519863"/>
            <a:ext cx="20716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600"/>
              <a:t>L2A/R   </a:t>
            </a:r>
          </a:p>
        </p:txBody>
      </p:sp>
      <p:sp>
        <p:nvSpPr>
          <p:cNvPr id="3080" name="AutoShape 9"/>
          <p:cNvSpPr>
            <a:spLocks noChangeArrowheads="1"/>
          </p:cNvSpPr>
          <p:nvPr/>
        </p:nvSpPr>
        <p:spPr bwMode="auto">
          <a:xfrm rot="5400000">
            <a:off x="3100388" y="6257925"/>
            <a:ext cx="457200" cy="228600"/>
          </a:xfrm>
          <a:prstGeom prst="rightArrow">
            <a:avLst>
              <a:gd name="adj1" fmla="val 50000"/>
              <a:gd name="adj2" fmla="val 54861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081" name="Text Box 3"/>
          <p:cNvSpPr txBox="1">
            <a:spLocks noChangeArrowheads="1"/>
          </p:cNvSpPr>
          <p:nvPr/>
        </p:nvSpPr>
        <p:spPr bwMode="auto">
          <a:xfrm>
            <a:off x="71438" y="4071938"/>
            <a:ext cx="2428875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en-US" sz="1400"/>
              <a:t>Design Specifications : </a:t>
            </a:r>
          </a:p>
          <a:p>
            <a:pPr>
              <a:buFontTx/>
              <a:buChar char="-"/>
            </a:pPr>
            <a:r>
              <a:rPr lang="en-US" sz="1400" b="0"/>
              <a:t> Asynchronous serial transfer </a:t>
            </a:r>
          </a:p>
          <a:p>
            <a:pPr>
              <a:buFontTx/>
              <a:buChar char="-"/>
            </a:pPr>
            <a:r>
              <a:rPr lang="en-US" sz="1400" b="0"/>
              <a:t> Pipeline, respect event order</a:t>
            </a:r>
          </a:p>
          <a:p>
            <a:pPr>
              <a:buFontTx/>
              <a:buChar char="-"/>
            </a:pPr>
            <a:r>
              <a:rPr lang="en-US" sz="1400" b="0"/>
              <a:t> 100 kHZ max mean L1 rate</a:t>
            </a:r>
          </a:p>
          <a:p>
            <a:pPr>
              <a:buFontTx/>
              <a:buChar char="-"/>
            </a:pPr>
            <a:r>
              <a:rPr lang="en-US" sz="1400" b="0"/>
              <a:t> Mean nominal input data stream 400Mbits/s</a:t>
            </a:r>
          </a:p>
          <a:p>
            <a:pPr>
              <a:buFontTx/>
              <a:buChar char="-"/>
            </a:pPr>
            <a:r>
              <a:rPr lang="en-US" sz="1400" b="0"/>
              <a:t> Mean nominal output data stream 100 kbit/s</a:t>
            </a:r>
          </a:p>
          <a:p>
            <a:pPr>
              <a:buFontTx/>
              <a:buChar char="-"/>
            </a:pPr>
            <a:r>
              <a:rPr lang="en-US" sz="1400" b="0"/>
              <a:t> 50 events max latency </a:t>
            </a:r>
          </a:p>
          <a:p>
            <a:pPr>
              <a:buFontTx/>
              <a:buChar char="-"/>
            </a:pPr>
            <a:r>
              <a:rPr lang="en-US" sz="1400" b="0"/>
              <a:t> slow control, DAQ and configuration </a:t>
            </a:r>
            <a:r>
              <a:rPr lang="en-US" sz="1400" b="0" i="1"/>
              <a:t>via</a:t>
            </a:r>
            <a:r>
              <a:rPr lang="en-US" sz="1400" b="0"/>
              <a:t> PCI</a:t>
            </a:r>
          </a:p>
        </p:txBody>
      </p:sp>
      <p:pic>
        <p:nvPicPr>
          <p:cNvPr id="3082" name="Picture 6" descr="Trigger_10G_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1000125"/>
            <a:ext cx="2416175" cy="222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83" name="Object 77"/>
          <p:cNvGraphicFramePr>
            <a:graphicFrameLocks noChangeAspect="1"/>
          </p:cNvGraphicFramePr>
          <p:nvPr/>
        </p:nvGraphicFramePr>
        <p:xfrm>
          <a:off x="8072438" y="0"/>
          <a:ext cx="1143000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" name="Acrobat Document" r:id="rId7" imgW="4800323" imgH="4619163" progId="AcroExch.Document.7">
                  <p:embed/>
                </p:oleObj>
              </mc:Choice>
              <mc:Fallback>
                <p:oleObj name="Acrobat Document" r:id="rId7" imgW="4800323" imgH="4619163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2438" y="0"/>
                        <a:ext cx="1143000" cy="1100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589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Eléments Caractéristiques de l’application Trigger L2 HESS2</a:t>
            </a:r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Saclay, 29 Nov. 2012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denis.calvet@cea.fr  -  Applications avec FPGA à processeur embarqué sans système d'exploitation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5</a:t>
            </a:fld>
            <a:endParaRPr lang="fr-FR" smtClean="0">
              <a:solidFill>
                <a:srgbClr val="5F5F5F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185863" y="1124743"/>
            <a:ext cx="765492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 smtClean="0">
                <a:solidFill>
                  <a:srgbClr val="0070C0"/>
                </a:solidFill>
              </a:rPr>
              <a:t>Eléments clés de la conception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I/O par liaisons séries avec protocole spécifique</a:t>
            </a:r>
          </a:p>
          <a:p>
            <a:pPr lvl="1"/>
            <a:r>
              <a:rPr lang="fr-FR" sz="1600" dirty="0" smtClean="0">
                <a:solidFill>
                  <a:srgbClr val="0070C0"/>
                </a:solidFill>
              </a:rPr>
              <a:t>→ Pas de couche réseau standard </a:t>
            </a:r>
          </a:p>
          <a:p>
            <a:pPr lvl="1"/>
            <a:endParaRPr lang="fr-FR" sz="1600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Algorithme partitionné entre matériel et logiciel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fr-FR" sz="1600" dirty="0" smtClean="0"/>
              <a:t>Transposition des matrices d’image par matériel</a:t>
            </a:r>
          </a:p>
          <a:p>
            <a:pPr lvl="1"/>
            <a:r>
              <a:rPr lang="fr-FR" sz="1600" dirty="0">
                <a:solidFill>
                  <a:srgbClr val="0070C0"/>
                </a:solidFill>
              </a:rPr>
              <a:t>→ </a:t>
            </a:r>
            <a:r>
              <a:rPr lang="fr-FR" sz="1600" dirty="0" smtClean="0">
                <a:solidFill>
                  <a:srgbClr val="0070C0"/>
                </a:solidFill>
              </a:rPr>
              <a:t>Codage en VHDL</a:t>
            </a:r>
          </a:p>
          <a:p>
            <a:pPr lvl="1"/>
            <a:endParaRPr lang="fr-FR" sz="1600" dirty="0" smtClean="0">
              <a:solidFill>
                <a:srgbClr val="0070C0"/>
              </a:solidFill>
            </a:endParaRPr>
          </a:p>
          <a:p>
            <a:pPr marL="742950" lvl="1" indent="-285750">
              <a:buFont typeface="Wingdings" pitchFamily="2" charset="2"/>
              <a:buChar char="v"/>
            </a:pPr>
            <a:r>
              <a:rPr lang="fr-FR" sz="1600" dirty="0" smtClean="0"/>
              <a:t>Accélération matérielle par L’</a:t>
            </a:r>
            <a:r>
              <a:rPr lang="fr-FR" sz="1600" dirty="0" err="1" smtClean="0"/>
              <a:t>Auxiliary</a:t>
            </a:r>
            <a:r>
              <a:rPr lang="fr-FR" sz="1600" dirty="0" smtClean="0"/>
              <a:t> </a:t>
            </a:r>
            <a:r>
              <a:rPr lang="fr-FR" sz="1600" dirty="0" err="1" smtClean="0"/>
              <a:t>Processing</a:t>
            </a:r>
            <a:r>
              <a:rPr lang="fr-FR" sz="1600" dirty="0" smtClean="0"/>
              <a:t> Unit du </a:t>
            </a:r>
            <a:r>
              <a:rPr lang="fr-FR" sz="1600" dirty="0" err="1" smtClean="0"/>
              <a:t>Virtex</a:t>
            </a:r>
            <a:r>
              <a:rPr lang="fr-FR" sz="1600" dirty="0" smtClean="0"/>
              <a:t> 4 pour filtrage morpho-math et recherche de clusters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fr-FR" sz="1600" dirty="0" smtClean="0"/>
              <a:t>Calcul de moments par logiciel avec fonctions tabulées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fr-FR" sz="1600" dirty="0" smtClean="0"/>
              <a:t>Gestion optimisée des mémoire caches</a:t>
            </a:r>
          </a:p>
          <a:p>
            <a:pPr lvl="1"/>
            <a:r>
              <a:rPr lang="fr-FR" sz="1600" dirty="0">
                <a:solidFill>
                  <a:srgbClr val="0070C0"/>
                </a:solidFill>
              </a:rPr>
              <a:t>→ </a:t>
            </a:r>
            <a:r>
              <a:rPr lang="fr-FR" sz="1600" dirty="0" smtClean="0">
                <a:solidFill>
                  <a:srgbClr val="0070C0"/>
                </a:solidFill>
              </a:rPr>
              <a:t>Programmation très proche du matériel</a:t>
            </a:r>
            <a:endParaRPr lang="fr-FR" sz="1600" dirty="0">
              <a:solidFill>
                <a:srgbClr val="0070C0"/>
              </a:solidFill>
            </a:endParaRPr>
          </a:p>
          <a:p>
            <a:pPr lvl="1"/>
            <a:endParaRPr lang="fr-FR" sz="16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Système </a:t>
            </a:r>
            <a:r>
              <a:rPr lang="fr-FR" sz="1600" dirty="0" err="1" smtClean="0"/>
              <a:t>multi-processeur</a:t>
            </a:r>
            <a:r>
              <a:rPr lang="fr-FR" sz="1600" dirty="0" smtClean="0"/>
              <a:t> distribué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fr-FR" sz="1600" dirty="0" smtClean="0"/>
              <a:t>Un maître distribuant les événements de manière cyclique à plusieurs</a:t>
            </a:r>
            <a:br>
              <a:rPr lang="fr-FR" sz="1600" dirty="0" smtClean="0"/>
            </a:br>
            <a:r>
              <a:rPr lang="fr-FR" sz="1600" dirty="0" smtClean="0"/>
              <a:t>unités de traitement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fr-FR" sz="1600" dirty="0" smtClean="0"/>
              <a:t>Application mono-tâche pour chaque processeur</a:t>
            </a:r>
          </a:p>
          <a:p>
            <a:pPr marL="742950" lvl="1" indent="-285750">
              <a:buFont typeface="Wingdings" pitchFamily="2" charset="2"/>
              <a:buChar char="v"/>
            </a:pPr>
            <a:endParaRPr lang="fr-FR" sz="1600" dirty="0" smtClean="0"/>
          </a:p>
          <a:p>
            <a:pPr lvl="1"/>
            <a:r>
              <a:rPr lang="fr-FR" sz="1600" dirty="0">
                <a:solidFill>
                  <a:srgbClr val="FF0000"/>
                </a:solidFill>
              </a:rPr>
              <a:t>→ </a:t>
            </a:r>
            <a:r>
              <a:rPr lang="fr-FR" sz="1600" dirty="0" smtClean="0">
                <a:solidFill>
                  <a:srgbClr val="FF0000"/>
                </a:solidFill>
              </a:rPr>
              <a:t>Un OS introduirait de la complexité supplémentaire sans gain évident</a:t>
            </a:r>
          </a:p>
        </p:txBody>
      </p:sp>
    </p:spTree>
    <p:extLst>
      <p:ext uri="{BB962C8B-B14F-4D97-AF65-F5344CB8AC3E}">
        <p14:creationId xmlns:p14="http://schemas.microsoft.com/office/powerpoint/2010/main" val="357767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Système de lecture des </a:t>
            </a:r>
            <a:r>
              <a:rPr lang="fr-FR" dirty="0" err="1" smtClean="0"/>
              <a:t>TPCs</a:t>
            </a:r>
            <a:r>
              <a:rPr lang="fr-FR" dirty="0" smtClean="0"/>
              <a:t> de l’expérience T2K</a:t>
            </a:r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Saclay, 29 Nov. 2012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denis.calvet@cea.fr  -  Applications avec FPGA à processeur embarqué sans système d'exploitation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6</a:t>
            </a:fld>
            <a:endParaRPr lang="fr-FR" smtClean="0">
              <a:solidFill>
                <a:srgbClr val="5F5F5F"/>
              </a:solidFill>
            </a:endParaRPr>
          </a:p>
        </p:txBody>
      </p:sp>
      <p:pic>
        <p:nvPicPr>
          <p:cNvPr id="7" name="Picture 36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3" y="908720"/>
            <a:ext cx="4315864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69" descr="nd280g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928911"/>
            <a:ext cx="3389798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9" descr="tpc_even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482" y="4435221"/>
            <a:ext cx="3371428" cy="1947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2562139" y="5212587"/>
            <a:ext cx="30184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 smtClean="0">
                <a:solidFill>
                  <a:srgbClr val="0070C0"/>
                </a:solidFill>
              </a:rPr>
              <a:t>Le projet en bref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Système d’acquisition de TPC; total: 125.000 canaux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Taux d’événements ~20 Hz; débit au DAQ </a:t>
            </a:r>
            <a:r>
              <a:rPr lang="fr-FR" sz="1600" dirty="0" err="1" smtClean="0"/>
              <a:t>qq</a:t>
            </a:r>
            <a:r>
              <a:rPr lang="fr-FR" sz="1600" dirty="0" smtClean="0"/>
              <a:t> MB/s</a:t>
            </a:r>
            <a:endParaRPr lang="fr-FR" sz="1600" dirty="0"/>
          </a:p>
        </p:txBody>
      </p:sp>
      <p:pic>
        <p:nvPicPr>
          <p:cNvPr id="22" name="Picture 17" descr="RPequipp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3" y="2137154"/>
            <a:ext cx="2483768" cy="373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ZoneTexte 22"/>
          <p:cNvSpPr txBox="1"/>
          <p:nvPr/>
        </p:nvSpPr>
        <p:spPr>
          <a:xfrm>
            <a:off x="107683" y="5873101"/>
            <a:ext cx="21563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>
                <a:solidFill>
                  <a:srgbClr val="7030A0"/>
                </a:solidFill>
              </a:rPr>
              <a:t>1 des 6 plans de TPC</a:t>
            </a:r>
            <a:endParaRPr lang="fr-FR" sz="1600" i="1" dirty="0">
              <a:solidFill>
                <a:srgbClr val="7030A0"/>
              </a:solidFill>
            </a:endParaRPr>
          </a:p>
        </p:txBody>
      </p:sp>
      <p:pic>
        <p:nvPicPr>
          <p:cNvPr id="24" name="Picture 112" descr="IMG_119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768" y="2132856"/>
            <a:ext cx="2975777" cy="2232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Texte 24"/>
          <p:cNvSpPr txBox="1"/>
          <p:nvPr/>
        </p:nvSpPr>
        <p:spPr>
          <a:xfrm>
            <a:off x="2684934" y="4365079"/>
            <a:ext cx="26035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>
                <a:solidFill>
                  <a:srgbClr val="7030A0"/>
                </a:solidFill>
              </a:rPr>
              <a:t>1 des 72 modules frontaux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2510731" y="4652963"/>
            <a:ext cx="3034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smtClean="0">
                <a:solidFill>
                  <a:srgbClr val="7030A0"/>
                </a:solidFill>
              </a:rPr>
              <a:t>PPC405 du </a:t>
            </a:r>
            <a:r>
              <a:rPr lang="fr-FR" sz="1200" i="1" dirty="0" err="1" smtClean="0">
                <a:solidFill>
                  <a:srgbClr val="7030A0"/>
                </a:solidFill>
              </a:rPr>
              <a:t>Virtex</a:t>
            </a:r>
            <a:r>
              <a:rPr lang="fr-FR" sz="1200" i="1" dirty="0" smtClean="0">
                <a:solidFill>
                  <a:srgbClr val="7030A0"/>
                </a:solidFill>
              </a:rPr>
              <a:t>-II Pro inutilisé mais</a:t>
            </a:r>
            <a:br>
              <a:rPr lang="fr-FR" sz="1200" i="1" dirty="0" smtClean="0">
                <a:solidFill>
                  <a:srgbClr val="7030A0"/>
                </a:solidFill>
              </a:rPr>
            </a:br>
            <a:r>
              <a:rPr lang="fr-FR" sz="1200" i="1" dirty="0" smtClean="0">
                <a:solidFill>
                  <a:srgbClr val="7030A0"/>
                </a:solidFill>
              </a:rPr>
              <a:t>µC externe dédié au slow control </a:t>
            </a:r>
            <a:r>
              <a:rPr lang="fr-FR" sz="1200" i="1" dirty="0" err="1" smtClean="0">
                <a:solidFill>
                  <a:srgbClr val="7030A0"/>
                </a:solidFill>
              </a:rPr>
              <a:t>CANbus</a:t>
            </a:r>
            <a:endParaRPr lang="fr-FR" sz="1200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66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FPGA et Processeurs dans l’électronique back-end de T2K TPC</a:t>
            </a:r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Saclay, 29 Nov. 2012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denis.calvet@cea.fr  -  Applications avec FPGA à processeur embarqué sans système d'exploitation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7</a:t>
            </a:fld>
            <a:endParaRPr lang="fr-FR" smtClean="0">
              <a:solidFill>
                <a:srgbClr val="5F5F5F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213297" y="4162794"/>
            <a:ext cx="791643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fr-FR" sz="1600" b="1" i="1" dirty="0" smtClean="0">
                <a:solidFill>
                  <a:srgbClr val="0070C0"/>
                </a:solidFill>
              </a:rPr>
              <a:t>Principes de réalisation</a:t>
            </a:r>
          </a:p>
          <a:p>
            <a:pPr marL="285750" indent="-285750">
              <a:spcAft>
                <a:spcPts val="0"/>
              </a:spcAft>
              <a:buFont typeface="Wingdings" pitchFamily="2" charset="2"/>
              <a:buChar char="v"/>
            </a:pPr>
            <a:r>
              <a:rPr lang="fr-FR" sz="1600" dirty="0" smtClean="0"/>
              <a:t>Système basé sur carte </a:t>
            </a:r>
            <a:r>
              <a:rPr lang="fr-FR" sz="1600" dirty="0" err="1" smtClean="0"/>
              <a:t>Xilinx</a:t>
            </a:r>
            <a:r>
              <a:rPr lang="fr-FR" sz="1600" dirty="0" smtClean="0"/>
              <a:t> ML 405 (</a:t>
            </a:r>
            <a:r>
              <a:rPr lang="fr-FR" sz="1600" dirty="0" err="1" smtClean="0"/>
              <a:t>Virtex</a:t>
            </a:r>
            <a:r>
              <a:rPr lang="fr-FR" sz="1600" dirty="0" smtClean="0"/>
              <a:t> 4) + cartes filles customs</a:t>
            </a:r>
          </a:p>
          <a:p>
            <a:pPr marL="285750" indent="-285750">
              <a:spcAft>
                <a:spcPts val="0"/>
              </a:spcAft>
              <a:buFont typeface="Wingdings" pitchFamily="2" charset="2"/>
              <a:buChar char="v"/>
            </a:pPr>
            <a:r>
              <a:rPr lang="fr-FR" sz="1600" dirty="0"/>
              <a:t>A</a:t>
            </a:r>
            <a:r>
              <a:rPr lang="fr-FR" sz="1600" dirty="0" smtClean="0"/>
              <a:t>pplication mono-tâche sur PowerPC 405 en charge de:</a:t>
            </a:r>
          </a:p>
          <a:p>
            <a:pPr marL="742950" lvl="1" indent="-285750">
              <a:spcAft>
                <a:spcPts val="0"/>
              </a:spcAft>
              <a:buFont typeface="Wingdings" pitchFamily="2" charset="2"/>
              <a:buChar char="v"/>
            </a:pPr>
            <a:r>
              <a:rPr lang="fr-FR" sz="1600" dirty="0"/>
              <a:t>l</a:t>
            </a:r>
            <a:r>
              <a:rPr lang="fr-FR" sz="1600" dirty="0" smtClean="0"/>
              <a:t>a configuration du front-end par 4 liens optiques 2 </a:t>
            </a:r>
            <a:r>
              <a:rPr lang="fr-FR" sz="1600" dirty="0" err="1" smtClean="0"/>
              <a:t>Gbps</a:t>
            </a:r>
            <a:r>
              <a:rPr lang="fr-FR" sz="1600" dirty="0" smtClean="0"/>
              <a:t> protocole spécifique</a:t>
            </a:r>
          </a:p>
          <a:p>
            <a:pPr marL="742950" lvl="1" indent="-285750">
              <a:spcAft>
                <a:spcPts val="0"/>
              </a:spcAft>
              <a:buFont typeface="Wingdings" pitchFamily="2" charset="2"/>
              <a:buChar char="v"/>
            </a:pPr>
            <a:r>
              <a:rPr lang="fr-FR" sz="1600" dirty="0"/>
              <a:t>l</a:t>
            </a:r>
            <a:r>
              <a:rPr lang="fr-FR" sz="1600" dirty="0" smtClean="0"/>
              <a:t>e mouvement (sans réduction) des données reçues du front-end</a:t>
            </a:r>
            <a:r>
              <a:rPr lang="fr-FR" sz="1600" dirty="0"/>
              <a:t/>
            </a:r>
            <a:br>
              <a:rPr lang="fr-FR" sz="1600" dirty="0"/>
            </a:br>
            <a:r>
              <a:rPr lang="fr-FR" sz="1600" dirty="0" smtClean="0"/>
              <a:t>vers le DAQ par Ethernet 10/100/1000 en UDP/IP</a:t>
            </a:r>
          </a:p>
          <a:p>
            <a:pPr lvl="1">
              <a:spcAft>
                <a:spcPts val="0"/>
              </a:spcAft>
            </a:pPr>
            <a:r>
              <a:rPr lang="fr-FR" sz="1600" dirty="0">
                <a:solidFill>
                  <a:srgbClr val="FF0000"/>
                </a:solidFill>
              </a:rPr>
              <a:t>→ </a:t>
            </a:r>
            <a:r>
              <a:rPr lang="fr-FR" sz="1600" dirty="0" smtClean="0">
                <a:solidFill>
                  <a:srgbClr val="FF0000"/>
                </a:solidFill>
              </a:rPr>
              <a:t>Processeur acteur des mouvements de données internes </a:t>
            </a:r>
            <a:r>
              <a:rPr lang="fr-FR" sz="1600" dirty="0" err="1" smtClean="0">
                <a:solidFill>
                  <a:srgbClr val="FF0000"/>
                </a:solidFill>
              </a:rPr>
              <a:t>RocketIO</a:t>
            </a:r>
            <a:r>
              <a:rPr lang="fr-FR" sz="1600" dirty="0" smtClean="0">
                <a:solidFill>
                  <a:srgbClr val="FF0000"/>
                </a:solidFill>
              </a:rPr>
              <a:t> FIFO vers D-Cache: performance limitées (~20 MB/s suffisant pour T2K)</a:t>
            </a:r>
            <a:endParaRPr lang="fr-FR" sz="1600" dirty="0">
              <a:solidFill>
                <a:srgbClr val="FF0000"/>
              </a:solidFill>
            </a:endParaRPr>
          </a:p>
          <a:p>
            <a:pPr lvl="1">
              <a:spcAft>
                <a:spcPts val="0"/>
              </a:spcAft>
            </a:pPr>
            <a:r>
              <a:rPr lang="fr-FR" sz="1200" dirty="0" smtClean="0"/>
              <a:t>A noter: portage sous Linux effectué par collaborateurs mais abandonné car performances nettement inférieures à la version </a:t>
            </a:r>
            <a:r>
              <a:rPr lang="fr-FR" sz="1200" dirty="0" err="1" smtClean="0"/>
              <a:t>standalone</a:t>
            </a:r>
            <a:r>
              <a:rPr lang="fr-FR" sz="1200" dirty="0" smtClean="0"/>
              <a:t> – probablement dû à l’absence de driver UDP/IP zéro-copy </a:t>
            </a:r>
            <a:endParaRPr lang="fr-FR" sz="1200" dirty="0" smtClean="0">
              <a:solidFill>
                <a:srgbClr val="FF0000"/>
              </a:solidFill>
            </a:endParaRPr>
          </a:p>
        </p:txBody>
      </p:sp>
      <p:grpSp>
        <p:nvGrpSpPr>
          <p:cNvPr id="7" name="Groupe 110"/>
          <p:cNvGrpSpPr>
            <a:grpSpLocks/>
          </p:cNvGrpSpPr>
          <p:nvPr/>
        </p:nvGrpSpPr>
        <p:grpSpPr bwMode="auto">
          <a:xfrm>
            <a:off x="5004048" y="906649"/>
            <a:ext cx="4149150" cy="2717830"/>
            <a:chOff x="357188" y="915034"/>
            <a:chExt cx="8609086" cy="5639859"/>
          </a:xfrm>
        </p:grpSpPr>
        <p:sp>
          <p:nvSpPr>
            <p:cNvPr id="8" name="Rectangle 7"/>
            <p:cNvSpPr/>
            <p:nvPr/>
          </p:nvSpPr>
          <p:spPr>
            <a:xfrm>
              <a:off x="519057" y="1272185"/>
              <a:ext cx="7074656" cy="5214974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2312997" y="4464495"/>
              <a:ext cx="1452158" cy="397868"/>
            </a:xfrm>
            <a:custGeom>
              <a:avLst/>
              <a:gdLst>
                <a:gd name="connsiteX0" fmla="*/ 0 w 542925"/>
                <a:gd name="connsiteY0" fmla="*/ 0 h 140494"/>
                <a:gd name="connsiteX1" fmla="*/ 59532 w 542925"/>
                <a:gd name="connsiteY1" fmla="*/ 66675 h 140494"/>
                <a:gd name="connsiteX2" fmla="*/ 4763 w 542925"/>
                <a:gd name="connsiteY2" fmla="*/ 135732 h 140494"/>
                <a:gd name="connsiteX3" fmla="*/ 476250 w 542925"/>
                <a:gd name="connsiteY3" fmla="*/ 140494 h 140494"/>
                <a:gd name="connsiteX4" fmla="*/ 542925 w 542925"/>
                <a:gd name="connsiteY4" fmla="*/ 73819 h 140494"/>
                <a:gd name="connsiteX5" fmla="*/ 481013 w 542925"/>
                <a:gd name="connsiteY5" fmla="*/ 2382 h 140494"/>
                <a:gd name="connsiteX6" fmla="*/ 0 w 542925"/>
                <a:gd name="connsiteY6" fmla="*/ 0 h 14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2925" h="140494">
                  <a:moveTo>
                    <a:pt x="0" y="0"/>
                  </a:moveTo>
                  <a:lnTo>
                    <a:pt x="59532" y="66675"/>
                  </a:lnTo>
                  <a:lnTo>
                    <a:pt x="4763" y="135732"/>
                  </a:lnTo>
                  <a:lnTo>
                    <a:pt x="476250" y="140494"/>
                  </a:lnTo>
                  <a:lnTo>
                    <a:pt x="542925" y="73819"/>
                  </a:lnTo>
                  <a:lnTo>
                    <a:pt x="481013" y="23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2312997" y="3615839"/>
              <a:ext cx="1452158" cy="397870"/>
            </a:xfrm>
            <a:custGeom>
              <a:avLst/>
              <a:gdLst>
                <a:gd name="connsiteX0" fmla="*/ 0 w 542925"/>
                <a:gd name="connsiteY0" fmla="*/ 0 h 140494"/>
                <a:gd name="connsiteX1" fmla="*/ 59532 w 542925"/>
                <a:gd name="connsiteY1" fmla="*/ 66675 h 140494"/>
                <a:gd name="connsiteX2" fmla="*/ 4763 w 542925"/>
                <a:gd name="connsiteY2" fmla="*/ 135732 h 140494"/>
                <a:gd name="connsiteX3" fmla="*/ 476250 w 542925"/>
                <a:gd name="connsiteY3" fmla="*/ 140494 h 140494"/>
                <a:gd name="connsiteX4" fmla="*/ 542925 w 542925"/>
                <a:gd name="connsiteY4" fmla="*/ 73819 h 140494"/>
                <a:gd name="connsiteX5" fmla="*/ 481013 w 542925"/>
                <a:gd name="connsiteY5" fmla="*/ 2382 h 140494"/>
                <a:gd name="connsiteX6" fmla="*/ 0 w 542925"/>
                <a:gd name="connsiteY6" fmla="*/ 0 h 14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2925" h="140494">
                  <a:moveTo>
                    <a:pt x="0" y="0"/>
                  </a:moveTo>
                  <a:lnTo>
                    <a:pt x="59532" y="66675"/>
                  </a:lnTo>
                  <a:lnTo>
                    <a:pt x="4763" y="135732"/>
                  </a:lnTo>
                  <a:lnTo>
                    <a:pt x="476250" y="140494"/>
                  </a:lnTo>
                  <a:lnTo>
                    <a:pt x="542925" y="73819"/>
                  </a:lnTo>
                  <a:lnTo>
                    <a:pt x="481013" y="23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2279681" y="2775023"/>
              <a:ext cx="1452159" cy="399829"/>
            </a:xfrm>
            <a:custGeom>
              <a:avLst/>
              <a:gdLst>
                <a:gd name="connsiteX0" fmla="*/ 0 w 542925"/>
                <a:gd name="connsiteY0" fmla="*/ 0 h 140494"/>
                <a:gd name="connsiteX1" fmla="*/ 59532 w 542925"/>
                <a:gd name="connsiteY1" fmla="*/ 66675 h 140494"/>
                <a:gd name="connsiteX2" fmla="*/ 4763 w 542925"/>
                <a:gd name="connsiteY2" fmla="*/ 135732 h 140494"/>
                <a:gd name="connsiteX3" fmla="*/ 476250 w 542925"/>
                <a:gd name="connsiteY3" fmla="*/ 140494 h 140494"/>
                <a:gd name="connsiteX4" fmla="*/ 542925 w 542925"/>
                <a:gd name="connsiteY4" fmla="*/ 73819 h 140494"/>
                <a:gd name="connsiteX5" fmla="*/ 481013 w 542925"/>
                <a:gd name="connsiteY5" fmla="*/ 2382 h 140494"/>
                <a:gd name="connsiteX6" fmla="*/ 0 w 542925"/>
                <a:gd name="connsiteY6" fmla="*/ 0 h 14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2925" h="140494">
                  <a:moveTo>
                    <a:pt x="0" y="0"/>
                  </a:moveTo>
                  <a:lnTo>
                    <a:pt x="59532" y="66675"/>
                  </a:lnTo>
                  <a:lnTo>
                    <a:pt x="4763" y="135732"/>
                  </a:lnTo>
                  <a:lnTo>
                    <a:pt x="476250" y="140494"/>
                  </a:lnTo>
                  <a:lnTo>
                    <a:pt x="542925" y="73819"/>
                  </a:lnTo>
                  <a:lnTo>
                    <a:pt x="481013" y="23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2312997" y="1951846"/>
              <a:ext cx="1452158" cy="397868"/>
            </a:xfrm>
            <a:custGeom>
              <a:avLst/>
              <a:gdLst>
                <a:gd name="connsiteX0" fmla="*/ 0 w 542925"/>
                <a:gd name="connsiteY0" fmla="*/ 0 h 140494"/>
                <a:gd name="connsiteX1" fmla="*/ 59532 w 542925"/>
                <a:gd name="connsiteY1" fmla="*/ 66675 h 140494"/>
                <a:gd name="connsiteX2" fmla="*/ 4763 w 542925"/>
                <a:gd name="connsiteY2" fmla="*/ 135732 h 140494"/>
                <a:gd name="connsiteX3" fmla="*/ 476250 w 542925"/>
                <a:gd name="connsiteY3" fmla="*/ 140494 h 140494"/>
                <a:gd name="connsiteX4" fmla="*/ 542925 w 542925"/>
                <a:gd name="connsiteY4" fmla="*/ 73819 h 140494"/>
                <a:gd name="connsiteX5" fmla="*/ 481013 w 542925"/>
                <a:gd name="connsiteY5" fmla="*/ 2382 h 140494"/>
                <a:gd name="connsiteX6" fmla="*/ 0 w 542925"/>
                <a:gd name="connsiteY6" fmla="*/ 0 h 14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2925" h="140494">
                  <a:moveTo>
                    <a:pt x="0" y="0"/>
                  </a:moveTo>
                  <a:lnTo>
                    <a:pt x="59532" y="66675"/>
                  </a:lnTo>
                  <a:lnTo>
                    <a:pt x="4763" y="135732"/>
                  </a:lnTo>
                  <a:lnTo>
                    <a:pt x="476250" y="140494"/>
                  </a:lnTo>
                  <a:lnTo>
                    <a:pt x="542925" y="73819"/>
                  </a:lnTo>
                  <a:lnTo>
                    <a:pt x="481013" y="23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084589" y="3787483"/>
              <a:ext cx="1412044" cy="1108770"/>
            </a:xfrm>
            <a:prstGeom prst="rect">
              <a:avLst/>
            </a:prstGeom>
            <a:solidFill>
              <a:srgbClr val="FFFFCC"/>
            </a:soli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fr-FR" sz="1200" dirty="0" err="1">
                  <a:solidFill>
                    <a:schemeClr val="tx1"/>
                  </a:solidFill>
                </a:rPr>
                <a:t>Multi-port</a:t>
              </a:r>
              <a:endParaRPr lang="fr-FR" sz="1200" dirty="0">
                <a:solidFill>
                  <a:schemeClr val="tx1"/>
                </a:solidFill>
              </a:endParaRPr>
            </a:p>
            <a:p>
              <a:pPr algn="ctr">
                <a:defRPr/>
              </a:pPr>
              <a:r>
                <a:rPr lang="fr-FR" sz="1200" dirty="0">
                  <a:solidFill>
                    <a:schemeClr val="tx1"/>
                  </a:solidFill>
                </a:rPr>
                <a:t>Memory</a:t>
              </a:r>
            </a:p>
            <a:p>
              <a:pPr algn="ctr">
                <a:defRPr/>
              </a:pPr>
              <a:r>
                <a:rPr lang="fr-FR" sz="1200" dirty="0" err="1">
                  <a:solidFill>
                    <a:schemeClr val="tx1"/>
                  </a:solidFill>
                </a:rPr>
                <a:t>controller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Connecteur droit 13"/>
            <p:cNvCxnSpPr/>
            <p:nvPr/>
          </p:nvCxnSpPr>
          <p:spPr>
            <a:xfrm rot="5400000" flipH="1" flipV="1">
              <a:off x="1557265" y="3985290"/>
              <a:ext cx="4647030" cy="3135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4162948" y="3010342"/>
              <a:ext cx="1488291" cy="777141"/>
            </a:xfrm>
            <a:prstGeom prst="rect">
              <a:avLst/>
            </a:prstGeom>
            <a:solidFill>
              <a:srgbClr val="FFFFCC"/>
            </a:soli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fr-FR" sz="1200" dirty="0">
                  <a:solidFill>
                    <a:schemeClr val="tx1"/>
                  </a:solidFill>
                </a:rPr>
                <a:t>Cache </a:t>
              </a:r>
              <a:r>
                <a:rPr lang="fr-FR" sz="1200" dirty="0" err="1">
                  <a:solidFill>
                    <a:schemeClr val="tx1"/>
                  </a:solidFill>
                </a:rPr>
                <a:t>controller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62948" y="1490018"/>
              <a:ext cx="1488291" cy="1181398"/>
            </a:xfrm>
            <a:prstGeom prst="rect">
              <a:avLst/>
            </a:prstGeom>
            <a:solidFill>
              <a:srgbClr val="FFFFCC"/>
            </a:soli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fr-FR" sz="1200" dirty="0">
                  <a:solidFill>
                    <a:schemeClr val="tx1"/>
                  </a:solidFill>
                </a:rPr>
                <a:t>PowerPC 405</a:t>
              </a:r>
            </a:p>
            <a:p>
              <a:pPr algn="ctr">
                <a:defRPr/>
              </a:pPr>
              <a:r>
                <a:rPr lang="fr-FR" sz="1200" dirty="0">
                  <a:solidFill>
                    <a:schemeClr val="tx1"/>
                  </a:solidFill>
                </a:rPr>
                <a:t>(300 MHz)</a:t>
              </a:r>
            </a:p>
          </p:txBody>
        </p:sp>
        <p:sp>
          <p:nvSpPr>
            <p:cNvPr id="17" name="ZoneTexte 18"/>
            <p:cNvSpPr txBox="1">
              <a:spLocks noChangeArrowheads="1"/>
            </p:cNvSpPr>
            <p:nvPr/>
          </p:nvSpPr>
          <p:spPr bwMode="auto">
            <a:xfrm>
              <a:off x="1193799" y="5253671"/>
              <a:ext cx="2571748" cy="1006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algn="r" eaLnBrk="1" hangingPunct="1"/>
              <a:r>
                <a:rPr lang="fr-FR" sz="1100" i="1" dirty="0">
                  <a:solidFill>
                    <a:srgbClr val="C00000"/>
                  </a:solidFill>
                </a:rPr>
                <a:t>Data-</a:t>
              </a:r>
              <a:r>
                <a:rPr lang="fr-FR" sz="1100" i="1" dirty="0" err="1">
                  <a:solidFill>
                    <a:srgbClr val="C00000"/>
                  </a:solidFill>
                </a:rPr>
                <a:t>Side</a:t>
              </a:r>
              <a:r>
                <a:rPr lang="fr-FR" sz="1100" i="1" dirty="0">
                  <a:solidFill>
                    <a:srgbClr val="C00000"/>
                  </a:solidFill>
                </a:rPr>
                <a:t>-On Chip Memory bus</a:t>
              </a:r>
            </a:p>
            <a:p>
              <a:pPr algn="r" eaLnBrk="1" hangingPunct="1"/>
              <a:r>
                <a:rPr lang="fr-FR" sz="1100" i="1" dirty="0">
                  <a:solidFill>
                    <a:srgbClr val="C00000"/>
                  </a:solidFill>
                </a:rPr>
                <a:t>32-bit 100 MHz </a:t>
              </a:r>
            </a:p>
          </p:txBody>
        </p:sp>
        <p:sp>
          <p:nvSpPr>
            <p:cNvPr id="18" name="ZoneTexte 19"/>
            <p:cNvSpPr txBox="1">
              <a:spLocks noChangeArrowheads="1"/>
            </p:cNvSpPr>
            <p:nvPr/>
          </p:nvSpPr>
          <p:spPr bwMode="auto">
            <a:xfrm>
              <a:off x="393699" y="915034"/>
              <a:ext cx="4714876" cy="366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eaLnBrk="1" hangingPunct="1"/>
              <a:r>
                <a:rPr lang="fr-FR" sz="1200" dirty="0">
                  <a:solidFill>
                    <a:srgbClr val="008000"/>
                  </a:solidFill>
                </a:rPr>
                <a:t>to/</a:t>
              </a:r>
              <a:r>
                <a:rPr lang="fr-FR" sz="1200" dirty="0" err="1">
                  <a:solidFill>
                    <a:srgbClr val="008000"/>
                  </a:solidFill>
                </a:rPr>
                <a:t>from</a:t>
              </a:r>
              <a:r>
                <a:rPr lang="fr-FR" sz="1200" dirty="0">
                  <a:solidFill>
                    <a:srgbClr val="008000"/>
                  </a:solidFill>
                </a:rPr>
                <a:t> front-end via </a:t>
              </a:r>
              <a:r>
                <a:rPr lang="fr-FR" sz="1200" dirty="0" err="1">
                  <a:solidFill>
                    <a:srgbClr val="008000"/>
                  </a:solidFill>
                </a:rPr>
                <a:t>optical</a:t>
              </a:r>
              <a:r>
                <a:rPr lang="fr-FR" sz="1200" dirty="0">
                  <a:solidFill>
                    <a:srgbClr val="008000"/>
                  </a:solidFill>
                </a:rPr>
                <a:t> links</a:t>
              </a:r>
            </a:p>
          </p:txBody>
        </p:sp>
        <p:cxnSp>
          <p:nvCxnSpPr>
            <p:cNvPr id="19" name="Connecteur droit 18"/>
            <p:cNvCxnSpPr/>
            <p:nvPr/>
          </p:nvCxnSpPr>
          <p:spPr>
            <a:xfrm rot="5400000">
              <a:off x="7593443" y="1778390"/>
              <a:ext cx="7467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isocèle 19"/>
            <p:cNvSpPr/>
            <p:nvPr/>
          </p:nvSpPr>
          <p:spPr>
            <a:xfrm rot="10800000">
              <a:off x="8288208" y="1405020"/>
              <a:ext cx="197933" cy="199914"/>
            </a:xfrm>
            <a:prstGeom prst="triangl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/>
            </a:p>
          </p:txBody>
        </p:sp>
        <p:sp>
          <p:nvSpPr>
            <p:cNvPr id="22" name="ZoneTexte 22"/>
            <p:cNvSpPr txBox="1">
              <a:spLocks noChangeArrowheads="1"/>
            </p:cNvSpPr>
            <p:nvPr/>
          </p:nvSpPr>
          <p:spPr bwMode="auto">
            <a:xfrm>
              <a:off x="500063" y="5647779"/>
              <a:ext cx="1801814" cy="732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eaLnBrk="1" hangingPunct="1"/>
              <a:r>
                <a:rPr lang="fr-FR" sz="1200" b="1" i="1" dirty="0" err="1">
                  <a:solidFill>
                    <a:srgbClr val="0070C0"/>
                  </a:solidFill>
                </a:rPr>
                <a:t>Virtex</a:t>
              </a:r>
              <a:r>
                <a:rPr lang="fr-FR" sz="1200" b="1" i="1" dirty="0">
                  <a:solidFill>
                    <a:srgbClr val="0070C0"/>
                  </a:solidFill>
                </a:rPr>
                <a:t> 4 FPGA</a:t>
              </a:r>
            </a:p>
          </p:txBody>
        </p:sp>
        <p:sp>
          <p:nvSpPr>
            <p:cNvPr id="23" name="Triangle isocèle 22"/>
            <p:cNvSpPr/>
            <p:nvPr/>
          </p:nvSpPr>
          <p:spPr>
            <a:xfrm>
              <a:off x="7866867" y="1405020"/>
              <a:ext cx="197932" cy="199914"/>
            </a:xfrm>
            <a:prstGeom prst="triangl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56352" y="1965399"/>
              <a:ext cx="1340027" cy="706018"/>
            </a:xfrm>
            <a:prstGeom prst="rect">
              <a:avLst/>
            </a:prstGeom>
            <a:solidFill>
              <a:srgbClr val="FFFFCC"/>
            </a:soli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fr-FR" sz="1200" dirty="0" err="1">
                  <a:solidFill>
                    <a:schemeClr val="tx1"/>
                  </a:solidFill>
                </a:rPr>
                <a:t>RocketIO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25" name="Connecteur droit 24"/>
            <p:cNvCxnSpPr/>
            <p:nvPr/>
          </p:nvCxnSpPr>
          <p:spPr>
            <a:xfrm>
              <a:off x="1903413" y="2163520"/>
              <a:ext cx="5722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/>
            <p:cNvCxnSpPr/>
            <p:nvPr/>
          </p:nvCxnSpPr>
          <p:spPr>
            <a:xfrm rot="10800000" flipV="1">
              <a:off x="1903413" y="2557468"/>
              <a:ext cx="199304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riangle isocèle 26"/>
            <p:cNvSpPr/>
            <p:nvPr/>
          </p:nvSpPr>
          <p:spPr>
            <a:xfrm rot="5400000">
              <a:off x="357177" y="2049854"/>
              <a:ext cx="197954" cy="197932"/>
            </a:xfrm>
            <a:prstGeom prst="triangl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/>
            </a:p>
          </p:txBody>
        </p:sp>
        <p:cxnSp>
          <p:nvCxnSpPr>
            <p:cNvPr id="28" name="Connecteur droit 27"/>
            <p:cNvCxnSpPr/>
            <p:nvPr/>
          </p:nvCxnSpPr>
          <p:spPr>
            <a:xfrm rot="10800000">
              <a:off x="3765155" y="2173319"/>
              <a:ext cx="1313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riangle isocèle 28"/>
            <p:cNvSpPr/>
            <p:nvPr/>
          </p:nvSpPr>
          <p:spPr>
            <a:xfrm rot="16200000">
              <a:off x="357177" y="2359525"/>
              <a:ext cx="197954" cy="197932"/>
            </a:xfrm>
            <a:prstGeom prst="triangl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/>
            </a:p>
          </p:txBody>
        </p:sp>
        <p:sp>
          <p:nvSpPr>
            <p:cNvPr id="30" name="ZoneTexte 30"/>
            <p:cNvSpPr txBox="1">
              <a:spLocks noChangeArrowheads="1"/>
            </p:cNvSpPr>
            <p:nvPr/>
          </p:nvSpPr>
          <p:spPr bwMode="auto">
            <a:xfrm>
              <a:off x="2451101" y="1975485"/>
              <a:ext cx="1593848" cy="366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eaLnBrk="1" hangingPunct="1"/>
              <a:r>
                <a:rPr lang="fr-FR" sz="1200" i="1"/>
                <a:t>1K-32bit</a:t>
              </a:r>
            </a:p>
          </p:txBody>
        </p:sp>
        <p:cxnSp>
          <p:nvCxnSpPr>
            <p:cNvPr id="31" name="Connecteur droit 30"/>
            <p:cNvCxnSpPr/>
            <p:nvPr/>
          </p:nvCxnSpPr>
          <p:spPr>
            <a:xfrm rot="16200000" flipH="1">
              <a:off x="2265952" y="1983213"/>
              <a:ext cx="197955" cy="17049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/>
            <p:cNvCxnSpPr/>
            <p:nvPr/>
          </p:nvCxnSpPr>
          <p:spPr>
            <a:xfrm rot="16200000" flipH="1">
              <a:off x="3579949" y="1976355"/>
              <a:ext cx="197954" cy="1724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/>
            <p:cNvCxnSpPr/>
            <p:nvPr/>
          </p:nvCxnSpPr>
          <p:spPr>
            <a:xfrm rot="5400000">
              <a:off x="2271833" y="2175288"/>
              <a:ext cx="186194" cy="17049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 rot="5400000">
              <a:off x="3585829" y="2180189"/>
              <a:ext cx="186195" cy="1724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/>
            <p:cNvCxnSpPr/>
            <p:nvPr/>
          </p:nvCxnSpPr>
          <p:spPr>
            <a:xfrm>
              <a:off x="2279681" y="1969485"/>
              <a:ext cx="1313018" cy="588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>
              <a:off x="2279681" y="2353634"/>
              <a:ext cx="1313018" cy="588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ZoneTexte 37"/>
            <p:cNvSpPr txBox="1">
              <a:spLocks noChangeArrowheads="1"/>
            </p:cNvSpPr>
            <p:nvPr/>
          </p:nvSpPr>
          <p:spPr bwMode="auto">
            <a:xfrm>
              <a:off x="1930401" y="1792920"/>
              <a:ext cx="349250" cy="366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eaLnBrk="1" hangingPunct="1"/>
              <a:r>
                <a:rPr lang="fr-FR" sz="1200" i="1"/>
                <a:t>rx</a:t>
              </a:r>
            </a:p>
          </p:txBody>
        </p:sp>
        <p:sp>
          <p:nvSpPr>
            <p:cNvPr id="38" name="ZoneTexte 38"/>
            <p:cNvSpPr txBox="1">
              <a:spLocks noChangeArrowheads="1"/>
            </p:cNvSpPr>
            <p:nvPr/>
          </p:nvSpPr>
          <p:spPr bwMode="auto">
            <a:xfrm>
              <a:off x="1930401" y="2175508"/>
              <a:ext cx="349250" cy="366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eaLnBrk="1" hangingPunct="1"/>
              <a:r>
                <a:rPr lang="fr-FR" sz="1200" i="1"/>
                <a:t>tx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56352" y="2770567"/>
              <a:ext cx="1340027" cy="706018"/>
            </a:xfrm>
            <a:prstGeom prst="rect">
              <a:avLst/>
            </a:prstGeom>
            <a:solidFill>
              <a:srgbClr val="FFFFCC"/>
            </a:soli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fr-FR" sz="1200" dirty="0" err="1">
                  <a:solidFill>
                    <a:schemeClr val="tx1"/>
                  </a:solidFill>
                </a:rPr>
                <a:t>RocketIO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40" name="Connecteur droit 39"/>
            <p:cNvCxnSpPr/>
            <p:nvPr/>
          </p:nvCxnSpPr>
          <p:spPr>
            <a:xfrm>
              <a:off x="1903413" y="2969057"/>
              <a:ext cx="5722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 rot="10800000" flipV="1">
              <a:off x="1903413" y="3364966"/>
              <a:ext cx="199304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riangle isocèle 41"/>
            <p:cNvSpPr/>
            <p:nvPr/>
          </p:nvSpPr>
          <p:spPr>
            <a:xfrm rot="5400000">
              <a:off x="357177" y="2855391"/>
              <a:ext cx="197955" cy="197932"/>
            </a:xfrm>
            <a:prstGeom prst="triangl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/>
            </a:p>
          </p:txBody>
        </p:sp>
        <p:cxnSp>
          <p:nvCxnSpPr>
            <p:cNvPr id="43" name="Connecteur droit 42"/>
            <p:cNvCxnSpPr/>
            <p:nvPr/>
          </p:nvCxnSpPr>
          <p:spPr>
            <a:xfrm rot="10800000">
              <a:off x="3765155" y="2980816"/>
              <a:ext cx="1313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riangle isocèle 43"/>
            <p:cNvSpPr/>
            <p:nvPr/>
          </p:nvSpPr>
          <p:spPr>
            <a:xfrm rot="16200000">
              <a:off x="356197" y="3166042"/>
              <a:ext cx="199914" cy="197932"/>
            </a:xfrm>
            <a:prstGeom prst="triangl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/>
            </a:p>
          </p:txBody>
        </p:sp>
        <p:sp>
          <p:nvSpPr>
            <p:cNvPr id="45" name="ZoneTexte 45"/>
            <p:cNvSpPr txBox="1">
              <a:spLocks noChangeArrowheads="1"/>
            </p:cNvSpPr>
            <p:nvPr/>
          </p:nvSpPr>
          <p:spPr bwMode="auto">
            <a:xfrm>
              <a:off x="2451101" y="2781935"/>
              <a:ext cx="1593848" cy="366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eaLnBrk="1" hangingPunct="1"/>
              <a:r>
                <a:rPr lang="fr-FR" sz="1200" i="1"/>
                <a:t>1K-32bit</a:t>
              </a:r>
            </a:p>
          </p:txBody>
        </p:sp>
        <p:cxnSp>
          <p:nvCxnSpPr>
            <p:cNvPr id="46" name="Connecteur droit 45"/>
            <p:cNvCxnSpPr/>
            <p:nvPr/>
          </p:nvCxnSpPr>
          <p:spPr>
            <a:xfrm rot="16200000" flipH="1">
              <a:off x="2265952" y="2788751"/>
              <a:ext cx="197954" cy="17049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46"/>
            <p:cNvCxnSpPr/>
            <p:nvPr/>
          </p:nvCxnSpPr>
          <p:spPr>
            <a:xfrm rot="16200000" flipH="1">
              <a:off x="3580930" y="2780911"/>
              <a:ext cx="195995" cy="1724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/>
            <p:cNvCxnSpPr/>
            <p:nvPr/>
          </p:nvCxnSpPr>
          <p:spPr>
            <a:xfrm rot="5400000">
              <a:off x="2272812" y="2979845"/>
              <a:ext cx="184235" cy="17049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48"/>
            <p:cNvCxnSpPr/>
            <p:nvPr/>
          </p:nvCxnSpPr>
          <p:spPr>
            <a:xfrm rot="5400000">
              <a:off x="3586809" y="2986706"/>
              <a:ext cx="184235" cy="1724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49"/>
            <p:cNvCxnSpPr/>
            <p:nvPr/>
          </p:nvCxnSpPr>
          <p:spPr>
            <a:xfrm>
              <a:off x="2279681" y="2775023"/>
              <a:ext cx="1313018" cy="78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/>
            <p:cNvCxnSpPr/>
            <p:nvPr/>
          </p:nvCxnSpPr>
          <p:spPr>
            <a:xfrm>
              <a:off x="2279681" y="3157211"/>
              <a:ext cx="1313018" cy="78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ZoneTexte 52"/>
            <p:cNvSpPr txBox="1">
              <a:spLocks noChangeArrowheads="1"/>
            </p:cNvSpPr>
            <p:nvPr/>
          </p:nvSpPr>
          <p:spPr bwMode="auto">
            <a:xfrm>
              <a:off x="1930401" y="2597784"/>
              <a:ext cx="349250" cy="366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eaLnBrk="1" hangingPunct="1"/>
              <a:r>
                <a:rPr lang="fr-FR" sz="1200" i="1"/>
                <a:t>rx</a:t>
              </a:r>
            </a:p>
          </p:txBody>
        </p:sp>
        <p:sp>
          <p:nvSpPr>
            <p:cNvPr id="53" name="ZoneTexte 53"/>
            <p:cNvSpPr txBox="1">
              <a:spLocks noChangeArrowheads="1"/>
            </p:cNvSpPr>
            <p:nvPr/>
          </p:nvSpPr>
          <p:spPr bwMode="auto">
            <a:xfrm>
              <a:off x="1930401" y="2980372"/>
              <a:ext cx="349250" cy="366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eaLnBrk="1" hangingPunct="1"/>
              <a:r>
                <a:rPr lang="fr-FR" sz="1200" i="1"/>
                <a:t>tx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56352" y="3597679"/>
              <a:ext cx="1340027" cy="706018"/>
            </a:xfrm>
            <a:prstGeom prst="rect">
              <a:avLst/>
            </a:prstGeom>
            <a:solidFill>
              <a:srgbClr val="FFFFCC"/>
            </a:soli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fr-FR" sz="1200" dirty="0" err="1">
                  <a:solidFill>
                    <a:schemeClr val="tx1"/>
                  </a:solidFill>
                </a:rPr>
                <a:t>RocketIO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55" name="Connecteur droit 54"/>
            <p:cNvCxnSpPr/>
            <p:nvPr/>
          </p:nvCxnSpPr>
          <p:spPr>
            <a:xfrm>
              <a:off x="1903413" y="3796154"/>
              <a:ext cx="5722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55"/>
            <p:cNvCxnSpPr/>
            <p:nvPr/>
          </p:nvCxnSpPr>
          <p:spPr>
            <a:xfrm rot="10800000" flipV="1">
              <a:off x="1903413" y="4192062"/>
              <a:ext cx="199304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riangle isocèle 56"/>
            <p:cNvSpPr/>
            <p:nvPr/>
          </p:nvSpPr>
          <p:spPr>
            <a:xfrm rot="5400000">
              <a:off x="357177" y="3682488"/>
              <a:ext cx="197955" cy="197932"/>
            </a:xfrm>
            <a:prstGeom prst="triangl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/>
            </a:p>
          </p:txBody>
        </p:sp>
        <p:cxnSp>
          <p:nvCxnSpPr>
            <p:cNvPr id="58" name="Connecteur droit 57"/>
            <p:cNvCxnSpPr/>
            <p:nvPr/>
          </p:nvCxnSpPr>
          <p:spPr>
            <a:xfrm rot="10800000">
              <a:off x="3765155" y="3807913"/>
              <a:ext cx="1313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riangle isocèle 58"/>
            <p:cNvSpPr/>
            <p:nvPr/>
          </p:nvSpPr>
          <p:spPr>
            <a:xfrm rot="16200000">
              <a:off x="356197" y="3993139"/>
              <a:ext cx="199914" cy="197932"/>
            </a:xfrm>
            <a:prstGeom prst="triangl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/>
            </a:p>
          </p:txBody>
        </p:sp>
        <p:sp>
          <p:nvSpPr>
            <p:cNvPr id="60" name="ZoneTexte 60"/>
            <p:cNvSpPr txBox="1">
              <a:spLocks noChangeArrowheads="1"/>
            </p:cNvSpPr>
            <p:nvPr/>
          </p:nvSpPr>
          <p:spPr bwMode="auto">
            <a:xfrm>
              <a:off x="2451101" y="3609020"/>
              <a:ext cx="1593848" cy="366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eaLnBrk="1" hangingPunct="1"/>
              <a:r>
                <a:rPr lang="fr-FR" sz="1200" i="1"/>
                <a:t>1K-32bit</a:t>
              </a:r>
            </a:p>
          </p:txBody>
        </p:sp>
        <p:cxnSp>
          <p:nvCxnSpPr>
            <p:cNvPr id="61" name="Connecteur droit 60"/>
            <p:cNvCxnSpPr/>
            <p:nvPr/>
          </p:nvCxnSpPr>
          <p:spPr>
            <a:xfrm rot="16200000" flipH="1">
              <a:off x="2265952" y="3615848"/>
              <a:ext cx="197954" cy="17049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>
            <a:xfrm rot="16200000" flipH="1">
              <a:off x="3580930" y="3608008"/>
              <a:ext cx="195995" cy="1724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>
            <a:xfrm rot="5400000">
              <a:off x="2272812" y="3806942"/>
              <a:ext cx="184235" cy="17049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cteur droit 63"/>
            <p:cNvCxnSpPr/>
            <p:nvPr/>
          </p:nvCxnSpPr>
          <p:spPr>
            <a:xfrm rot="5400000">
              <a:off x="3586809" y="3813803"/>
              <a:ext cx="184235" cy="1724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/>
            <p:nvPr/>
          </p:nvCxnSpPr>
          <p:spPr>
            <a:xfrm>
              <a:off x="2279681" y="3602120"/>
              <a:ext cx="1313018" cy="78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>
              <a:off x="2279681" y="3984308"/>
              <a:ext cx="1313018" cy="78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ZoneTexte 67"/>
            <p:cNvSpPr txBox="1">
              <a:spLocks noChangeArrowheads="1"/>
            </p:cNvSpPr>
            <p:nvPr/>
          </p:nvSpPr>
          <p:spPr bwMode="auto">
            <a:xfrm>
              <a:off x="1930401" y="3424872"/>
              <a:ext cx="349250" cy="366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eaLnBrk="1" hangingPunct="1"/>
              <a:r>
                <a:rPr lang="fr-FR" sz="1200" i="1"/>
                <a:t>rx</a:t>
              </a:r>
            </a:p>
          </p:txBody>
        </p:sp>
        <p:sp>
          <p:nvSpPr>
            <p:cNvPr id="68" name="ZoneTexte 68"/>
            <p:cNvSpPr txBox="1">
              <a:spLocks noChangeArrowheads="1"/>
            </p:cNvSpPr>
            <p:nvPr/>
          </p:nvSpPr>
          <p:spPr bwMode="auto">
            <a:xfrm>
              <a:off x="1930401" y="3807462"/>
              <a:ext cx="349250" cy="366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eaLnBrk="1" hangingPunct="1"/>
              <a:r>
                <a:rPr lang="fr-FR" sz="1200" i="1"/>
                <a:t>tx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56352" y="4469199"/>
              <a:ext cx="1340027" cy="706018"/>
            </a:xfrm>
            <a:prstGeom prst="rect">
              <a:avLst/>
            </a:prstGeom>
            <a:solidFill>
              <a:srgbClr val="FFFFCC"/>
            </a:soli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fr-FR" sz="1200" dirty="0" err="1">
                  <a:solidFill>
                    <a:schemeClr val="tx1"/>
                  </a:solidFill>
                </a:rPr>
                <a:t>RocketIO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70" name="Connecteur droit 69"/>
            <p:cNvCxnSpPr/>
            <p:nvPr/>
          </p:nvCxnSpPr>
          <p:spPr>
            <a:xfrm>
              <a:off x="1903413" y="4668330"/>
              <a:ext cx="5722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cteur droit 70"/>
            <p:cNvCxnSpPr/>
            <p:nvPr/>
          </p:nvCxnSpPr>
          <p:spPr>
            <a:xfrm rot="10800000" flipV="1">
              <a:off x="1903413" y="5062278"/>
              <a:ext cx="199304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riangle isocèle 71"/>
            <p:cNvSpPr/>
            <p:nvPr/>
          </p:nvSpPr>
          <p:spPr>
            <a:xfrm rot="5400000">
              <a:off x="356197" y="4553684"/>
              <a:ext cx="199914" cy="197932"/>
            </a:xfrm>
            <a:prstGeom prst="triangl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/>
            </a:p>
          </p:txBody>
        </p:sp>
        <p:cxnSp>
          <p:nvCxnSpPr>
            <p:cNvPr id="73" name="Connecteur droit 72"/>
            <p:cNvCxnSpPr/>
            <p:nvPr/>
          </p:nvCxnSpPr>
          <p:spPr>
            <a:xfrm rot="10800000">
              <a:off x="3765155" y="4678129"/>
              <a:ext cx="1313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riangle isocèle 73"/>
            <p:cNvSpPr/>
            <p:nvPr/>
          </p:nvSpPr>
          <p:spPr>
            <a:xfrm rot="16200000">
              <a:off x="356197" y="4863355"/>
              <a:ext cx="199914" cy="197932"/>
            </a:xfrm>
            <a:prstGeom prst="triangl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/>
            </a:p>
          </p:txBody>
        </p:sp>
        <p:sp>
          <p:nvSpPr>
            <p:cNvPr id="75" name="ZoneTexte 75"/>
            <p:cNvSpPr txBox="1">
              <a:spLocks noChangeArrowheads="1"/>
            </p:cNvSpPr>
            <p:nvPr/>
          </p:nvSpPr>
          <p:spPr bwMode="auto">
            <a:xfrm>
              <a:off x="2451101" y="4480560"/>
              <a:ext cx="1593848" cy="366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eaLnBrk="1" hangingPunct="1"/>
              <a:r>
                <a:rPr lang="fr-FR" sz="1200" i="1"/>
                <a:t>1K-32bit</a:t>
              </a:r>
            </a:p>
          </p:txBody>
        </p:sp>
        <p:cxnSp>
          <p:nvCxnSpPr>
            <p:cNvPr id="76" name="Connecteur droit 75"/>
            <p:cNvCxnSpPr/>
            <p:nvPr/>
          </p:nvCxnSpPr>
          <p:spPr>
            <a:xfrm rot="16200000" flipH="1">
              <a:off x="2266933" y="4487043"/>
              <a:ext cx="195995" cy="17049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eur droit 76"/>
            <p:cNvCxnSpPr/>
            <p:nvPr/>
          </p:nvCxnSpPr>
          <p:spPr>
            <a:xfrm rot="16200000" flipH="1">
              <a:off x="3580930" y="4480185"/>
              <a:ext cx="195995" cy="1724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/>
            <p:cNvCxnSpPr/>
            <p:nvPr/>
          </p:nvCxnSpPr>
          <p:spPr>
            <a:xfrm rot="5400000">
              <a:off x="2271832" y="4678138"/>
              <a:ext cx="186195" cy="17049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 rot="5400000">
              <a:off x="3586809" y="4684019"/>
              <a:ext cx="184235" cy="1724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79"/>
            <p:cNvCxnSpPr/>
            <p:nvPr/>
          </p:nvCxnSpPr>
          <p:spPr>
            <a:xfrm>
              <a:off x="2279681" y="4474295"/>
              <a:ext cx="1313018" cy="588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eur droit 80"/>
            <p:cNvCxnSpPr/>
            <p:nvPr/>
          </p:nvCxnSpPr>
          <p:spPr>
            <a:xfrm>
              <a:off x="2279681" y="4856485"/>
              <a:ext cx="1313018" cy="58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ZoneTexte 82"/>
            <p:cNvSpPr txBox="1">
              <a:spLocks noChangeArrowheads="1"/>
            </p:cNvSpPr>
            <p:nvPr/>
          </p:nvSpPr>
          <p:spPr bwMode="auto">
            <a:xfrm>
              <a:off x="1930401" y="4296410"/>
              <a:ext cx="349250" cy="366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eaLnBrk="1" hangingPunct="1"/>
              <a:r>
                <a:rPr lang="fr-FR" sz="1200" i="1"/>
                <a:t>rx</a:t>
              </a:r>
            </a:p>
          </p:txBody>
        </p:sp>
        <p:sp>
          <p:nvSpPr>
            <p:cNvPr id="83" name="ZoneTexte 83"/>
            <p:cNvSpPr txBox="1">
              <a:spLocks noChangeArrowheads="1"/>
            </p:cNvSpPr>
            <p:nvPr/>
          </p:nvSpPr>
          <p:spPr bwMode="auto">
            <a:xfrm>
              <a:off x="1930401" y="4679000"/>
              <a:ext cx="349250" cy="366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eaLnBrk="1" hangingPunct="1"/>
              <a:r>
                <a:rPr lang="fr-FR" sz="1200" i="1"/>
                <a:t>tx</a:t>
              </a:r>
            </a:p>
          </p:txBody>
        </p:sp>
        <p:sp>
          <p:nvSpPr>
            <p:cNvPr id="84" name="ZoneTexte 84"/>
            <p:cNvSpPr txBox="1">
              <a:spLocks noChangeArrowheads="1"/>
            </p:cNvSpPr>
            <p:nvPr/>
          </p:nvSpPr>
          <p:spPr bwMode="auto">
            <a:xfrm>
              <a:off x="6018213" y="5212397"/>
              <a:ext cx="1595851" cy="1342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eaLnBrk="1" hangingPunct="1"/>
              <a:r>
                <a:rPr lang="fr-FR" sz="1100" i="1">
                  <a:solidFill>
                    <a:srgbClr val="C00000"/>
                  </a:solidFill>
                </a:rPr>
                <a:t>Processor Local Bus</a:t>
              </a:r>
            </a:p>
            <a:p>
              <a:pPr eaLnBrk="1" hangingPunct="1"/>
              <a:r>
                <a:rPr lang="fr-FR" sz="1100" i="1">
                  <a:solidFill>
                    <a:srgbClr val="C00000"/>
                  </a:solidFill>
                </a:rPr>
                <a:t>32/64-bit</a:t>
              </a:r>
            </a:p>
            <a:p>
              <a:pPr eaLnBrk="1" hangingPunct="1"/>
              <a:r>
                <a:rPr lang="fr-FR" sz="1100" i="1">
                  <a:solidFill>
                    <a:srgbClr val="C00000"/>
                  </a:solidFill>
                </a:rPr>
                <a:t>100 MHz </a:t>
              </a:r>
            </a:p>
          </p:txBody>
        </p:sp>
        <p:cxnSp>
          <p:nvCxnSpPr>
            <p:cNvPr id="85" name="Connecteur droit 84"/>
            <p:cNvCxnSpPr/>
            <p:nvPr/>
          </p:nvCxnSpPr>
          <p:spPr>
            <a:xfrm flipV="1">
              <a:off x="3912135" y="1998884"/>
              <a:ext cx="266523" cy="19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 rot="5400000" flipH="1" flipV="1">
              <a:off x="3636540" y="3959810"/>
              <a:ext cx="4564712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5400000">
              <a:off x="4738142" y="2840681"/>
              <a:ext cx="33907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ectangle 87"/>
            <p:cNvSpPr/>
            <p:nvPr/>
          </p:nvSpPr>
          <p:spPr>
            <a:xfrm>
              <a:off x="4178218" y="4126408"/>
              <a:ext cx="1488291" cy="777141"/>
            </a:xfrm>
            <a:prstGeom prst="rect">
              <a:avLst/>
            </a:prstGeom>
            <a:solidFill>
              <a:srgbClr val="FFFFCC"/>
            </a:soli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fr-FR" sz="1200" dirty="0">
                  <a:solidFill>
                    <a:schemeClr val="tx1"/>
                  </a:solidFill>
                </a:rPr>
                <a:t>D-Cache</a:t>
              </a:r>
            </a:p>
            <a:p>
              <a:pPr algn="ctr">
                <a:defRPr/>
              </a:pPr>
              <a:r>
                <a:rPr lang="fr-FR" sz="1200" dirty="0">
                  <a:solidFill>
                    <a:schemeClr val="tx1"/>
                  </a:solidFill>
                </a:rPr>
                <a:t>I-Cache</a:t>
              </a:r>
            </a:p>
          </p:txBody>
        </p:sp>
        <p:cxnSp>
          <p:nvCxnSpPr>
            <p:cNvPr id="89" name="Connecteur droit 88"/>
            <p:cNvCxnSpPr/>
            <p:nvPr/>
          </p:nvCxnSpPr>
          <p:spPr>
            <a:xfrm rot="5400000">
              <a:off x="4737161" y="3956870"/>
              <a:ext cx="341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cteur droit 89"/>
            <p:cNvCxnSpPr/>
            <p:nvPr/>
          </p:nvCxnSpPr>
          <p:spPr>
            <a:xfrm flipV="1">
              <a:off x="5652374" y="3319887"/>
              <a:ext cx="266523" cy="19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cteur droit 90"/>
            <p:cNvCxnSpPr/>
            <p:nvPr/>
          </p:nvCxnSpPr>
          <p:spPr>
            <a:xfrm flipV="1">
              <a:off x="5652374" y="1998884"/>
              <a:ext cx="26652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Rectangle 91"/>
            <p:cNvSpPr/>
            <p:nvPr/>
          </p:nvSpPr>
          <p:spPr>
            <a:xfrm>
              <a:off x="6102702" y="2152174"/>
              <a:ext cx="1412044" cy="784933"/>
            </a:xfrm>
            <a:prstGeom prst="rect">
              <a:avLst/>
            </a:prstGeom>
            <a:solidFill>
              <a:srgbClr val="FFFFCC"/>
            </a:soli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fr-FR" sz="1200" dirty="0">
                  <a:solidFill>
                    <a:schemeClr val="tx1"/>
                  </a:solidFill>
                </a:rPr>
                <a:t>Ethernet</a:t>
              </a:r>
            </a:p>
            <a:p>
              <a:pPr algn="ctr">
                <a:defRPr/>
              </a:pPr>
              <a:r>
                <a:rPr lang="fr-FR" sz="1200" dirty="0">
                  <a:solidFill>
                    <a:schemeClr val="tx1"/>
                  </a:solidFill>
                </a:rPr>
                <a:t>MAC</a:t>
              </a: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4178218" y="5213009"/>
              <a:ext cx="1488291" cy="777141"/>
            </a:xfrm>
            <a:prstGeom prst="rect">
              <a:avLst/>
            </a:prstGeom>
            <a:solidFill>
              <a:srgbClr val="FFFFCC"/>
            </a:soli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fr-FR" sz="1200" dirty="0">
                  <a:solidFill>
                    <a:schemeClr val="tx1"/>
                  </a:solidFill>
                </a:rPr>
                <a:t>User </a:t>
              </a:r>
              <a:r>
                <a:rPr lang="fr-FR" sz="1200" dirty="0" err="1">
                  <a:solidFill>
                    <a:schemeClr val="tx1"/>
                  </a:solidFill>
                </a:rPr>
                <a:t>Logic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94" name="Connecteur droit 93"/>
            <p:cNvCxnSpPr/>
            <p:nvPr/>
          </p:nvCxnSpPr>
          <p:spPr>
            <a:xfrm flipV="1">
              <a:off x="5666091" y="5605184"/>
              <a:ext cx="26652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cteur droit 94"/>
            <p:cNvCxnSpPr/>
            <p:nvPr/>
          </p:nvCxnSpPr>
          <p:spPr>
            <a:xfrm flipV="1">
              <a:off x="3896457" y="5605184"/>
              <a:ext cx="26652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Rectangle 95"/>
            <p:cNvSpPr/>
            <p:nvPr/>
          </p:nvSpPr>
          <p:spPr>
            <a:xfrm>
              <a:off x="7781217" y="2151045"/>
              <a:ext cx="867243" cy="784933"/>
            </a:xfrm>
            <a:prstGeom prst="rect">
              <a:avLst/>
            </a:prstGeom>
            <a:solidFill>
              <a:srgbClr val="FFFFCC"/>
            </a:soli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fr-FR" sz="1200" dirty="0">
                  <a:solidFill>
                    <a:schemeClr val="tx1"/>
                  </a:solidFill>
                </a:rPr>
                <a:t>PHY</a:t>
              </a: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7714032" y="4111320"/>
              <a:ext cx="1252242" cy="784933"/>
            </a:xfrm>
            <a:prstGeom prst="rect">
              <a:avLst/>
            </a:prstGeom>
            <a:solidFill>
              <a:srgbClr val="FFFFCC"/>
            </a:solidFill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fr-FR" sz="1200" dirty="0">
                  <a:solidFill>
                    <a:schemeClr val="tx1"/>
                  </a:solidFill>
                </a:rPr>
                <a:t>128 MB</a:t>
              </a:r>
            </a:p>
            <a:p>
              <a:pPr algn="ctr">
                <a:defRPr/>
              </a:pPr>
              <a:r>
                <a:rPr lang="fr-FR" sz="1200" dirty="0">
                  <a:solidFill>
                    <a:schemeClr val="tx1"/>
                  </a:solidFill>
                </a:rPr>
                <a:t>DRAM</a:t>
              </a:r>
            </a:p>
          </p:txBody>
        </p:sp>
        <p:cxnSp>
          <p:nvCxnSpPr>
            <p:cNvPr id="98" name="Connecteur droit 97"/>
            <p:cNvCxnSpPr/>
            <p:nvPr/>
          </p:nvCxnSpPr>
          <p:spPr>
            <a:xfrm>
              <a:off x="5932615" y="4342979"/>
              <a:ext cx="1528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eur droit 98"/>
            <p:cNvCxnSpPr/>
            <p:nvPr/>
          </p:nvCxnSpPr>
          <p:spPr>
            <a:xfrm>
              <a:off x="5932615" y="2545708"/>
              <a:ext cx="17049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ZoneTexte 100"/>
            <p:cNvSpPr txBox="1">
              <a:spLocks noChangeArrowheads="1"/>
            </p:cNvSpPr>
            <p:nvPr/>
          </p:nvSpPr>
          <p:spPr bwMode="auto">
            <a:xfrm>
              <a:off x="5583239" y="915034"/>
              <a:ext cx="3300412" cy="366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algn="r" eaLnBrk="1" hangingPunct="1"/>
              <a:r>
                <a:rPr lang="fr-FR" sz="1200">
                  <a:solidFill>
                    <a:schemeClr val="accent2"/>
                  </a:solidFill>
                </a:rPr>
                <a:t>to/from TPC DAQ PC</a:t>
              </a:r>
            </a:p>
          </p:txBody>
        </p:sp>
        <p:cxnSp>
          <p:nvCxnSpPr>
            <p:cNvPr id="101" name="Connecteur droit 100"/>
            <p:cNvCxnSpPr/>
            <p:nvPr/>
          </p:nvCxnSpPr>
          <p:spPr>
            <a:xfrm flipV="1">
              <a:off x="7516075" y="2543749"/>
              <a:ext cx="266523" cy="19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cteur droit 101"/>
            <p:cNvCxnSpPr/>
            <p:nvPr/>
          </p:nvCxnSpPr>
          <p:spPr>
            <a:xfrm flipV="1">
              <a:off x="7512156" y="4503694"/>
              <a:ext cx="20185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cteur droit 102"/>
            <p:cNvCxnSpPr/>
            <p:nvPr/>
          </p:nvCxnSpPr>
          <p:spPr>
            <a:xfrm rot="5400000">
              <a:off x="8011844" y="1777411"/>
              <a:ext cx="74869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cteur droit 103"/>
            <p:cNvCxnSpPr>
              <a:stCxn id="74" idx="0"/>
            </p:cNvCxnSpPr>
            <p:nvPr/>
          </p:nvCxnSpPr>
          <p:spPr>
            <a:xfrm rot="10800000" flipH="1">
              <a:off x="357188" y="1297224"/>
              <a:ext cx="0" cy="36650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 rot="16200000" flipV="1">
              <a:off x="5997238" y="3361047"/>
              <a:ext cx="85061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105"/>
            <p:cNvCxnSpPr/>
            <p:nvPr/>
          </p:nvCxnSpPr>
          <p:spPr>
            <a:xfrm rot="16200000" flipV="1">
              <a:off x="6806606" y="3364967"/>
              <a:ext cx="85061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ZoneTexte 107"/>
            <p:cNvSpPr txBox="1">
              <a:spLocks noChangeArrowheads="1"/>
            </p:cNvSpPr>
            <p:nvPr/>
          </p:nvSpPr>
          <p:spPr bwMode="auto">
            <a:xfrm>
              <a:off x="6499224" y="3164522"/>
              <a:ext cx="731840" cy="366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</a:defRPr>
              </a:lvl9pPr>
            </a:lstStyle>
            <a:p>
              <a:pPr eaLnBrk="1" hangingPunct="1"/>
              <a:r>
                <a:rPr lang="fr-FR" sz="1200"/>
                <a:t>DMA</a:t>
              </a:r>
            </a:p>
          </p:txBody>
        </p:sp>
        <p:sp>
          <p:nvSpPr>
            <p:cNvPr id="108" name="Triangle isocèle 107"/>
            <p:cNvSpPr/>
            <p:nvPr/>
          </p:nvSpPr>
          <p:spPr>
            <a:xfrm>
              <a:off x="6322601" y="2935738"/>
              <a:ext cx="199892" cy="197954"/>
            </a:xfrm>
            <a:prstGeom prst="triangl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/>
            </a:p>
          </p:txBody>
        </p:sp>
        <p:sp>
          <p:nvSpPr>
            <p:cNvPr id="109" name="Triangle isocèle 108"/>
            <p:cNvSpPr/>
            <p:nvPr/>
          </p:nvSpPr>
          <p:spPr>
            <a:xfrm rot="10800000">
              <a:off x="7131968" y="3549200"/>
              <a:ext cx="199892" cy="197955"/>
            </a:xfrm>
            <a:prstGeom prst="triangl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/>
            </a:p>
          </p:txBody>
        </p:sp>
      </p:grpSp>
      <p:pic>
        <p:nvPicPr>
          <p:cNvPr id="110" name="Image 111" descr="p1040447-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5" y="904147"/>
            <a:ext cx="1773586" cy="3076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Image 12" descr="DCCWhol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903" y="891305"/>
            <a:ext cx="2814809" cy="207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" name="ZoneTexte 111"/>
          <p:cNvSpPr txBox="1"/>
          <p:nvPr/>
        </p:nvSpPr>
        <p:spPr>
          <a:xfrm>
            <a:off x="2006769" y="2953603"/>
            <a:ext cx="27510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7030A0"/>
                </a:solidFill>
              </a:rPr>
              <a:t>Une des 18 cartes back-end</a:t>
            </a:r>
            <a:endParaRPr lang="fr-FR" sz="1600" i="1" dirty="0">
              <a:solidFill>
                <a:srgbClr val="7030A0"/>
              </a:solidFill>
            </a:endParaRPr>
          </a:p>
        </p:txBody>
      </p:sp>
      <p:sp>
        <p:nvSpPr>
          <p:cNvPr id="113" name="ZoneTexte 112"/>
          <p:cNvSpPr txBox="1"/>
          <p:nvPr/>
        </p:nvSpPr>
        <p:spPr>
          <a:xfrm>
            <a:off x="1881091" y="3595458"/>
            <a:ext cx="18036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>
                <a:solidFill>
                  <a:srgbClr val="7030A0"/>
                </a:solidFill>
              </a:rPr>
              <a:t>Armoire back-end</a:t>
            </a:r>
            <a:endParaRPr lang="fr-FR" sz="1600" i="1" dirty="0">
              <a:solidFill>
                <a:srgbClr val="7030A0"/>
              </a:solidFill>
            </a:endParaRPr>
          </a:p>
        </p:txBody>
      </p:sp>
      <p:sp>
        <p:nvSpPr>
          <p:cNvPr id="114" name="ZoneTexte 113"/>
          <p:cNvSpPr txBox="1"/>
          <p:nvPr/>
        </p:nvSpPr>
        <p:spPr>
          <a:xfrm>
            <a:off x="5059003" y="3596718"/>
            <a:ext cx="35237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7030A0"/>
                </a:solidFill>
              </a:rPr>
              <a:t>Blocs fonctionnels internes au FPGA</a:t>
            </a:r>
            <a:endParaRPr lang="fr-FR" sz="1600" i="1" dirty="0">
              <a:solidFill>
                <a:srgbClr val="7030A0"/>
              </a:solidFill>
            </a:endParaRPr>
          </a:p>
        </p:txBody>
      </p:sp>
      <p:sp>
        <p:nvSpPr>
          <p:cNvPr id="115" name="ZoneTexte 114"/>
          <p:cNvSpPr txBox="1"/>
          <p:nvPr/>
        </p:nvSpPr>
        <p:spPr>
          <a:xfrm>
            <a:off x="3710570" y="892030"/>
            <a:ext cx="10791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b="1" i="1" dirty="0" err="1" smtClean="0">
                <a:solidFill>
                  <a:srgbClr val="FFFF00"/>
                </a:solidFill>
              </a:rPr>
              <a:t>Lpnhe</a:t>
            </a:r>
            <a:r>
              <a:rPr lang="fr-FR" sz="1050" b="1" i="1" dirty="0" smtClean="0">
                <a:solidFill>
                  <a:srgbClr val="FFFF00"/>
                </a:solidFill>
              </a:rPr>
              <a:t>, </a:t>
            </a:r>
            <a:r>
              <a:rPr lang="fr-FR" sz="1050" b="1" i="1" dirty="0" err="1" smtClean="0">
                <a:solidFill>
                  <a:srgbClr val="FFFF00"/>
                </a:solidFill>
              </a:rPr>
              <a:t>Triumf</a:t>
            </a:r>
            <a:endParaRPr lang="fr-FR" sz="105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92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4698211" y="4382259"/>
            <a:ext cx="3759902" cy="129419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>
            <a:off x="179512" y="4382259"/>
            <a:ext cx="3384376" cy="1094456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3347864" y="1049641"/>
            <a:ext cx="5616624" cy="3082017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07504" y="1004964"/>
            <a:ext cx="2952899" cy="2978598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Diffusion et réutilisation (non </a:t>
            </a:r>
            <a:r>
              <a:rPr lang="fr-FR" dirty="0"/>
              <a:t>anticipées) </a:t>
            </a:r>
            <a:r>
              <a:rPr lang="fr-FR" dirty="0" smtClean="0"/>
              <a:t>des codes développés pour T2K</a:t>
            </a:r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Saclay, 29 Nov. 2012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denis.calvet@cea.fr  -  Applications avec FPGA à processeur embarqué sans système d'exploitation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8</a:t>
            </a:fld>
            <a:endParaRPr lang="fr-FR" smtClean="0">
              <a:solidFill>
                <a:srgbClr val="5F5F5F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80083" y="2906343"/>
            <a:ext cx="2880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0"/>
              </a:spcAft>
              <a:buFont typeface="Wingdings" pitchFamily="2" charset="2"/>
              <a:buChar char="v"/>
            </a:pPr>
            <a:r>
              <a:rPr lang="fr-FR" sz="1600" dirty="0" smtClean="0"/>
              <a:t>Combiner sur mini-module </a:t>
            </a:r>
            <a:r>
              <a:rPr lang="fr-FR" sz="1600" dirty="0" err="1" smtClean="0"/>
              <a:t>Virtex</a:t>
            </a:r>
            <a:r>
              <a:rPr lang="fr-FR" sz="1600" dirty="0" smtClean="0"/>
              <a:t> 4 front-end et back-end T2K 128 voies</a:t>
            </a:r>
            <a:endParaRPr lang="fr-FR" sz="1600" dirty="0"/>
          </a:p>
          <a:p>
            <a:pPr>
              <a:spcAft>
                <a:spcPts val="0"/>
              </a:spcAft>
            </a:pPr>
            <a:r>
              <a:rPr lang="fr-FR" sz="1600" dirty="0" smtClean="0">
                <a:solidFill>
                  <a:srgbClr val="0070C0"/>
                </a:solidFill>
              </a:rPr>
              <a:t>→ Cession à un industriel</a:t>
            </a:r>
          </a:p>
        </p:txBody>
      </p:sp>
      <p:sp>
        <p:nvSpPr>
          <p:cNvPr id="112" name="ZoneTexte 111"/>
          <p:cNvSpPr txBox="1"/>
          <p:nvPr/>
        </p:nvSpPr>
        <p:spPr>
          <a:xfrm>
            <a:off x="3401467" y="3445638"/>
            <a:ext cx="26260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7030A0"/>
                </a:solidFill>
              </a:rPr>
              <a:t>Large prototype 7 modules</a:t>
            </a:r>
          </a:p>
        </p:txBody>
      </p:sp>
      <p:sp>
        <p:nvSpPr>
          <p:cNvPr id="113" name="ZoneTexte 112"/>
          <p:cNvSpPr txBox="1"/>
          <p:nvPr/>
        </p:nvSpPr>
        <p:spPr>
          <a:xfrm>
            <a:off x="180083" y="2590649"/>
            <a:ext cx="26436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>
                <a:solidFill>
                  <a:srgbClr val="7030A0"/>
                </a:solidFill>
              </a:rPr>
              <a:t>AFTER-SED pour </a:t>
            </a:r>
            <a:r>
              <a:rPr lang="fr-FR" sz="1600" i="1" dirty="0" err="1" smtClean="0">
                <a:solidFill>
                  <a:srgbClr val="7030A0"/>
                </a:solidFill>
              </a:rPr>
              <a:t>ForFIRE</a:t>
            </a:r>
            <a:endParaRPr lang="fr-FR" sz="1600" i="1" dirty="0" smtClean="0">
              <a:solidFill>
                <a:srgbClr val="7030A0"/>
              </a:solidFill>
            </a:endParaRPr>
          </a:p>
        </p:txBody>
      </p:sp>
      <p:pic>
        <p:nvPicPr>
          <p:cNvPr id="115" name="Image 114" descr="PhotoAfterSED_ 012.jpg"/>
          <p:cNvPicPr/>
          <p:nvPr/>
        </p:nvPicPr>
        <p:blipFill>
          <a:blip r:embed="rId2" cstate="print"/>
          <a:srcRect l="6288" t="12394" b="22601"/>
          <a:stretch>
            <a:fillRect/>
          </a:stretch>
        </p:blipFill>
        <p:spPr>
          <a:xfrm>
            <a:off x="180083" y="1076971"/>
            <a:ext cx="2815956" cy="1465828"/>
          </a:xfrm>
          <a:prstGeom prst="rect">
            <a:avLst/>
          </a:prstGeom>
        </p:spPr>
      </p:pic>
      <p:pic>
        <p:nvPicPr>
          <p:cNvPr id="116" name="Image 13" descr="P105075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20057"/>
            <a:ext cx="3101826" cy="232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7" name="Groupe 7"/>
          <p:cNvGrpSpPr>
            <a:grpSpLocks/>
          </p:cNvGrpSpPr>
          <p:nvPr/>
        </p:nvGrpSpPr>
        <p:grpSpPr bwMode="auto">
          <a:xfrm>
            <a:off x="3401467" y="1100645"/>
            <a:ext cx="2341066" cy="2344993"/>
            <a:chOff x="6923004" y="2156617"/>
            <a:chExt cx="1890788" cy="1693547"/>
          </a:xfrm>
        </p:grpSpPr>
        <p:pic>
          <p:nvPicPr>
            <p:cNvPr id="118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3004" y="2156617"/>
              <a:ext cx="1890788" cy="169354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ZoneTexte 118"/>
            <p:cNvSpPr txBox="1"/>
            <p:nvPr/>
          </p:nvSpPr>
          <p:spPr>
            <a:xfrm>
              <a:off x="6984626" y="2157022"/>
              <a:ext cx="662041" cy="155593"/>
            </a:xfrm>
            <a:prstGeom prst="rect">
              <a:avLst/>
            </a:prstGeom>
            <a:solidFill>
              <a:schemeClr val="bg1">
                <a:alpha val="72000"/>
              </a:schemeClr>
            </a:solidFill>
            <a:ln>
              <a:noFill/>
            </a:ln>
          </p:spPr>
          <p:txBody>
            <a:bodyPr wrap="none" lIns="36000" tIns="0" rIns="3600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400" b="1" i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ILC_TPC</a:t>
              </a:r>
            </a:p>
          </p:txBody>
        </p:sp>
      </p:grpSp>
      <p:sp>
        <p:nvSpPr>
          <p:cNvPr id="120" name="ZoneTexte 119"/>
          <p:cNvSpPr txBox="1"/>
          <p:nvPr/>
        </p:nvSpPr>
        <p:spPr>
          <a:xfrm>
            <a:off x="6192991" y="3450341"/>
            <a:ext cx="25998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7030A0"/>
                </a:solidFill>
              </a:rPr>
              <a:t>Back-end ML523 / </a:t>
            </a:r>
            <a:r>
              <a:rPr lang="fr-FR" sz="1600" i="1" dirty="0" err="1" smtClean="0">
                <a:solidFill>
                  <a:srgbClr val="7030A0"/>
                </a:solidFill>
              </a:rPr>
              <a:t>Virtex</a:t>
            </a:r>
            <a:r>
              <a:rPr lang="fr-FR" sz="1600" i="1" dirty="0" smtClean="0">
                <a:solidFill>
                  <a:srgbClr val="7030A0"/>
                </a:solidFill>
              </a:rPr>
              <a:t> 5</a:t>
            </a:r>
          </a:p>
        </p:txBody>
      </p:sp>
      <p:sp>
        <p:nvSpPr>
          <p:cNvPr id="121" name="ZoneTexte 120"/>
          <p:cNvSpPr txBox="1"/>
          <p:nvPr/>
        </p:nvSpPr>
        <p:spPr>
          <a:xfrm>
            <a:off x="4681694" y="3748426"/>
            <a:ext cx="4194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fr-FR" sz="1600" dirty="0" smtClean="0">
                <a:solidFill>
                  <a:srgbClr val="0070C0"/>
                </a:solidFill>
              </a:rPr>
              <a:t>→ Portage de code du </a:t>
            </a:r>
            <a:r>
              <a:rPr lang="fr-FR" sz="1600" dirty="0" err="1" smtClean="0">
                <a:solidFill>
                  <a:srgbClr val="0070C0"/>
                </a:solidFill>
              </a:rPr>
              <a:t>Virtex</a:t>
            </a:r>
            <a:r>
              <a:rPr lang="fr-FR" sz="1600" dirty="0" smtClean="0">
                <a:solidFill>
                  <a:srgbClr val="0070C0"/>
                </a:solidFill>
              </a:rPr>
              <a:t> 4 vers </a:t>
            </a:r>
            <a:r>
              <a:rPr lang="fr-FR" sz="1600" dirty="0" err="1" smtClean="0">
                <a:solidFill>
                  <a:srgbClr val="0070C0"/>
                </a:solidFill>
              </a:rPr>
              <a:t>Virtex</a:t>
            </a:r>
            <a:r>
              <a:rPr lang="fr-FR" sz="1600" dirty="0" smtClean="0">
                <a:solidFill>
                  <a:srgbClr val="0070C0"/>
                </a:solidFill>
              </a:rPr>
              <a:t> 5</a:t>
            </a:r>
          </a:p>
        </p:txBody>
      </p:sp>
      <p:sp>
        <p:nvSpPr>
          <p:cNvPr id="122" name="ZoneTexte 121"/>
          <p:cNvSpPr txBox="1"/>
          <p:nvPr/>
        </p:nvSpPr>
        <p:spPr>
          <a:xfrm>
            <a:off x="4698211" y="4355381"/>
            <a:ext cx="3286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rgbClr val="7030A0"/>
                </a:solidFill>
              </a:rPr>
              <a:t>Upgrade back-end T2K (en cours)</a:t>
            </a:r>
          </a:p>
        </p:txBody>
      </p:sp>
      <p:sp>
        <p:nvSpPr>
          <p:cNvPr id="123" name="ZoneTexte 122"/>
          <p:cNvSpPr txBox="1"/>
          <p:nvPr/>
        </p:nvSpPr>
        <p:spPr>
          <a:xfrm>
            <a:off x="4857713" y="4599231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0"/>
              </a:spcAft>
              <a:buFont typeface="Wingdings" pitchFamily="2" charset="2"/>
              <a:buChar char="v"/>
            </a:pPr>
            <a:r>
              <a:rPr lang="fr-FR" sz="1600" dirty="0" smtClean="0"/>
              <a:t>Remplacement ML405 par ML507</a:t>
            </a:r>
            <a:br>
              <a:rPr lang="fr-FR" sz="1600" dirty="0" smtClean="0"/>
            </a:br>
            <a:r>
              <a:rPr lang="fr-FR" sz="1600" dirty="0" smtClean="0"/>
              <a:t>(projet Hispano-Canadien)</a:t>
            </a:r>
            <a:endParaRPr lang="fr-FR" sz="1600" dirty="0"/>
          </a:p>
          <a:p>
            <a:pPr>
              <a:spcAft>
                <a:spcPts val="0"/>
              </a:spcAft>
            </a:pPr>
            <a:r>
              <a:rPr lang="fr-FR" sz="1600" dirty="0" smtClean="0">
                <a:solidFill>
                  <a:srgbClr val="0070C0"/>
                </a:solidFill>
              </a:rPr>
              <a:t>→ Transfert des codes sources à des</a:t>
            </a:r>
          </a:p>
          <a:p>
            <a:pPr>
              <a:spcAft>
                <a:spcPts val="0"/>
              </a:spcAft>
            </a:pPr>
            <a:r>
              <a:rPr lang="fr-FR" sz="1600" dirty="0">
                <a:solidFill>
                  <a:srgbClr val="0070C0"/>
                </a:solidFill>
              </a:rPr>
              <a:t>c</a:t>
            </a:r>
            <a:r>
              <a:rPr lang="fr-FR" sz="1600" dirty="0" smtClean="0">
                <a:solidFill>
                  <a:srgbClr val="0070C0"/>
                </a:solidFill>
              </a:rPr>
              <a:t>ollaborateurs externes, universitaires </a:t>
            </a:r>
          </a:p>
        </p:txBody>
      </p:sp>
      <p:sp>
        <p:nvSpPr>
          <p:cNvPr id="126" name="ZoneTexte 125"/>
          <p:cNvSpPr txBox="1"/>
          <p:nvPr/>
        </p:nvSpPr>
        <p:spPr>
          <a:xfrm>
            <a:off x="259904" y="4401867"/>
            <a:ext cx="1335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>
                <a:solidFill>
                  <a:srgbClr val="7030A0"/>
                </a:solidFill>
              </a:rPr>
              <a:t>Projet </a:t>
            </a:r>
            <a:r>
              <a:rPr lang="fr-FR" sz="1600" i="1" dirty="0" err="1" smtClean="0">
                <a:solidFill>
                  <a:srgbClr val="7030A0"/>
                </a:solidFill>
              </a:rPr>
              <a:t>Harpo</a:t>
            </a:r>
            <a:endParaRPr lang="fr-FR" sz="1600" i="1" dirty="0" smtClean="0">
              <a:solidFill>
                <a:srgbClr val="7030A0"/>
              </a:solidFill>
            </a:endParaRPr>
          </a:p>
        </p:txBody>
      </p:sp>
      <p:sp>
        <p:nvSpPr>
          <p:cNvPr id="127" name="ZoneTexte 126"/>
          <p:cNvSpPr txBox="1"/>
          <p:nvPr/>
        </p:nvSpPr>
        <p:spPr>
          <a:xfrm>
            <a:off x="259904" y="4645717"/>
            <a:ext cx="3375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0"/>
              </a:spcAft>
              <a:buFont typeface="Wingdings" pitchFamily="2" charset="2"/>
              <a:buChar char="v"/>
            </a:pPr>
            <a:r>
              <a:rPr lang="fr-FR" sz="1600" dirty="0" smtClean="0"/>
              <a:t>Lecture de 2 cartes frontales T2K avec 2 kit </a:t>
            </a:r>
            <a:r>
              <a:rPr lang="fr-FR" sz="1600" dirty="0" err="1" smtClean="0"/>
              <a:t>Xilinx</a:t>
            </a:r>
            <a:r>
              <a:rPr lang="fr-FR" sz="1600" dirty="0" smtClean="0"/>
              <a:t> ML507</a:t>
            </a:r>
            <a:endParaRPr lang="fr-FR" sz="1600" dirty="0"/>
          </a:p>
          <a:p>
            <a:pPr>
              <a:spcAft>
                <a:spcPts val="0"/>
              </a:spcAft>
            </a:pPr>
            <a:r>
              <a:rPr lang="fr-FR" sz="1600" dirty="0" smtClean="0">
                <a:solidFill>
                  <a:srgbClr val="0070C0"/>
                </a:solidFill>
              </a:rPr>
              <a:t>→ Adaptation de code avec le LLR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196940" y="5589240"/>
            <a:ext cx="7916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fr-FR" sz="1600" b="1" i="1" dirty="0" smtClean="0">
                <a:solidFill>
                  <a:srgbClr val="0070C0"/>
                </a:solidFill>
              </a:rPr>
              <a:t>A prendre en compte</a:t>
            </a:r>
          </a:p>
          <a:p>
            <a:pPr marL="285750" indent="-285750">
              <a:spcAft>
                <a:spcPts val="0"/>
              </a:spcAft>
              <a:buFont typeface="Wingdings" pitchFamily="2" charset="2"/>
              <a:buChar char="v"/>
            </a:pPr>
            <a:r>
              <a:rPr lang="fr-FR" sz="1600" dirty="0" smtClean="0"/>
              <a:t>Mobilité du code entre sites, machines, collaborateurs, projets présents et futurs</a:t>
            </a:r>
          </a:p>
          <a:p>
            <a:pPr>
              <a:spcAft>
                <a:spcPts val="0"/>
              </a:spcAft>
            </a:pPr>
            <a:r>
              <a:rPr lang="fr-FR" sz="1600" dirty="0" smtClean="0">
                <a:solidFill>
                  <a:srgbClr val="FF0000"/>
                </a:solidFill>
              </a:rPr>
              <a:t>→ Bénéfique si le code est facile à empaqueter et a des dépendances minimales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796136" y="3196425"/>
            <a:ext cx="172835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b="1" i="1" dirty="0" smtClean="0">
                <a:solidFill>
                  <a:srgbClr val="FFFF00"/>
                </a:solidFill>
              </a:rPr>
              <a:t>I. </a:t>
            </a:r>
            <a:r>
              <a:rPr lang="fr-FR" sz="1050" b="1" i="1" dirty="0" err="1" smtClean="0">
                <a:solidFill>
                  <a:srgbClr val="FFFF00"/>
                </a:solidFill>
              </a:rPr>
              <a:t>Mandjavidze</a:t>
            </a:r>
            <a:r>
              <a:rPr lang="fr-FR" sz="1050" b="1" i="1" dirty="0" smtClean="0">
                <a:solidFill>
                  <a:srgbClr val="FFFF00"/>
                </a:solidFill>
              </a:rPr>
              <a:t>, E. </a:t>
            </a:r>
            <a:r>
              <a:rPr lang="fr-FR" sz="1050" b="1" i="1" dirty="0" err="1" smtClean="0">
                <a:solidFill>
                  <a:srgbClr val="FFFF00"/>
                </a:solidFill>
              </a:rPr>
              <a:t>Zonca</a:t>
            </a:r>
            <a:endParaRPr lang="fr-FR" sz="1050" b="1" i="1" dirty="0">
              <a:solidFill>
                <a:srgbClr val="FFFF0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155471" y="2273141"/>
            <a:ext cx="18405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b="1" i="1" dirty="0" smtClean="0">
                <a:solidFill>
                  <a:srgbClr val="FFFF00"/>
                </a:solidFill>
              </a:rPr>
              <a:t>F. </a:t>
            </a:r>
            <a:r>
              <a:rPr lang="fr-FR" sz="1050" b="1" i="1" dirty="0" err="1" smtClean="0">
                <a:solidFill>
                  <a:srgbClr val="FFFF00"/>
                </a:solidFill>
              </a:rPr>
              <a:t>Druillole</a:t>
            </a:r>
            <a:r>
              <a:rPr lang="fr-FR" sz="1050" b="1" i="1" dirty="0" smtClean="0">
                <a:solidFill>
                  <a:srgbClr val="FFFF00"/>
                </a:solidFill>
              </a:rPr>
              <a:t>, E. </a:t>
            </a:r>
            <a:r>
              <a:rPr lang="fr-FR" sz="1050" b="1" i="1" dirty="0" err="1" smtClean="0">
                <a:solidFill>
                  <a:srgbClr val="FFFF00"/>
                </a:solidFill>
              </a:rPr>
              <a:t>Monmarthe</a:t>
            </a:r>
            <a:endParaRPr lang="fr-FR" sz="105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94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En développement: </a:t>
            </a:r>
            <a:r>
              <a:rPr lang="fr-FR" dirty="0"/>
              <a:t>é</a:t>
            </a:r>
            <a:r>
              <a:rPr lang="fr-FR" dirty="0" smtClean="0"/>
              <a:t>lectronique de lecture Minos - TPC</a:t>
            </a:r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Saclay, 29 Nov. 2012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denis.calvet@cea.fr  -  Applications avec FPGA à processeur embarqué sans système d'exploitation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9</a:t>
            </a:fld>
            <a:endParaRPr lang="fr-FR" smtClean="0">
              <a:solidFill>
                <a:srgbClr val="5F5F5F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218074" y="4427222"/>
            <a:ext cx="79164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fr-FR" sz="1600" b="1" i="1" dirty="0" smtClean="0">
                <a:solidFill>
                  <a:srgbClr val="0070C0"/>
                </a:solidFill>
              </a:rPr>
              <a:t>Nouvelle électronique pour TPC</a:t>
            </a:r>
            <a:endParaRPr lang="fr-FR" sz="1600" dirty="0" smtClean="0"/>
          </a:p>
          <a:p>
            <a:pPr marL="285750" indent="-285750">
              <a:spcAft>
                <a:spcPts val="0"/>
              </a:spcAft>
              <a:buFont typeface="Wingdings" pitchFamily="2" charset="2"/>
              <a:buChar char="v"/>
            </a:pPr>
            <a:r>
              <a:rPr lang="fr-FR" sz="1600" dirty="0" err="1" smtClean="0"/>
              <a:t>Ré-utilise</a:t>
            </a:r>
            <a:r>
              <a:rPr lang="fr-FR" sz="1600" dirty="0"/>
              <a:t> </a:t>
            </a:r>
            <a:r>
              <a:rPr lang="fr-FR" sz="1600" dirty="0" smtClean="0"/>
              <a:t>cartes frontales T2K à chip AFTER ou a chip AGET (collaboration GET)</a:t>
            </a:r>
          </a:p>
          <a:p>
            <a:pPr marL="285750" indent="-285750">
              <a:spcAft>
                <a:spcPts val="0"/>
              </a:spcAft>
              <a:buFont typeface="Wingdings" pitchFamily="2" charset="2"/>
              <a:buChar char="v"/>
            </a:pPr>
            <a:r>
              <a:rPr lang="fr-FR" sz="1600" dirty="0" smtClean="0"/>
              <a:t>Carte « </a:t>
            </a:r>
            <a:r>
              <a:rPr lang="fr-FR" sz="1600" dirty="0" err="1" smtClean="0"/>
              <a:t>Feminos</a:t>
            </a:r>
            <a:r>
              <a:rPr lang="fr-FR" sz="1600" dirty="0" smtClean="0"/>
              <a:t> » basée sur module commercial </a:t>
            </a:r>
            <a:r>
              <a:rPr lang="fr-FR" sz="1600" dirty="0" err="1" smtClean="0"/>
              <a:t>Enclustra</a:t>
            </a:r>
            <a:r>
              <a:rPr lang="fr-FR" sz="1600" dirty="0"/>
              <a:t> /</a:t>
            </a:r>
            <a:r>
              <a:rPr lang="fr-FR" sz="1600" dirty="0" smtClean="0"/>
              <a:t> </a:t>
            </a:r>
            <a:r>
              <a:rPr lang="fr-FR" sz="1600" dirty="0" err="1" smtClean="0"/>
              <a:t>Spartan</a:t>
            </a:r>
            <a:r>
              <a:rPr lang="fr-FR" sz="1600" dirty="0" smtClean="0"/>
              <a:t> 6 (~200 €)</a:t>
            </a:r>
          </a:p>
          <a:p>
            <a:pPr marL="285750" indent="-285750">
              <a:spcAft>
                <a:spcPts val="0"/>
              </a:spcAft>
              <a:buFont typeface="Wingdings" pitchFamily="2" charset="2"/>
              <a:buChar char="v"/>
            </a:pPr>
            <a:r>
              <a:rPr lang="fr-FR" sz="1600" dirty="0" err="1" smtClean="0"/>
              <a:t>Firmware</a:t>
            </a:r>
            <a:r>
              <a:rPr lang="fr-FR" sz="1600" dirty="0" smtClean="0"/>
              <a:t>: </a:t>
            </a:r>
            <a:r>
              <a:rPr lang="fr-FR" sz="1600" dirty="0"/>
              <a:t>réception des données, transposition </a:t>
            </a:r>
            <a:r>
              <a:rPr lang="fr-FR" sz="1600" dirty="0" smtClean="0"/>
              <a:t>matrice </a:t>
            </a:r>
            <a:r>
              <a:rPr lang="fr-FR" sz="1600" dirty="0"/>
              <a:t>d’échantillons sans temps mort, suppression de zéros, encapsulation </a:t>
            </a:r>
            <a:r>
              <a:rPr lang="fr-FR" sz="1600" dirty="0" smtClean="0"/>
              <a:t>en </a:t>
            </a:r>
            <a:r>
              <a:rPr lang="fr-FR" sz="1600" dirty="0"/>
              <a:t>Jumbo frames, </a:t>
            </a:r>
            <a:r>
              <a:rPr lang="fr-FR" sz="1600" dirty="0" smtClean="0"/>
              <a:t>DMA Ethernet</a:t>
            </a:r>
          </a:p>
          <a:p>
            <a:pPr marL="285750" indent="-285750">
              <a:spcAft>
                <a:spcPts val="0"/>
              </a:spcAft>
              <a:buFont typeface="Wingdings" pitchFamily="2" charset="2"/>
              <a:buChar char="v"/>
            </a:pPr>
            <a:r>
              <a:rPr lang="fr-FR" sz="1600" dirty="0" smtClean="0"/>
              <a:t>Processeur </a:t>
            </a:r>
            <a:r>
              <a:rPr lang="fr-FR" sz="1600" dirty="0" err="1" smtClean="0"/>
              <a:t>MicroBlaze</a:t>
            </a:r>
            <a:r>
              <a:rPr lang="fr-FR" sz="1600" dirty="0" smtClean="0"/>
              <a:t>:</a:t>
            </a:r>
            <a:r>
              <a:rPr lang="fr-FR" sz="1600" dirty="0"/>
              <a:t> décodage des commandes de configuration / acquisition, exécution par le matériel, remplissage de l’en-tête des trames </a:t>
            </a:r>
            <a:r>
              <a:rPr lang="fr-FR" sz="1600" dirty="0" smtClean="0"/>
              <a:t>Ethernet UDP/IP</a:t>
            </a:r>
            <a:endParaRPr lang="fr-FR" sz="1600" dirty="0"/>
          </a:p>
          <a:p>
            <a:pPr lvl="1">
              <a:spcAft>
                <a:spcPts val="0"/>
              </a:spcAft>
            </a:pPr>
            <a:r>
              <a:rPr lang="fr-FR" sz="1600" dirty="0">
                <a:solidFill>
                  <a:srgbClr val="FF0000"/>
                </a:solidFill>
              </a:rPr>
              <a:t>→ Interaction minimale du processeur </a:t>
            </a:r>
            <a:r>
              <a:rPr lang="fr-FR" sz="1600" dirty="0" smtClean="0">
                <a:solidFill>
                  <a:srgbClr val="FF0000"/>
                </a:solidFill>
              </a:rPr>
              <a:t>dans flux acquisition (perf.: ~55 MB/s </a:t>
            </a:r>
            <a:r>
              <a:rPr lang="fr-FR" sz="1600" dirty="0" err="1" smtClean="0">
                <a:solidFill>
                  <a:srgbClr val="FF0000"/>
                </a:solidFill>
              </a:rPr>
              <a:t>typ</a:t>
            </a:r>
            <a:r>
              <a:rPr lang="fr-FR" sz="1600" dirty="0" smtClean="0">
                <a:solidFill>
                  <a:srgbClr val="FF0000"/>
                </a:solidFill>
              </a:rPr>
              <a:t>.)</a:t>
            </a:r>
            <a:endParaRPr lang="fr-FR" sz="1600" dirty="0" smtClean="0"/>
          </a:p>
        </p:txBody>
      </p:sp>
      <p:pic>
        <p:nvPicPr>
          <p:cNvPr id="161" name="Image 3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012" y="940042"/>
            <a:ext cx="7797800" cy="364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4659658" y="963901"/>
            <a:ext cx="4378322" cy="3592420"/>
            <a:chOff x="4590170" y="931286"/>
            <a:chExt cx="4378322" cy="3592420"/>
          </a:xfrm>
        </p:grpSpPr>
        <p:pic>
          <p:nvPicPr>
            <p:cNvPr id="10" name="Imag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0170" y="931286"/>
              <a:ext cx="4151313" cy="3495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ZoneTexte 62"/>
            <p:cNvSpPr txBox="1">
              <a:spLocks noChangeArrowheads="1"/>
            </p:cNvSpPr>
            <p:nvPr/>
          </p:nvSpPr>
          <p:spPr bwMode="auto">
            <a:xfrm>
              <a:off x="6372200" y="2448421"/>
              <a:ext cx="1096094" cy="4616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fr-FR" sz="1200" b="1" dirty="0">
                  <a:solidFill>
                    <a:srgbClr val="FFFF00"/>
                  </a:solidFill>
                </a:rPr>
                <a:t>Mars MX2 Module</a:t>
              </a:r>
            </a:p>
          </p:txBody>
        </p:sp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4224092"/>
              <a:ext cx="1156132" cy="299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" name="Connecteur droit avec flèche 2"/>
            <p:cNvCxnSpPr>
              <a:stCxn id="12" idx="0"/>
            </p:cNvCxnSpPr>
            <p:nvPr/>
          </p:nvCxnSpPr>
          <p:spPr>
            <a:xfrm flipH="1" flipV="1">
              <a:off x="7164288" y="3068960"/>
              <a:ext cx="1226138" cy="1155132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ZoneTexte 4"/>
          <p:cNvSpPr txBox="1"/>
          <p:nvPr/>
        </p:nvSpPr>
        <p:spPr>
          <a:xfrm>
            <a:off x="2411760" y="1038444"/>
            <a:ext cx="1241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1" dirty="0" smtClean="0">
                <a:solidFill>
                  <a:srgbClr val="0070C0"/>
                </a:solidFill>
              </a:rPr>
              <a:t>24 cartes max.</a:t>
            </a:r>
            <a:endParaRPr lang="fr-FR" sz="1200" b="1" i="1" dirty="0">
              <a:solidFill>
                <a:srgbClr val="0070C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168748" y="4009628"/>
            <a:ext cx="1443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1" dirty="0" smtClean="0">
                <a:solidFill>
                  <a:srgbClr val="0070C0"/>
                </a:solidFill>
              </a:rPr>
              <a:t>~6000 voies max.</a:t>
            </a:r>
            <a:endParaRPr lang="fr-FR" sz="1200" b="1" i="1" dirty="0">
              <a:solidFill>
                <a:srgbClr val="0070C0"/>
              </a:solidFill>
            </a:endParaRPr>
          </a:p>
        </p:txBody>
      </p:sp>
      <p:pic>
        <p:nvPicPr>
          <p:cNvPr id="162" name="Imag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22" b="14467"/>
          <a:stretch>
            <a:fillRect/>
          </a:stretch>
        </p:blipFill>
        <p:spPr bwMode="auto">
          <a:xfrm>
            <a:off x="163101" y="1003955"/>
            <a:ext cx="4487429" cy="337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67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Modèle d’acquisition: client/serveur de base</a:t>
            </a:r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Saclay, 29 Nov. 2012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denis.calvet@cea.fr  -  Applications avec FPGA à processeur embarqué sans système d'exploitation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10</a:t>
            </a:fld>
            <a:endParaRPr lang="fr-FR" smtClean="0">
              <a:solidFill>
                <a:srgbClr val="5F5F5F"/>
              </a:solidFill>
            </a:endParaRPr>
          </a:p>
        </p:txBody>
      </p:sp>
      <p:sp>
        <p:nvSpPr>
          <p:cNvPr id="52" name="computr3"/>
          <p:cNvSpPr>
            <a:spLocks noEditPoints="1" noChangeArrowheads="1"/>
          </p:cNvSpPr>
          <p:nvPr/>
        </p:nvSpPr>
        <p:spPr bwMode="auto">
          <a:xfrm>
            <a:off x="5187188" y="1802407"/>
            <a:ext cx="2817940" cy="2161506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7811 w 21600"/>
              <a:gd name="T13" fmla="*/ 2584 h 21600"/>
              <a:gd name="T14" fmla="*/ 16359 w 21600"/>
              <a:gd name="T15" fmla="*/ 1176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lnTo>
                  <a:pt x="16402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lnTo>
                  <a:pt x="4043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3" name="modem"/>
          <p:cNvSpPr>
            <a:spLocks noEditPoints="1" noChangeArrowheads="1"/>
          </p:cNvSpPr>
          <p:nvPr/>
        </p:nvSpPr>
        <p:spPr bwMode="auto">
          <a:xfrm>
            <a:off x="3112296" y="2218332"/>
            <a:ext cx="1628775" cy="417512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0 w 21600"/>
              <a:gd name="T11" fmla="*/ 2147483647 h 21600"/>
              <a:gd name="T12" fmla="*/ 2147483647 w 21600"/>
              <a:gd name="T13" fmla="*/ 0 h 21600"/>
              <a:gd name="T14" fmla="*/ 2147483647 w 21600"/>
              <a:gd name="T15" fmla="*/ 2147483647 h 21600"/>
              <a:gd name="T16" fmla="*/ 0 w 21600"/>
              <a:gd name="T17" fmla="*/ 2147483647 h 21600"/>
              <a:gd name="T18" fmla="*/ 2147483647 w 21600"/>
              <a:gd name="T19" fmla="*/ 2147483647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400 w 21600"/>
              <a:gd name="T31" fmla="*/ 22400 h 21600"/>
              <a:gd name="T32" fmla="*/ 21200 w 21600"/>
              <a:gd name="T33" fmla="*/ 300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 extrusionOk="0">
                <a:moveTo>
                  <a:pt x="0" y="5152"/>
                </a:moveTo>
                <a:lnTo>
                  <a:pt x="2941" y="0"/>
                </a:lnTo>
                <a:lnTo>
                  <a:pt x="18625" y="0"/>
                </a:lnTo>
                <a:lnTo>
                  <a:pt x="21600" y="5152"/>
                </a:lnTo>
                <a:lnTo>
                  <a:pt x="21600" y="21600"/>
                </a:lnTo>
                <a:lnTo>
                  <a:pt x="0" y="21600"/>
                </a:lnTo>
                <a:lnTo>
                  <a:pt x="0" y="5152"/>
                </a:lnTo>
                <a:close/>
              </a:path>
              <a:path w="21600" h="21600" extrusionOk="0">
                <a:moveTo>
                  <a:pt x="0" y="5251"/>
                </a:moveTo>
                <a:lnTo>
                  <a:pt x="21600" y="5251"/>
                </a:lnTo>
                <a:moveTo>
                  <a:pt x="1961" y="11791"/>
                </a:moveTo>
                <a:lnTo>
                  <a:pt x="1961" y="14268"/>
                </a:lnTo>
                <a:lnTo>
                  <a:pt x="2806" y="14268"/>
                </a:lnTo>
                <a:lnTo>
                  <a:pt x="2806" y="11791"/>
                </a:lnTo>
                <a:lnTo>
                  <a:pt x="1961" y="11791"/>
                </a:lnTo>
                <a:close/>
              </a:path>
              <a:path w="21600" h="21600" extrusionOk="0">
                <a:moveTo>
                  <a:pt x="3685" y="11791"/>
                </a:moveTo>
                <a:lnTo>
                  <a:pt x="3685" y="14268"/>
                </a:lnTo>
                <a:lnTo>
                  <a:pt x="4530" y="14268"/>
                </a:lnTo>
                <a:lnTo>
                  <a:pt x="4530" y="11791"/>
                </a:lnTo>
                <a:lnTo>
                  <a:pt x="3685" y="11791"/>
                </a:lnTo>
                <a:close/>
              </a:path>
              <a:path w="21600" h="21600" extrusionOk="0">
                <a:moveTo>
                  <a:pt x="5408" y="11791"/>
                </a:moveTo>
                <a:lnTo>
                  <a:pt x="5408" y="14268"/>
                </a:lnTo>
                <a:lnTo>
                  <a:pt x="6254" y="14268"/>
                </a:lnTo>
                <a:lnTo>
                  <a:pt x="6254" y="11791"/>
                </a:lnTo>
                <a:lnTo>
                  <a:pt x="5408" y="11791"/>
                </a:lnTo>
                <a:close/>
              </a:path>
              <a:path w="21600" h="21600" extrusionOk="0">
                <a:moveTo>
                  <a:pt x="7132" y="11791"/>
                </a:moveTo>
                <a:lnTo>
                  <a:pt x="7132" y="14268"/>
                </a:lnTo>
                <a:lnTo>
                  <a:pt x="7977" y="14268"/>
                </a:lnTo>
                <a:lnTo>
                  <a:pt x="7977" y="11791"/>
                </a:lnTo>
                <a:lnTo>
                  <a:pt x="7132" y="11791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54" name="Imag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338" y="2173881"/>
            <a:ext cx="962025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3" descr="PhotoFEC 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1307106"/>
            <a:ext cx="1758950" cy="282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6" name="Connecteur droit avec flèche 55"/>
          <p:cNvCxnSpPr/>
          <p:nvPr/>
        </p:nvCxnSpPr>
        <p:spPr>
          <a:xfrm flipH="1">
            <a:off x="2539209" y="3463824"/>
            <a:ext cx="2546350" cy="0"/>
          </a:xfrm>
          <a:prstGeom prst="straightConnector1">
            <a:avLst/>
          </a:prstGeom>
          <a:ln w="25400">
            <a:solidFill>
              <a:srgbClr val="0070C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/>
          <p:cNvCxnSpPr/>
          <p:nvPr/>
        </p:nvCxnSpPr>
        <p:spPr>
          <a:xfrm>
            <a:off x="2539209" y="3833711"/>
            <a:ext cx="2617787" cy="0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9"/>
          <p:cNvSpPr txBox="1">
            <a:spLocks noChangeArrowheads="1"/>
          </p:cNvSpPr>
          <p:nvPr/>
        </p:nvSpPr>
        <p:spPr bwMode="auto">
          <a:xfrm>
            <a:off x="2937671" y="3122511"/>
            <a:ext cx="17826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 b="1" i="1" dirty="0" err="1" smtClean="0">
                <a:solidFill>
                  <a:srgbClr val="0070C0"/>
                </a:solidFill>
              </a:rPr>
              <a:t>Commandes</a:t>
            </a:r>
            <a:r>
              <a:rPr lang="en-US" sz="1400" b="1" i="1" dirty="0" smtClean="0">
                <a:solidFill>
                  <a:srgbClr val="0070C0"/>
                </a:solidFill>
              </a:rPr>
              <a:t> ASCII</a:t>
            </a:r>
            <a:endParaRPr lang="en-US" sz="1400" b="1" i="1" dirty="0">
              <a:solidFill>
                <a:srgbClr val="0070C0"/>
              </a:solidFill>
            </a:endParaRPr>
          </a:p>
        </p:txBody>
      </p:sp>
      <p:sp>
        <p:nvSpPr>
          <p:cNvPr id="59" name="ZoneTexte 22"/>
          <p:cNvSpPr txBox="1">
            <a:spLocks noChangeArrowheads="1"/>
          </p:cNvSpPr>
          <p:nvPr/>
        </p:nvSpPr>
        <p:spPr bwMode="auto">
          <a:xfrm>
            <a:off x="2945609" y="3520673"/>
            <a:ext cx="17940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fr-FR" sz="1400" b="1" i="1" dirty="0" smtClean="0">
                <a:solidFill>
                  <a:srgbClr val="0070C0"/>
                </a:solidFill>
              </a:rPr>
              <a:t>Réponses </a:t>
            </a:r>
            <a:r>
              <a:rPr lang="fr-FR" sz="1400" b="1" i="1" dirty="0">
                <a:solidFill>
                  <a:srgbClr val="0070C0"/>
                </a:solidFill>
              </a:rPr>
              <a:t>(</a:t>
            </a:r>
            <a:r>
              <a:rPr lang="en-US" sz="1400" b="1" i="1" dirty="0" err="1" smtClean="0">
                <a:solidFill>
                  <a:srgbClr val="0070C0"/>
                </a:solidFill>
              </a:rPr>
              <a:t>binaire</a:t>
            </a:r>
            <a:r>
              <a:rPr lang="fr-FR" sz="1400" b="1" i="1" dirty="0" smtClean="0">
                <a:solidFill>
                  <a:srgbClr val="0070C0"/>
                </a:solidFill>
              </a:rPr>
              <a:t>)</a:t>
            </a:r>
            <a:endParaRPr lang="fr-FR" sz="1400" b="1" i="1" dirty="0">
              <a:solidFill>
                <a:srgbClr val="0070C0"/>
              </a:solidFill>
            </a:endParaRPr>
          </a:p>
        </p:txBody>
      </p:sp>
      <p:sp>
        <p:nvSpPr>
          <p:cNvPr id="60" name="ZoneTexte 23"/>
          <p:cNvSpPr txBox="1">
            <a:spLocks noChangeArrowheads="1"/>
          </p:cNvSpPr>
          <p:nvPr/>
        </p:nvSpPr>
        <p:spPr bwMode="auto">
          <a:xfrm>
            <a:off x="2974339" y="2635844"/>
            <a:ext cx="19046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sz="1400" dirty="0"/>
              <a:t>Ethernet 10/100/1000</a:t>
            </a:r>
          </a:p>
          <a:p>
            <a:pPr algn="ctr" eaLnBrk="1" hangingPunct="1"/>
            <a:r>
              <a:rPr lang="fr-FR" sz="1400" dirty="0"/>
              <a:t>UDP/IP</a:t>
            </a:r>
          </a:p>
        </p:txBody>
      </p:sp>
      <p:pic>
        <p:nvPicPr>
          <p:cNvPr id="61" name="Picture 4" descr="C:\Documents and Settings\calvet\Local Settings\Temporary Internet Files\Content.IE5\LK3I4CE9\MP900308887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678" y="1245194"/>
            <a:ext cx="100806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ZoneTexte 25"/>
          <p:cNvSpPr txBox="1">
            <a:spLocks noChangeArrowheads="1"/>
          </p:cNvSpPr>
          <p:nvPr/>
        </p:nvSpPr>
        <p:spPr bwMode="auto">
          <a:xfrm>
            <a:off x="7840028" y="1805581"/>
            <a:ext cx="9701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fr-FR" sz="1400" i="1" dirty="0">
                <a:solidFill>
                  <a:schemeClr val="tx2"/>
                </a:solidFill>
              </a:rPr>
              <a:t>user input</a:t>
            </a:r>
          </a:p>
        </p:txBody>
      </p:sp>
      <p:sp>
        <p:nvSpPr>
          <p:cNvPr id="63" name="Organigramme : Bande perforée 62"/>
          <p:cNvSpPr/>
          <p:nvPr/>
        </p:nvSpPr>
        <p:spPr>
          <a:xfrm rot="5400000">
            <a:off x="8217854" y="1747637"/>
            <a:ext cx="469900" cy="11239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4" name="ZoneTexte 27"/>
          <p:cNvSpPr txBox="1">
            <a:spLocks noChangeArrowheads="1"/>
          </p:cNvSpPr>
          <p:nvPr/>
        </p:nvSpPr>
        <p:spPr bwMode="auto">
          <a:xfrm>
            <a:off x="7738916" y="2557361"/>
            <a:ext cx="12298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fr-FR" sz="1400" i="1" dirty="0" err="1">
                <a:solidFill>
                  <a:schemeClr val="tx2"/>
                </a:solidFill>
              </a:rPr>
              <a:t>text</a:t>
            </a:r>
            <a:r>
              <a:rPr lang="fr-FR" sz="1400" i="1" dirty="0">
                <a:solidFill>
                  <a:schemeClr val="tx2"/>
                </a:solidFill>
              </a:rPr>
              <a:t> script file</a:t>
            </a:r>
          </a:p>
        </p:txBody>
      </p:sp>
      <p:pic>
        <p:nvPicPr>
          <p:cNvPr id="6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57581"/>
          <a:stretch>
            <a:fillRect/>
          </a:stretch>
        </p:blipFill>
        <p:spPr bwMode="auto">
          <a:xfrm>
            <a:off x="7968616" y="2891430"/>
            <a:ext cx="968375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" name="ZoneTexte 29"/>
          <p:cNvSpPr txBox="1">
            <a:spLocks noChangeArrowheads="1"/>
          </p:cNvSpPr>
          <p:nvPr/>
        </p:nvSpPr>
        <p:spPr bwMode="auto">
          <a:xfrm>
            <a:off x="7154086" y="4139205"/>
            <a:ext cx="179401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fr-FR" sz="1400" i="1" dirty="0" err="1">
                <a:solidFill>
                  <a:schemeClr val="tx2"/>
                </a:solidFill>
              </a:rPr>
              <a:t>LabView</a:t>
            </a:r>
            <a:r>
              <a:rPr lang="fr-FR" sz="1400" i="1" dirty="0">
                <a:solidFill>
                  <a:schemeClr val="tx2"/>
                </a:solidFill>
              </a:rPr>
              <a:t> / </a:t>
            </a:r>
            <a:r>
              <a:rPr lang="fr-FR" sz="1400" i="1" dirty="0" err="1">
                <a:solidFill>
                  <a:schemeClr val="tx2"/>
                </a:solidFill>
              </a:rPr>
              <a:t>other</a:t>
            </a:r>
            <a:r>
              <a:rPr lang="fr-FR" sz="1400" i="1" dirty="0">
                <a:solidFill>
                  <a:schemeClr val="tx2"/>
                </a:solidFill>
              </a:rPr>
              <a:t> GUI</a:t>
            </a:r>
          </a:p>
        </p:txBody>
      </p:sp>
      <p:cxnSp>
        <p:nvCxnSpPr>
          <p:cNvPr id="67" name="Connecteur droit avec flèche 66"/>
          <p:cNvCxnSpPr/>
          <p:nvPr/>
        </p:nvCxnSpPr>
        <p:spPr>
          <a:xfrm flipH="1">
            <a:off x="7071678" y="1408706"/>
            <a:ext cx="768350" cy="787400"/>
          </a:xfrm>
          <a:prstGeom prst="straightConnector1">
            <a:avLst/>
          </a:prstGeom>
          <a:ln>
            <a:solidFill>
              <a:srgbClr val="0070C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avec flèche 67"/>
          <p:cNvCxnSpPr/>
          <p:nvPr/>
        </p:nvCxnSpPr>
        <p:spPr>
          <a:xfrm flipH="1">
            <a:off x="7389178" y="2416769"/>
            <a:ext cx="568325" cy="120650"/>
          </a:xfrm>
          <a:prstGeom prst="straightConnector1">
            <a:avLst/>
          </a:prstGeom>
          <a:ln>
            <a:solidFill>
              <a:srgbClr val="0070C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avec flèche 68"/>
          <p:cNvCxnSpPr/>
          <p:nvPr/>
        </p:nvCxnSpPr>
        <p:spPr>
          <a:xfrm flipH="1" flipV="1">
            <a:off x="6952615" y="3475631"/>
            <a:ext cx="458788" cy="184150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rganigramme : Stockage à accès séquentiel 69"/>
          <p:cNvSpPr/>
          <p:nvPr/>
        </p:nvSpPr>
        <p:spPr>
          <a:xfrm>
            <a:off x="4993640" y="2396131"/>
            <a:ext cx="584200" cy="582613"/>
          </a:xfrm>
          <a:prstGeom prst="flowChartMagneticTape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1" name="Organigramme : Préparation 70"/>
          <p:cNvSpPr/>
          <p:nvPr/>
        </p:nvSpPr>
        <p:spPr>
          <a:xfrm>
            <a:off x="5947728" y="2196106"/>
            <a:ext cx="1449387" cy="682625"/>
          </a:xfrm>
          <a:prstGeom prst="flowChartPreparati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400" dirty="0">
                <a:solidFill>
                  <a:schemeClr val="tx1"/>
                </a:solidFill>
              </a:rPr>
              <a:t>Test client</a:t>
            </a:r>
          </a:p>
          <a:p>
            <a:pPr algn="ctr">
              <a:defRPr/>
            </a:pPr>
            <a:r>
              <a:rPr lang="fr-FR" sz="1400" dirty="0">
                <a:solidFill>
                  <a:schemeClr val="tx1"/>
                </a:solidFill>
              </a:rPr>
              <a:t>program</a:t>
            </a:r>
          </a:p>
        </p:txBody>
      </p:sp>
      <p:sp>
        <p:nvSpPr>
          <p:cNvPr id="72" name="ZoneTexte 25"/>
          <p:cNvSpPr txBox="1">
            <a:spLocks noChangeArrowheads="1"/>
          </p:cNvSpPr>
          <p:nvPr/>
        </p:nvSpPr>
        <p:spPr bwMode="auto">
          <a:xfrm>
            <a:off x="5057139" y="1766885"/>
            <a:ext cx="76174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fr-FR" sz="1400" i="1" dirty="0">
                <a:solidFill>
                  <a:schemeClr val="tx2"/>
                </a:solidFill>
              </a:rPr>
              <a:t>File I/O</a:t>
            </a:r>
          </a:p>
        </p:txBody>
      </p:sp>
      <p:sp>
        <p:nvSpPr>
          <p:cNvPr id="73" name="Organigramme : Préparation 72"/>
          <p:cNvSpPr/>
          <p:nvPr/>
        </p:nvSpPr>
        <p:spPr>
          <a:xfrm>
            <a:off x="6006465" y="3137494"/>
            <a:ext cx="1449388" cy="649287"/>
          </a:xfrm>
          <a:prstGeom prst="flowChartPreparation">
            <a:avLst/>
          </a:prstGeom>
          <a:solidFill>
            <a:schemeClr val="accent5">
              <a:lumMod val="40000"/>
              <a:lumOff val="6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400" dirty="0" err="1">
                <a:solidFill>
                  <a:schemeClr val="tx1"/>
                </a:solidFill>
              </a:rPr>
              <a:t>Other</a:t>
            </a:r>
            <a:endParaRPr lang="fr-FR" sz="14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fr-FR" sz="1400" dirty="0">
                <a:solidFill>
                  <a:schemeClr val="tx1"/>
                </a:solidFill>
              </a:rPr>
              <a:t>Client DAQ</a:t>
            </a:r>
          </a:p>
        </p:txBody>
      </p:sp>
      <p:sp>
        <p:nvSpPr>
          <p:cNvPr id="74" name="Organigramme : Préparation 73"/>
          <p:cNvSpPr/>
          <p:nvPr/>
        </p:nvSpPr>
        <p:spPr>
          <a:xfrm>
            <a:off x="2082800" y="1443631"/>
            <a:ext cx="1711325" cy="649288"/>
          </a:xfrm>
          <a:prstGeom prst="flowChartPreparati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400" dirty="0">
                <a:solidFill>
                  <a:schemeClr val="tx1"/>
                </a:solidFill>
              </a:rPr>
              <a:t>Command</a:t>
            </a:r>
          </a:p>
          <a:p>
            <a:pPr algn="ctr">
              <a:defRPr/>
            </a:pPr>
            <a:r>
              <a:rPr lang="fr-FR" sz="1400" dirty="0">
                <a:solidFill>
                  <a:schemeClr val="tx1"/>
                </a:solidFill>
              </a:rPr>
              <a:t>server</a:t>
            </a:r>
          </a:p>
          <a:p>
            <a:pPr algn="ctr">
              <a:defRPr/>
            </a:pPr>
            <a:r>
              <a:rPr lang="fr-FR" sz="1400" dirty="0">
                <a:solidFill>
                  <a:schemeClr val="tx1"/>
                </a:solidFill>
              </a:rPr>
              <a:t>program</a:t>
            </a:r>
          </a:p>
        </p:txBody>
      </p:sp>
      <p:cxnSp>
        <p:nvCxnSpPr>
          <p:cNvPr id="75" name="Connecteur droit avec flèche 74"/>
          <p:cNvCxnSpPr>
            <a:stCxn id="74" idx="2"/>
          </p:cNvCxnSpPr>
          <p:nvPr/>
        </p:nvCxnSpPr>
        <p:spPr>
          <a:xfrm flipH="1">
            <a:off x="2546350" y="2092919"/>
            <a:ext cx="392113" cy="65246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avec flèche 75"/>
          <p:cNvCxnSpPr>
            <a:endCxn id="73" idx="3"/>
          </p:cNvCxnSpPr>
          <p:nvPr/>
        </p:nvCxnSpPr>
        <p:spPr>
          <a:xfrm flipH="1" flipV="1">
            <a:off x="7455853" y="3461344"/>
            <a:ext cx="419100" cy="198437"/>
          </a:xfrm>
          <a:prstGeom prst="straightConnector1">
            <a:avLst/>
          </a:prstGeom>
          <a:ln>
            <a:solidFill>
              <a:srgbClr val="0070C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avec flèche 76"/>
          <p:cNvCxnSpPr>
            <a:stCxn id="71" idx="1"/>
          </p:cNvCxnSpPr>
          <p:nvPr/>
        </p:nvCxnSpPr>
        <p:spPr>
          <a:xfrm flipH="1">
            <a:off x="5577840" y="2537419"/>
            <a:ext cx="369888" cy="98425"/>
          </a:xfrm>
          <a:prstGeom prst="straightConnector1">
            <a:avLst/>
          </a:prstGeom>
          <a:ln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avec flèche 77"/>
          <p:cNvCxnSpPr>
            <a:stCxn id="73" idx="1"/>
          </p:cNvCxnSpPr>
          <p:nvPr/>
        </p:nvCxnSpPr>
        <p:spPr>
          <a:xfrm flipH="1" flipV="1">
            <a:off x="5404803" y="2978744"/>
            <a:ext cx="601662" cy="482600"/>
          </a:xfrm>
          <a:prstGeom prst="straightConnector1">
            <a:avLst/>
          </a:prstGeom>
          <a:ln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ZoneTexte 9"/>
          <p:cNvSpPr txBox="1">
            <a:spLocks noChangeArrowheads="1"/>
          </p:cNvSpPr>
          <p:nvPr/>
        </p:nvSpPr>
        <p:spPr bwMode="auto">
          <a:xfrm>
            <a:off x="7244715" y="2042119"/>
            <a:ext cx="654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400" i="1">
                <a:solidFill>
                  <a:schemeClr val="tx2"/>
                </a:solidFill>
              </a:rPr>
              <a:t>ASCII</a:t>
            </a:r>
          </a:p>
        </p:txBody>
      </p:sp>
      <p:sp>
        <p:nvSpPr>
          <p:cNvPr id="80" name="Espace réservé du contenu 2"/>
          <p:cNvSpPr txBox="1">
            <a:spLocks/>
          </p:cNvSpPr>
          <p:nvPr/>
        </p:nvSpPr>
        <p:spPr bwMode="auto">
          <a:xfrm>
            <a:off x="1067591" y="4409281"/>
            <a:ext cx="8030370" cy="2188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01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  <a:defRPr/>
            </a:pPr>
            <a:r>
              <a:rPr lang="fr-FR" sz="1600" b="1" i="1" dirty="0" smtClean="0">
                <a:solidFill>
                  <a:srgbClr val="0070C0"/>
                </a:solidFill>
              </a:rPr>
              <a:t>Principes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fr-FR" sz="1600" dirty="0" smtClean="0"/>
              <a:t>Serveur embarqué indépendant (langage, outils, développement) du DAQ:</a:t>
            </a:r>
            <a:br>
              <a:rPr lang="fr-FR" sz="1600" dirty="0" smtClean="0"/>
            </a:br>
            <a:r>
              <a:rPr lang="fr-FR" sz="1600" dirty="0" smtClean="0"/>
              <a:t>interface spécifiée par documentation, syntaxe commandes, format de données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fr-FR" sz="1600" dirty="0" smtClean="0"/>
              <a:t>Traitement des commandes premier arrivé premier servi (« best effort »)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fr-FR" sz="1600" dirty="0" smtClean="0"/>
              <a:t>Architecture ouverte à tout type de client C, C++, Java, </a:t>
            </a:r>
            <a:r>
              <a:rPr lang="fr-FR" sz="1600" dirty="0" err="1" smtClean="0"/>
              <a:t>LabView</a:t>
            </a:r>
            <a:r>
              <a:rPr lang="fr-FR" sz="1600" dirty="0" smtClean="0"/>
              <a:t>, graphique ou non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fr-FR" sz="1600" dirty="0" smtClean="0"/>
              <a:t>Serveur non dépendant de bibliothèques spécifique, licence commerciale, etc.</a:t>
            </a:r>
            <a:endParaRPr lang="fr-FR" sz="1600" dirty="0" smtClean="0">
              <a:solidFill>
                <a:srgbClr val="FF0000"/>
              </a:solidFill>
            </a:endParaRPr>
          </a:p>
          <a:p>
            <a:pPr marL="457200" lvl="1" indent="0" eaLnBrk="1" hangingPunct="1">
              <a:spcBef>
                <a:spcPct val="20000"/>
              </a:spcBef>
              <a:defRPr/>
            </a:pPr>
            <a:r>
              <a:rPr lang="fr-FR" sz="1600" dirty="0" smtClean="0">
                <a:solidFill>
                  <a:srgbClr val="FF0000"/>
                </a:solidFill>
              </a:rPr>
              <a:t>→ Moins sophistiqué que des objets distribués communicants mais plus simple</a:t>
            </a:r>
          </a:p>
        </p:txBody>
      </p:sp>
    </p:spTree>
    <p:extLst>
      <p:ext uri="{BB962C8B-B14F-4D97-AF65-F5344CB8AC3E}">
        <p14:creationId xmlns:p14="http://schemas.microsoft.com/office/powerpoint/2010/main" val="215140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220864" y="986139"/>
            <a:ext cx="7756106" cy="3651141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Numériseur multivoies sans temps mort à sortie Ethernet  </a:t>
            </a:r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Saclay, 29 Nov. 2012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denis.calvet@cea.fr  -  Applications avec FPGA à processeur embarqué sans système d'exploitation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11</a:t>
            </a:fld>
            <a:endParaRPr lang="fr-FR" smtClean="0">
              <a:solidFill>
                <a:srgbClr val="5F5F5F"/>
              </a:solidFill>
            </a:endParaRPr>
          </a:p>
        </p:txBody>
      </p:sp>
      <p:pic>
        <p:nvPicPr>
          <p:cNvPr id="7" name="Image 7" descr="Photo_CALI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6" t="6717" b="3811"/>
          <a:stretch/>
        </p:blipFill>
        <p:spPr bwMode="auto">
          <a:xfrm>
            <a:off x="4540746" y="1153633"/>
            <a:ext cx="4343743" cy="3316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227139" y="1049472"/>
            <a:ext cx="3344862" cy="3168351"/>
          </a:xfrm>
        </p:spPr>
        <p:txBody>
          <a:bodyPr/>
          <a:lstStyle/>
          <a:p>
            <a:pPr marL="0" indent="0">
              <a:buNone/>
            </a:pPr>
            <a:r>
              <a:rPr lang="fr-FR" sz="1600" b="1" i="1" dirty="0" smtClean="0">
                <a:solidFill>
                  <a:srgbClr val="0070C0"/>
                </a:solidFill>
                <a:ea typeface="ＭＳ Ｐゴシック" charset="-128"/>
              </a:rPr>
              <a:t>Caractéristiques principales</a:t>
            </a:r>
          </a:p>
          <a:p>
            <a:pPr lvl="1">
              <a:buFont typeface="Wingdings" pitchFamily="2" charset="2"/>
              <a:buChar char="§"/>
            </a:pPr>
            <a:r>
              <a:rPr lang="fr-FR" sz="1400" dirty="0" smtClean="0">
                <a:ea typeface="ＭＳ Ｐゴシック" charset="-128"/>
              </a:rPr>
              <a:t>4 voies 16 bits 10 MSPS max</a:t>
            </a:r>
          </a:p>
          <a:p>
            <a:pPr lvl="1">
              <a:buFont typeface="Wingdings" pitchFamily="2" charset="2"/>
              <a:buChar char="§"/>
            </a:pPr>
            <a:r>
              <a:rPr lang="fr-FR" sz="1400" dirty="0" smtClean="0">
                <a:ea typeface="ＭＳ Ｐゴシック" charset="-128"/>
              </a:rPr>
              <a:t>Filtre anti-repliement 5MHz</a:t>
            </a:r>
          </a:p>
          <a:p>
            <a:pPr lvl="1">
              <a:buFont typeface="Wingdings" pitchFamily="2" charset="2"/>
              <a:buChar char="§"/>
            </a:pPr>
            <a:r>
              <a:rPr lang="fr-FR" sz="1400" dirty="0" smtClean="0">
                <a:ea typeface="ＭＳ Ｐゴシック" charset="-128"/>
              </a:rPr>
              <a:t>Gamme 2,5 </a:t>
            </a:r>
            <a:r>
              <a:rPr lang="fr-FR" sz="1400" dirty="0" err="1" smtClean="0">
                <a:ea typeface="ＭＳ Ｐゴシック" charset="-128"/>
              </a:rPr>
              <a:t>Vpp</a:t>
            </a:r>
            <a:r>
              <a:rPr lang="fr-FR" sz="1400" dirty="0" smtClean="0">
                <a:ea typeface="ＭＳ Ｐゴシック" charset="-128"/>
              </a:rPr>
              <a:t> ou 1,667 V</a:t>
            </a:r>
          </a:p>
          <a:p>
            <a:pPr lvl="1">
              <a:buFont typeface="Wingdings" pitchFamily="2" charset="2"/>
              <a:buChar char="§"/>
            </a:pPr>
            <a:r>
              <a:rPr lang="fr-FR" sz="1400" dirty="0" smtClean="0">
                <a:ea typeface="ＭＳ Ｐゴシック" charset="-128"/>
              </a:rPr>
              <a:t>Gain x1 ou x4 par </a:t>
            </a:r>
            <a:r>
              <a:rPr lang="fr-FR" sz="1400" dirty="0" err="1" smtClean="0">
                <a:ea typeface="ＭＳ Ｐゴシック" charset="-128"/>
              </a:rPr>
              <a:t>jumper</a:t>
            </a:r>
            <a:endParaRPr lang="fr-FR" sz="1400" dirty="0" smtClean="0">
              <a:ea typeface="ＭＳ Ｐゴシック" charset="-128"/>
            </a:endParaRPr>
          </a:p>
          <a:p>
            <a:pPr lvl="1">
              <a:buFont typeface="Wingdings" pitchFamily="2" charset="2"/>
              <a:buChar char="§"/>
            </a:pPr>
            <a:r>
              <a:rPr lang="fr-FR" sz="1400" dirty="0" smtClean="0">
                <a:ea typeface="ＭＳ Ｐゴシック" charset="-128"/>
              </a:rPr>
              <a:t>Couplage AC ou DC</a:t>
            </a:r>
          </a:p>
          <a:p>
            <a:pPr lvl="1">
              <a:buFont typeface="Wingdings" pitchFamily="2" charset="2"/>
              <a:buChar char="§"/>
            </a:pPr>
            <a:r>
              <a:rPr lang="fr-FR" sz="1400" dirty="0" smtClean="0">
                <a:ea typeface="ＭＳ Ｐゴシック" charset="-128"/>
              </a:rPr>
              <a:t>Entrée couplée AC ou DC</a:t>
            </a:r>
            <a:br>
              <a:rPr lang="fr-FR" sz="1400" dirty="0" smtClean="0">
                <a:ea typeface="ＭＳ Ｐゴシック" charset="-128"/>
              </a:rPr>
            </a:br>
            <a:r>
              <a:rPr lang="fr-FR" sz="1400" dirty="0" smtClean="0">
                <a:ea typeface="ＭＳ Ｐゴシック" charset="-128"/>
              </a:rPr>
              <a:t>unipolaire ou différentielle</a:t>
            </a:r>
          </a:p>
          <a:p>
            <a:pPr lvl="1">
              <a:buFont typeface="Wingdings" pitchFamily="2" charset="2"/>
              <a:buChar char="§"/>
            </a:pPr>
            <a:r>
              <a:rPr lang="fr-FR" sz="1400" dirty="0" smtClean="0">
                <a:ea typeface="ＭＳ Ｐゴシック" charset="-128"/>
              </a:rPr>
              <a:t>Débit: 320 Mbits/s @5 M</a:t>
            </a:r>
            <a:r>
              <a:rPr lang="fr-FR" sz="1400" dirty="0" smtClean="0">
                <a:solidFill>
                  <a:srgbClr val="000000"/>
                </a:solidFill>
                <a:ea typeface="ＭＳ Ｐゴシック" charset="-128"/>
              </a:rPr>
              <a:t>SPS</a:t>
            </a:r>
            <a:endParaRPr lang="fr-FR" sz="1400" dirty="0" smtClean="0">
              <a:ea typeface="ＭＳ Ｐゴシック" charset="-128"/>
            </a:endParaRPr>
          </a:p>
          <a:p>
            <a:pPr lvl="1">
              <a:buFont typeface="Wingdings" pitchFamily="2" charset="2"/>
              <a:buChar char="§"/>
            </a:pPr>
            <a:r>
              <a:rPr lang="fr-FR" sz="1400" dirty="0" smtClean="0">
                <a:ea typeface="ＭＳ Ｐゴシック" charset="-128"/>
              </a:rPr>
              <a:t>Sortie Ethernet 10/100/1000</a:t>
            </a:r>
          </a:p>
          <a:p>
            <a:pPr lvl="1">
              <a:buFont typeface="Wingdings" pitchFamily="2" charset="2"/>
              <a:buChar char="§"/>
            </a:pPr>
            <a:r>
              <a:rPr lang="fr-FR" sz="1400" dirty="0" smtClean="0">
                <a:ea typeface="ＭＳ Ｐゴシック" charset="-128"/>
              </a:rPr>
              <a:t>Données: UDP; Contrôle: TCP</a:t>
            </a:r>
          </a:p>
          <a:p>
            <a:pPr lvl="1">
              <a:buFont typeface="Wingdings" pitchFamily="2" charset="2"/>
              <a:buChar char="§"/>
            </a:pPr>
            <a:r>
              <a:rPr lang="fr-FR" sz="1400" dirty="0" smtClean="0">
                <a:ea typeface="ＭＳ Ｐゴシック" charset="-128"/>
              </a:rPr>
              <a:t>Console RS232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020272" y="3994595"/>
            <a:ext cx="14526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b="1" i="1" dirty="0" smtClean="0">
                <a:solidFill>
                  <a:srgbClr val="FFFF00"/>
                </a:solidFill>
              </a:rPr>
              <a:t>S. </a:t>
            </a:r>
            <a:r>
              <a:rPr lang="fr-FR" sz="1050" b="1" i="1" dirty="0" err="1" smtClean="0">
                <a:solidFill>
                  <a:srgbClr val="FFFF00"/>
                </a:solidFill>
              </a:rPr>
              <a:t>Lhenoret</a:t>
            </a:r>
            <a:r>
              <a:rPr lang="fr-FR" sz="1050" b="1" i="1" dirty="0" smtClean="0">
                <a:solidFill>
                  <a:srgbClr val="FFFF00"/>
                </a:solidFill>
              </a:rPr>
              <a:t>, B. Paul</a:t>
            </a:r>
            <a:endParaRPr lang="fr-FR" sz="1050" b="1" i="1" dirty="0">
              <a:solidFill>
                <a:srgbClr val="FFFF00"/>
              </a:solidFill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auto">
          <a:xfrm>
            <a:off x="1067591" y="4941168"/>
            <a:ext cx="8030370" cy="1656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01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  <a:defRPr/>
            </a:pPr>
            <a:r>
              <a:rPr lang="fr-FR" sz="1600" b="1" i="1" dirty="0" smtClean="0">
                <a:solidFill>
                  <a:srgbClr val="0070C0"/>
                </a:solidFill>
              </a:rPr>
              <a:t>Partie FPGA et processeur embarqué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fr-FR" sz="1600" dirty="0" smtClean="0"/>
              <a:t>Utilise un mini-module </a:t>
            </a:r>
            <a:r>
              <a:rPr lang="fr-FR" sz="1600" dirty="0" err="1" smtClean="0"/>
              <a:t>Virtex</a:t>
            </a:r>
            <a:r>
              <a:rPr lang="fr-FR" sz="1600" dirty="0" smtClean="0"/>
              <a:t> 5 / PowerPC440 commercial (</a:t>
            </a:r>
            <a:r>
              <a:rPr lang="fr-FR" sz="1600" dirty="0" err="1" smtClean="0"/>
              <a:t>Avnet</a:t>
            </a:r>
            <a:r>
              <a:rPr lang="fr-FR" sz="1600" dirty="0" smtClean="0"/>
              <a:t>)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fr-FR" sz="1600" dirty="0" smtClean="0"/>
              <a:t>Transfert des données numérisées par le PowerPC en utilisant la bibliothèque LWIP (Light </a:t>
            </a:r>
            <a:r>
              <a:rPr lang="fr-FR" sz="1600" dirty="0" err="1" smtClean="0"/>
              <a:t>Weight</a:t>
            </a:r>
            <a:r>
              <a:rPr lang="fr-FR" sz="1600" dirty="0" smtClean="0"/>
              <a:t> Internet Protocol). Permet UDP/IP et TCP/IP sur processeur nu</a:t>
            </a:r>
            <a:endParaRPr lang="fr-FR" sz="1600" dirty="0" smtClean="0">
              <a:solidFill>
                <a:srgbClr val="FF0000"/>
              </a:solidFill>
            </a:endParaRPr>
          </a:p>
          <a:p>
            <a:pPr marL="457200" lvl="1" indent="0" eaLnBrk="1" hangingPunct="1">
              <a:spcBef>
                <a:spcPct val="20000"/>
              </a:spcBef>
              <a:defRPr/>
            </a:pPr>
            <a:r>
              <a:rPr lang="fr-FR" sz="1600" dirty="0" smtClean="0">
                <a:solidFill>
                  <a:srgbClr val="FF0000"/>
                </a:solidFill>
              </a:rPr>
              <a:t>→ Compromis intéressant entre l’installation d’un OS et la réécriture d’une pile IP</a:t>
            </a:r>
          </a:p>
        </p:txBody>
      </p:sp>
    </p:spTree>
    <p:extLst>
      <p:ext uri="{BB962C8B-B14F-4D97-AF65-F5344CB8AC3E}">
        <p14:creationId xmlns:p14="http://schemas.microsoft.com/office/powerpoint/2010/main" val="412962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Avantages et inconvénients du modèle processeur nu ou avec OS</a:t>
            </a:r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Saclay, 29 Nov. 2012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denis.calvet@cea.fr  -  Applications avec FPGA à processeur embarqué sans système d'exploitation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12</a:t>
            </a:fld>
            <a:endParaRPr lang="fr-FR" smtClean="0">
              <a:solidFill>
                <a:srgbClr val="5F5F5F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555226"/>
              </p:ext>
            </p:extLst>
          </p:nvPr>
        </p:nvGraphicFramePr>
        <p:xfrm>
          <a:off x="134492" y="1340768"/>
          <a:ext cx="8928992" cy="470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3096344"/>
                <a:gridCol w="3816424"/>
              </a:tblGrid>
              <a:tr h="370840"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Sans OS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Avec</a:t>
                      </a:r>
                      <a:r>
                        <a:rPr lang="fr-FR" sz="1600" baseline="0" dirty="0" smtClean="0"/>
                        <a:t> OS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i="1" dirty="0" smtClean="0">
                          <a:solidFill>
                            <a:srgbClr val="7030A0"/>
                          </a:solidFill>
                        </a:rPr>
                        <a:t>Apprentissage</a:t>
                      </a:r>
                      <a:endParaRPr lang="fr-FR" sz="1600" i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smtClean="0"/>
                        <a:t>Presque</a:t>
                      </a:r>
                      <a:r>
                        <a:rPr lang="fr-FR" sz="1600" baseline="0" smtClean="0"/>
                        <a:t> </a:t>
                      </a:r>
                      <a:r>
                        <a:rPr lang="fr-FR" sz="1600" baseline="0" smtClean="0"/>
                        <a:t>terminé </a:t>
                      </a:r>
                      <a:r>
                        <a:rPr lang="fr-FR" sz="1600" baseline="0" dirty="0" smtClean="0"/>
                        <a:t>après </a:t>
                      </a:r>
                      <a:r>
                        <a:rPr lang="fr-FR" sz="1600" baseline="0" dirty="0" err="1" smtClean="0"/>
                        <a:t>printf</a:t>
                      </a:r>
                      <a:r>
                        <a:rPr lang="fr-FR" sz="1600" baseline="0" dirty="0" smtClean="0"/>
                        <a:t>(« Hello World\n »);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Davantage</a:t>
                      </a:r>
                      <a:r>
                        <a:rPr lang="fr-FR" sz="1600" baseline="0" dirty="0" smtClean="0"/>
                        <a:t> d’efforts; compétences pouvant dépasser celles d’un individu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i="1" dirty="0" smtClean="0">
                          <a:solidFill>
                            <a:srgbClr val="7030A0"/>
                          </a:solidFill>
                        </a:rPr>
                        <a:t>Outils de développements,</a:t>
                      </a:r>
                    </a:p>
                    <a:p>
                      <a:r>
                        <a:rPr lang="fr-FR" sz="1600" i="1" dirty="0" smtClean="0">
                          <a:solidFill>
                            <a:srgbClr val="7030A0"/>
                          </a:solidFill>
                        </a:rPr>
                        <a:t>Maintenance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Minimaux: ceux du vendeur de FPGA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Ceux</a:t>
                      </a:r>
                      <a:r>
                        <a:rPr lang="fr-FR" sz="1600" baseline="0" dirty="0" smtClean="0"/>
                        <a:t> requis sans OS + d’autres, pas forcement gratuits (point dur en travail collaboratif) ni bien intégrés</a:t>
                      </a:r>
                      <a:endParaRPr lang="fr-FR" sz="1600" dirty="0"/>
                    </a:p>
                  </a:txBody>
                  <a:tcPr/>
                </a:tc>
              </a:tr>
              <a:tr h="399648">
                <a:tc>
                  <a:txBody>
                    <a:bodyPr/>
                    <a:lstStyle/>
                    <a:p>
                      <a:r>
                        <a:rPr lang="fr-FR" sz="1600" i="1" dirty="0" smtClean="0">
                          <a:solidFill>
                            <a:srgbClr val="7030A0"/>
                          </a:solidFill>
                        </a:rPr>
                        <a:t>Accès au matériel</a:t>
                      </a:r>
                      <a:endParaRPr lang="fr-FR" sz="1600" i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aseline="0" dirty="0" smtClean="0"/>
                        <a:t>Simple et direct – pilotes bas niveau à écrire ou adapter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aseline="0" dirty="0" smtClean="0"/>
                        <a:t>Portage OS si carte non commerciale, BSP à adapter, écriture de drivers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i="1" baseline="0" dirty="0" smtClean="0">
                          <a:solidFill>
                            <a:srgbClr val="7030A0"/>
                          </a:solidFill>
                        </a:rPr>
                        <a:t>Mise en réseau</a:t>
                      </a:r>
                      <a:endParaRPr lang="fr-FR" sz="1600" i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UDP/IP</a:t>
                      </a:r>
                      <a:r>
                        <a:rPr lang="fr-FR" sz="1600" baseline="0" dirty="0" smtClean="0"/>
                        <a:t> à écrire (facile) ou UDP et TCP avec LWIP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Stack</a:t>
                      </a:r>
                      <a:r>
                        <a:rPr lang="fr-FR" sz="1600" baseline="0" dirty="0" smtClean="0"/>
                        <a:t> IP de l’OS – </a:t>
                      </a:r>
                      <a:r>
                        <a:rPr lang="fr-FR" sz="1600" baseline="0" dirty="0" err="1" smtClean="0"/>
                        <a:t>zero</a:t>
                      </a:r>
                      <a:r>
                        <a:rPr lang="fr-FR" sz="1600" baseline="0" dirty="0" smtClean="0"/>
                        <a:t>-copy et checksum </a:t>
                      </a:r>
                      <a:r>
                        <a:rPr lang="fr-FR" sz="1600" baseline="0" dirty="0" err="1" smtClean="0"/>
                        <a:t>offload</a:t>
                      </a:r>
                      <a:r>
                        <a:rPr lang="fr-FR" sz="1600" baseline="0" dirty="0" smtClean="0"/>
                        <a:t> nécessaires pour performance, HTTP, etc.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i="1" dirty="0" err="1" smtClean="0">
                          <a:solidFill>
                            <a:srgbClr val="7030A0"/>
                          </a:solidFill>
                        </a:rPr>
                        <a:t>Multi-tâche</a:t>
                      </a:r>
                      <a:endParaRPr lang="fr-FR" sz="1600" i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aseline="0" dirty="0" smtClean="0"/>
                        <a:t>Limité à une boucle infinie de quelques tâches qui coopèrent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Multi-tâche</a:t>
                      </a:r>
                      <a:r>
                        <a:rPr lang="fr-FR" sz="1600" baseline="0" dirty="0" smtClean="0"/>
                        <a:t> préemptif de base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i="1" baseline="0" dirty="0" smtClean="0">
                          <a:solidFill>
                            <a:srgbClr val="7030A0"/>
                          </a:solidFill>
                        </a:rPr>
                        <a:t>Système de fichiers</a:t>
                      </a:r>
                      <a:endParaRPr lang="fr-FR" sz="1600" i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 </a:t>
                      </a:r>
                      <a:r>
                        <a:rPr lang="fr-FR" sz="1600" dirty="0" err="1" smtClean="0"/>
                        <a:t>ré-inventer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Supporté,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baseline="0" dirty="0" err="1" smtClean="0"/>
                        <a:t>e.g</a:t>
                      </a:r>
                      <a:r>
                        <a:rPr lang="fr-FR" sz="1600" baseline="0" dirty="0" smtClean="0"/>
                        <a:t>. NFS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i="1" dirty="0" smtClean="0">
                          <a:solidFill>
                            <a:srgbClr val="7030A0"/>
                          </a:solidFill>
                        </a:rPr>
                        <a:t>Bibliothèques</a:t>
                      </a:r>
                      <a:endParaRPr lang="fr-FR" sz="1600" i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Fonctions</a:t>
                      </a:r>
                      <a:r>
                        <a:rPr lang="fr-FR" sz="1600" baseline="0" dirty="0" smtClean="0"/>
                        <a:t> élémentaires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Toute</a:t>
                      </a:r>
                      <a:r>
                        <a:rPr lang="fr-FR" sz="1600" baseline="0" dirty="0" smtClean="0"/>
                        <a:t> la richesse de ce qui est porté sur la cible et l’OS (calcul, graphique…)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13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Résumé et Conclusions</a:t>
            </a:r>
          </a:p>
        </p:txBody>
      </p:sp>
      <p:sp>
        <p:nvSpPr>
          <p:cNvPr id="4100" name="Espace réservé de la dat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Saclay, 29 Nov. 2012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1" name="Espace réservé du pied de pag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mtClean="0">
                <a:solidFill>
                  <a:srgbClr val="5F5F5F"/>
                </a:solidFill>
              </a:rPr>
              <a:t>denis.calvet@cea.fr  -  Applications avec FPGA à processeur embarqué sans système d'exploitation</a:t>
            </a:r>
            <a:endParaRPr lang="fr-FR" dirty="0" smtClean="0">
              <a:solidFill>
                <a:srgbClr val="5F5F5F"/>
              </a:solidFill>
            </a:endParaRPr>
          </a:p>
        </p:txBody>
      </p:sp>
      <p:sp>
        <p:nvSpPr>
          <p:cNvPr id="410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88FEF-E685-49CF-A824-263E83EA7284}" type="slidenum">
              <a:rPr lang="fr-FR" smtClean="0">
                <a:solidFill>
                  <a:srgbClr val="5F5F5F"/>
                </a:solidFill>
              </a:rPr>
              <a:pPr eaLnBrk="1" hangingPunct="1"/>
              <a:t>13</a:t>
            </a:fld>
            <a:endParaRPr lang="fr-FR" smtClean="0">
              <a:solidFill>
                <a:srgbClr val="5F5F5F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236086" y="980728"/>
            <a:ext cx="787298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 smtClean="0">
                <a:solidFill>
                  <a:srgbClr val="0070C0"/>
                </a:solidFill>
              </a:rPr>
              <a:t>Expérience actuelle en processeurs sur FPGA sans OS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Nombreuses applications sur des projets développés au </a:t>
            </a:r>
            <a:r>
              <a:rPr lang="fr-FR" sz="1600" dirty="0" err="1" smtClean="0"/>
              <a:t>Sedi</a:t>
            </a:r>
            <a:endParaRPr lang="fr-FR" sz="16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Cibles: </a:t>
            </a:r>
            <a:r>
              <a:rPr lang="fr-FR" sz="1600" dirty="0" err="1" smtClean="0"/>
              <a:t>Xilinx</a:t>
            </a:r>
            <a:r>
              <a:rPr lang="fr-FR" sz="1600" dirty="0" smtClean="0"/>
              <a:t> PowerPC 405/440 (</a:t>
            </a:r>
            <a:r>
              <a:rPr lang="fr-FR" sz="1600" dirty="0" err="1" smtClean="0"/>
              <a:t>Virtex</a:t>
            </a:r>
            <a:r>
              <a:rPr lang="fr-FR" sz="1600" dirty="0" smtClean="0"/>
              <a:t>-II Pro, V4, V5) et </a:t>
            </a:r>
            <a:r>
              <a:rPr lang="fr-FR" sz="1600" dirty="0" err="1" smtClean="0"/>
              <a:t>MicroBlaze</a:t>
            </a:r>
            <a:r>
              <a:rPr lang="fr-FR" sz="1600" dirty="0" smtClean="0"/>
              <a:t> (</a:t>
            </a:r>
            <a:r>
              <a:rPr lang="fr-FR" sz="1600" dirty="0" err="1" smtClean="0"/>
              <a:t>Spartan</a:t>
            </a:r>
            <a:r>
              <a:rPr lang="fr-FR" sz="1600" dirty="0" smtClean="0"/>
              <a:t> 6)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Communication réseau UDP/IP ou bibliothèque LWIP (UDP/IP et TCP/IP)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Programmes en boucle infinie sur une ou un petit nombre de tâches</a:t>
            </a:r>
            <a:endParaRPr lang="fr-FR" sz="1600" dirty="0"/>
          </a:p>
          <a:p>
            <a:r>
              <a:rPr lang="fr-FR" sz="1600" dirty="0">
                <a:solidFill>
                  <a:srgbClr val="FF0000"/>
                </a:solidFill>
              </a:rPr>
              <a:t>→ </a:t>
            </a:r>
            <a:r>
              <a:rPr lang="fr-FR" sz="1600" dirty="0" smtClean="0">
                <a:solidFill>
                  <a:srgbClr val="FF0000"/>
                </a:solidFill>
              </a:rPr>
              <a:t>Exploitation processeur embarqué à moindre effort sur l’infrastructure logicielle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236086" y="2708920"/>
            <a:ext cx="77797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 smtClean="0">
                <a:solidFill>
                  <a:srgbClr val="0070C0"/>
                </a:solidFill>
              </a:rPr>
              <a:t>Que choisir: processeur nu ou avec un OS? </a:t>
            </a:r>
            <a:r>
              <a:rPr lang="fr-FR" sz="1600" b="1" i="1" dirty="0">
                <a:solidFill>
                  <a:srgbClr val="0070C0"/>
                </a:solidFill>
              </a:rPr>
              <a:t>P</a:t>
            </a:r>
            <a:r>
              <a:rPr lang="fr-FR" sz="1600" b="1" i="1" dirty="0" smtClean="0">
                <a:solidFill>
                  <a:srgbClr val="0070C0"/>
                </a:solidFill>
              </a:rPr>
              <a:t>as de règle absolue. Réfléchir: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Le besoin: complexité </a:t>
            </a:r>
            <a:r>
              <a:rPr lang="fr-FR" sz="1600" dirty="0"/>
              <a:t>de </a:t>
            </a:r>
            <a:r>
              <a:rPr lang="fr-FR" sz="1600" dirty="0" smtClean="0"/>
              <a:t>l’application?  </a:t>
            </a:r>
            <a:r>
              <a:rPr lang="fr-FR" sz="1600" dirty="0"/>
              <a:t>E</a:t>
            </a:r>
            <a:r>
              <a:rPr lang="fr-FR" sz="1600" dirty="0" smtClean="0"/>
              <a:t>st-il possible de faire sans OS?</a:t>
            </a:r>
            <a:br>
              <a:rPr lang="fr-FR" sz="1600" dirty="0" smtClean="0"/>
            </a:br>
            <a:r>
              <a:rPr lang="fr-FR" sz="1600" dirty="0" smtClean="0"/>
              <a:t>Quel gain? Quel perte?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La compétence: sait-on faire? Peut-on apprendre?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Le moyen et long terme: évolution du code, maintenance des outils, besoin</a:t>
            </a:r>
            <a:br>
              <a:rPr lang="fr-FR" sz="1600" dirty="0" smtClean="0"/>
            </a:br>
            <a:r>
              <a:rPr lang="fr-FR" sz="1600" dirty="0" smtClean="0"/>
              <a:t>d’installation multi-site, transfert et/ou session du code à des collaborateurs</a:t>
            </a:r>
            <a:endParaRPr lang="fr-FR" sz="1600" dirty="0"/>
          </a:p>
        </p:txBody>
      </p:sp>
      <p:sp>
        <p:nvSpPr>
          <p:cNvPr id="9" name="ZoneTexte 8"/>
          <p:cNvSpPr txBox="1"/>
          <p:nvPr/>
        </p:nvSpPr>
        <p:spPr>
          <a:xfrm>
            <a:off x="1253418" y="4581128"/>
            <a:ext cx="777976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 smtClean="0">
                <a:solidFill>
                  <a:srgbClr val="0070C0"/>
                </a:solidFill>
              </a:rPr>
              <a:t>Perspectives</a:t>
            </a:r>
            <a:endParaRPr lang="fr-FR" sz="16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Concept « FPGA intégrant processeur » s’inverse avec composants du type « Processeur intégrant un bloc FPGA » - </a:t>
            </a:r>
            <a:r>
              <a:rPr lang="fr-FR" sz="1600" dirty="0" err="1" smtClean="0"/>
              <a:t>SoC</a:t>
            </a:r>
            <a:r>
              <a:rPr lang="fr-FR" sz="1600" dirty="0" smtClean="0"/>
              <a:t> (System On Chip)</a:t>
            </a:r>
          </a:p>
          <a:p>
            <a:r>
              <a:rPr lang="fr-FR" sz="1600" dirty="0" smtClean="0">
                <a:solidFill>
                  <a:srgbClr val="FF0000"/>
                </a:solidFill>
              </a:rPr>
              <a:t>→ Laisse présager un meilleur support (outils, OS) du processeur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Aujourd’hui: </a:t>
            </a:r>
            <a:r>
              <a:rPr lang="fr-FR" sz="1600" dirty="0" err="1" smtClean="0"/>
              <a:t>co-existence</a:t>
            </a:r>
            <a:r>
              <a:rPr lang="fr-FR" sz="1600" dirty="0" smtClean="0"/>
              <a:t> </a:t>
            </a:r>
            <a:r>
              <a:rPr lang="fr-FR" sz="1600" dirty="0" err="1" smtClean="0"/>
              <a:t>SoC</a:t>
            </a:r>
            <a:r>
              <a:rPr lang="fr-FR" sz="1600" dirty="0" smtClean="0"/>
              <a:t> et FPGA + processeur </a:t>
            </a:r>
            <a:r>
              <a:rPr lang="fr-FR" sz="1600" dirty="0" err="1" smtClean="0"/>
              <a:t>softcore</a:t>
            </a:r>
            <a:r>
              <a:rPr lang="fr-FR" sz="1600" dirty="0" smtClean="0"/>
              <a:t>. Pérennité?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FR" sz="1600" dirty="0" smtClean="0"/>
              <a:t>Convergence 2 vendeurs principaux de FPGA sur processeurs ARM Cortex</a:t>
            </a:r>
          </a:p>
          <a:p>
            <a:r>
              <a:rPr lang="fr-FR" sz="1600" dirty="0">
                <a:solidFill>
                  <a:srgbClr val="FF0000"/>
                </a:solidFill>
              </a:rPr>
              <a:t>→ </a:t>
            </a:r>
            <a:r>
              <a:rPr lang="fr-FR" sz="1600" dirty="0" smtClean="0">
                <a:solidFill>
                  <a:srgbClr val="FF0000"/>
                </a:solidFill>
              </a:rPr>
              <a:t>Vers un standard de fait?</a:t>
            </a:r>
            <a:endParaRPr lang="fr-FR" sz="1600" dirty="0"/>
          </a:p>
          <a:p>
            <a:endParaRPr lang="fr-FR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27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simpl">
  <a:themeElements>
    <a:clrScheme name="Ronsard_Dapni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onsard_Dapni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onsard_Dapni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nsard_Dapni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nsard_Dapni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nsard_Dapni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nsard_Dapni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nsard_Dapni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nsard_Dapni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nsard_Dapni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nsard_Dapni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nsard_Dapni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nsard_Dapni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nsard_Dapni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pressimpl</Template>
  <TotalTime>719</TotalTime>
  <Words>1265</Words>
  <Application>Microsoft Office PowerPoint</Application>
  <PresentationFormat>Affichage à l'écran (4:3)</PresentationFormat>
  <Paragraphs>266</Paragraphs>
  <Slides>13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5" baseType="lpstr">
      <vt:lpstr>pressimpl</vt:lpstr>
      <vt:lpstr>Acrobat Document</vt:lpstr>
      <vt:lpstr>Applications avec FPGA à Processeur Embarqué Sans Système d’Exploitation</vt:lpstr>
      <vt:lpstr>Historique des FPGA intégrant des processeurs</vt:lpstr>
      <vt:lpstr>Trigger L2 de HESS2: une application de traitement d’images partagée entre matériel et logiciel</vt:lpstr>
      <vt:lpstr>Présentation PowerPoint</vt:lpstr>
      <vt:lpstr>Eléments Caractéristiques de l’application Trigger L2 HESS2</vt:lpstr>
      <vt:lpstr>Système de lecture des TPCs de l’expérience T2K</vt:lpstr>
      <vt:lpstr>FPGA et Processeurs dans l’électronique back-end de T2K TPC</vt:lpstr>
      <vt:lpstr>Diffusion et réutilisation (non anticipées) des codes développés pour T2K</vt:lpstr>
      <vt:lpstr>En développement: électronique de lecture Minos - TPC</vt:lpstr>
      <vt:lpstr>Modèle d’acquisition: client/serveur de base</vt:lpstr>
      <vt:lpstr>Numériseur multivoies sans temps mort à sortie Ethernet  </vt:lpstr>
      <vt:lpstr>Avantages et inconvénients du modèle processeur nu ou avec OS</vt:lpstr>
      <vt:lpstr>Résumé et Conclusions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 LABORDERIE Emmanuelle</dc:creator>
  <cp:lastModifiedBy>CALVET Denis</cp:lastModifiedBy>
  <cp:revision>88</cp:revision>
  <dcterms:created xsi:type="dcterms:W3CDTF">2011-10-06T12:47:34Z</dcterms:created>
  <dcterms:modified xsi:type="dcterms:W3CDTF">2012-11-27T16:40:15Z</dcterms:modified>
</cp:coreProperties>
</file>