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7" r:id="rId2"/>
    <p:sldId id="273" r:id="rId3"/>
    <p:sldId id="284" r:id="rId4"/>
    <p:sldId id="263" r:id="rId5"/>
    <p:sldId id="261" r:id="rId6"/>
    <p:sldId id="265" r:id="rId7"/>
    <p:sldId id="264" r:id="rId8"/>
    <p:sldId id="290" r:id="rId9"/>
    <p:sldId id="274" r:id="rId10"/>
    <p:sldId id="276" r:id="rId11"/>
    <p:sldId id="277" r:id="rId12"/>
    <p:sldId id="278" r:id="rId13"/>
    <p:sldId id="275" r:id="rId14"/>
    <p:sldId id="280" r:id="rId15"/>
    <p:sldId id="279" r:id="rId16"/>
    <p:sldId id="281" r:id="rId17"/>
    <p:sldId id="291" r:id="rId18"/>
    <p:sldId id="269" r:id="rId19"/>
    <p:sldId id="272" r:id="rId20"/>
    <p:sldId id="268" r:id="rId21"/>
    <p:sldId id="292" r:id="rId22"/>
    <p:sldId id="266" r:id="rId23"/>
    <p:sldId id="267" r:id="rId24"/>
    <p:sldId id="258" r:id="rId25"/>
    <p:sldId id="260" r:id="rId26"/>
    <p:sldId id="308" r:id="rId27"/>
    <p:sldId id="262" r:id="rId28"/>
    <p:sldId id="287" r:id="rId29"/>
    <p:sldId id="288" r:id="rId30"/>
    <p:sldId id="289" r:id="rId31"/>
    <p:sldId id="293" r:id="rId32"/>
    <p:sldId id="296" r:id="rId33"/>
    <p:sldId id="297" r:id="rId34"/>
    <p:sldId id="298" r:id="rId35"/>
    <p:sldId id="286" r:id="rId36"/>
    <p:sldId id="294" r:id="rId37"/>
    <p:sldId id="295" r:id="rId38"/>
    <p:sldId id="299" r:id="rId39"/>
    <p:sldId id="300" r:id="rId40"/>
    <p:sldId id="301" r:id="rId41"/>
    <p:sldId id="270" r:id="rId42"/>
    <p:sldId id="271" r:id="rId43"/>
    <p:sldId id="305" r:id="rId44"/>
    <p:sldId id="306" r:id="rId45"/>
    <p:sldId id="307" r:id="rId46"/>
    <p:sldId id="302" r:id="rId47"/>
    <p:sldId id="303" r:id="rId48"/>
    <p:sldId id="304" r:id="rId4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FF0000"/>
    <a:srgbClr val="FF9900"/>
    <a:srgbClr val="CC0099"/>
    <a:srgbClr val="CC0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88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IPNNAS3\micromegas\banclaser\detecteur-RD51-Source\Calib_PadC_CG5_CG2_CG6_FG0_SH2_PZ66_Offset1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IPNNAS3\micromegas\banclaser\detecteur-RD51-Source\Calib_PadC_CG2_CG3_CG4_CG5_CG6_CG7_FG0_SH2_PZ66_Offset120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IPNNAS3\micromegas\banclaser\detecteur-RD51-Source\Calib_PadC_CG2_CG3_CG4_CG5_CG6_CG7_FG0_SH2_PZ66_Offset120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IPNNAS3\micromegas\banclaser\detecteur-RD51-Source\Calib_PadC_CG5_CG2_CG6_FG0_SH2_PZ66_Offset120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IPNNAS3\micromegas\banclaser\detecteur-RD51-Source\Calib_PadC_CG5_CG2_CG6_FG0_SH2_PZ66_Offset120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IPNNAS3\micromegas\banclaser\detecteur-RD51-Source\Calib_PadC_CG2_CG3_CG4_CG5_CG6_CG7_FG0_SH2_PZ66_Offset1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fr-FR"/>
              <a:t>Pad_C calibration: CG 2, FG 0, SH 2, PZ 66, Offset 120</a:t>
            </a:r>
          </a:p>
        </c:rich>
      </c:tx>
      <c:layout>
        <c:manualLayout>
          <c:xMode val="edge"/>
          <c:yMode val="edge"/>
          <c:x val="0.15725827618321908"/>
          <c:y val="3.558718861209966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532274339515288"/>
          <c:y val="0.21352313167259795"/>
          <c:w val="0.77419431053339882"/>
          <c:h val="0.44128113879003561"/>
        </c:manualLayout>
      </c:layout>
      <c:scatterChart>
        <c:scatterStyle val="lineMarker"/>
        <c:varyColors val="0"/>
        <c:ser>
          <c:idx val="0"/>
          <c:order val="0"/>
          <c:tx>
            <c:v>Pad_C calibration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intercept val="0"/>
            <c:dispRSqr val="1"/>
            <c:dispEq val="1"/>
            <c:trendlineLbl>
              <c:layout>
                <c:manualLayout>
                  <c:x val="-0.26884468984783283"/>
                  <c:y val="-1.0676156583629914E-2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</c:trendlineLbl>
          </c:trendline>
          <c:xVal>
            <c:numRef>
              <c:f>'CG2'!$C$17:$M$17</c:f>
              <c:numCache>
                <c:formatCode>General</c:formatCode>
                <c:ptCount val="11"/>
                <c:pt idx="0">
                  <c:v>44</c:v>
                </c:pt>
                <c:pt idx="1">
                  <c:v>66</c:v>
                </c:pt>
                <c:pt idx="2">
                  <c:v>113</c:v>
                </c:pt>
                <c:pt idx="3">
                  <c:v>228</c:v>
                </c:pt>
                <c:pt idx="4">
                  <c:v>343</c:v>
                </c:pt>
                <c:pt idx="5">
                  <c:v>451</c:v>
                </c:pt>
                <c:pt idx="6">
                  <c:v>687</c:v>
                </c:pt>
                <c:pt idx="7">
                  <c:v>918</c:v>
                </c:pt>
                <c:pt idx="8">
                  <c:v>1147</c:v>
                </c:pt>
                <c:pt idx="9">
                  <c:v>1374</c:v>
                </c:pt>
                <c:pt idx="10">
                  <c:v>1835</c:v>
                </c:pt>
              </c:numCache>
            </c:numRef>
          </c:xVal>
          <c:yVal>
            <c:numRef>
              <c:f>'CG2'!$C$15:$M$15</c:f>
              <c:numCache>
                <c:formatCode>General</c:formatCode>
                <c:ptCount val="11"/>
                <c:pt idx="0">
                  <c:v>31.622776601683789</c:v>
                </c:pt>
                <c:pt idx="1">
                  <c:v>47.434164902525687</c:v>
                </c:pt>
                <c:pt idx="2">
                  <c:v>79.056941504209448</c:v>
                </c:pt>
                <c:pt idx="3">
                  <c:v>158.1138830084189</c:v>
                </c:pt>
                <c:pt idx="4">
                  <c:v>237.17082451262843</c:v>
                </c:pt>
                <c:pt idx="5">
                  <c:v>316.2277660168379</c:v>
                </c:pt>
                <c:pt idx="6">
                  <c:v>474.34164902525697</c:v>
                </c:pt>
                <c:pt idx="7">
                  <c:v>632.45553203367581</c:v>
                </c:pt>
                <c:pt idx="8">
                  <c:v>790.56941504209476</c:v>
                </c:pt>
                <c:pt idx="9">
                  <c:v>948.68329805051371</c:v>
                </c:pt>
                <c:pt idx="10">
                  <c:v>1264.9110640673516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99904"/>
        <c:axId val="63846592"/>
      </c:scatterChart>
      <c:valAx>
        <c:axId val="146999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ADC-Ped (ch)</a:t>
                </a:r>
              </a:p>
            </c:rich>
          </c:tx>
          <c:layout>
            <c:manualLayout>
              <c:xMode val="edge"/>
              <c:yMode val="edge"/>
              <c:x val="0.46572622978579287"/>
              <c:y val="0.765124555160142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63846592"/>
        <c:crosses val="autoZero"/>
        <c:crossBetween val="midCat"/>
      </c:valAx>
      <c:valAx>
        <c:axId val="6384659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Q (fC)</a:t>
                </a:r>
              </a:p>
            </c:rich>
          </c:tx>
          <c:layout>
            <c:manualLayout>
              <c:xMode val="edge"/>
              <c:yMode val="edge"/>
              <c:x val="3.2258064516129052E-2"/>
              <c:y val="0.3772241992882565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4699904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177421471509611"/>
          <c:y val="0.88967971530249157"/>
          <c:w val="0.66935547371094761"/>
          <c:h val="8.5409252669039121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fr-FR"/>
              <a:t>Pad_C calibration: CG 3, FG 0, SH 2, PZ 66, Offset 120</a:t>
            </a:r>
          </a:p>
        </c:rich>
      </c:tx>
      <c:layout>
        <c:manualLayout>
          <c:xMode val="edge"/>
          <c:yMode val="edge"/>
          <c:x val="0.15725821901128345"/>
          <c:y val="3.558718861209965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532274339515282"/>
          <c:y val="0.21352313167259795"/>
          <c:w val="0.77419431053339904"/>
          <c:h val="0.4412811387900355"/>
        </c:manualLayout>
      </c:layout>
      <c:scatterChart>
        <c:scatterStyle val="lineMarker"/>
        <c:varyColors val="0"/>
        <c:ser>
          <c:idx val="0"/>
          <c:order val="0"/>
          <c:tx>
            <c:v>Pad_C calibration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/>
            </c:spPr>
            <c:trendlineType val="linear"/>
            <c:intercept val="0"/>
            <c:dispRSqr val="1"/>
            <c:dispEq val="1"/>
            <c:trendlineLbl>
              <c:layout>
                <c:manualLayout>
                  <c:x val="-0.29007267905944778"/>
                  <c:y val="4.2704626334519588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b="1"/>
                  </a:pPr>
                  <a:endParaRPr lang="fr-FR"/>
                </a:p>
              </c:txPr>
            </c:trendlineLbl>
          </c:trendline>
          <c:xVal>
            <c:numRef>
              <c:f>'CG3'!$C$17:$K$17</c:f>
              <c:numCache>
                <c:formatCode>General</c:formatCode>
                <c:ptCount val="9"/>
                <c:pt idx="0">
                  <c:v>45</c:v>
                </c:pt>
                <c:pt idx="1">
                  <c:v>91</c:v>
                </c:pt>
                <c:pt idx="2">
                  <c:v>138</c:v>
                </c:pt>
                <c:pt idx="3">
                  <c:v>231</c:v>
                </c:pt>
                <c:pt idx="4">
                  <c:v>462</c:v>
                </c:pt>
                <c:pt idx="5">
                  <c:v>695</c:v>
                </c:pt>
                <c:pt idx="6">
                  <c:v>926</c:v>
                </c:pt>
                <c:pt idx="7">
                  <c:v>1391</c:v>
                </c:pt>
                <c:pt idx="8">
                  <c:v>1857</c:v>
                </c:pt>
              </c:numCache>
            </c:numRef>
          </c:xVal>
          <c:yVal>
            <c:numRef>
              <c:f>'CG3'!$C$15:$K$15</c:f>
              <c:numCache>
                <c:formatCode>General</c:formatCode>
                <c:ptCount val="9"/>
                <c:pt idx="0">
                  <c:v>15.811388300841895</c:v>
                </c:pt>
                <c:pt idx="1">
                  <c:v>31.622776601683789</c:v>
                </c:pt>
                <c:pt idx="2">
                  <c:v>47.434164902525687</c:v>
                </c:pt>
                <c:pt idx="3">
                  <c:v>79.056941504209448</c:v>
                </c:pt>
                <c:pt idx="4">
                  <c:v>158.1138830084189</c:v>
                </c:pt>
                <c:pt idx="5">
                  <c:v>237.17082451262843</c:v>
                </c:pt>
                <c:pt idx="6">
                  <c:v>316.2277660168379</c:v>
                </c:pt>
                <c:pt idx="7">
                  <c:v>474.34164902525697</c:v>
                </c:pt>
                <c:pt idx="8">
                  <c:v>632.45553203367581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755584"/>
        <c:axId val="89391104"/>
      </c:scatterChart>
      <c:valAx>
        <c:axId val="82755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ADC-Ped (ch)</a:t>
                </a:r>
              </a:p>
            </c:rich>
          </c:tx>
          <c:layout>
            <c:manualLayout>
              <c:xMode val="edge"/>
              <c:yMode val="edge"/>
              <c:x val="0.46572633060042751"/>
              <c:y val="0.765124555160142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89391104"/>
        <c:crosses val="autoZero"/>
        <c:crossBetween val="midCat"/>
      </c:valAx>
      <c:valAx>
        <c:axId val="8939110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Q (fC)</a:t>
                </a:r>
              </a:p>
            </c:rich>
          </c:tx>
          <c:layout>
            <c:manualLayout>
              <c:xMode val="edge"/>
              <c:yMode val="edge"/>
              <c:x val="3.2258029601969856E-2"/>
              <c:y val="0.3772241992882565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82755584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1774213274887042"/>
          <c:y val="0.88967971530249135"/>
          <c:w val="0.66935541304759627"/>
          <c:h val="8.54092526690390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fr-FR"/>
              <a:t>Pad_C calibration: CG 4, FG 0, SH 2, PZ 66, Offset 120</a:t>
            </a:r>
          </a:p>
        </c:rich>
      </c:tx>
      <c:layout>
        <c:manualLayout>
          <c:xMode val="edge"/>
          <c:yMode val="edge"/>
          <c:x val="0.15725826307109847"/>
          <c:y val="3.558718861209965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120982627605442"/>
          <c:y val="0.21352313167259795"/>
          <c:w val="0.78830722765249694"/>
          <c:h val="0.4412811387900355"/>
        </c:manualLayout>
      </c:layout>
      <c:scatterChart>
        <c:scatterStyle val="lineMarker"/>
        <c:varyColors val="0"/>
        <c:ser>
          <c:idx val="0"/>
          <c:order val="0"/>
          <c:tx>
            <c:v>Pad_C calibration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intercept val="0"/>
            <c:dispRSqr val="1"/>
            <c:dispEq val="1"/>
            <c:trendlineLbl>
              <c:layout>
                <c:manualLayout>
                  <c:x val="-0.29198592432583115"/>
                  <c:y val="4.2704626334519588E-2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</c:trendlineLbl>
          </c:trendline>
          <c:xVal>
            <c:numRef>
              <c:f>'CG4'!$C$17:$L$17</c:f>
              <c:numCache>
                <c:formatCode>General</c:formatCode>
                <c:ptCount val="10"/>
                <c:pt idx="0">
                  <c:v>56</c:v>
                </c:pt>
                <c:pt idx="1">
                  <c:v>85</c:v>
                </c:pt>
                <c:pt idx="2">
                  <c:v>142</c:v>
                </c:pt>
                <c:pt idx="3">
                  <c:v>286</c:v>
                </c:pt>
                <c:pt idx="4">
                  <c:v>430</c:v>
                </c:pt>
                <c:pt idx="5">
                  <c:v>573</c:v>
                </c:pt>
                <c:pt idx="6">
                  <c:v>859</c:v>
                </c:pt>
                <c:pt idx="7">
                  <c:v>1146</c:v>
                </c:pt>
                <c:pt idx="8">
                  <c:v>1432</c:v>
                </c:pt>
                <c:pt idx="9">
                  <c:v>1720</c:v>
                </c:pt>
              </c:numCache>
            </c:numRef>
          </c:xVal>
          <c:yVal>
            <c:numRef>
              <c:f>'CG4'!$C$15:$L$15</c:f>
              <c:numCache>
                <c:formatCode>General</c:formatCode>
                <c:ptCount val="10"/>
                <c:pt idx="0">
                  <c:v>10</c:v>
                </c:pt>
                <c:pt idx="1">
                  <c:v>15</c:v>
                </c:pt>
                <c:pt idx="2">
                  <c:v>25</c:v>
                </c:pt>
                <c:pt idx="3">
                  <c:v>50</c:v>
                </c:pt>
                <c:pt idx="4">
                  <c:v>75</c:v>
                </c:pt>
                <c:pt idx="5">
                  <c:v>100</c:v>
                </c:pt>
                <c:pt idx="6">
                  <c:v>150</c:v>
                </c:pt>
                <c:pt idx="7">
                  <c:v>200</c:v>
                </c:pt>
                <c:pt idx="8">
                  <c:v>250</c:v>
                </c:pt>
                <c:pt idx="9">
                  <c:v>300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392832"/>
        <c:axId val="89393408"/>
      </c:scatterChart>
      <c:valAx>
        <c:axId val="893928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ADC-Ped (ch)</a:t>
                </a:r>
              </a:p>
            </c:rich>
          </c:tx>
          <c:layout>
            <c:manualLayout>
              <c:xMode val="edge"/>
              <c:yMode val="edge"/>
              <c:x val="0.45766171927624105"/>
              <c:y val="0.765124555160142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89393408"/>
        <c:crosses val="autoZero"/>
        <c:crossBetween val="midCat"/>
      </c:valAx>
      <c:valAx>
        <c:axId val="8939340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Q (fC)</a:t>
                </a:r>
              </a:p>
            </c:rich>
          </c:tx>
          <c:layout>
            <c:manualLayout>
              <c:xMode val="edge"/>
              <c:yMode val="edge"/>
              <c:x val="3.2258146935172941E-2"/>
              <c:y val="0.3772241992882565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89392832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0967760667084751"/>
          <c:y val="0.88967971530249135"/>
          <c:w val="0.66935544561354654"/>
          <c:h val="8.54092526690390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fr-FR"/>
              <a:t>Pad_C calibration: CG 5, FG 0, SH 2, PZ 66, Offset 120</a:t>
            </a:r>
          </a:p>
        </c:rich>
      </c:tx>
      <c:layout>
        <c:manualLayout>
          <c:xMode val="edge"/>
          <c:yMode val="edge"/>
          <c:x val="0.15725827618321908"/>
          <c:y val="3.558718861209965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120982627605442"/>
          <c:y val="0.21352313167259795"/>
          <c:w val="0.78830722765249694"/>
          <c:h val="0.4412811387900355"/>
        </c:manualLayout>
      </c:layout>
      <c:scatterChart>
        <c:scatterStyle val="lineMarker"/>
        <c:varyColors val="0"/>
        <c:ser>
          <c:idx val="0"/>
          <c:order val="0"/>
          <c:tx>
            <c:v>Pad_C calibration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intercept val="0"/>
            <c:dispRSqr val="1"/>
            <c:dispEq val="1"/>
            <c:trendlineLbl>
              <c:layout>
                <c:manualLayout>
                  <c:x val="-0.27327574657271425"/>
                  <c:y val="1.4234875444839871E-2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</c:trendlineLbl>
          </c:trendline>
          <c:xVal>
            <c:numRef>
              <c:f>'CG5'!$C$17:$M$17</c:f>
              <c:numCache>
                <c:formatCode>General</c:formatCode>
                <c:ptCount val="11"/>
                <c:pt idx="0">
                  <c:v>53</c:v>
                </c:pt>
                <c:pt idx="1">
                  <c:v>109</c:v>
                </c:pt>
                <c:pt idx="2">
                  <c:v>220</c:v>
                </c:pt>
                <c:pt idx="3">
                  <c:v>332</c:v>
                </c:pt>
                <c:pt idx="4">
                  <c:v>442</c:v>
                </c:pt>
                <c:pt idx="5">
                  <c:v>553</c:v>
                </c:pt>
                <c:pt idx="6">
                  <c:v>773</c:v>
                </c:pt>
                <c:pt idx="7">
                  <c:v>1104</c:v>
                </c:pt>
                <c:pt idx="8">
                  <c:v>1323</c:v>
                </c:pt>
                <c:pt idx="9">
                  <c:v>1663</c:v>
                </c:pt>
                <c:pt idx="10">
                  <c:v>1879</c:v>
                </c:pt>
              </c:numCache>
            </c:numRef>
          </c:xVal>
          <c:yVal>
            <c:numRef>
              <c:f>'CG5'!$C$15:$M$15</c:f>
              <c:numCache>
                <c:formatCode>General</c:formatCode>
                <c:ptCount val="11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70</c:v>
                </c:pt>
                <c:pt idx="7">
                  <c:v>100</c:v>
                </c:pt>
                <c:pt idx="8">
                  <c:v>120</c:v>
                </c:pt>
                <c:pt idx="9">
                  <c:v>150</c:v>
                </c:pt>
                <c:pt idx="10">
                  <c:v>169.99999999999997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395712"/>
        <c:axId val="89396288"/>
      </c:scatterChart>
      <c:valAx>
        <c:axId val="893957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ADC-Ped (ch)</a:t>
                </a:r>
              </a:p>
            </c:rich>
          </c:tx>
          <c:layout>
            <c:manualLayout>
              <c:xMode val="edge"/>
              <c:yMode val="edge"/>
              <c:x val="0.45766171365676062"/>
              <c:y val="0.765124555160142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89396288"/>
        <c:crosses val="autoZero"/>
        <c:crossBetween val="midCat"/>
      </c:valAx>
      <c:valAx>
        <c:axId val="8939628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Q (fC)</a:t>
                </a:r>
              </a:p>
            </c:rich>
          </c:tx>
          <c:layout>
            <c:manualLayout>
              <c:xMode val="edge"/>
              <c:yMode val="edge"/>
              <c:x val="3.2258064516129045E-2"/>
              <c:y val="0.3772241992882565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89395712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0967763102192871"/>
          <c:y val="0.88967971530249135"/>
          <c:w val="0.66935547371094761"/>
          <c:h val="8.54092526690390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000"/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'CG6'!$B$5</c:f>
              <c:strCache>
                <c:ptCount val="1"/>
                <c:pt idx="0">
                  <c:v>Channel Pad_C Calib : CG 6, FG 0, SH 2 (3µs) , PZ 66, Offset 120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intercept val="0"/>
            <c:dispRSqr val="1"/>
            <c:dispEq val="1"/>
            <c:trendlineLbl>
              <c:layout>
                <c:manualLayout>
                  <c:x val="-0.30084383202099735"/>
                  <c:y val="0.10912401574803156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b="1"/>
                  </a:pPr>
                  <a:endParaRPr lang="fr-FR"/>
                </a:p>
              </c:txPr>
            </c:trendlineLbl>
          </c:trendline>
          <c:xVal>
            <c:numRef>
              <c:f>'CG6'!$C$14:$L$14</c:f>
              <c:numCache>
                <c:formatCode>General</c:formatCode>
                <c:ptCount val="10"/>
                <c:pt idx="0">
                  <c:v>96</c:v>
                </c:pt>
                <c:pt idx="1">
                  <c:v>120</c:v>
                </c:pt>
                <c:pt idx="2">
                  <c:v>235</c:v>
                </c:pt>
                <c:pt idx="3">
                  <c:v>487</c:v>
                </c:pt>
                <c:pt idx="4">
                  <c:v>729</c:v>
                </c:pt>
                <c:pt idx="5">
                  <c:v>967</c:v>
                </c:pt>
                <c:pt idx="6">
                  <c:v>1202</c:v>
                </c:pt>
                <c:pt idx="7">
                  <c:v>1440</c:v>
                </c:pt>
                <c:pt idx="8">
                  <c:v>1679</c:v>
                </c:pt>
                <c:pt idx="9">
                  <c:v>1917</c:v>
                </c:pt>
              </c:numCache>
            </c:numRef>
          </c:xVal>
          <c:yVal>
            <c:numRef>
              <c:f>'CG6'!$C$12:$L$12</c:f>
              <c:numCache>
                <c:formatCode>General</c:formatCode>
                <c:ptCount val="10"/>
                <c:pt idx="0">
                  <c:v>4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398016"/>
        <c:axId val="89398592"/>
      </c:scatterChart>
      <c:valAx>
        <c:axId val="89398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ADC-Ped</a:t>
                </a:r>
                <a:r>
                  <a:rPr lang="fr-FR" baseline="0"/>
                  <a:t> (ch)</a:t>
                </a:r>
                <a:endParaRPr lang="fr-FR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89398592"/>
        <c:crosses val="autoZero"/>
        <c:crossBetween val="midCat"/>
      </c:valAx>
      <c:valAx>
        <c:axId val="893985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/>
                  <a:t>Q</a:t>
                </a:r>
                <a:r>
                  <a:rPr lang="fr-FR" baseline="0"/>
                  <a:t> (fC)</a:t>
                </a:r>
                <a:endParaRPr lang="fr-FR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89398016"/>
        <c:crosses val="autoZero"/>
        <c:crossBetween val="midCat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000"/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'CG7'!$B$5</c:f>
              <c:strCache>
                <c:ptCount val="1"/>
                <c:pt idx="0">
                  <c:v>Channel Pad_C Calib : CG 7, FG 0, SH 2 (3µs) , PZ 66, Offset 120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intercept val="0"/>
            <c:dispRSqr val="1"/>
            <c:dispEq val="1"/>
            <c:trendlineLbl>
              <c:layout>
                <c:manualLayout>
                  <c:x val="-0.35218626233913736"/>
                  <c:y val="6.7081281092224346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b="1"/>
                  </a:pPr>
                  <a:endParaRPr lang="fr-FR"/>
                </a:p>
              </c:txPr>
            </c:trendlineLbl>
          </c:trendline>
          <c:xVal>
            <c:numRef>
              <c:f>'CG7'!$C$14:$L$14</c:f>
              <c:numCache>
                <c:formatCode>General</c:formatCode>
                <c:ptCount val="10"/>
                <c:pt idx="0">
                  <c:v>162</c:v>
                </c:pt>
                <c:pt idx="1">
                  <c:v>186</c:v>
                </c:pt>
                <c:pt idx="2">
                  <c:v>233</c:v>
                </c:pt>
                <c:pt idx="3">
                  <c:v>469</c:v>
                </c:pt>
                <c:pt idx="4">
                  <c:v>702</c:v>
                </c:pt>
                <c:pt idx="5">
                  <c:v>933</c:v>
                </c:pt>
                <c:pt idx="6">
                  <c:v>1165</c:v>
                </c:pt>
                <c:pt idx="7">
                  <c:v>1402</c:v>
                </c:pt>
                <c:pt idx="8">
                  <c:v>1630</c:v>
                </c:pt>
                <c:pt idx="9">
                  <c:v>1858</c:v>
                </c:pt>
              </c:numCache>
            </c:numRef>
          </c:xVal>
          <c:yVal>
            <c:numRef>
              <c:f>'CG7'!$C$12:$L$12</c:f>
              <c:numCache>
                <c:formatCode>General</c:formatCode>
                <c:ptCount val="10"/>
                <c:pt idx="0">
                  <c:v>3.5</c:v>
                </c:pt>
                <c:pt idx="1">
                  <c:v>4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  <c:pt idx="8">
                  <c:v>35</c:v>
                </c:pt>
                <c:pt idx="9">
                  <c:v>40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606656"/>
        <c:axId val="115607232"/>
      </c:scatterChart>
      <c:valAx>
        <c:axId val="1156066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ADC-Ped</a:t>
                </a:r>
                <a:r>
                  <a:rPr lang="fr-FR" baseline="0"/>
                  <a:t> (ch)</a:t>
                </a:r>
                <a:endParaRPr lang="fr-FR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15607232"/>
        <c:crosses val="autoZero"/>
        <c:crossBetween val="midCat"/>
      </c:valAx>
      <c:valAx>
        <c:axId val="11560723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/>
                  <a:t>Q</a:t>
                </a:r>
                <a:r>
                  <a:rPr lang="fr-FR" baseline="0"/>
                  <a:t> (fC)</a:t>
                </a:r>
                <a:endParaRPr lang="fr-FR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15606656"/>
        <c:crosses val="autoZero"/>
        <c:crossBetween val="midCat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69C67-6055-4221-B7F0-671269624C2A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DF71E-8FB4-4A7D-8ADF-CE8FA86533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16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71843E-2A12-48BE-B322-5D75C781053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DF71E-8FB4-4A7D-8ADF-CE8FA8653336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27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246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27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536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913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20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56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0738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10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227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1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spective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 userDrawn="1"/>
        </p:nvSpPr>
        <p:spPr>
          <a:xfrm>
            <a:off x="0" y="6611938"/>
            <a:ext cx="235192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000" dirty="0" err="1" smtClean="0">
                <a:solidFill>
                  <a:srgbClr val="7030A0"/>
                </a:solidFill>
              </a:rPr>
              <a:t>Zerguerras</a:t>
            </a:r>
            <a:r>
              <a:rPr lang="fr-FR" sz="1000" dirty="0" smtClean="0">
                <a:solidFill>
                  <a:srgbClr val="7030A0"/>
                </a:solidFill>
              </a:rPr>
              <a:t> T. </a:t>
            </a:r>
            <a:r>
              <a:rPr lang="fr-FR" sz="1000" dirty="0">
                <a:solidFill>
                  <a:srgbClr val="7030A0"/>
                </a:solidFill>
              </a:rPr>
              <a:t>– IPNO – </a:t>
            </a:r>
            <a:r>
              <a:rPr lang="fr-FR" sz="1000" dirty="0" smtClean="0">
                <a:solidFill>
                  <a:srgbClr val="7030A0"/>
                </a:solidFill>
              </a:rPr>
              <a:t>RDD </a:t>
            </a:r>
            <a:r>
              <a:rPr lang="fr-FR" sz="1000" dirty="0">
                <a:solidFill>
                  <a:srgbClr val="7030A0"/>
                </a:solidFill>
              </a:rPr>
              <a:t>– </a:t>
            </a:r>
            <a:r>
              <a:rPr lang="fr-FR" sz="1000" dirty="0" smtClean="0">
                <a:solidFill>
                  <a:srgbClr val="7030A0"/>
                </a:solidFill>
              </a:rPr>
              <a:t>09/06/2015</a:t>
            </a:r>
            <a:endParaRPr lang="fr-FR" sz="1000" dirty="0">
              <a:solidFill>
                <a:srgbClr val="7030A0"/>
              </a:solidFill>
            </a:endParaRPr>
          </a:p>
        </p:txBody>
      </p:sp>
      <p:sp>
        <p:nvSpPr>
          <p:cNvPr id="3" name="ZoneTexte 2"/>
          <p:cNvSpPr txBox="1"/>
          <p:nvPr userDrawn="1"/>
        </p:nvSpPr>
        <p:spPr>
          <a:xfrm>
            <a:off x="5508104" y="6617402"/>
            <a:ext cx="23647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000" baseline="0" dirty="0" err="1" smtClean="0">
                <a:solidFill>
                  <a:srgbClr val="7030A0"/>
                </a:solidFill>
              </a:rPr>
              <a:t>Seminar</a:t>
            </a:r>
            <a:r>
              <a:rPr lang="fr-FR" sz="1000" baseline="0" dirty="0" smtClean="0">
                <a:solidFill>
                  <a:srgbClr val="7030A0"/>
                </a:solidFill>
              </a:rPr>
              <a:t> at the CEA, Saclay, </a:t>
            </a:r>
            <a:r>
              <a:rPr lang="fr-FR" sz="1000" baseline="0" dirty="0" err="1" smtClean="0">
                <a:solidFill>
                  <a:srgbClr val="7030A0"/>
                </a:solidFill>
              </a:rPr>
              <a:t>June</a:t>
            </a:r>
            <a:r>
              <a:rPr lang="fr-FR" sz="1000" baseline="0" dirty="0" smtClean="0">
                <a:solidFill>
                  <a:srgbClr val="7030A0"/>
                </a:solidFill>
              </a:rPr>
              <a:t> 9th 2015</a:t>
            </a:r>
            <a:endParaRPr lang="fr-FR" sz="1000" dirty="0">
              <a:solidFill>
                <a:srgbClr val="7030A0"/>
              </a:solidFill>
            </a:endParaRPr>
          </a:p>
        </p:txBody>
      </p:sp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4284663" y="6597650"/>
            <a:ext cx="647700" cy="2603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54D0D4D-C12F-4C4E-AFA4-FF1276971A6F}" type="slidenum">
              <a:rPr lang="fr-FR" sz="1000">
                <a:solidFill>
                  <a:srgbClr val="7030A0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r>
              <a:rPr lang="fr-FR" sz="1000" dirty="0" smtClean="0">
                <a:solidFill>
                  <a:srgbClr val="7030A0"/>
                </a:solidFill>
                <a:latin typeface="+mn-lt"/>
              </a:rPr>
              <a:t>/40</a:t>
            </a:r>
          </a:p>
        </p:txBody>
      </p:sp>
      <p:pic>
        <p:nvPicPr>
          <p:cNvPr id="5" name="Image 9" descr="logoip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-71438"/>
            <a:ext cx="2406650" cy="157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pied de page 3"/>
          <p:cNvSpPr>
            <a:spLocks noGrp="1"/>
          </p:cNvSpPr>
          <p:nvPr userDrawn="1">
            <p:ph type="ftr" sz="quarter" idx="10"/>
          </p:nvPr>
        </p:nvSpPr>
        <p:spPr>
          <a:xfrm>
            <a:off x="179388" y="5084763"/>
            <a:ext cx="1714500" cy="1357312"/>
          </a:xfrm>
        </p:spPr>
        <p:txBody>
          <a:bodyPr/>
          <a:lstStyle>
            <a:lvl1pPr algn="l">
              <a:defRPr sz="1000" b="1" i="0" kern="0" baseline="0">
                <a:solidFill>
                  <a:srgbClr val="501F7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Unité mixte de recherche </a:t>
            </a:r>
            <a:br>
              <a:rPr lang="fr-FR"/>
            </a:br>
            <a:r>
              <a:rPr lang="fr-FR"/>
              <a:t>CNRS-IN2P3</a:t>
            </a:r>
          </a:p>
          <a:p>
            <a:pPr>
              <a:defRPr/>
            </a:pPr>
            <a:r>
              <a:rPr lang="fr-FR"/>
              <a:t>Université Paris-Sud 11</a:t>
            </a:r>
            <a:r>
              <a:rPr lang="fr-FR">
                <a:solidFill>
                  <a:srgbClr val="AB757F"/>
                </a:solidFill>
              </a:rPr>
              <a:t/>
            </a:r>
            <a:br>
              <a:rPr lang="fr-FR">
                <a:solidFill>
                  <a:srgbClr val="AB757F"/>
                </a:solidFill>
              </a:rPr>
            </a:br>
            <a:r>
              <a:rPr lang="fr-FR"/>
              <a:t/>
            </a:r>
            <a:br>
              <a:rPr lang="fr-FR"/>
            </a:br>
            <a:r>
              <a:rPr lang="fr-FR"/>
              <a:t>91406 Orsay cedex</a:t>
            </a:r>
          </a:p>
          <a:p>
            <a:pPr>
              <a:defRPr/>
            </a:pPr>
            <a:r>
              <a:rPr lang="fr-FR"/>
              <a:t>Tél. : +33 1 69 15 73 40</a:t>
            </a:r>
          </a:p>
          <a:p>
            <a:pPr>
              <a:defRPr/>
            </a:pPr>
            <a:r>
              <a:rPr lang="fr-FR"/>
              <a:t>Fax : +33 1 69 15 64 70</a:t>
            </a:r>
          </a:p>
          <a:p>
            <a:pPr>
              <a:defRPr/>
            </a:pPr>
            <a:r>
              <a:rPr lang="fr-FR"/>
              <a:t>http://ipnweb.in2p3.fr</a:t>
            </a:r>
          </a:p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4805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osp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9" descr="logoip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-71438"/>
            <a:ext cx="168751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cteur droit 2"/>
          <p:cNvCxnSpPr/>
          <p:nvPr userDrawn="1"/>
        </p:nvCxnSpPr>
        <p:spPr>
          <a:xfrm>
            <a:off x="2500313" y="785813"/>
            <a:ext cx="6643687" cy="1587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 userDrawn="1"/>
        </p:nvSpPr>
        <p:spPr>
          <a:xfrm>
            <a:off x="0" y="6611938"/>
            <a:ext cx="235192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000" dirty="0" err="1" smtClean="0">
                <a:solidFill>
                  <a:srgbClr val="7030A0"/>
                </a:solidFill>
              </a:rPr>
              <a:t>Zerguerras</a:t>
            </a:r>
            <a:r>
              <a:rPr lang="fr-FR" sz="1000" dirty="0" smtClean="0">
                <a:solidFill>
                  <a:srgbClr val="7030A0"/>
                </a:solidFill>
              </a:rPr>
              <a:t> T. </a:t>
            </a:r>
            <a:r>
              <a:rPr lang="fr-FR" sz="1000" dirty="0">
                <a:solidFill>
                  <a:srgbClr val="7030A0"/>
                </a:solidFill>
              </a:rPr>
              <a:t>– IPNO – </a:t>
            </a:r>
            <a:r>
              <a:rPr lang="fr-FR" sz="1000" dirty="0" smtClean="0">
                <a:solidFill>
                  <a:srgbClr val="7030A0"/>
                </a:solidFill>
              </a:rPr>
              <a:t>RDD </a:t>
            </a:r>
            <a:r>
              <a:rPr lang="fr-FR" sz="1000" dirty="0">
                <a:solidFill>
                  <a:srgbClr val="7030A0"/>
                </a:solidFill>
              </a:rPr>
              <a:t>– </a:t>
            </a:r>
            <a:r>
              <a:rPr lang="fr-FR" sz="1000" dirty="0" smtClean="0">
                <a:solidFill>
                  <a:srgbClr val="7030A0"/>
                </a:solidFill>
              </a:rPr>
              <a:t>09/06/2015</a:t>
            </a:r>
            <a:endParaRPr lang="fr-FR" sz="1000" dirty="0">
              <a:solidFill>
                <a:srgbClr val="7030A0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 userDrawn="1"/>
        </p:nvSpPr>
        <p:spPr>
          <a:xfrm>
            <a:off x="4284663" y="6597650"/>
            <a:ext cx="647700" cy="2603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76B1AA8-2B43-4798-B550-27802599BEDE}" type="slidenum">
              <a:rPr lang="fr-FR" sz="1000">
                <a:solidFill>
                  <a:srgbClr val="7030A0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r>
              <a:rPr lang="fr-FR" sz="1000" dirty="0" smtClean="0">
                <a:solidFill>
                  <a:srgbClr val="7030A0"/>
                </a:solidFill>
                <a:latin typeface="+mn-lt"/>
              </a:rPr>
              <a:t>/40</a:t>
            </a:r>
            <a:endParaRPr lang="fr-FR" sz="10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ZoneTexte 5"/>
          <p:cNvSpPr txBox="1"/>
          <p:nvPr userDrawn="1"/>
        </p:nvSpPr>
        <p:spPr>
          <a:xfrm>
            <a:off x="5580112" y="6611938"/>
            <a:ext cx="248337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000" baseline="0" dirty="0" err="1" smtClean="0">
                <a:solidFill>
                  <a:srgbClr val="7030A0"/>
                </a:solidFill>
              </a:rPr>
              <a:t>Seminar</a:t>
            </a:r>
            <a:r>
              <a:rPr lang="fr-FR" sz="1000" baseline="0" dirty="0" smtClean="0">
                <a:solidFill>
                  <a:srgbClr val="7030A0"/>
                </a:solidFill>
              </a:rPr>
              <a:t> at  the CEA,  Saclay, </a:t>
            </a:r>
            <a:r>
              <a:rPr lang="fr-FR" sz="1000" baseline="0" dirty="0" err="1" smtClean="0">
                <a:solidFill>
                  <a:srgbClr val="7030A0"/>
                </a:solidFill>
              </a:rPr>
              <a:t>June</a:t>
            </a:r>
            <a:r>
              <a:rPr lang="fr-FR" sz="1000" baseline="0" dirty="0" smtClean="0">
                <a:solidFill>
                  <a:srgbClr val="7030A0"/>
                </a:solidFill>
              </a:rPr>
              <a:t>, 9th 2015 </a:t>
            </a:r>
            <a:endParaRPr lang="fr-FR" sz="1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115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951DA-1282-4661-90E1-0862F501A45C}" type="datetimeFigureOut">
              <a:rPr lang="fr-FR" smtClean="0"/>
              <a:t>08/06/2015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6300-6B40-430A-B780-053295A4A5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30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3.gif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3.gif"/><Relationship Id="rId4" Type="http://schemas.openxmlformats.org/officeDocument/2006/relationships/image" Target="../media/image8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IN2P3FilairePastille-Q_DevV copi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0"/>
            <a:ext cx="28448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692275" y="2895480"/>
            <a:ext cx="5905500" cy="156966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dirty="0" smtClean="0">
                <a:solidFill>
                  <a:srgbClr val="7030A0"/>
                </a:solidFill>
                <a:latin typeface="Century Gothic" pitchFamily="34" charset="0"/>
              </a:rPr>
              <a:t>Understanding avalanches in Micro-Pattern Gaseous Detectors from single-electron response measurement</a:t>
            </a:r>
            <a:endParaRPr lang="en-US" sz="24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250825" y="5157788"/>
            <a:ext cx="1714500" cy="1357312"/>
          </a:xfrm>
        </p:spPr>
        <p:txBody>
          <a:bodyPr/>
          <a:lstStyle>
            <a:lvl1pPr>
              <a:defRPr sz="1000" b="0" i="0" baseline="0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fr-FR" b="1" kern="1200" dirty="0" smtClean="0">
                <a:solidFill>
                  <a:srgbClr val="C3004A"/>
                </a:solidFill>
              </a:rPr>
              <a:t>Unité mixte de recherche </a:t>
            </a:r>
            <a:br>
              <a:rPr lang="fr-FR" b="1" kern="1200" dirty="0" smtClean="0">
                <a:solidFill>
                  <a:srgbClr val="C3004A"/>
                </a:solidFill>
              </a:rPr>
            </a:br>
            <a:r>
              <a:rPr lang="fr-FR" b="1" kern="1200" dirty="0" smtClean="0">
                <a:solidFill>
                  <a:srgbClr val="C3004A"/>
                </a:solidFill>
              </a:rPr>
              <a:t>CNRS-IN2P3</a:t>
            </a:r>
          </a:p>
          <a:p>
            <a:pPr>
              <a:defRPr/>
            </a:pPr>
            <a:r>
              <a:rPr lang="fr-FR" b="1" kern="1200" dirty="0" smtClean="0">
                <a:solidFill>
                  <a:srgbClr val="C3004A"/>
                </a:solidFill>
              </a:rPr>
              <a:t>Université Paris-Sud</a:t>
            </a:r>
            <a:r>
              <a:rPr lang="fr-FR" kern="1200" dirty="0" smtClean="0">
                <a:solidFill>
                  <a:srgbClr val="AB757F"/>
                </a:solidFill>
              </a:rPr>
              <a:t/>
            </a:r>
            <a:br>
              <a:rPr lang="fr-FR" kern="1200" dirty="0" smtClean="0">
                <a:solidFill>
                  <a:srgbClr val="AB757F"/>
                </a:solidFill>
              </a:rPr>
            </a:br>
            <a:r>
              <a:rPr lang="fr-FR" kern="1200" dirty="0" smtClean="0"/>
              <a:t/>
            </a:r>
            <a:br>
              <a:rPr lang="fr-FR" kern="1200" dirty="0" smtClean="0"/>
            </a:br>
            <a:r>
              <a:rPr lang="fr-FR" kern="1200" dirty="0" smtClean="0">
                <a:solidFill>
                  <a:srgbClr val="501F74"/>
                </a:solidFill>
              </a:rPr>
              <a:t>91406 Orsay cedex</a:t>
            </a:r>
          </a:p>
          <a:p>
            <a:pPr>
              <a:defRPr/>
            </a:pPr>
            <a:r>
              <a:rPr lang="fr-FR" kern="1200" dirty="0" smtClean="0">
                <a:solidFill>
                  <a:srgbClr val="501F74"/>
                </a:solidFill>
              </a:rPr>
              <a:t>Tél. : +33 1 69 15 73 40</a:t>
            </a:r>
          </a:p>
          <a:p>
            <a:pPr>
              <a:defRPr/>
            </a:pPr>
            <a:r>
              <a:rPr lang="fr-FR" kern="1200" dirty="0" smtClean="0">
                <a:solidFill>
                  <a:srgbClr val="501F74"/>
                </a:solidFill>
              </a:rPr>
              <a:t>Fax : +33 1 69 15 64 70</a:t>
            </a:r>
          </a:p>
          <a:p>
            <a:pPr>
              <a:defRPr/>
            </a:pPr>
            <a:r>
              <a:rPr lang="fr-FR" kern="1200" dirty="0" smtClean="0">
                <a:solidFill>
                  <a:srgbClr val="C3004A"/>
                </a:solidFill>
              </a:rPr>
              <a:t>http://ipnweb.in2p3.fr</a:t>
            </a:r>
          </a:p>
          <a:p>
            <a:pPr algn="ctr">
              <a:defRPr/>
            </a:pPr>
            <a:endParaRPr lang="fr-FR" kern="1200" dirty="0">
              <a:latin typeface="+mn-lt"/>
              <a:cs typeface="+mn-cs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641" y="1339248"/>
            <a:ext cx="1363244" cy="79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50638" y="191107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MPGDs: powerful devices for high-energy physics 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8" y="845260"/>
            <a:ext cx="2906543" cy="175198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5843" y="955467"/>
            <a:ext cx="10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COMPASS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" t="24628"/>
          <a:stretch/>
        </p:blipFill>
        <p:spPr>
          <a:xfrm>
            <a:off x="2936289" y="879127"/>
            <a:ext cx="3039962" cy="167160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397030" y="845260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LHCb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4484360" y="1153037"/>
            <a:ext cx="194626" cy="1178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4" descr="FullDetecto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"/>
          <a:stretch/>
        </p:blipFill>
        <p:spPr bwMode="auto">
          <a:xfrm>
            <a:off x="6188601" y="892362"/>
            <a:ext cx="2826971" cy="19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9"/>
          <p:cNvSpPr/>
          <p:nvPr/>
        </p:nvSpPr>
        <p:spPr>
          <a:xfrm>
            <a:off x="7328038" y="1560081"/>
            <a:ext cx="173410" cy="576064"/>
          </a:xfrm>
          <a:prstGeom prst="ellipse">
            <a:avLst/>
          </a:prstGeom>
          <a:noFill/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9"/>
          <p:cNvSpPr/>
          <p:nvPr/>
        </p:nvSpPr>
        <p:spPr>
          <a:xfrm>
            <a:off x="8028384" y="1484784"/>
            <a:ext cx="216024" cy="576064"/>
          </a:xfrm>
          <a:prstGeom prst="ellipse">
            <a:avLst/>
          </a:prstGeom>
          <a:noFill/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13"/>
          <p:cNvSpPr txBox="1"/>
          <p:nvPr/>
        </p:nvSpPr>
        <p:spPr>
          <a:xfrm>
            <a:off x="5743607" y="839114"/>
            <a:ext cx="889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ATLAS</a:t>
            </a: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upgrade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8410919" y="2217079"/>
            <a:ext cx="604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NSW</a:t>
            </a:r>
            <a:endParaRPr lang="fr-FR" sz="1400" b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9" b="9227"/>
          <a:stretch/>
        </p:blipFill>
        <p:spPr>
          <a:xfrm>
            <a:off x="100874" y="2597242"/>
            <a:ext cx="3528634" cy="1889024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1844361" y="2578821"/>
            <a:ext cx="1478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ALICE upgrade</a:t>
            </a:r>
          </a:p>
        </p:txBody>
      </p:sp>
      <p:sp>
        <p:nvSpPr>
          <p:cNvPr id="18" name="Ellipse 17"/>
          <p:cNvSpPr/>
          <p:nvPr/>
        </p:nvSpPr>
        <p:spPr>
          <a:xfrm>
            <a:off x="1591604" y="3356992"/>
            <a:ext cx="237796" cy="12776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683568" y="2321048"/>
            <a:ext cx="576064" cy="99840"/>
          </a:xfrm>
          <a:prstGeom prst="ellipse">
            <a:avLst/>
          </a:prstGeom>
          <a:noFill/>
          <a:ln w="127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1569803" y="1904340"/>
            <a:ext cx="194626" cy="1178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1360253" y="2037690"/>
            <a:ext cx="194626" cy="1178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950678" y="2180565"/>
            <a:ext cx="194626" cy="1178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1922228" y="1637640"/>
            <a:ext cx="194626" cy="1178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/>
          <p:cNvGrpSpPr/>
          <p:nvPr/>
        </p:nvGrpSpPr>
        <p:grpSpPr>
          <a:xfrm>
            <a:off x="430711" y="4538107"/>
            <a:ext cx="2341089" cy="2070889"/>
            <a:chOff x="430711" y="4538107"/>
            <a:chExt cx="2341089" cy="2070889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711" y="4538107"/>
              <a:ext cx="2341089" cy="2070889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1629033" y="4774835"/>
              <a:ext cx="5229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T2K</a:t>
              </a:r>
              <a:endPara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9"/>
            <p:cNvSpPr/>
            <p:nvPr/>
          </p:nvSpPr>
          <p:spPr>
            <a:xfrm>
              <a:off x="1029602" y="5024233"/>
              <a:ext cx="220964" cy="205361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Imag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507" y="2602435"/>
            <a:ext cx="2725629" cy="1962595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3399027" y="2499674"/>
            <a:ext cx="889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CMS</a:t>
            </a: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upgrade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307874" y="2822718"/>
            <a:ext cx="379842" cy="31825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576" y="4546327"/>
            <a:ext cx="3274687" cy="2124780"/>
          </a:xfrm>
          <a:prstGeom prst="rect">
            <a:avLst/>
          </a:prstGeom>
        </p:spPr>
      </p:pic>
      <p:grpSp>
        <p:nvGrpSpPr>
          <p:cNvPr id="31" name="Groupe 30"/>
          <p:cNvGrpSpPr/>
          <p:nvPr/>
        </p:nvGrpSpPr>
        <p:grpSpPr>
          <a:xfrm>
            <a:off x="6891799" y="2830240"/>
            <a:ext cx="2111838" cy="1985958"/>
            <a:chOff x="6594212" y="4553146"/>
            <a:chExt cx="2020700" cy="1938333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5815" y="4553146"/>
              <a:ext cx="2019097" cy="1938333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4212" y="4554325"/>
              <a:ext cx="855982" cy="487930"/>
            </a:xfrm>
            <a:prstGeom prst="rect">
              <a:avLst/>
            </a:prstGeom>
          </p:spPr>
        </p:pic>
      </p:grpSp>
      <p:pic>
        <p:nvPicPr>
          <p:cNvPr id="33" name="Image 3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39" y="4883305"/>
            <a:ext cx="2319935" cy="1694640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6541959" y="4845205"/>
            <a:ext cx="14670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CLAS12</a:t>
            </a:r>
          </a:p>
          <a:p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Micromegas</a:t>
            </a:r>
            <a:endParaRPr lang="fr-F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ertex detector</a:t>
            </a:r>
          </a:p>
        </p:txBody>
      </p:sp>
    </p:spTree>
    <p:extLst>
      <p:ext uri="{BB962C8B-B14F-4D97-AF65-F5344CB8AC3E}">
        <p14:creationId xmlns:p14="http://schemas.microsoft.com/office/powerpoint/2010/main" val="417370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Summary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279090" y="1294964"/>
            <a:ext cx="269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Active Target Detectors</a:t>
            </a:r>
            <a:endParaRPr lang="fr-FR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30714" y="2025660"/>
            <a:ext cx="708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of avalanche multiplication in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gaseous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detectors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54049" y="2827820"/>
            <a:ext cx="694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 MPGD single-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(SER)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58074" y="3664434"/>
            <a:ext cx="355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The IPN Orsay laser test-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30715" y="4494306"/>
            <a:ext cx="47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Monte-Carlo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21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Active Target Detectors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32060" y="836712"/>
            <a:ext cx="7784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TPC-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detector 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medium</a:t>
            </a:r>
          </a:p>
          <a:p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 3D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-reconstruction of the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incoming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ion-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 the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19856" y="1419388"/>
            <a:ext cx="2363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IKAR ionisation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8" y="1727165"/>
            <a:ext cx="4064000" cy="2711450"/>
          </a:xfrm>
          <a:prstGeom prst="rect">
            <a:avLst/>
          </a:prstGeom>
        </p:spPr>
      </p:pic>
      <p:pic>
        <p:nvPicPr>
          <p:cNvPr id="6" name="Picture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6" t="15649" r="25786" b="10680"/>
          <a:stretch>
            <a:fillRect/>
          </a:stretch>
        </p:blipFill>
        <p:spPr bwMode="auto">
          <a:xfrm>
            <a:off x="4814013" y="1750286"/>
            <a:ext cx="3769600" cy="270637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050805" y="1419389"/>
            <a:ext cx="15524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MAYA @ GANIL 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00499" y="4443026"/>
            <a:ext cx="364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hadron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scattering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 the H3 </a:t>
            </a:r>
          </a:p>
          <a:p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eam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@CERN (1976)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14013" y="4508459"/>
            <a:ext cx="4214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28x26x20cm</a:t>
            </a:r>
            <a:r>
              <a:rPr lang="fr-FR" sz="1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filled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volume (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3 bars)</a:t>
            </a:r>
          </a:p>
          <a:p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Segmented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cathode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35x35 5mm hexagonal pads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Gassiplex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chips, amplification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MWPC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23574" y="6175302"/>
            <a:ext cx="720080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819856" y="5927157"/>
            <a:ext cx="8208912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efforts to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new active </a:t>
            </a:r>
            <a:r>
              <a:rPr lang="fr-FR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arget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detectors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granularity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 planes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MPGD as amplification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luminosity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spatial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328"/>
          <p:cNvSpPr txBox="1">
            <a:spLocks noChangeArrowheads="1"/>
          </p:cNvSpPr>
          <p:nvPr/>
        </p:nvSpPr>
        <p:spPr bwMode="auto">
          <a:xfrm>
            <a:off x="4911644" y="5268895"/>
            <a:ext cx="3574337" cy="276999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C.E. </a:t>
            </a:r>
            <a:r>
              <a:rPr lang="fr-FR" sz="1200" b="1" i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Demonchy</a:t>
            </a:r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NIM A 573 (2007) 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145-148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328"/>
          <p:cNvSpPr txBox="1">
            <a:spLocks noChangeArrowheads="1"/>
          </p:cNvSpPr>
          <p:nvPr/>
        </p:nvSpPr>
        <p:spPr bwMode="auto">
          <a:xfrm>
            <a:off x="151730" y="4987733"/>
            <a:ext cx="3944689" cy="276999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A.A. </a:t>
            </a:r>
            <a:r>
              <a:rPr lang="fr-FR" sz="12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Vorobyov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al., NIM A 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270 (1988) 419-430.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86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The CENBG Time-Projection Chamber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00786"/>
            <a:ext cx="3240360" cy="243648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09946" y="858092"/>
            <a:ext cx="7812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time-projection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 the 3D reconstruction of 2p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radioactivity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473642" y="1473947"/>
            <a:ext cx="3449653" cy="263355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40152" y="6285398"/>
            <a:ext cx="2924006" cy="276999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fr-FR" sz="12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NIM A 613 (2010) 65-78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3763" y="1223137"/>
            <a:ext cx="4179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Isotope identification + implantation in the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  3D reconstruction of protons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5" b="33459"/>
          <a:stretch/>
        </p:blipFill>
        <p:spPr>
          <a:xfrm>
            <a:off x="4213453" y="4217787"/>
            <a:ext cx="4313055" cy="204651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689722" y="4063898"/>
            <a:ext cx="3328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Reconstruction of a </a:t>
            </a:r>
            <a:r>
              <a:rPr lang="fr-FR" sz="1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decay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event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106082" y="1218680"/>
            <a:ext cx="22508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the TPC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interior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33" y="4612414"/>
            <a:ext cx="2698117" cy="200806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71413" y="4200936"/>
            <a:ext cx="3581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Daughterboard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equipped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32ch </a:t>
            </a:r>
          </a:p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VA/TA IDEAS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ASICs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986900" y="5639067"/>
            <a:ext cx="865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64 </a:t>
            </a:r>
            <a:r>
              <a:rPr lang="fr-FR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nergy</a:t>
            </a:r>
            <a:endParaRPr lang="fr-F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nd time</a:t>
            </a:r>
          </a:p>
          <a:p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channels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989843" y="3356992"/>
            <a:ext cx="79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384x384</a:t>
            </a:r>
          </a:p>
          <a:p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channels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923295" y="1526457"/>
            <a:ext cx="1220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</a:p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olume:</a:t>
            </a:r>
          </a:p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13.8x13.8x6 </a:t>
            </a:r>
          </a:p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fr-FR" sz="12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989843" y="2559893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P10,</a:t>
            </a:r>
          </a:p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500mbar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15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ACTAR-TPC prototype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0269" y="786089"/>
            <a:ext cx="8756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Collaboration: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GANIL Caen, CENBG Bordeaux, IPN Orsay, CEA/</a:t>
            </a:r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Irfu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Saclay, </a:t>
            </a:r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Leuven (</a:t>
            </a:r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Belgium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Universidade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Santiago de </a:t>
            </a:r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Compostela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(Spain)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0269" y="1421830"/>
            <a:ext cx="51081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Prototype </a:t>
            </a:r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MPGDs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Micromegas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128µm and 256µm, THGEM 600µm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r>
              <a:rPr lang="fr-FR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ircular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PCB pad plane </a:t>
            </a:r>
            <a:r>
              <a:rPr lang="fr-FR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f 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5.6cm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 the MAYA drift </a:t>
            </a:r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cage</a:t>
            </a:r>
          </a:p>
          <a:p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2x2mm</a:t>
            </a:r>
            <a:r>
              <a:rPr lang="fr-FR" sz="1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square pads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288 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channels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Track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3.8cm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3" y="2078651"/>
            <a:ext cx="3935304" cy="2530941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605108" y="5549062"/>
            <a:ext cx="3154838" cy="276999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fr-FR" sz="12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Pancin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NIM A 735 (2014) 532-540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95416" y="1217064"/>
            <a:ext cx="7145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Toward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generation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active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TPC for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@ GANIL SPIRAL2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802982" y="1786330"/>
            <a:ext cx="2759089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Angular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~ 1</a:t>
            </a:r>
            <a:r>
              <a:rPr lang="fr-FR" sz="1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FWHM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4367222" y="2107594"/>
            <a:ext cx="4695513" cy="3391542"/>
            <a:chOff x="4367222" y="1966076"/>
            <a:chExt cx="4695513" cy="3391542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222" y="2068690"/>
              <a:ext cx="4695513" cy="3288928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>
              <a:off x="7321814" y="3677895"/>
              <a:ext cx="10390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iC</a:t>
              </a:r>
              <a:r>
                <a:rPr lang="fr-FR" sz="10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FR" sz="10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fr-F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50mbar</a:t>
              </a:r>
              <a:endParaRPr lang="fr-FR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4968892" y="1989123"/>
              <a:ext cx="8627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He+CF</a:t>
              </a:r>
              <a:r>
                <a:rPr lang="fr-FR" sz="10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2%</a:t>
              </a:r>
              <a:endParaRPr lang="fr-FR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6969537" y="1966076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iC</a:t>
              </a:r>
              <a:r>
                <a:rPr lang="fr-FR" sz="10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FR" sz="10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fr-FR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4667353" y="3677895"/>
              <a:ext cx="13644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Micromegas</a:t>
              </a:r>
              <a:r>
                <a:rPr lang="fr-F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256µm</a:t>
              </a:r>
              <a:endParaRPr lang="fr-FR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" t="3311" r="50682" b="-960"/>
          <a:stretch/>
        </p:blipFill>
        <p:spPr>
          <a:xfrm>
            <a:off x="2269187" y="4608849"/>
            <a:ext cx="1534395" cy="2109534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140736" y="4825788"/>
            <a:ext cx="2127505" cy="7386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5.15, 5.48 and 5.8keV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endParaRPr lang="fr-FR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fr-FR" sz="1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5, 4.5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 6% FWHM </a:t>
            </a:r>
            <a:endParaRPr lang="fr-FR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130673" y="4698639"/>
            <a:ext cx="841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Ar+CF</a:t>
            </a:r>
            <a:r>
              <a:rPr lang="fr-FR" sz="1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2%</a:t>
            </a:r>
          </a:p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1100mbars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187808" y="5441341"/>
            <a:ext cx="13644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Micromegas</a:t>
            </a:r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256µm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961361" y="5930402"/>
            <a:ext cx="5078634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demonstrator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2048 pixels anode PCB </a:t>
            </a:r>
          </a:p>
          <a:p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equipped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new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electronics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GET for TPC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4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Prototype AT-TPC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9" y="2004768"/>
            <a:ext cx="3274728" cy="265051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180714" y="6098812"/>
            <a:ext cx="3087512" cy="276999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Suzuki et al., NIM A 691 (2012) 39-54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93624" y="1065056"/>
            <a:ext cx="24320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Cylidrincal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cage </a:t>
            </a:r>
          </a:p>
          <a:p>
            <a:pPr algn="ctr"/>
            <a:r>
              <a:rPr lang="fr-FR" sz="1400" b="1" dirty="0" smtClean="0">
                <a:latin typeface="Symbol" panose="05050102010706020507" pitchFamily="18" charset="2"/>
                <a:cs typeface="Arial" panose="020B0604020202020204" pitchFamily="34" charset="0"/>
              </a:rPr>
              <a:t>f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28</a:t>
            </a:r>
            <a:r>
              <a:rPr lang="fr-FR" sz="1400" b="1" dirty="0" smtClean="0"/>
              <a:t>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cm,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50cm </a:t>
            </a:r>
          </a:p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Dual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volume structure</a:t>
            </a:r>
          </a:p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Micromegas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bulk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128µm 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735979"/>
            <a:ext cx="2768187" cy="264959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190695" y="2135285"/>
            <a:ext cx="1220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Anode PCB </a:t>
            </a:r>
          </a:p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253 pads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90257" y="789188"/>
            <a:ext cx="5641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Active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detector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under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@NSCL-MSU 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6755" y="4754435"/>
            <a:ext cx="2944781" cy="181588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Electronics: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r>
              <a:rPr lang="fr-FR" sz="1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Canberra 2001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Preamp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Anode pads: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AFTER (CEA/Saclay)</a:t>
            </a:r>
          </a:p>
          <a:p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Pads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biasing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possible to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saturation and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discharge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r="50000" b="-1264"/>
          <a:stretch/>
        </p:blipFill>
        <p:spPr>
          <a:xfrm>
            <a:off x="6381763" y="1891322"/>
            <a:ext cx="2736304" cy="4738513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6349936" y="1074470"/>
            <a:ext cx="2833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ommissionning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ith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radioactive </a:t>
            </a:r>
            <a:r>
              <a:rPr lang="fr-FR" sz="1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He 90% CO</a:t>
            </a:r>
            <a:r>
              <a:rPr lang="fr-FR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 10% 1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bar</a:t>
            </a:r>
          </a:p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Drift: 0.8kV/cm ,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-320V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818381" y="2677622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 flipH="1">
            <a:off x="7792954" y="2912078"/>
            <a:ext cx="179545" cy="22889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6909069" y="2918716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endParaRPr lang="fr-FR" sz="1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7155407" y="3117378"/>
            <a:ext cx="108358" cy="20398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7054156" y="5251070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endParaRPr lang="fr-FR" sz="1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Connecteur droit 19"/>
          <p:cNvCxnSpPr/>
          <p:nvPr/>
        </p:nvCxnSpPr>
        <p:spPr>
          <a:xfrm flipH="1">
            <a:off x="7155408" y="5475421"/>
            <a:ext cx="54178" cy="32984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8179253" y="3026523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endParaRPr lang="fr-FR" sz="1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H="1">
            <a:off x="8277374" y="3230425"/>
            <a:ext cx="91661" cy="20398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8348905" y="4774733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endParaRPr lang="fr-FR" sz="1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 flipH="1">
            <a:off x="8447026" y="4978635"/>
            <a:ext cx="91661" cy="20398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06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Summary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279090" y="1294964"/>
            <a:ext cx="269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Active Target Detectors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30714" y="2025660"/>
            <a:ext cx="708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avalanche multiplication in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gaseous</a:t>
            </a:r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detectors</a:t>
            </a:r>
            <a:endParaRPr lang="fr-FR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54049" y="2827820"/>
            <a:ext cx="694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 MPGD single-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(SER)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58074" y="3664434"/>
            <a:ext cx="355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The IPN Orsay laser test-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30715" y="4494306"/>
            <a:ext cx="47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Monte-Carlo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98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Energy and spatial resolutions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86061" y="281131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Spatial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6" t="53339" r="31250" b="28463"/>
          <a:stretch/>
        </p:blipFill>
        <p:spPr>
          <a:xfrm>
            <a:off x="2699792" y="4005064"/>
            <a:ext cx="2815606" cy="75036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8" t="32637" r="37031" b="52003"/>
          <a:stretch/>
        </p:blipFill>
        <p:spPr>
          <a:xfrm>
            <a:off x="2699792" y="3197591"/>
            <a:ext cx="2815606" cy="72865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86061" y="863878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43990" r="38052" b="39105"/>
          <a:stretch/>
        </p:blipFill>
        <p:spPr>
          <a:xfrm>
            <a:off x="2613894" y="1309410"/>
            <a:ext cx="2987402" cy="872518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5799906" y="3429000"/>
            <a:ext cx="28083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>
                <a:latin typeface="Symbol" panose="05050102010706020507" pitchFamily="18" charset="2"/>
              </a:rPr>
              <a:t>s</a:t>
            </a:r>
            <a:r>
              <a:rPr lang="fr-FR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spatial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row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direction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latin typeface="Symbol" panose="05050102010706020507" pitchFamily="18" charset="2"/>
              </a:rPr>
              <a:t>s</a:t>
            </a:r>
            <a:r>
              <a:rPr lang="fr-FR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X0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intrinsic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(=0 for</a:t>
            </a:r>
          </a:p>
          <a:p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tracks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perpendicular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he pad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row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D: transverse diffusion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drift distance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total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drift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electrons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etected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by the pad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row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888335" y="833661"/>
            <a:ext cx="300274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Fano factor (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ionisation</a:t>
            </a: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luctuations)</a:t>
            </a:r>
          </a:p>
          <a:p>
            <a:endParaRPr lang="fr-FR" sz="1400" dirty="0" smtClean="0"/>
          </a:p>
          <a:p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relative gain variance 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avalanche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charge fluctuations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an ion-e</a:t>
            </a:r>
            <a:r>
              <a:rPr lang="fr-F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pair in the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400" i="1" dirty="0" smtClean="0">
                <a:latin typeface="French Script MT" panose="03020402040607040605" pitchFamily="66" charset="0"/>
                <a:cs typeface="Times New Roman" panose="02020603050405020304" pitchFamily="18" charset="0"/>
              </a:rPr>
              <a:t>E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Particle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endParaRPr lang="fr-FR" sz="1400" i="1" dirty="0">
              <a:latin typeface="French Script MT" panose="03020402040607040605" pitchFamily="66" charset="0"/>
              <a:cs typeface="Times New Roman" panose="02020603050405020304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619672" y="417528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ith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4107595" y="1412776"/>
            <a:ext cx="320389" cy="769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4963257" y="4005064"/>
            <a:ext cx="320389" cy="769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/>
          <p:cNvCxnSpPr/>
          <p:nvPr/>
        </p:nvCxnSpPr>
        <p:spPr>
          <a:xfrm>
            <a:off x="89901" y="5449579"/>
            <a:ext cx="713531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957354" y="4755433"/>
            <a:ext cx="3119572" cy="276999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Kobayashi, NIM A 562 (2006) 136-140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08005" y="5157192"/>
            <a:ext cx="4326826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Avalanche charge fluctuations </a:t>
            </a:r>
            <a:r>
              <a:rPr lang="fr-FR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set a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spatial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Ellipse 17"/>
          <p:cNvSpPr/>
          <p:nvPr/>
        </p:nvSpPr>
        <p:spPr>
          <a:xfrm>
            <a:off x="5724128" y="1412776"/>
            <a:ext cx="3024336" cy="65199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/>
          <p:cNvCxnSpPr/>
          <p:nvPr/>
        </p:nvCxnSpPr>
        <p:spPr>
          <a:xfrm>
            <a:off x="88454" y="6135379"/>
            <a:ext cx="713531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827584" y="5956577"/>
            <a:ext cx="3219151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Predictions</a:t>
            </a: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  <a:endParaRPr lang="fr-FR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5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7" grpId="0" animBg="1"/>
      <p:bldP spid="18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rgbClr val="7030A0"/>
                </a:solidFill>
                <a:latin typeface="Century Gothic" pitchFamily="34" charset="0"/>
              </a:rPr>
              <a:t>A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nalytic models (I)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27584" y="863185"/>
            <a:ext cx="609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Furry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(1937), Snyder (1947),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Wijsman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(1949), &amp;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975817" y="1230381"/>
            <a:ext cx="6880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Probability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 ionise over a distance </a:t>
            </a:r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first Townsend coefficient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76933" y="164917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fr-FR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a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constant</a:t>
            </a:r>
            <a:endParaRPr lang="fr-FR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72022" y="2066131"/>
            <a:ext cx="2284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No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attachment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losses</a:t>
            </a:r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54857" y="2509315"/>
            <a:ext cx="7975260" cy="5847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large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size avalanches, avalanche charge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fluctuates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exponentially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</a:p>
          <a:p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=1.</a:t>
            </a:r>
            <a:endParaRPr lang="fr-FR" sz="1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179512" y="2801702"/>
            <a:ext cx="648072" cy="0"/>
          </a:xfrm>
          <a:prstGeom prst="line">
            <a:avLst/>
          </a:pr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9972600" y="19550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5" name="Groupe 24"/>
          <p:cNvGrpSpPr/>
          <p:nvPr/>
        </p:nvGrpSpPr>
        <p:grpSpPr>
          <a:xfrm>
            <a:off x="107504" y="3182226"/>
            <a:ext cx="9012548" cy="3466648"/>
            <a:chOff x="107504" y="3182226"/>
            <a:chExt cx="9012548" cy="346664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8585" y="3536309"/>
              <a:ext cx="4248472" cy="3112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ZoneTexte 7"/>
            <p:cNvSpPr txBox="1"/>
            <p:nvPr/>
          </p:nvSpPr>
          <p:spPr>
            <a:xfrm>
              <a:off x="2453619" y="3325900"/>
              <a:ext cx="26516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Data </a:t>
              </a:r>
              <a:r>
                <a:rPr lang="fr-FR" sz="11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from</a:t>
              </a:r>
              <a:r>
                <a:rPr lang="fr-FR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1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Cookson</a:t>
              </a:r>
              <a:r>
                <a:rPr lang="fr-FR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and Lewis (1966)</a:t>
              </a:r>
              <a:endParaRPr lang="fr-FR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Ellipse 10"/>
            <p:cNvSpPr/>
            <p:nvPr/>
          </p:nvSpPr>
          <p:spPr>
            <a:xfrm>
              <a:off x="4860032" y="3182226"/>
              <a:ext cx="2448272" cy="34666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7157655" y="3637713"/>
              <a:ext cx="196239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Hump</a:t>
              </a:r>
              <a:r>
                <a:rPr lang="fr-FR" sz="1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in the </a:t>
              </a:r>
            </a:p>
            <a:p>
              <a:r>
                <a:rPr lang="fr-FR" sz="1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avalanche charge </a:t>
              </a:r>
            </a:p>
            <a:p>
              <a:r>
                <a:rPr lang="fr-FR" sz="1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distribution !!!</a:t>
              </a:r>
              <a:endPara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107504" y="3331592"/>
              <a:ext cx="2689991" cy="2347041"/>
              <a:chOff x="107504" y="3331592"/>
              <a:chExt cx="2689991" cy="2347041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473" t="8800" r="5844" b="11787"/>
              <a:stretch/>
            </p:blipFill>
            <p:spPr bwMode="auto">
              <a:xfrm>
                <a:off x="193790" y="3964612"/>
                <a:ext cx="2603705" cy="17140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" name="ZoneTexte 15"/>
              <p:cNvSpPr txBox="1"/>
              <p:nvPr/>
            </p:nvSpPr>
            <p:spPr>
              <a:xfrm>
                <a:off x="107504" y="3331592"/>
                <a:ext cx="178927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Data </a:t>
                </a:r>
                <a:r>
                  <a:rPr lang="fr-FR" sz="11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from</a:t>
                </a:r>
                <a:r>
                  <a:rPr lang="fr-FR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1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Curran</a:t>
                </a:r>
                <a:r>
                  <a:rPr lang="fr-FR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(1949)</a:t>
                </a:r>
                <a:endParaRPr lang="fr-FR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Ellipse 14"/>
            <p:cNvSpPr/>
            <p:nvPr/>
          </p:nvSpPr>
          <p:spPr>
            <a:xfrm>
              <a:off x="107504" y="3672224"/>
              <a:ext cx="2449415" cy="25582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18067" y="3810723"/>
              <a:ext cx="1375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Ar 50% CH</a:t>
              </a:r>
              <a:r>
                <a:rPr lang="fr-F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50%</a:t>
              </a:r>
            </a:p>
            <a:p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670mbars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2788713" y="3595280"/>
              <a:ext cx="463588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fr-F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59192" y="5681589"/>
              <a:ext cx="18053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Cylindrical</a:t>
              </a:r>
              <a:r>
                <a:rPr lang="fr-FR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4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counter</a:t>
              </a:r>
              <a:endPara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515870" y="5642998"/>
              <a:ext cx="16257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E/p</a:t>
              </a:r>
              <a:r>
                <a:rPr lang="fr-FR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=218V/cm/torr</a:t>
              </a:r>
              <a:endPara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7007619" y="6076631"/>
              <a:ext cx="12891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Parallel</a:t>
              </a:r>
              <a:r>
                <a:rPr lang="fr-FR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plate</a:t>
              </a:r>
              <a:endPara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5508292" y="4466706"/>
              <a:ext cx="16257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E/p</a:t>
              </a:r>
              <a:r>
                <a:rPr lang="fr-FR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=156V/cm/torr </a:t>
              </a:r>
              <a:endPara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361632" y="3364447"/>
              <a:ext cx="15840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E/p</a:t>
              </a:r>
              <a:r>
                <a:rPr lang="fr-FR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=120V/cm/torr</a:t>
              </a:r>
              <a:endPara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827584" y="4466706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3550V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59604" y="5179226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3280V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1607079" y="4460305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3550V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2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rgbClr val="7030A0"/>
                </a:solidFill>
                <a:latin typeface="Century Gothic" pitchFamily="34" charset="0"/>
              </a:rPr>
              <a:t>A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nalytic models (II)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07159" y="969062"/>
            <a:ext cx="81067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Several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alternative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analytic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explain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departure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exponential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distribution: 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702807" y="1703532"/>
            <a:ext cx="8111058" cy="1328383"/>
            <a:chOff x="899592" y="1386984"/>
            <a:chExt cx="8111058" cy="1328383"/>
          </a:xfrm>
        </p:grpSpPr>
        <p:sp>
          <p:nvSpPr>
            <p:cNvPr id="4" name="ZoneTexte 3"/>
            <p:cNvSpPr txBox="1"/>
            <p:nvPr/>
          </p:nvSpPr>
          <p:spPr>
            <a:xfrm>
              <a:off x="899592" y="1386984"/>
              <a:ext cx="79704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Raether’s</a:t>
              </a:r>
              <a:r>
                <a:rPr lang="fr-FR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group: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after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ionisation,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electrons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have to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travel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 minimum distance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before</a:t>
              </a:r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their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energy</a:t>
              </a:r>
              <a:endParaRPr lang="fr-FR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uffices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to ionise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331640" y="2057797"/>
              <a:ext cx="3292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Mean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distance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between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ionisation: </a:t>
              </a:r>
              <a:r>
                <a:rPr lang="fr-FR" sz="14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1/</a:t>
              </a:r>
              <a:r>
                <a:rPr lang="fr-FR" sz="1400" b="1" i="1" dirty="0" smtClean="0">
                  <a:latin typeface="Symbol" panose="05050102010706020507" pitchFamily="18" charset="2"/>
                  <a:cs typeface="Arial" panose="020B0604020202020204" pitchFamily="34" charset="0"/>
                </a:rPr>
                <a:t>a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85908" y="2407590"/>
              <a:ext cx="35974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Minimum distance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between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ionisation:  </a:t>
              </a:r>
              <a:r>
                <a:rPr lang="fr-FR" sz="1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U/E</a:t>
              </a:r>
              <a:endParaRPr lang="fr-FR" sz="1400" b="1" i="1" dirty="0"/>
            </a:p>
          </p:txBody>
        </p:sp>
        <p:sp>
          <p:nvSpPr>
            <p:cNvPr id="7" name="Accolade fermante 6"/>
            <p:cNvSpPr/>
            <p:nvPr/>
          </p:nvSpPr>
          <p:spPr>
            <a:xfrm>
              <a:off x="4929100" y="2057797"/>
              <a:ext cx="321998" cy="657570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5375599" y="2182326"/>
              <a:ext cx="1157689" cy="36933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b="1" i="1" dirty="0">
                  <a:solidFill>
                    <a:srgbClr val="FF0000"/>
                  </a:solidFill>
                  <a:latin typeface="Symbol" panose="05050102010706020507" pitchFamily="18" charset="2"/>
                </a:rPr>
                <a:t>k</a:t>
              </a:r>
              <a:r>
                <a:rPr lang="fr-FR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E/ </a:t>
              </a:r>
              <a:r>
                <a:rPr lang="fr-FR" b="1" i="1" dirty="0" err="1" smtClean="0">
                  <a:solidFill>
                    <a:srgbClr val="FF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a</a:t>
              </a:r>
              <a:r>
                <a:rPr lang="fr-FR" b="1" i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endParaRPr lang="fr-FR" b="1" i="1" dirty="0">
                <a:solidFill>
                  <a:srgbClr val="FF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6809217" y="1989722"/>
              <a:ext cx="737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Symbol" panose="05050102010706020507" pitchFamily="18" charset="2"/>
                </a:rPr>
                <a:t>k &gt;&gt;1</a:t>
              </a:r>
              <a:endParaRPr lang="fr-FR" dirty="0">
                <a:latin typeface="Symbol" panose="05050102010706020507" pitchFamily="18" charset="2"/>
              </a:endParaRPr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7492338" y="2202963"/>
              <a:ext cx="36004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7910669" y="2036474"/>
              <a:ext cx="10999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exponential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818742" y="2323097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Symbol" panose="05050102010706020507" pitchFamily="18" charset="2"/>
                </a:rPr>
                <a:t>k ~1</a:t>
              </a:r>
              <a:endParaRPr lang="fr-FR" dirty="0">
                <a:latin typeface="Symbol" panose="05050102010706020507" pitchFamily="18" charset="2"/>
              </a:endParaRPr>
            </a:p>
          </p:txBody>
        </p:sp>
        <p:cxnSp>
          <p:nvCxnSpPr>
            <p:cNvPr id="16" name="Connecteur droit 15"/>
            <p:cNvCxnSpPr/>
            <p:nvPr/>
          </p:nvCxnSpPr>
          <p:spPr>
            <a:xfrm>
              <a:off x="7501863" y="2536338"/>
              <a:ext cx="36004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7920194" y="2369849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hump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702807" y="3225127"/>
            <a:ext cx="62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on a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parameterisation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the first Townsend coefficient 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351512" y="34614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175048" y="3646108"/>
            <a:ext cx="773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Byrne (1962): </a:t>
            </a:r>
            <a:r>
              <a:rPr lang="fr-FR" sz="1400" i="1" dirty="0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r,n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f(r) (a</a:t>
            </a:r>
            <a:r>
              <a:rPr lang="fr-FR" sz="14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fr-FR" sz="14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/n) 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position in the avalanche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electrons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 the avalanche  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2288307" y="4182485"/>
            <a:ext cx="216024" cy="227637"/>
            <a:chOff x="3059832" y="3993451"/>
            <a:chExt cx="216024" cy="227637"/>
          </a:xfrm>
        </p:grpSpPr>
        <p:cxnSp>
          <p:nvCxnSpPr>
            <p:cNvPr id="20" name="Connecteur droit 19"/>
            <p:cNvCxnSpPr/>
            <p:nvPr/>
          </p:nvCxnSpPr>
          <p:spPr>
            <a:xfrm>
              <a:off x="3059832" y="3993451"/>
              <a:ext cx="0" cy="2276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3059832" y="4221088"/>
              <a:ext cx="216024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ZoneTexte 25"/>
          <p:cNvSpPr txBox="1"/>
          <p:nvPr/>
        </p:nvSpPr>
        <p:spPr>
          <a:xfrm>
            <a:off x="2504331" y="4182485"/>
            <a:ext cx="6166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distribution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follows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for on-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average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-large avalanches,</a:t>
            </a: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 agreement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Curran’s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but not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Cookson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Lewis’s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134855" y="4818928"/>
            <a:ext cx="781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Lansiart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Morucci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(1962): </a:t>
            </a:r>
            <a:r>
              <a:rPr lang="fr-FR" sz="1400" i="1" dirty="0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sz="1400" dirty="0" smtClean="0">
                <a:latin typeface="Symbol" panose="05050102010706020507" pitchFamily="18" charset="2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depends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on the avalanche charge 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1400" i="1" dirty="0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(0)</a:t>
            </a:r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k/n</a:t>
            </a:r>
            <a:r>
              <a:rPr lang="fr-FR" sz="1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2831232" y="5185676"/>
            <a:ext cx="216024" cy="227637"/>
            <a:chOff x="3059832" y="3993451"/>
            <a:chExt cx="216024" cy="227637"/>
          </a:xfrm>
        </p:grpSpPr>
        <p:cxnSp>
          <p:nvCxnSpPr>
            <p:cNvPr id="27" name="Connecteur droit 26"/>
            <p:cNvCxnSpPr/>
            <p:nvPr/>
          </p:nvCxnSpPr>
          <p:spPr>
            <a:xfrm>
              <a:off x="3059832" y="3993451"/>
              <a:ext cx="0" cy="2276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>
              <a:off x="3059832" y="4221088"/>
              <a:ext cx="216024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e 32"/>
          <p:cNvGrpSpPr/>
          <p:nvPr/>
        </p:nvGrpSpPr>
        <p:grpSpPr>
          <a:xfrm>
            <a:off x="3130524" y="5232496"/>
            <a:ext cx="1551638" cy="321241"/>
            <a:chOff x="3717796" y="5306065"/>
            <a:chExt cx="1551638" cy="321241"/>
          </a:xfrm>
        </p:grpSpPr>
        <p:grpSp>
          <p:nvGrpSpPr>
            <p:cNvPr id="30" name="Groupe 29"/>
            <p:cNvGrpSpPr/>
            <p:nvPr/>
          </p:nvGrpSpPr>
          <p:grpSpPr>
            <a:xfrm>
              <a:off x="4067944" y="5319529"/>
              <a:ext cx="274434" cy="307777"/>
              <a:chOff x="4067944" y="5319529"/>
              <a:chExt cx="274434" cy="307777"/>
            </a:xfrm>
          </p:grpSpPr>
          <p:sp>
            <p:nvSpPr>
              <p:cNvPr id="19" name="ZoneTexte 18"/>
              <p:cNvSpPr txBox="1"/>
              <p:nvPr/>
            </p:nvSpPr>
            <p:spPr>
              <a:xfrm>
                <a:off x="4067944" y="5319529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Connecteur droit 22"/>
              <p:cNvCxnSpPr/>
              <p:nvPr/>
            </p:nvCxnSpPr>
            <p:spPr>
              <a:xfrm>
                <a:off x="4101795" y="5401796"/>
                <a:ext cx="20673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ZoneTexte 30"/>
            <p:cNvSpPr txBox="1"/>
            <p:nvPr/>
          </p:nvSpPr>
          <p:spPr>
            <a:xfrm>
              <a:off x="3717796" y="5306065"/>
              <a:ext cx="4475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fr-FR" sz="1400" dirty="0" smtClean="0">
                  <a:latin typeface="Symbol" panose="05050102010706020507" pitchFamily="18" charset="2"/>
                </a:rPr>
                <a:t>s </a:t>
              </a:r>
              <a:r>
                <a:rPr lang="fr-F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endParaRPr lang="fr-FR" sz="1400" dirty="0">
                <a:latin typeface="Symbol" panose="05050102010706020507" pitchFamily="18" charset="2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4284869" y="5307682"/>
              <a:ext cx="9845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= </a:t>
              </a:r>
              <a:r>
                <a:rPr lang="fr-FR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1/(1+k)</a:t>
              </a:r>
              <a:endPara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ZoneTexte 33"/>
          <p:cNvSpPr txBox="1"/>
          <p:nvPr/>
        </p:nvSpPr>
        <p:spPr>
          <a:xfrm>
            <a:off x="4577686" y="5251545"/>
            <a:ext cx="3759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1</a:t>
            </a:r>
            <a:r>
              <a:rPr lang="fr-FR" sz="1400" dirty="0" smtClean="0"/>
              <a:t>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 agreement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Curran’s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erguer\AppData\Local\Microsoft\Windows\Temporary Internet Files\Content.IE5\G1HPAEBC\warning-sign11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369" y="5755504"/>
            <a:ext cx="728919" cy="60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ZoneTexte 34"/>
          <p:cNvSpPr txBox="1"/>
          <p:nvPr/>
        </p:nvSpPr>
        <p:spPr>
          <a:xfrm>
            <a:off x="2089051" y="5630502"/>
            <a:ext cx="6644768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neglects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relaxation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Legler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1967)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model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unsuitable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avalanche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Alkhazov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1970)</a:t>
            </a:r>
            <a:endParaRPr lang="fr-FR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01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6" grpId="0"/>
      <p:bldP spid="28" grpId="0"/>
      <p:bldP spid="34" grpId="0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rgbClr val="7030A0"/>
                </a:solidFill>
                <a:latin typeface="Century Gothic" pitchFamily="34" charset="0"/>
              </a:rPr>
              <a:t>A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nalytic models (III)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2393" y="908720"/>
            <a:ext cx="8459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Legler’s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model (1961):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 of </a:t>
            </a:r>
            <a:r>
              <a:rPr lang="fr-FR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x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, distance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last ionisation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fr-FR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a(</a:t>
            </a:r>
            <a:r>
              <a:rPr lang="fr-FR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x</a:t>
            </a:r>
            <a:r>
              <a:rPr lang="fr-FR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probability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 ionise</a:t>
            </a:r>
          </a:p>
          <a:p>
            <a:r>
              <a:rPr lang="fr-FR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gain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parameterisation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the relative gain variance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calculated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e 41"/>
          <p:cNvGrpSpPr/>
          <p:nvPr/>
        </p:nvGrpSpPr>
        <p:grpSpPr>
          <a:xfrm>
            <a:off x="359759" y="1687463"/>
            <a:ext cx="8221651" cy="3016594"/>
            <a:chOff x="359759" y="1687463"/>
            <a:chExt cx="8221651" cy="3016594"/>
          </a:xfrm>
        </p:grpSpPr>
        <p:sp>
          <p:nvSpPr>
            <p:cNvPr id="23" name="ZoneTexte 22"/>
            <p:cNvSpPr txBox="1"/>
            <p:nvPr/>
          </p:nvSpPr>
          <p:spPr>
            <a:xfrm>
              <a:off x="8337432" y="2583324"/>
              <a:ext cx="243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8" r="5891" b="2521"/>
            <a:stretch/>
          </p:blipFill>
          <p:spPr bwMode="auto">
            <a:xfrm>
              <a:off x="359759" y="1687463"/>
              <a:ext cx="3432423" cy="3016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" name="Connecteur droit 4"/>
            <p:cNvCxnSpPr/>
            <p:nvPr/>
          </p:nvCxnSpPr>
          <p:spPr>
            <a:xfrm>
              <a:off x="3913369" y="1975495"/>
              <a:ext cx="600025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3960994" y="2727970"/>
              <a:ext cx="600025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3833976" y="3501494"/>
              <a:ext cx="600025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3898580" y="4365104"/>
              <a:ext cx="600025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/>
            <p:cNvSpPr txBox="1"/>
            <p:nvPr/>
          </p:nvSpPr>
          <p:spPr>
            <a:xfrm>
              <a:off x="4582946" y="1794649"/>
              <a:ext cx="34213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Snyder’s</a:t>
              </a:r>
              <a:r>
                <a:rPr lang="fr-FR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model 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exponential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distribution)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4586741" y="2574081"/>
              <a:ext cx="30766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Legler’s</a:t>
              </a:r>
              <a:r>
                <a:rPr lang="fr-FR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model  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(Model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gas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P(n) = 1/</a:t>
              </a:r>
              <a:endPara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6" name="Groupe 15"/>
            <p:cNvGrpSpPr/>
            <p:nvPr/>
          </p:nvGrpSpPr>
          <p:grpSpPr>
            <a:xfrm>
              <a:off x="7526200" y="2574081"/>
              <a:ext cx="274434" cy="307777"/>
              <a:chOff x="6084168" y="4437112"/>
              <a:chExt cx="274434" cy="307777"/>
            </a:xfrm>
          </p:grpSpPr>
          <p:sp>
            <p:nvSpPr>
              <p:cNvPr id="12" name="ZoneTexte 11"/>
              <p:cNvSpPr txBox="1"/>
              <p:nvPr/>
            </p:nvSpPr>
            <p:spPr>
              <a:xfrm>
                <a:off x="6084168" y="4437112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Connecteur droit 13"/>
              <p:cNvCxnSpPr/>
              <p:nvPr/>
            </p:nvCxnSpPr>
            <p:spPr>
              <a:xfrm>
                <a:off x="6141318" y="4494262"/>
                <a:ext cx="13721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ZoneTexte 16"/>
            <p:cNvSpPr txBox="1"/>
            <p:nvPr/>
          </p:nvSpPr>
          <p:spPr>
            <a:xfrm>
              <a:off x="7716795" y="2585095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i="1" dirty="0" smtClean="0">
                  <a:latin typeface="Symbol" panose="05050102010706020507" pitchFamily="18" charset="2"/>
                </a:rPr>
                <a:t>F</a:t>
              </a:r>
              <a:r>
                <a:rPr lang="fr-FR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(n/</a:t>
              </a:r>
              <a:endParaRPr lang="fr-FR" sz="1400" i="1" dirty="0">
                <a:latin typeface="Symbol" panose="05050102010706020507" pitchFamily="18" charset="2"/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8110623" y="2578341"/>
              <a:ext cx="274434" cy="279425"/>
              <a:chOff x="6084168" y="4437112"/>
              <a:chExt cx="274434" cy="307777"/>
            </a:xfrm>
          </p:grpSpPr>
          <p:sp>
            <p:nvSpPr>
              <p:cNvPr id="20" name="ZoneTexte 19"/>
              <p:cNvSpPr txBox="1"/>
              <p:nvPr/>
            </p:nvSpPr>
            <p:spPr>
              <a:xfrm>
                <a:off x="6084168" y="4437112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Connecteur droit 20"/>
              <p:cNvCxnSpPr/>
              <p:nvPr/>
            </p:nvCxnSpPr>
            <p:spPr>
              <a:xfrm>
                <a:off x="6141318" y="4494262"/>
                <a:ext cx="13721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ZoneTexte 17"/>
            <p:cNvSpPr txBox="1"/>
            <p:nvPr/>
          </p:nvSpPr>
          <p:spPr>
            <a:xfrm>
              <a:off x="8247840" y="2572016"/>
              <a:ext cx="243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fr-FR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Accolade fermante 23"/>
            <p:cNvSpPr/>
            <p:nvPr/>
          </p:nvSpPr>
          <p:spPr>
            <a:xfrm>
              <a:off x="4498605" y="3494815"/>
              <a:ext cx="158171" cy="993621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656207" y="3570474"/>
              <a:ext cx="144783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Alkhazov’s</a:t>
              </a:r>
              <a:r>
                <a:rPr lang="fr-FR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fr-FR" sz="14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analysis</a:t>
              </a:r>
              <a:r>
                <a:rPr lang="fr-FR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(1970):</a:t>
              </a:r>
            </a:p>
            <a:p>
              <a:r>
                <a:rPr lang="fr-FR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 = f</a:t>
              </a:r>
              <a:r>
                <a:rPr lang="fr-FR" sz="1400" i="1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fr-FR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(1- 1/</a:t>
              </a:r>
              <a:endParaRPr lang="fr-FR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e 26"/>
            <p:cNvGrpSpPr/>
            <p:nvPr/>
          </p:nvGrpSpPr>
          <p:grpSpPr>
            <a:xfrm>
              <a:off x="5571480" y="3986654"/>
              <a:ext cx="274434" cy="279425"/>
              <a:chOff x="6084168" y="4437112"/>
              <a:chExt cx="274434" cy="307777"/>
            </a:xfrm>
          </p:grpSpPr>
          <p:sp>
            <p:nvSpPr>
              <p:cNvPr id="28" name="ZoneTexte 27"/>
              <p:cNvSpPr txBox="1"/>
              <p:nvPr/>
            </p:nvSpPr>
            <p:spPr>
              <a:xfrm>
                <a:off x="6084168" y="4437112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fr-F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9" name="Connecteur droit 28"/>
              <p:cNvCxnSpPr/>
              <p:nvPr/>
            </p:nvCxnSpPr>
            <p:spPr>
              <a:xfrm>
                <a:off x="6141318" y="4494262"/>
                <a:ext cx="13721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ZoneTexte 25"/>
            <p:cNvSpPr txBox="1"/>
            <p:nvPr/>
          </p:nvSpPr>
          <p:spPr>
            <a:xfrm>
              <a:off x="5751200" y="3980208"/>
              <a:ext cx="243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506782" y="3631855"/>
            <a:ext cx="8529269" cy="2984873"/>
            <a:chOff x="506782" y="3631855"/>
            <a:chExt cx="8529269" cy="2984873"/>
          </a:xfrm>
        </p:grpSpPr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557372" y="5353167"/>
              <a:ext cx="1944216" cy="461665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FR" sz="1200" b="1" i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J. </a:t>
              </a:r>
              <a:r>
                <a:rPr lang="fr-FR" sz="1200" b="1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P. </a:t>
              </a:r>
              <a:r>
                <a:rPr lang="fr-FR" sz="1200" b="1" i="1" dirty="0" err="1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Sephton</a:t>
              </a:r>
              <a:r>
                <a:rPr lang="fr-FR" sz="1200" b="1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200" b="1" i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al., </a:t>
              </a:r>
              <a:endPara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sz="1200" b="1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NIM 219 (1984), 534-542.</a:t>
              </a:r>
              <a:endPara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Connecteur droit 37"/>
            <p:cNvCxnSpPr/>
            <p:nvPr/>
          </p:nvCxnSpPr>
          <p:spPr>
            <a:xfrm>
              <a:off x="506782" y="6226859"/>
              <a:ext cx="432048" cy="0"/>
            </a:xfrm>
            <a:prstGeom prst="line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ZoneTexte 39"/>
            <p:cNvSpPr txBox="1"/>
            <p:nvPr/>
          </p:nvSpPr>
          <p:spPr>
            <a:xfrm>
              <a:off x="963634" y="5919083"/>
              <a:ext cx="5480988" cy="615553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See</a:t>
              </a:r>
              <a:r>
                <a:rPr lang="fr-FR" sz="1400" b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400" b="1" dirty="0" err="1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also</a:t>
              </a:r>
              <a:r>
                <a:rPr lang="fr-FR" sz="1400" b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Rob </a:t>
              </a:r>
              <a:r>
                <a:rPr lang="fr-FR" sz="1400" b="1" dirty="0" err="1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Veenhof’s</a:t>
              </a:r>
              <a:r>
                <a:rPr lang="fr-FR" sz="1400" b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talk @ IWAD 2014</a:t>
              </a:r>
            </a:p>
            <a:p>
              <a:endParaRPr lang="fr-FR" sz="1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sz="900" b="1" u="sng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http://</a:t>
              </a:r>
              <a:r>
                <a:rPr lang="fr-FR" sz="900" b="1" u="sng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indico.vecc.gov.in/indico/conferenceOtherViews.py?view=standard&amp;confId=31#2014-10-28</a:t>
              </a:r>
              <a:endParaRPr lang="fr-FR" sz="9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 bwMode="auto">
            <a:xfrm>
              <a:off x="557372" y="4856044"/>
              <a:ext cx="1944216" cy="461665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FR" sz="1200" b="1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G.D. </a:t>
              </a:r>
              <a:r>
                <a:rPr lang="fr-FR" sz="1200" b="1" i="1" dirty="0" err="1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Alkhazov</a:t>
              </a:r>
              <a:r>
                <a:rPr lang="fr-FR" sz="1200" b="1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</a:p>
            <a:p>
              <a:r>
                <a:rPr lang="fr-FR" sz="1200" b="1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NIM </a:t>
              </a:r>
              <a:r>
                <a:rPr lang="fr-FR" sz="1200" b="1" i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fr-FR" sz="1200" b="1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 (1970), 155-165.</a:t>
              </a:r>
              <a:endPara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Groupe 32"/>
            <p:cNvGrpSpPr/>
            <p:nvPr/>
          </p:nvGrpSpPr>
          <p:grpSpPr>
            <a:xfrm>
              <a:off x="6517968" y="3631855"/>
              <a:ext cx="2518083" cy="2984873"/>
              <a:chOff x="6011186" y="3631855"/>
              <a:chExt cx="2518083" cy="2984873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88"/>
              <a:stretch/>
            </p:blipFill>
            <p:spPr bwMode="auto">
              <a:xfrm>
                <a:off x="6092327" y="3631855"/>
                <a:ext cx="2436942" cy="29848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5" name="ZoneTexte 34"/>
              <p:cNvSpPr txBox="1"/>
              <p:nvPr/>
            </p:nvSpPr>
            <p:spPr>
              <a:xfrm>
                <a:off x="7810549" y="6224641"/>
                <a:ext cx="51809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1/</a:t>
                </a:r>
                <a:r>
                  <a:rPr lang="fr-FR" dirty="0" smtClean="0">
                    <a:latin typeface="Symbol" panose="05050102010706020507" pitchFamily="18" charset="2"/>
                  </a:rPr>
                  <a:t>k</a:t>
                </a:r>
                <a:endParaRPr lang="fr-FR" dirty="0"/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6011186" y="3708974"/>
                <a:ext cx="32252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6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FR" sz="1600" b="1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fr-FR" sz="16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Groupe 36"/>
            <p:cNvGrpSpPr/>
            <p:nvPr/>
          </p:nvGrpSpPr>
          <p:grpSpPr>
            <a:xfrm>
              <a:off x="3119456" y="4834010"/>
              <a:ext cx="3325166" cy="735223"/>
              <a:chOff x="3472000" y="4933163"/>
              <a:chExt cx="2684176" cy="735223"/>
            </a:xfrm>
          </p:grpSpPr>
          <p:cxnSp>
            <p:nvCxnSpPr>
              <p:cNvPr id="32" name="Connecteur droit 31"/>
              <p:cNvCxnSpPr/>
              <p:nvPr/>
            </p:nvCxnSpPr>
            <p:spPr>
              <a:xfrm>
                <a:off x="3472000" y="4933163"/>
                <a:ext cx="3448" cy="73522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 flipV="1">
                <a:off x="3483017" y="5658862"/>
                <a:ext cx="2673159" cy="2258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5532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Monte-Carlo approach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39552" y="1004451"/>
            <a:ext cx="7549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Monte-Carlo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practical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analytic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describe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lectron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avalanche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mechanisms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mixtures.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979712" y="2232856"/>
            <a:ext cx="4182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Inelastic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collisions (vibrations, rotations)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938119" y="3790565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Attachment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979712" y="1727594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collision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73149" y="4365104"/>
            <a:ext cx="7427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ruled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cross-sections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depend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on the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nature of</a:t>
            </a:r>
          </a:p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the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80858" y="2735706"/>
            <a:ext cx="1154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Ionisation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033556" y="5112679"/>
            <a:ext cx="5368264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 </a:t>
            </a:r>
            <a:r>
              <a:rPr lang="fr-FR" sz="16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Biaggi’s</a:t>
            </a:r>
            <a:r>
              <a:rPr lang="fr-FR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Magboltz</a:t>
            </a:r>
            <a:r>
              <a:rPr lang="fr-FR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relies on </a:t>
            </a:r>
            <a:r>
              <a:rPr lang="fr-FR" sz="16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fr-FR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endParaRPr lang="fr-FR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1259632" y="1912260"/>
            <a:ext cx="57606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1259632" y="2402133"/>
            <a:ext cx="57606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267177" y="2920372"/>
            <a:ext cx="57606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1302346" y="3959842"/>
            <a:ext cx="57606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015214" y="5688450"/>
            <a:ext cx="51139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Inclusion of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Penning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endParaRPr lang="fr-F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Connecteur droit 19"/>
          <p:cNvCxnSpPr/>
          <p:nvPr/>
        </p:nvCxnSpPr>
        <p:spPr>
          <a:xfrm>
            <a:off x="1271355" y="3407224"/>
            <a:ext cx="57606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2014755" y="3229473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Excitation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6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5792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Excitation-</a:t>
            </a:r>
            <a:r>
              <a:rPr lang="en-US" sz="2000" b="1" i="1" dirty="0" err="1">
                <a:solidFill>
                  <a:srgbClr val="7030A0"/>
                </a:solidFill>
                <a:latin typeface="Century Gothic" pitchFamily="34" charset="0"/>
              </a:rPr>
              <a:t>i</a:t>
            </a:r>
            <a:r>
              <a:rPr lang="en-US" sz="2000" b="1" i="1" dirty="0" err="1" smtClean="0">
                <a:solidFill>
                  <a:srgbClr val="7030A0"/>
                </a:solidFill>
                <a:latin typeface="Century Gothic" pitchFamily="34" charset="0"/>
              </a:rPr>
              <a:t>onisation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 transfer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74466" y="1052736"/>
            <a:ext cx="78229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certain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atoms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etastable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excited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states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unable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deexcite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immediately</a:t>
            </a:r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emission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a photon.  A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deexcitation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occur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collision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nother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atom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resulting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ionisation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the latter. 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981432" y="2701788"/>
            <a:ext cx="6506099" cy="3479825"/>
            <a:chOff x="981432" y="2795572"/>
            <a:chExt cx="6506099" cy="3479825"/>
          </a:xfrm>
        </p:grpSpPr>
        <p:sp>
          <p:nvSpPr>
            <p:cNvPr id="4" name="ZoneTexte 3"/>
            <p:cNvSpPr txBox="1"/>
            <p:nvPr/>
          </p:nvSpPr>
          <p:spPr>
            <a:xfrm>
              <a:off x="991433" y="2795572"/>
              <a:ext cx="3363806" cy="3385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Example</a:t>
              </a:r>
              <a:r>
                <a:rPr lang="fr-F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Argon + iC</a:t>
              </a:r>
              <a:r>
                <a:rPr lang="fr-FR" sz="1600" b="1" baseline="-25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FR" sz="1600" b="1" baseline="-25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fr-FR" sz="16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mixture</a:t>
              </a:r>
              <a:endParaRPr lang="fr-F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Connecteur droit 5"/>
            <p:cNvCxnSpPr/>
            <p:nvPr/>
          </p:nvCxnSpPr>
          <p:spPr>
            <a:xfrm>
              <a:off x="2269730" y="3812046"/>
              <a:ext cx="122413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2269730" y="4316102"/>
              <a:ext cx="1224136" cy="0"/>
            </a:xfrm>
            <a:prstGeom prst="line">
              <a:avLst/>
            </a:prstGeom>
            <a:ln w="28575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2269730" y="4532126"/>
              <a:ext cx="1224136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2306934" y="4964174"/>
              <a:ext cx="1224136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1131236" y="3679177"/>
              <a:ext cx="9973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on: 15.7eV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981432" y="4148073"/>
              <a:ext cx="11817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D-exc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14.0eV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991433" y="4393626"/>
              <a:ext cx="11737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fr-FR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exc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13.0eV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988454" y="4825674"/>
              <a:ext cx="1250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fr-FR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-exc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11.55eV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475066" y="3255461"/>
              <a:ext cx="8878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ARGON</a:t>
              </a:r>
              <a:endParaRPr lang="fr-FR" dirty="0"/>
            </a:p>
          </p:txBody>
        </p:sp>
        <p:cxnSp>
          <p:nvCxnSpPr>
            <p:cNvPr id="15" name="Connecteur droit 14"/>
            <p:cNvCxnSpPr/>
            <p:nvPr/>
          </p:nvCxnSpPr>
          <p:spPr>
            <a:xfrm>
              <a:off x="5004048" y="5203918"/>
              <a:ext cx="122413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5067108" y="6136898"/>
              <a:ext cx="1224136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>
              <a:off x="5004048" y="5563958"/>
              <a:ext cx="1224136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6372200" y="5065418"/>
              <a:ext cx="9973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on: 10.7eV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406786" y="5998398"/>
              <a:ext cx="10807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Exc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1: 7.4eV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6363527" y="5425458"/>
              <a:ext cx="10807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Exc</a:t>
              </a:r>
              <a:r>
                <a:rPr lang="fr-F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2: 9.7eV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245662" y="3255461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iC</a:t>
              </a:r>
              <a:r>
                <a:rPr lang="fr-FR" baseline="-25000" dirty="0" smtClean="0"/>
                <a:t>4</a:t>
              </a:r>
              <a:r>
                <a:rPr lang="fr-FR" dirty="0" smtClean="0"/>
                <a:t>H</a:t>
              </a:r>
              <a:r>
                <a:rPr lang="fr-FR" baseline="-25000" dirty="0" smtClean="0"/>
                <a:t>10</a:t>
              </a:r>
              <a:endParaRPr lang="fr-FR" dirty="0"/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508530" y="4238881"/>
            <a:ext cx="1905026" cy="862842"/>
            <a:chOff x="3531070" y="4341076"/>
            <a:chExt cx="1905026" cy="862842"/>
          </a:xfrm>
        </p:grpSpPr>
        <p:cxnSp>
          <p:nvCxnSpPr>
            <p:cNvPr id="23" name="Connecteur droit 22"/>
            <p:cNvCxnSpPr/>
            <p:nvPr/>
          </p:nvCxnSpPr>
          <p:spPr>
            <a:xfrm>
              <a:off x="3531070" y="4341076"/>
              <a:ext cx="1905026" cy="810291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3531070" y="4532125"/>
              <a:ext cx="1833018" cy="67179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>
              <a:off x="3573110" y="4944892"/>
              <a:ext cx="1683102" cy="25902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Connecteur droit 39"/>
          <p:cNvCxnSpPr/>
          <p:nvPr/>
        </p:nvCxnSpPr>
        <p:spPr>
          <a:xfrm>
            <a:off x="1187624" y="2290265"/>
            <a:ext cx="864096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/>
          <p:cNvSpPr txBox="1"/>
          <p:nvPr/>
        </p:nvSpPr>
        <p:spPr>
          <a:xfrm>
            <a:off x="2133249" y="2072788"/>
            <a:ext cx="1774845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Penning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endParaRPr lang="fr-F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Groupe 52"/>
          <p:cNvGrpSpPr/>
          <p:nvPr/>
        </p:nvGrpSpPr>
        <p:grpSpPr>
          <a:xfrm>
            <a:off x="4568260" y="4345336"/>
            <a:ext cx="3263501" cy="325506"/>
            <a:chOff x="4425039" y="4345336"/>
            <a:chExt cx="3263501" cy="325506"/>
          </a:xfrm>
        </p:grpSpPr>
        <p:sp>
          <p:nvSpPr>
            <p:cNvPr id="44" name="ZoneTexte 43"/>
            <p:cNvSpPr txBox="1"/>
            <p:nvPr/>
          </p:nvSpPr>
          <p:spPr>
            <a:xfrm>
              <a:off x="4425039" y="4363065"/>
              <a:ext cx="11961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Ar</a:t>
              </a:r>
              <a:r>
                <a:rPr lang="fr-FR" sz="1600" b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+ iC</a:t>
              </a:r>
              <a:r>
                <a:rPr lang="fr-FR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FR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fr-FR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" name="Connecteur droit 47"/>
            <p:cNvCxnSpPr/>
            <p:nvPr/>
          </p:nvCxnSpPr>
          <p:spPr>
            <a:xfrm>
              <a:off x="5519148" y="4509976"/>
              <a:ext cx="490067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6125292" y="4345336"/>
              <a:ext cx="15632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Ar + iC</a:t>
              </a:r>
              <a:r>
                <a:rPr lang="fr-FR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FR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fr-FR" sz="1400" b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+ e</a:t>
              </a:r>
              <a:r>
                <a:rPr lang="fr-FR" sz="1400" b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fr-FR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86537" y="4345336"/>
              <a:ext cx="3096344" cy="325506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652558" y="5453181"/>
            <a:ext cx="3302507" cy="7386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1400" b="1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probability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hat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excited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state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produces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new</a:t>
            </a:r>
          </a:p>
          <a:p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lectron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Penning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660232" y="6284416"/>
            <a:ext cx="2411238" cy="307777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Courtesy</a:t>
            </a:r>
            <a:r>
              <a:rPr lang="fr-FR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zkhan</a:t>
            </a:r>
            <a:r>
              <a:rPr lang="fr-FR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Sahin</a:t>
            </a:r>
            <a:endParaRPr lang="fr-FR" sz="14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3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54725" y="14841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Direct </a:t>
            </a:r>
            <a:r>
              <a:rPr lang="en-US" sz="2000" b="1" i="1" dirty="0" err="1">
                <a:solidFill>
                  <a:srgbClr val="7030A0"/>
                </a:solidFill>
                <a:latin typeface="Century Gothic" pitchFamily="34" charset="0"/>
              </a:rPr>
              <a:t>i</a:t>
            </a:r>
            <a:r>
              <a:rPr lang="en-US" sz="2000" b="1" i="1" dirty="0" err="1" smtClean="0">
                <a:solidFill>
                  <a:srgbClr val="7030A0"/>
                </a:solidFill>
                <a:latin typeface="Century Gothic" pitchFamily="34" charset="0"/>
              </a:rPr>
              <a:t>onisation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 and excitation rates (I)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04017"/>
            <a:ext cx="3290395" cy="320208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491" y="1411738"/>
            <a:ext cx="3168352" cy="318568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246462" y="882150"/>
            <a:ext cx="1963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 ionisation rate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84449" y="888518"/>
            <a:ext cx="21435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direct ionisation </a:t>
            </a:r>
          </a:p>
          <a:p>
            <a:r>
              <a:rPr lang="fr-FR" sz="14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(iC</a:t>
            </a:r>
            <a:r>
              <a:rPr lang="fr-FR" sz="1400" b="1" baseline="-25000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4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rare </a:t>
            </a:r>
            <a:r>
              <a:rPr lang="fr-FR" sz="1400" b="1" dirty="0" err="1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4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fr-FR" sz="1400" b="1" dirty="0">
              <a:solidFill>
                <a:srgbClr val="CC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376003" y="888518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xcitation rate</a:t>
            </a:r>
          </a:p>
          <a:p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rare </a:t>
            </a:r>
            <a:r>
              <a:rPr lang="fr-FR" sz="14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endParaRPr lang="fr-FR" sz="1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07" y="4492758"/>
            <a:ext cx="39485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The direct ionisation rate of iC</a:t>
            </a:r>
            <a:r>
              <a:rPr lang="fr-F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one </a:t>
            </a:r>
          </a:p>
          <a:p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magnitude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direct </a:t>
            </a:r>
          </a:p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ionisation rate of noble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atoms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the Ne and </a:t>
            </a:r>
          </a:p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He-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mixtures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107624" y="3863651"/>
            <a:ext cx="1107996" cy="261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Magboltz</a:t>
            </a:r>
            <a:r>
              <a:rPr lang="fr-F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10.1</a:t>
            </a:r>
            <a:endParaRPr lang="fr-F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0" y="5657676"/>
            <a:ext cx="4451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-The direct ionisation rate of iC</a:t>
            </a:r>
            <a:r>
              <a:rPr lang="fr-F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comparable </a:t>
            </a:r>
          </a:p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Ar in the Ar-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mixture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986142" y="4581775"/>
            <a:ext cx="3861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total direct ionisation rate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excitation rate of He or Ne.</a:t>
            </a:r>
          </a:p>
        </p:txBody>
      </p:sp>
      <p:sp>
        <p:nvSpPr>
          <p:cNvPr id="7" name="Ellipse 6"/>
          <p:cNvSpPr/>
          <p:nvPr/>
        </p:nvSpPr>
        <p:spPr>
          <a:xfrm>
            <a:off x="6547746" y="2276872"/>
            <a:ext cx="859787" cy="216024"/>
          </a:xfrm>
          <a:prstGeom prst="ellipse">
            <a:avLst/>
          </a:prstGeom>
          <a:noFill/>
          <a:ln w="1270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7887776" y="2387232"/>
            <a:ext cx="859787" cy="216024"/>
          </a:xfrm>
          <a:prstGeom prst="ellipse">
            <a:avLst/>
          </a:prstGeom>
          <a:noFill/>
          <a:ln w="1270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7824716" y="3921692"/>
            <a:ext cx="859787" cy="216024"/>
          </a:xfrm>
          <a:prstGeom prst="ellipse">
            <a:avLst/>
          </a:prstGeom>
          <a:noFill/>
          <a:ln w="1270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7625981" y="2801948"/>
            <a:ext cx="261795" cy="223650"/>
          </a:xfrm>
          <a:prstGeom prst="ellipse">
            <a:avLst/>
          </a:pr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7641751" y="3248628"/>
            <a:ext cx="261795" cy="223650"/>
          </a:xfrm>
          <a:prstGeom prst="ellipse">
            <a:avLst/>
          </a:pr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7641751" y="3605968"/>
            <a:ext cx="261795" cy="223650"/>
          </a:xfrm>
          <a:prstGeom prst="ellipse">
            <a:avLst/>
          </a:pr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5007162" y="5768989"/>
            <a:ext cx="411337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transfers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excited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</a:t>
            </a:r>
            <a:r>
              <a:rPr lang="fr-FR" sz="1400" b="1" baseline="30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atoms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</a:p>
          <a:p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contribute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significantly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</a:p>
          <a:p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gain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Ne or He-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</a:t>
            </a:r>
            <a:endParaRPr lang="fr-F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986142" y="5172199"/>
            <a:ext cx="4044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Excitation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rate of  Ar </a:t>
            </a:r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dominates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 the 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</a:p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 ionisation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rate of the Ar-</a:t>
            </a:r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mixture.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8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0" grpId="0"/>
      <p:bldP spid="11" grpId="0" animBg="1"/>
      <p:bldP spid="12" grpId="0"/>
      <p:bldP spid="13" grpId="0"/>
      <p:bldP spid="7" grpId="0" animBg="1"/>
      <p:bldP spid="14" grpId="0" animBg="1"/>
      <p:bldP spid="15" grpId="0" animBg="1"/>
      <p:bldP spid="9" grpId="0" animBg="1"/>
      <p:bldP spid="16" grpId="0" animBg="1"/>
      <p:bldP spid="17" grpId="0" animBg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54725" y="14841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Direct </a:t>
            </a:r>
            <a:r>
              <a:rPr lang="en-US" sz="2000" b="1" i="1" dirty="0" err="1">
                <a:solidFill>
                  <a:srgbClr val="7030A0"/>
                </a:solidFill>
                <a:latin typeface="Century Gothic" pitchFamily="34" charset="0"/>
              </a:rPr>
              <a:t>i</a:t>
            </a:r>
            <a:r>
              <a:rPr lang="en-US" sz="2000" b="1" i="1" dirty="0" err="1" smtClean="0">
                <a:solidFill>
                  <a:srgbClr val="7030A0"/>
                </a:solidFill>
                <a:latin typeface="Century Gothic" pitchFamily="34" charset="0"/>
              </a:rPr>
              <a:t>onisation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 and excitation rates (II)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268760"/>
            <a:ext cx="3641411" cy="366132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115616" y="874060"/>
            <a:ext cx="7606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Ratio of total ionisation rate to the excitation rate of the states at 7.4 and 9.7eV in iC</a:t>
            </a:r>
            <a:r>
              <a:rPr lang="fr-FR" sz="14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23528" y="1556792"/>
            <a:ext cx="1880643" cy="116955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onisation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Ar: 15.8eV</a:t>
            </a:r>
          </a:p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Ne: 21.6eV</a:t>
            </a:r>
          </a:p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He: 24.6eV</a:t>
            </a:r>
          </a:p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fr-FR" sz="1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10.7eV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297329" y="2897649"/>
            <a:ext cx="288032" cy="576064"/>
            <a:chOff x="302508" y="2924944"/>
            <a:chExt cx="288032" cy="576064"/>
          </a:xfrm>
        </p:grpSpPr>
        <p:cxnSp>
          <p:nvCxnSpPr>
            <p:cNvPr id="9" name="Connecteur droit 8"/>
            <p:cNvCxnSpPr/>
            <p:nvPr/>
          </p:nvCxnSpPr>
          <p:spPr>
            <a:xfrm>
              <a:off x="323528" y="2924944"/>
              <a:ext cx="0" cy="57606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302508" y="3501008"/>
              <a:ext cx="288032" cy="0"/>
            </a:xfrm>
            <a:prstGeom prst="line">
              <a:avLst/>
            </a:prstGeom>
            <a:ln w="571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ZoneTexte 12"/>
          <p:cNvSpPr txBox="1"/>
          <p:nvPr/>
        </p:nvSpPr>
        <p:spPr>
          <a:xfrm>
            <a:off x="619976" y="3162343"/>
            <a:ext cx="2084225" cy="9541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Penning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transfer</a:t>
            </a:r>
            <a:endParaRPr lang="fr-FR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the 7.4 and 9.7eV</a:t>
            </a:r>
          </a:p>
          <a:p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excited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states of</a:t>
            </a:r>
          </a:p>
          <a:p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fr-FR" sz="14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forbidden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!!</a:t>
            </a:r>
            <a:endParaRPr lang="fr-FR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340838" y="5157192"/>
            <a:ext cx="6300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nergy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transferred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populate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7.4 and 9.7eV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excited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states in iC</a:t>
            </a:r>
            <a:r>
              <a:rPr lang="fr-F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for ionisation.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40838" y="5733256"/>
            <a:ext cx="6488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Consequently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avalanche charge fluctuations are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</a:p>
          <a:p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mixtures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lowest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ratio (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Ar-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mixture).</a:t>
            </a:r>
            <a:endParaRPr lang="fr-F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733594" y="5301208"/>
            <a:ext cx="530255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759874" y="5895028"/>
            <a:ext cx="530255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06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Summary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279090" y="1294964"/>
            <a:ext cx="269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Active Target Detectors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30714" y="2025660"/>
            <a:ext cx="708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of avalanche multiplication in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gaseous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detectors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54049" y="2827820"/>
            <a:ext cx="694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MPGD single-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(SER)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fr-FR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58074" y="3664434"/>
            <a:ext cx="355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The IPN Orsay laser test-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30715" y="4494306"/>
            <a:ext cx="47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Monte-Carlo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21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/>
          <p:cNvGrpSpPr/>
          <p:nvPr/>
        </p:nvGrpSpPr>
        <p:grpSpPr>
          <a:xfrm>
            <a:off x="5606047" y="3485473"/>
            <a:ext cx="3472123" cy="2672344"/>
            <a:chOff x="5472697" y="3440720"/>
            <a:chExt cx="3472123" cy="2672344"/>
          </a:xfrm>
        </p:grpSpPr>
        <p:grpSp>
          <p:nvGrpSpPr>
            <p:cNvPr id="43" name="Groupe 42"/>
            <p:cNvGrpSpPr/>
            <p:nvPr/>
          </p:nvGrpSpPr>
          <p:grpSpPr>
            <a:xfrm>
              <a:off x="5472697" y="3440720"/>
              <a:ext cx="3045591" cy="2672344"/>
              <a:chOff x="6073913" y="3420952"/>
              <a:chExt cx="3045591" cy="2672344"/>
            </a:xfrm>
          </p:grpSpPr>
          <p:pic>
            <p:nvPicPr>
              <p:cNvPr id="12" name="Picture 2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52" t="2917" r="9560"/>
              <a:stretch>
                <a:fillRect/>
              </a:stretch>
            </p:blipFill>
            <p:spPr bwMode="auto">
              <a:xfrm>
                <a:off x="6073913" y="3420952"/>
                <a:ext cx="3045591" cy="2672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ZoneTexte 41"/>
              <p:cNvSpPr txBox="1"/>
              <p:nvPr/>
            </p:nvSpPr>
            <p:spPr>
              <a:xfrm>
                <a:off x="8015245" y="3535074"/>
                <a:ext cx="6158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>
                    <a:latin typeface="Symbol" panose="05050102010706020507" pitchFamily="18" charset="2"/>
                  </a:rPr>
                  <a:t>D</a:t>
                </a:r>
                <a:r>
                  <a:rPr lang="fr-F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</a:t>
                </a:r>
                <a:r>
                  <a:rPr lang="fr-FR" sz="12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GEM</a:t>
                </a:r>
                <a:endParaRPr lang="fr-FR" sz="1200" b="1" dirty="0">
                  <a:latin typeface="Symbol" panose="05050102010706020507" pitchFamily="18" charset="2"/>
                </a:endParaRPr>
              </a:p>
            </p:txBody>
          </p:sp>
        </p:grpSp>
        <p:sp>
          <p:nvSpPr>
            <p:cNvPr id="45" name="Accolade fermante 44"/>
            <p:cNvSpPr/>
            <p:nvPr/>
          </p:nvSpPr>
          <p:spPr>
            <a:xfrm>
              <a:off x="8098047" y="4493186"/>
              <a:ext cx="116924" cy="280001"/>
            </a:xfrm>
            <a:prstGeom prst="rightBrac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8136585" y="4503633"/>
              <a:ext cx="8082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Feedback </a:t>
              </a: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2483768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Single-electron response of a single GEM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99" y="3306756"/>
            <a:ext cx="3169310" cy="2527402"/>
          </a:xfrm>
          <a:prstGeom prst="rect">
            <a:avLst/>
          </a:prstGeom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634608" y="4077072"/>
            <a:ext cx="191911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600" b="1" dirty="0" err="1">
                <a:solidFill>
                  <a:srgbClr val="FF0000"/>
                </a:solidFill>
              </a:rPr>
              <a:t>Polya</a:t>
            </a:r>
            <a:r>
              <a:rPr lang="fr-FR" sz="1600" b="1" dirty="0">
                <a:solidFill>
                  <a:srgbClr val="FF0000"/>
                </a:solidFill>
              </a:rPr>
              <a:t> distribution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583866" y="5867247"/>
            <a:ext cx="1064246" cy="338554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fr-F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0.31</a:t>
            </a:r>
            <a:endParaRPr lang="fr-FR" sz="1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34523" y="6296407"/>
            <a:ext cx="3401373" cy="276999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b="1" i="1" dirty="0">
                <a:solidFill>
                  <a:srgbClr val="0000FF"/>
                </a:solidFill>
              </a:rPr>
              <a:t>R. </a:t>
            </a:r>
            <a:r>
              <a:rPr lang="fr-FR" sz="1200" b="1" i="1" dirty="0" err="1">
                <a:solidFill>
                  <a:srgbClr val="0000FF"/>
                </a:solidFill>
              </a:rPr>
              <a:t>Bellazzini</a:t>
            </a:r>
            <a:r>
              <a:rPr lang="fr-FR" sz="1200" b="1" i="1" dirty="0">
                <a:solidFill>
                  <a:srgbClr val="0000FF"/>
                </a:solidFill>
              </a:rPr>
              <a:t> et al., </a:t>
            </a:r>
            <a:r>
              <a:rPr lang="fr-FR" sz="1200" b="1" i="1" dirty="0" smtClean="0">
                <a:solidFill>
                  <a:srgbClr val="0000FF"/>
                </a:solidFill>
              </a:rPr>
              <a:t>NIM </a:t>
            </a:r>
            <a:r>
              <a:rPr lang="fr-FR" sz="1200" b="1" i="1" dirty="0">
                <a:solidFill>
                  <a:srgbClr val="0000FF"/>
                </a:solidFill>
              </a:rPr>
              <a:t>A 581 (2007) </a:t>
            </a:r>
            <a:r>
              <a:rPr lang="fr-FR" sz="1200" b="1" i="1" dirty="0" smtClean="0">
                <a:solidFill>
                  <a:srgbClr val="0000FF"/>
                </a:solidFill>
              </a:rPr>
              <a:t>246-253</a:t>
            </a:r>
            <a:r>
              <a:rPr lang="fr-FR" sz="1200" b="1" i="1" dirty="0" smtClean="0">
                <a:solidFill>
                  <a:srgbClr val="FF0000"/>
                </a:solidFill>
              </a:rPr>
              <a:t> </a:t>
            </a:r>
            <a:endParaRPr lang="fr-FR" sz="1200" b="1" i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364393" y="3516025"/>
            <a:ext cx="1463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Ne 50% DME 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76" y="1065193"/>
            <a:ext cx="3094329" cy="2230459"/>
          </a:xfrm>
          <a:prstGeom prst="rect">
            <a:avLst/>
          </a:prstGeom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5640" y="843366"/>
            <a:ext cx="1298753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000" b="1" dirty="0" smtClean="0"/>
              <a:t>CMOS VLSI chip</a:t>
            </a:r>
          </a:p>
          <a:p>
            <a:pPr eaLnBrk="1" hangingPunct="1"/>
            <a:r>
              <a:rPr lang="fr-FR" sz="1000" b="1" dirty="0" err="1" smtClean="0"/>
              <a:t>Threshold</a:t>
            </a:r>
            <a:r>
              <a:rPr lang="fr-FR" sz="1000" b="1" dirty="0" smtClean="0"/>
              <a:t>: 2200 e</a:t>
            </a:r>
            <a:r>
              <a:rPr lang="fr-FR" sz="1000" b="1" baseline="30000" dirty="0" smtClean="0"/>
              <a:t>-</a:t>
            </a:r>
            <a:endParaRPr lang="fr-FR" sz="1000" b="1" dirty="0" smtClean="0"/>
          </a:p>
        </p:txBody>
      </p:sp>
      <p:cxnSp>
        <p:nvCxnSpPr>
          <p:cNvPr id="13" name="Connecteur droit 12"/>
          <p:cNvCxnSpPr/>
          <p:nvPr/>
        </p:nvCxnSpPr>
        <p:spPr>
          <a:xfrm>
            <a:off x="4020319" y="843366"/>
            <a:ext cx="0" cy="57518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399" y="1422150"/>
            <a:ext cx="3045412" cy="177972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4776935" y="947688"/>
            <a:ext cx="3416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GEM-MIGAS in single GEM mode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4195949" y="6300125"/>
            <a:ext cx="4696531" cy="276999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b="1" i="1" dirty="0" smtClean="0">
                <a:solidFill>
                  <a:srgbClr val="0000FF"/>
                </a:solidFill>
              </a:rPr>
              <a:t>J.A</a:t>
            </a:r>
            <a:r>
              <a:rPr lang="fr-FR" sz="1200" b="1" i="1" dirty="0">
                <a:solidFill>
                  <a:srgbClr val="0000FF"/>
                </a:solidFill>
              </a:rPr>
              <a:t>. Mir et al, IEEE Trans.  </a:t>
            </a:r>
            <a:r>
              <a:rPr lang="fr-FR" sz="1200" b="1" i="1" dirty="0" err="1">
                <a:solidFill>
                  <a:srgbClr val="0000FF"/>
                </a:solidFill>
              </a:rPr>
              <a:t>Nucl</a:t>
            </a:r>
            <a:r>
              <a:rPr lang="fr-FR" sz="1200" b="1" i="1" dirty="0">
                <a:solidFill>
                  <a:srgbClr val="0000FF"/>
                </a:solidFill>
              </a:rPr>
              <a:t>. </a:t>
            </a:r>
            <a:r>
              <a:rPr lang="fr-FR" sz="1200" b="1" i="1" dirty="0" err="1" smtClean="0">
                <a:solidFill>
                  <a:srgbClr val="0000FF"/>
                </a:solidFill>
              </a:rPr>
              <a:t>Sci</a:t>
            </a:r>
            <a:r>
              <a:rPr lang="fr-FR" sz="1200" b="1" i="1" dirty="0">
                <a:solidFill>
                  <a:srgbClr val="0000FF"/>
                </a:solidFill>
              </a:rPr>
              <a:t>. NS-55 (2008) </a:t>
            </a:r>
            <a:r>
              <a:rPr lang="fr-FR" sz="1200" b="1" i="1" dirty="0" smtClean="0">
                <a:solidFill>
                  <a:srgbClr val="0000FF"/>
                </a:solidFill>
              </a:rPr>
              <a:t>2334-2340.</a:t>
            </a:r>
            <a:endParaRPr lang="fr-FR" sz="1200" b="1" i="1" dirty="0">
              <a:solidFill>
                <a:srgbClr val="0000FF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4113547" y="5304657"/>
            <a:ext cx="13147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sz="1600" b="1" dirty="0" err="1">
                <a:solidFill>
                  <a:srgbClr val="FF0000"/>
                </a:solidFill>
              </a:rPr>
              <a:t>Polya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endParaRPr lang="fr-FR" sz="1600" b="1" dirty="0" smtClean="0">
              <a:solidFill>
                <a:srgbClr val="FF0000"/>
              </a:solidFill>
            </a:endParaRPr>
          </a:p>
          <a:p>
            <a:pPr algn="ctr" eaLnBrk="1" hangingPunct="1"/>
            <a:r>
              <a:rPr lang="fr-FR" sz="1600" b="1" dirty="0" smtClean="0">
                <a:solidFill>
                  <a:srgbClr val="FF0000"/>
                </a:solidFill>
              </a:rPr>
              <a:t>distribution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220825" y="2868835"/>
            <a:ext cx="11993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Micromesh</a:t>
            </a:r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at 0V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riangle isocèle 22"/>
          <p:cNvSpPr/>
          <p:nvPr/>
        </p:nvSpPr>
        <p:spPr>
          <a:xfrm rot="5400000">
            <a:off x="8262273" y="2979662"/>
            <a:ext cx="264774" cy="23907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24"/>
          <p:cNvCxnSpPr/>
          <p:nvPr/>
        </p:nvCxnSpPr>
        <p:spPr>
          <a:xfrm>
            <a:off x="7927284" y="3099198"/>
            <a:ext cx="3415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7927284" y="2991945"/>
            <a:ext cx="0" cy="1072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23" idx="0"/>
          </p:cNvCxnSpPr>
          <p:nvPr/>
        </p:nvCxnSpPr>
        <p:spPr>
          <a:xfrm>
            <a:off x="8514196" y="3099198"/>
            <a:ext cx="2338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7124009" y="2764358"/>
            <a:ext cx="2936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Connecteur droit 34"/>
          <p:cNvCxnSpPr/>
          <p:nvPr/>
        </p:nvCxnSpPr>
        <p:spPr>
          <a:xfrm>
            <a:off x="7164288" y="2804736"/>
            <a:ext cx="0" cy="155160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7169887" y="2240611"/>
            <a:ext cx="322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Connecteur droit 36"/>
          <p:cNvCxnSpPr/>
          <p:nvPr/>
        </p:nvCxnSpPr>
        <p:spPr>
          <a:xfrm>
            <a:off x="7211913" y="2202651"/>
            <a:ext cx="0" cy="322143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8108257" y="3163542"/>
            <a:ext cx="553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Ortec</a:t>
            </a:r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142A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084579" y="3119575"/>
            <a:ext cx="1560042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 85% iC</a:t>
            </a:r>
            <a:r>
              <a:rPr lang="fr-FR" sz="1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15%</a:t>
            </a:r>
          </a:p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 = 50 </a:t>
            </a:r>
            <a:r>
              <a:rPr lang="fr-FR" sz="1200" b="1" dirty="0" smtClean="0"/>
              <a:t>µ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=0.25kV/cm</a:t>
            </a:r>
          </a:p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 6kV/cm</a:t>
            </a:r>
          </a:p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Electronics noise:</a:t>
            </a:r>
          </a:p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1.4x10</a:t>
            </a:r>
            <a:r>
              <a:rPr lang="fr-FR" sz="12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  <a:r>
              <a:rPr lang="fr-FR" sz="12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r.m.s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4187285" y="5867247"/>
            <a:ext cx="1413318" cy="338554"/>
          </a:xfrm>
          <a:prstGeom prst="rect">
            <a:avLst/>
          </a:prstGeom>
          <a:solidFill>
            <a:srgbClr val="FFC000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600" b="1" dirty="0">
                <a:solidFill>
                  <a:srgbClr val="FF0000"/>
                </a:solidFill>
              </a:rPr>
              <a:t>0.3 </a:t>
            </a:r>
            <a:r>
              <a:rPr lang="fr-FR" sz="1600" b="1" dirty="0">
                <a:solidFill>
                  <a:srgbClr val="FF0000"/>
                </a:solidFill>
                <a:latin typeface="Symbol" pitchFamily="18" charset="2"/>
              </a:rPr>
              <a:t>£</a:t>
            </a:r>
            <a:r>
              <a:rPr lang="fr-FR" sz="1600" b="1" dirty="0">
                <a:latin typeface="Symbol" pitchFamily="18" charset="2"/>
              </a:rPr>
              <a:t> </a:t>
            </a:r>
            <a:r>
              <a:rPr lang="fr-FR" sz="1600" b="1" i="1" dirty="0">
                <a:solidFill>
                  <a:srgbClr val="FF0000"/>
                </a:solidFill>
                <a:latin typeface="Times New Roman" pitchFamily="18" charset="0"/>
              </a:rPr>
              <a:t>f </a:t>
            </a:r>
            <a:r>
              <a:rPr lang="fr-FR" sz="1600" b="1" dirty="0">
                <a:solidFill>
                  <a:srgbClr val="FF0000"/>
                </a:solidFill>
                <a:latin typeface="Symbol" pitchFamily="18" charset="2"/>
              </a:rPr>
              <a:t>£</a:t>
            </a:r>
            <a:r>
              <a:rPr lang="fr-FR" sz="1600" b="1" dirty="0">
                <a:latin typeface="Symbol" pitchFamily="18" charset="2"/>
              </a:rPr>
              <a:t> </a:t>
            </a:r>
            <a:r>
              <a:rPr lang="fr-FR" sz="1600" b="1" dirty="0">
                <a:solidFill>
                  <a:srgbClr val="FF0000"/>
                </a:solidFill>
              </a:rPr>
              <a:t>0.4</a:t>
            </a:r>
          </a:p>
        </p:txBody>
      </p:sp>
    </p:spTree>
    <p:extLst>
      <p:ext uri="{BB962C8B-B14F-4D97-AF65-F5344CB8AC3E}">
        <p14:creationId xmlns:p14="http://schemas.microsoft.com/office/powerpoint/2010/main" val="56422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Single-electron response of multi-GEMs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" y="1052735"/>
            <a:ext cx="2943506" cy="243121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336" y="836712"/>
            <a:ext cx="2373105" cy="5733256"/>
          </a:xfrm>
          <a:prstGeom prst="rect">
            <a:avLst/>
          </a:prstGeom>
        </p:spPr>
      </p:pic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52810" y="4685818"/>
            <a:ext cx="27446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600" b="1" dirty="0"/>
              <a:t>3GEM +</a:t>
            </a:r>
            <a:r>
              <a:rPr lang="fr-FR" sz="1600" b="1" dirty="0" smtClean="0"/>
              <a:t>PCB configuration</a:t>
            </a:r>
            <a:endParaRPr lang="fr-FR" sz="1600" b="1" dirty="0"/>
          </a:p>
          <a:p>
            <a:pPr eaLnBrk="1" hangingPunct="1"/>
            <a:r>
              <a:rPr lang="fr-FR" sz="1600" b="1" dirty="0"/>
              <a:t>Gains ~</a:t>
            </a:r>
            <a:r>
              <a:rPr lang="fr-FR" sz="1600" b="1" dirty="0" smtClean="0"/>
              <a:t> few 10</a:t>
            </a:r>
            <a:r>
              <a:rPr lang="fr-FR" sz="1600" b="1" baseline="30000" dirty="0" smtClean="0"/>
              <a:t>5</a:t>
            </a:r>
            <a:r>
              <a:rPr lang="fr-FR" sz="1600" b="1" dirty="0" smtClean="0"/>
              <a:t> </a:t>
            </a:r>
            <a:endParaRPr lang="fr-FR" sz="1600" b="1" dirty="0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170512" y="1508353"/>
            <a:ext cx="9092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000" b="1" dirty="0" err="1"/>
              <a:t>Exponential</a:t>
            </a:r>
            <a:endParaRPr lang="fr-FR" sz="1000" b="1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170512" y="2636912"/>
            <a:ext cx="9092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000" b="1" dirty="0" err="1"/>
              <a:t>Exponential</a:t>
            </a:r>
            <a:endParaRPr lang="fr-FR" sz="1000" b="1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306144" y="3580229"/>
            <a:ext cx="9092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000" b="1" dirty="0" err="1"/>
              <a:t>Exponential</a:t>
            </a:r>
            <a:endParaRPr lang="fr-FR" sz="1000" b="1" dirty="0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3413689" y="4149080"/>
            <a:ext cx="9092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000" b="1" dirty="0" err="1"/>
              <a:t>Exponential</a:t>
            </a:r>
            <a:endParaRPr lang="fr-FR" sz="1000" b="1" dirty="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229443" y="5949280"/>
            <a:ext cx="52450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000" b="1" dirty="0" err="1" smtClean="0">
                <a:solidFill>
                  <a:srgbClr val="FF0000"/>
                </a:solidFill>
              </a:rPr>
              <a:t>Polya</a:t>
            </a:r>
            <a:endParaRPr lang="fr-FR" sz="1000" b="1" dirty="0">
              <a:solidFill>
                <a:srgbClr val="FF0000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86574" y="5733836"/>
            <a:ext cx="2309194" cy="46166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b="1" i="1" dirty="0" err="1">
                <a:solidFill>
                  <a:srgbClr val="0000FF"/>
                </a:solidFill>
              </a:rPr>
              <a:t>A.Buzulutskov</a:t>
            </a:r>
            <a:r>
              <a:rPr lang="fr-FR" sz="1200" b="1" i="1" dirty="0">
                <a:solidFill>
                  <a:srgbClr val="0000FF"/>
                </a:solidFill>
              </a:rPr>
              <a:t> et al</a:t>
            </a:r>
            <a:r>
              <a:rPr lang="fr-FR" sz="1200" b="1" i="1" dirty="0" smtClean="0">
                <a:solidFill>
                  <a:srgbClr val="0000FF"/>
                </a:solidFill>
              </a:rPr>
              <a:t>., </a:t>
            </a:r>
          </a:p>
          <a:p>
            <a:pPr eaLnBrk="1" hangingPunct="1"/>
            <a:r>
              <a:rPr lang="fr-FR" sz="1200" b="1" i="1" dirty="0" smtClean="0">
                <a:solidFill>
                  <a:srgbClr val="0000FF"/>
                </a:solidFill>
              </a:rPr>
              <a:t>NIM </a:t>
            </a:r>
            <a:r>
              <a:rPr lang="fr-FR" sz="1200" b="1" i="1" dirty="0">
                <a:solidFill>
                  <a:srgbClr val="0000FF"/>
                </a:solidFill>
              </a:rPr>
              <a:t>A </a:t>
            </a:r>
            <a:r>
              <a:rPr lang="fr-FR" sz="1200" b="1" i="1" dirty="0" smtClean="0">
                <a:solidFill>
                  <a:srgbClr val="0000FF"/>
                </a:solidFill>
              </a:rPr>
              <a:t>443 (2000</a:t>
            </a:r>
            <a:r>
              <a:rPr lang="fr-FR" sz="1200" b="1" i="1" dirty="0">
                <a:solidFill>
                  <a:srgbClr val="0000FF"/>
                </a:solidFill>
              </a:rPr>
              <a:t>) </a:t>
            </a:r>
            <a:r>
              <a:rPr lang="fr-FR" sz="1200" b="1" i="1" dirty="0" smtClean="0">
                <a:solidFill>
                  <a:srgbClr val="0000FF"/>
                </a:solidFill>
              </a:rPr>
              <a:t>164-180.</a:t>
            </a:r>
            <a:endParaRPr lang="fr-FR" sz="1200" b="1" i="1" dirty="0">
              <a:solidFill>
                <a:srgbClr val="0000FF"/>
              </a:solidFill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5378837" y="908720"/>
            <a:ext cx="0" cy="5832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01938" y="3995191"/>
            <a:ext cx="217239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Active area: 2.5x2.5cm</a:t>
            </a:r>
            <a:r>
              <a:rPr lang="fr-FR" sz="1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002" y="811986"/>
            <a:ext cx="2981684" cy="320419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050" y="4417073"/>
            <a:ext cx="2662795" cy="1800200"/>
          </a:xfrm>
          <a:prstGeom prst="rect">
            <a:avLst/>
          </a:prstGeom>
        </p:spPr>
      </p:pic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7950357" y="868724"/>
            <a:ext cx="8354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600" b="1" dirty="0" smtClean="0"/>
              <a:t>4-GEM</a:t>
            </a:r>
            <a:endParaRPr lang="fr-FR" sz="1600" b="1" dirty="0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5477002" y="6303699"/>
            <a:ext cx="3635896" cy="276999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b="1" i="1" dirty="0">
                <a:solidFill>
                  <a:srgbClr val="0000FF"/>
                </a:solidFill>
              </a:rPr>
              <a:t>J. </a:t>
            </a:r>
            <a:r>
              <a:rPr lang="fr-FR" sz="1200" b="1" i="1" dirty="0" err="1">
                <a:solidFill>
                  <a:srgbClr val="0000FF"/>
                </a:solidFill>
              </a:rPr>
              <a:t>Va’vra</a:t>
            </a:r>
            <a:r>
              <a:rPr lang="fr-FR" sz="1200" b="1" i="1" dirty="0">
                <a:solidFill>
                  <a:srgbClr val="0000FF"/>
                </a:solidFill>
              </a:rPr>
              <a:t> and A. Sharma, </a:t>
            </a:r>
            <a:r>
              <a:rPr lang="fr-FR" sz="1200" b="1" i="1" dirty="0" smtClean="0">
                <a:solidFill>
                  <a:srgbClr val="0000FF"/>
                </a:solidFill>
              </a:rPr>
              <a:t> NIM </a:t>
            </a:r>
            <a:r>
              <a:rPr lang="fr-FR" sz="1200" b="1" i="1" dirty="0">
                <a:solidFill>
                  <a:srgbClr val="0000FF"/>
                </a:solidFill>
              </a:rPr>
              <a:t>A 478 (2002) 235.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477002" y="4055877"/>
            <a:ext cx="201874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Active area:122mm</a:t>
            </a:r>
            <a:r>
              <a:rPr lang="fr-FR" sz="1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834156" y="3483950"/>
            <a:ext cx="1249060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Charge 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preamp</a:t>
            </a:r>
            <a:endParaRPr lang="fr-F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Gain: 2.7µV/e</a:t>
            </a:r>
            <a:r>
              <a:rPr lang="fr-F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Sh. Time: 65ns</a:t>
            </a:r>
          </a:p>
          <a:p>
            <a:r>
              <a:rPr lang="fr-FR" sz="12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fr-FR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2100 e</a:t>
            </a:r>
            <a:r>
              <a:rPr lang="fr-F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00698" y="3118564"/>
            <a:ext cx="2061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Charge </a:t>
            </a:r>
            <a:r>
              <a:rPr lang="fr-FR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preamp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0.45V/</a:t>
            </a:r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14µs time constant</a:t>
            </a: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7495746" y="4731985"/>
            <a:ext cx="9092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000" b="1" dirty="0" err="1"/>
              <a:t>Exponential</a:t>
            </a:r>
            <a:endParaRPr lang="fr-FR" sz="1000" b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4559159" y="5881254"/>
            <a:ext cx="670376" cy="27699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0.33</a:t>
            </a:r>
            <a:endParaRPr lang="fr-FR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344754" y="5554235"/>
            <a:ext cx="1794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Visible gain ~ 2.10</a:t>
            </a:r>
            <a:r>
              <a:rPr lang="fr-FR" sz="1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404969" y="1300706"/>
            <a:ext cx="641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endParaRPr lang="fr-FR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necteur droit 25"/>
          <p:cNvCxnSpPr/>
          <p:nvPr/>
        </p:nvCxnSpPr>
        <p:spPr>
          <a:xfrm>
            <a:off x="8103923" y="1475301"/>
            <a:ext cx="266198" cy="1"/>
          </a:xfrm>
          <a:prstGeom prst="line">
            <a:avLst/>
          </a:prstGeom>
          <a:ln w="1905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6967844" y="869763"/>
            <a:ext cx="0" cy="585870"/>
          </a:xfrm>
          <a:prstGeom prst="line">
            <a:avLst/>
          </a:prstGeom>
          <a:ln w="5715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6134142" y="874857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UV light</a:t>
            </a:r>
            <a:endParaRPr lang="fr-FR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53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Single-electron response of a </a:t>
            </a:r>
            <a:r>
              <a:rPr lang="en-US" sz="2000" b="1" i="1" dirty="0" err="1" smtClean="0">
                <a:solidFill>
                  <a:srgbClr val="7030A0"/>
                </a:solidFill>
                <a:latin typeface="Century Gothic" pitchFamily="34" charset="0"/>
              </a:rPr>
              <a:t>Micromegas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615905" y="6237312"/>
            <a:ext cx="3317305" cy="276999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fr-FR" sz="1200" b="1" i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Derré</a:t>
            </a:r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NIM A 449 (2000), 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314-321.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70656" y="746105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88474" y="5206260"/>
            <a:ext cx="3307730" cy="116955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90% iC</a:t>
            </a:r>
            <a:r>
              <a:rPr lang="fr-FR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 10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Gain &gt; 10</a:t>
            </a:r>
            <a:r>
              <a:rPr lang="fr-FR" sz="1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etection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3x10</a:t>
            </a:r>
            <a:r>
              <a:rPr lang="fr-FR" sz="1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  <a:r>
              <a:rPr lang="fr-FR" sz="1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8032"/>
            <a:ext cx="4371550" cy="37530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287" y="1321729"/>
            <a:ext cx="4592289" cy="463442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740352" y="959292"/>
            <a:ext cx="785793" cy="369332"/>
          </a:xfrm>
          <a:prstGeom prst="rect">
            <a:avLst/>
          </a:prstGeom>
          <a:solidFill>
            <a:srgbClr val="FFC000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fr-F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0.4</a:t>
            </a:r>
            <a:endParaRPr lang="fr-FR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554514" y="919739"/>
            <a:ext cx="2133918" cy="3693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Polya</a:t>
            </a:r>
            <a:r>
              <a:rPr lang="fr-F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distribution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2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Summary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279090" y="1294964"/>
            <a:ext cx="269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Active Target Detectors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30714" y="2025660"/>
            <a:ext cx="708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of avalanche multiplication in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gaseous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detectors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54049" y="2827820"/>
            <a:ext cx="694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 MPGD single-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(SER)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58074" y="3664434"/>
            <a:ext cx="355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The IPN Orsay laser test-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endParaRPr lang="fr-FR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30715" y="4494306"/>
            <a:ext cx="47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Monte-Carlo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22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Laser test-bench for SER measurement  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Picture 5" descr="figure1-set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5" b="20209"/>
          <a:stretch>
            <a:fillRect/>
          </a:stretch>
        </p:blipFill>
        <p:spPr bwMode="auto">
          <a:xfrm>
            <a:off x="41505" y="1489124"/>
            <a:ext cx="5574400" cy="29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514078" y="1410491"/>
            <a:ext cx="3232150" cy="530225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400" b="1" u="sng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Drift electrode</a:t>
            </a:r>
            <a:r>
              <a:rPr lang="fr-FR" sz="1400" u="sng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14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Quartz window with a </a:t>
            </a:r>
          </a:p>
          <a:p>
            <a:r>
              <a:rPr lang="fr-FR" sz="14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 nm thick Ni-Cr layer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901391" y="2504331"/>
            <a:ext cx="2701925" cy="742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400" b="1" u="sng">
                <a:latin typeface="Arial" panose="020B0604020202020204" pitchFamily="34" charset="0"/>
                <a:cs typeface="Arial" panose="020B0604020202020204" pitchFamily="34" charset="0"/>
              </a:rPr>
              <a:t>Mesh:</a:t>
            </a:r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>
                <a:latin typeface="Arial" panose="020B0604020202020204" pitchFamily="34" charset="0"/>
                <a:cs typeface="Arial" panose="020B0604020202020204" pitchFamily="34" charset="0"/>
              </a:rPr>
              <a:t>333lpi Buckbee-Mears</a:t>
            </a:r>
            <a:r>
              <a:rPr lang="fr-FR" sz="1400" b="1" baseline="30000">
                <a:latin typeface="Arial" panose="020B0604020202020204" pitchFamily="34" charset="0"/>
                <a:cs typeface="Arial" panose="020B0604020202020204" pitchFamily="34" charset="0"/>
              </a:rPr>
              <a:t>©</a:t>
            </a:r>
            <a:endParaRPr lang="fr-FR" sz="1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>
                <a:latin typeface="Arial" panose="020B0604020202020204" pitchFamily="34" charset="0"/>
                <a:cs typeface="Arial" panose="020B0604020202020204" pitchFamily="34" charset="0"/>
              </a:rPr>
              <a:t>70% optical transmission</a:t>
            </a:r>
          </a:p>
          <a:p>
            <a:r>
              <a:rPr lang="fr-FR" sz="1400" b="1"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514078" y="3823922"/>
            <a:ext cx="34639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set of 9 pads (3*3), </a:t>
            </a:r>
          </a:p>
          <a:p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size of 4*4mm</a:t>
            </a:r>
            <a:r>
              <a:rPr lang="fr-FR" sz="1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-44613" y="4530497"/>
            <a:ext cx="432656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Electronics: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Pads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Gassiplex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chips (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noise: 2 000 e</a:t>
            </a:r>
            <a:r>
              <a:rPr lang="fr-FR" sz="1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r.m.s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lvl="1"/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ain 2.2mV/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range 500fC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: gain 100 voltage amplifier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467720" y="4544528"/>
            <a:ext cx="467628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Trigger:</a:t>
            </a:r>
          </a:p>
          <a:p>
            <a:pPr lvl="1">
              <a:buFontTx/>
              <a:buChar char="-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signal in </a:t>
            </a:r>
            <a:r>
              <a:rPr lang="fr-F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Fe source mode.</a:t>
            </a:r>
          </a:p>
          <a:p>
            <a:pPr lvl="1">
              <a:buFontTx/>
              <a:buChar char="-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Photonis</a:t>
            </a:r>
            <a:r>
              <a:rPr lang="fr-F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©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XP2282B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photomultiplier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anode signal </a:t>
            </a:r>
          </a:p>
          <a:p>
            <a:pPr lvl="1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in laser mode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90717" y="5728736"/>
            <a:ext cx="30235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Ne 95% iC</a:t>
            </a:r>
            <a:r>
              <a:rPr lang="fr-FR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5% @ 1 bar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Drift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1kV/cm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691680" y="856760"/>
            <a:ext cx="6911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Detector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primarily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designed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for tests at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pressure for the ACTAR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40550" y="1271991"/>
            <a:ext cx="3449599" cy="276999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2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Zerguerras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NIM A 608 (2009) 397-402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960913" y="5574849"/>
            <a:ext cx="4822154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the charge on the central 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pad.</a:t>
            </a: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10</a:t>
            </a:r>
            <a:r>
              <a:rPr lang="fr-FR" sz="1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  <a:r>
              <a:rPr lang="fr-FR" sz="1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Laser light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attenuated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reach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proportion of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charge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~7%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1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236291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Single-electron response measurement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735858" y="912917"/>
            <a:ext cx="9412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6" descr="figure3-a-ser-vg4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652588"/>
            <a:ext cx="2376488" cy="233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2452235" y="2276475"/>
            <a:ext cx="1295400" cy="68897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Symbol" pitchFamily="18" charset="2"/>
              </a:rPr>
              <a:t>q </a:t>
            </a:r>
            <a:r>
              <a:rPr lang="fr-FR" sz="1200" b="1" dirty="0">
                <a:solidFill>
                  <a:srgbClr val="FF0000"/>
                </a:solidFill>
              </a:rPr>
              <a:t>=</a:t>
            </a:r>
            <a:r>
              <a:rPr lang="fr-FR" sz="1200" b="1" dirty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fr-FR" sz="1200" b="1" dirty="0">
                <a:solidFill>
                  <a:srgbClr val="FF0000"/>
                </a:solidFill>
              </a:rPr>
              <a:t>2.3 ± 0.1</a:t>
            </a:r>
          </a:p>
          <a:p>
            <a:pPr>
              <a:buFont typeface="Symbol" pitchFamily="18" charset="2"/>
              <a:buNone/>
            </a:pPr>
            <a:endParaRPr lang="fr-FR" sz="1200" b="1" dirty="0">
              <a:solidFill>
                <a:srgbClr val="FF0000"/>
              </a:solidFill>
              <a:latin typeface="Symbol" pitchFamily="18" charset="2"/>
            </a:endParaRPr>
          </a:p>
          <a:p>
            <a:pPr>
              <a:buFont typeface="Symbol" pitchFamily="18" charset="2"/>
              <a:buNone/>
            </a:pPr>
            <a:r>
              <a:rPr lang="fr-FR" sz="1200" b="1" i="1" dirty="0">
                <a:solidFill>
                  <a:srgbClr val="FF0000"/>
                </a:solidFill>
                <a:latin typeface="Times New Roman" pitchFamily="18" charset="0"/>
              </a:rPr>
              <a:t>f </a:t>
            </a:r>
            <a:r>
              <a:rPr lang="fr-FR" sz="1200" b="1" dirty="0">
                <a:solidFill>
                  <a:srgbClr val="FF0000"/>
                </a:solidFill>
                <a:latin typeface="Times New Roman" pitchFamily="18" charset="0"/>
              </a:rPr>
              <a:t>= </a:t>
            </a:r>
            <a:r>
              <a:rPr lang="fr-FR" sz="1200" b="1" dirty="0">
                <a:solidFill>
                  <a:srgbClr val="FF0000"/>
                </a:solidFill>
              </a:rPr>
              <a:t>0.30 ± 0.01</a:t>
            </a: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2593753" y="1946275"/>
            <a:ext cx="1152525" cy="323850"/>
          </a:xfrm>
          <a:prstGeom prst="rect">
            <a:avLst/>
          </a:prstGeom>
          <a:solidFill>
            <a:srgbClr val="FFCC00"/>
          </a:solidFill>
          <a:ln w="1905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>
                <a:solidFill>
                  <a:srgbClr val="FF0000"/>
                </a:solidFill>
              </a:rPr>
              <a:t>G= 3.7 10</a:t>
            </a:r>
            <a:r>
              <a:rPr lang="fr-FR" sz="1400" b="1" baseline="30000">
                <a:solidFill>
                  <a:srgbClr val="FF0000"/>
                </a:solidFill>
              </a:rPr>
              <a:t>4</a:t>
            </a:r>
            <a:endParaRPr lang="fr-FR" sz="1400" baseline="30000">
              <a:solidFill>
                <a:srgbClr val="FF0000"/>
              </a:solidFill>
            </a:endParaRPr>
          </a:p>
        </p:txBody>
      </p:sp>
      <p:pic>
        <p:nvPicPr>
          <p:cNvPr id="31" name="Picture 8" descr="figure3-b-ser-vg48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825" y="1684338"/>
            <a:ext cx="2352675" cy="23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5145088" y="2268538"/>
            <a:ext cx="1304925" cy="68897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>
                <a:solidFill>
                  <a:srgbClr val="FF0000"/>
                </a:solidFill>
                <a:latin typeface="Symbol" pitchFamily="18" charset="2"/>
              </a:rPr>
              <a:t>q </a:t>
            </a:r>
            <a:r>
              <a:rPr lang="fr-FR" sz="1200" b="1">
                <a:solidFill>
                  <a:srgbClr val="FF0000"/>
                </a:solidFill>
              </a:rPr>
              <a:t>= 2.2 ± 0.1</a:t>
            </a:r>
          </a:p>
          <a:p>
            <a:pPr>
              <a:buFont typeface="Symbol" pitchFamily="18" charset="2"/>
              <a:buNone/>
            </a:pPr>
            <a:endParaRPr lang="fr-FR" sz="1200" b="1">
              <a:solidFill>
                <a:srgbClr val="FF0000"/>
              </a:solidFill>
              <a:latin typeface="Symbol" pitchFamily="18" charset="2"/>
            </a:endParaRPr>
          </a:p>
          <a:p>
            <a:pPr>
              <a:buFont typeface="Symbol" pitchFamily="18" charset="2"/>
              <a:buNone/>
            </a:pPr>
            <a:r>
              <a:rPr lang="fr-FR" sz="1200" b="1" i="1">
                <a:solidFill>
                  <a:srgbClr val="FF0000"/>
                </a:solidFill>
                <a:latin typeface="Times New Roman" pitchFamily="18" charset="0"/>
              </a:rPr>
              <a:t>f </a:t>
            </a:r>
            <a:r>
              <a:rPr lang="fr-FR" sz="1200" b="1">
                <a:solidFill>
                  <a:srgbClr val="FF0000"/>
                </a:solidFill>
                <a:latin typeface="Times New Roman" pitchFamily="18" charset="0"/>
              </a:rPr>
              <a:t>= </a:t>
            </a:r>
            <a:r>
              <a:rPr lang="fr-FR" sz="1200" b="1">
                <a:solidFill>
                  <a:srgbClr val="FF0000"/>
                </a:solidFill>
              </a:rPr>
              <a:t>0.31 ± 0.01</a:t>
            </a:r>
          </a:p>
        </p:txBody>
      </p:sp>
      <p:sp>
        <p:nvSpPr>
          <p:cNvPr id="33" name="Text Box 28"/>
          <p:cNvSpPr txBox="1">
            <a:spLocks noChangeArrowheads="1"/>
          </p:cNvSpPr>
          <p:nvPr/>
        </p:nvSpPr>
        <p:spPr bwMode="auto">
          <a:xfrm>
            <a:off x="5154613" y="1946275"/>
            <a:ext cx="1152525" cy="323850"/>
          </a:xfrm>
          <a:prstGeom prst="rect">
            <a:avLst/>
          </a:prstGeom>
          <a:solidFill>
            <a:srgbClr val="FFCC00"/>
          </a:solidFill>
          <a:ln w="1905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>
                <a:solidFill>
                  <a:srgbClr val="FF0000"/>
                </a:solidFill>
              </a:rPr>
              <a:t>G= 5.0 10</a:t>
            </a:r>
            <a:r>
              <a:rPr lang="fr-FR" sz="1400" b="1" baseline="30000">
                <a:solidFill>
                  <a:srgbClr val="FF0000"/>
                </a:solidFill>
              </a:rPr>
              <a:t>4</a:t>
            </a:r>
            <a:endParaRPr lang="fr-FR" sz="1400" baseline="30000">
              <a:solidFill>
                <a:srgbClr val="FF0000"/>
              </a:solidFill>
            </a:endParaRPr>
          </a:p>
        </p:txBody>
      </p:sp>
      <p:pic>
        <p:nvPicPr>
          <p:cNvPr id="34" name="Picture 9" descr="figure3-c-ser-vg49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238" y="1687513"/>
            <a:ext cx="2365375" cy="232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7881938" y="2311400"/>
            <a:ext cx="1254125" cy="68897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Symbol" pitchFamily="18" charset="2"/>
              <a:buNone/>
            </a:pPr>
            <a:r>
              <a:rPr lang="fr-FR" sz="1400" b="1">
                <a:solidFill>
                  <a:srgbClr val="FF0000"/>
                </a:solidFill>
                <a:latin typeface="Symbol" pitchFamily="18" charset="2"/>
              </a:rPr>
              <a:t>q </a:t>
            </a:r>
            <a:r>
              <a:rPr lang="fr-FR" sz="1200" b="1">
                <a:solidFill>
                  <a:srgbClr val="FF0000"/>
                </a:solidFill>
              </a:rPr>
              <a:t>= 2.3 ± 0.1</a:t>
            </a:r>
          </a:p>
          <a:p>
            <a:pPr>
              <a:buFont typeface="Symbol" pitchFamily="18" charset="2"/>
              <a:buNone/>
            </a:pPr>
            <a:endParaRPr lang="fr-FR" sz="1200" b="1">
              <a:solidFill>
                <a:srgbClr val="FF0000"/>
              </a:solidFill>
              <a:latin typeface="Symbol" pitchFamily="18" charset="2"/>
            </a:endParaRPr>
          </a:p>
          <a:p>
            <a:pPr>
              <a:buFont typeface="Symbol" pitchFamily="18" charset="2"/>
              <a:buNone/>
            </a:pPr>
            <a:r>
              <a:rPr lang="fr-FR" sz="1200" b="1" i="1">
                <a:solidFill>
                  <a:srgbClr val="FF0000"/>
                </a:solidFill>
                <a:latin typeface="Times New Roman" pitchFamily="18" charset="0"/>
              </a:rPr>
              <a:t>f </a:t>
            </a:r>
            <a:r>
              <a:rPr lang="fr-FR" sz="1200" b="1">
                <a:solidFill>
                  <a:srgbClr val="FF0000"/>
                </a:solidFill>
                <a:latin typeface="Times New Roman" pitchFamily="18" charset="0"/>
              </a:rPr>
              <a:t>= </a:t>
            </a:r>
            <a:r>
              <a:rPr lang="fr-FR" sz="1200" b="1">
                <a:solidFill>
                  <a:srgbClr val="FF0000"/>
                </a:solidFill>
              </a:rPr>
              <a:t>0.30 ± 0.01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7810500" y="1984375"/>
            <a:ext cx="1152525" cy="323850"/>
          </a:xfrm>
          <a:prstGeom prst="rect">
            <a:avLst/>
          </a:prstGeom>
          <a:solidFill>
            <a:srgbClr val="FFCC00"/>
          </a:solidFill>
          <a:ln w="1905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>
                <a:solidFill>
                  <a:srgbClr val="FF0000"/>
                </a:solidFill>
              </a:rPr>
              <a:t>G= 6.0 10</a:t>
            </a:r>
            <a:r>
              <a:rPr lang="fr-FR" sz="1400" b="1" baseline="30000">
                <a:solidFill>
                  <a:srgbClr val="FF0000"/>
                </a:solidFill>
              </a:rPr>
              <a:t>4</a:t>
            </a:r>
            <a:endParaRPr lang="fr-FR" sz="1400" baseline="30000">
              <a:solidFill>
                <a:srgbClr val="FF0000"/>
              </a:solidFill>
            </a:endParaRPr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3402139" y="4931638"/>
            <a:ext cx="32303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  <a:r>
              <a:rPr lang="fr-FR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 variance </a:t>
            </a:r>
            <a:r>
              <a:rPr lang="fr-FR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endParaRPr lang="fr-FR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42"/>
          <p:cNvGrpSpPr>
            <a:grpSpLocks/>
          </p:cNvGrpSpPr>
          <p:nvPr/>
        </p:nvGrpSpPr>
        <p:grpSpPr bwMode="auto">
          <a:xfrm>
            <a:off x="3248476" y="5495472"/>
            <a:ext cx="647700" cy="433388"/>
            <a:chOff x="1794" y="3430"/>
            <a:chExt cx="408" cy="273"/>
          </a:xfrm>
        </p:grpSpPr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1794" y="3702"/>
              <a:ext cx="408" cy="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21"/>
            <p:cNvSpPr>
              <a:spLocks noChangeShapeType="1"/>
            </p:cNvSpPr>
            <p:nvPr/>
          </p:nvSpPr>
          <p:spPr bwMode="auto">
            <a:xfrm>
              <a:off x="2202" y="3430"/>
              <a:ext cx="0" cy="27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" name="Text Box 23"/>
          <p:cNvSpPr txBox="1">
            <a:spLocks noChangeArrowheads="1"/>
          </p:cNvSpPr>
          <p:nvPr/>
        </p:nvSpPr>
        <p:spPr bwMode="auto">
          <a:xfrm>
            <a:off x="3907643" y="5855290"/>
            <a:ext cx="255550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econdary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avalanches</a:t>
            </a:r>
          </a:p>
          <a:p>
            <a:r>
              <a:rPr lang="fr-FR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 to photon feedback </a:t>
            </a:r>
            <a:endParaRPr lang="fr-FR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43"/>
          <p:cNvGrpSpPr>
            <a:grpSpLocks/>
          </p:cNvGrpSpPr>
          <p:nvPr/>
        </p:nvGrpSpPr>
        <p:grpSpPr bwMode="auto">
          <a:xfrm>
            <a:off x="839788" y="4148138"/>
            <a:ext cx="2620962" cy="2379662"/>
            <a:chOff x="415" y="2613"/>
            <a:chExt cx="1651" cy="1499"/>
          </a:xfrm>
        </p:grpSpPr>
        <p:pic>
          <p:nvPicPr>
            <p:cNvPr id="43" name="Picture 10" descr="figure3-d-ser-vg50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" y="2613"/>
              <a:ext cx="1527" cy="1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 Box 16"/>
            <p:cNvSpPr txBox="1">
              <a:spLocks noChangeArrowheads="1"/>
            </p:cNvSpPr>
            <p:nvPr/>
          </p:nvSpPr>
          <p:spPr bwMode="auto">
            <a:xfrm>
              <a:off x="1295" y="3000"/>
              <a:ext cx="771" cy="4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sz="1400" b="1" dirty="0">
                  <a:solidFill>
                    <a:srgbClr val="0000FF"/>
                  </a:solidFill>
                  <a:latin typeface="Symbol" pitchFamily="18" charset="2"/>
                </a:rPr>
                <a:t>q </a:t>
              </a:r>
              <a:r>
                <a:rPr lang="fr-FR" sz="1200" b="1" dirty="0">
                  <a:solidFill>
                    <a:srgbClr val="0000FF"/>
                  </a:solidFill>
                </a:rPr>
                <a:t>= 1.9 ± 0.1</a:t>
              </a:r>
            </a:p>
            <a:p>
              <a:pPr>
                <a:buFont typeface="Symbol" pitchFamily="18" charset="2"/>
                <a:buNone/>
              </a:pPr>
              <a:endParaRPr lang="fr-FR" sz="1200" b="1" dirty="0">
                <a:solidFill>
                  <a:srgbClr val="0000FF"/>
                </a:solidFill>
                <a:latin typeface="Symbol" pitchFamily="18" charset="2"/>
              </a:endParaRPr>
            </a:p>
            <a:p>
              <a:pPr>
                <a:buFont typeface="Symbol" pitchFamily="18" charset="2"/>
                <a:buNone/>
              </a:pPr>
              <a:r>
                <a:rPr lang="fr-FR" sz="1200" b="1" i="1" dirty="0">
                  <a:solidFill>
                    <a:srgbClr val="0000FF"/>
                  </a:solidFill>
                  <a:latin typeface="Times New Roman" pitchFamily="18" charset="0"/>
                </a:rPr>
                <a:t>f </a:t>
              </a:r>
              <a:r>
                <a:rPr lang="fr-FR" sz="1200" b="1" dirty="0">
                  <a:solidFill>
                    <a:srgbClr val="0000FF"/>
                  </a:solidFill>
                  <a:latin typeface="Times New Roman" pitchFamily="18" charset="0"/>
                </a:rPr>
                <a:t>= </a:t>
              </a:r>
              <a:r>
                <a:rPr lang="fr-FR" sz="1200" b="1" dirty="0">
                  <a:solidFill>
                    <a:srgbClr val="0000FF"/>
                  </a:solidFill>
                </a:rPr>
                <a:t>0.34 ± 0.01</a:t>
              </a:r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1268" y="2790"/>
              <a:ext cx="726" cy="20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sz="1400" b="1">
                  <a:solidFill>
                    <a:srgbClr val="0000FF"/>
                  </a:solidFill>
                </a:rPr>
                <a:t>G= 7.6 10</a:t>
              </a:r>
              <a:r>
                <a:rPr lang="fr-FR" sz="1400" b="1" baseline="30000">
                  <a:solidFill>
                    <a:srgbClr val="0000FF"/>
                  </a:solidFill>
                </a:rPr>
                <a:t>4</a:t>
              </a:r>
              <a:endParaRPr lang="fr-FR" sz="1400" baseline="30000">
                <a:solidFill>
                  <a:srgbClr val="0000FF"/>
                </a:solidFill>
              </a:endParaRPr>
            </a:p>
          </p:txBody>
        </p:sp>
      </p:grpSp>
      <p:pic>
        <p:nvPicPr>
          <p:cNvPr id="46" name="Picture 7" descr="figure3-e-ser-vg5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63" y="4144963"/>
            <a:ext cx="2436812" cy="239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 Box 17"/>
          <p:cNvSpPr txBox="1">
            <a:spLocks noChangeArrowheads="1"/>
          </p:cNvSpPr>
          <p:nvPr/>
        </p:nvSpPr>
        <p:spPr bwMode="auto">
          <a:xfrm>
            <a:off x="7826375" y="4772025"/>
            <a:ext cx="1295400" cy="68897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>
                <a:solidFill>
                  <a:srgbClr val="0000FF"/>
                </a:solidFill>
                <a:latin typeface="Symbol" pitchFamily="18" charset="2"/>
              </a:rPr>
              <a:t>q </a:t>
            </a:r>
            <a:r>
              <a:rPr lang="fr-FR" sz="1200" b="1">
                <a:solidFill>
                  <a:srgbClr val="0000FF"/>
                </a:solidFill>
              </a:rPr>
              <a:t>= 1.7± 0.1</a:t>
            </a:r>
          </a:p>
          <a:p>
            <a:pPr>
              <a:buFont typeface="Symbol" pitchFamily="18" charset="2"/>
              <a:buNone/>
            </a:pPr>
            <a:endParaRPr lang="fr-FR" sz="1200" b="1">
              <a:solidFill>
                <a:srgbClr val="0000FF"/>
              </a:solidFill>
              <a:latin typeface="Symbol" pitchFamily="18" charset="2"/>
            </a:endParaRPr>
          </a:p>
          <a:p>
            <a:pPr>
              <a:buFont typeface="Symbol" pitchFamily="18" charset="2"/>
              <a:buNone/>
            </a:pPr>
            <a:r>
              <a:rPr lang="fr-FR" sz="1200" b="1" i="1">
                <a:solidFill>
                  <a:srgbClr val="0000FF"/>
                </a:solidFill>
                <a:latin typeface="Times New Roman" pitchFamily="18" charset="0"/>
              </a:rPr>
              <a:t>f </a:t>
            </a:r>
            <a:r>
              <a:rPr lang="fr-FR" sz="1200" b="1">
                <a:solidFill>
                  <a:srgbClr val="0000FF"/>
                </a:solidFill>
                <a:latin typeface="Times New Roman" pitchFamily="18" charset="0"/>
              </a:rPr>
              <a:t>= </a:t>
            </a:r>
            <a:r>
              <a:rPr lang="fr-FR" sz="1200" b="1">
                <a:solidFill>
                  <a:srgbClr val="0000FF"/>
                </a:solidFill>
              </a:rPr>
              <a:t>0.37 ± 0.01</a:t>
            </a:r>
          </a:p>
        </p:txBody>
      </p:sp>
      <p:grpSp>
        <p:nvGrpSpPr>
          <p:cNvPr id="48" name="Group 41"/>
          <p:cNvGrpSpPr>
            <a:grpSpLocks/>
          </p:cNvGrpSpPr>
          <p:nvPr/>
        </p:nvGrpSpPr>
        <p:grpSpPr bwMode="auto">
          <a:xfrm>
            <a:off x="6148388" y="5445125"/>
            <a:ext cx="431800" cy="433388"/>
            <a:chOff x="3723" y="3430"/>
            <a:chExt cx="272" cy="273"/>
          </a:xfrm>
        </p:grpSpPr>
        <p:sp>
          <p:nvSpPr>
            <p:cNvPr id="49" name="Line 20"/>
            <p:cNvSpPr>
              <a:spLocks noChangeShapeType="1"/>
            </p:cNvSpPr>
            <p:nvPr/>
          </p:nvSpPr>
          <p:spPr bwMode="auto">
            <a:xfrm>
              <a:off x="3723" y="3702"/>
              <a:ext cx="272" cy="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22"/>
            <p:cNvSpPr>
              <a:spLocks noChangeShapeType="1"/>
            </p:cNvSpPr>
            <p:nvPr/>
          </p:nvSpPr>
          <p:spPr bwMode="auto">
            <a:xfrm>
              <a:off x="3723" y="3430"/>
              <a:ext cx="0" cy="27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 Box 32"/>
          <p:cNvSpPr txBox="1">
            <a:spLocks noChangeArrowheads="1"/>
          </p:cNvSpPr>
          <p:nvPr/>
        </p:nvSpPr>
        <p:spPr bwMode="auto">
          <a:xfrm>
            <a:off x="8142288" y="4437063"/>
            <a:ext cx="792162" cy="32385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>
                <a:solidFill>
                  <a:srgbClr val="0000FF"/>
                </a:solidFill>
              </a:rPr>
              <a:t>G= 10</a:t>
            </a:r>
            <a:r>
              <a:rPr lang="fr-FR" sz="1400" b="1" baseline="30000">
                <a:solidFill>
                  <a:srgbClr val="0000FF"/>
                </a:solidFill>
              </a:rPr>
              <a:t>5</a:t>
            </a:r>
            <a:endParaRPr lang="fr-FR" sz="1400" baseline="30000">
              <a:solidFill>
                <a:srgbClr val="0000FF"/>
              </a:solidFill>
            </a:endParaRPr>
          </a:p>
        </p:txBody>
      </p:sp>
      <p:sp>
        <p:nvSpPr>
          <p:cNvPr id="52" name="Text Box 37"/>
          <p:cNvSpPr txBox="1">
            <a:spLocks noChangeArrowheads="1"/>
          </p:cNvSpPr>
          <p:nvPr/>
        </p:nvSpPr>
        <p:spPr bwMode="auto">
          <a:xfrm>
            <a:off x="0" y="2276475"/>
            <a:ext cx="1187450" cy="3048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>
                <a:solidFill>
                  <a:srgbClr val="FF0000"/>
                </a:solidFill>
              </a:rPr>
              <a:t>V</a:t>
            </a:r>
            <a:r>
              <a:rPr lang="fr-FR" sz="1400" b="1" baseline="-25000">
                <a:solidFill>
                  <a:srgbClr val="FF0000"/>
                </a:solidFill>
              </a:rPr>
              <a:t>Mesh</a:t>
            </a:r>
            <a:r>
              <a:rPr lang="fr-FR" sz="1400" b="1">
                <a:solidFill>
                  <a:srgbClr val="FF0000"/>
                </a:solidFill>
              </a:rPr>
              <a:t> &lt;500V</a:t>
            </a:r>
          </a:p>
        </p:txBody>
      </p:sp>
      <p:sp>
        <p:nvSpPr>
          <p:cNvPr id="53" name="Text Box 44"/>
          <p:cNvSpPr txBox="1">
            <a:spLocks noChangeArrowheads="1"/>
          </p:cNvSpPr>
          <p:nvPr/>
        </p:nvSpPr>
        <p:spPr bwMode="auto">
          <a:xfrm>
            <a:off x="0" y="3786188"/>
            <a:ext cx="1331913" cy="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400" b="1">
                <a:solidFill>
                  <a:srgbClr val="0000FF"/>
                </a:solidFill>
              </a:rPr>
              <a:t>V</a:t>
            </a:r>
            <a:r>
              <a:rPr lang="fr-FR" sz="1400" b="1" baseline="-25000">
                <a:solidFill>
                  <a:srgbClr val="0000FF"/>
                </a:solidFill>
              </a:rPr>
              <a:t>Mesh</a:t>
            </a:r>
            <a:r>
              <a:rPr lang="fr-FR" sz="1400" b="1">
                <a:solidFill>
                  <a:srgbClr val="0000FF"/>
                </a:solidFill>
              </a:rPr>
              <a:t> </a:t>
            </a:r>
            <a:r>
              <a:rPr lang="fr-FR" sz="1400" b="1">
                <a:solidFill>
                  <a:srgbClr val="0000FF"/>
                </a:solidFill>
                <a:latin typeface="Symbol" pitchFamily="18" charset="2"/>
              </a:rPr>
              <a:t>³</a:t>
            </a:r>
            <a:r>
              <a:rPr lang="fr-FR" sz="1400" b="1">
                <a:latin typeface="Symbol" pitchFamily="18" charset="2"/>
              </a:rPr>
              <a:t> </a:t>
            </a:r>
            <a:r>
              <a:rPr lang="fr-FR" sz="1400" b="1">
                <a:solidFill>
                  <a:srgbClr val="0000FF"/>
                </a:solidFill>
              </a:rPr>
              <a:t>500V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1097640" y="4426631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E= 31.25 kV/cm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948264" y="4449602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E= 31.88 kV/cm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497846" y="1976370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E= 29.38  kV/cm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4054781" y="1959066"/>
            <a:ext cx="9669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E= 30  kV/cm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707412" y="1988355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E= 30.63  kV/cm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5868144" y="912917"/>
            <a:ext cx="2295821" cy="369332"/>
            <a:chOff x="5868144" y="912917"/>
            <a:chExt cx="2295821" cy="369332"/>
          </a:xfrm>
        </p:grpSpPr>
        <p:sp>
          <p:nvSpPr>
            <p:cNvPr id="54" name="ZoneTexte 53"/>
            <p:cNvSpPr txBox="1"/>
            <p:nvPr/>
          </p:nvSpPr>
          <p:spPr>
            <a:xfrm>
              <a:off x="5868144" y="912917"/>
              <a:ext cx="2295821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fr-FR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b="1" dirty="0" smtClean="0"/>
                <a:t>= </a:t>
              </a:r>
              <a:r>
                <a:rPr lang="fr-FR" b="1" i="1" dirty="0" smtClean="0"/>
                <a:t>(</a:t>
              </a:r>
              <a:r>
                <a:rPr lang="fr-FR" b="1" i="1" dirty="0" err="1" smtClean="0">
                  <a:latin typeface="Symbol" panose="05050102010706020507" pitchFamily="18" charset="2"/>
                </a:rPr>
                <a:t>s</a:t>
              </a:r>
              <a:r>
                <a:rPr lang="fr-FR" b="1" i="1" baseline="-25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fr-FR" b="1" i="1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 Q )</a:t>
              </a:r>
              <a:r>
                <a:rPr lang="fr-FR" b="1" i="1" baseline="30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fr-FR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1/(1+</a:t>
              </a:r>
              <a:r>
                <a:rPr lang="fr-FR" b="1" i="1" dirty="0" smtClean="0">
                  <a:latin typeface="Symbol" panose="05050102010706020507" pitchFamily="18" charset="2"/>
                  <a:cs typeface="Times New Roman" panose="02020603050405020304" pitchFamily="18" charset="0"/>
                </a:rPr>
                <a:t>q)</a:t>
              </a:r>
              <a:endParaRPr lang="fr-FR" b="1" i="1" dirty="0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6766730" y="980695"/>
              <a:ext cx="1881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7"/>
          <p:cNvGrpSpPr/>
          <p:nvPr/>
        </p:nvGrpSpPr>
        <p:grpSpPr>
          <a:xfrm>
            <a:off x="1853308" y="854400"/>
            <a:ext cx="3487945" cy="495627"/>
            <a:chOff x="1853308" y="854400"/>
            <a:chExt cx="3487945" cy="495627"/>
          </a:xfrm>
        </p:grpSpPr>
        <p:pic>
          <p:nvPicPr>
            <p:cNvPr id="1028" name="Picture 4" descr="View the MathML sourc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3308" y="854400"/>
              <a:ext cx="3487945" cy="486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/>
            <p:cNvSpPr txBox="1"/>
            <p:nvPr/>
          </p:nvSpPr>
          <p:spPr>
            <a:xfrm>
              <a:off x="2499127" y="980695"/>
              <a:ext cx="18887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65368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Improvements</a:t>
            </a:r>
            <a:r>
              <a:rPr lang="en-US" sz="2000" b="1" i="1" dirty="0">
                <a:solidFill>
                  <a:srgbClr val="7030A0"/>
                </a:solidFill>
                <a:latin typeface="Century Gothic" pitchFamily="34" charset="0"/>
              </a:rPr>
              <a:t> 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in 2013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52830" y="908720"/>
            <a:ext cx="48782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Simplified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: </a:t>
            </a:r>
          </a:p>
          <a:p>
            <a:r>
              <a:rPr lang="fr-FR" dirty="0"/>
              <a:t> </a:t>
            </a:r>
            <a:r>
              <a:rPr lang="fr-FR" dirty="0" smtClean="0"/>
              <a:t>            - </a:t>
            </a:r>
            <a:r>
              <a:rPr lang="fr-FR" dirty="0" err="1"/>
              <a:t>C</a:t>
            </a:r>
            <a:r>
              <a:rPr lang="fr-FR" dirty="0" err="1" smtClean="0"/>
              <a:t>omplex</a:t>
            </a:r>
            <a:r>
              <a:rPr lang="fr-FR" dirty="0" smtClean="0"/>
              <a:t> anode pad plane </a:t>
            </a:r>
            <a:r>
              <a:rPr lang="fr-FR" dirty="0" err="1" smtClean="0"/>
              <a:t>geometry</a:t>
            </a:r>
            <a:endParaRPr lang="fr-FR" dirty="0" smtClean="0"/>
          </a:p>
          <a:p>
            <a:r>
              <a:rPr lang="fr-FR" dirty="0" smtClean="0"/>
              <a:t>             - Position of the </a:t>
            </a:r>
            <a:r>
              <a:rPr lang="fr-FR" baseline="30000" dirty="0" smtClean="0"/>
              <a:t>55</a:t>
            </a:r>
            <a:r>
              <a:rPr lang="fr-FR" dirty="0" smtClean="0"/>
              <a:t>Fe source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961177" y="3068960"/>
            <a:ext cx="66624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noise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fr-FR" dirty="0" smtClean="0"/>
              <a:t> </a:t>
            </a:r>
          </a:p>
          <a:p>
            <a:r>
              <a:rPr lang="fr-FR" dirty="0"/>
              <a:t> </a:t>
            </a:r>
            <a:r>
              <a:rPr lang="fr-FR" dirty="0" smtClean="0"/>
              <a:t>             - </a:t>
            </a:r>
            <a:r>
              <a:rPr lang="fr-FR" dirty="0" err="1" smtClean="0"/>
              <a:t>Lower</a:t>
            </a:r>
            <a:r>
              <a:rPr lang="fr-FR" dirty="0" smtClean="0"/>
              <a:t> </a:t>
            </a:r>
            <a:r>
              <a:rPr lang="fr-FR" dirty="0" err="1" smtClean="0"/>
              <a:t>limit</a:t>
            </a:r>
            <a:r>
              <a:rPr lang="fr-FR" dirty="0" smtClean="0"/>
              <a:t> of gain </a:t>
            </a:r>
            <a:r>
              <a:rPr lang="fr-FR" dirty="0" err="1" smtClean="0"/>
              <a:t>at</a:t>
            </a:r>
            <a:r>
              <a:rPr lang="fr-FR" dirty="0" smtClean="0"/>
              <a:t> ~ 3. 10</a:t>
            </a:r>
            <a:r>
              <a:rPr lang="fr-FR" baseline="30000" dirty="0" smtClean="0"/>
              <a:t>4</a:t>
            </a:r>
            <a:r>
              <a:rPr lang="fr-FR" dirty="0" smtClean="0"/>
              <a:t> for SER </a:t>
            </a:r>
            <a:r>
              <a:rPr lang="fr-FR" dirty="0" err="1" smtClean="0"/>
              <a:t>measurements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             - </a:t>
            </a:r>
            <a:r>
              <a:rPr lang="fr-FR" dirty="0" err="1" smtClean="0"/>
              <a:t>Only</a:t>
            </a:r>
            <a:r>
              <a:rPr lang="fr-FR" dirty="0" smtClean="0"/>
              <a:t> for high-gain </a:t>
            </a:r>
            <a:r>
              <a:rPr lang="fr-FR" dirty="0" err="1" smtClean="0"/>
              <a:t>gas</a:t>
            </a:r>
            <a:r>
              <a:rPr lang="fr-FR" dirty="0" smtClean="0"/>
              <a:t> mixtures (ex: Ne:iC</a:t>
            </a:r>
            <a:r>
              <a:rPr lang="fr-FR" baseline="-25000" dirty="0" smtClean="0"/>
              <a:t>4</a:t>
            </a:r>
            <a:r>
              <a:rPr lang="fr-FR" dirty="0" smtClean="0"/>
              <a:t>H</a:t>
            </a:r>
            <a:r>
              <a:rPr lang="fr-FR" baseline="-25000" dirty="0" smtClean="0"/>
              <a:t>10</a:t>
            </a:r>
            <a:r>
              <a:rPr lang="fr-FR" dirty="0" smtClean="0"/>
              <a:t> 95:5)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834358" y="1909298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Redesigned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detector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834358" y="2442954"/>
            <a:ext cx="496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Simplification of the anode plane segmentation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967951" y="3992290"/>
            <a:ext cx="327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Front-End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lectronics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992730" y="4431083"/>
            <a:ext cx="279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electronics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chain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58354" y="5055981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pressure: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034371" y="5481308"/>
            <a:ext cx="6378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regulation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control system for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studies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</a:t>
            </a:r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ressure.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008407" y="1340768"/>
            <a:ext cx="65274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2009</a:t>
            </a:r>
            <a:endParaRPr lang="en-US" dirty="0"/>
          </a:p>
        </p:txBody>
      </p:sp>
      <p:sp>
        <p:nvSpPr>
          <p:cNvPr id="21" name="ZoneTexte 20"/>
          <p:cNvSpPr txBox="1"/>
          <p:nvPr/>
        </p:nvSpPr>
        <p:spPr>
          <a:xfrm>
            <a:off x="1008407" y="2132856"/>
            <a:ext cx="65274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2013</a:t>
            </a:r>
            <a:endParaRPr lang="en-US" dirty="0"/>
          </a:p>
        </p:txBody>
      </p:sp>
      <p:sp>
        <p:nvSpPr>
          <p:cNvPr id="22" name="ZoneTexte 21"/>
          <p:cNvSpPr txBox="1"/>
          <p:nvPr/>
        </p:nvSpPr>
        <p:spPr>
          <a:xfrm>
            <a:off x="1058354" y="3471532"/>
            <a:ext cx="65274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2009</a:t>
            </a:r>
            <a:endParaRPr lang="en-US" dirty="0"/>
          </a:p>
        </p:txBody>
      </p:sp>
      <p:sp>
        <p:nvSpPr>
          <p:cNvPr id="23" name="ZoneTexte 22"/>
          <p:cNvSpPr txBox="1"/>
          <p:nvPr/>
        </p:nvSpPr>
        <p:spPr>
          <a:xfrm>
            <a:off x="1065672" y="4246417"/>
            <a:ext cx="65274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2013</a:t>
            </a:r>
            <a:endParaRPr lang="en-US" dirty="0"/>
          </a:p>
        </p:txBody>
      </p:sp>
      <p:sp>
        <p:nvSpPr>
          <p:cNvPr id="24" name="ZoneTexte 23"/>
          <p:cNvSpPr txBox="1"/>
          <p:nvPr/>
        </p:nvSpPr>
        <p:spPr>
          <a:xfrm>
            <a:off x="1068143" y="5619807"/>
            <a:ext cx="65274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13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3"/>
          <p:cNvSpPr>
            <a:spLocks noChangeArrowheads="1"/>
          </p:cNvSpPr>
          <p:nvPr/>
        </p:nvSpPr>
        <p:spPr bwMode="auto">
          <a:xfrm>
            <a:off x="0" y="128588"/>
            <a:ext cx="1841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fr-FR" sz="700"/>
          </a:p>
        </p:txBody>
      </p:sp>
      <p:sp>
        <p:nvSpPr>
          <p:cNvPr id="5123" name="Rectangle 70"/>
          <p:cNvSpPr>
            <a:spLocks noChangeArrowheads="1"/>
          </p:cNvSpPr>
          <p:nvPr/>
        </p:nvSpPr>
        <p:spPr bwMode="auto">
          <a:xfrm>
            <a:off x="0" y="357188"/>
            <a:ext cx="1841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fr-FR" sz="700"/>
          </a:p>
        </p:txBody>
      </p:sp>
      <p:sp>
        <p:nvSpPr>
          <p:cNvPr id="59" name="ZoneTexte 58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Improved detector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210128" y="1575229"/>
            <a:ext cx="2590774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Conversion gap: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3.2mm</a:t>
            </a:r>
          </a:p>
          <a:p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Amplification gap: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160µm</a:t>
            </a: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Buckbee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Myers</a:t>
            </a:r>
            <a:r>
              <a:rPr lang="fr-FR" sz="1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©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333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lpi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nickel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electroformed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micromesh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-7928" y="3368567"/>
            <a:ext cx="341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electronics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S/N ratio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9" descr="Chip-Cremat-CR-11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761" y="3904728"/>
            <a:ext cx="563479" cy="563479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270173" y="3953905"/>
            <a:ext cx="1876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 smtClean="0">
                <a:latin typeface="Arial" pitchFamily="34" charset="0"/>
                <a:cs typeface="Arial" pitchFamily="34" charset="0"/>
              </a:rPr>
              <a:t>Cremat CR-110</a:t>
            </a:r>
            <a:r>
              <a:rPr lang="fr-FR" sz="14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400" b="1" u="sng" dirty="0" smtClean="0">
                <a:latin typeface="Arial" pitchFamily="34" charset="0"/>
                <a:cs typeface="Arial" pitchFamily="34" charset="0"/>
              </a:rPr>
              <a:t>PAC</a:t>
            </a:r>
            <a:endParaRPr lang="fr-FR" sz="14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87466" y="4228166"/>
            <a:ext cx="25907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itchFamily="34" charset="0"/>
                <a:cs typeface="Arial" pitchFamily="34" charset="0"/>
              </a:rPr>
              <a:t>Gain: 1.4V/</a:t>
            </a:r>
            <a:r>
              <a:rPr lang="fr-FR" sz="1400" b="1" dirty="0" err="1">
                <a:latin typeface="Arial" pitchFamily="34" charset="0"/>
                <a:cs typeface="Arial" pitchFamily="34" charset="0"/>
              </a:rPr>
              <a:t>p</a:t>
            </a:r>
            <a:r>
              <a:rPr lang="fr-FR" sz="1400" b="1" dirty="0" err="1" smtClean="0">
                <a:latin typeface="Arial" pitchFamily="34" charset="0"/>
                <a:cs typeface="Arial" pitchFamily="34" charset="0"/>
              </a:rPr>
              <a:t>C</a:t>
            </a:r>
            <a:endParaRPr lang="fr-FR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1400" b="1" dirty="0" smtClean="0">
                <a:latin typeface="Arial" pitchFamily="34" charset="0"/>
                <a:cs typeface="Arial" pitchFamily="34" charset="0"/>
              </a:rPr>
              <a:t>Noise : 200 e</a:t>
            </a:r>
            <a:r>
              <a:rPr lang="fr-FR" sz="1400" b="1" baseline="30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fr-FR" sz="1400" b="1" dirty="0" smtClean="0">
                <a:latin typeface="Arial" pitchFamily="34" charset="0"/>
                <a:cs typeface="Arial" pitchFamily="34" charset="0"/>
              </a:rPr>
              <a:t> RMS (table)</a:t>
            </a:r>
          </a:p>
          <a:p>
            <a:r>
              <a:rPr lang="fr-FR" sz="1400" b="1" dirty="0" smtClean="0">
                <a:latin typeface="Arial" pitchFamily="34" charset="0"/>
                <a:cs typeface="Arial" pitchFamily="34" charset="0"/>
              </a:rPr>
              <a:t>            380 e</a:t>
            </a:r>
            <a:r>
              <a:rPr lang="fr-FR" sz="1400" b="1" baseline="30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fr-FR" sz="1400" b="1" dirty="0" smtClean="0">
                <a:latin typeface="Arial" pitchFamily="34" charset="0"/>
                <a:cs typeface="Arial" pitchFamily="34" charset="0"/>
              </a:rPr>
              <a:t> RMS (detector)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342009" y="4817282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+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-138041" y="5105300"/>
            <a:ext cx="3383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u="sng" dirty="0" smtClean="0"/>
              <a:t>CAEN N568B</a:t>
            </a:r>
          </a:p>
          <a:p>
            <a:pPr algn="ctr"/>
            <a:r>
              <a:rPr lang="fr-FR" sz="1400" b="1" u="sng" dirty="0" err="1" smtClean="0"/>
              <a:t>Spectroscopy</a:t>
            </a:r>
            <a:r>
              <a:rPr lang="fr-FR" sz="1400" b="1" u="sng" dirty="0" smtClean="0"/>
              <a:t> Amplifier</a:t>
            </a:r>
          </a:p>
          <a:p>
            <a:pPr algn="ctr"/>
            <a:r>
              <a:rPr lang="fr-FR" sz="1200" dirty="0" smtClean="0"/>
              <a:t>(CG, FG </a:t>
            </a:r>
            <a:r>
              <a:rPr lang="fr-FR" sz="1200" dirty="0" err="1" smtClean="0"/>
              <a:t>fixed</a:t>
            </a:r>
            <a:r>
              <a:rPr lang="fr-FR" sz="1200" dirty="0" smtClean="0"/>
              <a:t>, SH=3µs, PZ </a:t>
            </a:r>
            <a:r>
              <a:rPr lang="fr-FR" sz="1200" dirty="0" err="1" smtClean="0"/>
              <a:t>fixed</a:t>
            </a:r>
            <a:r>
              <a:rPr lang="fr-FR" sz="1200" dirty="0" smtClean="0"/>
              <a:t>, Offset </a:t>
            </a:r>
            <a:r>
              <a:rPr lang="fr-FR" sz="1200" dirty="0" err="1" smtClean="0"/>
              <a:t>fixed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grpSp>
        <p:nvGrpSpPr>
          <p:cNvPr id="16" name="Groupe 15"/>
          <p:cNvGrpSpPr/>
          <p:nvPr/>
        </p:nvGrpSpPr>
        <p:grpSpPr>
          <a:xfrm>
            <a:off x="3498094" y="3724209"/>
            <a:ext cx="5461594" cy="2964315"/>
            <a:chOff x="3498094" y="3724209"/>
            <a:chExt cx="5461594" cy="2964315"/>
          </a:xfrm>
        </p:grpSpPr>
        <p:grpSp>
          <p:nvGrpSpPr>
            <p:cNvPr id="11" name="Groupe 10"/>
            <p:cNvGrpSpPr/>
            <p:nvPr/>
          </p:nvGrpSpPr>
          <p:grpSpPr>
            <a:xfrm>
              <a:off x="3498094" y="3724209"/>
              <a:ext cx="5059126" cy="2899604"/>
              <a:chOff x="3493069" y="3967225"/>
              <a:chExt cx="5363853" cy="2656587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3" r="1774"/>
              <a:stretch/>
            </p:blipFill>
            <p:spPr bwMode="auto">
              <a:xfrm>
                <a:off x="3493069" y="3967225"/>
                <a:ext cx="5363853" cy="26565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3915895" y="4504752"/>
                <a:ext cx="137677" cy="1938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3527138" y="3724209"/>
              <a:ext cx="5025058" cy="1215687"/>
            </a:xfrm>
            <a:prstGeom prst="rect">
              <a:avLst/>
            </a:prstGeom>
            <a:noFill/>
            <a:ln>
              <a:solidFill>
                <a:srgbClr val="CC0099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021730" y="5547563"/>
              <a:ext cx="4726734" cy="617741"/>
            </a:xfrm>
            <a:prstGeom prst="rect">
              <a:avLst/>
            </a:prstGeom>
            <a:noFill/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635896" y="4939896"/>
              <a:ext cx="3240360" cy="1683917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62200" y="5023224"/>
              <a:ext cx="418648" cy="522491"/>
            </a:xfrm>
            <a:prstGeom prst="rect">
              <a:avLst/>
            </a:prstGeom>
            <a:noFill/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7596336" y="4315857"/>
              <a:ext cx="12442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CC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Regulation</a:t>
              </a:r>
              <a:endParaRPr lang="fr-FR" sz="16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7312969" y="5865213"/>
              <a:ext cx="1507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FF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Measurement</a:t>
              </a:r>
              <a:endParaRPr lang="fr-FR" sz="1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3527138" y="6285259"/>
              <a:ext cx="1016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Detector</a:t>
              </a:r>
              <a:endParaRPr lang="fr-F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7008234" y="6165304"/>
              <a:ext cx="19514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Pressure control system</a:t>
              </a:r>
              <a:endPara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199127" y="5917148"/>
            <a:ext cx="3204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Calibration </a:t>
            </a:r>
            <a:r>
              <a:rPr lang="fr-FR" sz="1200" b="1" dirty="0" err="1" smtClean="0"/>
              <a:t>through</a:t>
            </a:r>
            <a:r>
              <a:rPr lang="fr-FR" sz="1200" b="1" dirty="0" smtClean="0"/>
              <a:t> a high-</a:t>
            </a:r>
            <a:r>
              <a:rPr lang="fr-FR" sz="1200" b="1" dirty="0" err="1" smtClean="0"/>
              <a:t>precision</a:t>
            </a:r>
            <a:r>
              <a:rPr lang="fr-FR" sz="1200" b="1" dirty="0" smtClean="0"/>
              <a:t> </a:t>
            </a:r>
          </a:p>
          <a:p>
            <a:r>
              <a:rPr lang="fr-FR" sz="1200" b="1" dirty="0" smtClean="0"/>
              <a:t>1pF capacitance </a:t>
            </a:r>
            <a:r>
              <a:rPr lang="fr-FR" sz="1200" b="1" dirty="0" err="1" smtClean="0"/>
              <a:t>at</a:t>
            </a:r>
            <a:r>
              <a:rPr lang="fr-FR" sz="1200" b="1" dirty="0" smtClean="0"/>
              <a:t> the </a:t>
            </a:r>
            <a:r>
              <a:rPr lang="fr-FR" sz="1200" b="1" dirty="0" err="1" smtClean="0"/>
              <a:t>channel</a:t>
            </a:r>
            <a:r>
              <a:rPr lang="fr-FR" sz="1200" b="1" dirty="0" smtClean="0"/>
              <a:t> test-input</a:t>
            </a:r>
            <a:endParaRPr lang="fr-FR" sz="1200" b="1" dirty="0"/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" t="5291" r="6325" b="7294"/>
          <a:stretch/>
        </p:blipFill>
        <p:spPr>
          <a:xfrm>
            <a:off x="3596700" y="809043"/>
            <a:ext cx="4176464" cy="288659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20157" y="980728"/>
            <a:ext cx="3602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Change of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mechanics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 simplification</a:t>
            </a:r>
          </a:p>
          <a:p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 the anode pads plane </a:t>
            </a:r>
            <a:endParaRPr lang="fr-F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63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" grpId="0"/>
      <p:bldP spid="21" grpId="0"/>
      <p:bldP spid="22" grpId="0"/>
      <p:bldP spid="4" grpId="0"/>
      <p:bldP spid="5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baseline="30000" dirty="0" smtClean="0">
                <a:solidFill>
                  <a:srgbClr val="7030A0"/>
                </a:solidFill>
                <a:latin typeface="Century Gothic" pitchFamily="34" charset="0"/>
              </a:rPr>
              <a:t>55</a:t>
            </a: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Fe spectrum </a:t>
            </a:r>
            <a:endParaRPr lang="en-US" sz="2000" b="1" i="1" baseline="30000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7" y="1844824"/>
            <a:ext cx="4619923" cy="317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614317" y="1390862"/>
            <a:ext cx="3547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95% iC</a:t>
            </a:r>
            <a:r>
              <a:rPr lang="fr-FR" sz="1400" b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5%</a:t>
            </a:r>
          </a:p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900 V/cm,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4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28.12 kV/cm, CG 4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2771800" y="3717032"/>
            <a:ext cx="432048" cy="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359563" y="5132169"/>
            <a:ext cx="4057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@5.9keV: 20% FWHM</a:t>
            </a:r>
            <a:endParaRPr lang="fr-FR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082562" y="1396707"/>
            <a:ext cx="3547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95% iC</a:t>
            </a:r>
            <a:r>
              <a:rPr lang="fr-FR" sz="1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5%</a:t>
            </a:r>
          </a:p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900 V/cm,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4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26.9 kV/cm, CG 2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4610594" y="1887413"/>
            <a:ext cx="4491824" cy="3126468"/>
            <a:chOff x="4610594" y="1887413"/>
            <a:chExt cx="4491824" cy="3126468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0594" y="1887413"/>
              <a:ext cx="4491824" cy="31264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7095013" y="3917097"/>
              <a:ext cx="45719" cy="774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2" name="Connecteur droit 11"/>
          <p:cNvCxnSpPr/>
          <p:nvPr/>
        </p:nvCxnSpPr>
        <p:spPr>
          <a:xfrm>
            <a:off x="6816548" y="3717032"/>
            <a:ext cx="336484" cy="0"/>
          </a:xfrm>
          <a:prstGeom prst="line">
            <a:avLst/>
          </a:prstGeom>
          <a:ln w="28575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5066316" y="5106670"/>
            <a:ext cx="4057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@5.9keV: 14% FWHM</a:t>
            </a:r>
            <a:endParaRPr lang="fr-FR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96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30824"/>
            <a:ext cx="6264275" cy="70788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Method for Single-Electron Response (SER) measurement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03648" y="1052736"/>
            <a:ext cx="733566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laser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focused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on the drift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electrode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(quartz) in front of the central pad</a:t>
            </a:r>
          </a:p>
          <a:p>
            <a:pPr marL="285750" indent="-285750">
              <a:buFontTx/>
              <a:buChar char="-"/>
            </a:pP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Trigger:   XP2282B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PMT anode signal</a:t>
            </a: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Proportion of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charge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(2. 10</a:t>
            </a:r>
            <a:r>
              <a:rPr lang="fr-FR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  <a:r>
              <a:rPr lang="fr-FR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  &lt; 5%</a:t>
            </a:r>
          </a:p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The PMT anode charge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to monitor the laser light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(variation &lt; 4%)</a:t>
            </a:r>
          </a:p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CG of the N568B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Spectroscopy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Amplifier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adjusted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depending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</a:p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voltage, all the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fixed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drift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900V/cm</a:t>
            </a:r>
          </a:p>
          <a:p>
            <a:pPr marL="285750" indent="-285750">
              <a:buFontTx/>
              <a:buChar char="-"/>
            </a:pP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mixtures: Ar 95% iC</a:t>
            </a:r>
            <a:r>
              <a:rPr lang="fr-FR" sz="16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6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5%, Ne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95% iC</a:t>
            </a:r>
            <a:r>
              <a:rPr lang="fr-FR" sz="1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%, He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95% iC</a:t>
            </a:r>
            <a:r>
              <a:rPr lang="fr-FR" sz="1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@ 748 torrs</a:t>
            </a:r>
          </a:p>
          <a:p>
            <a:pPr marL="285750" indent="-285750">
              <a:buFontTx/>
              <a:buChar char="-"/>
            </a:pP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damage on the CR-110 chips, the maximum voltage</a:t>
            </a:r>
          </a:p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applied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on the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10V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below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sparking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limit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voltage 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1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21" y="3767264"/>
            <a:ext cx="3154575" cy="2891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1" y="908720"/>
            <a:ext cx="3096344" cy="280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824" y="912061"/>
            <a:ext cx="3080078" cy="28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513858" y="3796426"/>
            <a:ext cx="2374304" cy="738664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 fit: </a:t>
            </a:r>
            <a:r>
              <a:rPr lang="fr-FR" sz="1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Polya</a:t>
            </a:r>
            <a:r>
              <a:rPr lang="fr-F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SGP fit: </a:t>
            </a:r>
            <a:r>
              <a:rPr lang="fr-FR" sz="1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Gaussian</a:t>
            </a:r>
            <a:r>
              <a:rPr lang="fr-F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fr-FR" sz="1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Polya</a:t>
            </a:r>
            <a:endParaRPr lang="fr-FR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841633" y="2051425"/>
            <a:ext cx="12442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= 28.12 kV/cm</a:t>
            </a:r>
            <a:endParaRPr lang="fr-F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76056" y="2025162"/>
            <a:ext cx="12442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= 26.25 kV/cm</a:t>
            </a:r>
            <a:endParaRPr lang="fr-F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975962" y="4951305"/>
            <a:ext cx="12442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= 26.25 kV/cm</a:t>
            </a:r>
            <a:endParaRPr lang="fr-F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483768" y="36236"/>
            <a:ext cx="6264275" cy="70788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Single-electron response measured with improved detector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75962" y="1569840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0.56 +/- 0.04</a:t>
            </a:r>
            <a:endParaRPr lang="fr-FR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331615" y="1585012"/>
            <a:ext cx="1111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0.30 +/- 0.01</a:t>
            </a:r>
            <a:endParaRPr lang="fr-FR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312417" y="4477842"/>
            <a:ext cx="1111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0.37 +/- 0.03</a:t>
            </a:r>
            <a:endParaRPr lang="fr-FR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90646" y="5877272"/>
            <a:ext cx="2375971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fr-F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/>
              <a:t>= </a:t>
            </a:r>
            <a:r>
              <a:rPr lang="fr-FR" b="1" i="1" dirty="0" smtClean="0"/>
              <a:t>(</a:t>
            </a:r>
            <a:r>
              <a:rPr lang="fr-FR" b="1" i="1" dirty="0" err="1" smtClean="0">
                <a:latin typeface="Symbol" panose="05050102010706020507" pitchFamily="18" charset="2"/>
              </a:rPr>
              <a:t>s</a:t>
            </a:r>
            <a:r>
              <a:rPr lang="fr-FR" b="1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fr-FR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N</a:t>
            </a:r>
            <a:r>
              <a:rPr lang="fr-FR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1/(1+</a:t>
            </a:r>
            <a:r>
              <a:rPr lang="fr-FR" b="1" i="1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q)</a:t>
            </a:r>
            <a:endParaRPr lang="fr-FR" b="1" i="1" dirty="0"/>
          </a:p>
        </p:txBody>
      </p:sp>
      <p:pic>
        <p:nvPicPr>
          <p:cNvPr id="1028" name="Picture 4" descr="View the MathML sour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647" y="5082110"/>
            <a:ext cx="3460928" cy="49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3594647" y="4731895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lèche droite 12"/>
          <p:cNvSpPr/>
          <p:nvPr/>
        </p:nvSpPr>
        <p:spPr>
          <a:xfrm>
            <a:off x="6857202" y="3982363"/>
            <a:ext cx="396745" cy="566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/>
        </p:nvGrpSpPr>
        <p:grpSpPr>
          <a:xfrm>
            <a:off x="7416315" y="3609236"/>
            <a:ext cx="1598515" cy="1323439"/>
            <a:chOff x="7524328" y="3933056"/>
            <a:chExt cx="1598515" cy="1323439"/>
          </a:xfrm>
        </p:grpSpPr>
        <p:sp>
          <p:nvSpPr>
            <p:cNvPr id="14" name="ZoneTexte 13"/>
            <p:cNvSpPr txBox="1"/>
            <p:nvPr/>
          </p:nvSpPr>
          <p:spPr>
            <a:xfrm>
              <a:off x="7524328" y="3933056"/>
              <a:ext cx="1598515" cy="1323439"/>
            </a:xfrm>
            <a:prstGeom prst="rect">
              <a:avLst/>
            </a:prstGeom>
            <a:noFill/>
            <a:ln w="9525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Gain N</a:t>
              </a:r>
              <a:r>
                <a:rPr lang="fr-FR" sz="1600" b="1" baseline="-250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fr-FR" sz="16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</a:t>
              </a:r>
            </a:p>
            <a:p>
              <a:r>
                <a:rPr lang="fr-FR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fr-FR" sz="16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elative gain</a:t>
              </a:r>
            </a:p>
            <a:p>
              <a:r>
                <a:rPr lang="fr-FR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fr-FR" sz="16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ariance </a:t>
              </a:r>
              <a:r>
                <a:rPr lang="fr-FR" sz="1600" b="1" i="1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sz="1600" b="1" dirty="0" err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fr-FR" sz="1600" b="1" dirty="0" err="1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educed</a:t>
              </a:r>
              <a:r>
                <a:rPr lang="fr-FR" sz="16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600" b="1" dirty="0" err="1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</a:t>
              </a:r>
              <a:r>
                <a:rPr lang="fr-FR" sz="16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fr-FR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fr-FR" sz="16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 fit</a:t>
              </a:r>
            </a:p>
          </p:txBody>
        </p:sp>
        <p:cxnSp>
          <p:nvCxnSpPr>
            <p:cNvPr id="16" name="Connecteur droit 15"/>
            <p:cNvCxnSpPr/>
            <p:nvPr/>
          </p:nvCxnSpPr>
          <p:spPr>
            <a:xfrm>
              <a:off x="8107561" y="3960658"/>
              <a:ext cx="216024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142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236291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Experimental gain curves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" t="7691" r="5886" b="1539"/>
          <a:stretch/>
        </p:blipFill>
        <p:spPr>
          <a:xfrm>
            <a:off x="107504" y="1124744"/>
            <a:ext cx="4698826" cy="453650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076056" y="1268760"/>
            <a:ext cx="3813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maximum gain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sparking</a:t>
            </a:r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reached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Ne-</a:t>
            </a:r>
            <a:r>
              <a:rPr lang="fr-FR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</a:t>
            </a:r>
            <a:endParaRPr lang="fr-FR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106071" y="2132856"/>
            <a:ext cx="37224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maximum gain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reached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</a:t>
            </a:r>
          </a:p>
          <a:p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Ne-</a:t>
            </a:r>
            <a:r>
              <a:rPr lang="fr-FR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one </a:t>
            </a:r>
            <a:r>
              <a:rPr lang="fr-FR" sz="1600" b="1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r>
              <a:rPr lang="fr-FR" sz="16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 </a:t>
            </a:r>
          </a:p>
          <a:p>
            <a:r>
              <a:rPr lang="fr-FR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6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agnitude </a:t>
            </a:r>
            <a:r>
              <a:rPr lang="fr-FR" sz="1600" b="1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endParaRPr lang="fr-FR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175000" y="3212976"/>
            <a:ext cx="3858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 a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 of the Ne-</a:t>
            </a:r>
            <a:r>
              <a:rPr lang="fr-FR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endParaRPr lang="fr-FR" sz="16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ixture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 times </a:t>
            </a:r>
            <a:r>
              <a:rPr lang="fr-FR" sz="1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larger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the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Ar-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</a:t>
            </a:r>
            <a:endParaRPr lang="fr-FR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203346" y="4196373"/>
            <a:ext cx="3858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 a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 of the Ne-</a:t>
            </a:r>
            <a:r>
              <a:rPr lang="fr-FR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endParaRPr lang="fr-FR" sz="16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ixture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twice</a:t>
            </a:r>
            <a:r>
              <a:rPr lang="fr-FR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larger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the</a:t>
            </a:r>
          </a:p>
          <a:p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He-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</a:t>
            </a:r>
            <a:endParaRPr lang="fr-FR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27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236291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Experimental relative gain variances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1" r="6795" b="2052"/>
          <a:stretch/>
        </p:blipFill>
        <p:spPr>
          <a:xfrm>
            <a:off x="140813" y="1017750"/>
            <a:ext cx="5217186" cy="496855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834463" y="1052736"/>
            <a:ext cx="30155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the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mixtures,</a:t>
            </a:r>
          </a:p>
          <a:p>
            <a:r>
              <a:rPr lang="fr-F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almost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unchanged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</a:p>
          <a:p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easured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range of </a:t>
            </a:r>
            <a:r>
              <a:rPr lang="fr-FR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fr-FR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908019" y="2128500"/>
            <a:ext cx="2760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mixtures</a:t>
            </a:r>
          </a:p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ave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close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908019" y="2905489"/>
            <a:ext cx="30091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almost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twice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the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mixture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852714" y="3970511"/>
            <a:ext cx="3119765" cy="1077218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Consistent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valid</a:t>
            </a:r>
            <a:endParaRPr lang="fr-FR" sz="16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uniform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predicting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larger</a:t>
            </a:r>
            <a:endParaRPr lang="fr-FR" sz="16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ionisation</a:t>
            </a:r>
          </a:p>
          <a:p>
            <a:r>
              <a:rPr lang="fr-FR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ate</a:t>
            </a:r>
            <a:r>
              <a:rPr lang="fr-F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lèche droite 9"/>
          <p:cNvSpPr/>
          <p:nvPr/>
        </p:nvSpPr>
        <p:spPr>
          <a:xfrm>
            <a:off x="5357999" y="4221088"/>
            <a:ext cx="396255" cy="576064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8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88640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Summary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279090" y="1294964"/>
            <a:ext cx="269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Active Target Detectors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30714" y="2025660"/>
            <a:ext cx="708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of avalanche multiplication in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gaseous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detectors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54049" y="2827820"/>
            <a:ext cx="694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 MPGD single-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(SER)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58074" y="3664434"/>
            <a:ext cx="355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The IPN Orsay laser test-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30715" y="4494306"/>
            <a:ext cx="47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Monte-Carlo </a:t>
            </a:r>
            <a:r>
              <a:rPr lang="fr-FR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endParaRPr lang="fr-FR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67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236291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SER simulation with Garfield++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Cube 2"/>
          <p:cNvSpPr/>
          <p:nvPr/>
        </p:nvSpPr>
        <p:spPr>
          <a:xfrm>
            <a:off x="611560" y="2780928"/>
            <a:ext cx="432048" cy="1584176"/>
          </a:xfrm>
          <a:prstGeom prst="cube">
            <a:avLst>
              <a:gd name="adj" fmla="val 100000"/>
            </a:avLst>
          </a:prstGeom>
          <a:solidFill>
            <a:schemeClr val="bg1">
              <a:lumMod val="85000"/>
              <a:alpha val="25000"/>
            </a:schemeClr>
          </a:solidFill>
          <a:ln>
            <a:solidFill>
              <a:srgbClr val="BFBFBF"/>
            </a:solidFill>
          </a:ln>
          <a:scene3d>
            <a:camera prst="orthographicFront">
              <a:rot lat="0" lon="21599976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" name="Picture 28"/>
          <p:cNvPicPr>
            <a:picLocks noChangeAspect="1" noChangeArrowheads="1"/>
          </p:cNvPicPr>
          <p:nvPr/>
        </p:nvPicPr>
        <p:blipFill>
          <a:blip r:embed="rId2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5" t="27188" r="29723" b="28516"/>
          <a:stretch>
            <a:fillRect/>
          </a:stretch>
        </p:blipFill>
        <p:spPr bwMode="auto">
          <a:xfrm>
            <a:off x="179388" y="5300663"/>
            <a:ext cx="18002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-36513" y="2174875"/>
            <a:ext cx="3744913" cy="2838450"/>
            <a:chOff x="-36512" y="1772816"/>
            <a:chExt cx="3744416" cy="2837929"/>
          </a:xfrm>
        </p:grpSpPr>
        <p:sp>
          <p:nvSpPr>
            <p:cNvPr id="6" name="Rectangle 62"/>
            <p:cNvSpPr>
              <a:spLocks noChangeArrowheads="1"/>
            </p:cNvSpPr>
            <p:nvPr/>
          </p:nvSpPr>
          <p:spPr bwMode="auto">
            <a:xfrm>
              <a:off x="-36512" y="1772816"/>
              <a:ext cx="1800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avalanche </a:t>
              </a:r>
            </a:p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ending plane</a:t>
              </a:r>
            </a:p>
          </p:txBody>
        </p:sp>
        <p:grpSp>
          <p:nvGrpSpPr>
            <p:cNvPr id="7" name="Group 64"/>
            <p:cNvGrpSpPr>
              <a:grpSpLocks/>
            </p:cNvGrpSpPr>
            <p:nvPr/>
          </p:nvGrpSpPr>
          <p:grpSpPr bwMode="auto">
            <a:xfrm>
              <a:off x="251520" y="1772816"/>
              <a:ext cx="3456384" cy="2837929"/>
              <a:chOff x="251520" y="1772816"/>
              <a:chExt cx="3456384" cy="2837929"/>
            </a:xfrm>
          </p:grpSpPr>
          <p:sp>
            <p:nvSpPr>
              <p:cNvPr id="8" name="TextBox 23"/>
              <p:cNvSpPr txBox="1">
                <a:spLocks noChangeArrowheads="1"/>
              </p:cNvSpPr>
              <p:nvPr/>
            </p:nvSpPr>
            <p:spPr bwMode="auto">
              <a:xfrm>
                <a:off x="1212096" y="3362543"/>
                <a:ext cx="18466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800"/>
              </a:p>
            </p:txBody>
          </p:sp>
          <p:grpSp>
            <p:nvGrpSpPr>
              <p:cNvPr id="9" name="Group 3"/>
              <p:cNvGrpSpPr>
                <a:grpSpLocks/>
              </p:cNvGrpSpPr>
              <p:nvPr/>
            </p:nvGrpSpPr>
            <p:grpSpPr bwMode="auto">
              <a:xfrm>
                <a:off x="611560" y="2348880"/>
                <a:ext cx="2520280" cy="1584176"/>
                <a:chOff x="3275856" y="2492896"/>
                <a:chExt cx="2520280" cy="1584176"/>
              </a:xfrm>
            </p:grpSpPr>
            <p:sp>
              <p:nvSpPr>
                <p:cNvPr id="17" name="Cube 16"/>
                <p:cNvSpPr/>
                <p:nvPr/>
              </p:nvSpPr>
              <p:spPr>
                <a:xfrm>
                  <a:off x="3275856" y="2492896"/>
                  <a:ext cx="1224136" cy="1584176"/>
                </a:xfrm>
                <a:prstGeom prst="cube">
                  <a:avLst>
                    <a:gd name="adj" fmla="val 35874"/>
                  </a:avLst>
                </a:prstGeom>
                <a:solidFill>
                  <a:schemeClr val="bg1">
                    <a:lumMod val="85000"/>
                    <a:alpha val="25000"/>
                  </a:schemeClr>
                </a:solidFill>
                <a:ln>
                  <a:solidFill>
                    <a:srgbClr val="BFBFBF"/>
                  </a:solidFill>
                </a:ln>
                <a:scene3d>
                  <a:camera prst="orthographicFront">
                    <a:rot lat="0" lon="21599976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" name="Trapezoid 25"/>
                <p:cNvSpPr/>
                <p:nvPr/>
              </p:nvSpPr>
              <p:spPr>
                <a:xfrm rot="5400000">
                  <a:off x="3815874" y="2888978"/>
                  <a:ext cx="142849" cy="792057"/>
                </a:xfrm>
                <a:prstGeom prst="trapezoid">
                  <a:avLst>
                    <a:gd name="adj" fmla="val 50000"/>
                  </a:avLst>
                </a:prstGeom>
                <a:solidFill>
                  <a:srgbClr val="0000FF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19" name="Group 2"/>
                <p:cNvGrpSpPr>
                  <a:grpSpLocks/>
                </p:cNvGrpSpPr>
                <p:nvPr/>
              </p:nvGrpSpPr>
              <p:grpSpPr bwMode="auto">
                <a:xfrm>
                  <a:off x="4067944" y="2492896"/>
                  <a:ext cx="1728192" cy="1584176"/>
                  <a:chOff x="4067944" y="2492896"/>
                  <a:chExt cx="1728192" cy="1584176"/>
                </a:xfrm>
              </p:grpSpPr>
              <p:sp>
                <p:nvSpPr>
                  <p:cNvPr id="20" name="Cube 19"/>
                  <p:cNvSpPr/>
                  <p:nvPr/>
                </p:nvSpPr>
                <p:spPr>
                  <a:xfrm>
                    <a:off x="4067944" y="2492896"/>
                    <a:ext cx="1728192" cy="1584176"/>
                  </a:xfrm>
                  <a:prstGeom prst="cube">
                    <a:avLst>
                      <a:gd name="adj" fmla="val 29650"/>
                    </a:avLst>
                  </a:prstGeom>
                  <a:solidFill>
                    <a:schemeClr val="bg1">
                      <a:lumMod val="85000"/>
                      <a:alpha val="25000"/>
                    </a:schemeClr>
                  </a:solidFill>
                  <a:ln>
                    <a:solidFill>
                      <a:srgbClr val="BFBFBF"/>
                    </a:solidFill>
                  </a:ln>
                  <a:scene3d>
                    <a:camera prst="orthographicFront">
                      <a:rot lat="0" lon="21599976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" name="Freeform 27"/>
                  <p:cNvSpPr/>
                  <p:nvPr/>
                </p:nvSpPr>
                <p:spPr>
                  <a:xfrm>
                    <a:off x="4211900" y="3248500"/>
                    <a:ext cx="1296814" cy="73012"/>
                  </a:xfrm>
                  <a:custGeom>
                    <a:avLst/>
                    <a:gdLst>
                      <a:gd name="connsiteX0" fmla="*/ 0 w 4265448"/>
                      <a:gd name="connsiteY0" fmla="*/ 183931 h 306552"/>
                      <a:gd name="connsiteX1" fmla="*/ 166414 w 4265448"/>
                      <a:gd name="connsiteY1" fmla="*/ 96345 h 306552"/>
                      <a:gd name="connsiteX2" fmla="*/ 472966 w 4265448"/>
                      <a:gd name="connsiteY2" fmla="*/ 218965 h 306552"/>
                      <a:gd name="connsiteX3" fmla="*/ 665655 w 4265448"/>
                      <a:gd name="connsiteY3" fmla="*/ 157655 h 306552"/>
                      <a:gd name="connsiteX4" fmla="*/ 735724 w 4265448"/>
                      <a:gd name="connsiteY4" fmla="*/ 175172 h 306552"/>
                      <a:gd name="connsiteX5" fmla="*/ 770759 w 4265448"/>
                      <a:gd name="connsiteY5" fmla="*/ 96345 h 306552"/>
                      <a:gd name="connsiteX6" fmla="*/ 945931 w 4265448"/>
                      <a:gd name="connsiteY6" fmla="*/ 148896 h 306552"/>
                      <a:gd name="connsiteX7" fmla="*/ 1007241 w 4265448"/>
                      <a:gd name="connsiteY7" fmla="*/ 78827 h 306552"/>
                      <a:gd name="connsiteX8" fmla="*/ 1121104 w 4265448"/>
                      <a:gd name="connsiteY8" fmla="*/ 148896 h 306552"/>
                      <a:gd name="connsiteX9" fmla="*/ 1261241 w 4265448"/>
                      <a:gd name="connsiteY9" fmla="*/ 236483 h 306552"/>
                      <a:gd name="connsiteX10" fmla="*/ 1427655 w 4265448"/>
                      <a:gd name="connsiteY10" fmla="*/ 157655 h 306552"/>
                      <a:gd name="connsiteX11" fmla="*/ 1471448 w 4265448"/>
                      <a:gd name="connsiteY11" fmla="*/ 70069 h 306552"/>
                      <a:gd name="connsiteX12" fmla="*/ 1611586 w 4265448"/>
                      <a:gd name="connsiteY12" fmla="*/ 70069 h 306552"/>
                      <a:gd name="connsiteX13" fmla="*/ 1699172 w 4265448"/>
                      <a:gd name="connsiteY13" fmla="*/ 131379 h 306552"/>
                      <a:gd name="connsiteX14" fmla="*/ 1839310 w 4265448"/>
                      <a:gd name="connsiteY14" fmla="*/ 140138 h 306552"/>
                      <a:gd name="connsiteX15" fmla="*/ 1900621 w 4265448"/>
                      <a:gd name="connsiteY15" fmla="*/ 87586 h 306552"/>
                      <a:gd name="connsiteX16" fmla="*/ 2014483 w 4265448"/>
                      <a:gd name="connsiteY16" fmla="*/ 96345 h 306552"/>
                      <a:gd name="connsiteX17" fmla="*/ 2067035 w 4265448"/>
                      <a:gd name="connsiteY17" fmla="*/ 183931 h 306552"/>
                      <a:gd name="connsiteX18" fmla="*/ 2145862 w 4265448"/>
                      <a:gd name="connsiteY18" fmla="*/ 236483 h 306552"/>
                      <a:gd name="connsiteX19" fmla="*/ 2286000 w 4265448"/>
                      <a:gd name="connsiteY19" fmla="*/ 254000 h 306552"/>
                      <a:gd name="connsiteX20" fmla="*/ 2391104 w 4265448"/>
                      <a:gd name="connsiteY20" fmla="*/ 306552 h 306552"/>
                      <a:gd name="connsiteX21" fmla="*/ 2469931 w 4265448"/>
                      <a:gd name="connsiteY21" fmla="*/ 280276 h 306552"/>
                      <a:gd name="connsiteX22" fmla="*/ 2469931 w 4265448"/>
                      <a:gd name="connsiteY22" fmla="*/ 175172 h 306552"/>
                      <a:gd name="connsiteX23" fmla="*/ 2601310 w 4265448"/>
                      <a:gd name="connsiteY23" fmla="*/ 175172 h 306552"/>
                      <a:gd name="connsiteX24" fmla="*/ 2697655 w 4265448"/>
                      <a:gd name="connsiteY24" fmla="*/ 218965 h 306552"/>
                      <a:gd name="connsiteX25" fmla="*/ 2767724 w 4265448"/>
                      <a:gd name="connsiteY25" fmla="*/ 254000 h 306552"/>
                      <a:gd name="connsiteX26" fmla="*/ 2864069 w 4265448"/>
                      <a:gd name="connsiteY26" fmla="*/ 218965 h 306552"/>
                      <a:gd name="connsiteX27" fmla="*/ 2899104 w 4265448"/>
                      <a:gd name="connsiteY27" fmla="*/ 157655 h 306552"/>
                      <a:gd name="connsiteX28" fmla="*/ 2995448 w 4265448"/>
                      <a:gd name="connsiteY28" fmla="*/ 96345 h 306552"/>
                      <a:gd name="connsiteX29" fmla="*/ 3100552 w 4265448"/>
                      <a:gd name="connsiteY29" fmla="*/ 105103 h 306552"/>
                      <a:gd name="connsiteX30" fmla="*/ 3284483 w 4265448"/>
                      <a:gd name="connsiteY30" fmla="*/ 113862 h 306552"/>
                      <a:gd name="connsiteX31" fmla="*/ 3407104 w 4265448"/>
                      <a:gd name="connsiteY31" fmla="*/ 17517 h 306552"/>
                      <a:gd name="connsiteX32" fmla="*/ 3547241 w 4265448"/>
                      <a:gd name="connsiteY32" fmla="*/ 52552 h 306552"/>
                      <a:gd name="connsiteX33" fmla="*/ 3643586 w 4265448"/>
                      <a:gd name="connsiteY33" fmla="*/ 131379 h 306552"/>
                      <a:gd name="connsiteX34" fmla="*/ 3792483 w 4265448"/>
                      <a:gd name="connsiteY34" fmla="*/ 218965 h 306552"/>
                      <a:gd name="connsiteX35" fmla="*/ 3897586 w 4265448"/>
                      <a:gd name="connsiteY35" fmla="*/ 210207 h 306552"/>
                      <a:gd name="connsiteX36" fmla="*/ 3958897 w 4265448"/>
                      <a:gd name="connsiteY36" fmla="*/ 96345 h 306552"/>
                      <a:gd name="connsiteX37" fmla="*/ 4081517 w 4265448"/>
                      <a:gd name="connsiteY37" fmla="*/ 70069 h 306552"/>
                      <a:gd name="connsiteX38" fmla="*/ 4265448 w 4265448"/>
                      <a:gd name="connsiteY38" fmla="*/ 0 h 3065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265448" h="306552">
                        <a:moveTo>
                          <a:pt x="0" y="183931"/>
                        </a:moveTo>
                        <a:lnTo>
                          <a:pt x="166414" y="96345"/>
                        </a:lnTo>
                        <a:lnTo>
                          <a:pt x="472966" y="218965"/>
                        </a:lnTo>
                        <a:lnTo>
                          <a:pt x="665655" y="157655"/>
                        </a:lnTo>
                        <a:lnTo>
                          <a:pt x="735724" y="175172"/>
                        </a:lnTo>
                        <a:lnTo>
                          <a:pt x="770759" y="96345"/>
                        </a:lnTo>
                        <a:lnTo>
                          <a:pt x="945931" y="148896"/>
                        </a:lnTo>
                        <a:lnTo>
                          <a:pt x="1007241" y="78827"/>
                        </a:lnTo>
                        <a:lnTo>
                          <a:pt x="1121104" y="148896"/>
                        </a:lnTo>
                        <a:lnTo>
                          <a:pt x="1261241" y="236483"/>
                        </a:lnTo>
                        <a:lnTo>
                          <a:pt x="1427655" y="157655"/>
                        </a:lnTo>
                        <a:lnTo>
                          <a:pt x="1471448" y="70069"/>
                        </a:lnTo>
                        <a:lnTo>
                          <a:pt x="1611586" y="70069"/>
                        </a:lnTo>
                        <a:lnTo>
                          <a:pt x="1699172" y="131379"/>
                        </a:lnTo>
                        <a:lnTo>
                          <a:pt x="1839310" y="140138"/>
                        </a:lnTo>
                        <a:lnTo>
                          <a:pt x="1900621" y="87586"/>
                        </a:lnTo>
                        <a:lnTo>
                          <a:pt x="2014483" y="96345"/>
                        </a:lnTo>
                        <a:lnTo>
                          <a:pt x="2067035" y="183931"/>
                        </a:lnTo>
                        <a:lnTo>
                          <a:pt x="2145862" y="236483"/>
                        </a:lnTo>
                        <a:lnTo>
                          <a:pt x="2286000" y="254000"/>
                        </a:lnTo>
                        <a:lnTo>
                          <a:pt x="2391104" y="306552"/>
                        </a:lnTo>
                        <a:lnTo>
                          <a:pt x="2469931" y="280276"/>
                        </a:lnTo>
                        <a:lnTo>
                          <a:pt x="2469931" y="175172"/>
                        </a:lnTo>
                        <a:lnTo>
                          <a:pt x="2601310" y="175172"/>
                        </a:lnTo>
                        <a:lnTo>
                          <a:pt x="2697655" y="218965"/>
                        </a:lnTo>
                        <a:lnTo>
                          <a:pt x="2767724" y="254000"/>
                        </a:lnTo>
                        <a:lnTo>
                          <a:pt x="2864069" y="218965"/>
                        </a:lnTo>
                        <a:lnTo>
                          <a:pt x="2899104" y="157655"/>
                        </a:lnTo>
                        <a:lnTo>
                          <a:pt x="2995448" y="96345"/>
                        </a:lnTo>
                        <a:lnTo>
                          <a:pt x="3100552" y="105103"/>
                        </a:lnTo>
                        <a:lnTo>
                          <a:pt x="3284483" y="113862"/>
                        </a:lnTo>
                        <a:lnTo>
                          <a:pt x="3407104" y="17517"/>
                        </a:lnTo>
                        <a:lnTo>
                          <a:pt x="3547241" y="52552"/>
                        </a:lnTo>
                        <a:lnTo>
                          <a:pt x="3643586" y="131379"/>
                        </a:lnTo>
                        <a:lnTo>
                          <a:pt x="3792483" y="218965"/>
                        </a:lnTo>
                        <a:lnTo>
                          <a:pt x="3897586" y="210207"/>
                        </a:lnTo>
                        <a:lnTo>
                          <a:pt x="3958897" y="96345"/>
                        </a:lnTo>
                        <a:lnTo>
                          <a:pt x="4081517" y="70069"/>
                        </a:lnTo>
                        <a:lnTo>
                          <a:pt x="4265448" y="0"/>
                        </a:lnTo>
                      </a:path>
                    </a:pathLst>
                  </a:custGeom>
                  <a:ln w="12700" cmpd="sng">
                    <a:solidFill>
                      <a:srgbClr val="0000FF"/>
                    </a:solidFill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  <p:sp>
            <p:nvSpPr>
              <p:cNvPr id="10" name="Rectangle 12"/>
              <p:cNvSpPr>
                <a:spLocks noChangeArrowheads="1"/>
              </p:cNvSpPr>
              <p:nvPr/>
            </p:nvSpPr>
            <p:spPr bwMode="auto">
              <a:xfrm>
                <a:off x="1547664" y="1772816"/>
                <a:ext cx="170993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000000"/>
                    </a:solidFill>
                  </a:rPr>
                  <a:t>Drift region 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</a:rPr>
                  <a:t>3,2mm - 0.9kV/cm</a:t>
                </a:r>
              </a:p>
            </p:txBody>
          </p:sp>
          <p:sp>
            <p:nvSpPr>
              <p:cNvPr id="11" name="Rectangle 13"/>
              <p:cNvSpPr>
                <a:spLocks noChangeArrowheads="1"/>
              </p:cNvSpPr>
              <p:nvPr/>
            </p:nvSpPr>
            <p:spPr bwMode="auto">
              <a:xfrm>
                <a:off x="251520" y="4149080"/>
                <a:ext cx="170993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</a:rPr>
                  <a:t>Amplification region</a:t>
                </a:r>
              </a:p>
              <a:p>
                <a:r>
                  <a:rPr lang="en-US" sz="1200" b="1">
                    <a:solidFill>
                      <a:srgbClr val="000000"/>
                    </a:solidFill>
                  </a:rPr>
                  <a:t> </a:t>
                </a:r>
                <a:r>
                  <a:rPr lang="en-US" sz="1200">
                    <a:solidFill>
                      <a:srgbClr val="000000"/>
                    </a:solidFill>
                  </a:rPr>
                  <a:t>160µm - 20-35kV/cm</a:t>
                </a:r>
              </a:p>
            </p:txBody>
          </p:sp>
          <p:cxnSp>
            <p:nvCxnSpPr>
              <p:cNvPr id="12" name="Straight Arrow Connector 14"/>
              <p:cNvCxnSpPr>
                <a:stCxn id="11" idx="0"/>
              </p:cNvCxnSpPr>
              <p:nvPr/>
            </p:nvCxnSpPr>
            <p:spPr>
              <a:xfrm flipV="1">
                <a:off x="1106337" y="3713973"/>
                <a:ext cx="9524" cy="434895"/>
              </a:xfrm>
              <a:prstGeom prst="straightConnector1">
                <a:avLst/>
              </a:prstGeom>
              <a:ln>
                <a:solidFill>
                  <a:schemeClr val="bg2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45"/>
              <p:cNvCxnSpPr>
                <a:stCxn id="10" idx="2"/>
              </p:cNvCxnSpPr>
              <p:nvPr/>
            </p:nvCxnSpPr>
            <p:spPr>
              <a:xfrm>
                <a:off x="2401565" y="2234694"/>
                <a:ext cx="9524" cy="401563"/>
              </a:xfrm>
              <a:prstGeom prst="straightConnector1">
                <a:avLst/>
              </a:prstGeom>
              <a:ln>
                <a:solidFill>
                  <a:schemeClr val="bg2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Rectangle 50"/>
              <p:cNvSpPr>
                <a:spLocks noChangeArrowheads="1"/>
              </p:cNvSpPr>
              <p:nvPr/>
            </p:nvSpPr>
            <p:spPr bwMode="auto">
              <a:xfrm>
                <a:off x="1907704" y="4149080"/>
                <a:ext cx="18002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000000"/>
                    </a:solidFill>
                  </a:rPr>
                  <a:t>electron starting </a:t>
                </a:r>
              </a:p>
              <a:p>
                <a:pPr algn="ctr"/>
                <a:r>
                  <a:rPr lang="en-US" sz="1200" b="1">
                    <a:solidFill>
                      <a:srgbClr val="000000"/>
                    </a:solidFill>
                  </a:rPr>
                  <a:t>point</a:t>
                </a:r>
              </a:p>
            </p:txBody>
          </p:sp>
          <p:cxnSp>
            <p:nvCxnSpPr>
              <p:cNvPr id="15" name="Straight Arrow Connector 51"/>
              <p:cNvCxnSpPr>
                <a:stCxn id="14" idx="0"/>
                <a:endCxn id="21" idx="38"/>
              </p:cNvCxnSpPr>
              <p:nvPr/>
            </p:nvCxnSpPr>
            <p:spPr>
              <a:xfrm flipV="1">
                <a:off x="2807912" y="3104485"/>
                <a:ext cx="0" cy="1044383"/>
              </a:xfrm>
              <a:prstGeom prst="straightConnector1">
                <a:avLst/>
              </a:prstGeom>
              <a:ln>
                <a:solidFill>
                  <a:schemeClr val="bg2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63"/>
              <p:cNvCxnSpPr>
                <a:stCxn id="6" idx="2"/>
              </p:cNvCxnSpPr>
              <p:nvPr/>
            </p:nvCxnSpPr>
            <p:spPr>
              <a:xfrm flipH="1">
                <a:off x="826975" y="2234694"/>
                <a:ext cx="0" cy="834872"/>
              </a:xfrm>
              <a:prstGeom prst="straightConnector1">
                <a:avLst/>
              </a:prstGeom>
              <a:ln>
                <a:solidFill>
                  <a:schemeClr val="bg2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468313" y="1268760"/>
            <a:ext cx="850745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events</a:t>
            </a:r>
            <a:r>
              <a:rPr lang="en-US" sz="1600" dirty="0"/>
              <a:t> have been simulated in a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microscopic avalanche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/>
              <a:t>model, using a two volume </a:t>
            </a:r>
          </a:p>
          <a:p>
            <a:pPr eaLnBrk="1" hangingPunct="1"/>
            <a:r>
              <a:rPr lang="en-US" sz="1600" dirty="0"/>
              <a:t>simulation for the electron drift and the avalanche development / amplification.</a:t>
            </a:r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3708400" y="1988840"/>
            <a:ext cx="532765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electrical fields</a:t>
            </a:r>
            <a:r>
              <a:rPr lang="en-US" sz="1600" dirty="0" smtClean="0"/>
              <a:t> are assume to be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homogeneous</a:t>
            </a:r>
            <a:r>
              <a:rPr lang="en-US" sz="1600" dirty="0" smtClean="0"/>
              <a:t> and adopted as </a:t>
            </a:r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analytic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fields</a:t>
            </a:r>
            <a:r>
              <a:rPr lang="en-US" sz="1600" dirty="0" smtClean="0"/>
              <a:t>. (Parallel plate approximation)</a:t>
            </a:r>
          </a:p>
          <a:p>
            <a:pPr eaLnBrk="1" hangingPunct="1">
              <a:defRPr/>
            </a:pPr>
            <a:endParaRPr lang="en-US" sz="1600" dirty="0" smtClean="0">
              <a:sym typeface="Wingdings"/>
            </a:endParaRPr>
          </a:p>
          <a:p>
            <a:pPr eaLnBrk="1" hangingPunct="1">
              <a:defRPr/>
            </a:pPr>
            <a:r>
              <a:rPr lang="en-US" sz="1600" dirty="0" smtClean="0">
                <a:sym typeface="Wingdings"/>
              </a:rPr>
              <a:t>Simulation of the drift process respects the </a:t>
            </a:r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starting conditions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en-US" sz="1600" dirty="0" smtClean="0">
                <a:sym typeface="Wingdings"/>
              </a:rPr>
              <a:t>of the electron initiating the avalanche. </a:t>
            </a:r>
          </a:p>
          <a:p>
            <a:pPr eaLnBrk="1" hangingPunct="1">
              <a:defRPr/>
            </a:pPr>
            <a:endParaRPr lang="en-US" sz="1600" dirty="0" smtClean="0">
              <a:sym typeface="Wingdings"/>
            </a:endParaRPr>
          </a:p>
          <a:p>
            <a:pPr marL="285750" indent="-285750" eaLnBrk="1" hangingPunct="1">
              <a:buFont typeface="Wingdings" charset="0"/>
              <a:buChar char="à"/>
              <a:defRPr/>
            </a:pPr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Microscopic</a:t>
            </a:r>
            <a:r>
              <a:rPr lang="en-US" sz="1600" dirty="0" smtClean="0">
                <a:sym typeface="Wingdings"/>
              </a:rPr>
              <a:t> approach yields </a:t>
            </a:r>
            <a:r>
              <a:rPr lang="en-US" sz="1600" b="1" dirty="0" smtClean="0">
                <a:sym typeface="Wingdings"/>
              </a:rPr>
              <a:t>mean</a:t>
            </a:r>
            <a:r>
              <a:rPr lang="en-US" sz="1600" dirty="0" smtClean="0">
                <a:sym typeface="Wingdings"/>
              </a:rPr>
              <a:t> amplification and </a:t>
            </a:r>
            <a:r>
              <a:rPr lang="en-US" sz="1600" b="1" dirty="0" smtClean="0">
                <a:sym typeface="Wingdings"/>
              </a:rPr>
              <a:t>variance</a:t>
            </a:r>
            <a:r>
              <a:rPr lang="en-US" sz="1600" dirty="0" smtClean="0">
                <a:sym typeface="Wingdings"/>
              </a:rPr>
              <a:t> of the gain, spectra are available.</a:t>
            </a:r>
          </a:p>
          <a:p>
            <a:pPr eaLnBrk="1" hangingPunct="1">
              <a:defRPr/>
            </a:pPr>
            <a:endParaRPr lang="en-US" sz="1600" dirty="0" smtClean="0">
              <a:sym typeface="Wingdings"/>
            </a:endParaRPr>
          </a:p>
          <a:p>
            <a:pPr marL="285750" indent="-285750" eaLnBrk="1" hangingPunct="1">
              <a:buFont typeface="Wingdings" charset="0"/>
              <a:buChar char="à"/>
              <a:defRPr/>
            </a:pPr>
            <a:r>
              <a:rPr lang="en-US" sz="1600" dirty="0" smtClean="0">
                <a:sym typeface="Wingdings"/>
              </a:rPr>
              <a:t>The individual treatment of each electron requires huge calculation time,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sufficient statistic can not be simulated for high fields.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8373906" y="4928036"/>
            <a:ext cx="45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000" b="1" i="1" dirty="0">
                <a:solidFill>
                  <a:srgbClr val="FF0000"/>
                </a:solidFill>
              </a:rPr>
              <a:t>↯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8578850" y="38414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✓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932040" y="6034643"/>
            <a:ext cx="2371162" cy="307777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Courtesy</a:t>
            </a:r>
            <a:r>
              <a:rPr lang="fr-FR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Fabian </a:t>
            </a:r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Kuger</a:t>
            </a:r>
            <a:endParaRPr lang="fr-FR" sz="14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05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236291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Avalanche extrapolation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69731" y="841499"/>
            <a:ext cx="9076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How to access </a:t>
            </a:r>
            <a:r>
              <a:rPr lang="en-US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</a:t>
            </a:r>
            <a:r>
              <a:rPr lang="en-US" sz="1600" b="1" dirty="0"/>
              <a:t> and </a:t>
            </a:r>
            <a:r>
              <a:rPr lang="en-US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variance</a:t>
            </a:r>
            <a:r>
              <a:rPr lang="en-US" sz="1600" b="1" dirty="0"/>
              <a:t> for huge avalanches (&gt; 10</a:t>
            </a:r>
            <a:r>
              <a:rPr lang="en-US" sz="1600" b="1" baseline="30000" dirty="0"/>
              <a:t>5</a:t>
            </a:r>
            <a:r>
              <a:rPr lang="en-US" sz="1600" b="1" dirty="0"/>
              <a:t> e</a:t>
            </a:r>
            <a:r>
              <a:rPr lang="en-US" sz="1600" b="1" baseline="30000" dirty="0"/>
              <a:t>-</a:t>
            </a:r>
            <a:r>
              <a:rPr lang="en-US" sz="1600" b="1" dirty="0"/>
              <a:t>) with significant </a:t>
            </a:r>
            <a:r>
              <a:rPr lang="en-US" sz="1600" b="1" dirty="0" smtClean="0"/>
              <a:t>statistics ?</a:t>
            </a:r>
            <a:endParaRPr lang="en-US" sz="1600" b="1" dirty="0"/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397975" y="1202961"/>
            <a:ext cx="86892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u="sng" dirty="0"/>
              <a:t>Approach: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Avalanche development is a statistical process</a:t>
            </a:r>
            <a:r>
              <a:rPr lang="en-US" sz="1600" dirty="0"/>
              <a:t>. As soon as the avalanche has</a:t>
            </a:r>
          </a:p>
          <a:p>
            <a:pPr eaLnBrk="1" hangingPunct="1"/>
            <a:r>
              <a:rPr lang="en-US" sz="1600" dirty="0"/>
              <a:t>sufficiently grown, single fluctuations in further amplification processes are </a:t>
            </a:r>
            <a:r>
              <a:rPr lang="en-US" sz="1600" dirty="0" smtClean="0"/>
              <a:t>averaged out.</a:t>
            </a:r>
            <a:endParaRPr lang="en-US" sz="1600" dirty="0"/>
          </a:p>
        </p:txBody>
      </p:sp>
      <p:grpSp>
        <p:nvGrpSpPr>
          <p:cNvPr id="5" name="Gruppieren 17"/>
          <p:cNvGrpSpPr>
            <a:grpSpLocks/>
          </p:cNvGrpSpPr>
          <p:nvPr/>
        </p:nvGrpSpPr>
        <p:grpSpPr bwMode="auto">
          <a:xfrm>
            <a:off x="6085987" y="1935011"/>
            <a:ext cx="2755900" cy="2376488"/>
            <a:chOff x="6227763" y="1556792"/>
            <a:chExt cx="2755900" cy="2376487"/>
          </a:xfrm>
        </p:grpSpPr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8459788" y="1626691"/>
              <a:ext cx="523875" cy="1947812"/>
              <a:chOff x="8670827" y="1017090"/>
              <a:chExt cx="572995" cy="2092678"/>
            </a:xfrm>
          </p:grpSpPr>
          <p:sp>
            <p:nvSpPr>
              <p:cNvPr id="9" name="TextBox 10"/>
              <p:cNvSpPr txBox="1"/>
              <p:nvPr/>
            </p:nvSpPr>
            <p:spPr>
              <a:xfrm>
                <a:off x="8670827" y="1017037"/>
                <a:ext cx="572995" cy="1007991"/>
              </a:xfrm>
              <a:prstGeom prst="rect">
                <a:avLst/>
              </a:prstGeom>
              <a:noFill/>
            </p:spPr>
            <p:txBody>
              <a:bodyPr vert="vert">
                <a:spAutoFit/>
              </a:bodyPr>
              <a:lstStyle/>
              <a:p>
                <a:pPr algn="ctr">
                  <a:defRPr/>
                </a:pPr>
                <a:r>
                  <a:rPr lang="en-US" sz="1100" dirty="0"/>
                  <a:t>full (physics) simulation</a:t>
                </a:r>
              </a:p>
            </p:txBody>
          </p:sp>
          <p:sp>
            <p:nvSpPr>
              <p:cNvPr id="10" name="TextBox 11"/>
              <p:cNvSpPr txBox="1"/>
              <p:nvPr/>
            </p:nvSpPr>
            <p:spPr>
              <a:xfrm>
                <a:off x="8670827" y="2101778"/>
                <a:ext cx="572995" cy="1007991"/>
              </a:xfrm>
              <a:prstGeom prst="rect">
                <a:avLst/>
              </a:prstGeom>
              <a:noFill/>
            </p:spPr>
            <p:txBody>
              <a:bodyPr vert="vert">
                <a:spAutoFit/>
              </a:bodyPr>
              <a:lstStyle/>
              <a:p>
                <a:pPr algn="ctr">
                  <a:defRPr/>
                </a:pPr>
                <a:r>
                  <a:rPr lang="en-US" sz="1100" dirty="0"/>
                  <a:t>mathematical extrapolation</a:t>
                </a:r>
              </a:p>
            </p:txBody>
          </p:sp>
        </p:grpSp>
        <p:pic>
          <p:nvPicPr>
            <p:cNvPr id="7" name="Picture 1"/>
            <p:cNvPicPr>
              <a:picLocks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3" t="20152" r="12318"/>
            <a:stretch>
              <a:fillRect/>
            </a:stretch>
          </p:blipFill>
          <p:spPr bwMode="auto">
            <a:xfrm>
              <a:off x="6227763" y="1556792"/>
              <a:ext cx="2233612" cy="237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Gerade Verbindung 9"/>
            <p:cNvCxnSpPr/>
            <p:nvPr/>
          </p:nvCxnSpPr>
          <p:spPr>
            <a:xfrm>
              <a:off x="6659563" y="2636292"/>
              <a:ext cx="189865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397975" y="1855546"/>
            <a:ext cx="547211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Font typeface="Wingdings" charset="0"/>
              <a:buChar char="à"/>
              <a:defRPr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First amplification step dominates the size of the avalanche</a:t>
            </a:r>
            <a:r>
              <a:rPr lang="en-US" sz="1600" dirty="0" smtClean="0">
                <a:sym typeface="Wingdings"/>
              </a:rPr>
              <a:t> and has to be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fully simulated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en-US" sz="1600" dirty="0" smtClean="0">
                <a:sym typeface="Wingdings"/>
              </a:rPr>
              <a:t>until avalanche reaches sufficient size (~100 e</a:t>
            </a:r>
            <a:r>
              <a:rPr lang="en-US" sz="1600" baseline="30000" dirty="0" smtClean="0">
                <a:sym typeface="Wingdings"/>
              </a:rPr>
              <a:t>-</a:t>
            </a:r>
            <a:r>
              <a:rPr lang="en-US" sz="1600" dirty="0" smtClean="0">
                <a:sym typeface="Wingdings"/>
              </a:rPr>
              <a:t>).</a:t>
            </a:r>
          </a:p>
          <a:p>
            <a:pPr eaLnBrk="1" hangingPunct="1">
              <a:defRPr/>
            </a:pPr>
            <a:endParaRPr lang="en-US" sz="1600" dirty="0" smtClean="0">
              <a:sym typeface="Wingdings"/>
            </a:endParaRPr>
          </a:p>
          <a:p>
            <a:pPr marL="285750" indent="-285750" eaLnBrk="1" hangingPunct="1">
              <a:buFont typeface="Wingdings" charset="0"/>
              <a:buChar char="à"/>
              <a:defRPr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The further (CPU-consuming) amplification steps </a:t>
            </a:r>
            <a:r>
              <a:rPr lang="en-US" sz="1600" dirty="0" smtClean="0">
                <a:sym typeface="Wingdings"/>
              </a:rPr>
              <a:t>are dominated by statistics and can be handled with an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mathematical extrapolation</a:t>
            </a:r>
            <a:r>
              <a:rPr lang="en-US" sz="1600" dirty="0" smtClean="0">
                <a:sym typeface="Wingdings"/>
              </a:rPr>
              <a:t>.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97975" y="4315522"/>
            <a:ext cx="835183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Justifications:</a:t>
            </a:r>
            <a:endParaRPr lang="en-US" sz="1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Full avalanche development consists of a series of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independent steps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(k)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is the probability of a single-electron to create an avalanche of 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electrons at the </a:t>
            </a:r>
            <a:r>
              <a:rPr lang="en-US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-th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step.</a:t>
            </a:r>
            <a:endParaRPr lang="en-US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(k)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depends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spatial step length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electric field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gas mixture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charset="0"/>
              </a:rPr>
              <a:t>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charset="0"/>
              </a:rPr>
              <a:t>same conditions during different steps lead to equal 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(k)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within each step.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775093" y="4311499"/>
            <a:ext cx="2371162" cy="307777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Courtesy</a:t>
            </a:r>
            <a:r>
              <a:rPr lang="fr-FR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Fabian </a:t>
            </a:r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Kuger</a:t>
            </a:r>
            <a:endParaRPr lang="fr-FR" sz="14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47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231062" y="824136"/>
            <a:ext cx="8784976" cy="2058974"/>
            <a:chOff x="323528" y="824136"/>
            <a:chExt cx="8784976" cy="2058974"/>
          </a:xfrm>
        </p:grpSpPr>
        <p:sp>
          <p:nvSpPr>
            <p:cNvPr id="5" name="Rectangle 4"/>
            <p:cNvSpPr/>
            <p:nvPr/>
          </p:nvSpPr>
          <p:spPr>
            <a:xfrm>
              <a:off x="323528" y="824136"/>
              <a:ext cx="878497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buFont typeface="Wingdings" charset="2"/>
                <a:buChar char="Ø"/>
              </a:pPr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all </a:t>
              </a:r>
              <a:r>
                <a:rPr lang="en-US" sz="16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simulations, </a:t>
              </a:r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</a:t>
              </a:r>
              <a:r>
                <a:rPr lang="en-US" sz="16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‘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full avalanche’ </a:t>
              </a: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has been computed for low 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E-fields </a:t>
              </a: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≤ 27kV/cm</a:t>
              </a: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sz="16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‘first-half-simulations</a:t>
              </a: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’ 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in </a:t>
              </a: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the full range (20-35kV/cm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  <a:p>
              <a:pPr lvl="0"/>
              <a:endParaRPr lang="en-US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/>
              <a:r>
                <a:rPr lang="en-US" sz="16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 </a:t>
              </a: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The step-number-exponent </a:t>
              </a:r>
              <a:r>
                <a:rPr lang="en-US" sz="16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cs typeface="Arial" panose="020B0604020202020204" pitchFamily="34" charset="0"/>
                  <a:sym typeface="Wingdings"/>
                </a:rPr>
                <a:t>x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 </a:t>
              </a:r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 </a:t>
              </a:r>
              <a:r>
                <a:rPr lang="en-US" sz="16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is determined </a:t>
              </a: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in a control 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region (25-27kV/cm)</a:t>
              </a:r>
            </a:p>
            <a:p>
              <a:pPr lvl="0"/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         (</a:t>
              </a:r>
              <a:r>
                <a:rPr lang="en-US" sz="16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cs typeface="Arial" panose="020B0604020202020204" pitchFamily="34" charset="0"/>
                  <a:sym typeface="Wingdings"/>
                </a:rPr>
                <a:t>x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 ~ 2) </a:t>
              </a:r>
            </a:p>
            <a:p>
              <a:pPr lvl="0"/>
              <a:endPara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endParaRPr>
            </a:p>
            <a:p>
              <a:pPr lvl="0"/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      </a:t>
              </a:r>
              <a:r>
                <a:rPr lang="en-US" sz="16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Mean and relative gain variance</a:t>
              </a:r>
              <a:r>
                <a:rPr lang="en-US" sz="16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/>
                </a:rPr>
                <a:t>                          ,</a:t>
              </a: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298" y="1972783"/>
              <a:ext cx="3305354" cy="910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4767" y="2311785"/>
              <a:ext cx="1361138" cy="355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ZoneTexte 1"/>
          <p:cNvSpPr txBox="1"/>
          <p:nvPr/>
        </p:nvSpPr>
        <p:spPr>
          <a:xfrm>
            <a:off x="2483768" y="236291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Simulation studies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"/>
          <a:stretch>
            <a:fillRect/>
          </a:stretch>
        </p:blipFill>
        <p:spPr bwMode="auto">
          <a:xfrm>
            <a:off x="6022254" y="3789039"/>
            <a:ext cx="3121747" cy="230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54906"/>
              </p:ext>
            </p:extLst>
          </p:nvPr>
        </p:nvGraphicFramePr>
        <p:xfrm>
          <a:off x="575344" y="4376850"/>
          <a:ext cx="5040561" cy="1339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187"/>
                <a:gridCol w="1680187"/>
                <a:gridCol w="1680187"/>
              </a:tblGrid>
              <a:tr h="334836">
                <a:tc>
                  <a:txBody>
                    <a:bodyPr/>
                    <a:lstStyle/>
                    <a:p>
                      <a:r>
                        <a:rPr lang="fr-FR" sz="1400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</a:t>
                      </a:r>
                      <a:r>
                        <a:rPr lang="fr-FR" sz="14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mixture</a:t>
                      </a:r>
                      <a:endParaRPr lang="fr-FR" sz="14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 (kV/cm)</a:t>
                      </a:r>
                      <a:endParaRPr lang="fr-FR" sz="14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fr-FR" sz="1400" baseline="-25000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fr-FR" sz="14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34836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iC</a:t>
                      </a:r>
                      <a:r>
                        <a:rPr lang="fr-FR" sz="1400" b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fr-FR" sz="1400" b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5%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28.12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0.321 +/- 0.003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48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 iC</a:t>
                      </a:r>
                      <a:r>
                        <a:rPr lang="fr-FR" sz="1400" b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fr-FR" sz="1400" b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5%</a:t>
                      </a:r>
                      <a:endParaRPr lang="fr-FR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26.25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0.482 +/- 0.017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48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iC</a:t>
                      </a:r>
                      <a:r>
                        <a:rPr lang="fr-FR" sz="1400" b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fr-FR" sz="1400" b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fr-FR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5%</a:t>
                      </a:r>
                      <a:endParaRPr lang="fr-FR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26.25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0.175 +/- 0.025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611560" y="5747410"/>
            <a:ext cx="5054589" cy="83099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Feedback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included</a:t>
            </a:r>
            <a:endParaRPr lang="fr-F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1600" b="1" baseline="-25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assumed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identical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for all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excited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states </a:t>
            </a:r>
            <a:endParaRPr lang="fr-F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481024" y="6246309"/>
            <a:ext cx="2371162" cy="307777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Courtesy</a:t>
            </a:r>
            <a:r>
              <a:rPr lang="fr-FR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Fabian </a:t>
            </a:r>
            <a:r>
              <a:rPr lang="fr-FR" sz="14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Kuger</a:t>
            </a:r>
            <a:endParaRPr lang="fr-FR" sz="14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lèche droite 2"/>
          <p:cNvSpPr/>
          <p:nvPr/>
        </p:nvSpPr>
        <p:spPr>
          <a:xfrm>
            <a:off x="179512" y="5877272"/>
            <a:ext cx="360040" cy="54724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77222" y="2626260"/>
            <a:ext cx="69108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Two kinds of simulations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have been performed: </a:t>
            </a:r>
            <a:b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</a:b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    </a:t>
            </a:r>
            <a:r>
              <a: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‘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Without Penning transfer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’ and </a:t>
            </a:r>
            <a:r>
              <a: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‘Penning-transfer included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Only combination of both yields the impact of Penning </a:t>
            </a:r>
          </a:p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transfer on the avalanche size.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dirty="0" smtClean="0"/>
              <a:t>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706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4" y="220024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Comparison of calculated and experimental SER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23" y="3654220"/>
            <a:ext cx="3254408" cy="296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551" y="898667"/>
            <a:ext cx="3166846" cy="28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22" y="872606"/>
            <a:ext cx="3116421" cy="284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841633" y="2051425"/>
            <a:ext cx="12442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= 28.12 kV/cm</a:t>
            </a:r>
            <a:endParaRPr lang="fr-F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076056" y="2025162"/>
            <a:ext cx="12442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= 26.25 kV/cm</a:t>
            </a:r>
            <a:endParaRPr lang="fr-F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975962" y="4951305"/>
            <a:ext cx="12442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= 26.25 kV/cm</a:t>
            </a:r>
            <a:endParaRPr lang="fr-F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480051" y="1569840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0.56 +/- 0.04</a:t>
            </a:r>
            <a:endParaRPr lang="fr-FR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65366" y="1585012"/>
            <a:ext cx="1111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0.30 +/- 0.01</a:t>
            </a:r>
            <a:endParaRPr lang="fr-FR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582046" y="4477842"/>
            <a:ext cx="1111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0.37 +/- 0.03</a:t>
            </a:r>
            <a:endParaRPr lang="fr-FR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165569" y="4046720"/>
            <a:ext cx="497764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r>
              <a:rPr lang="fr-FR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reproduce</a:t>
            </a:r>
            <a:r>
              <a:rPr lang="fr-FR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 of  the Ne </a:t>
            </a:r>
          </a:p>
          <a:p>
            <a:r>
              <a:rPr lang="fr-FR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He-</a:t>
            </a:r>
            <a:r>
              <a:rPr lang="fr-FR" sz="1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mixture.</a:t>
            </a:r>
          </a:p>
          <a:p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alculated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 of the Ar-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</a:t>
            </a:r>
          </a:p>
          <a:p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underestimates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spectrum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327376" y="6015771"/>
            <a:ext cx="3279680" cy="276999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2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Zerguerras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NIM A 772 (2015) 76-82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30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11760" y="25233"/>
            <a:ext cx="6264275" cy="70788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Comparison of calculated and experimental gains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" t="8718" r="6390" b="1881"/>
          <a:stretch/>
        </p:blipFill>
        <p:spPr>
          <a:xfrm>
            <a:off x="42176" y="1196752"/>
            <a:ext cx="5268594" cy="502823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503450" y="2503620"/>
            <a:ext cx="35157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fr-FR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30kV/cm,  the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endParaRPr lang="fr-FR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calculated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curve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endParaRPr lang="fr-FR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5202250" y="3723226"/>
            <a:ext cx="416596" cy="472407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650926" y="3543930"/>
            <a:ext cx="3425938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contribution due 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avalanches not </a:t>
            </a:r>
          </a:p>
          <a:p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included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</a:t>
            </a:r>
            <a:endParaRPr lang="fr-FR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618846" y="1520807"/>
            <a:ext cx="2943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reproduce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  <a:p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to </a:t>
            </a:r>
            <a:r>
              <a:rPr lang="fr-FR" sz="1600" b="1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30kV/cm</a:t>
            </a:r>
            <a:endParaRPr lang="fr-FR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409238" y="5346268"/>
            <a:ext cx="216024" cy="21602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1815557" y="5299377"/>
            <a:ext cx="216024" cy="21602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1815558" y="4420153"/>
            <a:ext cx="216024" cy="21602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547902" y="6257655"/>
            <a:ext cx="216024" cy="21602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794161" y="6224991"/>
            <a:ext cx="4076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points </a:t>
            </a:r>
            <a:r>
              <a:rPr lang="fr-FR" sz="1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1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1400" b="1" baseline="-25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determination</a:t>
            </a:r>
            <a:endParaRPr lang="fr-FR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450723" y="5939114"/>
            <a:ext cx="3279680" cy="276999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2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Zerguerras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NIM A 772 (2015) 76-82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1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11760" y="25233"/>
            <a:ext cx="6264275" cy="70788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Comparison of calculated and experimental relative gain variance 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1" r="7468" b="2223"/>
          <a:stretch/>
        </p:blipFill>
        <p:spPr>
          <a:xfrm>
            <a:off x="46856" y="922113"/>
            <a:ext cx="5502923" cy="527875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549779" y="991436"/>
            <a:ext cx="35269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hierarchy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calculated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consistent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endParaRPr lang="fr-FR" sz="1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and expectations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endParaRPr lang="fr-FR" sz="1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onsiderations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ionisation rates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549779" y="2344251"/>
            <a:ext cx="34499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agreement up to 30kV/cm</a:t>
            </a:r>
          </a:p>
          <a:p>
            <a:r>
              <a:rPr lang="fr-FR" sz="16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ith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of Ne and </a:t>
            </a:r>
          </a:p>
          <a:p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He-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mixtures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despite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</a:p>
          <a:p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odel approximations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546186" y="3933056"/>
            <a:ext cx="3583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Discrepancy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endParaRPr lang="fr-FR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for the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Ar-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mixture and 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30kV/cm for Ne and He-</a:t>
            </a:r>
            <a:r>
              <a:rPr lang="fr-FR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mixtures</a:t>
            </a:r>
            <a:endParaRPr lang="fr-FR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5916706" y="5373216"/>
            <a:ext cx="504056" cy="360040"/>
            <a:chOff x="5916706" y="5373216"/>
            <a:chExt cx="504056" cy="360040"/>
          </a:xfrm>
        </p:grpSpPr>
        <p:cxnSp>
          <p:nvCxnSpPr>
            <p:cNvPr id="11" name="Connecteur droit 10"/>
            <p:cNvCxnSpPr/>
            <p:nvPr/>
          </p:nvCxnSpPr>
          <p:spPr>
            <a:xfrm>
              <a:off x="5940152" y="5373216"/>
              <a:ext cx="0" cy="36004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5916706" y="5733256"/>
              <a:ext cx="504056" cy="0"/>
            </a:xfrm>
            <a:prstGeom prst="line">
              <a:avLst/>
            </a:prstGeom>
            <a:ln w="571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/>
          <p:cNvSpPr txBox="1"/>
          <p:nvPr/>
        </p:nvSpPr>
        <p:spPr>
          <a:xfrm>
            <a:off x="6587970" y="5410090"/>
            <a:ext cx="2406428" cy="584775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Feedback not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included</a:t>
            </a:r>
            <a:endParaRPr lang="fr-F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the model</a:t>
            </a:r>
            <a:endParaRPr lang="fr-F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673403" y="6192454"/>
            <a:ext cx="3279680" cy="276999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200" b="1" i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Zerguerras</a:t>
            </a:r>
            <a:r>
              <a:rPr lang="fr-FR" sz="12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NIM A 772 (2015) 76-82</a:t>
            </a:r>
            <a:endParaRPr lang="fr-FR" sz="12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05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11760" y="193431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Summary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81263" y="908720"/>
            <a:ext cx="7193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laser test-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has been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at the IPN Orsay to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</a:p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single-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(SER) of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MPGDs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49397" y="1628800"/>
            <a:ext cx="81386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Gain and relative gain variances of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binary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mixtures (Ar, Ne, </a:t>
            </a:r>
          </a:p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 + 5% iC</a:t>
            </a:r>
            <a:r>
              <a:rPr lang="fr-FR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@ 748 torrs ) are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deduced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SER of a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Micromegas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detector.</a:t>
            </a:r>
          </a:p>
          <a:p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Thanks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recent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the SER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lowered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down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to gains of  ~ 5.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1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16425" y="3645024"/>
            <a:ext cx="79448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microscopic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Monte-Carlo model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includes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ccuring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 avalanche,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cross-sections,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excitation-ionisation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transfer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Penning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43319" y="4653136"/>
            <a:ext cx="80457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reproduce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hierarchy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gain and relative gain </a:t>
            </a:r>
          </a:p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ariance and are consistent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expectations of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on ionisation</a:t>
            </a:r>
          </a:p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consideration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16425" y="2924944"/>
            <a:ext cx="83379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Argon-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mixture has the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lowest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performance in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gain, relative gain</a:t>
            </a:r>
          </a:p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ariance and breakdown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limit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90963" y="5702477"/>
            <a:ext cx="8326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the Ar-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mixture and for E &gt; 30kV/cm,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discrepancies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observed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a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feedback, not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included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the model 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48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11760" y="193431"/>
            <a:ext cx="6264275" cy="40011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Collaboration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20779" y="837242"/>
            <a:ext cx="7945573" cy="5293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Thomas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Zerguerras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Bernard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Genolini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Fabian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Kuger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b,c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Miktat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Imré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Michaël Josselin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Vincent Lepeltier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d,3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Alain Maroni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Nguyen-Trung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Jean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Peyré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a,2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Joël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Pouthas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a,1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, Philippe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Rosier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Özkhan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Sahin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Lucien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Séminor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, Daisuke Suzuki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Claude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Théneau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 Rob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Veenhof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e,f</a:t>
            </a:r>
            <a:endParaRPr lang="fr-FR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Institut de Physique Nucléaire (UMR 8608), CNRS/IN2P3-Université Paris-Sud,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F-91406 Orsay Cedex, France </a:t>
            </a:r>
          </a:p>
          <a:p>
            <a:endParaRPr lang="fr-FR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W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ü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rzburg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97070 W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ü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rzburg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Germany</a:t>
            </a:r>
          </a:p>
          <a:p>
            <a:endParaRPr lang="fr-FR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CERN, Geneva,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Switzerland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Laboratoire de l’Accélérateur Linéaire (UMR 8607), CNRS/IN2P3-Université Paris-Sud,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91898 Orsay Cedex, France</a:t>
            </a:r>
          </a:p>
          <a:p>
            <a:endParaRPr lang="fr-FR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Physics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Uludag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16059 Bursa,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RD51 Collaboration, CERN, Geneva,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Switzerland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fr-FR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Laboratoire de Physique Corpusculaire, ENSICAEN,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Bvd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Maréchal Juin, 14050 Caen, France</a:t>
            </a:r>
          </a:p>
          <a:p>
            <a:endParaRPr lang="fr-FR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fr-FR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Centre de Sciences Nucléaires et de Sciences de la Matière 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(UMR 8609), CNRS/IN2P3- Université Paris-Sud, 91406 Orsay, France</a:t>
            </a:r>
          </a:p>
          <a:p>
            <a:endParaRPr lang="fr-FR" sz="14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Deceased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2797477"/>
            <a:ext cx="7863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Thank</a:t>
            </a:r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fr-F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fr-F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attention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71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59832" y="3140968"/>
            <a:ext cx="218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Back-up slides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46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314" y="1401812"/>
            <a:ext cx="5803795" cy="4552077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AT-TPC prototype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133919" y="814113"/>
            <a:ext cx="3762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Readout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circuit for the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Micromegas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41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08720"/>
            <a:ext cx="3076575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6712"/>
            <a:ext cx="3133725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29000"/>
            <a:ext cx="3057525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IKAR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34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Single-electron response of multi-GEMs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23528" y="1283165"/>
            <a:ext cx="2309194" cy="46166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b="1" i="1" dirty="0" err="1">
                <a:solidFill>
                  <a:srgbClr val="0000FF"/>
                </a:solidFill>
              </a:rPr>
              <a:t>A.Buzulutskov</a:t>
            </a:r>
            <a:r>
              <a:rPr lang="fr-FR" sz="1200" b="1" i="1" dirty="0">
                <a:solidFill>
                  <a:srgbClr val="0000FF"/>
                </a:solidFill>
              </a:rPr>
              <a:t> et al</a:t>
            </a:r>
            <a:r>
              <a:rPr lang="fr-FR" sz="1200" b="1" i="1" dirty="0" smtClean="0">
                <a:solidFill>
                  <a:srgbClr val="0000FF"/>
                </a:solidFill>
              </a:rPr>
              <a:t>., </a:t>
            </a:r>
          </a:p>
          <a:p>
            <a:pPr eaLnBrk="1" hangingPunct="1"/>
            <a:r>
              <a:rPr lang="fr-FR" sz="1200" b="1" i="1" dirty="0" smtClean="0">
                <a:solidFill>
                  <a:srgbClr val="0000FF"/>
                </a:solidFill>
              </a:rPr>
              <a:t>NIM </a:t>
            </a:r>
            <a:r>
              <a:rPr lang="fr-FR" sz="1200" b="1" i="1" dirty="0">
                <a:solidFill>
                  <a:srgbClr val="0000FF"/>
                </a:solidFill>
              </a:rPr>
              <a:t>A </a:t>
            </a:r>
            <a:r>
              <a:rPr lang="fr-FR" sz="1200" b="1" i="1" dirty="0" smtClean="0">
                <a:solidFill>
                  <a:srgbClr val="0000FF"/>
                </a:solidFill>
              </a:rPr>
              <a:t>443 (2000</a:t>
            </a:r>
            <a:r>
              <a:rPr lang="fr-FR" sz="1200" b="1" i="1" dirty="0">
                <a:solidFill>
                  <a:srgbClr val="0000FF"/>
                </a:solidFill>
              </a:rPr>
              <a:t>) </a:t>
            </a:r>
            <a:r>
              <a:rPr lang="fr-FR" sz="1200" b="1" i="1" dirty="0" smtClean="0">
                <a:solidFill>
                  <a:srgbClr val="0000FF"/>
                </a:solidFill>
              </a:rPr>
              <a:t>164-180.</a:t>
            </a:r>
            <a:endParaRPr lang="fr-FR" sz="1200" b="1" i="1" dirty="0">
              <a:solidFill>
                <a:srgbClr val="0000F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86574" y="1772816"/>
            <a:ext cx="3373039" cy="18158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GEM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thickness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50µm</a:t>
            </a: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GEM1, GEM2 and GEM3 pitch: 140µm</a:t>
            </a: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Double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conical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pattern:</a:t>
            </a:r>
          </a:p>
          <a:p>
            <a:r>
              <a:rPr lang="fr-FR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Metallic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f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80µm</a:t>
            </a: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GEM1 and GEM3 </a:t>
            </a:r>
            <a:r>
              <a:rPr lang="fr-FR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apton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f 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30µm</a:t>
            </a: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GEM2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kapton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 f</a:t>
            </a:r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50µm</a:t>
            </a:r>
          </a:p>
          <a:p>
            <a:endParaRPr lang="fr-F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GEM4 active area: 2.5x2.5cm</a:t>
            </a:r>
            <a:r>
              <a:rPr lang="fr-FR" sz="1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032078" y="1295762"/>
            <a:ext cx="2592288" cy="13849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Active area:</a:t>
            </a:r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122mm</a:t>
            </a:r>
            <a:r>
              <a:rPr lang="fr-FR" sz="1400" b="1" u="sng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Double </a:t>
            </a:r>
            <a:r>
              <a:rPr lang="fr-FR" sz="1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conical</a:t>
            </a:r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pattern</a:t>
            </a:r>
          </a:p>
          <a:p>
            <a:r>
              <a:rPr lang="fr-FR" sz="1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Thickness</a:t>
            </a:r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50µm</a:t>
            </a:r>
          </a:p>
          <a:p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Pitch: </a:t>
            </a:r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120µm pitch</a:t>
            </a:r>
          </a:p>
          <a:p>
            <a:r>
              <a:rPr lang="fr-FR" sz="1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Metallic</a:t>
            </a:r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  <a:r>
              <a:rPr lang="fr-FR" sz="1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f </a:t>
            </a:r>
            <a:r>
              <a:rPr lang="fr-FR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80µm</a:t>
            </a:r>
          </a:p>
          <a:p>
            <a:r>
              <a:rPr lang="fr-FR" sz="1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Kapton</a:t>
            </a:r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f </a:t>
            </a:r>
            <a:r>
              <a:rPr lang="fr-F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40µm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256212" y="1008217"/>
            <a:ext cx="3635896" cy="276999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b="1" i="1" dirty="0">
                <a:solidFill>
                  <a:srgbClr val="0000FF"/>
                </a:solidFill>
              </a:rPr>
              <a:t>J. </a:t>
            </a:r>
            <a:r>
              <a:rPr lang="fr-FR" sz="1200" b="1" i="1" dirty="0" err="1">
                <a:solidFill>
                  <a:srgbClr val="0000FF"/>
                </a:solidFill>
              </a:rPr>
              <a:t>Va’vra</a:t>
            </a:r>
            <a:r>
              <a:rPr lang="fr-FR" sz="1200" b="1" i="1" dirty="0">
                <a:solidFill>
                  <a:srgbClr val="0000FF"/>
                </a:solidFill>
              </a:rPr>
              <a:t> and A. Sharma, </a:t>
            </a:r>
            <a:r>
              <a:rPr lang="fr-FR" sz="1200" b="1" i="1" dirty="0" smtClean="0">
                <a:solidFill>
                  <a:srgbClr val="0000FF"/>
                </a:solidFill>
              </a:rPr>
              <a:t> NIM </a:t>
            </a:r>
            <a:r>
              <a:rPr lang="fr-FR" sz="1200" b="1" i="1" dirty="0">
                <a:solidFill>
                  <a:srgbClr val="0000FF"/>
                </a:solidFill>
              </a:rPr>
              <a:t>A 478 (2002) 235.</a:t>
            </a:r>
          </a:p>
        </p:txBody>
      </p:sp>
    </p:spTree>
    <p:extLst>
      <p:ext uri="{BB962C8B-B14F-4D97-AF65-F5344CB8AC3E}">
        <p14:creationId xmlns:p14="http://schemas.microsoft.com/office/powerpoint/2010/main" val="196531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395536" y="908720"/>
            <a:ext cx="8568952" cy="5328592"/>
            <a:chOff x="3498094" y="3724209"/>
            <a:chExt cx="5461594" cy="2964315"/>
          </a:xfrm>
        </p:grpSpPr>
        <p:grpSp>
          <p:nvGrpSpPr>
            <p:cNvPr id="3" name="Groupe 2"/>
            <p:cNvGrpSpPr/>
            <p:nvPr/>
          </p:nvGrpSpPr>
          <p:grpSpPr>
            <a:xfrm>
              <a:off x="3498094" y="3724209"/>
              <a:ext cx="5059126" cy="2899604"/>
              <a:chOff x="3493069" y="3967225"/>
              <a:chExt cx="5363853" cy="2656587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3" r="1774"/>
              <a:stretch/>
            </p:blipFill>
            <p:spPr bwMode="auto">
              <a:xfrm>
                <a:off x="3493069" y="3967225"/>
                <a:ext cx="5363853" cy="26565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3915895" y="4504752"/>
                <a:ext cx="137677" cy="1938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3527138" y="3724209"/>
              <a:ext cx="5025058" cy="1215687"/>
            </a:xfrm>
            <a:prstGeom prst="rect">
              <a:avLst/>
            </a:prstGeom>
            <a:noFill/>
            <a:ln>
              <a:solidFill>
                <a:srgbClr val="CC0099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021730" y="5547563"/>
              <a:ext cx="4726734" cy="617741"/>
            </a:xfrm>
            <a:prstGeom prst="rect">
              <a:avLst/>
            </a:prstGeom>
            <a:noFill/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35896" y="4939896"/>
              <a:ext cx="3240360" cy="1683917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262200" y="5023224"/>
              <a:ext cx="418648" cy="522491"/>
            </a:xfrm>
            <a:prstGeom prst="rect">
              <a:avLst/>
            </a:prstGeom>
            <a:noFill/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7596336" y="4315857"/>
              <a:ext cx="12442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CC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Regulation</a:t>
              </a:r>
              <a:endParaRPr lang="fr-FR" sz="16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7312969" y="5865213"/>
              <a:ext cx="1507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FF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Measurement</a:t>
              </a:r>
              <a:endParaRPr lang="fr-FR" sz="1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527138" y="6285259"/>
              <a:ext cx="1016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Detector</a:t>
              </a:r>
              <a:endParaRPr lang="fr-F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008234" y="6165304"/>
              <a:ext cx="19514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Pressure control system</a:t>
              </a:r>
              <a:endPara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076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Measurements @ different CG values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7" r="2243" b="2042"/>
          <a:stretch/>
        </p:blipFill>
        <p:spPr>
          <a:xfrm>
            <a:off x="0" y="980473"/>
            <a:ext cx="3118127" cy="290223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691680" y="1382861"/>
            <a:ext cx="1670650" cy="101566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G = 7.7 10</a:t>
            </a:r>
            <a:r>
              <a:rPr lang="fr-FR" b="1" baseline="30000" dirty="0"/>
              <a:t>4</a:t>
            </a:r>
            <a:endParaRPr lang="fr-FR" b="1" dirty="0" smtClean="0"/>
          </a:p>
          <a:p>
            <a:r>
              <a:rPr lang="fr-FR" b="1" dirty="0">
                <a:latin typeface="Symbol" pitchFamily="18" charset="2"/>
              </a:rPr>
              <a:t>q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 = 2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.3 </a:t>
            </a:r>
            <a:r>
              <a:rPr lang="fr-FR" b="1" dirty="0"/>
              <a:t>± </a:t>
            </a:r>
            <a:r>
              <a:rPr lang="fr-FR" b="1" dirty="0" smtClean="0"/>
              <a:t>0.1</a:t>
            </a:r>
            <a:endParaRPr lang="fr-FR" b="1" dirty="0"/>
          </a:p>
          <a:p>
            <a:r>
              <a:rPr lang="fr-FR" b="1" i="1" dirty="0">
                <a:latin typeface="Times New Roman" pitchFamily="18" charset="0"/>
              </a:rPr>
              <a:t>f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=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0.30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±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0.01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461369" y="2698655"/>
            <a:ext cx="2592362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95% iC</a:t>
            </a:r>
            <a:r>
              <a:rPr lang="fr-FR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fr-FR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5%, </a:t>
            </a:r>
          </a:p>
          <a:p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fr-FR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mesh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480V, 750 torrs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77978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 2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r="1903" b="2790"/>
          <a:stretch/>
        </p:blipFill>
        <p:spPr>
          <a:xfrm>
            <a:off x="3277622" y="1061197"/>
            <a:ext cx="3110057" cy="280024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851920" y="83399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 3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256212" y="1421758"/>
            <a:ext cx="1670650" cy="101566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G = 7.3 10</a:t>
            </a:r>
            <a:r>
              <a:rPr lang="fr-FR" b="1" baseline="30000" dirty="0"/>
              <a:t>4</a:t>
            </a:r>
            <a:endParaRPr lang="fr-FR" b="1" dirty="0" smtClean="0"/>
          </a:p>
          <a:p>
            <a:r>
              <a:rPr lang="fr-FR" b="1" dirty="0">
                <a:latin typeface="Symbol" pitchFamily="18" charset="2"/>
              </a:rPr>
              <a:t>q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 =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2.2 </a:t>
            </a:r>
            <a:r>
              <a:rPr lang="fr-FR" b="1" dirty="0"/>
              <a:t>± </a:t>
            </a:r>
            <a:r>
              <a:rPr lang="fr-FR" b="1" dirty="0" smtClean="0"/>
              <a:t>0.1</a:t>
            </a:r>
            <a:endParaRPr lang="fr-FR" b="1" dirty="0"/>
          </a:p>
          <a:p>
            <a:r>
              <a:rPr lang="fr-FR" b="1" i="1" dirty="0">
                <a:latin typeface="Times New Roman" pitchFamily="18" charset="0"/>
              </a:rPr>
              <a:t>f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=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0.31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±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0.01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4" r="2665" b="2325"/>
          <a:stretch/>
        </p:blipFill>
        <p:spPr>
          <a:xfrm>
            <a:off x="857606" y="3882707"/>
            <a:ext cx="2968202" cy="269884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58230" y="4106905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 4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527005" y="4255767"/>
            <a:ext cx="167065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G = 7.7 10</a:t>
            </a:r>
            <a:r>
              <a:rPr lang="fr-FR" b="1" baseline="30000" dirty="0"/>
              <a:t>4</a:t>
            </a:r>
            <a:endParaRPr lang="fr-FR" b="1" dirty="0" smtClean="0"/>
          </a:p>
          <a:p>
            <a:r>
              <a:rPr lang="fr-FR" b="1" dirty="0">
                <a:latin typeface="Symbol" pitchFamily="18" charset="2"/>
              </a:rPr>
              <a:t>q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 =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2.0 </a:t>
            </a:r>
            <a:r>
              <a:rPr lang="fr-FR" b="1" dirty="0"/>
              <a:t>± </a:t>
            </a:r>
            <a:r>
              <a:rPr lang="fr-FR" b="1" dirty="0" smtClean="0"/>
              <a:t>0.1</a:t>
            </a:r>
            <a:endParaRPr lang="fr-FR" b="1" dirty="0"/>
          </a:p>
          <a:p>
            <a:r>
              <a:rPr lang="fr-FR" b="1" i="1" dirty="0">
                <a:latin typeface="Times New Roman" pitchFamily="18" charset="0"/>
              </a:rPr>
              <a:t>f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=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0.33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±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0.01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4" r="2512"/>
          <a:stretch/>
        </p:blipFill>
        <p:spPr>
          <a:xfrm>
            <a:off x="5004048" y="3882707"/>
            <a:ext cx="3063551" cy="2852935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314110" y="413164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 5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717700" y="4264258"/>
            <a:ext cx="167065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G = </a:t>
            </a:r>
            <a:r>
              <a:rPr lang="fr-FR" b="1" dirty="0"/>
              <a:t>8</a:t>
            </a:r>
            <a:r>
              <a:rPr lang="fr-FR" b="1" dirty="0" smtClean="0"/>
              <a:t>.1 10</a:t>
            </a:r>
            <a:r>
              <a:rPr lang="fr-FR" b="1" baseline="30000" dirty="0"/>
              <a:t>4</a:t>
            </a:r>
            <a:endParaRPr lang="fr-FR" b="1" dirty="0" smtClean="0"/>
          </a:p>
          <a:p>
            <a:r>
              <a:rPr lang="fr-FR" b="1" dirty="0">
                <a:latin typeface="Symbol" pitchFamily="18" charset="2"/>
              </a:rPr>
              <a:t>q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 =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2.2 </a:t>
            </a:r>
            <a:r>
              <a:rPr lang="fr-FR" b="1" dirty="0"/>
              <a:t>± </a:t>
            </a:r>
            <a:r>
              <a:rPr lang="fr-FR" b="1" dirty="0" smtClean="0"/>
              <a:t>0.1</a:t>
            </a:r>
            <a:endParaRPr lang="fr-FR" b="1" dirty="0"/>
          </a:p>
          <a:p>
            <a:r>
              <a:rPr lang="fr-FR" b="1" i="1" dirty="0">
                <a:latin typeface="Times New Roman" pitchFamily="18" charset="0"/>
              </a:rPr>
              <a:t>f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=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0.31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±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0.01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9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11796" y="764704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A pulse signal </a:t>
            </a:r>
            <a:r>
              <a:rPr lang="fr-FR" sz="1400" b="1" dirty="0" err="1" smtClean="0"/>
              <a:t>is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injected</a:t>
            </a:r>
            <a:r>
              <a:rPr lang="fr-FR" sz="1400" b="1" dirty="0" smtClean="0"/>
              <a:t> on the test input of the central pad (</a:t>
            </a:r>
            <a:r>
              <a:rPr lang="fr-FR" sz="1400" b="1" dirty="0" err="1" smtClean="0"/>
              <a:t>Pad_C</a:t>
            </a:r>
            <a:r>
              <a:rPr lang="fr-FR" sz="1400" b="1" dirty="0" smtClean="0"/>
              <a:t>) </a:t>
            </a:r>
            <a:r>
              <a:rPr lang="fr-FR" sz="1400" b="1" dirty="0" err="1" smtClean="0"/>
              <a:t>through</a:t>
            </a:r>
            <a:r>
              <a:rPr lang="fr-FR" sz="1400" b="1" dirty="0" smtClean="0"/>
              <a:t> a 1pF capacitance</a:t>
            </a:r>
            <a:endParaRPr lang="fr-FR" sz="1400" b="1" dirty="0"/>
          </a:p>
        </p:txBody>
      </p:sp>
      <p:graphicFrame>
        <p:nvGraphicFramePr>
          <p:cNvPr id="3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245870"/>
              </p:ext>
            </p:extLst>
          </p:nvPr>
        </p:nvGraphicFramePr>
        <p:xfrm>
          <a:off x="225488" y="1277768"/>
          <a:ext cx="3797173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7740361"/>
              </p:ext>
            </p:extLst>
          </p:nvPr>
        </p:nvGraphicFramePr>
        <p:xfrm>
          <a:off x="4355976" y="1287924"/>
          <a:ext cx="4464496" cy="247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044948"/>
              </p:ext>
            </p:extLst>
          </p:nvPr>
        </p:nvGraphicFramePr>
        <p:xfrm>
          <a:off x="4355976" y="3861048"/>
          <a:ext cx="4176464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Electronic chain calibration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0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24075" y="115888"/>
            <a:ext cx="6264275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 smtClean="0">
                <a:solidFill>
                  <a:srgbClr val="7030A0"/>
                </a:solidFill>
                <a:latin typeface="Century Gothic" pitchFamily="34" charset="0"/>
              </a:rPr>
              <a:t>Electronic chain calibration</a:t>
            </a:r>
            <a:endParaRPr lang="en-US" sz="2000" b="1" i="1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graphicFrame>
        <p:nvGraphicFramePr>
          <p:cNvPr id="3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2468071"/>
              </p:ext>
            </p:extLst>
          </p:nvPr>
        </p:nvGraphicFramePr>
        <p:xfrm>
          <a:off x="323528" y="1302920"/>
          <a:ext cx="3816424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9664481"/>
              </p:ext>
            </p:extLst>
          </p:nvPr>
        </p:nvGraphicFramePr>
        <p:xfrm>
          <a:off x="4345295" y="1302331"/>
          <a:ext cx="462526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583251"/>
              </p:ext>
            </p:extLst>
          </p:nvPr>
        </p:nvGraphicFramePr>
        <p:xfrm>
          <a:off x="4427984" y="3861048"/>
          <a:ext cx="453678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2583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5850</TotalTime>
  <Words>3964</Words>
  <Application>Microsoft Office PowerPoint</Application>
  <PresentationFormat>Affichage à l'écran (4:3)</PresentationFormat>
  <Paragraphs>747</Paragraphs>
  <Slides>48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49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ipn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$mellac</dc:creator>
  <cp:lastModifiedBy>$mellac</cp:lastModifiedBy>
  <cp:revision>535</cp:revision>
  <dcterms:created xsi:type="dcterms:W3CDTF">2015-02-16T13:05:44Z</dcterms:created>
  <dcterms:modified xsi:type="dcterms:W3CDTF">2015-06-08T15:41:43Z</dcterms:modified>
</cp:coreProperties>
</file>