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  <p:sldMasterId id="2147483682" r:id="rId3"/>
    <p:sldMasterId id="2147483697" r:id="rId4"/>
  </p:sldMasterIdLst>
  <p:notesMasterIdLst>
    <p:notesMasterId r:id="rId27"/>
  </p:notesMasterIdLst>
  <p:sldIdLst>
    <p:sldId id="261" r:id="rId5"/>
    <p:sldId id="372" r:id="rId6"/>
    <p:sldId id="374" r:id="rId7"/>
    <p:sldId id="373" r:id="rId8"/>
    <p:sldId id="371" r:id="rId9"/>
    <p:sldId id="376" r:id="rId10"/>
    <p:sldId id="375" r:id="rId11"/>
    <p:sldId id="384" r:id="rId12"/>
    <p:sldId id="382" r:id="rId13"/>
    <p:sldId id="377" r:id="rId14"/>
    <p:sldId id="378" r:id="rId15"/>
    <p:sldId id="379" r:id="rId16"/>
    <p:sldId id="380" r:id="rId17"/>
    <p:sldId id="392" r:id="rId18"/>
    <p:sldId id="393" r:id="rId19"/>
    <p:sldId id="385" r:id="rId20"/>
    <p:sldId id="386" r:id="rId21"/>
    <p:sldId id="387" r:id="rId22"/>
    <p:sldId id="388" r:id="rId23"/>
    <p:sldId id="389" r:id="rId24"/>
    <p:sldId id="390" r:id="rId25"/>
    <p:sldId id="391" r:id="rId26"/>
  </p:sldIdLst>
  <p:sldSz cx="9144000" cy="6858000" type="screen4x3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R174604" initials="L" lastIdx="2" clrIdx="0"/>
  <p:cmAuthor id="1" name="THEISEN Véronique 217937" initials="TV2" lastIdx="1" clrIdx="1"/>
  <p:cmAuthor id="2" name="GIRAUD Sophie 161259" initials="GS1" lastIdx="3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808080"/>
    <a:srgbClr val="CC99FF"/>
    <a:srgbClr val="99CC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45" autoAdjust="0"/>
    <p:restoredTop sz="90653" autoAdjust="0"/>
  </p:normalViewPr>
  <p:slideViewPr>
    <p:cSldViewPr>
      <p:cViewPr varScale="1">
        <p:scale>
          <a:sx n="74" d="100"/>
          <a:sy n="74" d="100"/>
        </p:scale>
        <p:origin x="-1181" y="-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AFE2C-5007-4057-8DFB-EC24DF7E4136}" type="datetimeFigureOut">
              <a:rPr lang="fr-FR" smtClean="0"/>
              <a:pPr/>
              <a:t>24/01/2017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6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5FE0B-B3A6-4AF6-B265-A109385ED2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8299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F278FB-56A6-4425-AC04-F879AE645063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514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5FE0B-B3A6-4AF6-B265-A109385ED237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76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F278FB-56A6-4425-AC04-F879AE645063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040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Choix des sources, formulation des requêtes</a:t>
            </a:r>
          </a:p>
          <a:p>
            <a:r>
              <a:rPr lang="fr-FR" dirty="0" smtClean="0"/>
              <a:t>Collecte de l’information</a:t>
            </a:r>
          </a:p>
          <a:p>
            <a:r>
              <a:rPr lang="fr-FR" dirty="0" smtClean="0"/>
              <a:t>Sélection de l’information</a:t>
            </a:r>
          </a:p>
          <a:p>
            <a:r>
              <a:rPr lang="fr-FR" dirty="0" smtClean="0"/>
              <a:t>Traitement éventuel de l’information</a:t>
            </a:r>
          </a:p>
          <a:p>
            <a:r>
              <a:rPr lang="fr-FR" dirty="0" smtClean="0"/>
              <a:t>Mise à disposition / diffusion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5FE0B-B3A6-4AF6-B265-A109385ED237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543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Ne pas se contenter des 5 revues phares du domaine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5FE0B-B3A6-4AF6-B265-A109385ED237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472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Mais pas d’exhaustivité</a:t>
            </a:r>
            <a:r>
              <a:rPr lang="fr-FR" baseline="0" dirty="0" smtClean="0"/>
              <a:t> : nous recherchons les informations dans les bases qui sont à notre disposition, certaines informations ne sont rentrées que tardivement dans les </a:t>
            </a:r>
            <a:r>
              <a:rPr lang="fr-FR" baseline="0" dirty="0" err="1" smtClean="0"/>
              <a:t>bdd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proceedings</a:t>
            </a:r>
            <a:r>
              <a:rPr lang="fr-FR" baseline="0" dirty="0" smtClean="0"/>
              <a:t> par exemple)</a:t>
            </a:r>
          </a:p>
          <a:p>
            <a:r>
              <a:rPr lang="fr-FR" baseline="0" dirty="0" smtClean="0"/>
              <a:t>Formation INSTN : pour les thésards qui arrivent dans les labos : budgéter le prix de la formation pour qu’ils puissent la faire la </a:t>
            </a:r>
            <a:r>
              <a:rPr lang="fr-FR" baseline="0" smtClean="0"/>
              <a:t>première année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5FE0B-B3A6-4AF6-B265-A109385ED237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64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 suivre les équipes travaillant sur certaines</a:t>
            </a:r>
            <a:r>
              <a:rPr lang="fr-FR" baseline="0" dirty="0" smtClean="0"/>
              <a:t> de vos expertises : quelle équipe travaille sur quoi, avec qui,…</a:t>
            </a:r>
          </a:p>
          <a:p>
            <a:endParaRPr lang="fr-FR" baseline="0" dirty="0" smtClean="0"/>
          </a:p>
          <a:p>
            <a:r>
              <a:rPr lang="fr-FR" baseline="0" dirty="0" smtClean="0"/>
              <a:t>Contact pour ces différentes prestations : </a:t>
            </a:r>
            <a:r>
              <a:rPr lang="fr-FR" baseline="0" smtClean="0"/>
              <a:t>A Lilin</a:t>
            </a:r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5FE0B-B3A6-4AF6-B265-A109385ED237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49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fld id="{FC8FDC17-BA54-4C97-9CE4-070E8EA01DD5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COPIL PROJET MAP | 7 MAI 2015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 hasCustomPrompt="1"/>
          </p:nvPr>
        </p:nvSpPr>
        <p:spPr>
          <a:xfrm>
            <a:off x="3311999" y="3311999"/>
            <a:ext cx="5832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 Visuel</a:t>
            </a:r>
            <a:endParaRPr lang="fr-FR" dirty="0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fld id="{A0DEF3A3-FA7D-4762-92FF-33248D4EF6DE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COPIL PROJET MAP | 7 MAI 2015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fld id="{14758256-F04E-46F9-8C13-7D720E676FFC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9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COPIL PROJET MAP | 7 MAI 2015</a:t>
            </a:r>
            <a:endParaRPr lang="fr-FR" dirty="0"/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8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 anchor="t" anchorCtr="0"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7E5-5D95-452A-A40B-0274B2BEF5F7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000" y="5877272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000" y="5445224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fr-FR" smtClean="0"/>
              <a:t>COPIL PROJET MAP | 7 MAI 2015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D0489-A826-44C5-BE78-FE65A038E7AD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COPIL PROJET MAP | 7 MAI 2015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FD1E1-91BF-4588-BC6A-817BE14F82D4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COPIL PROJET MAP | 7 MAI 2015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6DC1F06-CC1D-4554-8151-F3DA3A0B5AA4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COPIL PROJET MAP | 7 MAI 2015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3671CA9-B314-47D4-8EA6-6B51FB00A5AE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smtClean="0"/>
              <a:t>COPIL PROJET MAP | 7 MAI 2015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 hasCustomPrompt="1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3707506"/>
            <a:ext cx="8172464" cy="252980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95D05-1A19-4AAB-9009-29EE87771AB5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COPIL PROJET MAP | 7 MAI 2015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57769-5DC5-4679-A252-FCB459223492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COPIL PROJET MAP | 7 MAI 2015</a:t>
            </a:r>
            <a:endParaRPr lang="fr-FR" dirty="0"/>
          </a:p>
        </p:txBody>
      </p:sp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6486" y="846237"/>
            <a:ext cx="8460000" cy="4156911"/>
          </a:xfrm>
          <a:prstGeom prst="rect">
            <a:avLst/>
          </a:prstGeom>
        </p:spPr>
      </p:pic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CCD89-54F0-4585-98D6-611B5071C213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COPIL PROJET MAP | 7 MAI 2015</a:t>
            </a:r>
            <a:endParaRPr lang="fr-FR" dirty="0"/>
          </a:p>
        </p:txBody>
      </p:sp>
      <p:sp>
        <p:nvSpPr>
          <p:cNvPr id="33" name="Espace réservé du graphique 32"/>
          <p:cNvSpPr>
            <a:spLocks noGrp="1"/>
          </p:cNvSpPr>
          <p:nvPr>
            <p:ph type="chart" sz="quarter" idx="13" hasCustomPrompt="1"/>
          </p:nvPr>
        </p:nvSpPr>
        <p:spPr>
          <a:xfrm>
            <a:off x="899592" y="5157788"/>
            <a:ext cx="3240360" cy="863600"/>
          </a:xfrm>
        </p:spPr>
        <p:txBody>
          <a:bodyPr anchor="ctr"/>
          <a:lstStyle>
            <a:lvl1pPr marL="0" indent="0" algn="ctr">
              <a:defRPr sz="1200"/>
            </a:lvl1pPr>
          </a:lstStyle>
          <a:p>
            <a:r>
              <a:rPr lang="fr-FR" dirty="0" smtClean="0"/>
              <a:t> Graphique</a:t>
            </a:r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pic>
        <p:nvPicPr>
          <p:cNvPr id="7" name="Image 6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>
          <a:xfrm>
            <a:off x="3310128" y="0"/>
            <a:ext cx="5833872" cy="58052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 anchorCtr="0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B1C6-150A-4ADF-8FA0-3B556DBE0B51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000" y="5445224"/>
            <a:ext cx="11186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000" y="5877272"/>
            <a:ext cx="26642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COPIL PROJET MAP | 7 MAI 2015</a:t>
            </a:r>
            <a:endParaRPr lang="fr-F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1" y="1855288"/>
            <a:ext cx="4788464" cy="2653832"/>
          </a:xfrm>
        </p:spPr>
        <p:txBody>
          <a:bodyPr anchor="t" anchorCtr="0"/>
          <a:lstStyle>
            <a:lvl1pPr>
              <a:lnSpc>
                <a:spcPts val="2850"/>
              </a:lnSpc>
              <a:defRPr sz="21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1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163" cap="all" baseline="0">
                <a:solidFill>
                  <a:srgbClr val="666666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1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638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60000" y="6305194"/>
            <a:ext cx="1450504" cy="365125"/>
          </a:xfrm>
        </p:spPr>
        <p:txBody>
          <a:bodyPr/>
          <a:lstStyle/>
          <a:p>
            <a:pPr>
              <a:buClr>
                <a:srgbClr val="FFCC00"/>
              </a:buClr>
            </a:pPr>
            <a:fld id="{215806A7-BCCE-4741-AB47-7A26318FFE5F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FFCC00"/>
              </a:buClr>
            </a:pPr>
            <a:r>
              <a:rPr lang="fr-FR" dirty="0" smtClean="0">
                <a:solidFill>
                  <a:prstClr val="white"/>
                </a:solidFill>
              </a:rPr>
              <a:t>|  PAGE </a:t>
            </a:r>
            <a:fld id="{AEFB9B6D-867A-40B8-ACB0-35CC9F272C9C}" type="slidenum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6096" y="6305194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FFCC00"/>
              </a:buClr>
            </a:pPr>
            <a:r>
              <a:rPr lang="fr-FR" dirty="0" smtClean="0">
                <a:solidFill>
                  <a:prstClr val="white"/>
                </a:solidFill>
              </a:rPr>
              <a:t>CEA | 10 AVRIL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823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1" y="1855288"/>
            <a:ext cx="4788464" cy="1429696"/>
          </a:xfrm>
        </p:spPr>
        <p:txBody>
          <a:bodyPr anchor="t" anchorCtr="0"/>
          <a:lstStyle>
            <a:lvl1pPr>
              <a:lnSpc>
                <a:spcPts val="2850"/>
              </a:lnSpc>
              <a:defRPr sz="21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1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163" cap="all" baseline="0">
                <a:solidFill>
                  <a:srgbClr val="666666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1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638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 hasCustomPrompt="1"/>
          </p:nvPr>
        </p:nvSpPr>
        <p:spPr>
          <a:xfrm>
            <a:off x="3311999" y="3311999"/>
            <a:ext cx="5832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 Visuel</a:t>
            </a:r>
            <a:endParaRPr lang="fr-FR" dirty="0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3960000" y="6305194"/>
            <a:ext cx="1450504" cy="365125"/>
          </a:xfrm>
        </p:spPr>
        <p:txBody>
          <a:bodyPr/>
          <a:lstStyle/>
          <a:p>
            <a:pPr>
              <a:buClr>
                <a:srgbClr val="FFCC00"/>
              </a:buClr>
            </a:pPr>
            <a:fld id="{543FF7CE-97EC-4586-B3DF-51FAF4B33A9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FFCC00"/>
              </a:buClr>
            </a:pPr>
            <a:r>
              <a:rPr lang="fr-FR" dirty="0" smtClean="0">
                <a:solidFill>
                  <a:prstClr val="white"/>
                </a:solidFill>
              </a:rPr>
              <a:t>|  PAGE </a:t>
            </a:r>
            <a:fld id="{AEFB9B6D-867A-40B8-ACB0-35CC9F272C9C}" type="slidenum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436096" y="6305194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FFCC00"/>
              </a:buClr>
            </a:pPr>
            <a:r>
              <a:rPr lang="fr-FR" dirty="0" smtClean="0">
                <a:solidFill>
                  <a:prstClr val="white"/>
                </a:solidFill>
              </a:rPr>
              <a:t>CEA | 10 AVRIL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885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1" y="1855288"/>
            <a:ext cx="4788464" cy="1429696"/>
          </a:xfrm>
        </p:spPr>
        <p:txBody>
          <a:bodyPr anchor="t" anchorCtr="0"/>
          <a:lstStyle>
            <a:lvl1pPr>
              <a:lnSpc>
                <a:spcPts val="2850"/>
              </a:lnSpc>
              <a:defRPr sz="21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1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163" cap="all" baseline="0">
                <a:solidFill>
                  <a:srgbClr val="666666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1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638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>
          <a:xfrm>
            <a:off x="3960000" y="6305194"/>
            <a:ext cx="1450504" cy="365125"/>
          </a:xfrm>
        </p:spPr>
        <p:txBody>
          <a:bodyPr/>
          <a:lstStyle/>
          <a:p>
            <a:pPr>
              <a:buClr>
                <a:srgbClr val="FFCC00"/>
              </a:buClr>
            </a:pPr>
            <a:fld id="{543FF7CE-97EC-4586-B3DF-51FAF4B33A9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FFCC00"/>
              </a:buClr>
            </a:pPr>
            <a:r>
              <a:rPr lang="fr-FR" dirty="0" smtClean="0">
                <a:solidFill>
                  <a:prstClr val="white"/>
                </a:solidFill>
              </a:rPr>
              <a:t>|  PAGE </a:t>
            </a:r>
            <a:fld id="{AEFB9B6D-867A-40B8-ACB0-35CC9F272C9C}" type="slidenum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9"/>
          </p:nvPr>
        </p:nvSpPr>
        <p:spPr>
          <a:xfrm>
            <a:off x="5436096" y="6305194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FFCC00"/>
              </a:buClr>
            </a:pPr>
            <a:r>
              <a:rPr lang="fr-FR" dirty="0" smtClean="0">
                <a:solidFill>
                  <a:prstClr val="white"/>
                </a:solidFill>
              </a:rPr>
              <a:t>CEA | 10 AVRIL 2012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2214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600"/>
            <a:ext cx="5364496" cy="4719761"/>
          </a:xfrm>
        </p:spPr>
        <p:txBody>
          <a:bodyPr anchor="t"/>
          <a:lstStyle>
            <a:lvl1pPr algn="l">
              <a:lnSpc>
                <a:spcPts val="2100"/>
              </a:lnSpc>
              <a:defRPr sz="165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1" y="260649"/>
            <a:ext cx="5292488" cy="1584176"/>
          </a:xfrm>
        </p:spPr>
        <p:txBody>
          <a:bodyPr anchor="t" anchorCtr="0"/>
          <a:lstStyle>
            <a:lvl1pPr marL="0" indent="0">
              <a:lnSpc>
                <a:spcPts val="900"/>
              </a:lnSpc>
              <a:spcAft>
                <a:spcPts val="0"/>
              </a:spcAft>
              <a:buNone/>
              <a:defRPr sz="638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fld id="{543FF7CE-97EC-4586-B3DF-51FAF4B33A9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000" y="5877274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FFCC00"/>
              </a:buClr>
            </a:pPr>
            <a:r>
              <a:rPr lang="fr-FR" dirty="0" smtClean="0">
                <a:solidFill>
                  <a:prstClr val="white"/>
                </a:solidFill>
              </a:rPr>
              <a:t>|  PAGE </a:t>
            </a:r>
            <a:fld id="{AEFB9B6D-867A-40B8-ACB0-35CC9F272C9C}" type="slidenum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000" y="5445226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>
              <a:buClr>
                <a:srgbClr val="FFCC00"/>
              </a:buClr>
            </a:pPr>
            <a:r>
              <a:rPr lang="fr-FR" dirty="0" smtClean="0">
                <a:solidFill>
                  <a:prstClr val="white"/>
                </a:solidFill>
              </a:rPr>
              <a:t>CEA | 10 AVRIL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71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 b="0" cap="none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1" y="1222409"/>
            <a:ext cx="8172464" cy="5014903"/>
          </a:xfrm>
        </p:spPr>
        <p:txBody>
          <a:bodyPr/>
          <a:lstStyle>
            <a:lvl1pPr>
              <a:spcBef>
                <a:spcPts val="1500"/>
              </a:spcBef>
              <a:spcAft>
                <a:spcPts val="1125"/>
              </a:spcAft>
              <a:defRPr/>
            </a:lvl1pPr>
            <a:lvl2pPr marL="271463" indent="0">
              <a:lnSpc>
                <a:spcPts val="2100"/>
              </a:lnSpc>
              <a:buFont typeface="Arial" pitchFamily="34" charset="0"/>
              <a:buNone/>
              <a:tabLst>
                <a:tab pos="6057900" algn="r"/>
              </a:tabLst>
              <a:defRPr sz="1650"/>
            </a:lvl2pPr>
            <a:lvl3pPr marL="271463" indent="0">
              <a:lnSpc>
                <a:spcPts val="2100"/>
              </a:lnSpc>
              <a:buFont typeface="Arial" pitchFamily="34" charset="0"/>
              <a:buNone/>
              <a:tabLst>
                <a:tab pos="6057900" algn="r"/>
              </a:tabLst>
              <a:defRPr sz="1650"/>
            </a:lvl3pPr>
            <a:lvl4pPr marL="271463" indent="0">
              <a:lnSpc>
                <a:spcPts val="2100"/>
              </a:lnSpc>
              <a:buFont typeface="Arial" pitchFamily="34" charset="0"/>
              <a:buNone/>
              <a:tabLst>
                <a:tab pos="6057900" algn="r"/>
              </a:tabLst>
              <a:defRPr sz="1650"/>
            </a:lvl4pPr>
            <a:lvl5pPr marL="271463" indent="0">
              <a:lnSpc>
                <a:spcPts val="2100"/>
              </a:lnSpc>
              <a:buNone/>
              <a:tabLst>
                <a:tab pos="6057900" algn="r"/>
              </a:tabLst>
              <a:defRPr sz="1650"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fld id="{543FF7CE-97EC-4586-B3DF-51FAF4B33A9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smtClean="0"/>
              <a:t>|  PAGE </a:t>
            </a:r>
            <a:fld id="{AEFB9B6D-867A-40B8-ACB0-35CC9F272C9C}" type="slidenum">
              <a:rPr lang="fr-FR" smtClean="0"/>
              <a:pPr>
                <a:buClr>
                  <a:srgbClr val="FFCC00"/>
                </a:buClr>
              </a:pPr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dirty="0" smtClean="0"/>
              <a:t>CEA | 26 septembre 2014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4120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 b="0" cap="none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fld id="{543FF7CE-97EC-4586-B3DF-51FAF4B33A9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smtClean="0"/>
              <a:t>|  PAGE </a:t>
            </a:r>
            <a:fld id="{AEFB9B6D-867A-40B8-ACB0-35CC9F272C9C}" type="slidenum">
              <a:rPr lang="fr-FR" smtClean="0"/>
              <a:pPr>
                <a:buClr>
                  <a:srgbClr val="FFCC00"/>
                </a:buClr>
              </a:pPr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dirty="0" smtClean="0"/>
              <a:t>CEA | 26 septembre 2014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9526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fld id="{543FF7CE-97EC-4586-B3DF-51FAF4B33A9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smtClean="0"/>
              <a:t>|  PAGE </a:t>
            </a:r>
            <a:fld id="{AEFB9B6D-867A-40B8-ACB0-35CC9F272C9C}" type="slidenum">
              <a:rPr lang="fr-FR" smtClean="0"/>
              <a:pPr>
                <a:buClr>
                  <a:srgbClr val="FFCC00"/>
                </a:buClr>
              </a:pPr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dirty="0" smtClean="0"/>
              <a:t>CEA | 26 septembre 2014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3946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fld id="{A0701655-DB86-4BDD-ACDB-98A835538BBF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smtClean="0"/>
              <a:t>|  PAGE </a:t>
            </a:r>
            <a:fld id="{AEFB9B6D-867A-40B8-ACB0-35CC9F272C9C}" type="slidenum">
              <a:rPr lang="fr-FR" smtClean="0"/>
              <a:pPr>
                <a:buClr>
                  <a:srgbClr val="FFCC00"/>
                </a:buClr>
              </a:pPr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dirty="0" smtClean="0"/>
              <a:t>CEA | 26 septembre 2014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 hasCustomPrompt="1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7517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1" y="3707508"/>
            <a:ext cx="8172464" cy="252980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fld id="{543FF7CE-97EC-4586-B3DF-51FAF4B33A9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smtClean="0"/>
              <a:t>|  PAGE </a:t>
            </a:r>
            <a:fld id="{AEFB9B6D-867A-40B8-ACB0-35CC9F272C9C}" type="slidenum">
              <a:rPr lang="fr-FR" smtClean="0"/>
              <a:pPr>
                <a:buClr>
                  <a:srgbClr val="FFCC00"/>
                </a:buClr>
              </a:pPr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dirty="0" smtClean="0"/>
              <a:t>CEA | 26 septembre 2014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0673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fld id="{543FF7CE-97EC-4586-B3DF-51FAF4B33A9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smtClean="0"/>
              <a:t>|  PAGE </a:t>
            </a:r>
            <a:fld id="{AEFB9B6D-867A-40B8-ACB0-35CC9F272C9C}" type="slidenum">
              <a:rPr lang="fr-FR" smtClean="0"/>
              <a:pPr>
                <a:buClr>
                  <a:srgbClr val="FFCC00"/>
                </a:buClr>
              </a:pPr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dirty="0" smtClean="0"/>
              <a:t>CEA | 26 septembre 2014</a:t>
            </a:r>
            <a:endParaRPr lang="fr-FR" dirty="0"/>
          </a:p>
        </p:txBody>
      </p:sp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5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67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6486" y="846239"/>
            <a:ext cx="8460000" cy="4156911"/>
          </a:xfrm>
          <a:prstGeom prst="rect">
            <a:avLst/>
          </a:prstGeom>
        </p:spPr>
      </p:pic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fld id="{543FF7CE-97EC-4586-B3DF-51FAF4B33A9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smtClean="0"/>
              <a:t>|  PAGE </a:t>
            </a:r>
            <a:fld id="{AEFB9B6D-867A-40B8-ACB0-35CC9F272C9C}" type="slidenum">
              <a:rPr lang="fr-FR" smtClean="0"/>
              <a:pPr>
                <a:buClr>
                  <a:srgbClr val="FFCC00"/>
                </a:buClr>
              </a:pPr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r>
              <a:rPr lang="fr-FR" dirty="0" smtClean="0"/>
              <a:t>CEA | 26 septembre 2014</a:t>
            </a:r>
            <a:endParaRPr lang="fr-FR" dirty="0"/>
          </a:p>
        </p:txBody>
      </p:sp>
      <p:sp>
        <p:nvSpPr>
          <p:cNvPr id="33" name="Espace réservé du graphique 32"/>
          <p:cNvSpPr>
            <a:spLocks noGrp="1"/>
          </p:cNvSpPr>
          <p:nvPr>
            <p:ph type="chart" sz="quarter" idx="13" hasCustomPrompt="1"/>
          </p:nvPr>
        </p:nvSpPr>
        <p:spPr>
          <a:xfrm>
            <a:off x="899592" y="5157788"/>
            <a:ext cx="3240360" cy="863600"/>
          </a:xfrm>
        </p:spPr>
        <p:txBody>
          <a:bodyPr anchor="ctr"/>
          <a:lstStyle>
            <a:lvl1pPr marL="0" indent="0" algn="ctr">
              <a:defRPr sz="900"/>
            </a:lvl1pPr>
          </a:lstStyle>
          <a:p>
            <a:r>
              <a:rPr lang="fr-FR" dirty="0" smtClean="0"/>
              <a:t> Graphique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0146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pic>
        <p:nvPicPr>
          <p:cNvPr id="7" name="Image 6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>
          <a:xfrm>
            <a:off x="3310128" y="0"/>
            <a:ext cx="5833872" cy="58052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 anchorCtr="0"/>
          <a:lstStyle>
            <a:lvl1pPr>
              <a:lnSpc>
                <a:spcPts val="900"/>
              </a:lnSpc>
              <a:defRPr sz="638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6" y="5799600"/>
            <a:ext cx="3552775" cy="943200"/>
          </a:xfrm>
        </p:spPr>
        <p:txBody>
          <a:bodyPr/>
          <a:lstStyle>
            <a:lvl1pPr marL="0" indent="0">
              <a:lnSpc>
                <a:spcPts val="900"/>
              </a:lnSpc>
              <a:spcAft>
                <a:spcPts val="0"/>
              </a:spcAft>
              <a:buFont typeface="Arial" pitchFamily="34" charset="0"/>
              <a:buNone/>
              <a:defRPr sz="600">
                <a:solidFill>
                  <a:schemeClr val="bg1"/>
                </a:solidFill>
              </a:defRPr>
            </a:lvl1pPr>
            <a:lvl2pPr marL="0" indent="0">
              <a:lnSpc>
                <a:spcPts val="900"/>
              </a:lnSpc>
              <a:spcBef>
                <a:spcPts val="600"/>
              </a:spcBef>
              <a:buFont typeface="Arial" pitchFamily="34" charset="0"/>
              <a:buNone/>
              <a:defRPr sz="488">
                <a:solidFill>
                  <a:schemeClr val="bg1"/>
                </a:solidFill>
              </a:defRPr>
            </a:lvl2pPr>
            <a:lvl3pPr marL="0" indent="0">
              <a:lnSpc>
                <a:spcPts val="900"/>
              </a:lnSpc>
              <a:buFont typeface="Arial" pitchFamily="34" charset="0"/>
              <a:buNone/>
              <a:defRPr sz="488">
                <a:solidFill>
                  <a:schemeClr val="bg1"/>
                </a:solidFill>
              </a:defRPr>
            </a:lvl3pPr>
            <a:lvl4pPr marL="0" indent="0">
              <a:lnSpc>
                <a:spcPts val="900"/>
              </a:lnSpc>
              <a:buFont typeface="Arial" pitchFamily="34" charset="0"/>
              <a:buNone/>
              <a:defRPr sz="488">
                <a:solidFill>
                  <a:schemeClr val="bg1"/>
                </a:solidFill>
              </a:defRPr>
            </a:lvl4pPr>
            <a:lvl5pPr marL="0" indent="0">
              <a:lnSpc>
                <a:spcPts val="900"/>
              </a:lnSpc>
              <a:buFont typeface="Arial" pitchFamily="34" charset="0"/>
              <a:buNone/>
              <a:defRPr sz="488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FFCC00"/>
              </a:buClr>
            </a:pPr>
            <a:fld id="{543FF7CE-97EC-4586-B3DF-51FAF4B33A9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001" y="5445226"/>
            <a:ext cx="11186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FFCC00"/>
              </a:buClr>
            </a:pPr>
            <a:r>
              <a:rPr lang="fr-FR" dirty="0" smtClean="0">
                <a:solidFill>
                  <a:prstClr val="white"/>
                </a:solidFill>
              </a:rPr>
              <a:t>|  PAGE </a:t>
            </a:r>
            <a:fld id="{AEFB9B6D-867A-40B8-ACB0-35CC9F272C9C}" type="slidenum">
              <a:rPr lang="fr-FR" smtClean="0">
                <a:solidFill>
                  <a:prstClr val="white"/>
                </a:solidFill>
              </a:rPr>
              <a:pPr>
                <a:buClr>
                  <a:srgbClr val="FFCC00"/>
                </a:buClr>
              </a:pPr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001" y="5877274"/>
            <a:ext cx="26642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FFCC00"/>
              </a:buClr>
            </a:pPr>
            <a:r>
              <a:rPr lang="fr-FR" dirty="0" smtClean="0">
                <a:solidFill>
                  <a:prstClr val="white"/>
                </a:solidFill>
              </a:rPr>
              <a:t>CEA | 10 AVRIL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0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8" descr="bandeau_titr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0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4509120"/>
            <a:ext cx="4788464" cy="1224136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59225" y="6305550"/>
            <a:ext cx="1450975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1C0676B9-945C-4A6E-A9CD-F60F862E173C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Espace réservé du numéro de diapositive 11"/>
          <p:cNvSpPr>
            <a:spLocks noGrp="1"/>
          </p:cNvSpPr>
          <p:nvPr>
            <p:ph type="sldNum" sz="quarter" idx="15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prstClr val="white"/>
                </a:solidFill>
              </a:rPr>
              <a:t>|  PAGE </a:t>
            </a:r>
            <a:fld id="{BAC30FEE-8A26-41AA-A85E-BF6C2635B4CA}" type="slidenum">
              <a:rPr lang="fr-FR" b="1">
                <a:solidFill>
                  <a:prstClr val="white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5600" y="6305550"/>
            <a:ext cx="25558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prstClr val="white"/>
                </a:solidFill>
              </a:rPr>
              <a:t>1/2 journée d'accueil des nouveaux doctorants - 2014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668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8" descr="bandeau_titr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0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5445224"/>
            <a:ext cx="4788464" cy="288032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311999" y="3311999"/>
            <a:ext cx="5832000" cy="2124000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7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3959225" y="6305550"/>
            <a:ext cx="1450975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045D1704-519F-4CB2-95B0-BB5067C3737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Espace réservé du numéro de diapositive 13"/>
          <p:cNvSpPr>
            <a:spLocks noGrp="1"/>
          </p:cNvSpPr>
          <p:nvPr>
            <p:ph type="sldNum" sz="quarter" idx="16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prstClr val="white"/>
                </a:solidFill>
              </a:rPr>
              <a:t>|  PAGE </a:t>
            </a:r>
            <a:fld id="{F0D76035-B12E-43A0-B9C2-03BB8C2E9481}" type="slidenum">
              <a:rPr lang="fr-FR" b="1">
                <a:solidFill>
                  <a:prstClr val="white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10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435600" y="6305550"/>
            <a:ext cx="25558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prstClr val="white"/>
                </a:solidFill>
              </a:rPr>
              <a:t>1/2 journée d'accueil des nouveaux doctorants - 2014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9508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8" descr="bandeau_titr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0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5445224"/>
            <a:ext cx="4788464" cy="288032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0" name="Espace réservé de la date 13"/>
          <p:cNvSpPr>
            <a:spLocks noGrp="1"/>
          </p:cNvSpPr>
          <p:nvPr>
            <p:ph type="dt" sz="half" idx="23"/>
          </p:nvPr>
        </p:nvSpPr>
        <p:spPr>
          <a:xfrm>
            <a:off x="3959225" y="6305550"/>
            <a:ext cx="1450975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4E5F8AC7-EE74-4A0A-9742-736D54231CAC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numéro de diapositive 14"/>
          <p:cNvSpPr>
            <a:spLocks noGrp="1"/>
          </p:cNvSpPr>
          <p:nvPr>
            <p:ph type="sldNum" sz="quarter" idx="24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prstClr val="white"/>
                </a:solidFill>
              </a:rPr>
              <a:t>|  PAGE </a:t>
            </a:r>
            <a:fld id="{FB21A8AA-FE3A-40F0-91E9-22FAEFFFBF49}" type="slidenum">
              <a:rPr lang="fr-FR" b="1">
                <a:solidFill>
                  <a:prstClr val="white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12" name="Espace réservé du pied de page 15"/>
          <p:cNvSpPr>
            <a:spLocks noGrp="1"/>
          </p:cNvSpPr>
          <p:nvPr>
            <p:ph type="ftr" sz="quarter" idx="25"/>
          </p:nvPr>
        </p:nvSpPr>
        <p:spPr>
          <a:xfrm>
            <a:off x="5435600" y="6305550"/>
            <a:ext cx="25558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prstClr val="white"/>
                </a:solidFill>
              </a:rPr>
              <a:t>1/2 journée d'accueil des nouveaux doctorants - 2014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988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 descr="bandeau_intercalair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0"/>
            <a:ext cx="58340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8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E31D9C99-2F6E-41D3-BDD7-640D28BCB9EA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263" y="5876925"/>
            <a:ext cx="27003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prstClr val="white"/>
                </a:solidFill>
              </a:rPr>
              <a:t>|  PAGE </a:t>
            </a:r>
            <a:fld id="{8B7B5199-A374-4581-B6D3-F4910344D3D8}" type="slidenum">
              <a:rPr lang="fr-FR" b="1">
                <a:solidFill>
                  <a:prstClr val="white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7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263" y="5445125"/>
            <a:ext cx="2700337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prstClr val="white"/>
                </a:solidFill>
              </a:rPr>
              <a:t>1/2 journée d'accueil des nouveaux doctorants - 2014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8074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F5FC9CCE-8E3E-4912-92F7-7FA54B4C81F6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051050" y="6305550"/>
            <a:ext cx="59404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rgbClr val="000066"/>
                </a:solidFill>
              </a:rPr>
              <a:t>1/2 journée d'accueil des nouveaux doctorants - 2014</a:t>
            </a:r>
            <a:endParaRPr lang="fr-FR" b="1" dirty="0">
              <a:solidFill>
                <a:srgbClr val="000066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srgbClr val="000066"/>
                </a:solidFill>
              </a:rPr>
              <a:t>|  PAGE </a:t>
            </a:r>
            <a:fld id="{E8F439C7-7F98-4C78-A0DE-3642486EC42C}" type="slidenum">
              <a:rPr lang="fr-FR" b="1">
                <a:solidFill>
                  <a:srgbClr val="000066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8925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47664" y="2828"/>
            <a:ext cx="7237413" cy="909637"/>
          </a:xfrm>
        </p:spPr>
        <p:txBody>
          <a:bodyPr/>
          <a:lstStyle>
            <a:lvl1pPr>
              <a:defRPr cap="none" baseline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C6E4B149-996D-4245-B4E5-E3AC4757C0AB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051050" y="6305550"/>
            <a:ext cx="59404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rgbClr val="000066"/>
                </a:solidFill>
              </a:rPr>
              <a:t>1/2 journée d'accueil des nouveaux doctorants - 2014</a:t>
            </a:r>
            <a:endParaRPr lang="fr-FR" b="1" dirty="0">
              <a:solidFill>
                <a:srgbClr val="000066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srgbClr val="000066"/>
                </a:solidFill>
              </a:rPr>
              <a:t>|  PAGE </a:t>
            </a:r>
            <a:fld id="{A43A1823-0E70-4815-A89F-C349FC6EF69C}" type="slidenum">
              <a:rPr lang="fr-FR" b="1">
                <a:solidFill>
                  <a:srgbClr val="000066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151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58CF1736-116E-42B9-9224-7636997108D4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22"/>
          </p:nvPr>
        </p:nvSpPr>
        <p:spPr>
          <a:xfrm>
            <a:off x="2051050" y="6305550"/>
            <a:ext cx="59404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rgbClr val="000066"/>
                </a:solidFill>
              </a:rPr>
              <a:t>1/2 journée d'accueil des nouveaux doctorants - 2014</a:t>
            </a:r>
            <a:endParaRPr lang="fr-FR" b="1" dirty="0">
              <a:solidFill>
                <a:srgbClr val="000066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23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srgbClr val="000066"/>
                </a:solidFill>
              </a:rPr>
              <a:t>|  PAGE </a:t>
            </a:r>
            <a:fld id="{4F5547A0-581A-439E-807B-A9A7C3445274}" type="slidenum">
              <a:rPr lang="fr-FR" b="1">
                <a:solidFill>
                  <a:srgbClr val="000066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963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13154982-1D58-4DE4-B520-98337F32177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25"/>
          </p:nvPr>
        </p:nvSpPr>
        <p:spPr>
          <a:xfrm>
            <a:off x="2051050" y="6305550"/>
            <a:ext cx="59404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rgbClr val="000066"/>
                </a:solidFill>
              </a:rPr>
              <a:t>1/2 journée d'accueil des nouveaux doctorants - 2014</a:t>
            </a:r>
            <a:endParaRPr lang="fr-FR" b="1" dirty="0">
              <a:solidFill>
                <a:srgbClr val="000066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26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srgbClr val="000066"/>
                </a:solidFill>
              </a:rPr>
              <a:t>|  PAGE </a:t>
            </a:r>
            <a:fld id="{A107485F-29BA-41D7-BDA3-A5E74C164BCC}" type="slidenum">
              <a:rPr lang="fr-FR" b="1">
                <a:solidFill>
                  <a:srgbClr val="000066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9757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3707506"/>
            <a:ext cx="8172464" cy="252980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1AD507A1-5BB1-462C-A51B-924F6D6F27FE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23"/>
          </p:nvPr>
        </p:nvSpPr>
        <p:spPr>
          <a:xfrm>
            <a:off x="2051050" y="6305550"/>
            <a:ext cx="59404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rgbClr val="000066"/>
                </a:solidFill>
              </a:rPr>
              <a:t>1/2 journée d'accueil des nouveaux doctorants - 2014</a:t>
            </a:r>
            <a:endParaRPr lang="fr-FR" b="1" dirty="0">
              <a:solidFill>
                <a:srgbClr val="000066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24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srgbClr val="000066"/>
                </a:solidFill>
              </a:rPr>
              <a:t>|  PAGE </a:t>
            </a:r>
            <a:fld id="{1D79521B-064C-434C-8E41-FA781FD6FA98}" type="slidenum">
              <a:rPr lang="fr-FR" b="1">
                <a:solidFill>
                  <a:srgbClr val="000066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2562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8" descr="bandeau_page_car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70E1BD64-8656-4C8E-92E2-D044E00DFCAE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7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srgbClr val="000066"/>
                </a:solidFill>
              </a:rPr>
              <a:t>|  PAGE </a:t>
            </a:r>
            <a:fld id="{6B71FE01-753E-4F9E-A171-A917278CDBAC}" type="slidenum">
              <a:rPr lang="fr-FR" b="1">
                <a:solidFill>
                  <a:srgbClr val="000066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srgbClr val="000066"/>
              </a:solidFill>
            </a:endParaRPr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8"/>
          </p:nvPr>
        </p:nvSpPr>
        <p:spPr>
          <a:xfrm>
            <a:off x="2051050" y="6305550"/>
            <a:ext cx="59404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rgbClr val="000066"/>
                </a:solidFill>
              </a:rPr>
              <a:t>1/2 journée d'accueil des nouveaux doctorants - 2014</a:t>
            </a:r>
            <a:endParaRPr lang="fr-FR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656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8" descr="car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846138"/>
            <a:ext cx="8459787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9" descr="bandeau_page_car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/>
          </p:nvPr>
        </p:nvSpPr>
        <p:spPr>
          <a:xfrm>
            <a:off x="899592" y="5157788"/>
            <a:ext cx="3240360" cy="863600"/>
          </a:xfrm>
        </p:spPr>
        <p:txBody>
          <a:bodyPr rtlCol="0" anchor="ctr">
            <a:noAutofit/>
          </a:bodyPr>
          <a:lstStyle>
            <a:lvl1pPr marL="0" indent="0" algn="ctr">
              <a:defRPr sz="1200"/>
            </a:lvl1pPr>
          </a:lstStyle>
          <a:p>
            <a:pPr lvl="0"/>
            <a:r>
              <a:rPr lang="fr-FR" noProof="0" smtClean="0"/>
              <a:t>Cliquez sur l'icône pour ajouter un graphique</a:t>
            </a:r>
            <a:endParaRPr lang="fr-FR" noProof="0" dirty="0"/>
          </a:p>
        </p:txBody>
      </p:sp>
      <p:sp>
        <p:nvSpPr>
          <p:cNvPr id="5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E0D0FC75-638D-4A48-951C-E84DE58BD679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5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srgbClr val="000066"/>
                </a:solidFill>
              </a:rPr>
              <a:t>|  PAGE </a:t>
            </a:r>
            <a:fld id="{2E9CC318-F217-451C-B035-10F9E61CF41F}" type="slidenum">
              <a:rPr lang="fr-FR" b="1">
                <a:solidFill>
                  <a:srgbClr val="000066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srgbClr val="000066"/>
              </a:solidFill>
            </a:endParaRPr>
          </a:p>
        </p:txBody>
      </p:sp>
      <p:sp>
        <p:nvSpPr>
          <p:cNvPr id="7" name="Espace réservé du pied de page 7"/>
          <p:cNvSpPr>
            <a:spLocks noGrp="1"/>
          </p:cNvSpPr>
          <p:nvPr>
            <p:ph type="ftr" sz="quarter" idx="16"/>
          </p:nvPr>
        </p:nvSpPr>
        <p:spPr>
          <a:xfrm>
            <a:off x="2051050" y="6305550"/>
            <a:ext cx="59404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rgbClr val="000066"/>
                </a:solidFill>
              </a:rPr>
              <a:t>1/2 journée d'accueil des nouveaux doctorants - 2014</a:t>
            </a:r>
            <a:endParaRPr lang="fr-FR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1263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 descr="bandeau_intercalair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0"/>
            <a:ext cx="58340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9" descr="bandeau_dernièr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0"/>
          <a:stretch>
            <a:fillRect/>
          </a:stretch>
        </p:blipFill>
        <p:spPr bwMode="auto">
          <a:xfrm>
            <a:off x="3309938" y="0"/>
            <a:ext cx="5834062" cy="580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8E77886E-35A4-40A8-B1F3-7B730C8EAB16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263" y="5445125"/>
            <a:ext cx="1119187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prstClr val="white"/>
                </a:solidFill>
              </a:rPr>
              <a:t>|  PAGE </a:t>
            </a:r>
            <a:fld id="{7F7FB6BC-E21C-4D2D-AFE9-8FFC2DC35154}" type="slidenum">
              <a:rPr lang="fr-FR" b="1">
                <a:solidFill>
                  <a:prstClr val="white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8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263" y="5876925"/>
            <a:ext cx="266382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prstClr val="white"/>
                </a:solidFill>
              </a:rPr>
              <a:t>1/2 journée d'accueil des nouveaux doctorants - 2014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3573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8" descr="bandeau_titr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0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4509120"/>
            <a:ext cx="4788464" cy="1224136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59225" y="6305550"/>
            <a:ext cx="1450975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EF1F8957-0125-43B7-9943-231F4C1507C2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Espace réservé du numéro de diapositive 11"/>
          <p:cNvSpPr>
            <a:spLocks noGrp="1"/>
          </p:cNvSpPr>
          <p:nvPr>
            <p:ph type="sldNum" sz="quarter" idx="15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prstClr val="white"/>
                </a:solidFill>
              </a:rPr>
              <a:t>|  PAGE </a:t>
            </a:r>
            <a:fld id="{BAC30FEE-8A26-41AA-A85E-BF6C2635B4CA}" type="slidenum">
              <a:rPr lang="fr-FR" b="1">
                <a:solidFill>
                  <a:prstClr val="white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5600" y="6305550"/>
            <a:ext cx="25558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prstClr val="white"/>
                </a:solidFill>
              </a:rPr>
              <a:t>1/2 journée d'accueil des nouveaux doctorants - 2014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9901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buClr>
                <a:srgbClr val="F08728"/>
              </a:buClr>
              <a:defRPr/>
            </a:pPr>
            <a:fld id="{9709378A-5798-4D2D-AB39-3940A205AB30}" type="datetime4">
              <a:rPr lang="fr-FR" smtClean="0">
                <a:solidFill>
                  <a:prstClr val="white"/>
                </a:solidFill>
              </a:rPr>
              <a:pPr>
                <a:buClr>
                  <a:srgbClr val="F08728"/>
                </a:buClr>
                <a:defRPr/>
              </a:pPr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051050" y="6305550"/>
            <a:ext cx="59404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rgbClr val="000066"/>
                </a:solidFill>
              </a:rPr>
              <a:t>1/2 journée d'accueil des nouveaux doctorants - 2014</a:t>
            </a:r>
            <a:endParaRPr lang="fr-FR" b="1" dirty="0">
              <a:solidFill>
                <a:srgbClr val="000066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>
                <a:solidFill>
                  <a:srgbClr val="000066"/>
                </a:solidFill>
              </a:rPr>
              <a:t>|  PAGE </a:t>
            </a:r>
            <a:fld id="{E8F439C7-7F98-4C78-A0DE-3642486EC42C}" type="slidenum">
              <a:rPr lang="fr-FR" b="1">
                <a:solidFill>
                  <a:srgbClr val="000066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‹N°›</a:t>
            </a:fld>
            <a:endParaRPr lang="fr-FR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6237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fld id="{215806A7-BCCE-4741-AB47-7A26318FFE5F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>
                <a:solidFill>
                  <a:prstClr val="white"/>
                </a:solidFill>
              </a:rPr>
              <a:t>|  PAGE </a:t>
            </a:r>
            <a:fld id="{AEFB9B6D-867A-40B8-ACB0-35CC9F272C9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>
                <a:solidFill>
                  <a:prstClr val="white"/>
                </a:solidFill>
              </a:rPr>
              <a:t>CEA | 10 AVRIL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3024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 hasCustomPrompt="1"/>
          </p:nvPr>
        </p:nvSpPr>
        <p:spPr>
          <a:xfrm>
            <a:off x="3311999" y="3311999"/>
            <a:ext cx="5832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 Visuel</a:t>
            </a:r>
            <a:endParaRPr lang="fr-FR" dirty="0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>
                <a:solidFill>
                  <a:prstClr val="white"/>
                </a:solidFill>
              </a:rPr>
              <a:t>|  PAGE </a:t>
            </a:r>
            <a:fld id="{AEFB9B6D-867A-40B8-ACB0-35CC9F272C9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>
                <a:solidFill>
                  <a:prstClr val="white"/>
                </a:solidFill>
              </a:rPr>
              <a:t>CEA | 10 AVRIL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9804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>
                <a:solidFill>
                  <a:prstClr val="white"/>
                </a:solidFill>
              </a:rPr>
              <a:t>|  PAGE </a:t>
            </a:r>
            <a:fld id="{AEFB9B6D-867A-40B8-ACB0-35CC9F272C9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9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>
                <a:solidFill>
                  <a:prstClr val="white"/>
                </a:solidFill>
              </a:rPr>
              <a:t>CEA | 10 AVRIL 2012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82262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8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 anchor="t" anchorCtr="0"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000" y="5877272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>
                <a:solidFill>
                  <a:prstClr val="white"/>
                </a:solidFill>
              </a:rPr>
              <a:t>|  PAGE </a:t>
            </a:r>
            <a:fld id="{AEFB9B6D-867A-40B8-ACB0-35CC9F272C9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000" y="5445224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fr-FR" dirty="0" smtClean="0">
                <a:solidFill>
                  <a:prstClr val="white"/>
                </a:solidFill>
              </a:rPr>
              <a:t>CEA | 10 AVRIL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2597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98583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32629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72158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0701655-DB86-4BDD-ACDB-98A835538BBF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 hasCustomPrompt="1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2120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3707506"/>
            <a:ext cx="8172464" cy="252980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24362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8259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6486" y="846237"/>
            <a:ext cx="8460000" cy="4156911"/>
          </a:xfrm>
          <a:prstGeom prst="rect">
            <a:avLst/>
          </a:prstGeom>
        </p:spPr>
      </p:pic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10 AVRIL 2012</a:t>
            </a:r>
            <a:endParaRPr lang="fr-FR" dirty="0"/>
          </a:p>
        </p:txBody>
      </p:sp>
      <p:sp>
        <p:nvSpPr>
          <p:cNvPr id="33" name="Espace réservé du graphique 32"/>
          <p:cNvSpPr>
            <a:spLocks noGrp="1"/>
          </p:cNvSpPr>
          <p:nvPr>
            <p:ph type="chart" sz="quarter" idx="13" hasCustomPrompt="1"/>
          </p:nvPr>
        </p:nvSpPr>
        <p:spPr>
          <a:xfrm>
            <a:off x="899592" y="5157788"/>
            <a:ext cx="3240360" cy="863600"/>
          </a:xfrm>
        </p:spPr>
        <p:txBody>
          <a:bodyPr anchor="ctr"/>
          <a:lstStyle>
            <a:lvl1pPr marL="0" indent="0" algn="ctr">
              <a:defRPr sz="1200"/>
            </a:lvl1pPr>
          </a:lstStyle>
          <a:p>
            <a:r>
              <a:rPr lang="fr-FR" dirty="0" smtClean="0"/>
              <a:t> Graphique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55391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pic>
        <p:nvPicPr>
          <p:cNvPr id="7" name="Image 6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>
          <a:xfrm>
            <a:off x="3310128" y="0"/>
            <a:ext cx="5833872" cy="58052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 anchorCtr="0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000" y="5445224"/>
            <a:ext cx="11186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>
                <a:solidFill>
                  <a:prstClr val="white"/>
                </a:solidFill>
              </a:rPr>
              <a:t>|  PAGE </a:t>
            </a:r>
            <a:fld id="{AEFB9B6D-867A-40B8-ACB0-35CC9F272C9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000" y="5877272"/>
            <a:ext cx="26642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>
                <a:solidFill>
                  <a:prstClr val="white"/>
                </a:solidFill>
              </a:rPr>
              <a:t>CEA | 10 AVRIL 2012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8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000" y="52752"/>
            <a:ext cx="7236464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6000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76000" y="6305192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bg1"/>
                </a:solidFill>
              </a:defRPr>
            </a:lvl1pPr>
          </a:lstStyle>
          <a:p>
            <a:fld id="{728F7E4B-E2FB-4E8B-AF28-599D8A97F51E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51720" y="6305192"/>
            <a:ext cx="593982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COPIL PROJET MAP | 7 MAI 2015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304" y="6303598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5" r:id="rId4"/>
    <p:sldLayoutId id="2147483666" r:id="rId5"/>
    <p:sldLayoutId id="2147483650" r:id="rId6"/>
    <p:sldLayoutId id="2147483662" r:id="rId7"/>
    <p:sldLayoutId id="2147483663" r:id="rId8"/>
    <p:sldLayoutId id="2147483664" r:id="rId9"/>
    <p:sldLayoutId id="2147483667" r:id="rId10"/>
    <p:sldLayoutId id="2147483654" r:id="rId11"/>
    <p:sldLayoutId id="2147483668" r:id="rId1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239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15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1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001" y="52752"/>
            <a:ext cx="7236464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6001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76000" y="6305194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cap="all" baseline="0">
                <a:solidFill>
                  <a:schemeClr val="bg1"/>
                </a:solidFill>
              </a:defRPr>
            </a:lvl1pPr>
          </a:lstStyle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51721" y="6305194"/>
            <a:ext cx="593982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5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CEA/UST//SVI/ A.G. UST 28 septembre 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304" y="6303600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873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spcBef>
          <a:spcPct val="0"/>
        </a:spcBef>
        <a:buNone/>
        <a:defRPr sz="165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692944" indent="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itchFamily="34" charset="0"/>
        <a:buNone/>
        <a:defRPr sz="1650" kern="1200">
          <a:solidFill>
            <a:schemeClr val="tx2"/>
          </a:solidFill>
          <a:latin typeface="+mn-lt"/>
          <a:ea typeface="+mn-ea"/>
          <a:cs typeface="+mn-cs"/>
        </a:defRPr>
      </a:lvl1pPr>
      <a:lvl2pPr marL="270272" indent="-270272" algn="l" defTabSz="685800" rtl="0" eaLnBrk="1" latinLnBrk="0" hangingPunct="1">
        <a:lnSpc>
          <a:spcPts val="1500"/>
        </a:lnSpc>
        <a:spcBef>
          <a:spcPts val="0"/>
        </a:spcBef>
        <a:buSzPct val="90000"/>
        <a:buFontTx/>
        <a:buBlip>
          <a:blip r:embed="rId15"/>
        </a:buBlip>
        <a:defRPr sz="1200" kern="1200">
          <a:solidFill>
            <a:srgbClr val="666666"/>
          </a:solidFill>
          <a:latin typeface="+mn-lt"/>
          <a:ea typeface="+mn-ea"/>
          <a:cs typeface="+mn-cs"/>
        </a:defRPr>
      </a:lvl2pPr>
      <a:lvl3pPr marL="271463" indent="0" algn="l" defTabSz="685800" rtl="0" eaLnBrk="1" latinLnBrk="0" hangingPunct="1">
        <a:lnSpc>
          <a:spcPts val="1500"/>
        </a:lnSpc>
        <a:spcBef>
          <a:spcPts val="0"/>
        </a:spcBef>
        <a:buSzPct val="36000"/>
        <a:buFont typeface="Arial" pitchFamily="34" charset="0"/>
        <a:buNone/>
        <a:defRPr sz="1200" kern="1200">
          <a:solidFill>
            <a:srgbClr val="666666"/>
          </a:solidFill>
          <a:latin typeface="+mn-lt"/>
          <a:ea typeface="+mn-ea"/>
          <a:cs typeface="+mn-cs"/>
        </a:defRPr>
      </a:lvl3pPr>
      <a:lvl4pPr marL="757238" indent="-178594" algn="l" defTabSz="685800" rtl="0" eaLnBrk="1" latinLnBrk="0" hangingPunct="1">
        <a:lnSpc>
          <a:spcPts val="1500"/>
        </a:lnSpc>
        <a:spcBef>
          <a:spcPts val="0"/>
        </a:spcBef>
        <a:buClr>
          <a:srgbClr val="666666"/>
        </a:buClr>
        <a:buSzPct val="36000"/>
        <a:buFontTx/>
        <a:buBlip>
          <a:blip r:embed="rId16"/>
        </a:buBlip>
        <a:defRPr sz="1200" kern="1200">
          <a:solidFill>
            <a:srgbClr val="666666"/>
          </a:solidFill>
          <a:latin typeface="+mn-lt"/>
          <a:ea typeface="+mn-ea"/>
          <a:cs typeface="+mn-cs"/>
        </a:defRPr>
      </a:lvl4pPr>
      <a:lvl5pPr marL="850106" indent="-85725" algn="l" defTabSz="685800" rtl="0" eaLnBrk="1" latinLnBrk="0" hangingPunct="1">
        <a:lnSpc>
          <a:spcPts val="15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200" kern="1200">
          <a:solidFill>
            <a:srgbClr val="666666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7" descr="bandeau_texte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1300" y="52388"/>
            <a:ext cx="7237413" cy="90963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576263" y="1268413"/>
            <a:ext cx="817245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76263" y="6305550"/>
            <a:ext cx="145097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fld id="{173013B2-82A2-4576-871A-C5DE1C9C4266}" type="datetime4">
              <a:rPr lang="fr-FR" b="1" smtClean="0">
                <a:solidFill>
                  <a:prstClr val="white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24 janvier 2017</a:t>
            </a:fld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21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9pPr>
    </p:titleStyle>
    <p:bodyStyle>
      <a:lvl1pPr marL="923925" indent="-923925" algn="l" rtl="0" eaLnBrk="0" fontAlgn="base" hangingPunct="0">
        <a:spcBef>
          <a:spcPct val="0"/>
        </a:spcBef>
        <a:spcAft>
          <a:spcPts val="400"/>
        </a:spcAft>
        <a:buFont typeface="Arial" charset="0"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SzPct val="90000"/>
        <a:buBlip>
          <a:blip r:embed="rId17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552450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SzPct val="36000"/>
        <a:buFont typeface="Arial" charset="0"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8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000" y="52752"/>
            <a:ext cx="7236464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6000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76000" y="6305192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bg1"/>
                </a:solidFill>
              </a:defRPr>
            </a:lvl1pPr>
          </a:lstStyle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51720" y="6305192"/>
            <a:ext cx="593982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CEA | 10 AVRIL 2012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304" y="6303598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0815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239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15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1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gif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7.jpeg"/><Relationship Id="rId4" Type="http://schemas.openxmlformats.org/officeDocument/2006/relationships/hyperlink" Target="https://www-sygeca.cea.fr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s-ist@cea.fr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8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hyperlink" Target="http://scholar.google.fr/" TargetMode="External"/><Relationship Id="rId7" Type="http://schemas.openxmlformats.org/officeDocument/2006/relationships/image" Target="../media/image49.png"/><Relationship Id="rId12" Type="http://schemas.openxmlformats.org/officeDocument/2006/relationships/image" Target="../media/image47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0.xml"/><Relationship Id="rId6" Type="http://schemas.openxmlformats.org/officeDocument/2006/relationships/hyperlink" Target="http://www.openaire.eu/" TargetMode="External"/><Relationship Id="rId11" Type="http://schemas.openxmlformats.org/officeDocument/2006/relationships/image" Target="../media/image53.png"/><Relationship Id="rId5" Type="http://schemas.openxmlformats.org/officeDocument/2006/relationships/hyperlink" Target="http://peer.ccsd.cnrs.fr/" TargetMode="External"/><Relationship Id="rId10" Type="http://schemas.openxmlformats.org/officeDocument/2006/relationships/image" Target="../media/image52.png"/><Relationship Id="rId4" Type="http://schemas.openxmlformats.org/officeDocument/2006/relationships/hyperlink" Target="http://fr.arxiv.org/" TargetMode="External"/><Relationship Id="rId9" Type="http://schemas.openxmlformats.org/officeDocument/2006/relationships/image" Target="../media/image5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6.png"/><Relationship Id="rId4" Type="http://schemas.openxmlformats.org/officeDocument/2006/relationships/hyperlink" Target="mailto:map@cea.fr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hal-cea.archives-ouvertes.fr/DSM" TargetMode="External"/><Relationship Id="rId13" Type="http://schemas.openxmlformats.org/officeDocument/2006/relationships/hyperlink" Target="http://hal-sde.archives-ouvertes.fr/" TargetMode="External"/><Relationship Id="rId3" Type="http://schemas.openxmlformats.org/officeDocument/2006/relationships/hyperlink" Target="NULL" TargetMode="External"/><Relationship Id="rId7" Type="http://schemas.openxmlformats.org/officeDocument/2006/relationships/hyperlink" Target="mailto:contacts-ist@cea.fr" TargetMode="External"/><Relationship Id="rId12" Type="http://schemas.openxmlformats.org/officeDocument/2006/relationships/hyperlink" Target="http://hal-descartes.archives-ouvertes.fr/" TargetMode="External"/><Relationship Id="rId2" Type="http://schemas.openxmlformats.org/officeDocument/2006/relationships/hyperlink" Target="NULL" TargetMode="Externa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://www-portail-ist.cea.fr/" TargetMode="External"/><Relationship Id="rId11" Type="http://schemas.openxmlformats.org/officeDocument/2006/relationships/hyperlink" Target="http://hal-insu.archives-ouvertes.fr/" TargetMode="External"/><Relationship Id="rId5" Type="http://schemas.openxmlformats.org/officeDocument/2006/relationships/hyperlink" Target="http://hal.archives-ouvertes.fr/" TargetMode="External"/><Relationship Id="rId10" Type="http://schemas.openxmlformats.org/officeDocument/2006/relationships/hyperlink" Target="https://hal-obspm.ccsd.cnrs.fr/" TargetMode="External"/><Relationship Id="rId4" Type="http://schemas.openxmlformats.org/officeDocument/2006/relationships/hyperlink" Target="http://hal-cea.archives-ouvertes.fr/" TargetMode="External"/><Relationship Id="rId9" Type="http://schemas.openxmlformats.org/officeDocument/2006/relationships/hyperlink" Target="http://hal.in2p3.fr/" TargetMode="External"/><Relationship Id="rId14" Type="http://schemas.openxmlformats.org/officeDocument/2006/relationships/hyperlink" Target="http://hal-cea.archives-ouvertes.fr/DSM-IRF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smtClean="0"/>
              <a:t>COPIL PROJET MAP | 7 MAI 2015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sz="1400" b="1" dirty="0" smtClean="0"/>
              <a:t>DRF/SAC/USST/SVI</a:t>
            </a:r>
            <a:endParaRPr lang="fr-FR" dirty="0"/>
          </a:p>
        </p:txBody>
      </p:sp>
      <p:sp>
        <p:nvSpPr>
          <p:cNvPr id="11" name="Titre 8"/>
          <p:cNvSpPr>
            <a:spLocks noGrp="1"/>
          </p:cNvSpPr>
          <p:nvPr>
            <p:ph type="ctrTitle"/>
          </p:nvPr>
        </p:nvSpPr>
        <p:spPr>
          <a:xfrm>
            <a:off x="3960000" y="1547816"/>
            <a:ext cx="4788464" cy="2653832"/>
          </a:xfrm>
        </p:spPr>
        <p:txBody>
          <a:bodyPr/>
          <a:lstStyle/>
          <a:p>
            <a:pPr algn="ctr"/>
            <a:r>
              <a:rPr lang="fr-FR" b="1" cap="small" dirty="0" smtClean="0"/>
              <a:t>Séminaire SACM</a:t>
            </a:r>
            <a:br>
              <a:rPr lang="fr-FR" b="1" cap="small" dirty="0" smtClean="0"/>
            </a:br>
            <a:r>
              <a:rPr lang="fr-FR" sz="2000" b="1" cap="small" dirty="0" smtClean="0"/>
              <a:t>24 janvier 2017</a:t>
            </a:r>
            <a:r>
              <a:rPr lang="fr-FR" b="1" cap="small" dirty="0" smtClean="0"/>
              <a:t> </a:t>
            </a:r>
            <a:br>
              <a:rPr lang="fr-FR" b="1" cap="small" dirty="0" smtClean="0"/>
            </a:br>
            <a:r>
              <a:rPr lang="fr-FR" b="1" u="sng" dirty="0" smtClean="0"/>
              <a:t/>
            </a:r>
            <a:br>
              <a:rPr lang="fr-FR" b="1" u="sng" dirty="0" smtClean="0"/>
            </a:br>
            <a:r>
              <a:rPr lang="fr-FR" sz="1600" b="1" dirty="0" smtClean="0"/>
              <a:t>Présentation du </a:t>
            </a:r>
            <a:r>
              <a:rPr lang="fr-FR" b="1" dirty="0" smtClean="0"/>
              <a:t>SVI</a:t>
            </a:r>
            <a:r>
              <a:rPr lang="fr-FR" sz="1600" b="1" dirty="0" smtClean="0"/>
              <a:t/>
            </a:r>
            <a:br>
              <a:rPr lang="fr-FR" sz="1600" b="1" dirty="0" smtClean="0"/>
            </a:br>
            <a:r>
              <a:rPr lang="fr-FR" sz="1600" b="1" dirty="0" smtClean="0"/>
              <a:t>Service de valorisation de l’information</a:t>
            </a:r>
            <a:r>
              <a:rPr lang="fr-FR" sz="1600" dirty="0" smtClean="0"/>
              <a:t/>
            </a:r>
            <a:br>
              <a:rPr lang="fr-FR" sz="1600" dirty="0" smtClean="0"/>
            </a:br>
            <a:endParaRPr lang="fr-FR" sz="1600" dirty="0"/>
          </a:p>
        </p:txBody>
      </p:sp>
      <p:sp>
        <p:nvSpPr>
          <p:cNvPr id="4" name="ZoneTexte 3"/>
          <p:cNvSpPr txBox="1"/>
          <p:nvPr/>
        </p:nvSpPr>
        <p:spPr>
          <a:xfrm>
            <a:off x="3962705" y="5103269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666666"/>
                </a:solidFill>
              </a:rPr>
              <a:t>Annie Le Blanc</a:t>
            </a:r>
          </a:p>
          <a:p>
            <a:r>
              <a:rPr lang="fr-FR" dirty="0">
                <a:solidFill>
                  <a:srgbClr val="666666"/>
                </a:solidFill>
              </a:rPr>
              <a:t>Christine </a:t>
            </a:r>
            <a:r>
              <a:rPr lang="fr-FR" dirty="0" err="1">
                <a:solidFill>
                  <a:srgbClr val="666666"/>
                </a:solidFill>
              </a:rPr>
              <a:t>Pichot</a:t>
            </a:r>
            <a:endParaRPr lang="fr-FR" dirty="0">
              <a:solidFill>
                <a:srgbClr val="666666"/>
              </a:solidFill>
            </a:endParaRPr>
          </a:p>
          <a:p>
            <a:r>
              <a:rPr lang="fr-FR" dirty="0" smtClean="0">
                <a:solidFill>
                  <a:srgbClr val="666666"/>
                </a:solidFill>
              </a:rPr>
              <a:t>Audrey </a:t>
            </a:r>
            <a:r>
              <a:rPr lang="fr-FR" dirty="0" err="1" smtClean="0">
                <a:solidFill>
                  <a:srgbClr val="666666"/>
                </a:solidFill>
              </a:rPr>
              <a:t>Lilin</a:t>
            </a:r>
            <a:endParaRPr lang="fr-FR" dirty="0" smtClean="0">
              <a:solidFill>
                <a:srgbClr val="666666"/>
              </a:solidFill>
            </a:endParaRPr>
          </a:p>
          <a:p>
            <a:r>
              <a:rPr lang="fr-FR" dirty="0" smtClean="0">
                <a:solidFill>
                  <a:srgbClr val="666666"/>
                </a:solidFill>
              </a:rPr>
              <a:t>Marie-Anne </a:t>
            </a:r>
            <a:r>
              <a:rPr lang="fr-FR" dirty="0" smtClean="0">
                <a:solidFill>
                  <a:srgbClr val="666666"/>
                </a:solidFill>
              </a:rPr>
              <a:t>Leriche</a:t>
            </a:r>
            <a:endParaRPr lang="fr-FR" dirty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11185" y="2924944"/>
            <a:ext cx="4248008" cy="2520281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80000">
                <a:schemeClr val="bg2">
                  <a:lumMod val="75000"/>
                </a:schemeClr>
              </a:gs>
              <a:gs pos="100000">
                <a:schemeClr val="bg2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cap="small" dirty="0"/>
              <a:t>Les </a:t>
            </a:r>
            <a:r>
              <a:rPr lang="fr-FR" sz="2000" cap="small" dirty="0" smtClean="0"/>
              <a:t>missions du SVI</a:t>
            </a:r>
            <a:endParaRPr lang="fr-FR" sz="2000" cap="small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31343" y="3102215"/>
            <a:ext cx="4032448" cy="2214377"/>
          </a:xfrm>
        </p:spPr>
        <p:txBody>
          <a:bodyPr/>
          <a:lstStyle/>
          <a:p>
            <a:pPr marL="0" algn="ctr">
              <a:spcBef>
                <a:spcPts val="1800"/>
              </a:spcBef>
              <a:spcAft>
                <a:spcPts val="0"/>
              </a:spcAft>
            </a:pPr>
            <a:r>
              <a:rPr lang="fr-FR" sz="1800" b="1" cap="small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Préserver et capitaliser </a:t>
            </a:r>
            <a:br>
              <a:rPr lang="fr-FR" sz="1800" b="1" cap="small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 patrimoine docume</a:t>
            </a:r>
            <a:r>
              <a:rPr lang="fr-FR" sz="1600" dirty="0" smtClean="0"/>
              <a:t>ntaire et archivistique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211185" y="5588805"/>
            <a:ext cx="5497665" cy="1211419"/>
            <a:chOff x="-2253482" y="2861375"/>
            <a:chExt cx="5497665" cy="1211419"/>
          </a:xfrm>
        </p:grpSpPr>
        <p:sp>
          <p:nvSpPr>
            <p:cNvPr id="24" name="Rectangle 23"/>
            <p:cNvSpPr/>
            <p:nvPr/>
          </p:nvSpPr>
          <p:spPr>
            <a:xfrm>
              <a:off x="-2253482" y="2861375"/>
              <a:ext cx="5318892" cy="1074613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8000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-2052736" y="2995576"/>
              <a:ext cx="529691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Participe, au nom du CEA sous la gouvernance du Copil-IST, à la réflexion nationale sur la mise en place </a:t>
              </a:r>
              <a:r>
                <a:rPr lang="fr-FR" sz="1600" dirty="0" smtClean="0"/>
                <a:t/>
              </a:r>
              <a:br>
                <a:rPr lang="fr-FR" sz="1600" dirty="0" smtClean="0"/>
              </a:br>
              <a:r>
                <a:rPr lang="fr-FR" sz="1600" dirty="0" smtClean="0"/>
                <a:t>de </a:t>
              </a:r>
              <a:r>
                <a:rPr lang="fr-FR" sz="1600" dirty="0"/>
                <a:t>politiques IST françaises et régionales. </a:t>
              </a:r>
            </a:p>
            <a:p>
              <a:endParaRPr lang="fr-FR" sz="1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211185" y="1124744"/>
            <a:ext cx="8753303" cy="1692307"/>
            <a:chOff x="503548" y="1124744"/>
            <a:chExt cx="8352000" cy="1743397"/>
          </a:xfrm>
        </p:grpSpPr>
        <p:sp>
          <p:nvSpPr>
            <p:cNvPr id="11" name="Rectangle 10"/>
            <p:cNvSpPr/>
            <p:nvPr/>
          </p:nvSpPr>
          <p:spPr>
            <a:xfrm>
              <a:off x="503548" y="1124744"/>
              <a:ext cx="8352000" cy="1743397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8000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689397" y="1287766"/>
              <a:ext cx="7765678" cy="1474367"/>
              <a:chOff x="689397" y="1287766"/>
              <a:chExt cx="7765678" cy="1474367"/>
            </a:xfrm>
          </p:grpSpPr>
          <p:pic>
            <p:nvPicPr>
              <p:cNvPr id="2054" name="Picture 6" descr="serious game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397" y="1338943"/>
                <a:ext cx="1659625" cy="13370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ZoneTexte 8"/>
              <p:cNvSpPr txBox="1"/>
              <p:nvPr/>
            </p:nvSpPr>
            <p:spPr>
              <a:xfrm>
                <a:off x="2534871" y="1287766"/>
                <a:ext cx="5920204" cy="14743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fr-FR" b="1" cap="small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Accéder à l’information pertinente </a:t>
                </a:r>
                <a:endParaRPr lang="fr-FR" cap="small" dirty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  <a:p>
                <a:pPr marL="0" lvl="1">
                  <a:spcBef>
                    <a:spcPts val="300"/>
                  </a:spcBef>
                </a:pPr>
                <a:r>
                  <a:rPr lang="fr-FR" sz="16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Revues </a:t>
                </a:r>
                <a:r>
                  <a:rPr lang="fr-FR" sz="16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scientifiques, livres, rapports, conférences, </a:t>
                </a:r>
                <a:r>
                  <a:rPr lang="fr-FR" sz="16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thèses, archives </a:t>
                </a:r>
                <a:r>
                  <a:rPr lang="fr-FR" sz="16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scientifiques</a:t>
                </a:r>
                <a:r>
                  <a:rPr lang="fr-FR" sz="16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, données de la recherche ...</a:t>
                </a:r>
              </a:p>
              <a:p>
                <a:pPr marL="0" lvl="1" algn="ctr">
                  <a:spcBef>
                    <a:spcPts val="300"/>
                  </a:spcBef>
                </a:pPr>
                <a:r>
                  <a:rPr lang="fr-FR" sz="1600" i="1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Acquisition, diffusion, formation et préservation au service des chercheurs du CEA</a:t>
                </a:r>
                <a:endParaRPr lang="fr-FR" sz="1600" i="1" dirty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</p:grpSp>
      </p:grpSp>
      <p:grpSp>
        <p:nvGrpSpPr>
          <p:cNvPr id="13" name="Groupe 12"/>
          <p:cNvGrpSpPr/>
          <p:nvPr/>
        </p:nvGrpSpPr>
        <p:grpSpPr>
          <a:xfrm>
            <a:off x="4571536" y="2924944"/>
            <a:ext cx="4392952" cy="2520281"/>
            <a:chOff x="4747645" y="3717031"/>
            <a:chExt cx="4146723" cy="2520281"/>
          </a:xfrm>
        </p:grpSpPr>
        <p:sp>
          <p:nvSpPr>
            <p:cNvPr id="18" name="Rectangle 17"/>
            <p:cNvSpPr/>
            <p:nvPr/>
          </p:nvSpPr>
          <p:spPr>
            <a:xfrm>
              <a:off x="4747645" y="3717031"/>
              <a:ext cx="4146723" cy="2520281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8000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4766671" y="3860611"/>
              <a:ext cx="408887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800"/>
                </a:spcBef>
              </a:pPr>
              <a:r>
                <a:rPr lang="fr-FR" b="1" cap="small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Fournir des services d’appui</a:t>
              </a:r>
              <a:br>
                <a:rPr lang="fr-FR" b="1" cap="small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</a:br>
              <a:r>
                <a:rPr lang="fr-FR" sz="16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à la recherche et aux programmes</a:t>
              </a:r>
              <a:endParaRPr lang="fr-FR" dirty="0">
                <a:solidFill>
                  <a:prstClr val="black"/>
                </a:solidFill>
              </a:endParaRPr>
            </a:p>
          </p:txBody>
        </p:sp>
        <p:pic>
          <p:nvPicPr>
            <p:cNvPr id="22" name="Picture 4" descr="http://www.google.fr/url?source=imglanding&amp;ct=img&amp;q=http://clickandcommand.com/content/uploads/2013/08/Recherche_calcul_informatique_distribu%C3%A9e.jpg&amp;sa=X&amp;ei=VMhcVemMAou3UZGbgeAE&amp;ved=0CAkQ8wc4Pg&amp;usg=AFQjCNHtsgGSPWblcVy9fyTQVLI_EUA6sA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9493" y="4594257"/>
              <a:ext cx="1160056" cy="11600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1832707" y="3686961"/>
            <a:ext cx="2455366" cy="16296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None/>
              <a:defRPr sz="16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0272" indent="-270272" algn="l" defTabSz="685800" rtl="0" eaLnBrk="1" latinLnBrk="0" hangingPunct="1">
              <a:lnSpc>
                <a:spcPts val="1500"/>
              </a:lnSpc>
              <a:spcBef>
                <a:spcPts val="0"/>
              </a:spcBef>
              <a:buSzPct val="90000"/>
              <a:buFontTx/>
              <a:buBlip>
                <a:blip r:embed="rId4"/>
              </a:buBlip>
              <a:defRPr sz="1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271463" indent="0" algn="l" defTabSz="685800" rtl="0" eaLnBrk="1" latinLnBrk="0" hangingPunct="1">
              <a:lnSpc>
                <a:spcPts val="15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757238" indent="-178594" algn="l" defTabSz="685800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5"/>
              </a:buBlip>
              <a:defRPr sz="1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850106" indent="-85725" algn="l" defTabSz="685800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Gestion et traitement des archives intermédiaires des unités scientifiques et fonctionnelles de </a:t>
            </a:r>
            <a:r>
              <a:rPr lang="fr-FR" sz="1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SAC/FAR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Bibliothèque patrimoniale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INIS-Base des thèses</a:t>
            </a:r>
            <a:endParaRPr lang="fr-FR" sz="14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6069279" y="3742853"/>
            <a:ext cx="2819743" cy="16296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None/>
              <a:defRPr sz="16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0272" indent="-270272" algn="l" defTabSz="685800" rtl="0" eaLnBrk="1" latinLnBrk="0" hangingPunct="1">
              <a:lnSpc>
                <a:spcPts val="1500"/>
              </a:lnSpc>
              <a:spcBef>
                <a:spcPts val="0"/>
              </a:spcBef>
              <a:buSzPct val="90000"/>
              <a:buFontTx/>
              <a:buBlip>
                <a:blip r:embed="rId4"/>
              </a:buBlip>
              <a:defRPr sz="1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271463" indent="0" algn="l" defTabSz="685800" rtl="0" eaLnBrk="1" latinLnBrk="0" hangingPunct="1">
              <a:lnSpc>
                <a:spcPts val="15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757238" indent="-178594" algn="l" defTabSz="685800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5"/>
              </a:buBlip>
              <a:defRPr sz="1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850106" indent="-85725" algn="l" defTabSz="685800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Contribuer à la visibilité scientifique du CEA : HAL-CEA, Données de la recherche, …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Veille scientifique et technologique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Bibliométrie institutionnelle</a:t>
            </a:r>
            <a:endParaRPr lang="fr-FR" sz="14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pic>
        <p:nvPicPr>
          <p:cNvPr id="21" name="Picture 2" descr="D:\Documents and Settings\FOURNIERD\Mes documents\CEA\En cours\Directions - Pôles\DRI\Bilan 22-03-2007\Documents préparatoires\Photos\PAR-20061219-075.wm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43" y="3802170"/>
            <a:ext cx="1381009" cy="92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5708850" y="5579426"/>
            <a:ext cx="3240360" cy="1077218"/>
          </a:xfrm>
          <a:prstGeom prst="rect">
            <a:avLst/>
          </a:prstGeom>
          <a:gradFill rotWithShape="1">
            <a:gsLst>
              <a:gs pos="0">
                <a:srgbClr val="C00000">
                  <a:tint val="50000"/>
                  <a:satMod val="300000"/>
                </a:srgbClr>
              </a:gs>
              <a:gs pos="35000">
                <a:srgbClr val="C00000">
                  <a:tint val="37000"/>
                  <a:satMod val="300000"/>
                </a:srgbClr>
              </a:gs>
              <a:gs pos="100000">
                <a:srgbClr val="C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Un investissement annuel de </a:t>
            </a:r>
            <a:b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8 millions d’€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au CEA pour </a:t>
            </a:r>
            <a:b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une bibliothèque numérique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et papier d’excellence</a:t>
            </a:r>
          </a:p>
        </p:txBody>
      </p:sp>
    </p:spTree>
    <p:extLst>
      <p:ext uri="{BB962C8B-B14F-4D97-AF65-F5344CB8AC3E}">
        <p14:creationId xmlns:p14="http://schemas.microsoft.com/office/powerpoint/2010/main" val="34194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795942" y="4399171"/>
            <a:ext cx="4788464" cy="1213672"/>
          </a:xfrm>
        </p:spPr>
        <p:txBody>
          <a:bodyPr/>
          <a:lstStyle/>
          <a:p>
            <a:pPr algn="ctr"/>
            <a:r>
              <a:rPr lang="fr-FR" dirty="0" smtClean="0"/>
              <a:t>Les ressources </a:t>
            </a:r>
            <a:br>
              <a:rPr lang="fr-FR" dirty="0" smtClean="0"/>
            </a:br>
            <a:r>
              <a:rPr lang="fr-FR" dirty="0" smtClean="0"/>
              <a:t>à votre disposition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smtClean="0">
                <a:solidFill>
                  <a:prstClr val="white"/>
                </a:solidFill>
              </a:rPr>
              <a:t>|  PAGE </a:t>
            </a:r>
            <a:fld id="{BAC30FEE-8A26-41AA-A85E-BF6C2635B4CA}" type="slidenum">
              <a:rPr lang="fr-FR" b="1" smtClean="0">
                <a:solidFill>
                  <a:prstClr val="white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3</a:t>
            </a:fld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smtClean="0">
                <a:solidFill>
                  <a:prstClr val="white"/>
                </a:solidFill>
              </a:rPr>
              <a:t>1/2 journée d'accueil des nouveaux doctorants - 2014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1028" name="Picture 4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66" y="1484784"/>
            <a:ext cx="26289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09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small" dirty="0" smtClean="0"/>
              <a:t>Les ressources électroniques </a:t>
            </a:r>
            <a:endParaRPr lang="fr-FR" cap="small" dirty="0"/>
          </a:p>
        </p:txBody>
      </p:sp>
      <p:pic>
        <p:nvPicPr>
          <p:cNvPr id="2050" name="Picture 2" descr="http://www.prun.net/im/emission/normal/2013-06-12-27688783cff99d3f6f390a243c8a6b1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35" y="2403715"/>
            <a:ext cx="2917166" cy="21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over-NIMSb-Els.gi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503331" y="-10395883"/>
            <a:ext cx="45719" cy="61231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5942251" y="4897005"/>
            <a:ext cx="3189175" cy="641134"/>
            <a:chOff x="5470117" y="4920206"/>
            <a:chExt cx="3189175" cy="641134"/>
          </a:xfrm>
        </p:grpSpPr>
        <p:sp>
          <p:nvSpPr>
            <p:cNvPr id="37" name="ZoneTexte 36"/>
            <p:cNvSpPr txBox="1"/>
            <p:nvPr/>
          </p:nvSpPr>
          <p:spPr>
            <a:xfrm>
              <a:off x="6054050" y="4976565"/>
              <a:ext cx="26052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r>
                <a:rPr lang="fr-FR" sz="1600" dirty="0" smtClean="0">
                  <a:solidFill>
                    <a:srgbClr val="000066"/>
                  </a:solidFill>
                </a:rPr>
                <a:t>Bases bibliographiques : Web of Science, </a:t>
              </a:r>
              <a:r>
                <a:rPr lang="fr-FR" sz="1600" dirty="0" err="1" smtClean="0">
                  <a:solidFill>
                    <a:srgbClr val="000066"/>
                  </a:solidFill>
                </a:rPr>
                <a:t>Scopus</a:t>
              </a:r>
              <a:r>
                <a:rPr lang="fr-FR" sz="1600" dirty="0" smtClean="0">
                  <a:solidFill>
                    <a:srgbClr val="000066"/>
                  </a:solidFill>
                </a:rPr>
                <a:t>, </a:t>
              </a:r>
              <a:endParaRPr lang="fr-FR" sz="1600" dirty="0">
                <a:solidFill>
                  <a:srgbClr val="000066"/>
                </a:solidFill>
              </a:endParaRPr>
            </a:p>
          </p:txBody>
        </p:sp>
        <p:sp>
          <p:nvSpPr>
            <p:cNvPr id="39" name="Flèche vers le bas 38"/>
            <p:cNvSpPr/>
            <p:nvPr/>
          </p:nvSpPr>
          <p:spPr>
            <a:xfrm rot="7500000" flipH="1">
              <a:off x="5601684" y="4788639"/>
              <a:ext cx="288032" cy="551166"/>
            </a:xfrm>
            <a:prstGeom prst="downArrow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endParaRPr lang="fr-FR" b="1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14412" y="1346308"/>
            <a:ext cx="4012380" cy="2100566"/>
            <a:chOff x="14412" y="1346308"/>
            <a:chExt cx="4012380" cy="2100566"/>
          </a:xfrm>
        </p:grpSpPr>
        <p:pic>
          <p:nvPicPr>
            <p:cNvPr id="3" name="Picture 4" descr="Afficher l'image d'origin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268" y="1970958"/>
              <a:ext cx="693600" cy="946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 11" descr="cover_nature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1907" y="2020399"/>
              <a:ext cx="676156" cy="897034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14412" y="1346308"/>
              <a:ext cx="401238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r>
                <a:rPr lang="fr-FR" sz="1600" dirty="0" smtClean="0">
                  <a:solidFill>
                    <a:srgbClr val="000066"/>
                  </a:solidFill>
                </a:rPr>
                <a:t>Plus de 4000 revues électroniques  </a:t>
              </a:r>
              <a:r>
                <a:rPr lang="fr-FR" sz="1400" dirty="0" smtClean="0">
                  <a:solidFill>
                    <a:srgbClr val="000066"/>
                  </a:solidFill>
                </a:rPr>
                <a:t>(Springer Nature, APS, Elsevier, IEEE …)</a:t>
              </a:r>
              <a:endParaRPr lang="fr-FR" sz="1400" dirty="0">
                <a:solidFill>
                  <a:srgbClr val="000066"/>
                </a:solidFill>
              </a:endParaRPr>
            </a:p>
          </p:txBody>
        </p:sp>
        <p:sp>
          <p:nvSpPr>
            <p:cNvPr id="26" name="Flèche vers le bas 25"/>
            <p:cNvSpPr/>
            <p:nvPr/>
          </p:nvSpPr>
          <p:spPr>
            <a:xfrm rot="18742697">
              <a:off x="3114321" y="2003724"/>
              <a:ext cx="288032" cy="551166"/>
            </a:xfrm>
            <a:prstGeom prst="downArrow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endParaRPr lang="fr-FR" b="1">
                <a:solidFill>
                  <a:prstClr val="white"/>
                </a:solidFill>
              </a:endParaRPr>
            </a:p>
          </p:txBody>
        </p:sp>
        <p:pic>
          <p:nvPicPr>
            <p:cNvPr id="1026" name="Picture 2" descr="Afficher l'image d'origin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754" y="2461865"/>
              <a:ext cx="790567" cy="9850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Afficher l'image d'origine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1308" y="2452310"/>
              <a:ext cx="695908" cy="90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e 6"/>
          <p:cNvGrpSpPr/>
          <p:nvPr/>
        </p:nvGrpSpPr>
        <p:grpSpPr>
          <a:xfrm>
            <a:off x="5478566" y="1365702"/>
            <a:ext cx="3682387" cy="2685341"/>
            <a:chOff x="5478566" y="1365702"/>
            <a:chExt cx="3682387" cy="2685341"/>
          </a:xfrm>
        </p:grpSpPr>
        <p:sp>
          <p:nvSpPr>
            <p:cNvPr id="30" name="Flèche vers le bas 29"/>
            <p:cNvSpPr/>
            <p:nvPr/>
          </p:nvSpPr>
          <p:spPr>
            <a:xfrm rot="2825512">
              <a:off x="5610133" y="1875503"/>
              <a:ext cx="288032" cy="551166"/>
            </a:xfrm>
            <a:prstGeom prst="downArrow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endParaRPr lang="fr-FR" b="1">
                <a:solidFill>
                  <a:prstClr val="white"/>
                </a:solidFill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5613677" y="1365702"/>
              <a:ext cx="26642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r>
                <a:rPr lang="fr-FR" sz="1600" dirty="0" smtClean="0">
                  <a:solidFill>
                    <a:srgbClr val="000066"/>
                  </a:solidFill>
                </a:rPr>
                <a:t>Plus de 10.000 livres électroniques</a:t>
              </a:r>
              <a:endParaRPr lang="fr-FR" sz="1600" dirty="0">
                <a:solidFill>
                  <a:srgbClr val="000066"/>
                </a:solidFill>
              </a:endParaRPr>
            </a:p>
          </p:txBody>
        </p:sp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99"/>
            <a:stretch/>
          </p:blipFill>
          <p:spPr>
            <a:xfrm>
              <a:off x="7706620" y="1635318"/>
              <a:ext cx="1142706" cy="1007081"/>
            </a:xfrm>
            <a:prstGeom prst="rect">
              <a:avLst/>
            </a:prstGeom>
          </p:spPr>
        </p:pic>
        <p:sp>
          <p:nvSpPr>
            <p:cNvPr id="33" name="ZoneTexte 32"/>
            <p:cNvSpPr txBox="1"/>
            <p:nvPr/>
          </p:nvSpPr>
          <p:spPr>
            <a:xfrm>
              <a:off x="6496657" y="2536782"/>
              <a:ext cx="2664296" cy="1514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r>
                <a:rPr lang="fr-FR" sz="1400" dirty="0" smtClean="0">
                  <a:solidFill>
                    <a:srgbClr val="000066"/>
                  </a:solidFill>
                </a:rPr>
                <a:t>Springer (</a:t>
              </a:r>
              <a:r>
                <a:rPr lang="fr-FR" sz="1400" dirty="0" err="1" smtClean="0">
                  <a:solidFill>
                    <a:srgbClr val="000066"/>
                  </a:solidFill>
                </a:rPr>
                <a:t>Coll</a:t>
              </a:r>
              <a:r>
                <a:rPr lang="fr-FR" sz="1400" dirty="0" smtClean="0">
                  <a:solidFill>
                    <a:srgbClr val="000066"/>
                  </a:solidFill>
                </a:rPr>
                <a:t> Physique, astrophysique, chimie, matériaux, </a:t>
              </a:r>
              <a:r>
                <a:rPr lang="fr-FR" sz="1400" dirty="0">
                  <a:solidFill>
                    <a:srgbClr val="000066"/>
                  </a:solidFill>
                </a:rPr>
                <a:t>é</a:t>
              </a:r>
              <a:r>
                <a:rPr lang="fr-FR" sz="1400" dirty="0" smtClean="0">
                  <a:solidFill>
                    <a:srgbClr val="000066"/>
                  </a:solidFill>
                </a:rPr>
                <a:t>nergie)</a:t>
              </a:r>
            </a:p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r>
                <a:rPr lang="fr-FR" sz="1400" dirty="0" err="1" smtClean="0">
                  <a:solidFill>
                    <a:srgbClr val="000066"/>
                  </a:solidFill>
                </a:rPr>
                <a:t>Wiley</a:t>
              </a:r>
              <a:endParaRPr lang="fr-FR" sz="1400" dirty="0" smtClean="0">
                <a:solidFill>
                  <a:srgbClr val="000066"/>
                </a:solidFill>
              </a:endParaRPr>
            </a:p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r>
                <a:rPr lang="fr-FR" sz="1400" dirty="0" smtClean="0">
                  <a:solidFill>
                    <a:srgbClr val="000066"/>
                  </a:solidFill>
                </a:rPr>
                <a:t>CRC</a:t>
              </a:r>
            </a:p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r>
                <a:rPr lang="fr-FR" sz="1400" dirty="0" smtClean="0">
                  <a:solidFill>
                    <a:srgbClr val="000066"/>
                  </a:solidFill>
                </a:rPr>
                <a:t>Cambridge</a:t>
              </a:r>
              <a:endParaRPr lang="fr-FR" sz="14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-14776" y="4258797"/>
            <a:ext cx="2973366" cy="1198504"/>
            <a:chOff x="23930" y="4966800"/>
            <a:chExt cx="2973366" cy="1198504"/>
          </a:xfrm>
        </p:grpSpPr>
        <p:sp>
          <p:nvSpPr>
            <p:cNvPr id="31" name="ZoneTexte 30"/>
            <p:cNvSpPr txBox="1"/>
            <p:nvPr/>
          </p:nvSpPr>
          <p:spPr>
            <a:xfrm>
              <a:off x="23930" y="4972944"/>
              <a:ext cx="23035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r>
                <a:rPr lang="fr-FR" sz="1600" dirty="0" smtClean="0">
                  <a:solidFill>
                    <a:srgbClr val="000066"/>
                  </a:solidFill>
                </a:rPr>
                <a:t>Base de normes, brevets</a:t>
              </a:r>
              <a:endParaRPr lang="fr-FR" sz="1600" dirty="0">
                <a:solidFill>
                  <a:srgbClr val="000066"/>
                </a:solidFill>
              </a:endParaRPr>
            </a:p>
          </p:txBody>
        </p:sp>
        <p:sp>
          <p:nvSpPr>
            <p:cNvPr id="34" name="Flèche vers le bas 33"/>
            <p:cNvSpPr/>
            <p:nvPr/>
          </p:nvSpPr>
          <p:spPr>
            <a:xfrm rot="14852454">
              <a:off x="2577697" y="4835233"/>
              <a:ext cx="288032" cy="551166"/>
            </a:xfrm>
            <a:prstGeom prst="downArrow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</a:pPr>
              <a:endParaRPr lang="fr-FR" b="1">
                <a:solidFill>
                  <a:prstClr val="white"/>
                </a:solidFill>
              </a:endParaRPr>
            </a:p>
          </p:txBody>
        </p:sp>
        <p:pic>
          <p:nvPicPr>
            <p:cNvPr id="35" name="Picture 4" descr="Afficher l'image d'origine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718" y="5727442"/>
              <a:ext cx="973712" cy="299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4" descr="Afficher l'image d'origine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81" t="20103" r="29963" b="23198"/>
            <a:stretch/>
          </p:blipFill>
          <p:spPr bwMode="auto">
            <a:xfrm>
              <a:off x="1247168" y="5613271"/>
              <a:ext cx="809649" cy="552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e 5"/>
          <p:cNvGrpSpPr/>
          <p:nvPr/>
        </p:nvGrpSpPr>
        <p:grpSpPr>
          <a:xfrm>
            <a:off x="2373308" y="4765894"/>
            <a:ext cx="3718926" cy="1751231"/>
            <a:chOff x="2373308" y="4765894"/>
            <a:chExt cx="3718926" cy="1751231"/>
          </a:xfrm>
        </p:grpSpPr>
        <p:grpSp>
          <p:nvGrpSpPr>
            <p:cNvPr id="5" name="Groupe 4"/>
            <p:cNvGrpSpPr/>
            <p:nvPr/>
          </p:nvGrpSpPr>
          <p:grpSpPr>
            <a:xfrm>
              <a:off x="2373308" y="4765894"/>
              <a:ext cx="3718926" cy="1751231"/>
              <a:chOff x="2373308" y="4765894"/>
              <a:chExt cx="3718926" cy="1751231"/>
            </a:xfrm>
          </p:grpSpPr>
          <p:sp>
            <p:nvSpPr>
              <p:cNvPr id="27" name="ZoneTexte 26"/>
              <p:cNvSpPr txBox="1"/>
              <p:nvPr/>
            </p:nvSpPr>
            <p:spPr>
              <a:xfrm>
                <a:off x="2373308" y="5587640"/>
                <a:ext cx="3718926" cy="929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F08728"/>
                  </a:buClr>
                  <a:buSzPct val="115000"/>
                  <a:buFont typeface="Wingdings" pitchFamily="2" charset="2"/>
                  <a:buNone/>
                </a:pPr>
                <a:r>
                  <a:rPr lang="fr-FR" sz="1600" dirty="0" smtClean="0">
                    <a:solidFill>
                      <a:srgbClr val="000066"/>
                    </a:solidFill>
                  </a:rPr>
                  <a:t>Ressources en libre accès:</a:t>
                </a:r>
              </a:p>
              <a:p>
                <a:pPr marL="285750" indent="-28575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F08728"/>
                  </a:buClr>
                  <a:buSzPct val="115000"/>
                  <a:buFontTx/>
                  <a:buChar char="-"/>
                </a:pPr>
                <a:r>
                  <a:rPr lang="fr-FR" sz="1600" dirty="0" err="1" smtClean="0">
                    <a:solidFill>
                      <a:srgbClr val="000066"/>
                    </a:solidFill>
                  </a:rPr>
                  <a:t>ArXiv</a:t>
                </a:r>
                <a:r>
                  <a:rPr lang="fr-FR" sz="1600" dirty="0">
                    <a:solidFill>
                      <a:srgbClr val="000066"/>
                    </a:solidFill>
                  </a:rPr>
                  <a:t>, </a:t>
                </a:r>
                <a:r>
                  <a:rPr lang="fr-FR" sz="1600" dirty="0" smtClean="0">
                    <a:solidFill>
                      <a:srgbClr val="000066"/>
                    </a:solidFill>
                  </a:rPr>
                  <a:t>Inspire, INIS </a:t>
                </a:r>
                <a:r>
                  <a:rPr lang="fr-FR" sz="1600" dirty="0">
                    <a:solidFill>
                      <a:srgbClr val="000066"/>
                    </a:solidFill>
                  </a:rPr>
                  <a:t>*, </a:t>
                </a:r>
                <a:r>
                  <a:rPr lang="fr-FR" sz="1600" dirty="0" smtClean="0">
                    <a:solidFill>
                      <a:srgbClr val="000066"/>
                    </a:solidFill>
                  </a:rPr>
                  <a:t>…</a:t>
                </a:r>
              </a:p>
              <a:p>
                <a:pPr marL="285750" indent="-28575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F08728"/>
                  </a:buClr>
                  <a:buSzPct val="115000"/>
                  <a:buFontTx/>
                  <a:buChar char="-"/>
                </a:pPr>
                <a:r>
                  <a:rPr lang="fr-FR" sz="1600" dirty="0" smtClean="0">
                    <a:solidFill>
                      <a:srgbClr val="000066"/>
                    </a:solidFill>
                  </a:rPr>
                  <a:t>Thèses et rapports numérisés</a:t>
                </a:r>
                <a:endParaRPr lang="fr-FR" sz="16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2" name="Flèche vers le bas 31"/>
              <p:cNvSpPr/>
              <p:nvPr/>
            </p:nvSpPr>
            <p:spPr>
              <a:xfrm rot="10800000">
                <a:off x="4427984" y="4765894"/>
                <a:ext cx="288032" cy="551166"/>
              </a:xfrm>
              <a:prstGeom prst="downArrow">
                <a:avLst/>
              </a:prstGeom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F08728"/>
                  </a:buClr>
                  <a:buSzPct val="115000"/>
                  <a:buFont typeface="Wingdings" pitchFamily="2" charset="2"/>
                  <a:buNone/>
                </a:pPr>
                <a:endParaRPr lang="fr-FR" b="1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5405" y="5661248"/>
              <a:ext cx="558744" cy="547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621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899592" y="1772816"/>
            <a:ext cx="7488832" cy="2297249"/>
            <a:chOff x="1268016" y="1772816"/>
            <a:chExt cx="7120408" cy="2297249"/>
          </a:xfrm>
        </p:grpSpPr>
        <p:sp>
          <p:nvSpPr>
            <p:cNvPr id="5" name="Rectangle à coins arrondis 4"/>
            <p:cNvSpPr/>
            <p:nvPr/>
          </p:nvSpPr>
          <p:spPr>
            <a:xfrm>
              <a:off x="1268016" y="1772816"/>
              <a:ext cx="7120408" cy="226016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3843843" y="3669955"/>
              <a:ext cx="30902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i="1" dirty="0" smtClean="0">
                  <a:solidFill>
                    <a:schemeClr val="accent3">
                      <a:lumMod val="50000"/>
                    </a:schemeClr>
                  </a:solidFill>
                </a:rPr>
                <a:t>Consultation et prêt</a:t>
              </a:r>
              <a:endParaRPr lang="fr-FR" sz="2000" b="1" i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23" name="Rectangle à coins arrondis 22"/>
          <p:cNvSpPr/>
          <p:nvPr/>
        </p:nvSpPr>
        <p:spPr>
          <a:xfrm>
            <a:off x="2411760" y="1069693"/>
            <a:ext cx="4464496" cy="559107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71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5627013" y="1816912"/>
            <a:ext cx="2952328" cy="2148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600" dirty="0" smtClean="0">
                <a:solidFill>
                  <a:srgbClr val="002060"/>
                </a:solidFill>
              </a:rPr>
              <a:t>	100.000 livres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400" dirty="0" smtClean="0">
                <a:solidFill>
                  <a:srgbClr val="002060"/>
                </a:solidFill>
              </a:rPr>
              <a:t>	Physique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400" dirty="0" smtClean="0">
                <a:solidFill>
                  <a:srgbClr val="002060"/>
                </a:solidFill>
              </a:rPr>
              <a:t>	Technologie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400" dirty="0" smtClean="0">
                <a:solidFill>
                  <a:srgbClr val="002060"/>
                </a:solidFill>
              </a:rPr>
              <a:t>	Chimie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400" dirty="0" smtClean="0">
                <a:solidFill>
                  <a:srgbClr val="002060"/>
                </a:solidFill>
              </a:rPr>
              <a:t>	Informatique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400" dirty="0" smtClean="0">
                <a:solidFill>
                  <a:srgbClr val="002060"/>
                </a:solidFill>
              </a:rPr>
              <a:t>	Electronique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400" dirty="0" smtClean="0">
                <a:solidFill>
                  <a:srgbClr val="002060"/>
                </a:solidFill>
              </a:rPr>
              <a:t>	Biologie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400" dirty="0">
                <a:solidFill>
                  <a:srgbClr val="002060"/>
                </a:solidFill>
              </a:rPr>
              <a:t>	</a:t>
            </a:r>
            <a:r>
              <a:rPr lang="fr-FR" sz="1400" dirty="0" smtClean="0">
                <a:solidFill>
                  <a:srgbClr val="002060"/>
                </a:solidFill>
              </a:rPr>
              <a:t>…</a:t>
            </a:r>
            <a:endParaRPr lang="fr-FR" sz="1400" dirty="0">
              <a:solidFill>
                <a:srgbClr val="00206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98893" y="1844824"/>
            <a:ext cx="28250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</a:pPr>
            <a:r>
              <a:rPr lang="fr-FR" sz="1600" dirty="0" smtClean="0">
                <a:solidFill>
                  <a:srgbClr val="002060"/>
                </a:solidFill>
              </a:rPr>
              <a:t>Revues papier,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</a:pPr>
            <a:r>
              <a:rPr lang="fr-FR" sz="1600" dirty="0" smtClean="0">
                <a:solidFill>
                  <a:srgbClr val="002060"/>
                </a:solidFill>
              </a:rPr>
              <a:t>Rapports,</a:t>
            </a:r>
            <a:r>
              <a:rPr lang="fr-FR" sz="1600" dirty="0">
                <a:solidFill>
                  <a:srgbClr val="002060"/>
                </a:solidFill>
              </a:rPr>
              <a:t> </a:t>
            </a:r>
            <a:endParaRPr lang="fr-FR" sz="1600" dirty="0" smtClean="0">
              <a:solidFill>
                <a:srgbClr val="00206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</a:pPr>
            <a:r>
              <a:rPr lang="fr-FR" sz="1600" dirty="0" smtClean="0">
                <a:solidFill>
                  <a:srgbClr val="002060"/>
                </a:solidFill>
              </a:rPr>
              <a:t>Thèses,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600" dirty="0" err="1" smtClean="0">
                <a:solidFill>
                  <a:srgbClr val="002060"/>
                </a:solidFill>
              </a:rPr>
              <a:t>Proceedings</a:t>
            </a:r>
            <a:r>
              <a:rPr lang="fr-FR" sz="1600" dirty="0" smtClean="0">
                <a:solidFill>
                  <a:srgbClr val="002060"/>
                </a:solidFill>
              </a:rPr>
              <a:t>,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600" i="1" dirty="0" smtClean="0">
                <a:solidFill>
                  <a:srgbClr val="002060"/>
                </a:solidFill>
              </a:rPr>
              <a:t>Ancien fonds IRFU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600" i="1" dirty="0" smtClean="0">
                <a:solidFill>
                  <a:srgbClr val="002060"/>
                </a:solidFill>
              </a:rPr>
              <a:t>Presse (</a:t>
            </a:r>
            <a:r>
              <a:rPr lang="fr-FR" sz="1400" i="1" dirty="0" smtClean="0">
                <a:solidFill>
                  <a:srgbClr val="002060"/>
                </a:solidFill>
              </a:rPr>
              <a:t>New </a:t>
            </a:r>
            <a:r>
              <a:rPr lang="fr-FR" sz="1400" i="1" dirty="0" err="1" smtClean="0">
                <a:solidFill>
                  <a:srgbClr val="002060"/>
                </a:solidFill>
              </a:rPr>
              <a:t>Scientist</a:t>
            </a:r>
            <a:r>
              <a:rPr lang="fr-FR" sz="1400" i="1" dirty="0" smtClean="0">
                <a:solidFill>
                  <a:srgbClr val="002060"/>
                </a:solidFill>
              </a:rPr>
              <a:t>, La recherche, Le Monde, RGN,…</a:t>
            </a:r>
            <a:r>
              <a:rPr lang="fr-FR" sz="1400" i="1" dirty="0" smtClean="0">
                <a:solidFill>
                  <a:srgbClr val="FF0000"/>
                </a:solidFill>
              </a:rPr>
              <a:t> </a:t>
            </a:r>
            <a:r>
              <a:rPr lang="fr-FR" sz="1600" i="1" dirty="0" smtClean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8" name="Flèche vers le bas 17"/>
          <p:cNvSpPr/>
          <p:nvPr/>
        </p:nvSpPr>
        <p:spPr>
          <a:xfrm rot="16200000">
            <a:off x="3411165" y="1931923"/>
            <a:ext cx="351096" cy="608946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19" name="Titre 8"/>
          <p:cNvSpPr txBox="1">
            <a:spLocks/>
          </p:cNvSpPr>
          <p:nvPr/>
        </p:nvSpPr>
        <p:spPr>
          <a:xfrm>
            <a:off x="1565678" y="0"/>
            <a:ext cx="7237413" cy="90963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Les ressources papier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607"/>
          <a:stretch/>
        </p:blipFill>
        <p:spPr>
          <a:xfrm>
            <a:off x="4139952" y="1858049"/>
            <a:ext cx="1271037" cy="172983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2520088" y="1109932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</a:rPr>
              <a:t>La Bibliothèque scientifique, bât 526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Flèche vers le bas 11"/>
          <p:cNvSpPr/>
          <p:nvPr/>
        </p:nvSpPr>
        <p:spPr>
          <a:xfrm rot="5400000">
            <a:off x="5709037" y="1931923"/>
            <a:ext cx="351096" cy="608946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37327" y="1816912"/>
            <a:ext cx="762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2060"/>
                </a:solidFill>
              </a:rPr>
              <a:t>5 </a:t>
            </a:r>
            <a:r>
              <a:rPr lang="fr-FR" sz="1600" dirty="0" err="1" smtClean="0">
                <a:solidFill>
                  <a:srgbClr val="002060"/>
                </a:solidFill>
              </a:rPr>
              <a:t>kml</a:t>
            </a:r>
            <a:endParaRPr lang="fr-FR" sz="1600" dirty="0">
              <a:solidFill>
                <a:srgbClr val="002060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273874" y="4507818"/>
            <a:ext cx="2107234" cy="1860639"/>
            <a:chOff x="328488" y="4480756"/>
            <a:chExt cx="2107234" cy="1860639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97" y="5065532"/>
              <a:ext cx="1976525" cy="1275863"/>
            </a:xfrm>
            <a:prstGeom prst="rect">
              <a:avLst/>
            </a:prstGeom>
          </p:spPr>
        </p:pic>
        <p:sp>
          <p:nvSpPr>
            <p:cNvPr id="25" name="ZoneTexte 24"/>
            <p:cNvSpPr txBox="1"/>
            <p:nvPr/>
          </p:nvSpPr>
          <p:spPr>
            <a:xfrm>
              <a:off x="328488" y="4480756"/>
              <a:ext cx="20759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rgbClr val="002060"/>
                  </a:solidFill>
                </a:rPr>
                <a:t>Des espaces de travail et de  lecture</a:t>
              </a:r>
              <a:endParaRPr lang="fr-FR" sz="16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3329154" y="4507818"/>
            <a:ext cx="3086970" cy="2109376"/>
            <a:chOff x="3329154" y="4507818"/>
            <a:chExt cx="3086970" cy="2109376"/>
          </a:xfrm>
        </p:grpSpPr>
        <p:grpSp>
          <p:nvGrpSpPr>
            <p:cNvPr id="11" name="Groupe 10"/>
            <p:cNvGrpSpPr/>
            <p:nvPr/>
          </p:nvGrpSpPr>
          <p:grpSpPr>
            <a:xfrm>
              <a:off x="3329154" y="4507818"/>
              <a:ext cx="3086970" cy="2109376"/>
              <a:chOff x="3337090" y="4111211"/>
              <a:chExt cx="3086970" cy="2109376"/>
            </a:xfrm>
          </p:grpSpPr>
          <p:grpSp>
            <p:nvGrpSpPr>
              <p:cNvPr id="4" name="Groupe 3"/>
              <p:cNvGrpSpPr/>
              <p:nvPr/>
            </p:nvGrpSpPr>
            <p:grpSpPr>
              <a:xfrm>
                <a:off x="4798457" y="4111211"/>
                <a:ext cx="1625603" cy="1252421"/>
                <a:chOff x="4798457" y="4111211"/>
                <a:chExt cx="1625603" cy="1252421"/>
              </a:xfrm>
            </p:grpSpPr>
            <p:pic>
              <p:nvPicPr>
                <p:cNvPr id="3078" name="Picture 6" descr="Afficher l'image d'origine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8457" y="4111211"/>
                  <a:ext cx="1594094" cy="119557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" name="Rectangle 2"/>
                <p:cNvSpPr/>
                <p:nvPr/>
              </p:nvSpPr>
              <p:spPr>
                <a:xfrm>
                  <a:off x="5796136" y="5264641"/>
                  <a:ext cx="627924" cy="989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26" name="ZoneTexte 25"/>
              <p:cNvSpPr txBox="1"/>
              <p:nvPr/>
            </p:nvSpPr>
            <p:spPr>
              <a:xfrm>
                <a:off x="3341749" y="4740337"/>
                <a:ext cx="260451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>
                    <a:solidFill>
                      <a:srgbClr val="002060"/>
                    </a:solidFill>
                  </a:rPr>
                  <a:t>Des formations</a:t>
                </a:r>
                <a:br>
                  <a:rPr lang="fr-FR" sz="1600" dirty="0" smtClean="0">
                    <a:solidFill>
                      <a:srgbClr val="002060"/>
                    </a:solidFill>
                  </a:rPr>
                </a:br>
                <a:r>
                  <a:rPr lang="fr-FR" sz="1600" dirty="0" smtClean="0">
                    <a:solidFill>
                      <a:srgbClr val="002060"/>
                    </a:solidFill>
                  </a:rPr>
                  <a:t>les ateliers du jeudi</a:t>
                </a:r>
                <a:endParaRPr lang="fr-FR" sz="16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3337090" y="5635812"/>
                <a:ext cx="29227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>
                    <a:solidFill>
                      <a:srgbClr val="002060"/>
                    </a:solidFill>
                  </a:rPr>
                  <a:t>Des animations (rencontre autour des livres, expositions)</a:t>
                </a:r>
                <a:endParaRPr lang="fr-FR" sz="16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28" name="ZoneTexte 27"/>
            <p:cNvSpPr txBox="1"/>
            <p:nvPr/>
          </p:nvSpPr>
          <p:spPr>
            <a:xfrm>
              <a:off x="3341749" y="5672281"/>
              <a:ext cx="26045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2060"/>
                  </a:solidFill>
                </a:rPr>
                <a:t>(de 13h00 à 13h30 café offert !)</a:t>
              </a:r>
              <a:endParaRPr lang="fr-FR" sz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6732241" y="4572983"/>
            <a:ext cx="2304256" cy="2096377"/>
            <a:chOff x="6732241" y="4572983"/>
            <a:chExt cx="2304256" cy="2096377"/>
          </a:xfrm>
        </p:grpSpPr>
        <p:grpSp>
          <p:nvGrpSpPr>
            <p:cNvPr id="9" name="Groupe 8"/>
            <p:cNvGrpSpPr/>
            <p:nvPr/>
          </p:nvGrpSpPr>
          <p:grpSpPr>
            <a:xfrm>
              <a:off x="6872709" y="4572983"/>
              <a:ext cx="2075941" cy="1676415"/>
              <a:chOff x="6876256" y="4872467"/>
              <a:chExt cx="2075941" cy="1676415"/>
            </a:xfrm>
          </p:grpSpPr>
          <p:pic>
            <p:nvPicPr>
              <p:cNvPr id="3074" name="Picture 2" descr="Afficher l'image d'origine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45" t="16984" r="10694"/>
              <a:stretch/>
            </p:blipFill>
            <p:spPr bwMode="auto">
              <a:xfrm>
                <a:off x="7380312" y="5157191"/>
                <a:ext cx="1450526" cy="13916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ZoneTexte 23"/>
              <p:cNvSpPr txBox="1"/>
              <p:nvPr/>
            </p:nvSpPr>
            <p:spPr>
              <a:xfrm>
                <a:off x="6876256" y="4872467"/>
                <a:ext cx="20759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>
                    <a:solidFill>
                      <a:srgbClr val="002060"/>
                    </a:solidFill>
                  </a:rPr>
                  <a:t>Des professionnels à votre </a:t>
                </a:r>
                <a:br>
                  <a:rPr lang="fr-FR" sz="1600" dirty="0" smtClean="0">
                    <a:solidFill>
                      <a:srgbClr val="002060"/>
                    </a:solidFill>
                  </a:rPr>
                </a:br>
                <a:r>
                  <a:rPr lang="fr-FR" sz="1600" dirty="0" smtClean="0">
                    <a:solidFill>
                      <a:srgbClr val="002060"/>
                    </a:solidFill>
                  </a:rPr>
                  <a:t>écoute </a:t>
                </a:r>
                <a:endParaRPr lang="fr-FR" sz="16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29" name="ZoneTexte 28"/>
            <p:cNvSpPr txBox="1"/>
            <p:nvPr/>
          </p:nvSpPr>
          <p:spPr>
            <a:xfrm>
              <a:off x="6732241" y="6023029"/>
              <a:ext cx="23042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2060"/>
                  </a:solidFill>
                </a:rPr>
                <a:t>(tous les après-midis de 12h30 à 16h40, jusqu’à 18h00 mardi et jeudi)</a:t>
              </a:r>
              <a:endParaRPr lang="fr-FR" sz="1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600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small" dirty="0" smtClean="0"/>
              <a:t>Services de la Bibliotheque scientifique </a:t>
            </a:r>
            <a:endParaRPr lang="fr-FR" cap="small" dirty="0"/>
          </a:p>
        </p:txBody>
      </p:sp>
      <p:pic>
        <p:nvPicPr>
          <p:cNvPr id="14" name="Image 13" descr="cover-NIMSb-Els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503331" y="-10395883"/>
            <a:ext cx="45719" cy="61231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599740" y="3193578"/>
            <a:ext cx="2609940" cy="196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0066"/>
                </a:solidFill>
              </a:rPr>
              <a:t>Fourniture de documents 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1600" dirty="0" smtClean="0">
                <a:solidFill>
                  <a:srgbClr val="000066"/>
                </a:solidFill>
              </a:rPr>
              <a:t>Achat </a:t>
            </a:r>
            <a:r>
              <a:rPr lang="fr-FR" sz="1600" dirty="0">
                <a:solidFill>
                  <a:srgbClr val="000066"/>
                </a:solidFill>
              </a:rPr>
              <a:t>d’ouvrages, </a:t>
            </a:r>
            <a:r>
              <a:rPr lang="fr-FR" sz="1600" dirty="0" smtClean="0">
                <a:solidFill>
                  <a:srgbClr val="000066"/>
                </a:solidFill>
              </a:rPr>
              <a:t>de livres électroniques, de normes</a:t>
            </a:r>
            <a:endParaRPr lang="fr-FR" sz="1600" dirty="0">
              <a:solidFill>
                <a:srgbClr val="000066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endParaRPr lang="fr-FR" sz="1600" dirty="0" smtClean="0">
              <a:solidFill>
                <a:srgbClr val="000066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endParaRPr lang="fr-FR" sz="1600" dirty="0">
              <a:solidFill>
                <a:srgbClr val="000066"/>
              </a:solidFill>
            </a:endParaRPr>
          </a:p>
        </p:txBody>
      </p:sp>
      <p:sp>
        <p:nvSpPr>
          <p:cNvPr id="30" name="Flèche vers le bas 29"/>
          <p:cNvSpPr/>
          <p:nvPr/>
        </p:nvSpPr>
        <p:spPr>
          <a:xfrm rot="16200000">
            <a:off x="3658561" y="1341252"/>
            <a:ext cx="216024" cy="458688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72793" y="1276316"/>
            <a:ext cx="2753956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</a:pPr>
            <a:r>
              <a:rPr lang="fr-FR" sz="1600" dirty="0">
                <a:solidFill>
                  <a:srgbClr val="000066"/>
                </a:solidFill>
              </a:rPr>
              <a:t>Nouvel abonnement à une revue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endParaRPr lang="fr-FR" sz="1600" dirty="0" smtClean="0">
              <a:solidFill>
                <a:srgbClr val="000066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516453" y="3124823"/>
            <a:ext cx="3950381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600" dirty="0">
                <a:solidFill>
                  <a:srgbClr val="000066"/>
                </a:solidFill>
              </a:rPr>
              <a:t>A</a:t>
            </a:r>
            <a:r>
              <a:rPr lang="fr-FR" sz="1600" dirty="0" smtClean="0">
                <a:solidFill>
                  <a:srgbClr val="000066"/>
                </a:solidFill>
              </a:rPr>
              <a:t> </a:t>
            </a:r>
            <a:r>
              <a:rPr lang="fr-FR" sz="1600" dirty="0">
                <a:solidFill>
                  <a:srgbClr val="000066"/>
                </a:solidFill>
              </a:rPr>
              <a:t>partir du catalogue des bibliothèques </a:t>
            </a:r>
            <a:r>
              <a:rPr lang="fr-FR" sz="1600" dirty="0" err="1">
                <a:solidFill>
                  <a:srgbClr val="000066"/>
                </a:solidFill>
              </a:rPr>
              <a:t>Sygeca</a:t>
            </a:r>
            <a:r>
              <a:rPr lang="fr-FR" sz="1600" dirty="0">
                <a:solidFill>
                  <a:srgbClr val="000066"/>
                </a:solidFill>
              </a:rPr>
              <a:t> </a:t>
            </a:r>
            <a:r>
              <a:rPr lang="fr-FR" sz="1600" dirty="0" smtClean="0">
                <a:solidFill>
                  <a:srgbClr val="000066"/>
                </a:solidFill>
              </a:rPr>
              <a:t>(</a:t>
            </a:r>
            <a:r>
              <a:rPr lang="fr-FR" sz="1400" dirty="0">
                <a:solidFill>
                  <a:srgbClr val="002060"/>
                </a:solidFill>
                <a:hlinkClick r:id="rId4"/>
              </a:rPr>
              <a:t>https</a:t>
            </a:r>
            <a:r>
              <a:rPr lang="fr-FR" sz="1400" dirty="0" smtClean="0">
                <a:solidFill>
                  <a:srgbClr val="002060"/>
                </a:solidFill>
                <a:hlinkClick r:id="rId4"/>
              </a:rPr>
              <a:t>://www-sygeca.cea.fr</a:t>
            </a:r>
            <a:r>
              <a:rPr lang="fr-FR" sz="1400" dirty="0" smtClean="0">
                <a:solidFill>
                  <a:srgbClr val="002060"/>
                </a:solidFill>
              </a:rPr>
              <a:t>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600" dirty="0" smtClean="0">
                <a:solidFill>
                  <a:srgbClr val="000066"/>
                </a:solidFill>
              </a:rPr>
              <a:t>S’authentifier par votre compte intra.</a:t>
            </a:r>
            <a:endParaRPr lang="fr-FR" sz="1600" dirty="0">
              <a:solidFill>
                <a:srgbClr val="000066"/>
              </a:solidFill>
            </a:endParaRPr>
          </a:p>
        </p:txBody>
      </p:sp>
      <p:sp>
        <p:nvSpPr>
          <p:cNvPr id="31" name="Flèche vers le bas 30"/>
          <p:cNvSpPr/>
          <p:nvPr/>
        </p:nvSpPr>
        <p:spPr>
          <a:xfrm rot="16200000">
            <a:off x="3658561" y="3163652"/>
            <a:ext cx="216024" cy="458688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510051" y="1278774"/>
            <a:ext cx="4275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</a:pPr>
            <a:r>
              <a:rPr lang="fr-FR" sz="1600" dirty="0" smtClean="0">
                <a:solidFill>
                  <a:srgbClr val="002060"/>
                </a:solidFill>
              </a:rPr>
              <a:t>Campagne d’abonnement en juin pour le renouvellement et l’ajout de nouveaux abonnements. </a:t>
            </a:r>
            <a:br>
              <a:rPr lang="fr-FR" sz="1600" dirty="0" smtClean="0">
                <a:solidFill>
                  <a:srgbClr val="002060"/>
                </a:solidFill>
              </a:rPr>
            </a:br>
            <a:r>
              <a:rPr lang="fr-FR" sz="1600" dirty="0" smtClean="0">
                <a:solidFill>
                  <a:srgbClr val="002060"/>
                </a:solidFill>
              </a:rPr>
              <a:t>Se rapprocher de vos correspondants IST : Nicolas Alamanos (DRF/</a:t>
            </a:r>
            <a:r>
              <a:rPr lang="fr-FR" sz="1600" dirty="0" err="1" smtClean="0">
                <a:solidFill>
                  <a:srgbClr val="002060"/>
                </a:solidFill>
              </a:rPr>
              <a:t>Irfu</a:t>
            </a:r>
            <a:r>
              <a:rPr lang="fr-FR" sz="1600" dirty="0" smtClean="0">
                <a:solidFill>
                  <a:srgbClr val="002060"/>
                </a:solidFill>
              </a:rPr>
              <a:t>) et Delphine </a:t>
            </a:r>
            <a:r>
              <a:rPr lang="fr-FR" sz="1600" dirty="0" err="1" smtClean="0">
                <a:solidFill>
                  <a:srgbClr val="002060"/>
                </a:solidFill>
              </a:rPr>
              <a:t>Vidart-Dufort</a:t>
            </a:r>
            <a:r>
              <a:rPr lang="fr-FR" sz="1600" dirty="0" smtClean="0">
                <a:solidFill>
                  <a:srgbClr val="002060"/>
                </a:solidFill>
              </a:rPr>
              <a:t> (DRF).</a:t>
            </a:r>
            <a:endParaRPr lang="fr-FR" sz="1600" dirty="0">
              <a:solidFill>
                <a:srgbClr val="002060"/>
              </a:solidFill>
            </a:endParaRPr>
          </a:p>
        </p:txBody>
      </p:sp>
      <p:pic>
        <p:nvPicPr>
          <p:cNvPr id="4098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751087"/>
            <a:ext cx="2533620" cy="190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34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95936" y="2060848"/>
            <a:ext cx="4788464" cy="1213672"/>
          </a:xfrm>
        </p:spPr>
        <p:txBody>
          <a:bodyPr/>
          <a:lstStyle/>
          <a:p>
            <a:pPr algn="ctr"/>
            <a:r>
              <a:rPr lang="fr-FR" dirty="0" smtClean="0"/>
              <a:t>Où trouver les ressources gérées ?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smtClean="0">
                <a:solidFill>
                  <a:prstClr val="white"/>
                </a:solidFill>
              </a:rPr>
              <a:t>|  PAGE </a:t>
            </a:r>
            <a:fld id="{BAC30FEE-8A26-41AA-A85E-BF6C2635B4CA}" type="slidenum">
              <a:rPr lang="fr-FR" b="1" smtClean="0">
                <a:solidFill>
                  <a:prstClr val="white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7</a:t>
            </a:fld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smtClean="0">
                <a:solidFill>
                  <a:prstClr val="white"/>
                </a:solidFill>
              </a:rPr>
              <a:t>1/2 journée d'accueil des nouveaux doctorants - 2014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2054" name="Picture 6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15" y="3573016"/>
            <a:ext cx="3336305" cy="191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25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Accéder aux ressources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>
                <a:solidFill>
                  <a:prstClr val="white"/>
                </a:solidFill>
              </a:rPr>
              <a:pPr/>
              <a:t>24 janvier 2017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" y="3033995"/>
            <a:ext cx="1144648" cy="3745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ZoneTexte 13"/>
          <p:cNvSpPr txBox="1"/>
          <p:nvPr/>
        </p:nvSpPr>
        <p:spPr>
          <a:xfrm>
            <a:off x="1167588" y="5154391"/>
            <a:ext cx="2956303" cy="634020"/>
          </a:xfrm>
          <a:prstGeom prst="rect">
            <a:avLst/>
          </a:prstGeom>
          <a:solidFill>
            <a:sysClr val="window" lastClr="FFFFFF">
              <a:alpha val="49000"/>
            </a:sysClr>
          </a:solidFill>
          <a:ln w="25400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 kern="0" dirty="0" err="1" smtClean="0">
                <a:solidFill>
                  <a:srgbClr val="C00000"/>
                </a:solidFill>
              </a:rPr>
              <a:t>Discovery</a:t>
            </a:r>
            <a:r>
              <a:rPr lang="fr-FR" sz="1600" kern="0" dirty="0" smtClean="0">
                <a:solidFill>
                  <a:srgbClr val="C00000"/>
                </a:solidFill>
              </a:rPr>
              <a:t> </a:t>
            </a:r>
            <a:r>
              <a:rPr lang="fr-FR" sz="1600" kern="0" dirty="0" err="1" smtClean="0">
                <a:solidFill>
                  <a:srgbClr val="C00000"/>
                </a:solidFill>
              </a:rPr>
              <a:t>Tool</a:t>
            </a:r>
            <a:endParaRPr lang="fr-FR" sz="1600" kern="0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fr-FR" sz="1600" i="1" kern="0" dirty="0" smtClean="0">
                <a:solidFill>
                  <a:srgbClr val="C00000"/>
                </a:solidFill>
              </a:rPr>
              <a:t>http://www.cea.fr/search-ist</a:t>
            </a:r>
          </a:p>
        </p:txBody>
      </p:sp>
      <p:sp>
        <p:nvSpPr>
          <p:cNvPr id="15" name="Rectangle à quatre flèches 14"/>
          <p:cNvSpPr/>
          <p:nvPr/>
        </p:nvSpPr>
        <p:spPr>
          <a:xfrm rot="2700000">
            <a:off x="3407748" y="3678796"/>
            <a:ext cx="1523326" cy="1473422"/>
          </a:xfrm>
          <a:prstGeom prst="quadArrowCallout">
            <a:avLst/>
          </a:prstGeom>
          <a:gradFill rotWithShape="1">
            <a:gsLst>
              <a:gs pos="0">
                <a:srgbClr val="FFCC00">
                  <a:shade val="51000"/>
                  <a:satMod val="130000"/>
                </a:srgbClr>
              </a:gs>
              <a:gs pos="80000">
                <a:srgbClr val="FFCC00">
                  <a:shade val="93000"/>
                  <a:satMod val="130000"/>
                </a:srgbClr>
              </a:gs>
              <a:gs pos="100000">
                <a:srgbClr val="FFCC0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FCC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552065" y="3352643"/>
            <a:ext cx="3600040" cy="338554"/>
          </a:xfrm>
          <a:prstGeom prst="rect">
            <a:avLst/>
          </a:prstGeom>
          <a:solidFill>
            <a:sysClr val="window" lastClr="FFFFFF">
              <a:alpha val="49000"/>
            </a:sysClr>
          </a:solidFill>
          <a:ln w="25400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 i="1" kern="0" dirty="0" smtClean="0">
                <a:solidFill>
                  <a:srgbClr val="C00000"/>
                </a:solidFill>
              </a:rPr>
              <a:t>http://www-portail-ist.cea.fr</a:t>
            </a:r>
            <a:r>
              <a:rPr lang="fr-FR" sz="1600" kern="0" dirty="0" smtClean="0">
                <a:solidFill>
                  <a:srgbClr val="C00000"/>
                </a:solidFill>
              </a:rPr>
              <a:t>/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59617" y="2906256"/>
            <a:ext cx="1872208" cy="523220"/>
          </a:xfrm>
          <a:prstGeom prst="rect">
            <a:avLst/>
          </a:prstGeom>
          <a:solidFill>
            <a:sysClr val="window" lastClr="FFFFFF">
              <a:alpha val="77000"/>
            </a:sys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kern="0" dirty="0" smtClean="0">
                <a:solidFill>
                  <a:srgbClr val="C00000"/>
                </a:solidFill>
              </a:rPr>
              <a:t>Intranet</a:t>
            </a:r>
          </a:p>
          <a:p>
            <a:pPr>
              <a:defRPr/>
            </a:pPr>
            <a:r>
              <a:rPr lang="fr-FR" sz="1600" kern="0" dirty="0" smtClean="0">
                <a:solidFill>
                  <a:srgbClr val="C00000"/>
                </a:solidFill>
              </a:rPr>
              <a:t>le portail-IST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65889" y="5803006"/>
            <a:ext cx="3132333" cy="523220"/>
          </a:xfrm>
          <a:prstGeom prst="rect">
            <a:avLst/>
          </a:prstGeom>
          <a:solidFill>
            <a:sysClr val="window" lastClr="FFFFFF">
              <a:alpha val="81000"/>
            </a:sys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kern="0" dirty="0" smtClean="0">
                <a:solidFill>
                  <a:srgbClr val="C00000"/>
                </a:solidFill>
              </a:rPr>
              <a:t>Internet </a:t>
            </a:r>
          </a:p>
          <a:p>
            <a:pPr>
              <a:defRPr/>
            </a:pPr>
            <a:r>
              <a:rPr lang="fr-FR" sz="1600" kern="0" dirty="0" smtClean="0">
                <a:solidFill>
                  <a:srgbClr val="C00000"/>
                </a:solidFill>
              </a:rPr>
              <a:t>IST-INTERNET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846285" y="1205371"/>
            <a:ext cx="2190212" cy="166199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C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 kern="0" dirty="0" smtClean="0">
                <a:solidFill>
                  <a:prstClr val="black"/>
                </a:solidFill>
              </a:rPr>
              <a:t>S’informer :</a:t>
            </a:r>
            <a:br>
              <a:rPr lang="fr-FR" sz="1600" kern="0" dirty="0" smtClean="0">
                <a:solidFill>
                  <a:prstClr val="black"/>
                </a:solidFill>
              </a:rPr>
            </a:br>
            <a:endParaRPr lang="fr-FR" sz="800" kern="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fr-FR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  <a:hlinkClick r:id="rId3"/>
              </a:rPr>
              <a:t>contacts-ist@cea.fr</a:t>
            </a:r>
            <a:r>
              <a:rPr lang="fr-FR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fr-FR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fr-FR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pour vos questions et suggestions</a:t>
            </a:r>
            <a:br>
              <a:rPr lang="fr-FR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endParaRPr lang="fr-FR" sz="800" kern="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fr-FR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Abonnement à la lettre d’infos IST</a:t>
            </a:r>
          </a:p>
        </p:txBody>
      </p:sp>
      <p:pic>
        <p:nvPicPr>
          <p:cNvPr id="24" name="Image 23"/>
          <p:cNvPicPr/>
          <p:nvPr/>
        </p:nvPicPr>
        <p:blipFill rotWithShape="1">
          <a:blip r:embed="rId4"/>
          <a:srcRect l="40840" t="21164" r="21792" b="17695"/>
          <a:stretch/>
        </p:blipFill>
        <p:spPr bwMode="auto">
          <a:xfrm>
            <a:off x="4845609" y="1391612"/>
            <a:ext cx="1838661" cy="1737837"/>
          </a:xfrm>
          <a:prstGeom prst="rect">
            <a:avLst/>
          </a:prstGeom>
          <a:ln>
            <a:noFill/>
          </a:ln>
          <a:effectLst>
            <a:outerShdw blurRad="292100" dist="139700" dir="8100000" algn="tr" rotWithShape="0">
              <a:prstClr val="black">
                <a:alpha val="65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 24"/>
          <p:cNvPicPr/>
          <p:nvPr/>
        </p:nvPicPr>
        <p:blipFill rotWithShape="1">
          <a:blip r:embed="rId5"/>
          <a:srcRect l="24802" t="8819" r="25264" b="5350"/>
          <a:stretch/>
        </p:blipFill>
        <p:spPr bwMode="auto">
          <a:xfrm>
            <a:off x="6159947" y="3544283"/>
            <a:ext cx="2876550" cy="2781300"/>
          </a:xfrm>
          <a:prstGeom prst="rect">
            <a:avLst/>
          </a:prstGeom>
          <a:ln>
            <a:solidFill>
              <a:sysClr val="window" lastClr="FFFFFF">
                <a:lumMod val="85000"/>
              </a:sysClr>
            </a:solidFill>
          </a:ln>
          <a:effectLst>
            <a:outerShdw blurRad="292100" dist="139700" dir="10800000" algn="r" rotWithShape="0">
              <a:prstClr val="black">
                <a:alpha val="65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3635175" y="6325583"/>
            <a:ext cx="5021347" cy="307777"/>
          </a:xfrm>
          <a:prstGeom prst="rect">
            <a:avLst/>
          </a:prstGeom>
          <a:solidFill>
            <a:sysClr val="window" lastClr="FFFFFF">
              <a:alpha val="49000"/>
            </a:sysClr>
          </a:solidFill>
          <a:ln w="25400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400" i="1" kern="0" dirty="0" smtClean="0">
                <a:solidFill>
                  <a:srgbClr val="C00000"/>
                </a:solidFill>
              </a:rPr>
              <a:t>http://www.cea.fr/espace-chercheurs/information-scientifique/</a:t>
            </a:r>
          </a:p>
        </p:txBody>
      </p:sp>
      <p:pic>
        <p:nvPicPr>
          <p:cNvPr id="26" name="Image 25"/>
          <p:cNvPicPr/>
          <p:nvPr/>
        </p:nvPicPr>
        <p:blipFill rotWithShape="1">
          <a:blip r:embed="rId6"/>
          <a:srcRect l="24967" t="20282" r="5919" b="20047"/>
          <a:stretch/>
        </p:blipFill>
        <p:spPr bwMode="auto">
          <a:xfrm>
            <a:off x="600709" y="1044932"/>
            <a:ext cx="3757153" cy="1796729"/>
          </a:xfrm>
          <a:prstGeom prst="rect">
            <a:avLst/>
          </a:prstGeom>
          <a:ln>
            <a:solidFill>
              <a:sysClr val="window" lastClr="FFFFFF">
                <a:lumMod val="85000"/>
              </a:sysClr>
            </a:solidFill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4279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95935" y="1700808"/>
            <a:ext cx="4788464" cy="1213672"/>
          </a:xfrm>
        </p:spPr>
        <p:txBody>
          <a:bodyPr/>
          <a:lstStyle/>
          <a:p>
            <a:pPr algn="ctr"/>
            <a:r>
              <a:rPr lang="fr-FR" dirty="0" smtClean="0"/>
              <a:t>Comment chercher &amp; trouver l’information pertinente ?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smtClean="0">
                <a:solidFill>
                  <a:prstClr val="white"/>
                </a:solidFill>
              </a:rPr>
              <a:t>|  PAGE </a:t>
            </a:r>
            <a:fld id="{BAC30FEE-8A26-41AA-A85E-BF6C2635B4CA}" type="slidenum">
              <a:rPr lang="fr-FR" b="1" smtClean="0">
                <a:solidFill>
                  <a:prstClr val="white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9</a:t>
            </a:fld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smtClean="0">
                <a:solidFill>
                  <a:prstClr val="white"/>
                </a:solidFill>
              </a:rPr>
              <a:t>1/2 journée d'accueil des nouveaux doctorants - 2014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7" name="Picture 11" descr="http://www.tuxboard.com/photos/2011/08/ou-est-charli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14" y="3573016"/>
            <a:ext cx="3336305" cy="250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http://p9.storage.canalblog.com/94/95/695862/79581676_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5"/>
          <a:stretch/>
        </p:blipFill>
        <p:spPr bwMode="auto">
          <a:xfrm>
            <a:off x="7520519" y="5067133"/>
            <a:ext cx="538481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10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1547664" y="52752"/>
            <a:ext cx="7200800" cy="908720"/>
          </a:xfrm>
        </p:spPr>
        <p:txBody>
          <a:bodyPr/>
          <a:lstStyle/>
          <a:p>
            <a:r>
              <a:rPr lang="fr-FR" dirty="0" smtClean="0"/>
              <a:t>Qu’est-ce que la veille ?</a:t>
            </a:r>
            <a:endParaRPr lang="fr-FR" dirty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0" y="1230006"/>
            <a:ext cx="6192689" cy="10798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9239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Surveillance active</a:t>
            </a: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l’environnement technologique, commercial, etc., pour en 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anticiper les évolutions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5134729" y="4918904"/>
            <a:ext cx="583719" cy="527729"/>
          </a:xfrm>
          <a:prstGeom prst="straightConnector1">
            <a:avLst/>
          </a:prstGeom>
          <a:ln w="25400">
            <a:solidFill>
              <a:srgbClr val="BD11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4897501" y="2300481"/>
            <a:ext cx="2136476" cy="510778"/>
          </a:xfrm>
          <a:prstGeom prst="roundRect">
            <a:avLst/>
          </a:prstGeom>
          <a:noFill/>
          <a:ln w="19050">
            <a:solidFill>
              <a:srgbClr val="666666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rgbClr val="666666"/>
                </a:solidFill>
              </a:rPr>
              <a:t>Qu’est ce que je cherche ?</a:t>
            </a:r>
          </a:p>
          <a:p>
            <a:pPr algn="ctr"/>
            <a:r>
              <a:rPr lang="fr-FR" sz="1200" dirty="0" smtClean="0">
                <a:solidFill>
                  <a:srgbClr val="666666"/>
                </a:solidFill>
              </a:rPr>
              <a:t>Quel type d’information ?</a:t>
            </a:r>
            <a:endParaRPr lang="fr-FR" sz="1200" dirty="0">
              <a:solidFill>
                <a:srgbClr val="666666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553327" y="3915600"/>
            <a:ext cx="1423357" cy="578882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Diffusion de l’information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203848" y="5157192"/>
            <a:ext cx="1423357" cy="578882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Traitement de l’information</a:t>
            </a:r>
            <a:endParaRPr lang="fr-FR" sz="1400" dirty="0">
              <a:solidFill>
                <a:schemeClr val="bg1"/>
              </a:solidFill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2226185" y="4768495"/>
            <a:ext cx="661358" cy="519400"/>
          </a:xfrm>
          <a:prstGeom prst="straightConnector1">
            <a:avLst/>
          </a:prstGeom>
          <a:ln w="25400">
            <a:solidFill>
              <a:srgbClr val="BD112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H="1">
            <a:off x="2265005" y="3167742"/>
            <a:ext cx="583719" cy="527729"/>
          </a:xfrm>
          <a:prstGeom prst="straightConnector1">
            <a:avLst/>
          </a:prstGeom>
          <a:ln w="25400">
            <a:solidFill>
              <a:srgbClr val="BD112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6414073" y="3354562"/>
            <a:ext cx="2822998" cy="715089"/>
          </a:xfrm>
          <a:prstGeom prst="roundRect">
            <a:avLst/>
          </a:prstGeom>
          <a:noFill/>
          <a:ln w="19050">
            <a:solidFill>
              <a:srgbClr val="666666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rgbClr val="666666"/>
                </a:solidFill>
              </a:rPr>
              <a:t>Où est ce que je cherche ?</a:t>
            </a:r>
          </a:p>
          <a:p>
            <a:pPr algn="ctr"/>
            <a:r>
              <a:rPr lang="fr-FR" sz="1200" dirty="0" smtClean="0">
                <a:solidFill>
                  <a:srgbClr val="666666"/>
                </a:solidFill>
              </a:rPr>
              <a:t>Comment je cherche ? Quels outils ?</a:t>
            </a:r>
          </a:p>
          <a:p>
            <a:pPr algn="ctr"/>
            <a:r>
              <a:rPr lang="fr-FR" sz="1200" dirty="0" smtClean="0">
                <a:solidFill>
                  <a:srgbClr val="666666"/>
                </a:solidFill>
              </a:rPr>
              <a:t>Comment je récupère l’information ?</a:t>
            </a:r>
            <a:endParaRPr lang="fr-FR" sz="1200" dirty="0">
              <a:solidFill>
                <a:srgbClr val="666666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976571" y="5514511"/>
            <a:ext cx="2920047" cy="510778"/>
          </a:xfrm>
          <a:prstGeom prst="roundRect">
            <a:avLst/>
          </a:prstGeom>
          <a:noFill/>
          <a:ln w="19050">
            <a:solidFill>
              <a:srgbClr val="666666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rgbClr val="666666"/>
                </a:solidFill>
              </a:rPr>
              <a:t>Est-ce que mon information est fiable ? Comment je l’exploite ?</a:t>
            </a:r>
            <a:endParaRPr lang="fr-FR" sz="1200" dirty="0">
              <a:solidFill>
                <a:srgbClr val="666666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76690" y="4622799"/>
            <a:ext cx="1966108" cy="715089"/>
          </a:xfrm>
          <a:prstGeom prst="roundRect">
            <a:avLst/>
          </a:prstGeom>
          <a:noFill/>
          <a:ln w="19050">
            <a:solidFill>
              <a:srgbClr val="666666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rgbClr val="666666"/>
                </a:solidFill>
              </a:rPr>
              <a:t>J’ai trouvé une info, je la partage… Comment ? Quels outils ?</a:t>
            </a:r>
            <a:endParaRPr lang="fr-FR" sz="1200" dirty="0">
              <a:solidFill>
                <a:srgbClr val="666666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864432" y="3796418"/>
            <a:ext cx="1423357" cy="817245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Recherche et collecte de l’information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203847" y="2793555"/>
            <a:ext cx="1423357" cy="578882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Définition des besoins</a:t>
            </a:r>
            <a:endParaRPr lang="fr-FR" sz="1400" dirty="0">
              <a:solidFill>
                <a:schemeClr val="bg1"/>
              </a:solidFill>
            </a:endParaRP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4851491" y="3167742"/>
            <a:ext cx="724619" cy="405442"/>
          </a:xfrm>
          <a:prstGeom prst="straightConnector1">
            <a:avLst/>
          </a:prstGeom>
          <a:ln w="25400">
            <a:solidFill>
              <a:srgbClr val="BD11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54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Risques à ne pas faire de veille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24 janvier 2017</a:t>
            </a:fld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835696" y="1487197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666666"/>
                </a:solidFill>
              </a:rPr>
              <a:t>Réinventer la roue</a:t>
            </a:r>
            <a:endParaRPr lang="fr-FR" sz="2400" dirty="0">
              <a:solidFill>
                <a:srgbClr val="666666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139952" y="3242641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666666"/>
                </a:solidFill>
              </a:rPr>
              <a:t>Perdre du temps</a:t>
            </a:r>
            <a:endParaRPr lang="fr-FR" sz="2400" dirty="0">
              <a:solidFill>
                <a:srgbClr val="666666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339752" y="4816970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666666"/>
                </a:solidFill>
              </a:rPr>
              <a:t>Passer à côté de documents pertinents / intéressants de domaines connexes</a:t>
            </a:r>
            <a:endParaRPr lang="fr-FR" sz="2400" dirty="0">
              <a:solidFill>
                <a:srgbClr val="666666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33334" t="36192" r="51366" b="32129"/>
          <a:stretch/>
        </p:blipFill>
        <p:spPr>
          <a:xfrm>
            <a:off x="6948264" y="1487197"/>
            <a:ext cx="1728192" cy="223648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/>
          <a:srcRect l="21372" t="32400" r="39478" b="24737"/>
          <a:stretch/>
        </p:blipFill>
        <p:spPr>
          <a:xfrm>
            <a:off x="222328" y="2203429"/>
            <a:ext cx="3226736" cy="220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8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activités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34564" y="1194867"/>
            <a:ext cx="7632848" cy="4248472"/>
          </a:xfrm>
        </p:spPr>
        <p:txBody>
          <a:bodyPr/>
          <a:lstStyle/>
          <a:p>
            <a:r>
              <a:rPr lang="fr-FR" dirty="0" smtClean="0">
                <a:solidFill>
                  <a:srgbClr val="666666"/>
                </a:solidFill>
              </a:rPr>
              <a:t>Nous proposons également des : </a:t>
            </a:r>
          </a:p>
          <a:p>
            <a:endParaRPr lang="fr-FR" dirty="0" smtClean="0">
              <a:solidFill>
                <a:srgbClr val="666666"/>
              </a:solidFill>
            </a:endParaRPr>
          </a:p>
          <a:p>
            <a:pPr marL="452438" indent="-452438">
              <a:buFont typeface="Arial" pitchFamily="34" charset="0"/>
              <a:buChar char="•"/>
            </a:pPr>
            <a:r>
              <a:rPr lang="fr-FR" b="1" dirty="0" smtClean="0">
                <a:solidFill>
                  <a:srgbClr val="666666"/>
                </a:solidFill>
              </a:rPr>
              <a:t>Recherches ponctuelles d’informations</a:t>
            </a:r>
            <a:r>
              <a:rPr lang="fr-FR" dirty="0" smtClean="0">
                <a:solidFill>
                  <a:srgbClr val="666666"/>
                </a:solidFill>
              </a:rPr>
              <a:t>,</a:t>
            </a:r>
            <a:r>
              <a:rPr lang="fr-FR" b="1" dirty="0" smtClean="0">
                <a:solidFill>
                  <a:srgbClr val="666666"/>
                </a:solidFill>
              </a:rPr>
              <a:t> </a:t>
            </a:r>
            <a:r>
              <a:rPr lang="fr-FR" dirty="0" smtClean="0">
                <a:solidFill>
                  <a:srgbClr val="666666"/>
                </a:solidFill>
              </a:rPr>
              <a:t>publications et/ou brevets</a:t>
            </a:r>
          </a:p>
          <a:p>
            <a:pPr marL="452438" indent="-452438" defTabSz="895350">
              <a:buFont typeface="Arial" pitchFamily="34" charset="0"/>
              <a:buChar char="•"/>
            </a:pPr>
            <a:r>
              <a:rPr lang="fr-FR" b="1" dirty="0" smtClean="0">
                <a:solidFill>
                  <a:srgbClr val="666666"/>
                </a:solidFill>
              </a:rPr>
              <a:t>Analyse </a:t>
            </a:r>
            <a:r>
              <a:rPr lang="fr-FR" b="1" dirty="0">
                <a:solidFill>
                  <a:srgbClr val="666666"/>
                </a:solidFill>
              </a:rPr>
              <a:t>de l’information </a:t>
            </a:r>
            <a:r>
              <a:rPr lang="fr-FR" dirty="0">
                <a:solidFill>
                  <a:srgbClr val="666666"/>
                </a:solidFill>
              </a:rPr>
              <a:t>issue d’une veille / état de l’art</a:t>
            </a:r>
          </a:p>
          <a:p>
            <a:pPr marL="452438" indent="-452438">
              <a:buFont typeface="Arial" pitchFamily="34" charset="0"/>
              <a:buChar char="•"/>
            </a:pPr>
            <a:r>
              <a:rPr lang="fr-FR" b="1" dirty="0" smtClean="0">
                <a:solidFill>
                  <a:srgbClr val="666666"/>
                </a:solidFill>
              </a:rPr>
              <a:t>Conseils</a:t>
            </a:r>
            <a:r>
              <a:rPr lang="fr-FR" dirty="0" smtClean="0">
                <a:solidFill>
                  <a:srgbClr val="666666"/>
                </a:solidFill>
              </a:rPr>
              <a:t> pour la mise en place de recherche d’informations, de système de veille…</a:t>
            </a:r>
          </a:p>
          <a:p>
            <a:pPr marL="452438" indent="-452438">
              <a:buFont typeface="Arial" pitchFamily="34" charset="0"/>
              <a:buChar char="•"/>
            </a:pPr>
            <a:r>
              <a:rPr lang="fr-FR" b="1" dirty="0" smtClean="0">
                <a:solidFill>
                  <a:srgbClr val="666666"/>
                </a:solidFill>
              </a:rPr>
              <a:t>Formations</a:t>
            </a:r>
            <a:r>
              <a:rPr lang="fr-FR" dirty="0" smtClean="0">
                <a:solidFill>
                  <a:srgbClr val="666666"/>
                </a:solidFill>
              </a:rPr>
              <a:t>, à la recherche d’informations, à l’interrogation des bases de données…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24 janvier 2017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6" y="4581128"/>
            <a:ext cx="1692528" cy="201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CCFF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195736" y="594928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666666"/>
                </a:solidFill>
              </a:rPr>
              <a:t>Contact : A. LILIN</a:t>
            </a:r>
            <a:endParaRPr lang="fr-FR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96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/>
          <a:srcRect l="31966" t="31808" r="20784" b="14766"/>
          <a:stretch/>
        </p:blipFill>
        <p:spPr>
          <a:xfrm>
            <a:off x="938624" y="4055343"/>
            <a:ext cx="3777392" cy="266950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de l’information : </a:t>
            </a:r>
            <a:r>
              <a:rPr lang="fr-FR" dirty="0" err="1" smtClean="0"/>
              <a:t>Intellixir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9710" y="1162219"/>
            <a:ext cx="5507905" cy="668958"/>
          </a:xfrm>
        </p:spPr>
        <p:txBody>
          <a:bodyPr/>
          <a:lstStyle/>
          <a:p>
            <a:r>
              <a:rPr lang="fr-FR" dirty="0" smtClean="0">
                <a:solidFill>
                  <a:srgbClr val="666666"/>
                </a:solidFill>
              </a:rPr>
              <a:t>Mise en perspective, analyse statistique… d’un corpus d’informations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24 janvier 2017</a:t>
            </a:fld>
            <a:endParaRPr lang="fr-FR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79712" y="1916832"/>
            <a:ext cx="2160587" cy="574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b="0" dirty="0">
                <a:solidFill>
                  <a:srgbClr val="666666"/>
                </a:solidFill>
              </a:rPr>
              <a:t>Carte des citations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1520" y="2420888"/>
          <a:ext cx="3681412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Photo Editor Photo" r:id="rId5" imgW="6516010" imgH="2038095" progId="">
                  <p:embed/>
                </p:oleObj>
              </mc:Choice>
              <mc:Fallback>
                <p:oleObj name="Photo Editor Photo" r:id="rId5" imgW="6516010" imgH="2038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420888"/>
                        <a:ext cx="3681412" cy="1150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39553" y="3717032"/>
            <a:ext cx="3312367" cy="369332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</a:pPr>
            <a:r>
              <a:rPr lang="fr-FR" b="0" dirty="0">
                <a:solidFill>
                  <a:srgbClr val="666666"/>
                </a:solidFill>
              </a:rPr>
              <a:t>Qui travaille avec qui sur quoi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759450" y="2492896"/>
            <a:ext cx="313303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b="0" dirty="0">
                <a:solidFill>
                  <a:srgbClr val="666666"/>
                </a:solidFill>
              </a:rPr>
              <a:t>Analyse des affiliations</a:t>
            </a:r>
            <a:br>
              <a:rPr lang="fr-FR" b="0" dirty="0">
                <a:solidFill>
                  <a:srgbClr val="666666"/>
                </a:solidFill>
              </a:rPr>
            </a:br>
            <a:r>
              <a:rPr lang="fr-FR" b="0" dirty="0">
                <a:solidFill>
                  <a:srgbClr val="666666"/>
                </a:solidFill>
              </a:rPr>
              <a:t> en fonction </a:t>
            </a:r>
            <a:r>
              <a:rPr lang="fr-FR" b="0" dirty="0" smtClean="0">
                <a:solidFill>
                  <a:srgbClr val="666666"/>
                </a:solidFill>
              </a:rPr>
              <a:t>de concepts</a:t>
            </a:r>
            <a:endParaRPr lang="fr-FR" b="0" dirty="0">
              <a:solidFill>
                <a:srgbClr val="666666"/>
              </a:solidFill>
            </a:endParaRPr>
          </a:p>
        </p:txBody>
      </p:sp>
      <p:pic>
        <p:nvPicPr>
          <p:cNvPr id="12" name="Image 11"/>
          <p:cNvPicPr/>
          <p:nvPr/>
        </p:nvPicPr>
        <p:blipFill>
          <a:blip r:embed="rId7" cstate="print"/>
          <a:srcRect l="5124" t="24868" r="24298" b="5026"/>
          <a:stretch>
            <a:fillRect/>
          </a:stretch>
        </p:blipFill>
        <p:spPr bwMode="auto">
          <a:xfrm>
            <a:off x="4860032" y="3356992"/>
            <a:ext cx="406717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918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95935" y="1700808"/>
            <a:ext cx="4788464" cy="1213672"/>
          </a:xfrm>
        </p:spPr>
        <p:txBody>
          <a:bodyPr/>
          <a:lstStyle/>
          <a:p>
            <a:r>
              <a:rPr lang="fr-FR" cap="none" dirty="0" smtClean="0"/>
              <a:t>Comment (mieux) </a:t>
            </a:r>
            <a:r>
              <a:rPr lang="fr-FR" cap="none" dirty="0"/>
              <a:t>valoriser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/>
              <a:t>		vos publications ?</a:t>
            </a:r>
            <a:endParaRPr lang="fr-FR" cap="non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smtClean="0">
                <a:solidFill>
                  <a:prstClr val="white"/>
                </a:solidFill>
              </a:rPr>
              <a:t>|  PAGE </a:t>
            </a:r>
            <a:fld id="{BAC30FEE-8A26-41AA-A85E-BF6C2635B4CA}" type="slidenum">
              <a:rPr lang="fr-FR" b="1" smtClean="0">
                <a:solidFill>
                  <a:prstClr val="white"/>
                </a:solidFill>
              </a:rPr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F08728"/>
                </a:buClr>
                <a:buSzPct val="115000"/>
                <a:buFont typeface="Wingdings" pitchFamily="2" charset="2"/>
                <a:buNone/>
                <a:defRPr/>
              </a:pPr>
              <a:t>14</a:t>
            </a:fld>
            <a:endParaRPr lang="fr-FR" b="1">
              <a:solidFill>
                <a:prstClr val="white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08728"/>
              </a:buClr>
              <a:buSzPct val="115000"/>
              <a:buFont typeface="Wingdings" pitchFamily="2" charset="2"/>
              <a:buNone/>
              <a:defRPr/>
            </a:pPr>
            <a:r>
              <a:rPr lang="fr-FR" b="1" smtClean="0">
                <a:solidFill>
                  <a:prstClr val="white"/>
                </a:solidFill>
              </a:rPr>
              <a:t>1/2 journée d'accueil des nouveaux doctorants - 2014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12976"/>
            <a:ext cx="4264219" cy="300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26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107504" y="5202973"/>
            <a:ext cx="9036496" cy="1655027"/>
          </a:xfrm>
          <a:prstGeom prst="round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381" y="52752"/>
            <a:ext cx="7772619" cy="908720"/>
          </a:xfrm>
        </p:spPr>
        <p:txBody>
          <a:bodyPr/>
          <a:lstStyle/>
          <a:p>
            <a:r>
              <a:rPr lang="fr-FR" dirty="0" smtClean="0"/>
              <a:t>Donner un maximum de visibilité à vos publications</a:t>
            </a:r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" y="2710235"/>
            <a:ext cx="1015423" cy="1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ensées 7"/>
          <p:cNvSpPr/>
          <p:nvPr/>
        </p:nvSpPr>
        <p:spPr>
          <a:xfrm>
            <a:off x="0" y="2420888"/>
            <a:ext cx="1187624" cy="720080"/>
          </a:xfrm>
          <a:prstGeom prst="cloudCallout">
            <a:avLst>
              <a:gd name="adj1" fmla="val -16536"/>
              <a:gd name="adj2" fmla="val 66138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9" name="ZoneTexte 8"/>
          <p:cNvSpPr txBox="1"/>
          <p:nvPr/>
        </p:nvSpPr>
        <p:spPr>
          <a:xfrm>
            <a:off x="57060" y="2503927"/>
            <a:ext cx="1178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Publier mes</a:t>
            </a:r>
          </a:p>
          <a:p>
            <a:r>
              <a:rPr lang="fr-FR" sz="1400" dirty="0"/>
              <a:t>t</a:t>
            </a:r>
            <a:r>
              <a:rPr lang="fr-FR" sz="1400" dirty="0" smtClean="0"/>
              <a:t>ravaux pour</a:t>
            </a:r>
            <a:endParaRPr lang="fr-FR" sz="1400" b="1" dirty="0" smtClean="0"/>
          </a:p>
        </p:txBody>
      </p:sp>
      <p:sp>
        <p:nvSpPr>
          <p:cNvPr id="12" name="ZoneTexte 11"/>
          <p:cNvSpPr txBox="1"/>
          <p:nvPr/>
        </p:nvSpPr>
        <p:spPr>
          <a:xfrm>
            <a:off x="3394728" y="1734086"/>
            <a:ext cx="1228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FF0000"/>
                </a:solidFill>
              </a:rPr>
              <a:t>Visibilité </a:t>
            </a:r>
          </a:p>
          <a:p>
            <a:pPr algn="ctr"/>
            <a:r>
              <a:rPr lang="fr-FR" sz="1400" dirty="0" smtClean="0">
                <a:solidFill>
                  <a:srgbClr val="FF0000"/>
                </a:solidFill>
              </a:rPr>
              <a:t>du chercheur</a:t>
            </a:r>
            <a:endParaRPr lang="fr-FR" sz="1400" b="1" dirty="0" smtClean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39803" y="3599438"/>
            <a:ext cx="1277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C00000"/>
                </a:solidFill>
              </a:rPr>
              <a:t>Notoriété</a:t>
            </a:r>
          </a:p>
          <a:p>
            <a:pPr algn="ctr"/>
            <a:r>
              <a:rPr lang="fr-FR" sz="1400" dirty="0" smtClean="0">
                <a:solidFill>
                  <a:srgbClr val="C00000"/>
                </a:solidFill>
              </a:rPr>
              <a:t>du laboratoire</a:t>
            </a:r>
            <a:endParaRPr lang="fr-FR" sz="1400" b="1" dirty="0" smtClean="0">
              <a:solidFill>
                <a:srgbClr val="C0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279612" y="5202973"/>
            <a:ext cx="23134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accent5">
                    <a:lumMod val="50000"/>
                  </a:schemeClr>
                </a:solidFill>
              </a:rPr>
              <a:t>Indicateurs bibliométriques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5">
                    <a:lumMod val="50000"/>
                  </a:schemeClr>
                </a:solidFill>
              </a:rPr>
              <a:t>d</a:t>
            </a:r>
            <a:r>
              <a:rPr lang="fr-FR" sz="1400" dirty="0" smtClean="0">
                <a:solidFill>
                  <a:schemeClr val="accent5">
                    <a:lumMod val="50000"/>
                  </a:schemeClr>
                </a:solidFill>
              </a:rPr>
              <a:t>u CEA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5">
                    <a:lumMod val="50000"/>
                  </a:schemeClr>
                </a:solidFill>
              </a:rPr>
              <a:t>d</a:t>
            </a:r>
            <a:r>
              <a:rPr lang="fr-FR" sz="1400" dirty="0" smtClean="0">
                <a:solidFill>
                  <a:schemeClr val="accent5">
                    <a:lumMod val="50000"/>
                  </a:schemeClr>
                </a:solidFill>
              </a:rPr>
              <a:t>u CNRS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5">
                    <a:lumMod val="50000"/>
                  </a:schemeClr>
                </a:solidFill>
              </a:rPr>
              <a:t>d</a:t>
            </a:r>
            <a:r>
              <a:rPr lang="fr-FR" sz="1400" dirty="0" smtClean="0">
                <a:solidFill>
                  <a:schemeClr val="accent5">
                    <a:lumMod val="50000"/>
                  </a:schemeClr>
                </a:solidFill>
              </a:rPr>
              <a:t>e l’</a:t>
            </a:r>
            <a:r>
              <a:rPr lang="fr-FR" sz="1400" dirty="0" err="1" smtClean="0">
                <a:solidFill>
                  <a:schemeClr val="accent5">
                    <a:lumMod val="50000"/>
                  </a:schemeClr>
                </a:solidFill>
              </a:rPr>
              <a:t>Univ.Paris</a:t>
            </a:r>
            <a:r>
              <a:rPr lang="fr-FR" sz="1400" dirty="0" smtClean="0">
                <a:solidFill>
                  <a:schemeClr val="accent5">
                    <a:lumMod val="50000"/>
                  </a:schemeClr>
                </a:solidFill>
              </a:rPr>
              <a:t>-Saclay</a:t>
            </a:r>
            <a:endParaRPr lang="fr-FR" sz="14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386921" y="5418416"/>
            <a:ext cx="1050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Ministères </a:t>
            </a:r>
          </a:p>
          <a:p>
            <a:r>
              <a:rPr lang="fr-FR" sz="1400" dirty="0" smtClean="0"/>
              <a:t>de tutelle</a:t>
            </a:r>
            <a:endParaRPr lang="fr-FR" sz="1400" b="1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7014123" y="3605451"/>
            <a:ext cx="1277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Attractivité</a:t>
            </a:r>
          </a:p>
          <a:p>
            <a:pPr algn="ctr"/>
            <a:r>
              <a:rPr lang="fr-FR" sz="1400" dirty="0" smtClean="0"/>
              <a:t>du laboratoire</a:t>
            </a:r>
            <a:endParaRPr lang="fr-FR" sz="1400" b="1" dirty="0" smtClean="0"/>
          </a:p>
        </p:txBody>
      </p:sp>
      <p:sp>
        <p:nvSpPr>
          <p:cNvPr id="17" name="ZoneTexte 16"/>
          <p:cNvSpPr txBox="1"/>
          <p:nvPr/>
        </p:nvSpPr>
        <p:spPr>
          <a:xfrm>
            <a:off x="5473134" y="6346087"/>
            <a:ext cx="1103187" cy="2923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sz="1300" dirty="0" smtClean="0"/>
              <a:t>Subventions</a:t>
            </a:r>
            <a:endParaRPr lang="fr-FR" sz="1300" b="1" dirty="0" smtClean="0"/>
          </a:p>
        </p:txBody>
      </p:sp>
      <p:sp>
        <p:nvSpPr>
          <p:cNvPr id="29" name="Flèche courbée vers le bas 28"/>
          <p:cNvSpPr/>
          <p:nvPr/>
        </p:nvSpPr>
        <p:spPr>
          <a:xfrm rot="10549152">
            <a:off x="4355120" y="6027985"/>
            <a:ext cx="3475238" cy="704272"/>
          </a:xfrm>
          <a:prstGeom prst="curved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6951678" y="1734086"/>
            <a:ext cx="1208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Carrière</a:t>
            </a:r>
          </a:p>
          <a:p>
            <a:pPr algn="ctr"/>
            <a:r>
              <a:rPr lang="fr-FR" sz="1400" dirty="0" smtClean="0"/>
              <a:t>Opportunités</a:t>
            </a:r>
            <a:endParaRPr lang="fr-FR" sz="1400" b="1" dirty="0" smtClean="0"/>
          </a:p>
        </p:txBody>
      </p:sp>
      <p:sp>
        <p:nvSpPr>
          <p:cNvPr id="35" name="Flèche courbée vers le bas 34"/>
          <p:cNvSpPr/>
          <p:nvPr/>
        </p:nvSpPr>
        <p:spPr>
          <a:xfrm rot="10800000">
            <a:off x="4008840" y="4101763"/>
            <a:ext cx="3475238" cy="449070"/>
          </a:xfrm>
          <a:prstGeom prst="curved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969700" y="4210219"/>
            <a:ext cx="992579" cy="492443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13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dirty="0"/>
              <a:t>Doctorants</a:t>
            </a:r>
          </a:p>
          <a:p>
            <a:r>
              <a:rPr lang="fr-FR" dirty="0" err="1"/>
              <a:t>Postdocs</a:t>
            </a:r>
            <a:endParaRPr lang="fr-FR" dirty="0"/>
          </a:p>
        </p:txBody>
      </p:sp>
      <p:sp>
        <p:nvSpPr>
          <p:cNvPr id="36" name="Flèche courbée vers le bas 35"/>
          <p:cNvSpPr/>
          <p:nvPr/>
        </p:nvSpPr>
        <p:spPr>
          <a:xfrm rot="10800000">
            <a:off x="3911683" y="2224028"/>
            <a:ext cx="3475238" cy="449070"/>
          </a:xfrm>
          <a:prstGeom prst="curved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2" name="Flèche courbée vers le haut 31"/>
          <p:cNvSpPr/>
          <p:nvPr/>
        </p:nvSpPr>
        <p:spPr>
          <a:xfrm rot="10800000">
            <a:off x="4008839" y="1350078"/>
            <a:ext cx="3446916" cy="350730"/>
          </a:xfrm>
          <a:prstGeom prst="curvedUp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129141" y="1103855"/>
            <a:ext cx="1234633" cy="492443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13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dirty="0"/>
              <a:t>Financements</a:t>
            </a:r>
          </a:p>
          <a:p>
            <a:r>
              <a:rPr lang="fr-FR" dirty="0"/>
              <a:t>ERC…</a:t>
            </a:r>
          </a:p>
        </p:txBody>
      </p:sp>
      <p:sp>
        <p:nvSpPr>
          <p:cNvPr id="41" name="Flèche courbée vers le haut 40"/>
          <p:cNvSpPr/>
          <p:nvPr/>
        </p:nvSpPr>
        <p:spPr>
          <a:xfrm rot="10800000">
            <a:off x="3996516" y="2924943"/>
            <a:ext cx="3487562" cy="674494"/>
          </a:xfrm>
          <a:prstGeom prst="curvedUp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894267" y="2419289"/>
            <a:ext cx="1651414" cy="6924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13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dirty="0"/>
              <a:t>Collaborations avec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Universitaires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Industriels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1187624" y="1962418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rgbClr val="0070C0"/>
                </a:solidFill>
                <a:latin typeface="Comic Sans MS" panose="030F0702030302020204" pitchFamily="66" charset="0"/>
              </a:rPr>
              <a:t>ê</a:t>
            </a:r>
            <a:r>
              <a:rPr lang="fr-FR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tre lu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107504" y="1285333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rgbClr val="0070C0"/>
                </a:solidFill>
                <a:latin typeface="Comic Sans MS" panose="030F0702030302020204" pitchFamily="66" charset="0"/>
              </a:rPr>
              <a:t>ê</a:t>
            </a:r>
            <a:r>
              <a:rPr lang="fr-FR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tre crédité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1371381" y="3560326"/>
            <a:ext cx="156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être reconnu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1644170" y="2706723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rgbClr val="0070C0"/>
                </a:solidFill>
                <a:latin typeface="Comic Sans MS" panose="030F0702030302020204" pitchFamily="66" charset="0"/>
              </a:rPr>
              <a:t>être </a:t>
            </a:r>
            <a:r>
              <a:rPr lang="fr-FR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cité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866686" y="4384051"/>
            <a:ext cx="156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rgbClr val="0070C0"/>
                </a:solidFill>
                <a:latin typeface="Comic Sans MS" panose="030F0702030302020204" pitchFamily="66" charset="0"/>
              </a:rPr>
              <a:t>être </a:t>
            </a:r>
            <a:r>
              <a:rPr lang="fr-FR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sollicité</a:t>
            </a:r>
          </a:p>
        </p:txBody>
      </p:sp>
      <p:pic>
        <p:nvPicPr>
          <p:cNvPr id="4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974" y="5902243"/>
            <a:ext cx="726898" cy="48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374" y="1405004"/>
            <a:ext cx="770928" cy="51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895" y="4456440"/>
            <a:ext cx="1337571" cy="73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107" y="3130399"/>
            <a:ext cx="1235460" cy="730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>
            <a:off x="4969700" y="5589240"/>
            <a:ext cx="2486055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 rot="20002002">
            <a:off x="319221" y="5684187"/>
            <a:ext cx="2438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 bibliométrique</a:t>
            </a:r>
          </a:p>
          <a:p>
            <a:pPr algn="ctr"/>
            <a:r>
              <a:rPr lang="fr-FR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 CEA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619054" y="1576127"/>
            <a:ext cx="27654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HAL-CEA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316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9" grpId="0"/>
      <p:bldP spid="43" grpId="0"/>
      <p:bldP spid="44" grpId="0"/>
      <p:bldP spid="45" grpId="0"/>
      <p:bldP spid="46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HAL-CEA au cœur de la galaxie HAL</a:t>
            </a:r>
            <a:endParaRPr lang="fr-FR" dirty="0"/>
          </a:p>
        </p:txBody>
      </p:sp>
      <p:pic>
        <p:nvPicPr>
          <p:cNvPr id="2050" name="Picture 2" descr="Galax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1395070"/>
            <a:ext cx="5400000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6699"/>
                  </a:outerShdw>
                </a:effectLst>
              </a14:hiddenEffects>
            </a:ext>
          </a:extLst>
        </p:spPr>
      </p:pic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107504" y="764704"/>
            <a:ext cx="2160240" cy="2376264"/>
          </a:xfrm>
          <a:prstGeom prst="rightArrow">
            <a:avLst>
              <a:gd name="adj1" fmla="val 70328"/>
              <a:gd name="adj2" fmla="val 17573"/>
            </a:avLst>
          </a:prstGeom>
          <a:gradFill rotWithShape="0">
            <a:gsLst>
              <a:gs pos="0">
                <a:srgbClr val="FFFFFF"/>
              </a:gs>
              <a:gs pos="100000">
                <a:srgbClr val="C2C2D7"/>
              </a:gs>
            </a:gsLst>
            <a:lin ang="5400000" scaled="1"/>
          </a:gradFill>
          <a:ln w="12700" algn="in">
            <a:solidFill>
              <a:srgbClr val="A3A3C2"/>
            </a:solidFill>
            <a:miter lim="800000"/>
            <a:headEnd/>
            <a:tailEnd/>
          </a:ln>
          <a:effectLst>
            <a:outerShdw dist="28398" dir="3806097" algn="ctr" rotWithShape="0">
              <a:srgbClr val="33334D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erpetua Titling MT" pitchFamily="18" charset="0"/>
                <a:cs typeface="Arial" pitchFamily="34" charset="0"/>
              </a:rPr>
              <a:t>Collections de HAL-CEA </a:t>
            </a: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Perpetua Titling MT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Mise en visibilité les productions des unités de recherche : direction, </a:t>
            </a:r>
            <a:b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instituts, laboratoires,...</a:t>
            </a:r>
            <a:endParaRPr kumimoji="0" lang="fr-FR" alt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915224" y="3373644"/>
            <a:ext cx="1840944" cy="1679417"/>
          </a:xfrm>
          <a:prstGeom prst="rightArrow">
            <a:avLst>
              <a:gd name="adj1" fmla="val 76530"/>
              <a:gd name="adj2" fmla="val 17573"/>
            </a:avLst>
          </a:prstGeom>
          <a:gradFill rotWithShape="0">
            <a:gsLst>
              <a:gs pos="0">
                <a:srgbClr val="FFFFFF"/>
              </a:gs>
              <a:gs pos="100000">
                <a:srgbClr val="C2C2D7"/>
              </a:gs>
            </a:gsLst>
            <a:lin ang="5400000" scaled="1"/>
          </a:gradFill>
          <a:ln w="12700" algn="in">
            <a:solidFill>
              <a:srgbClr val="A3A3C2"/>
            </a:solidFill>
            <a:miter lim="800000"/>
            <a:headEnd/>
            <a:tailEnd/>
          </a:ln>
          <a:effectLst>
            <a:outerShdw dist="28398" dir="3806097" algn="ctr" rotWithShape="0">
              <a:srgbClr val="33334D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fr-FR" sz="1600" b="1" dirty="0">
                <a:latin typeface="Perpetua Titling MT" panose="02020502060505020804" pitchFamily="18" charset="0"/>
              </a:rPr>
              <a:t>HAL</a:t>
            </a:r>
            <a:endParaRPr lang="fr-FR" sz="1600" dirty="0">
              <a:latin typeface="Perpetua Titling MT" panose="02020502060505020804" pitchFamily="18" charset="0"/>
            </a:endParaRPr>
          </a:p>
          <a:p>
            <a:r>
              <a:rPr lang="fr-FR" sz="1600" b="1" dirty="0">
                <a:latin typeface="Perpetua Titling MT" panose="02020502060505020804" pitchFamily="18" charset="0"/>
              </a:rPr>
              <a:t>Déclinaison </a:t>
            </a:r>
            <a:r>
              <a:rPr lang="fr-FR" sz="1600" b="1" dirty="0" smtClean="0">
                <a:latin typeface="Perpetua Titling MT" panose="02020502060505020804" pitchFamily="18" charset="0"/>
              </a:rPr>
              <a:t>de portails</a:t>
            </a:r>
            <a:r>
              <a:rPr lang="fr-FR" sz="1600" dirty="0"/>
              <a:t/>
            </a:r>
            <a:br>
              <a:rPr lang="fr-FR" sz="1600" dirty="0"/>
            </a:b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tous interconnectés, dont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HAL-CEA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/>
              <a:t> </a:t>
            </a:r>
          </a:p>
        </p:txBody>
      </p:sp>
      <p:sp>
        <p:nvSpPr>
          <p:cNvPr id="10" name="AutoShape 5"/>
          <p:cNvSpPr>
            <a:spLocks/>
          </p:cNvSpPr>
          <p:nvPr/>
        </p:nvSpPr>
        <p:spPr bwMode="auto">
          <a:xfrm>
            <a:off x="7045873" y="1268803"/>
            <a:ext cx="405887" cy="2285859"/>
          </a:xfrm>
          <a:prstGeom prst="rightBrace">
            <a:avLst>
              <a:gd name="adj1" fmla="val 82143"/>
              <a:gd name="adj2" fmla="val 50000"/>
            </a:avLst>
          </a:prstGeom>
          <a:noFill/>
          <a:ln w="349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6699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464881" y="1584522"/>
            <a:ext cx="1584736" cy="153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6699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93 portails </a:t>
            </a:r>
            <a:b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institutionnels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itchFamily="18" charset="2"/>
              <a:buChar char="·"/>
              <a:tabLst/>
            </a:pP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Organismes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itchFamily="18" charset="2"/>
              <a:buChar char="·"/>
              <a:tabLst/>
            </a:pP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Universités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itchFamily="18" charset="2"/>
              <a:buChar char="·"/>
              <a:tabLst/>
            </a:pP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Grandes écoles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AutoShape 7"/>
          <p:cNvSpPr>
            <a:spLocks/>
          </p:cNvSpPr>
          <p:nvPr/>
        </p:nvSpPr>
        <p:spPr bwMode="auto">
          <a:xfrm>
            <a:off x="7058994" y="5630399"/>
            <a:ext cx="405887" cy="1038404"/>
          </a:xfrm>
          <a:prstGeom prst="rightBrace">
            <a:avLst>
              <a:gd name="adj1" fmla="val 37315"/>
              <a:gd name="adj2" fmla="val 50000"/>
            </a:avLst>
          </a:prstGeom>
          <a:noFill/>
          <a:ln w="34925" algn="ctr">
            <a:solidFill>
              <a:srgbClr val="92D4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6699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AutoShape 8"/>
          <p:cNvSpPr>
            <a:spLocks/>
          </p:cNvSpPr>
          <p:nvPr/>
        </p:nvSpPr>
        <p:spPr bwMode="auto">
          <a:xfrm>
            <a:off x="7051122" y="3706739"/>
            <a:ext cx="405887" cy="1770085"/>
          </a:xfrm>
          <a:prstGeom prst="rightBrace">
            <a:avLst>
              <a:gd name="adj1" fmla="val 63608"/>
              <a:gd name="adj2" fmla="val 50000"/>
            </a:avLst>
          </a:prstGeom>
          <a:noFill/>
          <a:ln w="34925" algn="ctr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6699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7464881" y="3942992"/>
            <a:ext cx="1584736" cy="971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6699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 portails </a:t>
            </a:r>
            <a:b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génériques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itchFamily="18" charset="2"/>
              <a:buChar char="·"/>
              <a:tabLst/>
            </a:pP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Par type de </a:t>
            </a:r>
            <a:b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documents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504148" y="5663433"/>
            <a:ext cx="1619672" cy="71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6699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6 portails </a:t>
            </a:r>
            <a:b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thématiques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itchFamily="18" charset="2"/>
              <a:buChar char="·"/>
              <a:tabLst/>
            </a:pP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Par discipline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6"/>
          <p:cNvSpPr txBox="1">
            <a:spLocks noGrp="1" noChangeArrowheads="1"/>
          </p:cNvSpPr>
          <p:nvPr/>
        </p:nvSpPr>
        <p:spPr bwMode="auto">
          <a:xfrm>
            <a:off x="1713427" y="923522"/>
            <a:ext cx="5328592" cy="6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6699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Des portails personnalisés pour des visibilités adaptées : 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COMUE, organismes, Instituts,…</a:t>
            </a:r>
          </a:p>
        </p:txBody>
      </p:sp>
      <p:pic>
        <p:nvPicPr>
          <p:cNvPr id="20" name="Picture 7" descr="*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1430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1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rèfleve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967" y="776939"/>
            <a:ext cx="6120080" cy="61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6699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HAL, des atouts pour la recherche française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309019" y="6280517"/>
            <a:ext cx="1450504" cy="365125"/>
          </a:xfrm>
        </p:spPr>
        <p:txBody>
          <a:bodyPr/>
          <a:lstStyle/>
          <a:p>
            <a:fld id="{543FF7CE-97EC-4586-B3DF-51FAF4B33A99}" type="datetime4">
              <a:rPr lang="fr-FR" smtClean="0"/>
              <a:pPr/>
              <a:t>24 janvier 2017</a:t>
            </a:fld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108887" y="1305864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sm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Visibilité</a:t>
            </a:r>
            <a:r>
              <a:rPr lang="fr-FR" sz="2400" cap="sm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internationale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588224" y="1275054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sm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Pérennisation </a:t>
            </a:r>
            <a:r>
              <a:rPr lang="fr-FR" sz="2400" cap="sm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données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67544" y="5457616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cap="sm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Mutualisation</a:t>
            </a:r>
            <a:r>
              <a:rPr lang="fr-FR" sz="2400" cap="sm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Française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123898" y="5275282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sm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Diffusion</a:t>
            </a:r>
          </a:p>
          <a:p>
            <a:r>
              <a:rPr lang="fr-FR" sz="2400" cap="sm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résultats de recherche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93063" y="2340238"/>
            <a:ext cx="2069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publications dans HAL sont visibles </a:t>
            </a:r>
            <a:r>
              <a:rPr lang="fr-FR" sz="1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via </a:t>
            </a:r>
            <a:r>
              <a:rPr lang="fr-FR" sz="1200" u="sng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Google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Google </a:t>
            </a:r>
            <a:r>
              <a:rPr lang="fr-FR" sz="1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Scholar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fr-FR" sz="1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 est </a:t>
            </a:r>
            <a:r>
              <a:rPr lang="fr-FR" sz="1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intéropérable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avec </a:t>
            </a:r>
            <a:r>
              <a:rPr lang="fr-FR" sz="1200" u="sng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PubMed</a:t>
            </a:r>
            <a:r>
              <a:rPr lang="fr-FR" sz="1200" u="sng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Central, </a:t>
            </a:r>
            <a:r>
              <a:rPr lang="fr-FR" sz="1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ArXiv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les projets européens 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PEER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1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OpenAIRE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pic>
        <p:nvPicPr>
          <p:cNvPr id="13" name="Picture 9" descr="http://www.notre-europe.eu/images/bibli/l-europe-dans-le-monde.png_574_800_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07" y="2101278"/>
            <a:ext cx="1222889" cy="122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OpenAIRE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147" y="2451984"/>
            <a:ext cx="904852" cy="63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 descr="Google Schola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717" y="1933484"/>
            <a:ext cx="1020580" cy="40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522" y="3332923"/>
            <a:ext cx="887940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971770" y="2303136"/>
            <a:ext cx="23762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CINES (Centre informatique national de l’enseignement supérieur) assure 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l’archivage pérenne de tous les</a:t>
            </a:r>
            <a:b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types de documents déposés : </a:t>
            </a:r>
            <a:b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articles, thèses, rapports, </a:t>
            </a:r>
            <a:r>
              <a:rPr lang="fr-FR" sz="1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préprints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71770" y="4175467"/>
            <a:ext cx="21857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recensement des publications CEA dans HAL permet </a:t>
            </a:r>
            <a:r>
              <a:rPr lang="fr-FR" sz="1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d’optimiser la diffusion et la </a:t>
            </a:r>
            <a:r>
              <a:rPr lang="fr-FR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visibilité </a:t>
            </a:r>
            <a:r>
              <a:rPr lang="fr-FR" sz="1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productions scientifiques des laboratoires et chercheurs du 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CEA </a:t>
            </a:r>
          </a:p>
        </p:txBody>
      </p:sp>
      <p:pic>
        <p:nvPicPr>
          <p:cNvPr id="4101" name="Picture 5" descr="https://hal-cea.archives-ouvertes.fr/public/loghal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544" y="3637403"/>
            <a:ext cx="327143" cy="32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*"/>
          <p:cNvPicPr>
            <a:picLocks noGrp="1"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1430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2788915" y="4057233"/>
            <a:ext cx="2233502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HAL, une plateforme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partagée 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 permet :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 développement de </a:t>
            </a:r>
            <a:b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services communs (export de listes de publications, pages personnelles…)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 dépôt unique par </a:t>
            </a:r>
            <a:b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l’un des auteurs </a:t>
            </a:r>
            <a:b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 la </a:t>
            </a:r>
            <a:r>
              <a:rPr kumimoji="0" lang="fr-FR" altLang="fr-FR" sz="12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cs typeface="Calibri" panose="020F0502020204030204" pitchFamily="34" charset="0"/>
              </a:rPr>
              <a:t>co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cs typeface="Calibri" panose="020F0502020204030204" pitchFamily="34" charset="0"/>
              </a:rPr>
              <a:t>-publication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cs typeface="Arial" pitchFamily="34" charset="0"/>
              </a:rPr>
              <a:t> </a:t>
            </a:r>
            <a:endParaRPr kumimoji="0" lang="fr-FR" alt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cs typeface="Arial" pitchFamily="34" charset="0"/>
              </a:rPr>
              <a:t> </a:t>
            </a:r>
            <a:endParaRPr kumimoji="0" lang="fr-FR" alt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0" y="1262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Candara" pitchFamily="34" charset="0"/>
                <a:cs typeface="Arial" pitchFamily="34" charset="0"/>
              </a:rPr>
              <a:t>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91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52752"/>
            <a:ext cx="5400600" cy="908720"/>
          </a:xfrm>
        </p:spPr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fr-FR" sz="2400" dirty="0" smtClean="0"/>
              <a:t>NIG 660 du 21 novembre 2014</a:t>
            </a:r>
            <a:r>
              <a: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0" y="2618482"/>
            <a:ext cx="3777014" cy="223224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3196" y="980728"/>
            <a:ext cx="90808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La note d’instruction générale n°660 du 21 novembre 2014 précise la procédure de dépôt des publications sur la plateforme nationale française Hyper article en ligne (HAL) en tant </a:t>
            </a:r>
            <a:r>
              <a:rPr lang="fr-FR" sz="1400" dirty="0" smtClean="0"/>
              <a:t>qu’ </a:t>
            </a:r>
            <a:r>
              <a:rPr lang="fr-FR" sz="1400" dirty="0"/>
              <a:t>"archive ouverte institutionnelle". </a:t>
            </a:r>
            <a:endParaRPr lang="fr-FR" sz="1400" dirty="0" smtClean="0"/>
          </a:p>
          <a:p>
            <a:endParaRPr lang="fr-FR" sz="1400" dirty="0"/>
          </a:p>
          <a:p>
            <a:r>
              <a:rPr lang="fr-FR" sz="1400" i="1" dirty="0"/>
              <a:t>Les procédures d'application sont précisées dans des circulaires, par chaque direction pour son périmètre. </a:t>
            </a:r>
            <a:endParaRPr lang="fr-FR" sz="1400" i="1" dirty="0" smtClean="0"/>
          </a:p>
          <a:p>
            <a:r>
              <a:rPr lang="fr-FR" sz="1400" dirty="0" smtClean="0"/>
              <a:t>Pour </a:t>
            </a:r>
            <a:r>
              <a:rPr lang="fr-FR" sz="1400" dirty="0"/>
              <a:t>plus d’informations, adressez-vous à votre directeur </a:t>
            </a:r>
            <a:r>
              <a:rPr lang="fr-FR" sz="1400" dirty="0" smtClean="0"/>
              <a:t>scientifique.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9" name="ZoneTexte 8"/>
          <p:cNvSpPr txBox="1"/>
          <p:nvPr/>
        </p:nvSpPr>
        <p:spPr>
          <a:xfrm>
            <a:off x="1387774" y="5517232"/>
            <a:ext cx="63960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fr-F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PubliCEA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est l’outil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actuel pour les demandes d’autorisation de publication 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Jusqu’à son remplacement par MAP (d’ici fin 2017 </a:t>
            </a:r>
            <a:r>
              <a:rPr lang="fr-FR" sz="1400" dirty="0" smtClean="0">
                <a:solidFill>
                  <a:srgbClr val="C00000"/>
                </a:solidFill>
                <a:hlinkClick r:id="rId4"/>
              </a:rPr>
              <a:t>map@cea.fr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)</a:t>
            </a:r>
          </a:p>
          <a:p>
            <a:pPr marL="285750" indent="-285750">
              <a:buFont typeface="Wingdings"/>
              <a:buChar char="è"/>
            </a:pPr>
            <a:endParaRPr lang="fr-FR" sz="1400" b="1" dirty="0"/>
          </a:p>
          <a:p>
            <a:pPr marL="285750" indent="-285750">
              <a:buBlip>
                <a:blip r:embed="rId3"/>
              </a:buBlip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 module de transfert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automatique de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 vers HAL-CEA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(2017 ou 2018)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671" y="2204864"/>
            <a:ext cx="3578374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lèche droite 10"/>
          <p:cNvSpPr/>
          <p:nvPr/>
        </p:nvSpPr>
        <p:spPr>
          <a:xfrm>
            <a:off x="4139952" y="3500151"/>
            <a:ext cx="1080120" cy="936962"/>
          </a:xfrm>
          <a:prstGeom prst="right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</a:schemeClr>
              </a:gs>
              <a:gs pos="50000">
                <a:schemeClr val="tx2">
                  <a:tint val="44500"/>
                  <a:satMod val="160000"/>
                </a:schemeClr>
              </a:gs>
              <a:gs pos="100000">
                <a:schemeClr val="tx2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99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4294967295"/>
          </p:nvPr>
        </p:nvSpPr>
        <p:spPr>
          <a:xfrm>
            <a:off x="576000" y="6305192"/>
            <a:ext cx="1450504" cy="365125"/>
          </a:xfrm>
          <a:prstGeom prst="rect">
            <a:avLst/>
          </a:prstGeom>
        </p:spPr>
        <p:txBody>
          <a:bodyPr/>
          <a:lstStyle/>
          <a:p>
            <a:fld id="{1D104C27-E5B3-42B6-A0C9-1A0B426E5303}" type="datetime4">
              <a:rPr lang="fr-FR" smtClean="0"/>
              <a:t>24 janvier 2017</a:t>
            </a:fld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8025304" y="6303598"/>
            <a:ext cx="1118696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052736"/>
            <a:ext cx="2637515" cy="579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1" y="260648"/>
            <a:ext cx="87534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07747"/>
            <a:ext cx="2436406" cy="2085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257055"/>
            <a:ext cx="1602038" cy="1624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Virage 10"/>
          <p:cNvSpPr/>
          <p:nvPr/>
        </p:nvSpPr>
        <p:spPr>
          <a:xfrm rot="5400000">
            <a:off x="2992679" y="181788"/>
            <a:ext cx="278323" cy="1872210"/>
          </a:xfrm>
          <a:prstGeom prst="bent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65" y="3341173"/>
            <a:ext cx="4907831" cy="350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Virage 12"/>
          <p:cNvSpPr/>
          <p:nvPr/>
        </p:nvSpPr>
        <p:spPr>
          <a:xfrm rot="5400000">
            <a:off x="4083660" y="2292590"/>
            <a:ext cx="1296144" cy="688647"/>
          </a:xfrm>
          <a:prstGeom prst="bentArrow">
            <a:avLst>
              <a:gd name="adj1" fmla="val 6209"/>
              <a:gd name="adj2" fmla="val 12974"/>
              <a:gd name="adj3" fmla="val 25000"/>
              <a:gd name="adj4" fmla="val 4375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Virage 14"/>
          <p:cNvSpPr/>
          <p:nvPr/>
        </p:nvSpPr>
        <p:spPr>
          <a:xfrm rot="5400000">
            <a:off x="4576618" y="5638485"/>
            <a:ext cx="1790963" cy="648072"/>
          </a:xfrm>
          <a:prstGeom prst="bentArrow">
            <a:avLst>
              <a:gd name="adj1" fmla="val 6209"/>
              <a:gd name="adj2" fmla="val 12974"/>
              <a:gd name="adj3" fmla="val 25000"/>
              <a:gd name="adj4" fmla="val 4375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718200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0616"/>
            <a:ext cx="6333352" cy="5447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245168"/>
            <a:ext cx="1698394" cy="6410701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46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7229475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4573" y="5262400"/>
            <a:ext cx="14975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FF0000"/>
                </a:solidFill>
              </a:rPr>
              <a:t>Rattachement à </a:t>
            </a:r>
          </a:p>
          <a:p>
            <a:pPr algn="ctr"/>
            <a:r>
              <a:rPr lang="fr-FR" sz="1400" dirty="0" smtClean="0">
                <a:solidFill>
                  <a:srgbClr val="FF0000"/>
                </a:solidFill>
              </a:rPr>
              <a:t>l’université</a:t>
            </a:r>
          </a:p>
          <a:p>
            <a:pPr algn="ctr"/>
            <a:r>
              <a:rPr lang="fr-FR" sz="1400" dirty="0" smtClean="0">
                <a:solidFill>
                  <a:srgbClr val="FF0000"/>
                </a:solidFill>
              </a:rPr>
              <a:t>Paris-Saclay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49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35696" y="0"/>
            <a:ext cx="5808832" cy="908720"/>
          </a:xfrm>
        </p:spPr>
        <p:txBody>
          <a:bodyPr/>
          <a:lstStyle/>
          <a:p>
            <a:pPr algn="ctr"/>
            <a:r>
              <a:rPr lang="fr-FR" dirty="0" smtClean="0"/>
              <a:t>Liens  utiles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F7CE-97EC-4586-B3DF-51FAF4B33A99}" type="datetime4">
              <a:rPr lang="fr-FR" smtClean="0"/>
              <a:pPr/>
              <a:t>24 janvier 2017</a:t>
            </a:fld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83568" y="1881464"/>
            <a:ext cx="3712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HAL-CEA   </a:t>
            </a:r>
            <a:r>
              <a:rPr lang="fr-FR" dirty="0" smtClean="0"/>
              <a:t> </a:t>
            </a:r>
            <a:r>
              <a:rPr lang="fr-FR" sz="1100" dirty="0" smtClean="0">
                <a:hlinkClick r:id="rId2" invalidUrl="http:///"/>
              </a:rPr>
              <a:t>http</a:t>
            </a:r>
            <a:r>
              <a:rPr lang="fr-FR" sz="1100" dirty="0">
                <a:hlinkClick r:id="rId3" invalidUrl="http:///"/>
              </a:rPr>
              <a:t>://</a:t>
            </a:r>
            <a:r>
              <a:rPr lang="fr-FR" sz="1100" dirty="0">
                <a:hlinkClick r:id="rId4"/>
              </a:rPr>
              <a:t>hal-cea.archives-ouvertes.fr</a:t>
            </a:r>
            <a:r>
              <a:rPr lang="fr-FR" sz="1100" dirty="0" smtClean="0">
                <a:hlinkClick r:id="rId4"/>
              </a:rPr>
              <a:t>/</a:t>
            </a:r>
            <a:endParaRPr lang="fr-FR" sz="1100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683568" y="1196752"/>
            <a:ext cx="3396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HAL (</a:t>
            </a:r>
            <a:r>
              <a:rPr lang="fr-FR" sz="1400" i="1" dirty="0" smtClean="0"/>
              <a:t>CNRS</a:t>
            </a:r>
            <a:r>
              <a:rPr lang="fr-FR" dirty="0" smtClean="0"/>
              <a:t>)   </a:t>
            </a:r>
            <a:r>
              <a:rPr lang="fr-FR" sz="1100" dirty="0" smtClean="0">
                <a:hlinkClick r:id="rId5"/>
              </a:rPr>
              <a:t>http://hal.archives-ouvertes.fr/</a:t>
            </a:r>
            <a:endParaRPr lang="fr-FR" sz="1100" dirty="0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6012160" y="1381418"/>
            <a:ext cx="2617344" cy="217751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fr-FR" sz="1600" dirty="0" smtClean="0">
              <a:solidFill>
                <a:srgbClr val="C00000"/>
              </a:solidFill>
            </a:endParaRPr>
          </a:p>
          <a:p>
            <a:pPr algn="ctr"/>
            <a:r>
              <a:rPr lang="fr-FR" sz="1600" dirty="0" smtClean="0">
                <a:solidFill>
                  <a:srgbClr val="C00000"/>
                </a:solidFill>
              </a:rPr>
              <a:t>Portail IST du CEA</a:t>
            </a:r>
          </a:p>
          <a:p>
            <a:pPr algn="ctr"/>
            <a:r>
              <a:rPr lang="fr-FR" sz="1100" dirty="0" smtClean="0">
                <a:hlinkClick r:id="rId6"/>
              </a:rPr>
              <a:t>http://www-portail-ist.cea.fr/</a:t>
            </a:r>
            <a:endParaRPr lang="fr-FR" sz="1100" dirty="0" smtClean="0"/>
          </a:p>
          <a:p>
            <a:pPr algn="ctr"/>
            <a:endParaRPr lang="fr-FR" sz="600" dirty="0" smtClean="0"/>
          </a:p>
          <a:p>
            <a:pPr algn="ctr"/>
            <a:endParaRPr lang="fr-FR" sz="600" dirty="0" smtClean="0"/>
          </a:p>
          <a:p>
            <a:pPr algn="ctr"/>
            <a:endParaRPr lang="fr-FR" sz="600" dirty="0"/>
          </a:p>
          <a:p>
            <a:pPr algn="ctr"/>
            <a:endParaRPr lang="fr-FR" sz="600" dirty="0"/>
          </a:p>
          <a:p>
            <a:pPr algn="ctr"/>
            <a:endParaRPr lang="fr-FR" sz="600" dirty="0" smtClean="0"/>
          </a:p>
          <a:p>
            <a:pPr algn="ctr">
              <a:spcAft>
                <a:spcPts val="300"/>
              </a:spcAft>
            </a:pPr>
            <a:r>
              <a:rPr lang="fr-FR" sz="1400" dirty="0">
                <a:solidFill>
                  <a:srgbClr val="C00000"/>
                </a:solidFill>
              </a:rPr>
              <a:t>Pour toute question d’IST </a:t>
            </a:r>
          </a:p>
          <a:p>
            <a:pPr algn="ctr">
              <a:spcAft>
                <a:spcPts val="300"/>
              </a:spcAft>
            </a:pPr>
            <a:r>
              <a:rPr lang="fr-FR" sz="1400" dirty="0">
                <a:solidFill>
                  <a:srgbClr val="C00000"/>
                </a:solidFill>
              </a:rPr>
              <a:t>une seule adresse mail :</a:t>
            </a:r>
          </a:p>
          <a:p>
            <a:pPr algn="ctr">
              <a:spcBef>
                <a:spcPts val="600"/>
              </a:spcBef>
              <a:spcAft>
                <a:spcPts val="300"/>
              </a:spcAft>
            </a:pPr>
            <a:r>
              <a:rPr lang="fr-FR" sz="1100" dirty="0" smtClean="0">
                <a:hlinkClick r:id="rId7"/>
              </a:rPr>
              <a:t>contacts-ist@cea.fr</a:t>
            </a:r>
            <a:endParaRPr lang="fr-FR" sz="1100" dirty="0" smtClean="0"/>
          </a:p>
          <a:p>
            <a:pPr algn="ctr"/>
            <a:endParaRPr lang="fr-FR" sz="1100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621160" y="2787671"/>
            <a:ext cx="3972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HAL-DSM </a:t>
            </a:r>
            <a:r>
              <a:rPr lang="fr-FR" sz="1100" dirty="0" smtClean="0">
                <a:hlinkClick r:id="rId8"/>
              </a:rPr>
              <a:t>http</a:t>
            </a:r>
            <a:r>
              <a:rPr lang="fr-FR" sz="1100" dirty="0">
                <a:hlinkClick r:id="rId8"/>
              </a:rPr>
              <a:t>://</a:t>
            </a:r>
            <a:r>
              <a:rPr lang="fr-FR" sz="1100" dirty="0" smtClean="0">
                <a:hlinkClick r:id="rId8"/>
              </a:rPr>
              <a:t>hal-cea.archives-ouvertes.fr/DSM</a:t>
            </a:r>
            <a:endParaRPr lang="fr-FR" sz="1100" dirty="0"/>
          </a:p>
        </p:txBody>
      </p:sp>
      <p:sp>
        <p:nvSpPr>
          <p:cNvPr id="19" name="Rectangle 18"/>
          <p:cNvSpPr/>
          <p:nvPr/>
        </p:nvSpPr>
        <p:spPr>
          <a:xfrm>
            <a:off x="621160" y="3659939"/>
            <a:ext cx="1362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HAL-IRFU</a:t>
            </a:r>
            <a:r>
              <a:rPr lang="fr-FR" dirty="0" smtClean="0"/>
              <a:t> </a:t>
            </a:r>
            <a:endParaRPr lang="fr-FR" sz="1400" dirty="0"/>
          </a:p>
        </p:txBody>
      </p:sp>
      <p:sp>
        <p:nvSpPr>
          <p:cNvPr id="20" name="Rectangle 19"/>
          <p:cNvSpPr/>
          <p:nvPr/>
        </p:nvSpPr>
        <p:spPr>
          <a:xfrm>
            <a:off x="631176" y="4369425"/>
            <a:ext cx="4629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HAL-IN2P3  </a:t>
            </a:r>
            <a:r>
              <a:rPr lang="fr-FR" sz="1200" dirty="0" smtClean="0">
                <a:hlinkClick r:id="rId9"/>
              </a:rPr>
              <a:t>http://hal.in2p3.fr/</a:t>
            </a:r>
            <a:r>
              <a:rPr lang="fr-FR" sz="1200" dirty="0" smtClean="0"/>
              <a:t>   </a:t>
            </a:r>
            <a:endParaRPr lang="fr-FR" sz="1100" dirty="0" smtClean="0"/>
          </a:p>
        </p:txBody>
      </p:sp>
      <p:sp>
        <p:nvSpPr>
          <p:cNvPr id="21" name="Rectangle 20"/>
          <p:cNvSpPr/>
          <p:nvPr/>
        </p:nvSpPr>
        <p:spPr>
          <a:xfrm>
            <a:off x="631176" y="5013176"/>
            <a:ext cx="5152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HAL-Observatoire de Paris   </a:t>
            </a:r>
            <a:r>
              <a:rPr lang="fr-FR" sz="1200" dirty="0" smtClean="0">
                <a:hlinkClick r:id="rId10"/>
              </a:rPr>
              <a:t>http://</a:t>
            </a:r>
            <a:r>
              <a:rPr lang="fr-FR" sz="1200" dirty="0">
                <a:hlinkClick r:id="rId10"/>
              </a:rPr>
              <a:t>hal-obspm.ccsd.cnrs.fr</a:t>
            </a:r>
            <a:r>
              <a:rPr lang="fr-FR" sz="1200" dirty="0" smtClean="0">
                <a:hlinkClick r:id="rId11"/>
              </a:rPr>
              <a:t>/</a:t>
            </a:r>
            <a:r>
              <a:rPr lang="fr-FR" sz="1200" dirty="0" smtClean="0"/>
              <a:t> </a:t>
            </a:r>
            <a:endParaRPr lang="fr-FR" sz="1100" dirty="0"/>
          </a:p>
        </p:txBody>
      </p:sp>
      <p:sp>
        <p:nvSpPr>
          <p:cNvPr id="22" name="Rectangle 21"/>
          <p:cNvSpPr/>
          <p:nvPr/>
        </p:nvSpPr>
        <p:spPr>
          <a:xfrm>
            <a:off x="631176" y="6309320"/>
            <a:ext cx="5128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HAL-</a:t>
            </a:r>
            <a:r>
              <a:rPr lang="fr-FR" dirty="0" err="1" smtClean="0"/>
              <a:t>Univ</a:t>
            </a:r>
            <a:r>
              <a:rPr lang="fr-FR" dirty="0" smtClean="0"/>
              <a:t> Paris 5    </a:t>
            </a:r>
            <a:r>
              <a:rPr lang="fr-FR" sz="1200" dirty="0" smtClean="0">
                <a:hlinkClick r:id="rId12"/>
              </a:rPr>
              <a:t>http://</a:t>
            </a:r>
            <a:r>
              <a:rPr lang="fr-FR" sz="1200" dirty="0">
                <a:hlinkClick r:id="rId12"/>
              </a:rPr>
              <a:t>hal-descartes.archives-ouvertes.fr</a:t>
            </a:r>
            <a:r>
              <a:rPr lang="fr-FR" sz="1200" dirty="0" smtClean="0">
                <a:hlinkClick r:id="rId13"/>
              </a:rPr>
              <a:t>/</a:t>
            </a:r>
            <a:r>
              <a:rPr lang="fr-FR" sz="1200" dirty="0" smtClean="0"/>
              <a:t>   </a:t>
            </a:r>
            <a:endParaRPr lang="fr-FR" sz="1100" dirty="0"/>
          </a:p>
        </p:txBody>
      </p:sp>
      <p:sp>
        <p:nvSpPr>
          <p:cNvPr id="3" name="ZoneTexte 2"/>
          <p:cNvSpPr txBox="1"/>
          <p:nvPr/>
        </p:nvSpPr>
        <p:spPr>
          <a:xfrm>
            <a:off x="1835696" y="3713800"/>
            <a:ext cx="30011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hlinkClick r:id="rId14"/>
              </a:rPr>
              <a:t>http://hal-cea.archives-ouvertes.fr/DSM-IRFU</a:t>
            </a:r>
            <a:endParaRPr lang="fr-FR" sz="1100" dirty="0"/>
          </a:p>
        </p:txBody>
      </p:sp>
      <p:sp>
        <p:nvSpPr>
          <p:cNvPr id="15" name="Rectangle 14"/>
          <p:cNvSpPr/>
          <p:nvPr/>
        </p:nvSpPr>
        <p:spPr>
          <a:xfrm>
            <a:off x="631176" y="5680520"/>
            <a:ext cx="3725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HAL-INSU </a:t>
            </a:r>
            <a:r>
              <a:rPr lang="fr-FR" sz="1200" dirty="0">
                <a:hlinkClick r:id="rId11"/>
              </a:rPr>
              <a:t>http://hal-insu.archives-ouvertes.fr/</a:t>
            </a:r>
            <a:r>
              <a:rPr lang="fr-FR" sz="1200" dirty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55906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OUCAN_TDB_2012_sem 23 à 24 - v0.4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Diapo-SVI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0000"/>
      </a:accent1>
      <a:accent2>
        <a:srgbClr val="FFCC00"/>
      </a:accent2>
      <a:accent3>
        <a:srgbClr val="FF9900"/>
      </a:accent3>
      <a:accent4>
        <a:srgbClr val="92D050"/>
      </a:accent4>
      <a:accent5>
        <a:srgbClr val="0070C0"/>
      </a:accent5>
      <a:accent6>
        <a:srgbClr val="00B0F0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a:style>
    </a:spDef>
    <a:lnDef>
      <a:spPr>
        <a:ln w="15875">
          <a:solidFill>
            <a:srgbClr val="000D26"/>
          </a:solidFill>
          <a:headEnd type="arrow"/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C0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Masque principal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EA">
    <a:dk1>
      <a:sysClr val="windowText" lastClr="000000"/>
    </a:dk1>
    <a:lt1>
      <a:sysClr val="window" lastClr="FFFFFF"/>
    </a:lt1>
    <a:dk2>
      <a:srgbClr val="DC0528"/>
    </a:dk2>
    <a:lt2>
      <a:srgbClr val="96C31E"/>
    </a:lt2>
    <a:accent1>
      <a:srgbClr val="781469"/>
    </a:accent1>
    <a:accent2>
      <a:srgbClr val="F08728"/>
    </a:accent2>
    <a:accent3>
      <a:srgbClr val="FAB45F"/>
    </a:accent3>
    <a:accent4>
      <a:srgbClr val="0091C3"/>
    </a:accent4>
    <a:accent5>
      <a:srgbClr val="006937"/>
    </a:accent5>
    <a:accent6>
      <a:srgbClr val="87000A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TOUCAN_TDB_2012_sem 23 à 24 - v0.4</Template>
  <TotalTime>7504</TotalTime>
  <Words>1112</Words>
  <Application>Microsoft Office PowerPoint</Application>
  <PresentationFormat>Affichage à l'écran (4:3)</PresentationFormat>
  <Paragraphs>244</Paragraphs>
  <Slides>22</Slides>
  <Notes>7</Notes>
  <HiddenSlides>0</HiddenSlides>
  <MMClips>0</MMClips>
  <ScaleCrop>false</ScaleCrop>
  <HeadingPairs>
    <vt:vector size="6" baseType="variant"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TOUCAN_TDB_2012_sem 23 à 24 - v0.4</vt:lpstr>
      <vt:lpstr>Diapo-SVI</vt:lpstr>
      <vt:lpstr>cea</vt:lpstr>
      <vt:lpstr>Masque principal</vt:lpstr>
      <vt:lpstr>Photo Editor Photo</vt:lpstr>
      <vt:lpstr>Séminaire SACM 24 janvier 2017   Présentation du SVI Service de valorisation de l’information </vt:lpstr>
      <vt:lpstr>Les missions du SVI</vt:lpstr>
      <vt:lpstr>Les ressources  à votre disposition</vt:lpstr>
      <vt:lpstr>Les ressources électroniques </vt:lpstr>
      <vt:lpstr>Présentation PowerPoint</vt:lpstr>
      <vt:lpstr>Services de la Bibliotheque scientifique </vt:lpstr>
      <vt:lpstr>Où trouver les ressources gérées ?</vt:lpstr>
      <vt:lpstr>Accéder aux ressources</vt:lpstr>
      <vt:lpstr>Comment chercher &amp; trouver l’information pertinente ?</vt:lpstr>
      <vt:lpstr>Qu’est-ce que la veille ?</vt:lpstr>
      <vt:lpstr>Risques à ne pas faire de veille</vt:lpstr>
      <vt:lpstr>Autres activités</vt:lpstr>
      <vt:lpstr>Analyse de l’information : Intellixir</vt:lpstr>
      <vt:lpstr>Comment (mieux) valoriser    vos publications ?</vt:lpstr>
      <vt:lpstr>Donner un maximum de visibilité à vos publications</vt:lpstr>
      <vt:lpstr>HAL-CEA au cœur de la galaxie HAL</vt:lpstr>
      <vt:lpstr>HAL, des atouts pour la recherche française</vt:lpstr>
      <vt:lpstr>NIG 660 du 21 novembre 2014 </vt:lpstr>
      <vt:lpstr>Présentation PowerPoint</vt:lpstr>
      <vt:lpstr>Présentation PowerPoint</vt:lpstr>
      <vt:lpstr>Présentation PowerPoint</vt:lpstr>
      <vt:lpstr>Liens  utiles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MAP</dc:title>
  <dc:creator>sophie.giraud@cea.fr</dc:creator>
  <cp:lastModifiedBy>LERICHE Marie-Anne 166124</cp:lastModifiedBy>
  <cp:revision>583</cp:revision>
  <cp:lastPrinted>2016-12-05T17:01:47Z</cp:lastPrinted>
  <dcterms:created xsi:type="dcterms:W3CDTF">2012-06-15T14:54:30Z</dcterms:created>
  <dcterms:modified xsi:type="dcterms:W3CDTF">2017-01-24T15:37:21Z</dcterms:modified>
</cp:coreProperties>
</file>