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94" r:id="rId3"/>
    <p:sldId id="370" r:id="rId4"/>
    <p:sldId id="276" r:id="rId5"/>
    <p:sldId id="395" r:id="rId6"/>
    <p:sldId id="408" r:id="rId7"/>
    <p:sldId id="324" r:id="rId8"/>
    <p:sldId id="329" r:id="rId9"/>
    <p:sldId id="327" r:id="rId10"/>
    <p:sldId id="372" r:id="rId11"/>
    <p:sldId id="409" r:id="rId12"/>
    <p:sldId id="387" r:id="rId13"/>
    <p:sldId id="403" r:id="rId14"/>
    <p:sldId id="336" r:id="rId15"/>
    <p:sldId id="337" r:id="rId16"/>
    <p:sldId id="338" r:id="rId17"/>
    <p:sldId id="389" r:id="rId18"/>
    <p:sldId id="390" r:id="rId19"/>
    <p:sldId id="384" r:id="rId20"/>
    <p:sldId id="344" r:id="rId21"/>
    <p:sldId id="330" r:id="rId22"/>
    <p:sldId id="332" r:id="rId23"/>
    <p:sldId id="331" r:id="rId24"/>
    <p:sldId id="399" r:id="rId25"/>
    <p:sldId id="341" r:id="rId26"/>
    <p:sldId id="400" r:id="rId27"/>
    <p:sldId id="378" r:id="rId28"/>
    <p:sldId id="388" r:id="rId29"/>
    <p:sldId id="374" r:id="rId30"/>
    <p:sldId id="383" r:id="rId31"/>
    <p:sldId id="349" r:id="rId32"/>
    <p:sldId id="406" r:id="rId33"/>
    <p:sldId id="350" r:id="rId34"/>
    <p:sldId id="351" r:id="rId35"/>
    <p:sldId id="379" r:id="rId36"/>
    <p:sldId id="386" r:id="rId37"/>
    <p:sldId id="353" r:id="rId38"/>
    <p:sldId id="405" r:id="rId39"/>
    <p:sldId id="347" r:id="rId40"/>
    <p:sldId id="404" r:id="rId41"/>
    <p:sldId id="380" r:id="rId42"/>
    <p:sldId id="358" r:id="rId43"/>
    <p:sldId id="396" r:id="rId44"/>
    <p:sldId id="381" r:id="rId45"/>
    <p:sldId id="277" r:id="rId46"/>
    <p:sldId id="375" r:id="rId47"/>
    <p:sldId id="278" r:id="rId48"/>
    <p:sldId id="356" r:id="rId49"/>
    <p:sldId id="397" r:id="rId50"/>
    <p:sldId id="382" r:id="rId51"/>
    <p:sldId id="275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CC"/>
    <a:srgbClr val="FF3300"/>
    <a:srgbClr val="00CC00"/>
    <a:srgbClr val="008000"/>
    <a:srgbClr val="0000FF"/>
    <a:srgbClr val="0033CC"/>
    <a:srgbClr val="993300"/>
    <a:srgbClr val="CC66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3" autoAdjust="0"/>
    <p:restoredTop sz="94660"/>
  </p:normalViewPr>
  <p:slideViewPr>
    <p:cSldViewPr>
      <p:cViewPr>
        <p:scale>
          <a:sx n="80" d="100"/>
          <a:sy n="80" d="100"/>
        </p:scale>
        <p:origin x="-912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7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295795724125422"/>
          <c:y val="5.6957670792001952E-2"/>
          <c:w val="0.76217978077373938"/>
          <c:h val="0.76001983085447655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8"/>
            <c:spPr>
              <a:solidFill>
                <a:srgbClr val="0033CC"/>
              </a:solidFill>
            </c:spPr>
          </c:marker>
          <c:xVal>
            <c:numRef>
              <c:f>modules!$B$7:$B$13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modules!$G$7:$G$13</c:f>
              <c:numCache>
                <c:formatCode>General</c:formatCode>
                <c:ptCount val="7"/>
                <c:pt idx="0">
                  <c:v>0.1269165516630161</c:v>
                </c:pt>
                <c:pt idx="1">
                  <c:v>0.1236089286698024</c:v>
                </c:pt>
                <c:pt idx="2">
                  <c:v>0.118221437301065</c:v>
                </c:pt>
                <c:pt idx="3">
                  <c:v>0.12787570493815476</c:v>
                </c:pt>
                <c:pt idx="4">
                  <c:v>0.11539489879002481</c:v>
                </c:pt>
                <c:pt idx="5">
                  <c:v>0.11309044392855451</c:v>
                </c:pt>
                <c:pt idx="6">
                  <c:v>0.12692307692307692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690048"/>
        <c:axId val="168691968"/>
      </c:scatterChart>
      <c:valAx>
        <c:axId val="168690048"/>
        <c:scaling>
          <c:orientation val="minMax"/>
          <c:max val="8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+mn-lt"/>
              </a:defRPr>
            </a:pPr>
            <a:endParaRPr lang="fr-FR"/>
          </a:p>
        </c:txPr>
        <c:crossAx val="168691968"/>
        <c:crosses val="autoZero"/>
        <c:crossBetween val="midCat"/>
      </c:valAx>
      <c:valAx>
        <c:axId val="168691968"/>
        <c:scaling>
          <c:orientation val="minMax"/>
          <c:max val="0.2"/>
          <c:min val="0"/>
        </c:scaling>
        <c:delete val="0"/>
        <c:axPos val="l"/>
        <c:majorGridlines>
          <c:spPr>
            <a:ln w="22225"/>
          </c:spPr>
        </c:majorGridlines>
        <c:numFmt formatCode="0%" sourceLinked="0"/>
        <c:majorTickMark val="in"/>
        <c:minorTickMark val="none"/>
        <c:tickLblPos val="nextTo"/>
        <c:spPr>
          <a:ln w="31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/>
            </a:pPr>
            <a:endParaRPr lang="fr-FR"/>
          </a:p>
        </c:txPr>
        <c:crossAx val="168690048"/>
        <c:crosses val="autoZero"/>
        <c:crossBetween val="midCat"/>
      </c:valAx>
      <c:spPr>
        <a:noFill/>
        <a:ln w="15875">
          <a:solidFill>
            <a:sysClr val="windowText" lastClr="000000"/>
          </a:solidFill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14184639963483"/>
          <c:y val="5.1400554097404488E-2"/>
          <c:w val="0.80146902887139104"/>
          <c:h val="0.77195275590551182"/>
        </c:manualLayout>
      </c:layout>
      <c:scatterChart>
        <c:scatterStyle val="lineMarker"/>
        <c:varyColors val="0"/>
        <c:ser>
          <c:idx val="0"/>
          <c:order val="0"/>
          <c:spPr>
            <a:ln w="28556">
              <a:noFill/>
            </a:ln>
          </c:spPr>
          <c:marker>
            <c:symbol val="diamond"/>
            <c:size val="8"/>
            <c:spPr>
              <a:solidFill>
                <a:srgbClr val="0033CC"/>
              </a:solidFill>
            </c:spPr>
          </c:marker>
          <c:xVal>
            <c:numRef>
              <c:f>modules!$B$7:$B$13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modules!$E$7:$E$13</c:f>
              <c:numCache>
                <c:formatCode>0.00E+00</c:formatCode>
                <c:ptCount val="7"/>
                <c:pt idx="0">
                  <c:v>2469.0098457532054</c:v>
                </c:pt>
                <c:pt idx="1">
                  <c:v>2979.0717122395831</c:v>
                </c:pt>
                <c:pt idx="2">
                  <c:v>2327.5895332532054</c:v>
                </c:pt>
                <c:pt idx="3">
                  <c:v>2559.4997771434296</c:v>
                </c:pt>
                <c:pt idx="4">
                  <c:v>2063.5908829126602</c:v>
                </c:pt>
                <c:pt idx="5">
                  <c:v>3134.0745017027243</c:v>
                </c:pt>
                <c:pt idx="6">
                  <c:v>2844.6614583333335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722432"/>
        <c:axId val="168724352"/>
      </c:scatterChart>
      <c:valAx>
        <c:axId val="16872243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fr-FR"/>
          </a:p>
        </c:txPr>
        <c:crossAx val="168724352"/>
        <c:crosses val="autoZero"/>
        <c:crossBetween val="midCat"/>
      </c:valAx>
      <c:valAx>
        <c:axId val="168724352"/>
        <c:scaling>
          <c:logBase val="10"/>
          <c:orientation val="minMax"/>
          <c:max val="10000"/>
          <c:min val="100"/>
        </c:scaling>
        <c:delete val="0"/>
        <c:axPos val="l"/>
        <c:majorGridlines>
          <c:spPr>
            <a:ln w="19050">
              <a:solidFill>
                <a:schemeClr val="tx1"/>
              </a:solidFill>
            </a:ln>
          </c:spPr>
        </c:majorGridlines>
        <c:minorGridlines>
          <c:spPr>
            <a:ln w="15875">
              <a:solidFill>
                <a:schemeClr val="tx1"/>
              </a:solidFill>
            </a:ln>
          </c:spPr>
        </c:minorGridlines>
        <c:numFmt formatCode="General" sourceLinked="0"/>
        <c:majorTickMark val="in"/>
        <c:minorTickMark val="in"/>
        <c:tickLblPos val="nextTo"/>
        <c:spPr>
          <a:ln>
            <a:solidFill>
              <a:schemeClr val="tx1"/>
            </a:solidFill>
          </a:ln>
        </c:spPr>
        <c:crossAx val="168722432"/>
        <c:crosses val="autoZero"/>
        <c:crossBetween val="midCat"/>
      </c:valAx>
      <c:spPr>
        <a:noFill/>
        <a:ln w="15875"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fr-FR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0.05479</cdr:x>
      <cdr:y>0.04154</cdr:y>
    </cdr:from>
    <cdr:to>
      <cdr:x>0.1193</cdr:x>
      <cdr:y>0.78489</cdr:y>
    </cdr:to>
    <cdr:sp macro="" textlink="">
      <cdr:nvSpPr>
        <cdr:cNvPr id="3" name="TextBox 2"/>
        <cdr:cNvSpPr txBox="1"/>
      </cdr:nvSpPr>
      <cdr:spPr>
        <a:xfrm xmlns:a="http://schemas.openxmlformats.org/drawingml/2006/main" rot="10800000">
          <a:off x="459160" y="181000"/>
          <a:ext cx="540596" cy="32391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eaVert" wrap="square" rtlCol="0" anchor="ctr"/>
        <a:lstStyle xmlns:a="http://schemas.openxmlformats.org/drawingml/2006/main"/>
        <a:p xmlns:a="http://schemas.openxmlformats.org/drawingml/2006/main">
          <a:pPr algn="r"/>
          <a:r>
            <a:rPr lang="fr-FR" sz="1800" b="1" dirty="0" err="1">
              <a:latin typeface="Constantia" pitchFamily="18" charset="0"/>
              <a:cs typeface="Times New Roman" pitchFamily="18" charset="0"/>
            </a:rPr>
            <a:t>Energy</a:t>
          </a:r>
          <a:r>
            <a:rPr lang="fr-FR" sz="1800" b="1" dirty="0">
              <a:latin typeface="Constantia" pitchFamily="18" charset="0"/>
              <a:cs typeface="Times New Roman" pitchFamily="18" charset="0"/>
            </a:rPr>
            <a:t> </a:t>
          </a:r>
          <a:r>
            <a:rPr lang="fr-FR" sz="1800" b="1" dirty="0" err="1">
              <a:latin typeface="Constantia" pitchFamily="18" charset="0"/>
              <a:cs typeface="Times New Roman" pitchFamily="18" charset="0"/>
            </a:rPr>
            <a:t>Resolution</a:t>
          </a:r>
          <a:r>
            <a:rPr lang="fr-FR" sz="1800" b="1" dirty="0">
              <a:latin typeface="Constantia" pitchFamily="18" charset="0"/>
              <a:cs typeface="Times New Roman" pitchFamily="18" charset="0"/>
            </a:rPr>
            <a:t>  (</a:t>
          </a:r>
          <a:r>
            <a:rPr lang="fr-FR" sz="1800" b="1" dirty="0" err="1" smtClean="0">
              <a:latin typeface="Constantia" pitchFamily="18" charset="0"/>
              <a:cs typeface="Times New Roman" pitchFamily="18" charset="0"/>
            </a:rPr>
            <a:t>r.m.s</a:t>
          </a:r>
          <a:r>
            <a:rPr lang="fr-FR" sz="1800" b="1" dirty="0">
              <a:latin typeface="Constantia" pitchFamily="18" charset="0"/>
              <a:cs typeface="Times New Roman" pitchFamily="18" charset="0"/>
            </a:rPr>
            <a:t>)</a:t>
          </a:r>
        </a:p>
        <a:p xmlns:a="http://schemas.openxmlformats.org/drawingml/2006/main">
          <a:pPr algn="r"/>
          <a:endParaRPr lang="fr-FR" sz="1200" b="1" dirty="0"/>
        </a:p>
      </cdr:txBody>
    </cdr:sp>
  </cdr:relSizeAnchor>
  <cdr:relSizeAnchor xmlns:cdr="http://schemas.openxmlformats.org/drawingml/2006/chartDrawing">
    <cdr:from>
      <cdr:x>0.30398</cdr:x>
      <cdr:y>0.90085</cdr:y>
    </cdr:from>
    <cdr:to>
      <cdr:x>0.79446</cdr:x>
      <cdr:y>0.98004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2547392" y="3925416"/>
          <a:ext cx="4110242" cy="3450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800" b="1" dirty="0">
              <a:latin typeface="Constantia" pitchFamily="18" charset="0"/>
              <a:cs typeface="Times New Roman" pitchFamily="18" charset="0"/>
            </a:rPr>
            <a:t>Module </a:t>
          </a:r>
          <a:r>
            <a:rPr lang="fr-FR" sz="1800" b="1" dirty="0" err="1">
              <a:latin typeface="Constantia" pitchFamily="18" charset="0"/>
              <a:cs typeface="Times New Roman" pitchFamily="18" charset="0"/>
            </a:rPr>
            <a:t>number</a:t>
          </a:r>
          <a:endParaRPr lang="fr-FR" sz="1800" b="1" dirty="0">
            <a:latin typeface="Constantia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0.16364</cdr:x>
      <cdr:y>0.82388</cdr:y>
    </cdr:from>
    <cdr:to>
      <cdr:x>0.96364</cdr:x>
      <cdr:y>0.86832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5800" y="2825069"/>
          <a:ext cx="3352800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0.02303</cdr:x>
      <cdr:y>0.12689</cdr:y>
    </cdr:from>
    <cdr:to>
      <cdr:x>0.12095</cdr:x>
      <cdr:y>0.37737</cdr:y>
    </cdr:to>
    <cdr:sp macro="" textlink="">
      <cdr:nvSpPr>
        <cdr:cNvPr id="2" name="TextBox 1"/>
        <cdr:cNvSpPr txBox="1"/>
      </cdr:nvSpPr>
      <cdr:spPr>
        <a:xfrm xmlns:a="http://schemas.openxmlformats.org/drawingml/2006/main" rot="10800000">
          <a:off x="87745" y="425450"/>
          <a:ext cx="373075" cy="8398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eaVert" wrap="square" rtlCol="0"/>
        <a:lstStyle xmlns:a="http://schemas.openxmlformats.org/drawingml/2006/main"/>
        <a:p xmlns:a="http://schemas.openxmlformats.org/drawingml/2006/main">
          <a:pPr algn="r"/>
          <a:r>
            <a:rPr lang="fr-FR" sz="1800" b="1" dirty="0">
              <a:latin typeface="Constantia" pitchFamily="18" charset="0"/>
              <a:cs typeface="Times New Roman" pitchFamily="18" charset="0"/>
            </a:rPr>
            <a:t>Gain</a:t>
          </a:r>
        </a:p>
      </cdr:txBody>
    </cdr:sp>
  </cdr:relSizeAnchor>
  <cdr:relSizeAnchor xmlns:cdr="http://schemas.openxmlformats.org/drawingml/2006/chartDrawing">
    <cdr:from>
      <cdr:x>0.35331</cdr:x>
      <cdr:y>0.9165</cdr:y>
    </cdr:from>
    <cdr:to>
      <cdr:x>0.8099</cdr:x>
      <cdr:y>0.99207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2747664" y="3893738"/>
          <a:ext cx="3550838" cy="321057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800" b="1" dirty="0">
              <a:latin typeface="Constantia" pitchFamily="18" charset="0"/>
              <a:cs typeface="Times New Roman" pitchFamily="18" charset="0"/>
            </a:rPr>
            <a:t>Module </a:t>
          </a:r>
          <a:r>
            <a:rPr lang="fr-FR" sz="1800" b="1" dirty="0" err="1">
              <a:latin typeface="Constantia" pitchFamily="18" charset="0"/>
              <a:cs typeface="Times New Roman" pitchFamily="18" charset="0"/>
            </a:rPr>
            <a:t>number</a:t>
          </a:r>
          <a:endParaRPr lang="fr-FR" sz="1800" b="1" dirty="0">
            <a:latin typeface="Constantia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3E0EA98-1BB3-41F5-8DD6-24D51ED776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5377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7EA471-0B14-40B3-A0BB-E23A711D879E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965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0A9ADC-E115-46B9-9CF3-69A4CE17467D}" type="slidenum">
              <a:rPr lang="zh-CN" altLang="en-US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5585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E0EA98-1BB3-41F5-8DD6-24D51ED776FE}" type="slidenum">
              <a:rPr lang="zh-CN" altLang="en-US" smtClean="0"/>
              <a:pPr>
                <a:defRPr/>
              </a:pPr>
              <a:t>50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667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gray">
          <a:xfrm>
            <a:off x="-9525" y="762000"/>
            <a:ext cx="9164638" cy="3832225"/>
          </a:xfrm>
          <a:custGeom>
            <a:avLst/>
            <a:gdLst>
              <a:gd name="T0" fmla="*/ 2147483647 w 5773"/>
              <a:gd name="T1" fmla="*/ 2147483647 h 2414"/>
              <a:gd name="T2" fmla="*/ 2147483647 w 5773"/>
              <a:gd name="T3" fmla="*/ 2147483647 h 2414"/>
              <a:gd name="T4" fmla="*/ 2147483647 w 5773"/>
              <a:gd name="T5" fmla="*/ 2147483647 h 2414"/>
              <a:gd name="T6" fmla="*/ 2147483647 w 5773"/>
              <a:gd name="T7" fmla="*/ 2147483647 h 2414"/>
              <a:gd name="T8" fmla="*/ 2147483647 w 5773"/>
              <a:gd name="T9" fmla="*/ 2147483647 h 2414"/>
              <a:gd name="T10" fmla="*/ 2147483647 w 5773"/>
              <a:gd name="T11" fmla="*/ 2147483647 h 2414"/>
              <a:gd name="T12" fmla="*/ 2147483647 w 5773"/>
              <a:gd name="T13" fmla="*/ 2147483647 h 2414"/>
              <a:gd name="T14" fmla="*/ 2147483647 w 5773"/>
              <a:gd name="T15" fmla="*/ 2147483647 h 2414"/>
              <a:gd name="T16" fmla="*/ 2147483647 w 5773"/>
              <a:gd name="T17" fmla="*/ 2147483647 h 24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Freeform 18"/>
          <p:cNvSpPr>
            <a:spLocks/>
          </p:cNvSpPr>
          <p:nvPr/>
        </p:nvSpPr>
        <p:spPr bwMode="gray">
          <a:xfrm>
            <a:off x="-9525" y="1044575"/>
            <a:ext cx="9150350" cy="3265488"/>
          </a:xfrm>
          <a:custGeom>
            <a:avLst/>
            <a:gdLst>
              <a:gd name="T0" fmla="*/ 2147483647 w 5764"/>
              <a:gd name="T1" fmla="*/ 2147483647 h 2057"/>
              <a:gd name="T2" fmla="*/ 2147483647 w 5764"/>
              <a:gd name="T3" fmla="*/ 2147483647 h 2057"/>
              <a:gd name="T4" fmla="*/ 2147483647 w 5764"/>
              <a:gd name="T5" fmla="*/ 2147483647 h 2057"/>
              <a:gd name="T6" fmla="*/ 2147483647 w 5764"/>
              <a:gd name="T7" fmla="*/ 2147483647 h 2057"/>
              <a:gd name="T8" fmla="*/ 2147483647 w 5764"/>
              <a:gd name="T9" fmla="*/ 2147483647 h 2057"/>
              <a:gd name="T10" fmla="*/ 2147483647 w 5764"/>
              <a:gd name="T11" fmla="*/ 2147483647 h 2057"/>
              <a:gd name="T12" fmla="*/ 2147483647 w 5764"/>
              <a:gd name="T13" fmla="*/ 2147483647 h 2057"/>
              <a:gd name="T14" fmla="*/ 2147483647 w 5764"/>
              <a:gd name="T15" fmla="*/ 2147483647 h 2057"/>
              <a:gd name="T16" fmla="*/ 2147483647 w 5764"/>
              <a:gd name="T17" fmla="*/ 2147483647 h 2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086600" y="1262063"/>
            <a:ext cx="533400" cy="533400"/>
            <a:chOff x="4752" y="1200"/>
            <a:chExt cx="288" cy="288"/>
          </a:xfrm>
        </p:grpSpPr>
        <p:sp>
          <p:nvSpPr>
            <p:cNvPr id="7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8" name="Oval 21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7620000" y="685800"/>
            <a:ext cx="914400" cy="914400"/>
            <a:chOff x="4992" y="816"/>
            <a:chExt cx="576" cy="576"/>
          </a:xfrm>
        </p:grpSpPr>
        <p:sp>
          <p:nvSpPr>
            <p:cNvPr id="10" name="Oval 23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Oval 24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304794" y="2743201"/>
            <a:ext cx="1367366" cy="1366838"/>
            <a:chOff x="4992" y="816"/>
            <a:chExt cx="608" cy="574"/>
          </a:xfrm>
        </p:grpSpPr>
        <p:sp>
          <p:nvSpPr>
            <p:cNvPr id="13" name="Oval 26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608" cy="574"/>
            </a:xfrm>
            <a:prstGeom prst="ellipse">
              <a:avLst/>
            </a:prstGeom>
            <a:solidFill>
              <a:schemeClr val="tx2">
                <a:alpha val="5294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Oval 27"/>
            <p:cNvSpPr>
              <a:spLocks noChangeArrowheads="1"/>
            </p:cNvSpPr>
            <p:nvPr userDrawn="1"/>
          </p:nvSpPr>
          <p:spPr bwMode="gray">
            <a:xfrm>
              <a:off x="5052" y="876"/>
              <a:ext cx="480" cy="45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905000"/>
            <a:ext cx="7086600" cy="1012825"/>
          </a:xfrm>
          <a:prstGeom prst="rect">
            <a:avLst/>
          </a:prstGeo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zh-CN" noProof="0" dirty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2895600"/>
            <a:ext cx="6705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fr-FR" altLang="zh-CN"/>
              <a:t>24/06/2013</a:t>
            </a:r>
            <a:endParaRPr lang="en-US" altLang="zh-CN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95D82ED-A458-4466-B4F5-DA5BB1BC91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953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61" name="Image" r:id="rId3" imgW="9561905" imgH="1600000" progId="Photoshop.Image.6">
                  <p:embed/>
                </p:oleObj>
              </mc:Choice>
              <mc:Fallback>
                <p:oleObj name="Image" r:id="rId3" imgW="9561905" imgH="1600000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white">
                      <a:xfrm>
                        <a:off x="0" y="0"/>
                        <a:ext cx="91440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16"/>
          <p:cNvSpPr>
            <a:spLocks/>
          </p:cNvSpPr>
          <p:nvPr/>
        </p:nvSpPr>
        <p:spPr bwMode="gray">
          <a:xfrm>
            <a:off x="-11113" y="55563"/>
            <a:ext cx="9155113" cy="1620837"/>
          </a:xfrm>
          <a:custGeom>
            <a:avLst/>
            <a:gdLst>
              <a:gd name="T0" fmla="*/ 2147483647 w 5767"/>
              <a:gd name="T1" fmla="*/ 2147483647 h 1021"/>
              <a:gd name="T2" fmla="*/ 2147483647 w 5767"/>
              <a:gd name="T3" fmla="*/ 2147483647 h 1021"/>
              <a:gd name="T4" fmla="*/ 2147483647 w 5767"/>
              <a:gd name="T5" fmla="*/ 2147483647 h 1021"/>
              <a:gd name="T6" fmla="*/ 2147483647 w 5767"/>
              <a:gd name="T7" fmla="*/ 0 h 1021"/>
              <a:gd name="T8" fmla="*/ 2147483647 w 5767"/>
              <a:gd name="T9" fmla="*/ 2147483647 h 1021"/>
              <a:gd name="T10" fmla="*/ 2147483647 w 5767"/>
              <a:gd name="T11" fmla="*/ 2147483647 h 1021"/>
              <a:gd name="T12" fmla="*/ 2147483647 w 5767"/>
              <a:gd name="T13" fmla="*/ 2147483647 h 1021"/>
              <a:gd name="T14" fmla="*/ 2147483647 w 5767"/>
              <a:gd name="T15" fmla="*/ 2147483647 h 1021"/>
              <a:gd name="T16" fmla="*/ 2147483647 w 5767"/>
              <a:gd name="T17" fmla="*/ 2147483647 h 10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Freeform 17"/>
          <p:cNvSpPr>
            <a:spLocks/>
          </p:cNvSpPr>
          <p:nvPr userDrawn="1"/>
        </p:nvSpPr>
        <p:spPr bwMode="gray">
          <a:xfrm>
            <a:off x="-20638" y="307975"/>
            <a:ext cx="9161463" cy="1006475"/>
          </a:xfrm>
          <a:custGeom>
            <a:avLst/>
            <a:gdLst>
              <a:gd name="T0" fmla="*/ 2147483647 w 5771"/>
              <a:gd name="T1" fmla="*/ 2147483647 h 634"/>
              <a:gd name="T2" fmla="*/ 2147483647 w 5771"/>
              <a:gd name="T3" fmla="*/ 2147483647 h 634"/>
              <a:gd name="T4" fmla="*/ 2147483647 w 5771"/>
              <a:gd name="T5" fmla="*/ 2147483647 h 634"/>
              <a:gd name="T6" fmla="*/ 2147483647 w 5771"/>
              <a:gd name="T7" fmla="*/ 2147483647 h 634"/>
              <a:gd name="T8" fmla="*/ 2147483647 w 5771"/>
              <a:gd name="T9" fmla="*/ 2147483647 h 634"/>
              <a:gd name="T10" fmla="*/ 2147483647 w 5771"/>
              <a:gd name="T11" fmla="*/ 2147483647 h 634"/>
              <a:gd name="T12" fmla="*/ 2147483647 w 5771"/>
              <a:gd name="T13" fmla="*/ 2147483647 h 634"/>
              <a:gd name="T14" fmla="*/ 2147483647 w 5771"/>
              <a:gd name="T15" fmla="*/ 2147483647 h 634"/>
              <a:gd name="T16" fmla="*/ 2147483647 w 5771"/>
              <a:gd name="T17" fmla="*/ 2147483647 h 6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8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9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10" name="Group 24"/>
          <p:cNvGrpSpPr>
            <a:grpSpLocks/>
          </p:cNvGrpSpPr>
          <p:nvPr userDrawn="1"/>
        </p:nvGrpSpPr>
        <p:grpSpPr bwMode="auto">
          <a:xfrm>
            <a:off x="171450" y="457199"/>
            <a:ext cx="720725" cy="719666"/>
            <a:chOff x="4992" y="816"/>
            <a:chExt cx="576" cy="544"/>
          </a:xfrm>
        </p:grpSpPr>
        <p:sp>
          <p:nvSpPr>
            <p:cNvPr id="11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44"/>
            </a:xfrm>
            <a:prstGeom prst="ellipse">
              <a:avLst/>
            </a:prstGeom>
            <a:solidFill>
              <a:schemeClr val="tx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Oval 11"/>
            <p:cNvSpPr>
              <a:spLocks noChangeArrowheads="1"/>
            </p:cNvSpPr>
            <p:nvPr userDrawn="1"/>
          </p:nvSpPr>
          <p:spPr bwMode="gray">
            <a:xfrm>
              <a:off x="5045" y="874"/>
              <a:ext cx="460" cy="43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13" name="Group 21"/>
          <p:cNvGrpSpPr>
            <a:grpSpLocks/>
          </p:cNvGrpSpPr>
          <p:nvPr/>
        </p:nvGrpSpPr>
        <p:grpSpPr bwMode="auto">
          <a:xfrm>
            <a:off x="8153400" y="17463"/>
            <a:ext cx="609600" cy="592137"/>
            <a:chOff x="4992" y="816"/>
            <a:chExt cx="576" cy="576"/>
          </a:xfrm>
        </p:grpSpPr>
        <p:sp>
          <p:nvSpPr>
            <p:cNvPr id="14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828800"/>
            <a:ext cx="6858000" cy="4495800"/>
          </a:xfrm>
        </p:spPr>
        <p:txBody>
          <a:bodyPr/>
          <a:lstStyle>
            <a:lvl1pPr>
              <a:defRPr>
                <a:latin typeface="Constantia" pitchFamily="18" charset="0"/>
              </a:defRPr>
            </a:lvl1pPr>
            <a:lvl2pPr>
              <a:defRPr>
                <a:latin typeface="Constantia" pitchFamily="18" charset="0"/>
              </a:defRPr>
            </a:lvl2pPr>
            <a:lvl3pPr>
              <a:defRPr>
                <a:latin typeface="Constantia" pitchFamily="18" charset="0"/>
              </a:defRPr>
            </a:lvl3pPr>
            <a:lvl4pPr>
              <a:defRPr>
                <a:latin typeface="Constantia" pitchFamily="18" charset="0"/>
              </a:defRPr>
            </a:lvl4pPr>
            <a:lvl5pPr>
              <a:defRPr>
                <a:latin typeface="Constantia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zh-CN"/>
              <a:t>24/06/2013</a:t>
            </a:r>
            <a:endParaRPr lang="en-US" altLang="zh-CN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cxnSp>
        <p:nvCxnSpPr>
          <p:cNvPr id="20" name="Straight Connector 13"/>
          <p:cNvCxnSpPr/>
          <p:nvPr userDrawn="1"/>
        </p:nvCxnSpPr>
        <p:spPr>
          <a:xfrm>
            <a:off x="0" y="6550025"/>
            <a:ext cx="9144000" cy="3175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5"/>
          <p:cNvSpPr txBox="1">
            <a:spLocks/>
          </p:cNvSpPr>
          <p:nvPr userDrawn="1"/>
        </p:nvSpPr>
        <p:spPr bwMode="auto">
          <a:xfrm>
            <a:off x="218546" y="617319"/>
            <a:ext cx="619654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6F4420FB-CCA3-4478-B2AA-67A02F200FD5}" type="slidenum">
              <a:rPr lang="zh-CN" altLang="en-US" sz="1800" smtClean="0">
                <a:latin typeface="Constantia" panose="02030602050306030303" pitchFamily="18" charset="0"/>
              </a:rPr>
              <a:pPr>
                <a:defRPr/>
              </a:pPr>
              <a:t>‹#›</a:t>
            </a:fld>
            <a:endParaRPr lang="en-US" altLang="zh-CN" sz="1800" dirty="0">
              <a:latin typeface="Constantia" panose="02030602050306030303" pitchFamily="18" charset="0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71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09" name="Image" r:id="rId3" imgW="9561905" imgH="1600000" progId="Photoshop.Image.6">
                  <p:embed/>
                </p:oleObj>
              </mc:Choice>
              <mc:Fallback>
                <p:oleObj name="Image" r:id="rId3" imgW="9561905" imgH="1600000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white">
                      <a:xfrm>
                        <a:off x="0" y="0"/>
                        <a:ext cx="91440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reeform 16"/>
          <p:cNvSpPr>
            <a:spLocks/>
          </p:cNvSpPr>
          <p:nvPr/>
        </p:nvSpPr>
        <p:spPr bwMode="gray">
          <a:xfrm>
            <a:off x="-11113" y="55563"/>
            <a:ext cx="9155113" cy="1620837"/>
          </a:xfrm>
          <a:custGeom>
            <a:avLst/>
            <a:gdLst>
              <a:gd name="T0" fmla="*/ 2147483647 w 5767"/>
              <a:gd name="T1" fmla="*/ 2147483647 h 1021"/>
              <a:gd name="T2" fmla="*/ 2147483647 w 5767"/>
              <a:gd name="T3" fmla="*/ 2147483647 h 1021"/>
              <a:gd name="T4" fmla="*/ 2147483647 w 5767"/>
              <a:gd name="T5" fmla="*/ 2147483647 h 1021"/>
              <a:gd name="T6" fmla="*/ 2147483647 w 5767"/>
              <a:gd name="T7" fmla="*/ 0 h 1021"/>
              <a:gd name="T8" fmla="*/ 2147483647 w 5767"/>
              <a:gd name="T9" fmla="*/ 2147483647 h 1021"/>
              <a:gd name="T10" fmla="*/ 2147483647 w 5767"/>
              <a:gd name="T11" fmla="*/ 2147483647 h 1021"/>
              <a:gd name="T12" fmla="*/ 2147483647 w 5767"/>
              <a:gd name="T13" fmla="*/ 2147483647 h 1021"/>
              <a:gd name="T14" fmla="*/ 2147483647 w 5767"/>
              <a:gd name="T15" fmla="*/ 2147483647 h 1021"/>
              <a:gd name="T16" fmla="*/ 2147483647 w 5767"/>
              <a:gd name="T17" fmla="*/ 2147483647 h 10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Freeform 17"/>
          <p:cNvSpPr>
            <a:spLocks/>
          </p:cNvSpPr>
          <p:nvPr/>
        </p:nvSpPr>
        <p:spPr bwMode="gray">
          <a:xfrm>
            <a:off x="-20638" y="307975"/>
            <a:ext cx="9161463" cy="1006475"/>
          </a:xfrm>
          <a:custGeom>
            <a:avLst/>
            <a:gdLst>
              <a:gd name="T0" fmla="*/ 2147483647 w 5771"/>
              <a:gd name="T1" fmla="*/ 2147483647 h 634"/>
              <a:gd name="T2" fmla="*/ 2147483647 w 5771"/>
              <a:gd name="T3" fmla="*/ 2147483647 h 634"/>
              <a:gd name="T4" fmla="*/ 2147483647 w 5771"/>
              <a:gd name="T5" fmla="*/ 2147483647 h 634"/>
              <a:gd name="T6" fmla="*/ 2147483647 w 5771"/>
              <a:gd name="T7" fmla="*/ 2147483647 h 634"/>
              <a:gd name="T8" fmla="*/ 2147483647 w 5771"/>
              <a:gd name="T9" fmla="*/ 2147483647 h 634"/>
              <a:gd name="T10" fmla="*/ 2147483647 w 5771"/>
              <a:gd name="T11" fmla="*/ 2147483647 h 634"/>
              <a:gd name="T12" fmla="*/ 2147483647 w 5771"/>
              <a:gd name="T13" fmla="*/ 2147483647 h 634"/>
              <a:gd name="T14" fmla="*/ 2147483647 w 5771"/>
              <a:gd name="T15" fmla="*/ 2147483647 h 634"/>
              <a:gd name="T16" fmla="*/ 2147483647 w 5771"/>
              <a:gd name="T17" fmla="*/ 2147483647 h 6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6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7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11" name="Group 21"/>
          <p:cNvGrpSpPr>
            <a:grpSpLocks/>
          </p:cNvGrpSpPr>
          <p:nvPr/>
        </p:nvGrpSpPr>
        <p:grpSpPr bwMode="auto">
          <a:xfrm>
            <a:off x="8153400" y="17463"/>
            <a:ext cx="609600" cy="592137"/>
            <a:chOff x="4992" y="816"/>
            <a:chExt cx="576" cy="576"/>
          </a:xfrm>
        </p:grpSpPr>
        <p:sp>
          <p:nvSpPr>
            <p:cNvPr id="12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14" name="TextBox 5"/>
          <p:cNvSpPr txBox="1">
            <a:spLocks noChangeArrowheads="1"/>
          </p:cNvSpPr>
          <p:nvPr userDrawn="1"/>
        </p:nvSpPr>
        <p:spPr bwMode="auto">
          <a:xfrm>
            <a:off x="6350" y="47625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4000" b="1" smtClean="0"/>
              <a:t>     </a:t>
            </a:r>
          </a:p>
        </p:txBody>
      </p:sp>
      <p:grpSp>
        <p:nvGrpSpPr>
          <p:cNvPr id="16" name="Group 24"/>
          <p:cNvGrpSpPr>
            <a:grpSpLocks/>
          </p:cNvGrpSpPr>
          <p:nvPr userDrawn="1"/>
        </p:nvGrpSpPr>
        <p:grpSpPr bwMode="auto">
          <a:xfrm>
            <a:off x="171450" y="457199"/>
            <a:ext cx="720725" cy="719666"/>
            <a:chOff x="4992" y="816"/>
            <a:chExt cx="576" cy="544"/>
          </a:xfrm>
        </p:grpSpPr>
        <p:sp>
          <p:nvSpPr>
            <p:cNvPr id="17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44"/>
            </a:xfrm>
            <a:prstGeom prst="ellipse">
              <a:avLst/>
            </a:prstGeom>
            <a:solidFill>
              <a:schemeClr val="tx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" name="Oval 11"/>
            <p:cNvSpPr>
              <a:spLocks noChangeArrowheads="1"/>
            </p:cNvSpPr>
            <p:nvPr userDrawn="1"/>
          </p:nvSpPr>
          <p:spPr bwMode="gray">
            <a:xfrm>
              <a:off x="5045" y="874"/>
              <a:ext cx="460" cy="43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19" name="Slide Number Placeholder 5"/>
          <p:cNvSpPr txBox="1">
            <a:spLocks/>
          </p:cNvSpPr>
          <p:nvPr userDrawn="1"/>
        </p:nvSpPr>
        <p:spPr bwMode="auto">
          <a:xfrm>
            <a:off x="218546" y="617319"/>
            <a:ext cx="619654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6F4420FB-CCA3-4478-B2AA-67A02F200FD5}" type="slidenum">
              <a:rPr lang="zh-CN" altLang="en-US" sz="1800" smtClean="0">
                <a:latin typeface="Constantia" panose="02030602050306030303" pitchFamily="18" charset="0"/>
              </a:rPr>
              <a:pPr>
                <a:defRPr/>
              </a:pPr>
              <a:t>‹#›</a:t>
            </a:fld>
            <a:endParaRPr lang="en-US" altLang="zh-CN" sz="1800" dirty="0">
              <a:latin typeface="Constantia" panose="02030602050306030303" pitchFamily="18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4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vmlDrawing" Target="../drawings/vmlDrawing1.v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" name="Image" r:id="rId6" imgW="9561905" imgH="1600000" progId="Photoshop.Image.6">
                  <p:embed/>
                </p:oleObj>
              </mc:Choice>
              <mc:Fallback>
                <p:oleObj name="Image" r:id="rId6" imgW="9561905" imgH="1600000" progId="Photoshop.Image.6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white">
                      <a:xfrm>
                        <a:off x="0" y="0"/>
                        <a:ext cx="91440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Freeform 16"/>
          <p:cNvSpPr>
            <a:spLocks/>
          </p:cNvSpPr>
          <p:nvPr/>
        </p:nvSpPr>
        <p:spPr bwMode="gray">
          <a:xfrm>
            <a:off x="-11113" y="55563"/>
            <a:ext cx="9155113" cy="1620837"/>
          </a:xfrm>
          <a:custGeom>
            <a:avLst/>
            <a:gdLst>
              <a:gd name="T0" fmla="*/ 2147483647 w 5767"/>
              <a:gd name="T1" fmla="*/ 2147483647 h 1021"/>
              <a:gd name="T2" fmla="*/ 2147483647 w 5767"/>
              <a:gd name="T3" fmla="*/ 2147483647 h 1021"/>
              <a:gd name="T4" fmla="*/ 2147483647 w 5767"/>
              <a:gd name="T5" fmla="*/ 2147483647 h 1021"/>
              <a:gd name="T6" fmla="*/ 2147483647 w 5767"/>
              <a:gd name="T7" fmla="*/ 0 h 1021"/>
              <a:gd name="T8" fmla="*/ 2147483647 w 5767"/>
              <a:gd name="T9" fmla="*/ 2147483647 h 1021"/>
              <a:gd name="T10" fmla="*/ 2147483647 w 5767"/>
              <a:gd name="T11" fmla="*/ 2147483647 h 1021"/>
              <a:gd name="T12" fmla="*/ 2147483647 w 5767"/>
              <a:gd name="T13" fmla="*/ 2147483647 h 1021"/>
              <a:gd name="T14" fmla="*/ 2147483647 w 5767"/>
              <a:gd name="T15" fmla="*/ 2147483647 h 1021"/>
              <a:gd name="T16" fmla="*/ 2147483647 w 5767"/>
              <a:gd name="T17" fmla="*/ 2147483647 h 10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" name="Freeform 17"/>
          <p:cNvSpPr>
            <a:spLocks/>
          </p:cNvSpPr>
          <p:nvPr/>
        </p:nvSpPr>
        <p:spPr bwMode="gray">
          <a:xfrm>
            <a:off x="-20638" y="307975"/>
            <a:ext cx="9161463" cy="1006475"/>
          </a:xfrm>
          <a:custGeom>
            <a:avLst/>
            <a:gdLst>
              <a:gd name="T0" fmla="*/ 2147483647 w 5771"/>
              <a:gd name="T1" fmla="*/ 2147483647 h 634"/>
              <a:gd name="T2" fmla="*/ 2147483647 w 5771"/>
              <a:gd name="T3" fmla="*/ 2147483647 h 634"/>
              <a:gd name="T4" fmla="*/ 2147483647 w 5771"/>
              <a:gd name="T5" fmla="*/ 2147483647 h 634"/>
              <a:gd name="T6" fmla="*/ 2147483647 w 5771"/>
              <a:gd name="T7" fmla="*/ 2147483647 h 634"/>
              <a:gd name="T8" fmla="*/ 2147483647 w 5771"/>
              <a:gd name="T9" fmla="*/ 2147483647 h 634"/>
              <a:gd name="T10" fmla="*/ 2147483647 w 5771"/>
              <a:gd name="T11" fmla="*/ 2147483647 h 634"/>
              <a:gd name="T12" fmla="*/ 2147483647 w 5771"/>
              <a:gd name="T13" fmla="*/ 2147483647 h 634"/>
              <a:gd name="T14" fmla="*/ 2147483647 w 5771"/>
              <a:gd name="T15" fmla="*/ 2147483647 h 634"/>
              <a:gd name="T16" fmla="*/ 2147483647 w 5771"/>
              <a:gd name="T17" fmla="*/ 2147483647 h 6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29" name="Group 18"/>
          <p:cNvGrpSpPr>
            <a:grpSpLocks/>
          </p:cNvGrpSpPr>
          <p:nvPr/>
        </p:nvGrpSpPr>
        <p:grpSpPr bwMode="auto">
          <a:xfrm>
            <a:off x="7740650" y="347663"/>
            <a:ext cx="360000" cy="360000"/>
            <a:chOff x="4752" y="1200"/>
            <a:chExt cx="288" cy="288"/>
          </a:xfrm>
        </p:grpSpPr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r>
              <a:rPr lang="en-US" altLang="zh-CN" dirty="0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r>
              <a:rPr lang="fr-FR" altLang="zh-CN"/>
              <a:t>24/06/2013</a:t>
            </a: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grpSp>
        <p:nvGrpSpPr>
          <p:cNvPr id="1036" name="Group 21"/>
          <p:cNvGrpSpPr>
            <a:grpSpLocks/>
          </p:cNvGrpSpPr>
          <p:nvPr/>
        </p:nvGrpSpPr>
        <p:grpSpPr bwMode="auto">
          <a:xfrm>
            <a:off x="8153400" y="17462"/>
            <a:ext cx="576000" cy="576000"/>
            <a:chOff x="4992" y="816"/>
            <a:chExt cx="576" cy="576"/>
          </a:xfrm>
        </p:grpSpPr>
        <p:sp>
          <p:nvSpPr>
            <p:cNvPr id="1037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7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23" name="Group 24"/>
          <p:cNvGrpSpPr>
            <a:grpSpLocks/>
          </p:cNvGrpSpPr>
          <p:nvPr userDrawn="1"/>
        </p:nvGrpSpPr>
        <p:grpSpPr bwMode="auto">
          <a:xfrm>
            <a:off x="171450" y="457199"/>
            <a:ext cx="720725" cy="719666"/>
            <a:chOff x="4992" y="816"/>
            <a:chExt cx="576" cy="544"/>
          </a:xfrm>
        </p:grpSpPr>
        <p:sp>
          <p:nvSpPr>
            <p:cNvPr id="24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44"/>
            </a:xfrm>
            <a:prstGeom prst="ellipse">
              <a:avLst/>
            </a:prstGeom>
            <a:solidFill>
              <a:schemeClr val="tx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" name="Oval 11"/>
            <p:cNvSpPr>
              <a:spLocks noChangeArrowheads="1"/>
            </p:cNvSpPr>
            <p:nvPr userDrawn="1"/>
          </p:nvSpPr>
          <p:spPr bwMode="gray">
            <a:xfrm>
              <a:off x="5045" y="874"/>
              <a:ext cx="460" cy="4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26" name="Slide Number Placeholder 5"/>
          <p:cNvSpPr txBox="1">
            <a:spLocks/>
          </p:cNvSpPr>
          <p:nvPr userDrawn="1"/>
        </p:nvSpPr>
        <p:spPr bwMode="auto">
          <a:xfrm>
            <a:off x="218546" y="617319"/>
            <a:ext cx="619654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6F4420FB-CCA3-4478-B2AA-67A02F200FD5}" type="slidenum">
              <a:rPr lang="zh-CN" altLang="en-US" sz="1800" smtClean="0">
                <a:latin typeface="Constantia" panose="02030602050306030303" pitchFamily="18" charset="0"/>
              </a:rPr>
              <a:pPr>
                <a:defRPr/>
              </a:pPr>
              <a:t>‹#›</a:t>
            </a:fld>
            <a:endParaRPr lang="en-US" altLang="zh-CN" sz="1800" dirty="0">
              <a:latin typeface="Constantia" panose="02030602050306030303" pitchFamily="18" charset="0"/>
            </a:endParaRPr>
          </a:p>
        </p:txBody>
      </p:sp>
      <p:sp>
        <p:nvSpPr>
          <p:cNvPr id="27" name="Title 1"/>
          <p:cNvSpPr txBox="1">
            <a:spLocks/>
          </p:cNvSpPr>
          <p:nvPr userDrawn="1"/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kern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onstant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Constantia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Constantia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onstantia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onstantia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0.png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7.jpeg"/><Relationship Id="rId4" Type="http://schemas.openxmlformats.org/officeDocument/2006/relationships/image" Target="../media/image4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7" Type="http://schemas.openxmlformats.org/officeDocument/2006/relationships/image" Target="../media/image65.gif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9.png"/><Relationship Id="rId5" Type="http://schemas.openxmlformats.org/officeDocument/2006/relationships/image" Target="../media/image88.jpeg"/><Relationship Id="rId4" Type="http://schemas.openxmlformats.org/officeDocument/2006/relationships/image" Target="../media/image87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94.gif"/><Relationship Id="rId4" Type="http://schemas.openxmlformats.org/officeDocument/2006/relationships/image" Target="../media/image93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gif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6638" y="1981200"/>
            <a:ext cx="7086600" cy="1241425"/>
          </a:xfrm>
          <a:ln w="12700"/>
        </p:spPr>
        <p:txBody>
          <a:bodyPr/>
          <a:lstStyle/>
          <a:p>
            <a:pPr eaLnBrk="1" hangingPunct="1">
              <a:defRPr/>
            </a:pPr>
            <a:r>
              <a:rPr lang="en-US" altLang="zh-CN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A Micromegas TPC</a:t>
            </a:r>
            <a:br>
              <a:rPr lang="en-US" altLang="zh-CN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</a:br>
            <a:r>
              <a:rPr lang="en-US" altLang="zh-CN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for the ILC</a:t>
            </a:r>
            <a:endParaRPr lang="en-US" altLang="zh-CN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76600" y="4419600"/>
            <a:ext cx="2607380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cs typeface="Times New Roman" pitchFamily="18" charset="0"/>
              </a:rPr>
              <a:t>Wenxin Wang</a:t>
            </a:r>
          </a:p>
          <a:p>
            <a:pPr algn="ctr">
              <a:spcBef>
                <a:spcPts val="1200"/>
              </a:spcBef>
              <a:defRPr/>
            </a:pPr>
            <a:r>
              <a:rPr lang="en-US" sz="32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cs typeface="Times New Roman" pitchFamily="18" charset="0"/>
              </a:rPr>
              <a:t>CEA-</a:t>
            </a:r>
            <a:r>
              <a:rPr lang="en-US" sz="3200" b="1" dirty="0" err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cs typeface="Times New Roman" pitchFamily="18" charset="0"/>
              </a:rPr>
              <a:t>Saclay</a:t>
            </a:r>
            <a:endParaRPr lang="en-US" sz="32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762000" y="1295400"/>
            <a:ext cx="7501734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zh-CN" sz="3200" b="1" dirty="0">
                <a:latin typeface="Constantia" pitchFamily="18" charset="0"/>
                <a:ea typeface="华文隶书"/>
                <a:cs typeface="华文隶书"/>
              </a:rPr>
              <a:t>Introduction: Micromegas &amp; TPC</a:t>
            </a:r>
          </a:p>
          <a:p>
            <a:pPr eaLnBrk="1" hangingPunct="1">
              <a:buFont typeface="Arial" pitchFamily="34" charset="0"/>
              <a:buAutoNum type="romanUcPeriod"/>
            </a:pPr>
            <a:r>
              <a:rPr lang="en-US" altLang="zh-CN" sz="2800" b="1" dirty="0">
                <a:latin typeface="Constantia" pitchFamily="18" charset="0"/>
                <a:ea typeface="华文隶书"/>
                <a:cs typeface="Times New Roman" pitchFamily="18" charset="0"/>
              </a:rPr>
              <a:t> </a:t>
            </a:r>
            <a:r>
              <a:rPr lang="en-US" altLang="zh-CN" sz="3200" b="1" dirty="0">
                <a:latin typeface="Constantia" pitchFamily="18" charset="0"/>
                <a:ea typeface="宋体" pitchFamily="2" charset="-122"/>
              </a:rPr>
              <a:t>Micromegas ILC-TPC</a:t>
            </a:r>
            <a:endParaRPr lang="en-US" altLang="zh-CN" sz="3200" b="1" dirty="0">
              <a:latin typeface="Constantia" pitchFamily="18" charset="0"/>
              <a:ea typeface="华文隶书"/>
              <a:cs typeface="华文隶书"/>
            </a:endParaRP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ILC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&amp; LP-TPC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Beam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test with Micromegas modules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Test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bench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Ion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backflow measurement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itchFamily="34" charset="0"/>
              <a:buAutoNum type="romanUcPeriod" startAt="2"/>
            </a:pPr>
            <a:r>
              <a:rPr lang="en-US" altLang="zh-CN" sz="3200" b="1" dirty="0">
                <a:latin typeface="Constantia" pitchFamily="18" charset="0"/>
                <a:ea typeface="宋体" pitchFamily="2" charset="-122"/>
              </a:rPr>
              <a:t>Other Micromegas TPC </a:t>
            </a:r>
            <a:r>
              <a:rPr lang="en-US" altLang="zh-CN" sz="3200" b="1" dirty="0" smtClean="0">
                <a:latin typeface="Constantia" pitchFamily="18" charset="0"/>
                <a:ea typeface="宋体" pitchFamily="2" charset="-122"/>
              </a:rPr>
              <a:t>application </a:t>
            </a:r>
          </a:p>
          <a:p>
            <a:pPr lvl="1" eaLnBrk="1" hangingPunct="1"/>
            <a:r>
              <a:rPr lang="en-US" altLang="zh-CN" sz="3200" b="1" dirty="0" smtClean="0">
                <a:solidFill>
                  <a:srgbClr val="0000CC"/>
                </a:solidFill>
                <a:latin typeface="Constantia" pitchFamily="18" charset="0"/>
                <a:ea typeface="宋体" pitchFamily="2" charset="-122"/>
              </a:rPr>
              <a:t>	I</a:t>
            </a: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宋体" pitchFamily="2" charset="-122"/>
              </a:rPr>
              <a:t>maging by neutrons</a:t>
            </a:r>
            <a:endParaRPr lang="zh-CN" altLang="en-US" sz="2800" b="1" dirty="0" smtClean="0">
              <a:solidFill>
                <a:srgbClr val="0000CC"/>
              </a:solidFill>
              <a:latin typeface="Constantia" pitchFamily="18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 smtClean="0">
                <a:latin typeface="Constantia" pitchFamily="18" charset="0"/>
                <a:ea typeface="华文隶书"/>
                <a:cs typeface="华文隶书"/>
              </a:rPr>
              <a:t>Conclusion</a:t>
            </a:r>
            <a:endParaRPr lang="en-US" altLang="zh-CN" sz="3200" b="1" dirty="0">
              <a:latin typeface="Constantia" pitchFamily="18" charset="0"/>
              <a:ea typeface="华文隶书"/>
              <a:cs typeface="华文隶书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62000" y="1295400"/>
            <a:ext cx="7501734" cy="53091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zh-CN" sz="3200" b="1" dirty="0">
                <a:latin typeface="Constantia" pitchFamily="18" charset="0"/>
                <a:ea typeface="华文隶书"/>
                <a:cs typeface="华文隶书"/>
              </a:rPr>
              <a:t>Introduction: Micromegas &amp; TPC</a:t>
            </a:r>
          </a:p>
          <a:p>
            <a:pPr eaLnBrk="1" hangingPunct="1">
              <a:buFont typeface="Arial" pitchFamily="34" charset="0"/>
              <a:buAutoNum type="romanUcPeriod"/>
            </a:pP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Times New Roman" pitchFamily="18" charset="0"/>
              </a:rPr>
              <a:t> </a:t>
            </a: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Micromegas ILC-TPC</a:t>
            </a:r>
            <a:endParaRPr lang="en-US" altLang="zh-CN" sz="3200" b="1" dirty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华文隶书"/>
              <a:cs typeface="华文隶书"/>
            </a:endParaRP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ILC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&amp; LP-TPC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Beam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test with Micromegas modules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Test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bench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Ion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backflow measurement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itchFamily="34" charset="0"/>
              <a:buAutoNum type="romanUcPeriod" startAt="2"/>
            </a:pP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Other Micromegas TPC </a:t>
            </a:r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application </a:t>
            </a:r>
          </a:p>
          <a:p>
            <a:pPr lvl="1" eaLnBrk="1" hangingPunct="1"/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	I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maging by neutrons</a:t>
            </a:r>
            <a:endParaRPr lang="zh-CN" altLang="en-US" sz="2800" b="1" dirty="0" smtClean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Conclusion</a:t>
            </a:r>
            <a:endParaRPr lang="en-US" altLang="zh-CN" sz="3200" b="1" dirty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华文隶书"/>
              <a:cs typeface="华文隶书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Outline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0767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2712" y="3827463"/>
            <a:ext cx="4497388" cy="1333500"/>
            <a:chOff x="1599352" y="3772576"/>
            <a:chExt cx="4496648" cy="1332824"/>
          </a:xfrm>
        </p:grpSpPr>
        <p:grpSp>
          <p:nvGrpSpPr>
            <p:cNvPr id="6" name="Group 5382"/>
            <p:cNvGrpSpPr>
              <a:grpSpLocks/>
            </p:cNvGrpSpPr>
            <p:nvPr/>
          </p:nvGrpSpPr>
          <p:grpSpPr bwMode="auto">
            <a:xfrm>
              <a:off x="2681122" y="3772576"/>
              <a:ext cx="3414878" cy="1332824"/>
              <a:chOff x="726135" y="4260112"/>
              <a:chExt cx="3600232" cy="1243250"/>
            </a:xfrm>
          </p:grpSpPr>
          <p:grpSp>
            <p:nvGrpSpPr>
              <p:cNvPr id="9" name="Group 2"/>
              <p:cNvGrpSpPr>
                <a:grpSpLocks noChangeAspect="1"/>
              </p:cNvGrpSpPr>
              <p:nvPr/>
            </p:nvGrpSpPr>
            <p:grpSpPr bwMode="auto">
              <a:xfrm>
                <a:off x="726135" y="4366071"/>
                <a:ext cx="3600232" cy="1137291"/>
                <a:chOff x="174" y="598"/>
                <a:chExt cx="853" cy="322"/>
              </a:xfrm>
            </p:grpSpPr>
            <p:sp>
              <p:nvSpPr>
                <p:cNvPr id="37" name="Freeform 3"/>
                <p:cNvSpPr>
                  <a:spLocks noChangeAspect="1"/>
                </p:cNvSpPr>
                <p:nvPr/>
              </p:nvSpPr>
              <p:spPr bwMode="auto">
                <a:xfrm>
                  <a:off x="174" y="599"/>
                  <a:ext cx="852" cy="254"/>
                </a:xfrm>
                <a:custGeom>
                  <a:avLst/>
                  <a:gdLst>
                    <a:gd name="T0" fmla="*/ 0 w 841"/>
                    <a:gd name="T1" fmla="*/ 254 h 254"/>
                    <a:gd name="T2" fmla="*/ 243 w 841"/>
                    <a:gd name="T3" fmla="*/ 0 h 254"/>
                    <a:gd name="T4" fmla="*/ 957 w 841"/>
                    <a:gd name="T5" fmla="*/ 0 h 254"/>
                    <a:gd name="T6" fmla="*/ 716 w 841"/>
                    <a:gd name="T7" fmla="*/ 254 h 254"/>
                    <a:gd name="T8" fmla="*/ 0 w 841"/>
                    <a:gd name="T9" fmla="*/ 254 h 2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41" h="254">
                      <a:moveTo>
                        <a:pt x="0" y="254"/>
                      </a:moveTo>
                      <a:lnTo>
                        <a:pt x="213" y="0"/>
                      </a:lnTo>
                      <a:lnTo>
                        <a:pt x="841" y="0"/>
                      </a:lnTo>
                      <a:lnTo>
                        <a:pt x="629" y="254"/>
                      </a:lnTo>
                      <a:lnTo>
                        <a:pt x="0" y="25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9900"/>
                    </a:gs>
                    <a:gs pos="100000">
                      <a:srgbClr val="764700"/>
                    </a:gs>
                  </a:gsLst>
                  <a:lin ang="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Freeform 4"/>
                <p:cNvSpPr>
                  <a:spLocks noChangeAspect="1"/>
                </p:cNvSpPr>
                <p:nvPr/>
              </p:nvSpPr>
              <p:spPr bwMode="auto">
                <a:xfrm>
                  <a:off x="812" y="598"/>
                  <a:ext cx="215" cy="322"/>
                </a:xfrm>
                <a:custGeom>
                  <a:avLst/>
                  <a:gdLst>
                    <a:gd name="T0" fmla="*/ 0 w 214"/>
                    <a:gd name="T1" fmla="*/ 331 h 321"/>
                    <a:gd name="T2" fmla="*/ 0 w 214"/>
                    <a:gd name="T3" fmla="*/ 264 h 321"/>
                    <a:gd name="T4" fmla="*/ 224 w 214"/>
                    <a:gd name="T5" fmla="*/ 0 h 321"/>
                    <a:gd name="T6" fmla="*/ 224 w 214"/>
                    <a:gd name="T7" fmla="*/ 70 h 321"/>
                    <a:gd name="T8" fmla="*/ 0 w 214"/>
                    <a:gd name="T9" fmla="*/ 331 h 3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4" h="321">
                      <a:moveTo>
                        <a:pt x="0" y="321"/>
                      </a:moveTo>
                      <a:lnTo>
                        <a:pt x="0" y="254"/>
                      </a:lnTo>
                      <a:lnTo>
                        <a:pt x="214" y="0"/>
                      </a:lnTo>
                      <a:lnTo>
                        <a:pt x="214" y="70"/>
                      </a:lnTo>
                      <a:lnTo>
                        <a:pt x="0" y="321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9900"/>
                    </a:gs>
                    <a:gs pos="100000">
                      <a:srgbClr val="764700"/>
                    </a:gs>
                  </a:gsLst>
                  <a:lin ang="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Rectangle 5"/>
                <p:cNvSpPr>
                  <a:spLocks noChangeAspect="1" noChangeArrowheads="1"/>
                </p:cNvSpPr>
                <p:nvPr/>
              </p:nvSpPr>
              <p:spPr bwMode="auto">
                <a:xfrm>
                  <a:off x="175" y="853"/>
                  <a:ext cx="637" cy="66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7647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" name="Group 8"/>
              <p:cNvGrpSpPr>
                <a:grpSpLocks noChangeAspect="1"/>
              </p:cNvGrpSpPr>
              <p:nvPr/>
            </p:nvGrpSpPr>
            <p:grpSpPr bwMode="auto">
              <a:xfrm>
                <a:off x="778638" y="4380984"/>
                <a:ext cx="3485850" cy="865722"/>
                <a:chOff x="813" y="685"/>
                <a:chExt cx="826" cy="245"/>
              </a:xfrm>
            </p:grpSpPr>
            <p:sp>
              <p:nvSpPr>
                <p:cNvPr id="20" name="Freeform 9"/>
                <p:cNvSpPr>
                  <a:spLocks noChangeAspect="1"/>
                </p:cNvSpPr>
                <p:nvPr/>
              </p:nvSpPr>
              <p:spPr bwMode="auto">
                <a:xfrm>
                  <a:off x="813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10"/>
                <p:cNvSpPr>
                  <a:spLocks noChangeAspect="1"/>
                </p:cNvSpPr>
                <p:nvPr/>
              </p:nvSpPr>
              <p:spPr bwMode="auto">
                <a:xfrm>
                  <a:off x="850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Freeform 11"/>
                <p:cNvSpPr>
                  <a:spLocks noChangeAspect="1"/>
                </p:cNvSpPr>
                <p:nvPr/>
              </p:nvSpPr>
              <p:spPr bwMode="auto">
                <a:xfrm>
                  <a:off x="886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12"/>
                <p:cNvSpPr>
                  <a:spLocks noChangeAspect="1"/>
                </p:cNvSpPr>
                <p:nvPr/>
              </p:nvSpPr>
              <p:spPr bwMode="auto">
                <a:xfrm>
                  <a:off x="921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Freeform 13"/>
                <p:cNvSpPr>
                  <a:spLocks noChangeAspect="1"/>
                </p:cNvSpPr>
                <p:nvPr/>
              </p:nvSpPr>
              <p:spPr bwMode="auto">
                <a:xfrm>
                  <a:off x="957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Freeform 14"/>
                <p:cNvSpPr>
                  <a:spLocks noChangeAspect="1"/>
                </p:cNvSpPr>
                <p:nvPr/>
              </p:nvSpPr>
              <p:spPr bwMode="auto">
                <a:xfrm>
                  <a:off x="1031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Freeform 15"/>
                <p:cNvSpPr>
                  <a:spLocks noChangeAspect="1"/>
                </p:cNvSpPr>
                <p:nvPr/>
              </p:nvSpPr>
              <p:spPr bwMode="auto">
                <a:xfrm>
                  <a:off x="1069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Freeform 16"/>
                <p:cNvSpPr>
                  <a:spLocks noChangeAspect="1"/>
                </p:cNvSpPr>
                <p:nvPr/>
              </p:nvSpPr>
              <p:spPr bwMode="auto">
                <a:xfrm>
                  <a:off x="994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Freeform 17"/>
                <p:cNvSpPr>
                  <a:spLocks noChangeAspect="1"/>
                </p:cNvSpPr>
                <p:nvPr/>
              </p:nvSpPr>
              <p:spPr bwMode="auto">
                <a:xfrm>
                  <a:off x="1106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 18"/>
                <p:cNvSpPr>
                  <a:spLocks noChangeAspect="1"/>
                </p:cNvSpPr>
                <p:nvPr/>
              </p:nvSpPr>
              <p:spPr bwMode="auto">
                <a:xfrm>
                  <a:off x="1143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Freeform 19"/>
                <p:cNvSpPr>
                  <a:spLocks noChangeAspect="1"/>
                </p:cNvSpPr>
                <p:nvPr/>
              </p:nvSpPr>
              <p:spPr bwMode="auto">
                <a:xfrm>
                  <a:off x="1181" y="685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Freeform 20"/>
                <p:cNvSpPr>
                  <a:spLocks noChangeAspect="1"/>
                </p:cNvSpPr>
                <p:nvPr/>
              </p:nvSpPr>
              <p:spPr bwMode="auto">
                <a:xfrm>
                  <a:off x="1218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Freeform 21"/>
                <p:cNvSpPr>
                  <a:spLocks noChangeAspect="1"/>
                </p:cNvSpPr>
                <p:nvPr/>
              </p:nvSpPr>
              <p:spPr bwMode="auto">
                <a:xfrm>
                  <a:off x="1256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Freeform 22"/>
                <p:cNvSpPr>
                  <a:spLocks noChangeAspect="1"/>
                </p:cNvSpPr>
                <p:nvPr/>
              </p:nvSpPr>
              <p:spPr bwMode="auto">
                <a:xfrm>
                  <a:off x="1295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Freeform 23"/>
                <p:cNvSpPr>
                  <a:spLocks noChangeAspect="1"/>
                </p:cNvSpPr>
                <p:nvPr/>
              </p:nvSpPr>
              <p:spPr bwMode="auto">
                <a:xfrm>
                  <a:off x="1332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Freeform 24"/>
                <p:cNvSpPr>
                  <a:spLocks noChangeAspect="1"/>
                </p:cNvSpPr>
                <p:nvPr/>
              </p:nvSpPr>
              <p:spPr bwMode="auto">
                <a:xfrm>
                  <a:off x="1370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Freeform 25"/>
                <p:cNvSpPr>
                  <a:spLocks noChangeAspect="1"/>
                </p:cNvSpPr>
                <p:nvPr/>
              </p:nvSpPr>
              <p:spPr bwMode="auto">
                <a:xfrm>
                  <a:off x="1408" y="686"/>
                  <a:ext cx="231" cy="244"/>
                </a:xfrm>
                <a:custGeom>
                  <a:avLst/>
                  <a:gdLst>
                    <a:gd name="T0" fmla="*/ 0 w 231"/>
                    <a:gd name="T1" fmla="*/ 244 h 244"/>
                    <a:gd name="T2" fmla="*/ 204 w 231"/>
                    <a:gd name="T3" fmla="*/ 0 h 244"/>
                    <a:gd name="T4" fmla="*/ 231 w 231"/>
                    <a:gd name="T5" fmla="*/ 0 h 244"/>
                    <a:gd name="T6" fmla="*/ 30 w 231"/>
                    <a:gd name="T7" fmla="*/ 244 h 244"/>
                    <a:gd name="T8" fmla="*/ 0 w 231"/>
                    <a:gd name="T9" fmla="*/ 244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" h="244">
                      <a:moveTo>
                        <a:pt x="0" y="244"/>
                      </a:moveTo>
                      <a:lnTo>
                        <a:pt x="204" y="0"/>
                      </a:lnTo>
                      <a:lnTo>
                        <a:pt x="231" y="0"/>
                      </a:lnTo>
                      <a:lnTo>
                        <a:pt x="30" y="244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" name="AutoShape 32"/>
              <p:cNvSpPr>
                <a:spLocks noChangeAspect="1" noChangeArrowheads="1"/>
              </p:cNvSpPr>
              <p:nvPr/>
            </p:nvSpPr>
            <p:spPr bwMode="auto">
              <a:xfrm>
                <a:off x="3551943" y="4659616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AutoShape 33"/>
              <p:cNvSpPr>
                <a:spLocks noChangeAspect="1" noChangeArrowheads="1"/>
              </p:cNvSpPr>
              <p:nvPr/>
            </p:nvSpPr>
            <p:spPr bwMode="auto">
              <a:xfrm>
                <a:off x="2357491" y="4655692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AutoShape 34"/>
              <p:cNvSpPr>
                <a:spLocks noChangeAspect="1" noChangeArrowheads="1"/>
              </p:cNvSpPr>
              <p:nvPr/>
            </p:nvSpPr>
            <p:spPr bwMode="auto">
              <a:xfrm>
                <a:off x="1328049" y="4652552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AutoShape 35"/>
              <p:cNvSpPr>
                <a:spLocks noChangeAspect="1" noChangeArrowheads="1"/>
              </p:cNvSpPr>
              <p:nvPr/>
            </p:nvSpPr>
            <p:spPr bwMode="auto">
              <a:xfrm>
                <a:off x="2775643" y="4260112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AutoShape 37"/>
              <p:cNvSpPr>
                <a:spLocks noChangeAspect="1" noChangeArrowheads="1"/>
              </p:cNvSpPr>
              <p:nvPr/>
            </p:nvSpPr>
            <p:spPr bwMode="auto">
              <a:xfrm>
                <a:off x="1657133" y="4260112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AutoShape 38"/>
              <p:cNvSpPr>
                <a:spLocks noChangeAspect="1" noChangeArrowheads="1"/>
              </p:cNvSpPr>
              <p:nvPr/>
            </p:nvSpPr>
            <p:spPr bwMode="auto">
              <a:xfrm>
                <a:off x="1999343" y="5026155"/>
                <a:ext cx="197825" cy="197790"/>
              </a:xfrm>
              <a:prstGeom prst="can">
                <a:avLst>
                  <a:gd name="adj" fmla="val 29856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3180669" y="5023016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AutoShape 40"/>
              <p:cNvSpPr>
                <a:spLocks noChangeAspect="1" noChangeArrowheads="1"/>
              </p:cNvSpPr>
              <p:nvPr/>
            </p:nvSpPr>
            <p:spPr bwMode="auto">
              <a:xfrm>
                <a:off x="906147" y="5026940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AutoShape 32"/>
              <p:cNvSpPr>
                <a:spLocks noChangeAspect="1" noChangeArrowheads="1"/>
              </p:cNvSpPr>
              <p:nvPr/>
            </p:nvSpPr>
            <p:spPr bwMode="auto">
              <a:xfrm>
                <a:off x="3914914" y="4300542"/>
                <a:ext cx="198763" cy="197790"/>
              </a:xfrm>
              <a:prstGeom prst="can">
                <a:avLst>
                  <a:gd name="adj" fmla="val 2971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599352" y="4667472"/>
              <a:ext cx="1287251" cy="3681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FF9900"/>
                  </a:solidFill>
                  <a:latin typeface="Constantia" pitchFamily="18" charset="0"/>
                  <a:cs typeface="+mn-cs"/>
                </a:rPr>
                <a:t>PCB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2235835" y="4851529"/>
              <a:ext cx="446014" cy="0"/>
            </a:xfrm>
            <a:prstGeom prst="straightConnector1">
              <a:avLst/>
            </a:prstGeom>
            <a:ln w="19050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 Box 29"/>
          <p:cNvSpPr txBox="1">
            <a:spLocks noChangeArrowheads="1"/>
          </p:cNvSpPr>
          <p:nvPr/>
        </p:nvSpPr>
        <p:spPr bwMode="auto">
          <a:xfrm>
            <a:off x="2760221" y="1611868"/>
            <a:ext cx="5867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CA" b="1" dirty="0">
                <a:solidFill>
                  <a:srgbClr val="009DD9"/>
                </a:solidFill>
                <a:latin typeface="Constantia" pitchFamily="18" charset="0"/>
              </a:rPr>
              <a:t>Invented by Y. Giomataris </a:t>
            </a:r>
            <a:r>
              <a:rPr lang="en-CA" b="1" i="1" dirty="0">
                <a:solidFill>
                  <a:srgbClr val="009DD9"/>
                </a:solidFill>
                <a:latin typeface="Constantia" pitchFamily="18" charset="0"/>
              </a:rPr>
              <a:t>et al</a:t>
            </a:r>
            <a:r>
              <a:rPr lang="en-CA" b="1" dirty="0">
                <a:solidFill>
                  <a:srgbClr val="009DD9"/>
                </a:solidFill>
                <a:latin typeface="Constantia" pitchFamily="18" charset="0"/>
              </a:rPr>
              <a:t>, (</a:t>
            </a:r>
            <a:r>
              <a:rPr lang="en-CA" b="1" dirty="0">
                <a:solidFill>
                  <a:srgbClr val="FF9900"/>
                </a:solidFill>
                <a:latin typeface="Constantia" pitchFamily="18" charset="0"/>
              </a:rPr>
              <a:t>CEA/</a:t>
            </a:r>
            <a:r>
              <a:rPr lang="en-CA" b="1" dirty="0" err="1">
                <a:solidFill>
                  <a:srgbClr val="FF9900"/>
                </a:solidFill>
                <a:latin typeface="Constantia" pitchFamily="18" charset="0"/>
              </a:rPr>
              <a:t>Saclay</a:t>
            </a:r>
            <a:r>
              <a:rPr lang="en-CA" b="1" dirty="0">
                <a:solidFill>
                  <a:srgbClr val="009DD9"/>
                </a:solidFill>
                <a:latin typeface="Constantia" pitchFamily="18" charset="0"/>
              </a:rPr>
              <a:t>) </a:t>
            </a:r>
            <a:r>
              <a:rPr lang="en-CA" b="1" dirty="0">
                <a:solidFill>
                  <a:srgbClr val="009DD9"/>
                </a:solidFill>
                <a:latin typeface="Times New Roman" pitchFamily="18" charset="0"/>
                <a:cs typeface="Times New Roman" pitchFamily="18" charset="0"/>
              </a:rPr>
              <a:t>1996</a:t>
            </a:r>
          </a:p>
        </p:txBody>
      </p:sp>
      <p:sp>
        <p:nvSpPr>
          <p:cNvPr id="42" name="矩形 1174"/>
          <p:cNvSpPr>
            <a:spLocks noChangeArrowheads="1"/>
          </p:cNvSpPr>
          <p:nvPr/>
        </p:nvSpPr>
        <p:spPr bwMode="auto">
          <a:xfrm>
            <a:off x="836257" y="1265742"/>
            <a:ext cx="40516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77800" indent="-177800">
              <a:spcBef>
                <a:spcPct val="50000"/>
              </a:spcBef>
            </a:pPr>
            <a:r>
              <a:rPr lang="en-US" sz="2000" b="1" dirty="0" err="1">
                <a:solidFill>
                  <a:srgbClr val="0000FF"/>
                </a:solidFill>
                <a:latin typeface="Constantia" pitchFamily="18" charset="0"/>
              </a:rPr>
              <a:t>MICROMEsh</a:t>
            </a:r>
            <a:r>
              <a:rPr lang="en-US" sz="2000" b="1" dirty="0">
                <a:solidFill>
                  <a:srgbClr val="0000FF"/>
                </a:solidFill>
                <a:latin typeface="Constantia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nstantia" pitchFamily="18" charset="0"/>
              </a:rPr>
              <a:t>GAseous</a:t>
            </a:r>
            <a:r>
              <a:rPr lang="en-US" sz="2000" b="1" dirty="0">
                <a:solidFill>
                  <a:srgbClr val="0000FF"/>
                </a:solidFill>
                <a:latin typeface="Constantia" pitchFamily="18" charset="0"/>
              </a:rPr>
              <a:t> Structure</a:t>
            </a:r>
            <a:endParaRPr lang="en-US" sz="2000" dirty="0">
              <a:solidFill>
                <a:srgbClr val="0000FF"/>
              </a:solidFill>
              <a:latin typeface="Constantia" pitchFamily="18" charset="0"/>
            </a:endParaRPr>
          </a:p>
        </p:txBody>
      </p: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65087" y="2362200"/>
            <a:ext cx="4545013" cy="911225"/>
            <a:chOff x="1551841" y="2306717"/>
            <a:chExt cx="4544159" cy="911578"/>
          </a:xfrm>
        </p:grpSpPr>
        <p:sp>
          <p:nvSpPr>
            <p:cNvPr id="45" name="Freeform 6"/>
            <p:cNvSpPr>
              <a:spLocks noChangeAspect="1"/>
            </p:cNvSpPr>
            <p:nvPr/>
          </p:nvSpPr>
          <p:spPr bwMode="auto">
            <a:xfrm>
              <a:off x="3065300" y="2306717"/>
              <a:ext cx="3030700" cy="911578"/>
            </a:xfrm>
            <a:custGeom>
              <a:avLst/>
              <a:gdLst>
                <a:gd name="T0" fmla="*/ 2147483647 w 862"/>
                <a:gd name="T1" fmla="*/ 0 h 257"/>
                <a:gd name="T2" fmla="*/ 2147483647 w 862"/>
                <a:gd name="T3" fmla="*/ 0 h 257"/>
                <a:gd name="T4" fmla="*/ 2147483647 w 862"/>
                <a:gd name="T5" fmla="*/ 2147483647 h 257"/>
                <a:gd name="T6" fmla="*/ 0 w 862"/>
                <a:gd name="T7" fmla="*/ 2147483647 h 257"/>
                <a:gd name="T8" fmla="*/ 2147483647 w 862"/>
                <a:gd name="T9" fmla="*/ 0 h 2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2" h="257">
                  <a:moveTo>
                    <a:pt x="218" y="0"/>
                  </a:moveTo>
                  <a:lnTo>
                    <a:pt x="862" y="0"/>
                  </a:lnTo>
                  <a:lnTo>
                    <a:pt x="640" y="257"/>
                  </a:lnTo>
                  <a:lnTo>
                    <a:pt x="0" y="25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CCFFFF"/>
            </a:solidFill>
            <a:ln w="1587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551841" y="2656102"/>
              <a:ext cx="1287221" cy="3700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0099CC"/>
                  </a:solidFill>
                  <a:latin typeface="Constantia" pitchFamily="18" charset="0"/>
                  <a:cs typeface="+mn-cs"/>
                </a:rPr>
                <a:t>Cathode</a:t>
              </a:r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 flipV="1">
              <a:off x="2629550" y="2840324"/>
              <a:ext cx="733288" cy="794"/>
            </a:xfrm>
            <a:prstGeom prst="straightConnector1">
              <a:avLst/>
            </a:prstGeom>
            <a:ln w="19050">
              <a:solidFill>
                <a:srgbClr val="00CC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26"/>
          <p:cNvGrpSpPr>
            <a:grpSpLocks noChangeAspect="1"/>
          </p:cNvGrpSpPr>
          <p:nvPr/>
        </p:nvGrpSpPr>
        <p:grpSpPr bwMode="auto">
          <a:xfrm>
            <a:off x="3035300" y="4332288"/>
            <a:ext cx="354012" cy="476250"/>
            <a:chOff x="648" y="740"/>
            <a:chExt cx="55" cy="74"/>
          </a:xfrm>
        </p:grpSpPr>
        <p:sp>
          <p:nvSpPr>
            <p:cNvPr id="49" name="AutoShape 27"/>
            <p:cNvSpPr>
              <a:spLocks noChangeAspect="1" noChangeArrowheads="1"/>
            </p:cNvSpPr>
            <p:nvPr/>
          </p:nvSpPr>
          <p:spPr bwMode="auto">
            <a:xfrm>
              <a:off x="660" y="740"/>
              <a:ext cx="30" cy="4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AutoShape 28"/>
            <p:cNvSpPr>
              <a:spLocks noChangeAspect="1" noChangeArrowheads="1"/>
            </p:cNvSpPr>
            <p:nvPr/>
          </p:nvSpPr>
          <p:spPr bwMode="auto">
            <a:xfrm>
              <a:off x="673" y="745"/>
              <a:ext cx="30" cy="4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AutoShape 29"/>
            <p:cNvSpPr>
              <a:spLocks noChangeAspect="1" noChangeArrowheads="1"/>
            </p:cNvSpPr>
            <p:nvPr/>
          </p:nvSpPr>
          <p:spPr bwMode="auto">
            <a:xfrm>
              <a:off x="648" y="756"/>
              <a:ext cx="30" cy="4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AutoShape 30"/>
            <p:cNvSpPr>
              <a:spLocks noChangeAspect="1" noChangeArrowheads="1"/>
            </p:cNvSpPr>
            <p:nvPr/>
          </p:nvSpPr>
          <p:spPr bwMode="auto">
            <a:xfrm>
              <a:off x="669" y="768"/>
              <a:ext cx="30" cy="4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109537" y="3740150"/>
            <a:ext cx="4413250" cy="957263"/>
            <a:chOff x="1595963" y="3685061"/>
            <a:chExt cx="4413303" cy="956558"/>
          </a:xfrm>
        </p:grpSpPr>
        <p:grpSp>
          <p:nvGrpSpPr>
            <p:cNvPr id="54" name="Group 558"/>
            <p:cNvGrpSpPr>
              <a:grpSpLocks noChangeAspect="1"/>
            </p:cNvGrpSpPr>
            <p:nvPr/>
          </p:nvGrpSpPr>
          <p:grpSpPr bwMode="auto">
            <a:xfrm>
              <a:off x="2763851" y="3685061"/>
              <a:ext cx="3245415" cy="956558"/>
              <a:chOff x="15" y="129"/>
              <a:chExt cx="838" cy="219"/>
            </a:xfrm>
          </p:grpSpPr>
          <p:sp>
            <p:nvSpPr>
              <p:cNvPr id="57" name="AutoShape 559"/>
              <p:cNvSpPr>
                <a:spLocks noChangeAspect="1" noChangeArrowheads="1"/>
              </p:cNvSpPr>
              <p:nvPr/>
            </p:nvSpPr>
            <p:spPr bwMode="auto">
              <a:xfrm>
                <a:off x="15" y="129"/>
                <a:ext cx="838" cy="219"/>
              </a:xfrm>
              <a:prstGeom prst="parallelogram">
                <a:avLst>
                  <a:gd name="adj" fmla="val 95662"/>
                </a:avLst>
              </a:prstGeom>
              <a:solidFill>
                <a:srgbClr val="008000">
                  <a:alpha val="50195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8" name="Group 560"/>
              <p:cNvGrpSpPr>
                <a:grpSpLocks noChangeAspect="1"/>
              </p:cNvGrpSpPr>
              <p:nvPr/>
            </p:nvGrpSpPr>
            <p:grpSpPr bwMode="auto">
              <a:xfrm>
                <a:off x="26" y="133"/>
                <a:ext cx="816" cy="212"/>
                <a:chOff x="26" y="133"/>
                <a:chExt cx="816" cy="212"/>
              </a:xfrm>
            </p:grpSpPr>
            <p:grpSp>
              <p:nvGrpSpPr>
                <p:cNvPr id="59" name="Group 561"/>
                <p:cNvGrpSpPr>
                  <a:grpSpLocks noChangeAspect="1"/>
                </p:cNvGrpSpPr>
                <p:nvPr/>
              </p:nvGrpSpPr>
              <p:grpSpPr bwMode="auto">
                <a:xfrm>
                  <a:off x="359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216" name="AutoShape 5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7" name="AutoShape 5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8" name="AutoShape 5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9" name="AutoShape 5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0" name="AutoShape 5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1" name="AutoShape 5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2" name="AutoShape 5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3" name="AutoShape 5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4" name="AutoShape 5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5" name="AutoShape 5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6" name="AutoShape 5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7" name="AutoShape 5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0" name="Group 574"/>
                <p:cNvGrpSpPr>
                  <a:grpSpLocks noChangeAspect="1"/>
                </p:cNvGrpSpPr>
                <p:nvPr/>
              </p:nvGrpSpPr>
              <p:grpSpPr bwMode="auto">
                <a:xfrm>
                  <a:off x="406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204" name="AutoShape 5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5" name="AutoShape 57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6" name="AutoShape 5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7" name="AutoShape 5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8" name="AutoShape 5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9" name="AutoShape 5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0" name="AutoShape 5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1" name="AutoShape 5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2" name="AutoShape 5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3" name="AutoShape 5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4" name="AutoShape 5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5" name="AutoShape 5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1" name="Group 587"/>
                <p:cNvGrpSpPr>
                  <a:grpSpLocks noChangeAspect="1"/>
                </p:cNvGrpSpPr>
                <p:nvPr/>
              </p:nvGrpSpPr>
              <p:grpSpPr bwMode="auto">
                <a:xfrm>
                  <a:off x="26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192" name="AutoShape 58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3" name="AutoShape 5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4" name="AutoShape 5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5" name="AutoShape 5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6" name="AutoShape 5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7" name="AutoShape 59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8" name="AutoShape 5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9" name="AutoShape 5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0" name="AutoShape 5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1" name="AutoShape 5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2" name="AutoShape 5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3" name="AutoShape 5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2" name="Group 600"/>
                <p:cNvGrpSpPr>
                  <a:grpSpLocks noChangeAspect="1"/>
                </p:cNvGrpSpPr>
                <p:nvPr/>
              </p:nvGrpSpPr>
              <p:grpSpPr bwMode="auto">
                <a:xfrm>
                  <a:off x="72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180" name="AutoShape 6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1" name="AutoShape 6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2" name="AutoShape 6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3" name="AutoShape 6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4" name="AutoShape 6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5" name="AutoShape 6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6" name="AutoShape 6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7" name="AutoShape 6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8" name="AutoShape 6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9" name="AutoShape 6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0" name="AutoShape 6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1" name="AutoShape 6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3" name="Group 613"/>
                <p:cNvGrpSpPr>
                  <a:grpSpLocks noChangeAspect="1"/>
                </p:cNvGrpSpPr>
                <p:nvPr/>
              </p:nvGrpSpPr>
              <p:grpSpPr bwMode="auto">
                <a:xfrm>
                  <a:off x="119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168" name="AutoShape 6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9" name="AutoShape 6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0" name="AutoShape 6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1" name="AutoShape 6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2" name="AutoShape 6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3" name="AutoShape 6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4" name="AutoShape 6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5" name="AutoShape 6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6" name="AutoShape 6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7" name="AutoShape 6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8" name="AutoShape 6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9" name="AutoShape 6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4" name="Group 626"/>
                <p:cNvGrpSpPr>
                  <a:grpSpLocks noChangeAspect="1"/>
                </p:cNvGrpSpPr>
                <p:nvPr/>
              </p:nvGrpSpPr>
              <p:grpSpPr bwMode="auto">
                <a:xfrm>
                  <a:off x="166" y="134"/>
                  <a:ext cx="247" cy="211"/>
                  <a:chOff x="360" y="133"/>
                  <a:chExt cx="247" cy="211"/>
                </a:xfrm>
              </p:grpSpPr>
              <p:sp>
                <p:nvSpPr>
                  <p:cNvPr id="156" name="AutoShape 6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7" name="AutoShape 6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8" name="AutoShape 6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9" name="AutoShape 6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0" name="AutoShape 6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1" name="AutoShape 6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2" name="AutoShape 6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3" name="AutoShape 6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4" name="AutoShape 6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5" name="AutoShape 6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6" name="AutoShape 6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7" name="AutoShape 6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5" name="Group 639"/>
                <p:cNvGrpSpPr>
                  <a:grpSpLocks noChangeAspect="1"/>
                </p:cNvGrpSpPr>
                <p:nvPr/>
              </p:nvGrpSpPr>
              <p:grpSpPr bwMode="auto">
                <a:xfrm>
                  <a:off x="213" y="134"/>
                  <a:ext cx="247" cy="211"/>
                  <a:chOff x="360" y="133"/>
                  <a:chExt cx="247" cy="211"/>
                </a:xfrm>
              </p:grpSpPr>
              <p:sp>
                <p:nvSpPr>
                  <p:cNvPr id="144" name="AutoShape 6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5" name="AutoShape 6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6" name="AutoShape 6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7" name="AutoShape 6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8" name="AutoShape 6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9" name="AutoShape 6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0" name="AutoShape 6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1" name="AutoShape 6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2" name="AutoShape 6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3" name="AutoShape 6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4" name="AutoShape 6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5" name="AutoShape 6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6" name="Group 652"/>
                <p:cNvGrpSpPr>
                  <a:grpSpLocks noChangeAspect="1"/>
                </p:cNvGrpSpPr>
                <p:nvPr/>
              </p:nvGrpSpPr>
              <p:grpSpPr bwMode="auto">
                <a:xfrm>
                  <a:off x="263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132" name="AutoShape 6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3" name="AutoShape 6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4" name="AutoShape 6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5" name="AutoShape 6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6" name="AutoShape 6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7" name="AutoShape 6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8" name="AutoShape 6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9" name="AutoShape 6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0" name="AutoShape 6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1" name="AutoShape 6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2" name="AutoShape 6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3" name="AutoShape 6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7" name="Group 665"/>
                <p:cNvGrpSpPr>
                  <a:grpSpLocks noChangeAspect="1"/>
                </p:cNvGrpSpPr>
                <p:nvPr/>
              </p:nvGrpSpPr>
              <p:grpSpPr bwMode="auto">
                <a:xfrm>
                  <a:off x="311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120" name="AutoShape 6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" name="AutoShape 6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" name="AutoShape 6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" name="AutoShape 6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" name="AutoShape 6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5" name="AutoShape 6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" name="AutoShape 6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7" name="AutoShape 6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8" name="AutoShape 67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9" name="AutoShape 6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0" name="AutoShape 67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1" name="AutoShape 6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8" name="Group 678"/>
                <p:cNvGrpSpPr>
                  <a:grpSpLocks noChangeAspect="1"/>
                </p:cNvGrpSpPr>
                <p:nvPr/>
              </p:nvGrpSpPr>
              <p:grpSpPr bwMode="auto">
                <a:xfrm>
                  <a:off x="453" y="134"/>
                  <a:ext cx="247" cy="211"/>
                  <a:chOff x="360" y="133"/>
                  <a:chExt cx="247" cy="211"/>
                </a:xfrm>
              </p:grpSpPr>
              <p:sp>
                <p:nvSpPr>
                  <p:cNvPr id="108" name="AutoShape 6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" name="AutoShape 6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" name="AutoShape 6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1" name="AutoShape 6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" name="AutoShape 6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3" name="AutoShape 6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" name="AutoShape 6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" name="AutoShape 6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" name="AutoShape 6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" name="AutoShape 68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8" name="AutoShape 6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" name="AutoShape 6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9" name="Group 691"/>
                <p:cNvGrpSpPr>
                  <a:grpSpLocks noChangeAspect="1"/>
                </p:cNvGrpSpPr>
                <p:nvPr/>
              </p:nvGrpSpPr>
              <p:grpSpPr bwMode="auto">
                <a:xfrm>
                  <a:off x="501" y="133"/>
                  <a:ext cx="247" cy="211"/>
                  <a:chOff x="360" y="133"/>
                  <a:chExt cx="247" cy="211"/>
                </a:xfrm>
              </p:grpSpPr>
              <p:sp>
                <p:nvSpPr>
                  <p:cNvPr id="96" name="AutoShape 6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" name="AutoShape 69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" name="AutoShape 6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9" name="AutoShape 6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" name="AutoShape 6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" name="AutoShape 6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" name="AutoShape 6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" name="AutoShape 6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4" name="AutoShape 7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5" name="AutoShape 7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6" name="AutoShape 7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" name="AutoShape 7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0" name="Group 704"/>
                <p:cNvGrpSpPr>
                  <a:grpSpLocks noChangeAspect="1"/>
                </p:cNvGrpSpPr>
                <p:nvPr/>
              </p:nvGrpSpPr>
              <p:grpSpPr bwMode="auto">
                <a:xfrm>
                  <a:off x="548" y="134"/>
                  <a:ext cx="247" cy="211"/>
                  <a:chOff x="360" y="133"/>
                  <a:chExt cx="247" cy="211"/>
                </a:xfrm>
              </p:grpSpPr>
              <p:sp>
                <p:nvSpPr>
                  <p:cNvPr id="84" name="AutoShape 7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" name="AutoShape 7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" name="AutoShape 7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" name="AutoShape 7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" name="AutoShape 7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" name="AutoShape 7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" name="AutoShape 7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" name="AutoShape 7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2" name="AutoShape 7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" name="AutoShape 7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" name="AutoShape 7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" name="AutoShape 7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1" name="Group 717"/>
                <p:cNvGrpSpPr>
                  <a:grpSpLocks noChangeAspect="1"/>
                </p:cNvGrpSpPr>
                <p:nvPr/>
              </p:nvGrpSpPr>
              <p:grpSpPr bwMode="auto">
                <a:xfrm>
                  <a:off x="595" y="134"/>
                  <a:ext cx="247" cy="211"/>
                  <a:chOff x="360" y="133"/>
                  <a:chExt cx="247" cy="211"/>
                </a:xfrm>
              </p:grpSpPr>
              <p:sp>
                <p:nvSpPr>
                  <p:cNvPr id="72" name="AutoShape 7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6" y="222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" name="AutoShape 7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3" y="20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" name="AutoShape 7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186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" name="AutoShape 7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9" y="16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" name="AutoShape 7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4" y="13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" name="AutoShape 7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6" y="150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8" name="AutoShape 7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0" y="331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9" name="AutoShape 7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7" y="313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0" name="AutoShape 7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5" y="294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" name="AutoShape 7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275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" name="AutoShape 7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0" y="239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3" name="AutoShape 7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1" y="258"/>
                    <a:ext cx="53" cy="13"/>
                  </a:xfrm>
                  <a:prstGeom prst="parallelogram">
                    <a:avLst>
                      <a:gd name="adj" fmla="val 101923"/>
                    </a:avLst>
                  </a:prstGeom>
                  <a:solidFill>
                    <a:srgbClr val="FFFFFF">
                      <a:alpha val="50195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sp>
          <p:nvSpPr>
            <p:cNvPr id="55" name="TextBox 54"/>
            <p:cNvSpPr txBox="1"/>
            <p:nvPr/>
          </p:nvSpPr>
          <p:spPr>
            <a:xfrm>
              <a:off x="1595963" y="4230759"/>
              <a:ext cx="1287478" cy="3696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onstantia" pitchFamily="18" charset="0"/>
                  <a:cs typeface="+mn-cs"/>
                </a:rPr>
                <a:t>Mesh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>
              <a:off x="2297646" y="4383047"/>
              <a:ext cx="663583" cy="0"/>
            </a:xfrm>
            <a:prstGeom prst="straightConnector1">
              <a:avLst/>
            </a:prstGeom>
            <a:ln w="190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/>
          <p:cNvGrpSpPr>
            <a:grpSpLocks/>
          </p:cNvGrpSpPr>
          <p:nvPr/>
        </p:nvGrpSpPr>
        <p:grpSpPr bwMode="auto">
          <a:xfrm>
            <a:off x="3138487" y="2722563"/>
            <a:ext cx="138113" cy="1684337"/>
            <a:chOff x="4625697" y="2667000"/>
            <a:chExt cx="136803" cy="1684513"/>
          </a:xfrm>
        </p:grpSpPr>
        <p:grpSp>
          <p:nvGrpSpPr>
            <p:cNvPr id="229" name="Group 730"/>
            <p:cNvGrpSpPr>
              <a:grpSpLocks/>
            </p:cNvGrpSpPr>
            <p:nvPr/>
          </p:nvGrpSpPr>
          <p:grpSpPr bwMode="auto">
            <a:xfrm>
              <a:off x="4648200" y="3272715"/>
              <a:ext cx="114300" cy="1029911"/>
              <a:chOff x="4944" y="1584"/>
              <a:chExt cx="96" cy="1488"/>
            </a:xfrm>
          </p:grpSpPr>
          <p:sp>
            <p:nvSpPr>
              <p:cNvPr id="635" name="Oval 731"/>
              <p:cNvSpPr>
                <a:spLocks noChangeArrowheads="1"/>
              </p:cNvSpPr>
              <p:nvPr/>
            </p:nvSpPr>
            <p:spPr bwMode="auto">
              <a:xfrm>
                <a:off x="4944" y="158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6" name="Oval 732"/>
              <p:cNvSpPr>
                <a:spLocks noChangeArrowheads="1"/>
              </p:cNvSpPr>
              <p:nvPr/>
            </p:nvSpPr>
            <p:spPr bwMode="auto">
              <a:xfrm>
                <a:off x="4992" y="19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7" name="Oval 733"/>
              <p:cNvSpPr>
                <a:spLocks noChangeArrowheads="1"/>
              </p:cNvSpPr>
              <p:nvPr/>
            </p:nvSpPr>
            <p:spPr bwMode="auto">
              <a:xfrm>
                <a:off x="4992" y="230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8" name="Oval 734"/>
              <p:cNvSpPr>
                <a:spLocks noChangeArrowheads="1"/>
              </p:cNvSpPr>
              <p:nvPr/>
            </p:nvSpPr>
            <p:spPr bwMode="auto">
              <a:xfrm>
                <a:off x="4992" y="216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9" name="Oval 735"/>
              <p:cNvSpPr>
                <a:spLocks noChangeArrowheads="1"/>
              </p:cNvSpPr>
              <p:nvPr/>
            </p:nvSpPr>
            <p:spPr bwMode="auto">
              <a:xfrm>
                <a:off x="4944" y="172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0" name="Oval 736"/>
              <p:cNvSpPr>
                <a:spLocks noChangeArrowheads="1"/>
              </p:cNvSpPr>
              <p:nvPr/>
            </p:nvSpPr>
            <p:spPr bwMode="auto">
              <a:xfrm>
                <a:off x="4944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1" name="Oval 737"/>
              <p:cNvSpPr>
                <a:spLocks noChangeArrowheads="1"/>
              </p:cNvSpPr>
              <p:nvPr/>
            </p:nvSpPr>
            <p:spPr bwMode="auto">
              <a:xfrm>
                <a:off x="4992" y="244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2" name="Oval 738"/>
              <p:cNvSpPr>
                <a:spLocks noChangeArrowheads="1"/>
              </p:cNvSpPr>
              <p:nvPr/>
            </p:nvSpPr>
            <p:spPr bwMode="auto">
              <a:xfrm>
                <a:off x="4944" y="264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3" name="Oval 739"/>
              <p:cNvSpPr>
                <a:spLocks noChangeArrowheads="1"/>
              </p:cNvSpPr>
              <p:nvPr/>
            </p:nvSpPr>
            <p:spPr bwMode="auto">
              <a:xfrm>
                <a:off x="4992" y="278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4" name="Oval 740"/>
              <p:cNvSpPr>
                <a:spLocks noChangeArrowheads="1"/>
              </p:cNvSpPr>
              <p:nvPr/>
            </p:nvSpPr>
            <p:spPr bwMode="auto">
              <a:xfrm>
                <a:off x="4992" y="288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5" name="Oval 741"/>
              <p:cNvSpPr>
                <a:spLocks noChangeArrowheads="1"/>
              </p:cNvSpPr>
              <p:nvPr/>
            </p:nvSpPr>
            <p:spPr bwMode="auto">
              <a:xfrm>
                <a:off x="4944" y="302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30" name="Group 5825"/>
            <p:cNvGrpSpPr>
              <a:grpSpLocks/>
            </p:cNvGrpSpPr>
            <p:nvPr/>
          </p:nvGrpSpPr>
          <p:grpSpPr bwMode="auto">
            <a:xfrm>
              <a:off x="4625697" y="2667000"/>
              <a:ext cx="132039" cy="1684513"/>
              <a:chOff x="4625697" y="2667000"/>
              <a:chExt cx="132039" cy="1684513"/>
            </a:xfrm>
          </p:grpSpPr>
          <p:sp>
            <p:nvSpPr>
              <p:cNvPr id="231" name="Line 746"/>
              <p:cNvSpPr>
                <a:spLocks noChangeAspect="1" noChangeShapeType="1"/>
              </p:cNvSpPr>
              <p:nvPr/>
            </p:nvSpPr>
            <p:spPr bwMode="auto">
              <a:xfrm>
                <a:off x="4691078" y="2667000"/>
                <a:ext cx="9195" cy="1628439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32" name="Group 749"/>
              <p:cNvGrpSpPr>
                <a:grpSpLocks noChangeAspect="1"/>
              </p:cNvGrpSpPr>
              <p:nvPr/>
            </p:nvGrpSpPr>
            <p:grpSpPr bwMode="auto">
              <a:xfrm rot="10800000">
                <a:off x="4625697" y="2974645"/>
                <a:ext cx="132039" cy="1376868"/>
                <a:chOff x="1049" y="395"/>
                <a:chExt cx="35" cy="150"/>
              </a:xfrm>
            </p:grpSpPr>
            <p:grpSp>
              <p:nvGrpSpPr>
                <p:cNvPr id="233" name="Group 750"/>
                <p:cNvGrpSpPr>
                  <a:grpSpLocks noChangeAspect="1"/>
                </p:cNvGrpSpPr>
                <p:nvPr/>
              </p:nvGrpSpPr>
              <p:grpSpPr bwMode="auto">
                <a:xfrm>
                  <a:off x="1056" y="395"/>
                  <a:ext cx="20" cy="88"/>
                  <a:chOff x="188" y="187"/>
                  <a:chExt cx="20" cy="88"/>
                </a:xfrm>
              </p:grpSpPr>
              <p:sp>
                <p:nvSpPr>
                  <p:cNvPr id="435" name="Line 75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6" name="Line 75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7" name="Line 75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8" name="Line 75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97"/>
                    <a:ext cx="6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9" name="Line 75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0" name="Line 75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1" name="Line 75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1" y="187"/>
                    <a:ext cx="7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2" name="Line 75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3" name="Line 75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4" name="Line 76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5" name="Line 76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6" name="Line 76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7" name="Line 76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8" name="Line 76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9" name="Line 76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0" name="Line 76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5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1" name="Line 76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2" name="Line 76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3" name="Line 76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4" name="Line 7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09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5" name="Line 77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20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6" name="Line 77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7" name="Line 77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8" name="Line 77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9" name="Line 77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8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0" name="Line 77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1" name="Line 77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2" name="Line 77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3" name="Line 77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4" name="Line 78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5" name="Line 78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7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6" name="Line 78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0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7" name="Line 78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8" name="Line 78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9" name="Line 7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0" name="Line 7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1" name="Line 7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2" name="Line 78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3" name="Line 7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4" name="Line 79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19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5" name="Line 79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9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6" name="Line 79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7" name="Line 79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8" y="187"/>
                    <a:ext cx="10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8" name="Line 79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9" name="Line 79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0" name="Line 79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1" name="Line 79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2" name="Line 7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3" name="Line 79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2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4" name="Line 80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19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5" name="Line 80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6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6" name="Line 80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0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7" name="Line 80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8" name="Line 80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9" name="Line 80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0" name="Line 80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1" name="Line 80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2" name="Line 80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3" name="Line 80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4" name="Line 8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87"/>
                    <a:ext cx="4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5" name="Line 81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5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6" name="Line 81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" name="Line 81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8" name="Line 81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9" name="Line 81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0" name="Line 8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1" name="Line 81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2" name="Line 81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190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3" name="Line 8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187"/>
                    <a:ext cx="5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4" name="Line 82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1" y="187"/>
                    <a:ext cx="7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5" name="Line 82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6" name="Line 82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7" name="Line 82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1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8" name="Line 8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9" name="Line 82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0" name="Line 8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1" name="Line 82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2" name="Line 82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3" name="Line 8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3" y="187"/>
                    <a:ext cx="5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4" name="Line 83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5" name="Line 83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6" name="Line 83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7" name="Line 8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8" name="Line 8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9" name="Line 83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0" name="Line 83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1" name="Line 83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2" name="Line 83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" name="Line 83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4" name="Line 84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5" name="Line 84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6" name="Line 84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7" name="Line 84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8" name="Line 84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9" name="Line 84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" name="Line 8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1" name="Line 84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6" y="187"/>
                    <a:ext cx="2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2" name="Line 84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3" name="Line 84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" name="Line 85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5" name="Line 85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6" name="Line 85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7" name="Line 85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8" name="Line 85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9" name="Line 85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0" name="Line 85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1" name="Line 85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2" name="Line 85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3" name="Line 85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1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4" name="Line 86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5" name="Line 86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6" name="Line 86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7"/>
                    <a:ext cx="8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7" name="Line 86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0"/>
                    <a:ext cx="7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8" name="Line 8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9" name="Line 86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3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0" name="Line 86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1" name="Line 86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2" name="Line 86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" name="Line 86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4" name="Line 87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203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5" name="Line 87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19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6" name="Line 87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9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7" name="Line 87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7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8" name="Line 87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9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9" name="Line 87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0" name="Line 8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1" name="Line 87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2" name="Line 87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3" name="Line 87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4" name="Line 88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97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5" name="Line 88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190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6" name="Line 88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7" name="Line 88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3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8" name="Line 88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9" name="Line 88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0" name="Line 8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1" name="Line 8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2" name="Line 88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" name="Line 8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4" name="Line 89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5" name="Line 89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6" name="Line 89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6" y="187"/>
                    <a:ext cx="2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7" name="Line 89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8" name="Line 89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9" name="Line 89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0" name="Line 89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1" name="Line 8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2" name="Line 8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3" name="Line 89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4" name="Line 90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5" name="Line 90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9" y="187"/>
                    <a:ext cx="9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6" name="Line 90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7" name="Line 90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8" name="Line 90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9" name="Line 90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0" name="Line 90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03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1" name="Line 90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2" name="Line 9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3" name="Line 9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4" name="Line 91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5" name="Line 9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6" name="Line 9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7" name="Line 9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8" name="Line 9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9" name="Line 91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0" name="Line 9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1" name="Line 91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2" name="Line 91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3" name="Line 91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2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4" name="Line 92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5" name="Line 92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6" name="Line 92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7" name="Line 9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8" name="Line 9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9" name="Line 92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197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0" name="Line 92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1" name="Line 92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2" name="Line 92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3" name="Line 9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4" name="Line 9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2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5" name="Line 93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1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6" name="Line 93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7" name="Line 9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" name="Line 9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9" name="Line 93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0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" name="Line 93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1" name="Line 93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2" name="Line 93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3" name="Line 93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6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4" name="Line 94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6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5" name="Line 94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56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6" name="Line 9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7" name="Line 94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4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8" name="Line 94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37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9" name="Line 94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31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30" name="Line 9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25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31" name="Line 94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8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32" name="Line 94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33" name="Line 94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34" name="Line 95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4" name="Group 951"/>
                <p:cNvGrpSpPr>
                  <a:grpSpLocks noChangeAspect="1"/>
                </p:cNvGrpSpPr>
                <p:nvPr/>
              </p:nvGrpSpPr>
              <p:grpSpPr bwMode="auto">
                <a:xfrm>
                  <a:off x="1049" y="396"/>
                  <a:ext cx="35" cy="149"/>
                  <a:chOff x="182" y="187"/>
                  <a:chExt cx="35" cy="149"/>
                </a:xfrm>
              </p:grpSpPr>
              <p:sp>
                <p:nvSpPr>
                  <p:cNvPr id="235" name="Line 95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6" name="Line 95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7" name="Line 95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8" name="Line 95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9" name="Line 95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0" name="Line 95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6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1" name="Line 95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56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2" name="Line 95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3" name="Line 96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244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4" name="Line 96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237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5" name="Line 96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231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" name="Line 96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225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7" name="Line 9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5" y="218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8" name="Line 96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5" y="21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9" name="Line 96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5" y="20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0" name="Line 96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5" y="19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1" name="Line 96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3" y="1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2" name="Line 96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2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3" name="Line 97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2" y="187"/>
                    <a:ext cx="16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4" name="Line 9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5" name="Line 97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6" name="Line 97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6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7" name="Line 97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56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8" name="Line 9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5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9" name="Line 9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44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0" name="Line 97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37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1" name="Line 97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31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2" name="Line 97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3" name="Line 98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8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4" name="Line 98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2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5" name="Line 98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6" name="Line 98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19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7" name="Line 98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8" name="Line 98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9" name="Line 9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0" name="Line 98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1" name="Line 98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6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2" name="Line 9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6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3" name="Line 99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56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4" name="Line 99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5" name="Line 99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44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" name="Line 99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37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7" name="Line 99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3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8" name="Line 99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25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9" name="Line 99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18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0" name="Line 9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2" y="21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1" name="Line 9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2" y="206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2" name="Line 99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199"/>
                    <a:ext cx="6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3" name="Line 100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1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4" name="Line 100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5" name="Line 100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5" y="187"/>
                    <a:ext cx="3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6" name="Line 100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" name="Line 100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69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" name="Line 100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6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" name="Line 100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56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" name="Line 100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1" name="Line 10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4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2" name="Line 10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37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3" name="Line 10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3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4" name="Line 101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2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5" name="Line 10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18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6" name="Line 10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" name="Line 101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0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8" name="Line 101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" name="Line 10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0" name="Line 101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" name="Line 10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" name="Line 101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3" name="Line 102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305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" name="Line 102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9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5" name="Line 102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9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6" name="Line 102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" name="Line 10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80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" name="Line 102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74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" name="Line 10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6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" name="Line 102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1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" name="Line 102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55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" name="Line 102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49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" name="Line 103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42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" name="Line 103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3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" name="Line 103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30"/>
                    <a:ext cx="6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" name="Line 10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23"/>
                    <a:ext cx="6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" name="Line 10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7"/>
                    <a:ext cx="7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" name="Line 103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11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" name="Line 103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04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" name="Line 103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" name="Line 103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2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" name="Line 103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87"/>
                    <a:ext cx="1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3" name="Line 104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7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4" name="Line 104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5" name="Line 10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305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6" name="Line 104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99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7" name="Line 104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9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8" name="Line 104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8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9" name="Line 10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8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0" name="Line 104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74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1" name="Line 104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8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2" name="Line 104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1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3" name="Line 105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55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4" name="Line 105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4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5" name="Line 105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42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6" name="Line 105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3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" name="Line 105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30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" name="Line 105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3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" name="Line 105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" name="Line 105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1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1" name="Line 105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4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2" name="Line 105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3" name="Line 106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4" name="Line 106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87"/>
                    <a:ext cx="2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5" name="Line 106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7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6" name="Line 106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7" name="Line 10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305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8" name="Line 106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99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" name="Line 106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9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0" name="Line 106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1" name="Line 106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8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2" name="Line 106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274"/>
                    <a:ext cx="9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3" name="Line 10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26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4" name="Line 107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2" y="261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5" name="Line 107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2" y="255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6" name="Line 107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4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7" name="Line 107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42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8" name="Line 107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3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9" name="Line 10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23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0" name="Line 107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223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1" name="Line 107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21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2" name="Line 107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21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3" name="Line 108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8" y="204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4" name="Line 108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7" y="198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5" name="Line 108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7" y="192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6" name="Line 108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87"/>
                    <a:ext cx="3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7" name="Line 108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9" y="187"/>
                    <a:ext cx="9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8" name="Line 10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9" name="Line 10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305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0" name="Line 10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99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1" name="Line 108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2" name="Line 10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" y="2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3" name="Line 109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280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4" name="Line 109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3" y="27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5" name="Line 109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268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6" name="Line 109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3" y="261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7" name="Line 109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25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8" name="Line 109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4" y="24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9" name="Line 109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7" y="242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0" name="Line 10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6" y="23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1" name="Line 10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6" y="230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2" name="Line 109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10" y="223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3" name="Line 110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8" y="21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4" name="Line 110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8" y="211"/>
                    <a:ext cx="6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5" name="Line 110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9" y="204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6" name="Line 110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9" y="198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7" name="Line 110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13" y="19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8" name="Line 110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14" y="187"/>
                    <a:ext cx="3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9" name="Line 110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6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0" name="Line 110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49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1" name="Line 11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33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2" name="Line 11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324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3" name="Line 11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317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4" name="Line 111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311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5" name="Line 111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30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6" name="Line 11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2" y="298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7" name="Line 11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2" y="29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8" name="Line 111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8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" name="Line 11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7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0" name="Line 111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7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1" name="Line 111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6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2" name="Line 111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6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3" name="Line 112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254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4" name="Line 112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24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5" name="Line 112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24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6" name="Line 112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7" y="235"/>
                    <a:ext cx="6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7" name="Line 11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7" y="22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8" name="Line 112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22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9" name="Line 11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5" y="216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0" name="Line 112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5" y="210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1" name="Line 112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4" y="20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2" name="Line 112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3" y="197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3" name="Line 113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3" y="191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4" name="Line 113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4" y="187"/>
                    <a:ext cx="2" cy="4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5" name="Line 113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4" y="187"/>
                    <a:ext cx="1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6" name="Line 113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3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7" name="Line 11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314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8" name="Line 113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308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9" name="Line 113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301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" name="Line 113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9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1" name="Line 113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8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2" name="Line 113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82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3" name="Line 114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7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4" name="Line 114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7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5" name="Line 11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63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6" name="Line 114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5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7" name="Line 114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5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8" name="Line 114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44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9" name="Line 11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38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0" name="Line 114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3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1" name="Line 114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25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2" name="Line 114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1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3" name="Line 115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4" name="Line 115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646" name="Group 645"/>
          <p:cNvGrpSpPr>
            <a:grpSpLocks/>
          </p:cNvGrpSpPr>
          <p:nvPr/>
        </p:nvGrpSpPr>
        <p:grpSpPr bwMode="auto">
          <a:xfrm>
            <a:off x="427037" y="3252788"/>
            <a:ext cx="1241425" cy="1025525"/>
            <a:chOff x="1504634" y="3197473"/>
            <a:chExt cx="1241530" cy="1024832"/>
          </a:xfrm>
        </p:grpSpPr>
        <p:cxnSp>
          <p:nvCxnSpPr>
            <p:cNvPr id="647" name="AutoShape 28"/>
            <p:cNvCxnSpPr>
              <a:cxnSpLocks noChangeAspect="1" noChangeShapeType="1"/>
            </p:cNvCxnSpPr>
            <p:nvPr/>
          </p:nvCxnSpPr>
          <p:spPr bwMode="auto">
            <a:xfrm>
              <a:off x="2746164" y="3197473"/>
              <a:ext cx="0" cy="1024832"/>
            </a:xfrm>
            <a:prstGeom prst="straightConnector1">
              <a:avLst/>
            </a:prstGeom>
            <a:noFill/>
            <a:ln w="9525">
              <a:solidFill>
                <a:srgbClr val="0066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8" name="Text Box 29"/>
            <p:cNvSpPr txBox="1">
              <a:spLocks noChangeAspect="1" noChangeArrowheads="1"/>
            </p:cNvSpPr>
            <p:nvPr/>
          </p:nvSpPr>
          <p:spPr bwMode="auto">
            <a:xfrm>
              <a:off x="1504634" y="3381496"/>
              <a:ext cx="1179513" cy="553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4" rIns="91428" bIns="4571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sz="1600" b="1" dirty="0">
                  <a:solidFill>
                    <a:srgbClr val="006600"/>
                  </a:solidFill>
                  <a:latin typeface="Constantia" pitchFamily="18" charset="0"/>
                </a:rPr>
                <a:t>Drift gap</a:t>
              </a:r>
            </a:p>
            <a:p>
              <a:pPr algn="ctr" eaLnBrk="1" hangingPunct="1"/>
              <a:r>
                <a:rPr lang="en-US" sz="1400" dirty="0">
                  <a:solidFill>
                    <a:srgbClr val="006600"/>
                  </a:solidFill>
                  <a:latin typeface="Constantia" pitchFamily="18" charset="0"/>
                </a:rPr>
                <a:t>~</a:t>
              </a:r>
              <a:r>
                <a:rPr lang="en-US" sz="1400" dirty="0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0.3</a:t>
              </a:r>
              <a:r>
                <a:rPr lang="en-US" sz="1400" dirty="0">
                  <a:solidFill>
                    <a:srgbClr val="006600"/>
                  </a:solidFill>
                  <a:latin typeface="Constantia" pitchFamily="18" charset="0"/>
                </a:rPr>
                <a:t> kV/cm</a:t>
              </a:r>
            </a:p>
          </p:txBody>
        </p:sp>
      </p:grpSp>
      <p:grpSp>
        <p:nvGrpSpPr>
          <p:cNvPr id="649" name="Group 648"/>
          <p:cNvGrpSpPr>
            <a:grpSpLocks/>
          </p:cNvGrpSpPr>
          <p:nvPr/>
        </p:nvGrpSpPr>
        <p:grpSpPr bwMode="auto">
          <a:xfrm>
            <a:off x="3951287" y="3065463"/>
            <a:ext cx="2525713" cy="915987"/>
            <a:chOff x="5029200" y="3009659"/>
            <a:chExt cx="2524601" cy="916424"/>
          </a:xfrm>
        </p:grpSpPr>
        <p:cxnSp>
          <p:nvCxnSpPr>
            <p:cNvPr id="650" name="AutoShape 28"/>
            <p:cNvCxnSpPr>
              <a:cxnSpLocks noChangeAspect="1" noChangeShapeType="1"/>
            </p:cNvCxnSpPr>
            <p:nvPr/>
          </p:nvCxnSpPr>
          <p:spPr bwMode="auto">
            <a:xfrm>
              <a:off x="5763358" y="3626365"/>
              <a:ext cx="0" cy="29971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1" name="Text Box 29"/>
            <p:cNvSpPr txBox="1">
              <a:spLocks noChangeAspect="1" noChangeArrowheads="1"/>
            </p:cNvSpPr>
            <p:nvPr/>
          </p:nvSpPr>
          <p:spPr bwMode="auto">
            <a:xfrm>
              <a:off x="5029200" y="3009659"/>
              <a:ext cx="2524601" cy="592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4" rIns="91428" bIns="4571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600" b="1" dirty="0">
                  <a:solidFill>
                    <a:srgbClr val="FF0000"/>
                  </a:solidFill>
                  <a:latin typeface="Constantia" pitchFamily="18" charset="0"/>
                </a:rPr>
                <a:t>Amplification gap</a:t>
              </a:r>
            </a:p>
            <a:p>
              <a:pPr eaLnBrk="1" hangingPunct="1">
                <a:spcBef>
                  <a:spcPts val="300"/>
                </a:spcBef>
              </a:pPr>
              <a:r>
                <a:rPr lang="en-US" sz="1400" dirty="0">
                  <a:solidFill>
                    <a:srgbClr val="FF0000"/>
                  </a:solidFill>
                  <a:latin typeface="Constantia" pitchFamily="18" charset="0"/>
                </a:rPr>
                <a:t> ~</a:t>
              </a:r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50-100</a:t>
              </a:r>
              <a:r>
                <a:rPr lang="en-US" sz="1400" dirty="0">
                  <a:solidFill>
                    <a:srgbClr val="FF0000"/>
                  </a:solidFill>
                  <a:latin typeface="Constantia" pitchFamily="18" charset="0"/>
                </a:rPr>
                <a:t> µm    ~</a:t>
              </a:r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50</a:t>
              </a:r>
              <a:r>
                <a:rPr lang="en-US" sz="1400" dirty="0">
                  <a:solidFill>
                    <a:srgbClr val="FF0000"/>
                  </a:solidFill>
                  <a:latin typeface="Constantia" pitchFamily="18" charset="0"/>
                </a:rPr>
                <a:t> kV/cm</a:t>
              </a:r>
            </a:p>
          </p:txBody>
        </p:sp>
      </p:grpSp>
      <p:grpSp>
        <p:nvGrpSpPr>
          <p:cNvPr id="652" name="Group 651"/>
          <p:cNvGrpSpPr>
            <a:grpSpLocks/>
          </p:cNvGrpSpPr>
          <p:nvPr/>
        </p:nvGrpSpPr>
        <p:grpSpPr bwMode="auto">
          <a:xfrm>
            <a:off x="243914" y="1905000"/>
            <a:ext cx="3308350" cy="461661"/>
            <a:chOff x="850244" y="1962376"/>
            <a:chExt cx="3308678" cy="461665"/>
          </a:xfrm>
        </p:grpSpPr>
        <p:sp>
          <p:nvSpPr>
            <p:cNvPr id="653" name="Text Box 44"/>
            <p:cNvSpPr txBox="1">
              <a:spLocks noChangeArrowheads="1"/>
            </p:cNvSpPr>
            <p:nvPr/>
          </p:nvSpPr>
          <p:spPr bwMode="auto">
            <a:xfrm>
              <a:off x="879120" y="1962376"/>
              <a:ext cx="32798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sz="2400" b="1" dirty="0" err="1" smtClean="0">
                  <a:solidFill>
                    <a:srgbClr val="000000"/>
                  </a:solidFill>
                  <a:latin typeface="Constantia" pitchFamily="18" charset="0"/>
                </a:rPr>
                <a:t>E</a:t>
              </a:r>
              <a:r>
                <a:rPr lang="en-CA" sz="2400" b="1" baseline="-25000" dirty="0" err="1">
                  <a:solidFill>
                    <a:srgbClr val="000000"/>
                  </a:solidFill>
                  <a:latin typeface="Constantia" pitchFamily="18" charset="0"/>
                </a:rPr>
                <a:t>amplif</a:t>
              </a:r>
              <a:r>
                <a:rPr lang="en-CA" sz="2400" b="1" baseline="-25000" dirty="0">
                  <a:solidFill>
                    <a:srgbClr val="000000"/>
                  </a:solidFill>
                  <a:latin typeface="Constantia" pitchFamily="18" charset="0"/>
                </a:rPr>
                <a:t>  </a:t>
              </a:r>
              <a:r>
                <a:rPr lang="en-CA" sz="2400" b="1" dirty="0">
                  <a:solidFill>
                    <a:srgbClr val="000000"/>
                  </a:solidFill>
                  <a:latin typeface="Constantia" pitchFamily="18" charset="0"/>
                </a:rPr>
                <a:t>/ </a:t>
              </a:r>
              <a:r>
                <a:rPr lang="en-CA" sz="2400" b="1" dirty="0" err="1" smtClean="0">
                  <a:solidFill>
                    <a:srgbClr val="000000"/>
                  </a:solidFill>
                  <a:latin typeface="Constantia" pitchFamily="18" charset="0"/>
                </a:rPr>
                <a:t>E</a:t>
              </a:r>
              <a:r>
                <a:rPr lang="en-CA" sz="2400" b="1" baseline="-25000" dirty="0" err="1" smtClean="0">
                  <a:solidFill>
                    <a:srgbClr val="000000"/>
                  </a:solidFill>
                  <a:latin typeface="Constantia" pitchFamily="18" charset="0"/>
                </a:rPr>
                <a:t>drift</a:t>
              </a:r>
              <a:r>
                <a:rPr lang="en-CA" sz="2400" b="1" dirty="0" smtClean="0">
                  <a:solidFill>
                    <a:srgbClr val="000000"/>
                  </a:solidFill>
                  <a:latin typeface="Constantia" pitchFamily="18" charset="0"/>
                </a:rPr>
                <a:t> </a:t>
              </a:r>
              <a:r>
                <a:rPr lang="en-CA" sz="2400" b="1" dirty="0">
                  <a:solidFill>
                    <a:srgbClr val="000000"/>
                  </a:solidFill>
                  <a:latin typeface="Constantia" pitchFamily="18" charset="0"/>
                </a:rPr>
                <a:t>~ </a:t>
              </a:r>
              <a:r>
                <a:rPr lang="en-CA" sz="2400" b="1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200</a:t>
              </a:r>
              <a:endParaRPr lang="en-CA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4" name="矩形 1177"/>
            <p:cNvSpPr/>
            <p:nvPr/>
          </p:nvSpPr>
          <p:spPr>
            <a:xfrm>
              <a:off x="850244" y="2014534"/>
              <a:ext cx="2918114" cy="4050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grpSp>
        <p:nvGrpSpPr>
          <p:cNvPr id="655" name="Group 654"/>
          <p:cNvGrpSpPr>
            <a:grpSpLocks/>
          </p:cNvGrpSpPr>
          <p:nvPr/>
        </p:nvGrpSpPr>
        <p:grpSpPr bwMode="auto">
          <a:xfrm>
            <a:off x="3248647" y="3810000"/>
            <a:ext cx="4676153" cy="2720975"/>
            <a:chOff x="3260208" y="3826466"/>
            <a:chExt cx="4675370" cy="2721067"/>
          </a:xfrm>
        </p:grpSpPr>
        <p:pic>
          <p:nvPicPr>
            <p:cNvPr id="65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159" y="3826466"/>
              <a:ext cx="3003419" cy="2721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57" name="Straight Arrow Connector 656"/>
            <p:cNvCxnSpPr>
              <a:stCxn id="410" idx="0"/>
            </p:cNvCxnSpPr>
            <p:nvPr/>
          </p:nvCxnSpPr>
          <p:spPr>
            <a:xfrm>
              <a:off x="3260208" y="4130996"/>
              <a:ext cx="1682469" cy="7763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0" name="Freeform 7"/>
          <p:cNvSpPr>
            <a:spLocks/>
          </p:cNvSpPr>
          <p:nvPr/>
        </p:nvSpPr>
        <p:spPr bwMode="auto">
          <a:xfrm>
            <a:off x="2139558" y="5160956"/>
            <a:ext cx="890278" cy="401644"/>
          </a:xfrm>
          <a:custGeom>
            <a:avLst/>
            <a:gdLst>
              <a:gd name="T0" fmla="*/ 0 w 1072"/>
              <a:gd name="T1" fmla="*/ 2147483647 h 483"/>
              <a:gd name="T2" fmla="*/ 2147483647 w 1072"/>
              <a:gd name="T3" fmla="*/ 2147483647 h 483"/>
              <a:gd name="T4" fmla="*/ 2147483647 w 1072"/>
              <a:gd name="T5" fmla="*/ 2147483647 h 483"/>
              <a:gd name="T6" fmla="*/ 2147483647 w 1072"/>
              <a:gd name="T7" fmla="*/ 2147483647 h 483"/>
              <a:gd name="T8" fmla="*/ 2147483647 w 1072"/>
              <a:gd name="T9" fmla="*/ 2147483647 h 483"/>
              <a:gd name="T10" fmla="*/ 2147483647 w 1072"/>
              <a:gd name="T11" fmla="*/ 2147483647 h 483"/>
              <a:gd name="T12" fmla="*/ 2147483647 w 1072"/>
              <a:gd name="T13" fmla="*/ 2147483647 h 483"/>
              <a:gd name="T14" fmla="*/ 2147483647 w 1072"/>
              <a:gd name="T15" fmla="*/ 2147483647 h 483"/>
              <a:gd name="T16" fmla="*/ 2147483647 w 1072"/>
              <a:gd name="T17" fmla="*/ 2147483647 h 483"/>
              <a:gd name="T18" fmla="*/ 2147483647 w 1072"/>
              <a:gd name="T19" fmla="*/ 2147483647 h 483"/>
              <a:gd name="T20" fmla="*/ 2147483647 w 1072"/>
              <a:gd name="T21" fmla="*/ 2147483647 h 48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072" h="483">
                <a:moveTo>
                  <a:pt x="0" y="3"/>
                </a:moveTo>
                <a:cubicBezTo>
                  <a:pt x="20" y="4"/>
                  <a:pt x="87" y="0"/>
                  <a:pt x="118" y="7"/>
                </a:cubicBezTo>
                <a:cubicBezTo>
                  <a:pt x="149" y="14"/>
                  <a:pt x="172" y="11"/>
                  <a:pt x="186" y="48"/>
                </a:cubicBezTo>
                <a:cubicBezTo>
                  <a:pt x="200" y="85"/>
                  <a:pt x="199" y="165"/>
                  <a:pt x="205" y="232"/>
                </a:cubicBezTo>
                <a:cubicBezTo>
                  <a:pt x="211" y="299"/>
                  <a:pt x="216" y="413"/>
                  <a:pt x="224" y="448"/>
                </a:cubicBezTo>
                <a:cubicBezTo>
                  <a:pt x="232" y="483"/>
                  <a:pt x="240" y="482"/>
                  <a:pt x="256" y="442"/>
                </a:cubicBezTo>
                <a:cubicBezTo>
                  <a:pt x="272" y="402"/>
                  <a:pt x="274" y="252"/>
                  <a:pt x="322" y="208"/>
                </a:cubicBezTo>
                <a:cubicBezTo>
                  <a:pt x="370" y="164"/>
                  <a:pt x="480" y="186"/>
                  <a:pt x="544" y="178"/>
                </a:cubicBezTo>
                <a:cubicBezTo>
                  <a:pt x="608" y="170"/>
                  <a:pt x="666" y="183"/>
                  <a:pt x="709" y="160"/>
                </a:cubicBezTo>
                <a:cubicBezTo>
                  <a:pt x="752" y="137"/>
                  <a:pt x="742" y="60"/>
                  <a:pt x="802" y="37"/>
                </a:cubicBezTo>
                <a:cubicBezTo>
                  <a:pt x="862" y="14"/>
                  <a:pt x="1016" y="23"/>
                  <a:pt x="1072" y="19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66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Introduction</a:t>
            </a:r>
            <a:endParaRPr lang="en-US" altLang="zh-CN" dirty="0"/>
          </a:p>
        </p:txBody>
      </p:sp>
      <p:sp>
        <p:nvSpPr>
          <p:cNvPr id="40" name="Titre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Micromegas</a:t>
            </a:r>
            <a:endParaRPr lang="fr-FR" dirty="0"/>
          </a:p>
        </p:txBody>
      </p:sp>
      <p:sp>
        <p:nvSpPr>
          <p:cNvPr id="658" name="Text Box 43"/>
          <p:cNvSpPr txBox="1">
            <a:spLocks noChangeArrowheads="1"/>
          </p:cNvSpPr>
          <p:nvPr/>
        </p:nvSpPr>
        <p:spPr bwMode="auto">
          <a:xfrm>
            <a:off x="4718650" y="2127041"/>
            <a:ext cx="4284229" cy="2308312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0000CC"/>
            </a:solidFill>
            <a:miter lim="800000"/>
            <a:headEnd/>
            <a:tailEnd/>
          </a:ln>
        </p:spPr>
        <p:txBody>
          <a:bodyPr wrap="square" lIns="91428" tIns="45714" rIns="91428" bIns="45714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99"/>
                </a:solidFill>
                <a:latin typeface="Constantia"/>
                <a:cs typeface="+mn-cs"/>
              </a:rPr>
              <a:t>Characteristics:</a:t>
            </a:r>
          </a:p>
          <a:p>
            <a:pPr marL="177800" indent="-177800" fontAlgn="auto">
              <a:spcBef>
                <a:spcPct val="5000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b="1" dirty="0">
                <a:solidFill>
                  <a:srgbClr val="000099"/>
                </a:solidFill>
                <a:latin typeface="Constantia"/>
                <a:cs typeface="+mn-cs"/>
              </a:rPr>
              <a:t>Spatial resolution (</a:t>
            </a:r>
            <a:r>
              <a:rPr lang="en-US" b="1" dirty="0">
                <a:latin typeface="Constantia"/>
                <a:cs typeface="+mn-cs"/>
              </a:rPr>
              <a:t>&lt;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l-GR" b="1" dirty="0">
                <a:latin typeface="Times New Roman"/>
                <a:cs typeface="Times New Roman"/>
              </a:rPr>
              <a:t>μ</a:t>
            </a:r>
            <a:r>
              <a:rPr lang="en-GB" b="1" dirty="0">
                <a:latin typeface="Times New Roman"/>
                <a:cs typeface="Times New Roman"/>
              </a:rPr>
              <a:t>m</a:t>
            </a:r>
            <a:r>
              <a:rPr lang="en-US" b="1" dirty="0">
                <a:solidFill>
                  <a:srgbClr val="000099"/>
                </a:solidFill>
                <a:latin typeface="Constantia"/>
                <a:cs typeface="+mn-cs"/>
              </a:rPr>
              <a:t>)</a:t>
            </a:r>
          </a:p>
          <a:p>
            <a:pPr marL="177800" indent="-177800" fontAlgn="auto">
              <a:spcBef>
                <a:spcPct val="5000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b="1" dirty="0">
                <a:solidFill>
                  <a:srgbClr val="000099"/>
                </a:solidFill>
                <a:latin typeface="Constantia"/>
                <a:cs typeface="+mn-cs"/>
              </a:rPr>
              <a:t>Small gap: fast rise time (</a:t>
            </a:r>
            <a:r>
              <a:rPr lang="en-US" b="1" dirty="0">
                <a:latin typeface="Constantia"/>
                <a:cs typeface="+mn-cs"/>
              </a:rPr>
              <a:t>&lt;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>
                <a:latin typeface="Constantia"/>
                <a:cs typeface="+mn-cs"/>
              </a:rPr>
              <a:t>ns</a:t>
            </a:r>
            <a:r>
              <a:rPr lang="en-US" b="1" dirty="0">
                <a:solidFill>
                  <a:srgbClr val="000099"/>
                </a:solidFill>
                <a:latin typeface="Constantia"/>
                <a:cs typeface="+mn-cs"/>
              </a:rPr>
              <a:t>) and fast collection of ions (</a:t>
            </a:r>
            <a:r>
              <a:rPr lang="en-US" b="1" dirty="0">
                <a:latin typeface="Constantia"/>
                <a:cs typeface="+mn-cs"/>
              </a:rPr>
              <a:t>&lt;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b="1" dirty="0">
                <a:latin typeface="Constantia"/>
                <a:cs typeface="+mn-cs"/>
              </a:rPr>
              <a:t>ns</a:t>
            </a:r>
            <a:r>
              <a:rPr lang="en-US" b="1" dirty="0">
                <a:solidFill>
                  <a:srgbClr val="000099"/>
                </a:solidFill>
                <a:latin typeface="Constantia"/>
                <a:cs typeface="+mn-cs"/>
              </a:rPr>
              <a:t>)</a:t>
            </a:r>
          </a:p>
          <a:p>
            <a:pPr marL="177800" indent="-177800" fontAlgn="auto">
              <a:spcBef>
                <a:spcPct val="50000"/>
              </a:spcBef>
              <a:spcAft>
                <a:spcPts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000099"/>
                </a:solidFill>
                <a:latin typeface="Constantia"/>
                <a:cs typeface="+mn-cs"/>
              </a:rPr>
              <a:t>High gain (up to </a:t>
            </a:r>
            <a:r>
              <a:rPr lang="en-GB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GB" b="1" baseline="30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b="1" dirty="0">
                <a:solidFill>
                  <a:srgbClr val="000099"/>
                </a:solidFill>
                <a:latin typeface="Constantia"/>
                <a:cs typeface="+mn-cs"/>
              </a:rPr>
              <a:t> or more)</a:t>
            </a:r>
            <a:endParaRPr lang="en-US" b="1" dirty="0">
              <a:solidFill>
                <a:srgbClr val="000099"/>
              </a:solidFill>
              <a:latin typeface="Constantia"/>
              <a:cs typeface="+mn-cs"/>
            </a:endParaRPr>
          </a:p>
          <a:p>
            <a:pPr marL="177800" indent="-177800" fontAlgn="auto">
              <a:spcBef>
                <a:spcPct val="5000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b="1" dirty="0" smtClean="0">
                <a:solidFill>
                  <a:srgbClr val="000099"/>
                </a:solidFill>
                <a:latin typeface="Constantia"/>
                <a:cs typeface="+mn-cs"/>
              </a:rPr>
              <a:t>Low </a:t>
            </a:r>
            <a:r>
              <a:rPr lang="en-US" b="1" dirty="0">
                <a:solidFill>
                  <a:srgbClr val="000099"/>
                </a:solidFill>
                <a:latin typeface="Constantia"/>
                <a:cs typeface="+mn-cs"/>
              </a:rPr>
              <a:t>ion back-flow into drift </a:t>
            </a:r>
            <a:r>
              <a:rPr lang="en-US" b="1" dirty="0" smtClean="0">
                <a:solidFill>
                  <a:srgbClr val="000099"/>
                </a:solidFill>
                <a:latin typeface="Constantia"/>
                <a:cs typeface="+mn-cs"/>
              </a:rPr>
              <a:t>space</a:t>
            </a:r>
          </a:p>
        </p:txBody>
      </p:sp>
    </p:spTree>
    <p:extLst>
      <p:ext uri="{BB962C8B-B14F-4D97-AF65-F5344CB8AC3E}">
        <p14:creationId xmlns:p14="http://schemas.microsoft.com/office/powerpoint/2010/main" val="119816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75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60" grpId="0" animBg="1"/>
      <p:bldP spid="6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7418">
            <a:off x="1659423" y="4557933"/>
            <a:ext cx="1114425" cy="67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044575" y="1597025"/>
            <a:ext cx="2376488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044575" y="2028825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421063" y="2028825"/>
            <a:ext cx="0" cy="295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044575" y="4478337"/>
            <a:ext cx="2376488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539750" y="2894012"/>
            <a:ext cx="3457575" cy="358775"/>
          </a:xfrm>
          <a:prstGeom prst="line">
            <a:avLst/>
          </a:prstGeom>
          <a:noFill/>
          <a:ln w="28575">
            <a:solidFill>
              <a:srgbClr val="F2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V="1">
            <a:off x="3638550" y="3324225"/>
            <a:ext cx="0" cy="11525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638550" y="3757612"/>
            <a:ext cx="503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400">
                <a:solidFill>
                  <a:srgbClr val="000000"/>
                </a:solidFill>
                <a:latin typeface="Constantia" pitchFamily="18" charset="0"/>
              </a:rPr>
              <a:t>E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1189038" y="2965450"/>
            <a:ext cx="2089150" cy="215900"/>
          </a:xfrm>
          <a:prstGeom prst="line">
            <a:avLst/>
          </a:prstGeom>
          <a:noFill/>
          <a:ln w="57150">
            <a:solidFill>
              <a:srgbClr val="00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997325" y="2028825"/>
            <a:ext cx="32416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400" dirty="0" smtClean="0">
                <a:solidFill>
                  <a:srgbClr val="000000"/>
                </a:solidFill>
                <a:latin typeface="Constantia" pitchFamily="18" charset="0"/>
              </a:rPr>
              <a:t>Electrons </a:t>
            </a:r>
            <a:r>
              <a:rPr lang="fr-FR" sz="2400" dirty="0">
                <a:solidFill>
                  <a:srgbClr val="000000"/>
                </a:solidFill>
                <a:latin typeface="Constantia" pitchFamily="18" charset="0"/>
              </a:rPr>
              <a:t>diffuse and drift due to the </a:t>
            </a:r>
            <a:r>
              <a:rPr lang="fr-FR" sz="2400" dirty="0" err="1">
                <a:solidFill>
                  <a:srgbClr val="000000"/>
                </a:solidFill>
                <a:latin typeface="Constantia" pitchFamily="18" charset="0"/>
              </a:rPr>
              <a:t>E-field</a:t>
            </a:r>
            <a:r>
              <a:rPr lang="fr-FR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4937125" y="6076950"/>
            <a:ext cx="4071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000" dirty="0" err="1">
                <a:solidFill>
                  <a:srgbClr val="000000"/>
                </a:solidFill>
                <a:latin typeface="Constantia" pitchFamily="18" charset="0"/>
              </a:rPr>
              <a:t>Localization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in time and position</a:t>
            </a: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541338" y="3829050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400" dirty="0">
                <a:solidFill>
                  <a:srgbClr val="2300F2"/>
                </a:solidFill>
                <a:latin typeface="Constantia" pitchFamily="18" charset="0"/>
              </a:rPr>
              <a:t>B</a:t>
            </a: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 flipV="1">
            <a:off x="901700" y="3430587"/>
            <a:ext cx="0" cy="1152525"/>
          </a:xfrm>
          <a:prstGeom prst="line">
            <a:avLst/>
          </a:prstGeom>
          <a:noFill/>
          <a:ln w="57150">
            <a:solidFill>
              <a:srgbClr val="2300F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3781425" y="4230687"/>
            <a:ext cx="417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solidFill>
                  <a:srgbClr val="000000"/>
                </a:solidFill>
                <a:latin typeface="Constantia" pitchFamily="18" charset="0"/>
              </a:rPr>
              <a:t>A </a:t>
            </a:r>
            <a:r>
              <a:rPr lang="fr-FR" sz="2400" dirty="0" err="1">
                <a:solidFill>
                  <a:srgbClr val="000000"/>
                </a:solidFill>
                <a:latin typeface="Constantia" pitchFamily="18" charset="0"/>
              </a:rPr>
              <a:t>magnetic</a:t>
            </a:r>
            <a:r>
              <a:rPr lang="fr-FR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onstantia" pitchFamily="18" charset="0"/>
              </a:rPr>
              <a:t>field</a:t>
            </a:r>
            <a:r>
              <a:rPr lang="fr-FR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Constantia" pitchFamily="18" charset="0"/>
              </a:rPr>
              <a:t>reduces</a:t>
            </a:r>
            <a:r>
              <a:rPr lang="fr-FR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Constantia" pitchFamily="18" charset="0"/>
              </a:rPr>
              <a:t>electrons</a:t>
            </a:r>
            <a:r>
              <a:rPr lang="fr-FR" sz="2400" dirty="0" smtClean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Constantia" pitchFamily="18" charset="0"/>
              </a:rPr>
              <a:t>diffusion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500063" y="5467350"/>
            <a:ext cx="37449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b="1" dirty="0">
                <a:solidFill>
                  <a:srgbClr val="000000"/>
                </a:solidFill>
                <a:latin typeface="Constantia" pitchFamily="18" charset="0"/>
              </a:rPr>
              <a:t>Micromegas TPC : the position-sensitive electron collection system is made by Micromegas</a:t>
            </a: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 rot="-5400000">
            <a:off x="4991100" y="2105025"/>
            <a:ext cx="323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400">
                <a:solidFill>
                  <a:srgbClr val="000000"/>
                </a:solidFill>
                <a:latin typeface="Constantia" pitchFamily="18" charset="0"/>
              </a:rPr>
              <a:t>t</a:t>
            </a:r>
          </a:p>
        </p:txBody>
      </p:sp>
      <p:cxnSp>
        <p:nvCxnSpPr>
          <p:cNvPr id="27" name="Straight Arrow Connector 36"/>
          <p:cNvCxnSpPr>
            <a:stCxn id="115714" idx="3"/>
            <a:endCxn id="115716" idx="2"/>
          </p:cNvCxnSpPr>
          <p:nvPr/>
        </p:nvCxnSpPr>
        <p:spPr>
          <a:xfrm flipV="1">
            <a:off x="2772097" y="3876766"/>
            <a:ext cx="2293615" cy="972076"/>
          </a:xfrm>
          <a:prstGeom prst="straightConnector1">
            <a:avLst/>
          </a:prstGeom>
          <a:ln w="3492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37"/>
          <p:cNvSpPr txBox="1">
            <a:spLocks noChangeArrowheads="1"/>
          </p:cNvSpPr>
          <p:nvPr/>
        </p:nvSpPr>
        <p:spPr bwMode="auto">
          <a:xfrm>
            <a:off x="285750" y="1538287"/>
            <a:ext cx="4648200" cy="76993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Constantia" pitchFamily="18" charset="0"/>
              </a:rPr>
              <a:t>    </a:t>
            </a:r>
            <a:r>
              <a:rPr lang="en-GB" sz="2000" b="1" dirty="0">
                <a:solidFill>
                  <a:srgbClr val="000000"/>
                </a:solidFill>
                <a:latin typeface="Constantia" pitchFamily="18" charset="0"/>
              </a:rPr>
              <a:t>Ionization energy loss(</a:t>
            </a:r>
            <a:r>
              <a:rPr lang="en-GB" sz="2000" b="1" dirty="0" err="1">
                <a:solidFill>
                  <a:srgbClr val="000000"/>
                </a:solidFill>
                <a:latin typeface="Constantia" pitchFamily="18" charset="0"/>
              </a:rPr>
              <a:t>dE</a:t>
            </a:r>
            <a:r>
              <a:rPr lang="en-GB" sz="2000" b="1" dirty="0">
                <a:solidFill>
                  <a:srgbClr val="000000"/>
                </a:solidFill>
                <a:latin typeface="Constantia" pitchFamily="18" charset="0"/>
              </a:rPr>
              <a:t>/dx)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Constantia" pitchFamily="18" charset="0"/>
              </a:rPr>
              <a:t>    </a:t>
            </a:r>
            <a:r>
              <a:rPr lang="en-GB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sz="2000" b="1" dirty="0">
                <a:solidFill>
                  <a:srgbClr val="000000"/>
                </a:solidFill>
                <a:latin typeface="Constantia" pitchFamily="18" charset="0"/>
              </a:rPr>
              <a:t>D track points reconstruction</a:t>
            </a:r>
            <a:endParaRPr lang="fr-FR" sz="2000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1157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44106" y="2395038"/>
            <a:ext cx="4006668" cy="296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8043862" y="5155347"/>
            <a:ext cx="812800" cy="889000"/>
            <a:chOff x="8153400" y="4668837"/>
            <a:chExt cx="812800" cy="889000"/>
          </a:xfrm>
        </p:grpSpPr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8316913" y="5100637"/>
              <a:ext cx="36036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2400">
                  <a:solidFill>
                    <a:srgbClr val="000000"/>
                  </a:solidFill>
                  <a:latin typeface="Constantia" pitchFamily="18" charset="0"/>
                </a:rPr>
                <a:t>x</a:t>
              </a:r>
            </a:p>
          </p:txBody>
        </p:sp>
        <p:sp>
          <p:nvSpPr>
            <p:cNvPr id="21" name="Text Box 26"/>
            <p:cNvSpPr txBox="1">
              <a:spLocks noChangeArrowheads="1"/>
            </p:cNvSpPr>
            <p:nvPr/>
          </p:nvSpPr>
          <p:spPr bwMode="auto">
            <a:xfrm>
              <a:off x="8605838" y="4668837"/>
              <a:ext cx="36036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2400">
                  <a:solidFill>
                    <a:srgbClr val="000000"/>
                  </a:solidFill>
                  <a:latin typeface="Constantia" pitchFamily="18" charset="0"/>
                </a:rPr>
                <a:t>y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8153400" y="4668837"/>
              <a:ext cx="0" cy="3928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8153400" y="4668837"/>
              <a:ext cx="40957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3048000" y="1066800"/>
            <a:ext cx="3146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b="1" dirty="0" smtClean="0">
                <a:latin typeface="Constantia" pitchFamily="18" charset="0"/>
              </a:rPr>
              <a:t>( Micromegas TPC )</a:t>
            </a:r>
            <a:endParaRPr lang="en-US" sz="2400" dirty="0">
              <a:latin typeface="Constantia" pitchFamily="18" charset="0"/>
            </a:endParaRPr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Introduction</a:t>
            </a:r>
            <a:endParaRPr lang="en-US" altLang="zh-CN" dirty="0"/>
          </a:p>
        </p:txBody>
      </p:sp>
      <p:pic>
        <p:nvPicPr>
          <p:cNvPr id="117764" name="Picture 4" descr="H:\wwx\PictureForThesis\padpulses_forFig6-2\run1084-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59729" y="3513083"/>
            <a:ext cx="1662003" cy="69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TPC: Time Projection </a:t>
            </a:r>
            <a:r>
              <a:rPr lang="fr-FR" dirty="0" err="1"/>
              <a:t>Chamber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486 L 0.01042 0.2629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1338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  <p:bldP spid="12" grpId="2" animBg="1"/>
      <p:bldP spid="12" grpId="3" animBg="1"/>
      <p:bldP spid="12" grpId="4" animBg="1"/>
      <p:bldP spid="16" grpId="0"/>
      <p:bldP spid="16" grpId="1"/>
      <p:bldP spid="17" grpId="0"/>
      <p:bldP spid="18" grpId="0"/>
      <p:bldP spid="19" grpId="0" animBg="1"/>
      <p:bldP spid="22" grpId="0"/>
      <p:bldP spid="22" grpId="1"/>
      <p:bldP spid="26" grpId="0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762000" y="1295400"/>
            <a:ext cx="7501734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Introduction: Micromegas &amp; TPC</a:t>
            </a:r>
          </a:p>
          <a:p>
            <a:pPr eaLnBrk="1" hangingPunct="1">
              <a:buFont typeface="Arial" pitchFamily="34" charset="0"/>
              <a:buAutoNum type="romanUcPeriod"/>
            </a:pPr>
            <a:r>
              <a:rPr lang="en-US" altLang="zh-CN" sz="2800" b="1" dirty="0">
                <a:latin typeface="Constantia" pitchFamily="18" charset="0"/>
                <a:ea typeface="华文隶书"/>
                <a:cs typeface="Times New Roman" pitchFamily="18" charset="0"/>
              </a:rPr>
              <a:t> </a:t>
            </a:r>
            <a:r>
              <a:rPr lang="en-US" altLang="zh-CN" sz="3200" b="1" dirty="0">
                <a:latin typeface="Constantia" pitchFamily="18" charset="0"/>
                <a:ea typeface="宋体" pitchFamily="2" charset="-122"/>
              </a:rPr>
              <a:t>Micromegas ILC-TPC</a:t>
            </a:r>
            <a:endParaRPr lang="en-US" altLang="zh-CN" sz="3200" b="1" dirty="0">
              <a:latin typeface="Constantia" pitchFamily="18" charset="0"/>
              <a:ea typeface="华文隶书"/>
              <a:cs typeface="华文隶书"/>
            </a:endParaRP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ILC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&amp; LP-TPC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Beam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test with Micromegas modules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Test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bench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Ion </a:t>
            </a:r>
            <a:r>
              <a:rPr lang="en-US" altLang="zh-CN" sz="2800" b="1" dirty="0">
                <a:solidFill>
                  <a:srgbClr val="0000CC"/>
                </a:solidFill>
                <a:latin typeface="Constantia" pitchFamily="18" charset="0"/>
                <a:ea typeface="华文隶书"/>
                <a:cs typeface="华文隶书"/>
              </a:rPr>
              <a:t>backflow measurement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itchFamily="34" charset="0"/>
              <a:buAutoNum type="romanUcPeriod" startAt="2"/>
            </a:pP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Other Micromegas TPC </a:t>
            </a:r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application </a:t>
            </a:r>
          </a:p>
          <a:p>
            <a:pPr lvl="1" eaLnBrk="1" hangingPunct="1"/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	I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maging by neutrons</a:t>
            </a:r>
            <a:endParaRPr lang="zh-CN" altLang="en-US" sz="2800" b="1" dirty="0" smtClean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Conclusion</a:t>
            </a:r>
            <a:endParaRPr lang="en-US" altLang="zh-CN" sz="3200" b="1" dirty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华文隶书"/>
              <a:cs typeface="华文隶书"/>
            </a:endParaRPr>
          </a:p>
        </p:txBody>
      </p:sp>
      <p:sp>
        <p:nvSpPr>
          <p:cNvPr id="5" name="Titre 12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fr-FR" dirty="0" err="1" smtClean="0"/>
              <a:t>Outline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893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8229600" cy="563563"/>
          </a:xfrm>
        </p:spPr>
        <p:txBody>
          <a:bodyPr/>
          <a:lstStyle/>
          <a:p>
            <a:r>
              <a:rPr lang="fr-FR" dirty="0" err="1"/>
              <a:t>Higgs</a:t>
            </a:r>
            <a:r>
              <a:rPr lang="fr-FR" dirty="0"/>
              <a:t> boson &amp; </a:t>
            </a:r>
            <a:r>
              <a:rPr lang="en-US" dirty="0" smtClean="0"/>
              <a:t>ILC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810434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Higgs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125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 err="1" smtClean="0">
                <a:latin typeface="Constantia" pitchFamily="18" charset="0"/>
              </a:rPr>
              <a:t>GeV</a:t>
            </a:r>
            <a:r>
              <a:rPr lang="en-US" dirty="0" smtClean="0">
                <a:latin typeface="Constantia" pitchFamily="18" charset="0"/>
              </a:rPr>
              <a:t> has been discovered at LHC</a:t>
            </a:r>
          </a:p>
          <a:p>
            <a:r>
              <a:rPr lang="en-US" dirty="0" smtClean="0">
                <a:latin typeface="Constantia" pitchFamily="18" charset="0"/>
              </a:rPr>
              <a:t>It can be studied in detail at ILC where it is produced by </a:t>
            </a:r>
            <a:r>
              <a:rPr lang="en-GB" dirty="0" smtClean="0">
                <a:latin typeface="Constantia" pitchFamily="18" charset="0"/>
              </a:rPr>
              <a:t>Higgs-</a:t>
            </a:r>
            <a:r>
              <a:rPr lang="en-GB" dirty="0" err="1" smtClean="0">
                <a:latin typeface="Constantia" pitchFamily="18" charset="0"/>
              </a:rPr>
              <a:t>strahlung</a:t>
            </a:r>
            <a:r>
              <a:rPr lang="en-GB" dirty="0" smtClean="0">
                <a:latin typeface="Constantia" pitchFamily="18" charset="0"/>
              </a:rPr>
              <a:t>. 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090" y="2272099"/>
            <a:ext cx="3962400" cy="385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72755"/>
            <a:ext cx="1764665" cy="1071245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400800" y="1708963"/>
                <a:ext cx="1651286" cy="375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</a:rPr>
                      <m:t>𝐻𝑍</m:t>
                    </m:r>
                    <m:r>
                      <a:rPr lang="en-GB" i="1" smtClean="0">
                        <a:latin typeface="Cambria Math"/>
                      </a:rPr>
                      <m:t>→</m:t>
                    </m:r>
                    <m:r>
                      <a:rPr lang="en-GB" i="1" smtClean="0"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fr-FR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i="1">
                            <a:latin typeface="Cambria Math"/>
                          </a:rPr>
                          <m:t>𝑏</m:t>
                        </m:r>
                      </m:e>
                    </m:acc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1708963"/>
                <a:ext cx="1651286" cy="375424"/>
              </a:xfrm>
              <a:prstGeom prst="rect">
                <a:avLst/>
              </a:prstGeom>
              <a:blipFill rotWithShape="1">
                <a:blip r:embed="rId4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82490" y="5921909"/>
                <a:ext cx="289560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dirty="0">
                    <a:latin typeface="Constantia" pitchFamily="18" charset="0"/>
                  </a:rPr>
                  <a:t>Higgs-</a:t>
                </a:r>
                <a:r>
                  <a:rPr lang="en-GB" dirty="0" err="1">
                    <a:latin typeface="Constantia" pitchFamily="18" charset="0"/>
                  </a:rPr>
                  <a:t>strahlung</a:t>
                </a:r>
                <a:r>
                  <a:rPr lang="en-GB" dirty="0">
                    <a:latin typeface="Constantia" pitchFamily="18" charset="0"/>
                  </a:rPr>
                  <a:t> process:   </a:t>
                </a:r>
                <a:endParaRPr lang="en-GB" dirty="0" smtClean="0">
                  <a:latin typeface="Constantia" pitchFamily="18" charset="0"/>
                </a:endParaRPr>
              </a:p>
              <a:p>
                <a:pPr lvl="0"/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GB" i="1">
                        <a:latin typeface="Cambria Math"/>
                      </a:rPr>
                      <m:t>→</m:t>
                    </m:r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en-GB" i="1">
                            <a:latin typeface="Cambria Math"/>
                          </a:rPr>
                          <m:t>𝑍</m:t>
                        </m:r>
                      </m:e>
                    </m:d>
                    <m:r>
                      <a:rPr lang="en-GB" i="1">
                        <a:latin typeface="Cambria Math"/>
                      </a:rPr>
                      <m:t>→</m:t>
                    </m:r>
                    <m:r>
                      <a:rPr lang="en-GB" i="1">
                        <a:latin typeface="Cambria Math"/>
                      </a:rPr>
                      <m:t>𝑍</m:t>
                    </m:r>
                    <m:r>
                      <a:rPr lang="en-GB" i="1">
                        <a:latin typeface="Cambria Math"/>
                      </a:rPr>
                      <m:t>+</m:t>
                    </m:r>
                    <m:r>
                      <a:rPr lang="en-GB" i="1">
                        <a:latin typeface="Cambria Math"/>
                      </a:rPr>
                      <m:t>𝐻</m:t>
                    </m:r>
                  </m:oMath>
                </a14:m>
                <a:endParaRPr lang="fr-FR" dirty="0">
                  <a:effectLst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2490" y="5921909"/>
                <a:ext cx="289560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1684" t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60218" y="2918430"/>
            <a:ext cx="449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This allows an unbiased selection by Z recoils, to measure mass and all possible decay modes.</a:t>
            </a:r>
          </a:p>
          <a:p>
            <a:endParaRPr lang="en-US" dirty="0">
              <a:latin typeface="Constantia" pitchFamily="18" charset="0"/>
            </a:endParaRPr>
          </a:p>
          <a:p>
            <a:r>
              <a:rPr lang="en-US" dirty="0" smtClean="0">
                <a:latin typeface="Constantia" pitchFamily="18" charset="0"/>
              </a:rPr>
              <a:t>This sets the goal resolution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 smtClean="0">
                <a:latin typeface="Constantia" pitchFamily="18" charset="0"/>
                <a:sym typeface="Symbol"/>
              </a:rPr>
              <a:t>m per pad row.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11" name="Rectangle 10"/>
          <p:cNvSpPr/>
          <p:nvPr/>
        </p:nvSpPr>
        <p:spPr>
          <a:xfrm>
            <a:off x="2435304" y="1185743"/>
            <a:ext cx="4227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onstantia" pitchFamily="18" charset="0"/>
              </a:rPr>
              <a:t>(</a:t>
            </a:r>
            <a:r>
              <a:rPr lang="en-US" sz="2400" dirty="0">
                <a:solidFill>
                  <a:srgbClr val="C00000"/>
                </a:solidFill>
                <a:latin typeface="Constantia" pitchFamily="18" charset="0"/>
              </a:rPr>
              <a:t>I</a:t>
            </a:r>
            <a:r>
              <a:rPr lang="en-US" sz="2400" dirty="0">
                <a:latin typeface="Constantia" pitchFamily="18" charset="0"/>
              </a:rPr>
              <a:t>nternational </a:t>
            </a:r>
            <a:r>
              <a:rPr lang="en-US" sz="2400" dirty="0">
                <a:solidFill>
                  <a:srgbClr val="C00000"/>
                </a:solidFill>
                <a:latin typeface="Constantia" pitchFamily="18" charset="0"/>
              </a:rPr>
              <a:t>L</a:t>
            </a:r>
            <a:r>
              <a:rPr lang="en-US" sz="2400" dirty="0">
                <a:latin typeface="Constantia" pitchFamily="18" charset="0"/>
              </a:rPr>
              <a:t>inear </a:t>
            </a:r>
            <a:r>
              <a:rPr lang="en-US" sz="2400" dirty="0">
                <a:solidFill>
                  <a:srgbClr val="C00000"/>
                </a:solidFill>
                <a:latin typeface="Constantia" pitchFamily="18" charset="0"/>
              </a:rPr>
              <a:t>C</a:t>
            </a:r>
            <a:r>
              <a:rPr lang="en-US" sz="2400" dirty="0">
                <a:latin typeface="Constantia" pitchFamily="18" charset="0"/>
              </a:rPr>
              <a:t>ollider)</a:t>
            </a:r>
          </a:p>
        </p:txBody>
      </p:sp>
    </p:spTree>
    <p:extLst>
      <p:ext uri="{BB962C8B-B14F-4D97-AF65-F5344CB8AC3E}">
        <p14:creationId xmlns:p14="http://schemas.microsoft.com/office/powerpoint/2010/main" val="351773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kumimoji="0" lang="en-GB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kumimoji="0" lang="en-GB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0" y="4610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</a:t>
            </a:r>
            <a:endParaRPr kumimoji="0" lang="en-GB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-16823" y="556134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459202"/>
            <a:ext cx="4305062" cy="414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505200" y="5747656"/>
                <a:ext cx="531222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>
                    <a:latin typeface="Constantia" pitchFamily="18" charset="0"/>
                  </a:rPr>
                  <a:t>A typical multi-jet final </a:t>
                </a:r>
                <a:r>
                  <a:rPr lang="en-US" dirty="0">
                    <a:latin typeface="Constantia" pitchFamily="18" charset="0"/>
                  </a:rPr>
                  <a:t>state at </a:t>
                </a:r>
                <a:r>
                  <a:rPr lang="en-US" dirty="0" smtClean="0">
                    <a:latin typeface="Constantia" pitchFamily="18" charset="0"/>
                  </a:rPr>
                  <a:t>the ILC </a:t>
                </a:r>
              </a:p>
              <a:p>
                <a:pPr algn="ctr"/>
                <a:r>
                  <a:rPr lang="en-US" dirty="0" smtClean="0">
                    <a:latin typeface="Constantia" pitchFamily="18" charset="0"/>
                  </a:rPr>
                  <a:t>(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500</a:t>
                </a:r>
                <a:r>
                  <a:rPr lang="en-US" dirty="0">
                    <a:latin typeface="Constantia" pitchFamily="18" charset="0"/>
                  </a:rPr>
                  <a:t> </a:t>
                </a:r>
                <a:r>
                  <a:rPr lang="en-US" dirty="0" err="1">
                    <a:latin typeface="Constantia" pitchFamily="18" charset="0"/>
                  </a:rPr>
                  <a:t>GeV</a:t>
                </a:r>
                <a:r>
                  <a:rPr lang="en-US" dirty="0">
                    <a:latin typeface="Constant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dirty="0" smtClean="0">
                        <a:latin typeface="Cambria Math"/>
                      </a:rPr>
                      <m:t>t</m:t>
                    </m:r>
                    <m:acc>
                      <m:accPr>
                        <m:chr m:val="̅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/>
                          </a:rPr>
                          <m:t>t</m:t>
                        </m:r>
                      </m:e>
                    </m:acc>
                  </m:oMath>
                </a14:m>
                <a:r>
                  <a:rPr lang="en-US" dirty="0" smtClean="0">
                    <a:latin typeface="Constantia" pitchFamily="18" charset="0"/>
                  </a:rPr>
                  <a:t> </a:t>
                </a:r>
                <a:r>
                  <a:rPr lang="en-US" dirty="0">
                    <a:latin typeface="Constantia" pitchFamily="18" charset="0"/>
                  </a:rPr>
                  <a:t>event with multi-hadronic </a:t>
                </a:r>
                <a:r>
                  <a:rPr lang="en-US" dirty="0" smtClean="0">
                    <a:latin typeface="Constantia" pitchFamily="18" charset="0"/>
                  </a:rPr>
                  <a:t>final </a:t>
                </a:r>
                <a:r>
                  <a:rPr lang="en-US" dirty="0">
                    <a:latin typeface="Constantia" pitchFamily="18" charset="0"/>
                  </a:rPr>
                  <a:t>state).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5747656"/>
                <a:ext cx="5312228" cy="646331"/>
              </a:xfrm>
              <a:prstGeom prst="rect">
                <a:avLst/>
              </a:prstGeom>
              <a:blipFill rotWithShape="1">
                <a:blip r:embed="rId4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62000" y="21336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Many interesting processes have many jets and many charged tracks. </a:t>
            </a:r>
          </a:p>
          <a:p>
            <a:endParaRPr lang="en-US" dirty="0">
              <a:latin typeface="Constantia" pitchFamily="18" charset="0"/>
            </a:endParaRPr>
          </a:p>
          <a:p>
            <a:r>
              <a:rPr lang="en-US" dirty="0" smtClean="0">
                <a:latin typeface="Constantia" pitchFamily="18" charset="0"/>
              </a:rPr>
              <a:t>TPC provides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Constantia" pitchFamily="18" charset="0"/>
              </a:rPr>
              <a:t>D continuous tracking with low material budget. This is important for pattern recognition .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Top quark &amp; ILC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 descr="Figure 1 / Picture a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51225"/>
            <a:ext cx="6561138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792" y="4258322"/>
            <a:ext cx="285348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 rot="211144">
            <a:off x="5967631" y="1207247"/>
            <a:ext cx="2949575" cy="2514600"/>
            <a:chOff x="5724128" y="572222"/>
            <a:chExt cx="3317111" cy="2928787"/>
          </a:xfrm>
        </p:grpSpPr>
        <p:grpSp>
          <p:nvGrpSpPr>
            <p:cNvPr id="27664" name="Group 15"/>
            <p:cNvGrpSpPr>
              <a:grpSpLocks/>
            </p:cNvGrpSpPr>
            <p:nvPr/>
          </p:nvGrpSpPr>
          <p:grpSpPr bwMode="auto">
            <a:xfrm>
              <a:off x="5724128" y="572222"/>
              <a:ext cx="3317111" cy="2928787"/>
              <a:chOff x="6179159" y="582562"/>
              <a:chExt cx="2862080" cy="2632885"/>
            </a:xfrm>
          </p:grpSpPr>
          <p:grpSp>
            <p:nvGrpSpPr>
              <p:cNvPr id="27666" name="Group 17"/>
              <p:cNvGrpSpPr>
                <a:grpSpLocks/>
              </p:cNvGrpSpPr>
              <p:nvPr/>
            </p:nvGrpSpPr>
            <p:grpSpPr bwMode="auto">
              <a:xfrm>
                <a:off x="6179159" y="911247"/>
                <a:ext cx="2862080" cy="2304200"/>
                <a:chOff x="2744788" y="357188"/>
                <a:chExt cx="6399212" cy="5330825"/>
              </a:xfrm>
            </p:grpSpPr>
            <p:pic>
              <p:nvPicPr>
                <p:cNvPr id="27670" name="Picture 5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44788" y="357188"/>
                  <a:ext cx="6399212" cy="5222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71" name="Picture 6" descr="C:\Program Files\Microsoft Office\MEDIA\CAGCAT10\j0285698.wmf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4150" y="4357688"/>
                  <a:ext cx="1236663" cy="13303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7667" name="TextBox 18"/>
              <p:cNvSpPr txBox="1">
                <a:spLocks noChangeArrowheads="1"/>
              </p:cNvSpPr>
              <p:nvPr/>
            </p:nvSpPr>
            <p:spPr bwMode="auto">
              <a:xfrm rot="19971947">
                <a:off x="6536630" y="852206"/>
                <a:ext cx="1232013" cy="386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dirty="0">
                    <a:solidFill>
                      <a:srgbClr val="000000"/>
                    </a:solidFill>
                    <a:latin typeface="Constantia" pitchFamily="18" charset="0"/>
                    <a:cs typeface="Times New Roman" pitchFamily="18" charset="0"/>
                  </a:rPr>
                  <a:t>L: </a:t>
                </a:r>
                <a:r>
                  <a:rPr lang="en-US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4.7</a:t>
                </a:r>
                <a:r>
                  <a:rPr lang="en-US" dirty="0">
                    <a:solidFill>
                      <a:srgbClr val="000000"/>
                    </a:solidFill>
                    <a:latin typeface="Constantia" pitchFamily="18" charset="0"/>
                    <a:cs typeface="Times New Roman" pitchFamily="18" charset="0"/>
                  </a:rPr>
                  <a:t>m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rot="21388856" flipV="1">
                <a:off x="6446004" y="855337"/>
                <a:ext cx="1531167" cy="718060"/>
              </a:xfrm>
              <a:prstGeom prst="straightConnector1">
                <a:avLst/>
              </a:prstGeom>
              <a:ln w="19050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69" name="TextBox 20"/>
              <p:cNvSpPr txBox="1">
                <a:spLocks noChangeArrowheads="1"/>
              </p:cNvSpPr>
              <p:nvPr/>
            </p:nvSpPr>
            <p:spPr bwMode="auto">
              <a:xfrm rot="3255630">
                <a:off x="8158367" y="1066562"/>
                <a:ext cx="1326376" cy="358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dirty="0">
                    <a:solidFill>
                      <a:srgbClr val="000000"/>
                    </a:solidFill>
                    <a:latin typeface="Constantia" pitchFamily="18" charset="0"/>
                    <a:cs typeface="Times New Roman" pitchFamily="18" charset="0"/>
                    <a:sym typeface="Symbol" pitchFamily="18" charset="2"/>
                  </a:rPr>
                  <a:t></a:t>
                </a:r>
                <a:r>
                  <a:rPr lang="en-US" dirty="0">
                    <a:solidFill>
                      <a:srgbClr val="000000"/>
                    </a:solidFill>
                    <a:latin typeface="Constantia" pitchFamily="18" charset="0"/>
                    <a:cs typeface="Times New Roman" pitchFamily="18" charset="0"/>
                  </a:rPr>
                  <a:t>: </a:t>
                </a:r>
                <a:r>
                  <a:rPr lang="en-US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3.6</a:t>
                </a:r>
                <a:r>
                  <a:rPr lang="en-US" dirty="0">
                    <a:solidFill>
                      <a:srgbClr val="000000"/>
                    </a:solidFill>
                    <a:latin typeface="Constantia" pitchFamily="18" charset="0"/>
                    <a:cs typeface="Times New Roman" pitchFamily="18" charset="0"/>
                  </a:rPr>
                  <a:t>m</a:t>
                </a:r>
              </a:p>
            </p:txBody>
          </p:sp>
        </p:grpSp>
        <p:cxnSp>
          <p:nvCxnSpPr>
            <p:cNvPr id="17" name="Straight Arrow Connector 16"/>
            <p:cNvCxnSpPr/>
            <p:nvPr/>
          </p:nvCxnSpPr>
          <p:spPr>
            <a:xfrm rot="21388856">
              <a:off x="8167336" y="758581"/>
              <a:ext cx="789108" cy="1246214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ZoneTexte 5"/>
          <p:cNvSpPr txBox="1">
            <a:spLocks noChangeArrowheads="1"/>
          </p:cNvSpPr>
          <p:nvPr/>
        </p:nvSpPr>
        <p:spPr bwMode="auto">
          <a:xfrm>
            <a:off x="533400" y="1519237"/>
            <a:ext cx="5475288" cy="72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Design for an ILD TPC in </a:t>
            </a:r>
            <a:r>
              <a:rPr lang="fr-FR" b="1" dirty="0" err="1">
                <a:solidFill>
                  <a:prstClr val="black"/>
                </a:solidFill>
                <a:latin typeface="Constantia"/>
                <a:cs typeface="Times New Roman" pitchFamily="18" charset="0"/>
              </a:rPr>
              <a:t>progress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: </a:t>
            </a:r>
          </a:p>
          <a:p>
            <a:pPr marL="342900" indent="-342900" fontAlgn="auto">
              <a:spcBef>
                <a:spcPts val="600"/>
              </a:spcBef>
              <a:spcAft>
                <a:spcPts val="1200"/>
              </a:spcAft>
              <a:buFont typeface="Constantia" pitchFamily="18" charset="0"/>
              <a:buChar char="‐"/>
              <a:defRPr/>
            </a:pPr>
            <a:r>
              <a:rPr lang="fr-FR" b="1" dirty="0" err="1">
                <a:solidFill>
                  <a:prstClr val="black"/>
                </a:solidFill>
                <a:latin typeface="Constantia"/>
                <a:cs typeface="Times New Roman" pitchFamily="18" charset="0"/>
              </a:rPr>
              <a:t>Each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 </a:t>
            </a:r>
            <a:r>
              <a:rPr lang="fr-FR" b="1" dirty="0" err="1">
                <a:solidFill>
                  <a:prstClr val="black"/>
                </a:solidFill>
                <a:latin typeface="Constantia"/>
                <a:cs typeface="Times New Roman" pitchFamily="18" charset="0"/>
              </a:rPr>
              <a:t>endplate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:  </a:t>
            </a:r>
            <a:r>
              <a:rPr lang="fr-FR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 modules </a:t>
            </a:r>
            <a:r>
              <a:rPr lang="fr-FR" b="1" dirty="0" err="1">
                <a:solidFill>
                  <a:prstClr val="black"/>
                </a:solidFill>
                <a:latin typeface="Constantia"/>
                <a:cs typeface="Times New Roman" pitchFamily="18" charset="0"/>
              </a:rPr>
              <a:t>with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 </a:t>
            </a:r>
            <a:r>
              <a:rPr lang="fr-FR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8000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 pads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8077200" y="2719388"/>
            <a:ext cx="649547" cy="2233612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283546" y="3152080"/>
            <a:ext cx="1260254" cy="180092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4" name="TextBox 3"/>
          <p:cNvSpPr txBox="1"/>
          <p:nvPr/>
        </p:nvSpPr>
        <p:spPr>
          <a:xfrm rot="20561599">
            <a:off x="3760020" y="5367868"/>
            <a:ext cx="14438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en-US" dirty="0" smtClean="0">
                <a:latin typeface="Constantia" pitchFamily="18" charset="0"/>
              </a:rPr>
              <a:t> km</a:t>
            </a:r>
            <a:endParaRPr lang="en-US" dirty="0">
              <a:latin typeface="Constantia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962400" y="5105401"/>
            <a:ext cx="2819400" cy="56067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1049">
            <a:off x="6602037" y="2420812"/>
            <a:ext cx="623271" cy="5992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Oval 37"/>
          <p:cNvSpPr/>
          <p:nvPr/>
        </p:nvSpPr>
        <p:spPr>
          <a:xfrm>
            <a:off x="6781800" y="2465621"/>
            <a:ext cx="304800" cy="44011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83546" y="6183868"/>
            <a:ext cx="86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nstantia" pitchFamily="18" charset="0"/>
              </a:rPr>
              <a:t>ILD</a:t>
            </a:r>
            <a:endParaRPr lang="en-US" b="1" dirty="0">
              <a:latin typeface="Constantia" pitchFamily="18" charset="0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ILD-TPC for ILC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2281237"/>
            <a:ext cx="5476875" cy="2138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3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8000"/>
                </a:solidFill>
                <a:latin typeface="Constantia"/>
                <a:cs typeface="Times New Roman" pitchFamily="18" charset="0"/>
              </a:rPr>
              <a:t>Spatial</a:t>
            </a:r>
            <a:r>
              <a:rPr lang="fr-FR" b="1" dirty="0">
                <a:solidFill>
                  <a:srgbClr val="008000"/>
                </a:solidFill>
                <a:latin typeface="Constantia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Constantia"/>
                <a:cs typeface="Times New Roman" pitchFamily="18" charset="0"/>
              </a:rPr>
              <a:t>Resolution 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(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in a B=</a:t>
            </a:r>
            <a:r>
              <a:rPr lang="fr-FR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3.5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T 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magnetic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 </a:t>
            </a:r>
            <a:r>
              <a:rPr lang="fr-FR" b="1" dirty="0" err="1">
                <a:solidFill>
                  <a:prstClr val="black"/>
                </a:solidFill>
                <a:latin typeface="Constantia"/>
                <a:cs typeface="Times New Roman" pitchFamily="18" charset="0"/>
              </a:rPr>
              <a:t>field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)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: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Constantia" pitchFamily="18" charset="0"/>
              <a:buChar char="‐"/>
              <a:defRPr/>
            </a:pPr>
            <a:r>
              <a:rPr lang="en-GB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 </a:t>
            </a:r>
            <a:r>
              <a:rPr lang="el-G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δ(</a:t>
            </a:r>
            <a:r>
              <a:rPr lang="fr-FR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x) ~ </a:t>
            </a:r>
            <a:r>
              <a:rPr lang="fr-FR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l-GR" b="1" dirty="0" smtClean="0">
                <a:solidFill>
                  <a:srgbClr val="C00000"/>
                </a:solidFill>
                <a:latin typeface="Constantia"/>
                <a:cs typeface="Times New Roman" pitchFamily="18" charset="0"/>
              </a:rPr>
              <a:t>μ</a:t>
            </a:r>
            <a:r>
              <a:rPr lang="fr-FR" b="1" dirty="0">
                <a:solidFill>
                  <a:srgbClr val="C00000"/>
                </a:solidFill>
                <a:latin typeface="Constantia"/>
                <a:cs typeface="Times New Roman" pitchFamily="18" charset="0"/>
              </a:rPr>
              <a:t>m 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for the full 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2.3</a:t>
            </a:r>
            <a:r>
              <a:rPr lang="en-US" b="1" dirty="0" smtClean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m 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drift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CC"/>
                </a:solidFill>
                <a:latin typeface="Constantia"/>
                <a:cs typeface="Times New Roman" pitchFamily="18" charset="0"/>
              </a:rPr>
              <a:t>Low material budget </a:t>
            </a:r>
            <a:r>
              <a:rPr lang="en-US" b="1" dirty="0" smtClean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in front of 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the calorimeters: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Constantia" pitchFamily="18" charset="0"/>
              <a:buChar char="‐"/>
              <a:defRPr/>
            </a:pP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Barrel: 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% X0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Font typeface="Constantia" pitchFamily="18" charset="0"/>
              <a:buChar char="‐"/>
              <a:defRPr/>
            </a:pP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Endplates: </a:t>
            </a:r>
            <a:r>
              <a:rPr lang="en-US" b="1" dirty="0">
                <a:solidFill>
                  <a:srgbClr val="C00000"/>
                </a:solidFill>
                <a:latin typeface="Constantia"/>
                <a:cs typeface="Times New Roman" pitchFamily="18" charset="0"/>
              </a:rPr>
              <a:t>~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en-US" b="1" dirty="0">
                <a:solidFill>
                  <a:srgbClr val="C00000"/>
                </a:solidFill>
                <a:latin typeface="Constantia"/>
                <a:cs typeface="Times New Roman" pitchFamily="18" charset="0"/>
              </a:rPr>
              <a:t>% X0 </a:t>
            </a:r>
            <a:endParaRPr lang="fr-FR" b="1" dirty="0">
              <a:solidFill>
                <a:srgbClr val="C00000"/>
              </a:solidFill>
              <a:latin typeface="Constantia"/>
              <a:cs typeface="Times New Roman" pitchFamily="18" charset="0"/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198" y="1331551"/>
            <a:ext cx="2161130" cy="211209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-0.04704 -0.05393 C -0.05729 -0.06435 -0.07309 -0.07662 -0.09149 -0.0868 C -0.11128 -0.09791 -0.12812 -0.10347 -0.14114 -0.10509 L -0.20295 -0.11227 " pathEditMode="relative" rAng="12141260" ptsTypes="FffFF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70" y="-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 animBg="1"/>
      <p:bldP spid="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Box 6"/>
          <p:cNvSpPr txBox="1">
            <a:spLocks noChangeArrowheads="1"/>
          </p:cNvSpPr>
          <p:nvPr/>
        </p:nvSpPr>
        <p:spPr bwMode="auto">
          <a:xfrm>
            <a:off x="523874" y="4691589"/>
            <a:ext cx="6601957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b="1" dirty="0" smtClean="0">
                <a:solidFill>
                  <a:srgbClr val="000000"/>
                </a:solidFill>
                <a:latin typeface="Constantia" pitchFamily="18" charset="0"/>
              </a:rPr>
              <a:t>Magnet </a:t>
            </a:r>
            <a:r>
              <a:rPr lang="en-US" b="1" dirty="0">
                <a:solidFill>
                  <a:srgbClr val="000000"/>
                </a:solidFill>
                <a:latin typeface="Constantia" pitchFamily="18" charset="0"/>
              </a:rPr>
              <a:t>up to 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1.2</a:t>
            </a:r>
            <a:r>
              <a:rPr lang="en-US" b="1" dirty="0">
                <a:solidFill>
                  <a:srgbClr val="000000"/>
                </a:solidFill>
                <a:latin typeface="Constantia" pitchFamily="18" charset="0"/>
              </a:rPr>
              <a:t>T</a:t>
            </a:r>
          </a:p>
          <a:p>
            <a:pPr eaLnBrk="1" hangingPunct="1">
              <a:lnSpc>
                <a:spcPct val="150000"/>
              </a:lnSpc>
            </a:pPr>
            <a:r>
              <a:rPr lang="en-GB" b="1" dirty="0">
                <a:solidFill>
                  <a:srgbClr val="000000"/>
                </a:solidFill>
                <a:latin typeface="Constantia" pitchFamily="18" charset="0"/>
              </a:rPr>
              <a:t>Field cage: </a:t>
            </a:r>
            <a:r>
              <a:rPr lang="en-GB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61</a:t>
            </a:r>
            <a:r>
              <a:rPr lang="en-GB" b="1" dirty="0">
                <a:solidFill>
                  <a:srgbClr val="000000"/>
                </a:solidFill>
                <a:latin typeface="Constantia" pitchFamily="18" charset="0"/>
              </a:rPr>
              <a:t> cm length and </a:t>
            </a:r>
            <a:r>
              <a:rPr lang="en-GB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GB" b="1" dirty="0">
                <a:solidFill>
                  <a:srgbClr val="000000"/>
                </a:solidFill>
                <a:latin typeface="Constantia" pitchFamily="18" charset="0"/>
              </a:rPr>
              <a:t> cm </a:t>
            </a:r>
            <a:r>
              <a:rPr lang="en-GB" b="1" dirty="0" smtClean="0">
                <a:solidFill>
                  <a:srgbClr val="000000"/>
                </a:solidFill>
                <a:latin typeface="Constantia" pitchFamily="18" charset="0"/>
              </a:rPr>
              <a:t>diameter</a:t>
            </a:r>
          </a:p>
          <a:p>
            <a:pPr eaLnBrk="1" hangingPunct="1">
              <a:lnSpc>
                <a:spcPct val="150000"/>
              </a:lnSpc>
            </a:pPr>
            <a:r>
              <a:rPr lang="en-US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b="1" dirty="0">
                <a:solidFill>
                  <a:srgbClr val="0000FF"/>
                </a:solidFill>
                <a:latin typeface="Constantia" pitchFamily="18" charset="0"/>
              </a:rPr>
              <a:t> interchangeable </a:t>
            </a:r>
            <a:r>
              <a:rPr lang="en-US" b="1" dirty="0">
                <a:solidFill>
                  <a:srgbClr val="000000"/>
                </a:solidFill>
                <a:latin typeface="Constantia" pitchFamily="18" charset="0"/>
              </a:rPr>
              <a:t>modules with keystone </a:t>
            </a:r>
            <a:r>
              <a:rPr lang="en-US" b="1" dirty="0" smtClean="0">
                <a:solidFill>
                  <a:srgbClr val="000000"/>
                </a:solidFill>
                <a:latin typeface="Constantia" pitchFamily="18" charset="0"/>
              </a:rPr>
              <a:t>shape</a:t>
            </a:r>
          </a:p>
          <a:p>
            <a:pPr eaLnBrk="1" hangingPunct="1">
              <a:lnSpc>
                <a:spcPct val="150000"/>
              </a:lnSpc>
            </a:pPr>
            <a:r>
              <a:rPr lang="en-US" b="1" dirty="0">
                <a:latin typeface="Constantia" pitchFamily="18" charset="0"/>
              </a:rPr>
              <a:t>Gaseous mixture:  </a:t>
            </a:r>
            <a:r>
              <a:rPr lang="en-US" b="1" dirty="0">
                <a:solidFill>
                  <a:srgbClr val="008000"/>
                </a:solidFill>
                <a:latin typeface="Constantia" pitchFamily="18" charset="0"/>
              </a:rPr>
              <a:t>T</a:t>
            </a:r>
            <a:r>
              <a:rPr lang="en-US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>
                <a:solidFill>
                  <a:srgbClr val="008000"/>
                </a:solidFill>
                <a:latin typeface="Constantia" pitchFamily="18" charset="0"/>
              </a:rPr>
              <a:t>K </a:t>
            </a:r>
            <a:r>
              <a:rPr lang="en-US" b="1" dirty="0" smtClean="0">
                <a:solidFill>
                  <a:srgbClr val="008000"/>
                </a:solidFill>
                <a:latin typeface="Constantia" pitchFamily="18" charset="0"/>
              </a:rPr>
              <a:t>gas (</a:t>
            </a:r>
            <a:r>
              <a:rPr lang="en-GB" b="1" dirty="0">
                <a:solidFill>
                  <a:srgbClr val="008000"/>
                </a:solidFill>
                <a:latin typeface="Constantia" pitchFamily="18" charset="0"/>
              </a:rPr>
              <a:t>Ar:CF</a:t>
            </a:r>
            <a:r>
              <a:rPr lang="en-GB" b="1" baseline="-25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GB" b="1" dirty="0">
                <a:solidFill>
                  <a:srgbClr val="008000"/>
                </a:solidFill>
                <a:latin typeface="Constantia" pitchFamily="18" charset="0"/>
              </a:rPr>
              <a:t>:iC</a:t>
            </a:r>
            <a:r>
              <a:rPr lang="en-GB" b="1" baseline="-25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GB" b="1" dirty="0">
                <a:solidFill>
                  <a:srgbClr val="008000"/>
                </a:solidFill>
                <a:latin typeface="Constantia" pitchFamily="18" charset="0"/>
              </a:rPr>
              <a:t>H</a:t>
            </a:r>
            <a:r>
              <a:rPr lang="en-GB" b="1" baseline="-25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GB" b="1" dirty="0">
                <a:solidFill>
                  <a:srgbClr val="008000"/>
                </a:solidFill>
                <a:latin typeface="Constantia" pitchFamily="18" charset="0"/>
              </a:rPr>
              <a:t> =</a:t>
            </a:r>
            <a:r>
              <a:rPr lang="en-GB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95</a:t>
            </a:r>
            <a:r>
              <a:rPr lang="en-GB" b="1" dirty="0">
                <a:solidFill>
                  <a:srgbClr val="008000"/>
                </a:solidFill>
                <a:latin typeface="Constantia" pitchFamily="18" charset="0"/>
              </a:rPr>
              <a:t>%:</a:t>
            </a:r>
            <a:r>
              <a:rPr lang="en-GB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>
                <a:solidFill>
                  <a:srgbClr val="008000"/>
                </a:solidFill>
                <a:latin typeface="Constantia" pitchFamily="18" charset="0"/>
              </a:rPr>
              <a:t>%:</a:t>
            </a:r>
            <a:r>
              <a:rPr lang="en-GB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b="1" dirty="0">
                <a:solidFill>
                  <a:srgbClr val="008000"/>
                </a:solidFill>
                <a:latin typeface="Constantia" pitchFamily="18" charset="0"/>
              </a:rPr>
              <a:t>%) </a:t>
            </a:r>
            <a:endParaRPr lang="en-US" b="1" dirty="0">
              <a:solidFill>
                <a:srgbClr val="008000"/>
              </a:solidFill>
              <a:latin typeface="Constantia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lang="en-US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28677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95" y="1762125"/>
            <a:ext cx="3085874" cy="396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5811838" y="1371600"/>
            <a:ext cx="3027362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CC6600"/>
                </a:solidFill>
                <a:latin typeface="Constantia" pitchFamily="18" charset="0"/>
              </a:rPr>
              <a:t>EUDET </a:t>
            </a:r>
            <a:r>
              <a:rPr lang="en-US" b="1" dirty="0" smtClean="0">
                <a:solidFill>
                  <a:srgbClr val="CC6600"/>
                </a:solidFill>
                <a:latin typeface="Constantia" pitchFamily="18" charset="0"/>
              </a:rPr>
              <a:t>setup </a:t>
            </a:r>
            <a:r>
              <a:rPr lang="en-US" b="1" dirty="0">
                <a:solidFill>
                  <a:srgbClr val="CC6600"/>
                </a:solidFill>
                <a:latin typeface="Constantia" pitchFamily="18" charset="0"/>
              </a:rPr>
              <a:t>at DESY</a:t>
            </a:r>
          </a:p>
          <a:p>
            <a:pPr eaLnBrk="1" hangingPunct="1"/>
            <a:endParaRPr lang="en-US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111618" name="Picture 2" descr="\\Dapdc5\wenwang\Desktop\06-14\0617\IMG_37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57"/>
          <a:stretch/>
        </p:blipFill>
        <p:spPr bwMode="auto">
          <a:xfrm>
            <a:off x="1143000" y="1763271"/>
            <a:ext cx="2819400" cy="257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Large Prototype-TPC (LP-TPC)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697196"/>
              </p:ext>
            </p:extLst>
          </p:nvPr>
        </p:nvGraphicFramePr>
        <p:xfrm>
          <a:off x="600808" y="1998785"/>
          <a:ext cx="8077200" cy="2399790"/>
        </p:xfrm>
        <a:graphic>
          <a:graphicData uri="http://schemas.openxmlformats.org/drawingml/2006/table">
            <a:tbl>
              <a:tblPr/>
              <a:tblGrid>
                <a:gridCol w="1066800"/>
                <a:gridCol w="2154237"/>
                <a:gridCol w="1579563"/>
                <a:gridCol w="1447800"/>
                <a:gridCol w="1828800"/>
              </a:tblGrid>
              <a:tr h="47952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Readout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Pad Size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Electronics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Groups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MPGDs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Micromegas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(Resistive anode)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(~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×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mm</a:t>
                      </a:r>
                      <a:r>
                        <a:rPr kumimoji="0" lang="en-GB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2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Pad)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AFTER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Saclay-Carleton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</a:tr>
              <a:tr h="12801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242211"/>
              </p:ext>
            </p:extLst>
          </p:nvPr>
        </p:nvGraphicFramePr>
        <p:xfrm>
          <a:off x="600808" y="1998785"/>
          <a:ext cx="8077200" cy="2399790"/>
        </p:xfrm>
        <a:graphic>
          <a:graphicData uri="http://schemas.openxmlformats.org/drawingml/2006/table">
            <a:tbl>
              <a:tblPr/>
              <a:tblGrid>
                <a:gridCol w="1066800"/>
                <a:gridCol w="2154237"/>
                <a:gridCol w="1579563"/>
                <a:gridCol w="1447800"/>
                <a:gridCol w="1828800"/>
              </a:tblGrid>
              <a:tr h="47952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Readout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Pad Size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Electronics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Groups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MPGDs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Micromegas (Resistive anode)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(~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×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mm</a:t>
                      </a:r>
                      <a:r>
                        <a:rPr kumimoji="0" lang="en-GB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2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Pad)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AFTER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Saclay-Carleton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</a:tr>
              <a:tr h="6400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Double GEMs (Laser-etched)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(~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×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mm</a:t>
                      </a:r>
                      <a:r>
                        <a:rPr kumimoji="0" lang="en-GB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2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Pad)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ALTRO</a:t>
                      </a: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Asia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Triple GEMs (wet-etched)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Desy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 marL="91437" marR="91437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58509" y="1447800"/>
            <a:ext cx="88884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002060"/>
                </a:solidFill>
                <a:latin typeface="Constantia" pitchFamily="18" charset="0"/>
              </a:rPr>
              <a:t>Several </a:t>
            </a:r>
            <a:r>
              <a:rPr lang="en-US" sz="2000" dirty="0" smtClean="0">
                <a:solidFill>
                  <a:srgbClr val="002060"/>
                </a:solidFill>
                <a:latin typeface="Constantia" pitchFamily="18" charset="0"/>
              </a:rPr>
              <a:t>Micro-Pattern Gaseous Detectors types </a:t>
            </a:r>
            <a:r>
              <a:rPr lang="en-US" sz="2000" dirty="0">
                <a:solidFill>
                  <a:srgbClr val="002060"/>
                </a:solidFill>
                <a:latin typeface="Constantia" pitchFamily="18" charset="0"/>
              </a:rPr>
              <a:t>of readout modules are studied</a:t>
            </a:r>
          </a:p>
        </p:txBody>
      </p: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80271" y="4606122"/>
            <a:ext cx="4179015" cy="1841081"/>
            <a:chOff x="1326884" y="4638823"/>
            <a:chExt cx="4177975" cy="1840768"/>
          </a:xfrm>
        </p:grpSpPr>
        <p:pic>
          <p:nvPicPr>
            <p:cNvPr id="9" name="Imag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416"/>
            <a:stretch>
              <a:fillRect/>
            </a:stretch>
          </p:blipFill>
          <p:spPr bwMode="auto">
            <a:xfrm>
              <a:off x="2819400" y="4638823"/>
              <a:ext cx="2685459" cy="18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0"/>
            <p:cNvSpPr txBox="1">
              <a:spLocks noChangeArrowheads="1"/>
            </p:cNvSpPr>
            <p:nvPr/>
          </p:nvSpPr>
          <p:spPr bwMode="auto">
            <a:xfrm rot="20320232">
              <a:off x="1326884" y="5148512"/>
              <a:ext cx="198710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2400" b="1" dirty="0">
                  <a:solidFill>
                    <a:srgbClr val="000000"/>
                  </a:solidFill>
                  <a:latin typeface="Constantia" pitchFamily="18" charset="0"/>
                </a:rPr>
                <a:t>Micromegas</a:t>
              </a:r>
            </a:p>
            <a:p>
              <a:pPr algn="ctr" eaLnBrk="1" hangingPunct="1"/>
              <a:r>
                <a:rPr lang="en-US" sz="2000" b="1" dirty="0">
                  <a:solidFill>
                    <a:srgbClr val="000000"/>
                  </a:solidFill>
                  <a:latin typeface="Constantia" pitchFamily="18" charset="0"/>
                </a:rPr>
                <a:t>(test with </a:t>
              </a:r>
              <a:r>
                <a:rPr lang="en-US" sz="20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r>
                <a:rPr lang="en-US" sz="2000" b="1" dirty="0">
                  <a:solidFill>
                    <a:srgbClr val="000000"/>
                  </a:solidFill>
                  <a:latin typeface="Constantia" pitchFamily="18" charset="0"/>
                </a:rPr>
                <a:t> modules)</a:t>
              </a:r>
            </a:p>
          </p:txBody>
        </p:sp>
      </p:grpSp>
      <p:grpSp>
        <p:nvGrpSpPr>
          <p:cNvPr id="11" name="Group 21"/>
          <p:cNvGrpSpPr>
            <a:grpSpLocks/>
          </p:cNvGrpSpPr>
          <p:nvPr/>
        </p:nvGrpSpPr>
        <p:grpSpPr bwMode="auto">
          <a:xfrm>
            <a:off x="4526274" y="4654449"/>
            <a:ext cx="4084324" cy="1840381"/>
            <a:chOff x="5491455" y="4687684"/>
            <a:chExt cx="4084234" cy="1840768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385" y="4687684"/>
              <a:ext cx="2565304" cy="1840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 rot="19869647">
              <a:off x="5491455" y="4978502"/>
              <a:ext cx="1640261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sz="2400" b="1" dirty="0">
                  <a:solidFill>
                    <a:srgbClr val="000000"/>
                  </a:solidFill>
                  <a:latin typeface="Constantia" pitchFamily="18" charset="0"/>
                </a:rPr>
                <a:t>GEM</a:t>
              </a:r>
            </a:p>
            <a:p>
              <a:pPr algn="ctr" eaLnBrk="1" hangingPunct="1"/>
              <a:r>
                <a:rPr lang="en-US" sz="2000" b="1" dirty="0">
                  <a:solidFill>
                    <a:srgbClr val="000000"/>
                  </a:solidFill>
                  <a:latin typeface="Constantia" pitchFamily="18" charset="0"/>
                </a:rPr>
                <a:t>(test with </a:t>
              </a:r>
              <a:r>
                <a:rPr lang="en-US" sz="20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sz="2000" b="1" dirty="0">
                  <a:solidFill>
                    <a:srgbClr val="000000"/>
                  </a:solidFill>
                  <a:latin typeface="Constantia" pitchFamily="18" charset="0"/>
                </a:rPr>
                <a:t> modules)</a:t>
              </a:r>
            </a:p>
          </p:txBody>
        </p:sp>
      </p:grp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MPGD: </a:t>
            </a:r>
            <a:r>
              <a:rPr lang="fr-FR" dirty="0" err="1"/>
              <a:t>Micromegas</a:t>
            </a:r>
            <a:r>
              <a:rPr lang="fr-FR" dirty="0"/>
              <a:t> &amp; GEM</a:t>
            </a:r>
          </a:p>
        </p:txBody>
      </p:sp>
    </p:spTree>
    <p:extLst>
      <p:ext uri="{BB962C8B-B14F-4D97-AF65-F5344CB8AC3E}">
        <p14:creationId xmlns:p14="http://schemas.microsoft.com/office/powerpoint/2010/main" val="207594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745205" y="1727200"/>
            <a:ext cx="4143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i="1" dirty="0">
                <a:solidFill>
                  <a:srgbClr val="000000"/>
                </a:solidFill>
                <a:latin typeface="Constantia" pitchFamily="18" charset="0"/>
              </a:rPr>
              <a:t> w </a:t>
            </a:r>
            <a:r>
              <a:rPr lang="en-GB" dirty="0">
                <a:solidFill>
                  <a:srgbClr val="000000"/>
                </a:solidFill>
                <a:latin typeface="Constantia" pitchFamily="18" charset="0"/>
              </a:rPr>
              <a:t>: pad width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  <a:latin typeface="Constantia" pitchFamily="18" charset="0"/>
                <a:sym typeface="Symbol" pitchFamily="18" charset="2"/>
              </a:rPr>
              <a:t> </a:t>
            </a:r>
            <a:r>
              <a:rPr lang="en-GB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</a:t>
            </a:r>
            <a:r>
              <a:rPr lang="en-GB" baseline="-25000" dirty="0">
                <a:solidFill>
                  <a:srgbClr val="000000"/>
                </a:solidFill>
                <a:latin typeface="Constantia" pitchFamily="18" charset="0"/>
                <a:sym typeface="Symbol" pitchFamily="18" charset="2"/>
              </a:rPr>
              <a:t> </a:t>
            </a:r>
            <a:r>
              <a:rPr lang="en-GB" dirty="0">
                <a:solidFill>
                  <a:srgbClr val="000000"/>
                </a:solidFill>
                <a:latin typeface="Constantia" pitchFamily="18" charset="0"/>
                <a:sym typeface="Symbol" pitchFamily="18" charset="2"/>
              </a:rPr>
              <a:t>: resolution at Z=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</a:t>
            </a:r>
            <a:r>
              <a:rPr lang="en-GB" dirty="0">
                <a:solidFill>
                  <a:srgbClr val="000000"/>
                </a:solidFill>
                <a:latin typeface="Constantia" pitchFamily="18" charset="0"/>
                <a:sym typeface="Symbol" pitchFamily="18" charset="2"/>
              </a:rPr>
              <a:t> without diffusion</a:t>
            </a:r>
            <a:endParaRPr lang="fr-FR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37230" y="1557526"/>
            <a:ext cx="4192587" cy="706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sz="2000" b="1" dirty="0">
                <a:solidFill>
                  <a:srgbClr val="FF0000"/>
                </a:solidFill>
                <a:latin typeface="Constantia" pitchFamily="18" charset="0"/>
              </a:rPr>
              <a:t>Charge dispersion technique </a:t>
            </a:r>
            <a:r>
              <a:rPr lang="en-GB" sz="2000" b="1" dirty="0">
                <a:solidFill>
                  <a:srgbClr val="000000"/>
                </a:solidFill>
                <a:latin typeface="Constantia" pitchFamily="18" charset="0"/>
              </a:rPr>
              <a:t>with a </a:t>
            </a:r>
            <a:r>
              <a:rPr lang="en-GB" sz="2000" b="1" dirty="0">
                <a:latin typeface="Constantia" pitchFamily="18" charset="0"/>
              </a:rPr>
              <a:t>resistive anode</a:t>
            </a:r>
            <a:endParaRPr lang="fr-FR" sz="2000" b="1" dirty="0">
              <a:latin typeface="Constantia" pitchFamily="18" charset="0"/>
            </a:endParaRPr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4903788" y="2763190"/>
            <a:ext cx="3778250" cy="1589088"/>
            <a:chOff x="5208588" y="3025017"/>
            <a:chExt cx="3778250" cy="1589846"/>
          </a:xfrm>
        </p:grpSpPr>
        <p:grpSp>
          <p:nvGrpSpPr>
            <p:cNvPr id="40" name="Group 13"/>
            <p:cNvGrpSpPr>
              <a:grpSpLocks noChangeAspect="1"/>
            </p:cNvGrpSpPr>
            <p:nvPr/>
          </p:nvGrpSpPr>
          <p:grpSpPr bwMode="auto">
            <a:xfrm>
              <a:off x="5208588" y="3335457"/>
              <a:ext cx="3400424" cy="1279406"/>
              <a:chOff x="2644" y="789"/>
              <a:chExt cx="2534" cy="721"/>
            </a:xfrm>
          </p:grpSpPr>
          <p:sp>
            <p:nvSpPr>
              <p:cNvPr id="57" name="Rectangle 14"/>
              <p:cNvSpPr>
                <a:spLocks noChangeAspect="1" noChangeArrowheads="1"/>
              </p:cNvSpPr>
              <p:nvPr/>
            </p:nvSpPr>
            <p:spPr bwMode="auto">
              <a:xfrm>
                <a:off x="2985" y="1017"/>
                <a:ext cx="2167" cy="140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8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2985" y="1156"/>
                <a:ext cx="2167" cy="108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60" name="Group 17"/>
              <p:cNvGrpSpPr>
                <a:grpSpLocks noChangeAspect="1"/>
              </p:cNvGrpSpPr>
              <p:nvPr/>
            </p:nvGrpSpPr>
            <p:grpSpPr bwMode="auto">
              <a:xfrm>
                <a:off x="2644" y="1098"/>
                <a:ext cx="337" cy="309"/>
                <a:chOff x="2644" y="1098"/>
                <a:chExt cx="337" cy="309"/>
              </a:xfrm>
            </p:grpSpPr>
            <p:sp>
              <p:nvSpPr>
                <p:cNvPr id="77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2754" y="1098"/>
                  <a:ext cx="227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78" name="Line 1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59" y="1101"/>
                  <a:ext cx="1" cy="30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79" name="Line 20"/>
                <p:cNvSpPr>
                  <a:spLocks noChangeAspect="1" noChangeShapeType="1"/>
                </p:cNvSpPr>
                <p:nvPr/>
              </p:nvSpPr>
              <p:spPr bwMode="auto">
                <a:xfrm>
                  <a:off x="2644" y="1246"/>
                  <a:ext cx="217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80" name="Line 21"/>
                <p:cNvSpPr>
                  <a:spLocks noChangeAspect="1" noChangeShapeType="1"/>
                </p:cNvSpPr>
                <p:nvPr/>
              </p:nvSpPr>
              <p:spPr bwMode="auto">
                <a:xfrm>
                  <a:off x="2677" y="1295"/>
                  <a:ext cx="163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81" name="Line 22"/>
                <p:cNvSpPr>
                  <a:spLocks noChangeAspect="1" noChangeShapeType="1"/>
                </p:cNvSpPr>
                <p:nvPr/>
              </p:nvSpPr>
              <p:spPr bwMode="auto">
                <a:xfrm>
                  <a:off x="2703" y="1344"/>
                  <a:ext cx="10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" name="Group 23"/>
              <p:cNvGrpSpPr>
                <a:grpSpLocks noChangeAspect="1"/>
              </p:cNvGrpSpPr>
              <p:nvPr/>
            </p:nvGrpSpPr>
            <p:grpSpPr bwMode="auto">
              <a:xfrm>
                <a:off x="3024" y="1261"/>
                <a:ext cx="2118" cy="87"/>
                <a:chOff x="1133" y="3035"/>
                <a:chExt cx="2211" cy="91"/>
              </a:xfrm>
            </p:grpSpPr>
            <p:sp>
              <p:nvSpPr>
                <p:cNvPr id="71" name="Rectangle 24"/>
                <p:cNvSpPr>
                  <a:spLocks noChangeAspect="1" noChangeArrowheads="1"/>
                </p:cNvSpPr>
                <p:nvPr/>
              </p:nvSpPr>
              <p:spPr bwMode="auto">
                <a:xfrm>
                  <a:off x="1133" y="3035"/>
                  <a:ext cx="398" cy="91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72" name="Rectangle 25"/>
                <p:cNvSpPr>
                  <a:spLocks noChangeAspect="1" noChangeArrowheads="1"/>
                </p:cNvSpPr>
                <p:nvPr/>
              </p:nvSpPr>
              <p:spPr bwMode="auto">
                <a:xfrm>
                  <a:off x="1704" y="3035"/>
                  <a:ext cx="272" cy="91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3" name="Rectangle 26"/>
                <p:cNvSpPr>
                  <a:spLocks noChangeAspect="1" noChangeArrowheads="1"/>
                </p:cNvSpPr>
                <p:nvPr/>
              </p:nvSpPr>
              <p:spPr bwMode="auto">
                <a:xfrm>
                  <a:off x="1586" y="3035"/>
                  <a:ext cx="398" cy="91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74" name="Rectangle 27"/>
                <p:cNvSpPr>
                  <a:spLocks noChangeAspect="1" noChangeArrowheads="1"/>
                </p:cNvSpPr>
                <p:nvPr/>
              </p:nvSpPr>
              <p:spPr bwMode="auto">
                <a:xfrm>
                  <a:off x="2040" y="3035"/>
                  <a:ext cx="395" cy="91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75" name="Rectangle 28"/>
                <p:cNvSpPr>
                  <a:spLocks noChangeAspect="1" noChangeArrowheads="1"/>
                </p:cNvSpPr>
                <p:nvPr/>
              </p:nvSpPr>
              <p:spPr bwMode="auto">
                <a:xfrm>
                  <a:off x="2494" y="3035"/>
                  <a:ext cx="396" cy="91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76" name="Rectangle 29"/>
                <p:cNvSpPr>
                  <a:spLocks noChangeAspect="1" noChangeArrowheads="1"/>
                </p:cNvSpPr>
                <p:nvPr/>
              </p:nvSpPr>
              <p:spPr bwMode="auto">
                <a:xfrm>
                  <a:off x="2947" y="3035"/>
                  <a:ext cx="400" cy="91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  <p:sp>
            <p:nvSpPr>
              <p:cNvPr id="59" name="Rectangle 16" descr="Diagonales larges vers le haut"/>
              <p:cNvSpPr>
                <a:spLocks noChangeAspect="1" noChangeArrowheads="1"/>
              </p:cNvSpPr>
              <p:nvPr/>
            </p:nvSpPr>
            <p:spPr bwMode="auto">
              <a:xfrm>
                <a:off x="2968" y="1340"/>
                <a:ext cx="2210" cy="170"/>
              </a:xfrm>
              <a:prstGeom prst="rect">
                <a:avLst/>
              </a:prstGeom>
              <a:pattFill prst="wdUpDiag">
                <a:fgClr>
                  <a:srgbClr val="333333"/>
                </a:fgClr>
                <a:bgClr>
                  <a:srgbClr val="DDDDDD"/>
                </a:bgClr>
              </a:pattFill>
              <a:ln w="12700" algn="ctr">
                <a:solidFill>
                  <a:srgbClr val="3333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62" name="Group 30"/>
              <p:cNvGrpSpPr>
                <a:grpSpLocks noChangeAspect="1"/>
              </p:cNvGrpSpPr>
              <p:nvPr/>
            </p:nvGrpSpPr>
            <p:grpSpPr bwMode="auto">
              <a:xfrm>
                <a:off x="2965" y="789"/>
                <a:ext cx="2189" cy="22"/>
                <a:chOff x="885" y="1965"/>
                <a:chExt cx="2290" cy="23"/>
              </a:xfrm>
            </p:grpSpPr>
            <p:sp>
              <p:nvSpPr>
                <p:cNvPr id="63" name="Rectangle 31"/>
                <p:cNvSpPr>
                  <a:spLocks noChangeAspect="1" noChangeArrowheads="1"/>
                </p:cNvSpPr>
                <p:nvPr/>
              </p:nvSpPr>
              <p:spPr bwMode="auto">
                <a:xfrm>
                  <a:off x="885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4" name="Rectangle 32"/>
                <p:cNvSpPr>
                  <a:spLocks noChangeAspect="1" noChangeArrowheads="1"/>
                </p:cNvSpPr>
                <p:nvPr/>
              </p:nvSpPr>
              <p:spPr bwMode="auto">
                <a:xfrm>
                  <a:off x="1180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5" name="Rectangle 33"/>
                <p:cNvSpPr>
                  <a:spLocks noChangeAspect="1" noChangeArrowheads="1"/>
                </p:cNvSpPr>
                <p:nvPr/>
              </p:nvSpPr>
              <p:spPr bwMode="auto">
                <a:xfrm>
                  <a:off x="1475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6" name="Rectangle 34"/>
                <p:cNvSpPr>
                  <a:spLocks noChangeAspect="1" noChangeArrowheads="1"/>
                </p:cNvSpPr>
                <p:nvPr/>
              </p:nvSpPr>
              <p:spPr bwMode="auto">
                <a:xfrm>
                  <a:off x="2359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7" name="Rectangle 35"/>
                <p:cNvSpPr>
                  <a:spLocks noChangeAspect="1" noChangeArrowheads="1"/>
                </p:cNvSpPr>
                <p:nvPr/>
              </p:nvSpPr>
              <p:spPr bwMode="auto">
                <a:xfrm>
                  <a:off x="2653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8" name="Rectangle 36"/>
                <p:cNvSpPr>
                  <a:spLocks noChangeAspect="1" noChangeArrowheads="1"/>
                </p:cNvSpPr>
                <p:nvPr/>
              </p:nvSpPr>
              <p:spPr bwMode="auto">
                <a:xfrm>
                  <a:off x="2948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9" name="Rectangle 37"/>
                <p:cNvSpPr>
                  <a:spLocks noChangeAspect="1" noChangeArrowheads="1"/>
                </p:cNvSpPr>
                <p:nvPr/>
              </p:nvSpPr>
              <p:spPr bwMode="auto">
                <a:xfrm>
                  <a:off x="1769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0" name="Rectangle 38"/>
                <p:cNvSpPr>
                  <a:spLocks noChangeAspect="1" noChangeArrowheads="1"/>
                </p:cNvSpPr>
                <p:nvPr/>
              </p:nvSpPr>
              <p:spPr bwMode="auto">
                <a:xfrm>
                  <a:off x="2064" y="1965"/>
                  <a:ext cx="227" cy="23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43" name="Text Box 46"/>
            <p:cNvSpPr txBox="1">
              <a:spLocks noChangeArrowheads="1"/>
            </p:cNvSpPr>
            <p:nvPr/>
          </p:nvSpPr>
          <p:spPr bwMode="auto">
            <a:xfrm>
              <a:off x="5708650" y="4031972"/>
              <a:ext cx="692150" cy="34147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lIns="72567" tIns="36283" rIns="72567" bIns="36283">
              <a:spAutoFit/>
            </a:bodyPr>
            <a:lstStyle/>
            <a:p>
              <a:pPr defTabSz="725488">
                <a:spcBef>
                  <a:spcPct val="50000"/>
                </a:spcBef>
                <a:defRPr/>
              </a:pPr>
              <a:r>
                <a:rPr lang="fr-FR" sz="12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pads</a:t>
              </a:r>
              <a:r>
                <a:rPr lang="fr-FR" sz="2000" dirty="0" smtClean="0">
                  <a:solidFill>
                    <a:schemeClr val="bg1"/>
                  </a:solidFill>
                </a:rPr>
                <a:t> 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Group 160"/>
            <p:cNvGrpSpPr>
              <a:grpSpLocks/>
            </p:cNvGrpSpPr>
            <p:nvPr/>
          </p:nvGrpSpPr>
          <p:grpSpPr bwMode="auto">
            <a:xfrm>
              <a:off x="8695642" y="3867099"/>
              <a:ext cx="291196" cy="542994"/>
              <a:chOff x="8385053" y="3855343"/>
              <a:chExt cx="330351" cy="607857"/>
            </a:xfrm>
          </p:grpSpPr>
          <p:sp>
            <p:nvSpPr>
              <p:cNvPr id="53" name="Line 19"/>
              <p:cNvSpPr>
                <a:spLocks noChangeAspect="1" noChangeShapeType="1"/>
              </p:cNvSpPr>
              <p:nvPr/>
            </p:nvSpPr>
            <p:spPr bwMode="auto">
              <a:xfrm flipV="1">
                <a:off x="8560124" y="3855343"/>
                <a:ext cx="1522" cy="6078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Aspect="1" noChangeShapeType="1"/>
              </p:cNvSpPr>
              <p:nvPr/>
            </p:nvSpPr>
            <p:spPr bwMode="auto">
              <a:xfrm>
                <a:off x="8385053" y="4143380"/>
                <a:ext cx="33035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Aspect="1" noChangeShapeType="1"/>
              </p:cNvSpPr>
              <p:nvPr/>
            </p:nvSpPr>
            <p:spPr bwMode="auto">
              <a:xfrm>
                <a:off x="8435291" y="4240717"/>
                <a:ext cx="2481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Aspect="1" noChangeShapeType="1"/>
              </p:cNvSpPr>
              <p:nvPr/>
            </p:nvSpPr>
            <p:spPr bwMode="auto">
              <a:xfrm>
                <a:off x="8474872" y="4338053"/>
                <a:ext cx="16441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45" name="Text Box 48"/>
            <p:cNvSpPr txBox="1">
              <a:spLocks noChangeArrowheads="1"/>
            </p:cNvSpPr>
            <p:nvPr/>
          </p:nvSpPr>
          <p:spPr bwMode="auto">
            <a:xfrm>
              <a:off x="5649384" y="3025017"/>
              <a:ext cx="873912" cy="35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567" tIns="36283" rIns="72567" bIns="36283">
              <a:spAutoFit/>
            </a:bodyPr>
            <a:lstStyle>
              <a:lvl1pPr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100" b="1">
                  <a:solidFill>
                    <a:srgbClr val="0066FF"/>
                  </a:solidFill>
                </a:rPr>
                <a:t>mesh</a:t>
              </a:r>
              <a:endParaRPr lang="fr-FR" sz="2100" b="1">
                <a:solidFill>
                  <a:srgbClr val="0066FF"/>
                </a:solidFill>
              </a:endParaRPr>
            </a:p>
          </p:txBody>
        </p:sp>
        <p:sp>
          <p:nvSpPr>
            <p:cNvPr id="46" name="Line 18"/>
            <p:cNvSpPr>
              <a:spLocks noChangeAspect="1" noChangeShapeType="1"/>
            </p:cNvSpPr>
            <p:nvPr/>
          </p:nvSpPr>
          <p:spPr bwMode="auto">
            <a:xfrm>
              <a:off x="8546042" y="3867099"/>
              <a:ext cx="304616" cy="17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47" name="Group 163"/>
            <p:cNvGrpSpPr>
              <a:grpSpLocks/>
            </p:cNvGrpSpPr>
            <p:nvPr/>
          </p:nvGrpSpPr>
          <p:grpSpPr bwMode="auto">
            <a:xfrm>
              <a:off x="5337550" y="3348552"/>
              <a:ext cx="3449803" cy="467523"/>
              <a:chOff x="583473" y="3048964"/>
              <a:chExt cx="3913669" cy="1392069"/>
            </a:xfrm>
          </p:grpSpPr>
          <p:cxnSp>
            <p:nvCxnSpPr>
              <p:cNvPr id="49" name="Straight Arrow Connector 48"/>
              <p:cNvCxnSpPr/>
              <p:nvPr/>
            </p:nvCxnSpPr>
            <p:spPr>
              <a:xfrm rot="5400000" flipH="1" flipV="1">
                <a:off x="3752288" y="3681699"/>
                <a:ext cx="63843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rot="5400000" flipH="1" flipV="1">
                <a:off x="751894" y="3676968"/>
                <a:ext cx="638427" cy="0"/>
              </a:xfrm>
              <a:prstGeom prst="straightConnector1">
                <a:avLst/>
              </a:prstGeom>
              <a:ln w="15875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166"/>
              <p:cNvSpPr txBox="1">
                <a:spLocks noChangeArrowheads="1"/>
              </p:cNvSpPr>
              <p:nvPr/>
            </p:nvSpPr>
            <p:spPr bwMode="auto">
              <a:xfrm>
                <a:off x="4068515" y="3066018"/>
                <a:ext cx="428627" cy="1375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sz="2400" b="1"/>
                  <a:t>E</a:t>
                </a:r>
                <a:endParaRPr lang="fr-FR" sz="2400" b="1"/>
              </a:p>
            </p:txBody>
          </p:sp>
          <p:sp>
            <p:nvSpPr>
              <p:cNvPr id="52" name="TextBox 167"/>
              <p:cNvSpPr txBox="1">
                <a:spLocks noChangeArrowheads="1"/>
              </p:cNvSpPr>
              <p:nvPr/>
            </p:nvSpPr>
            <p:spPr bwMode="auto">
              <a:xfrm>
                <a:off x="583473" y="3048964"/>
                <a:ext cx="428627" cy="1375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sz="2400" b="1">
                    <a:solidFill>
                      <a:srgbClr val="0000FF"/>
                    </a:solidFill>
                  </a:rPr>
                  <a:t>B</a:t>
                </a:r>
                <a:endParaRPr lang="fr-FR" sz="2400" b="1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48" name="Text Box 44"/>
            <p:cNvSpPr txBox="1">
              <a:spLocks noChangeArrowheads="1"/>
            </p:cNvSpPr>
            <p:nvPr/>
          </p:nvSpPr>
          <p:spPr bwMode="auto">
            <a:xfrm>
              <a:off x="6096420" y="3458497"/>
              <a:ext cx="2390684" cy="23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567" tIns="36283" rIns="72567" bIns="36283">
              <a:spAutoFit/>
            </a:bodyPr>
            <a:lstStyle>
              <a:lvl1pPr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200" b="1" dirty="0">
                  <a:cs typeface="Times New Roman" pitchFamily="18" charset="0"/>
                </a:rPr>
                <a:t>Amplification gap: ~100</a:t>
              </a:r>
              <a:r>
                <a:rPr lang="fr-FR" sz="1200" b="1" dirty="0">
                  <a:cs typeface="Times New Roman" pitchFamily="18" charset="0"/>
                  <a:sym typeface="Symbol" pitchFamily="18" charset="2"/>
                </a:rPr>
                <a:t>m</a:t>
              </a:r>
              <a:endParaRPr lang="fr-FR" sz="1200" b="1" dirty="0">
                <a:cs typeface="Times New Roman" pitchFamily="18" charset="0"/>
              </a:endParaRPr>
            </a:p>
          </p:txBody>
        </p:sp>
        <p:sp>
          <p:nvSpPr>
            <p:cNvPr id="41" name="Text Box 44"/>
            <p:cNvSpPr txBox="1">
              <a:spLocks noChangeArrowheads="1"/>
            </p:cNvSpPr>
            <p:nvPr/>
          </p:nvSpPr>
          <p:spPr bwMode="auto">
            <a:xfrm>
              <a:off x="5715376" y="3732435"/>
              <a:ext cx="2390684" cy="23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567" tIns="36283" rIns="72567" bIns="36283">
              <a:spAutoFit/>
            </a:bodyPr>
            <a:lstStyle>
              <a:lvl1pPr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200" b="1" dirty="0" err="1">
                  <a:cs typeface="Times New Roman" pitchFamily="18" charset="0"/>
                </a:rPr>
                <a:t>resistive</a:t>
              </a:r>
              <a:r>
                <a:rPr lang="fr-FR" sz="1200" b="1" dirty="0">
                  <a:cs typeface="Times New Roman" pitchFamily="18" charset="0"/>
                </a:rPr>
                <a:t> foil: ~75</a:t>
              </a:r>
              <a:r>
                <a:rPr lang="fr-FR" sz="1200" b="1" dirty="0">
                  <a:cs typeface="Times New Roman" pitchFamily="18" charset="0"/>
                  <a:sym typeface="Symbol" pitchFamily="18" charset="2"/>
                </a:rPr>
                <a:t>m</a:t>
              </a:r>
              <a:endParaRPr lang="fr-FR" sz="1200" b="1" dirty="0">
                <a:cs typeface="Times New Roman" pitchFamily="18" charset="0"/>
              </a:endParaRPr>
            </a:p>
          </p:txBody>
        </p:sp>
        <p:sp>
          <p:nvSpPr>
            <p:cNvPr id="42" name="Text Box 45"/>
            <p:cNvSpPr txBox="1">
              <a:spLocks noChangeArrowheads="1"/>
            </p:cNvSpPr>
            <p:nvPr/>
          </p:nvSpPr>
          <p:spPr bwMode="auto">
            <a:xfrm>
              <a:off x="5715376" y="3964259"/>
              <a:ext cx="1532014" cy="25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567" tIns="36283" rIns="72567" bIns="36283">
              <a:spAutoFit/>
            </a:bodyPr>
            <a:lstStyle>
              <a:lvl1pPr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200" b="1" dirty="0" err="1">
                  <a:solidFill>
                    <a:srgbClr val="0000FF"/>
                  </a:solidFill>
                </a:rPr>
                <a:t>i</a:t>
              </a:r>
              <a:r>
                <a:rPr lang="fr-FR" sz="1200" b="1" dirty="0" err="1" smtClean="0">
                  <a:solidFill>
                    <a:srgbClr val="0000FF"/>
                  </a:solidFill>
                </a:rPr>
                <a:t>nsulator</a:t>
              </a:r>
              <a:r>
                <a:rPr lang="fr-FR" sz="1200" b="1" dirty="0" smtClean="0">
                  <a:solidFill>
                    <a:srgbClr val="0000FF"/>
                  </a:solidFill>
                </a:rPr>
                <a:t>: </a:t>
              </a:r>
              <a:r>
                <a:rPr lang="fr-FR" sz="1200" b="1" dirty="0">
                  <a:solidFill>
                    <a:srgbClr val="0000FF"/>
                  </a:solidFill>
                </a:rPr>
                <a:t>~100</a:t>
              </a:r>
              <a:r>
                <a:rPr lang="fr-FR" sz="1200" b="1" dirty="0">
                  <a:solidFill>
                    <a:srgbClr val="0000FF"/>
                  </a:solidFill>
                  <a:sym typeface="Symbol" pitchFamily="18" charset="2"/>
                </a:rPr>
                <a:t>m</a:t>
              </a:r>
              <a:endParaRPr lang="fr-FR" sz="1200" b="1" dirty="0">
                <a:solidFill>
                  <a:srgbClr val="0000FF"/>
                </a:solidFill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4495800" y="2514600"/>
            <a:ext cx="0" cy="36591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/>
              <a:t>Micromegas with Resistive Anode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08100" y="1295400"/>
            <a:ext cx="61436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2200" b="1" dirty="0">
                <a:solidFill>
                  <a:srgbClr val="000099"/>
                </a:solidFill>
                <a:latin typeface="Constantia" pitchFamily="18" charset="0"/>
              </a:rPr>
              <a:t>Pad width limits MPGD TPC resolution</a:t>
            </a:r>
            <a:endParaRPr lang="fr-FR" sz="2200" b="1" dirty="0">
              <a:solidFill>
                <a:srgbClr val="000099"/>
              </a:solidFill>
              <a:latin typeface="Constantia" pitchFamily="18" charset="0"/>
            </a:endParaRPr>
          </a:p>
        </p:txBody>
      </p:sp>
      <p:sp>
        <p:nvSpPr>
          <p:cNvPr id="6" name="TextBox 83"/>
          <p:cNvSpPr txBox="1">
            <a:spLocks noChangeArrowheads="1"/>
          </p:cNvSpPr>
          <p:nvPr/>
        </p:nvSpPr>
        <p:spPr bwMode="auto">
          <a:xfrm>
            <a:off x="762000" y="5638800"/>
            <a:ext cx="4257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b="1">
                <a:latin typeface="Constantia" pitchFamily="18" charset="0"/>
              </a:rPr>
              <a:t>Direct signal readout technique 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960573"/>
              </p:ext>
            </p:extLst>
          </p:nvPr>
        </p:nvGraphicFramePr>
        <p:xfrm>
          <a:off x="2066925" y="1649413"/>
          <a:ext cx="12985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40" name="Équation" r:id="rId3" imgW="634725" imgH="418918" progId="Equation.3">
                  <p:embed/>
                </p:oleObj>
              </mc:Choice>
              <mc:Fallback>
                <p:oleObj name="Équation" r:id="rId3" imgW="634725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1649413"/>
                        <a:ext cx="129857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"/>
          <p:cNvGrpSpPr>
            <a:grpSpLocks/>
          </p:cNvGrpSpPr>
          <p:nvPr/>
        </p:nvGrpSpPr>
        <p:grpSpPr bwMode="auto">
          <a:xfrm>
            <a:off x="815975" y="3151188"/>
            <a:ext cx="3482975" cy="1192212"/>
            <a:chOff x="1600200" y="2887741"/>
            <a:chExt cx="3482975" cy="1192138"/>
          </a:xfrm>
        </p:grpSpPr>
        <p:grpSp>
          <p:nvGrpSpPr>
            <p:cNvPr id="12" name="Group 30"/>
            <p:cNvGrpSpPr>
              <a:grpSpLocks noChangeAspect="1"/>
            </p:cNvGrpSpPr>
            <p:nvPr/>
          </p:nvGrpSpPr>
          <p:grpSpPr bwMode="auto">
            <a:xfrm>
              <a:off x="1917673" y="3223905"/>
              <a:ext cx="2958005" cy="41129"/>
              <a:chOff x="885" y="1965"/>
              <a:chExt cx="2290" cy="23"/>
            </a:xfrm>
            <a:solidFill>
              <a:srgbClr val="000099"/>
            </a:solidFill>
          </p:grpSpPr>
          <p:sp>
            <p:nvSpPr>
              <p:cNvPr id="30" name="Rectangle 31"/>
              <p:cNvSpPr>
                <a:spLocks noChangeAspect="1" noChangeArrowheads="1"/>
              </p:cNvSpPr>
              <p:nvPr/>
            </p:nvSpPr>
            <p:spPr bwMode="auto">
              <a:xfrm>
                <a:off x="885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1" name="Rectangle 32"/>
              <p:cNvSpPr>
                <a:spLocks noChangeAspect="1" noChangeArrowheads="1"/>
              </p:cNvSpPr>
              <p:nvPr/>
            </p:nvSpPr>
            <p:spPr bwMode="auto">
              <a:xfrm>
                <a:off x="1180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2" name="Rectangle 33"/>
              <p:cNvSpPr>
                <a:spLocks noChangeAspect="1" noChangeArrowheads="1"/>
              </p:cNvSpPr>
              <p:nvPr/>
            </p:nvSpPr>
            <p:spPr bwMode="auto">
              <a:xfrm>
                <a:off x="1475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3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2359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4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2653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5" name="Rectangle 36"/>
              <p:cNvSpPr>
                <a:spLocks noChangeAspect="1" noChangeArrowheads="1"/>
              </p:cNvSpPr>
              <p:nvPr/>
            </p:nvSpPr>
            <p:spPr bwMode="auto">
              <a:xfrm>
                <a:off x="2948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6" name="Rectangle 37"/>
              <p:cNvSpPr>
                <a:spLocks noChangeAspect="1" noChangeArrowheads="1"/>
              </p:cNvSpPr>
              <p:nvPr/>
            </p:nvSpPr>
            <p:spPr bwMode="auto">
              <a:xfrm>
                <a:off x="1769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7" name="Rectangle 38"/>
              <p:cNvSpPr>
                <a:spLocks noChangeAspect="1" noChangeArrowheads="1"/>
              </p:cNvSpPr>
              <p:nvPr/>
            </p:nvSpPr>
            <p:spPr bwMode="auto">
              <a:xfrm>
                <a:off x="2064" y="1965"/>
                <a:ext cx="227" cy="23"/>
              </a:xfrm>
              <a:prstGeom prst="rect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13" name="Group 98"/>
            <p:cNvGrpSpPr>
              <a:grpSpLocks/>
            </p:cNvGrpSpPr>
            <p:nvPr/>
          </p:nvGrpSpPr>
          <p:grpSpPr bwMode="auto">
            <a:xfrm>
              <a:off x="1890352" y="3543249"/>
              <a:ext cx="2986383" cy="536630"/>
              <a:chOff x="642910" y="3982632"/>
              <a:chExt cx="3364408" cy="570194"/>
            </a:xfrm>
          </p:grpSpPr>
          <p:grpSp>
            <p:nvGrpSpPr>
              <p:cNvPr id="20" name="Group 107"/>
              <p:cNvGrpSpPr>
                <a:grpSpLocks/>
              </p:cNvGrpSpPr>
              <p:nvPr/>
            </p:nvGrpSpPr>
            <p:grpSpPr bwMode="auto">
              <a:xfrm>
                <a:off x="642910" y="4071942"/>
                <a:ext cx="3364408" cy="480884"/>
                <a:chOff x="642910" y="4071942"/>
                <a:chExt cx="3364408" cy="480884"/>
              </a:xfrm>
            </p:grpSpPr>
            <p:grpSp>
              <p:nvGrpSpPr>
                <p:cNvPr id="22" name="Group 23"/>
                <p:cNvGrpSpPr>
                  <a:grpSpLocks noChangeAspect="1"/>
                </p:cNvGrpSpPr>
                <p:nvPr/>
              </p:nvGrpSpPr>
              <p:grpSpPr bwMode="auto">
                <a:xfrm>
                  <a:off x="714348" y="4071942"/>
                  <a:ext cx="3224351" cy="172822"/>
                  <a:chOff x="1133" y="3035"/>
                  <a:chExt cx="2211" cy="91"/>
                </a:xfrm>
              </p:grpSpPr>
              <p:sp>
                <p:nvSpPr>
                  <p:cNvPr id="24" name="Rectangle 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3" y="3035"/>
                    <a:ext cx="397" cy="91"/>
                  </a:xfrm>
                  <a:prstGeom prst="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fr-FR"/>
                  </a:p>
                </p:txBody>
              </p:sp>
              <p:sp>
                <p:nvSpPr>
                  <p:cNvPr id="25" name="Rectangle 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04" y="3035"/>
                    <a:ext cx="272" cy="91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" name="Rectangl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86" y="3035"/>
                    <a:ext cx="397" cy="91"/>
                  </a:xfrm>
                  <a:prstGeom prst="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fr-FR"/>
                  </a:p>
                </p:txBody>
              </p:sp>
              <p:sp>
                <p:nvSpPr>
                  <p:cNvPr id="27" name="Rectangle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41" y="3035"/>
                    <a:ext cx="396" cy="91"/>
                  </a:xfrm>
                  <a:prstGeom prst="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fr-FR"/>
                  </a:p>
                </p:txBody>
              </p:sp>
              <p:sp>
                <p:nvSpPr>
                  <p:cNvPr id="28" name="Rectangl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93" y="3035"/>
                    <a:ext cx="397" cy="91"/>
                  </a:xfrm>
                  <a:prstGeom prst="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fr-FR"/>
                  </a:p>
                </p:txBody>
              </p:sp>
              <p:sp>
                <p:nvSpPr>
                  <p:cNvPr id="29" name="Rectangl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47" y="3035"/>
                    <a:ext cx="397" cy="91"/>
                  </a:xfrm>
                  <a:prstGeom prst="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fr-FR"/>
                  </a:p>
                </p:txBody>
              </p:sp>
            </p:grpSp>
            <p:sp>
              <p:nvSpPr>
                <p:cNvPr id="23" name="Rectangle 16" descr="Diagonales larges vers le haut"/>
                <p:cNvSpPr>
                  <a:spLocks noChangeAspect="1" noChangeArrowheads="1"/>
                </p:cNvSpPr>
                <p:nvPr/>
              </p:nvSpPr>
              <p:spPr bwMode="auto">
                <a:xfrm>
                  <a:off x="642910" y="4214818"/>
                  <a:ext cx="3364408" cy="338008"/>
                </a:xfrm>
                <a:prstGeom prst="rect">
                  <a:avLst/>
                </a:prstGeom>
                <a:pattFill prst="wdUpDiag">
                  <a:fgClr>
                    <a:srgbClr val="333333"/>
                  </a:fgClr>
                  <a:bgClr>
                    <a:srgbClr val="DDDDDD"/>
                  </a:bgClr>
                </a:pattFill>
                <a:ln w="12700" algn="ctr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21" name="Text Box 46"/>
              <p:cNvSpPr txBox="1">
                <a:spLocks noChangeArrowheads="1"/>
              </p:cNvSpPr>
              <p:nvPr/>
            </p:nvSpPr>
            <p:spPr bwMode="auto">
              <a:xfrm>
                <a:off x="722009" y="3982725"/>
                <a:ext cx="785129" cy="273243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lIns="72567" tIns="36283" rIns="72567" bIns="36283">
                <a:spAutoFit/>
              </a:bodyPr>
              <a:lstStyle/>
              <a:p>
                <a:pPr defTabSz="725488">
                  <a:spcBef>
                    <a:spcPct val="50000"/>
                  </a:spcBef>
                  <a:defRPr/>
                </a:pPr>
                <a:r>
                  <a:rPr lang="fr-FR" sz="1200" b="1" dirty="0">
                    <a:solidFill>
                      <a:srgbClr val="FFC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pads</a:t>
                </a:r>
              </a:p>
            </p:txBody>
          </p:sp>
        </p:grpSp>
        <p:sp>
          <p:nvSpPr>
            <p:cNvPr id="14" name="Text Box 48"/>
            <p:cNvSpPr txBox="1">
              <a:spLocks noChangeArrowheads="1"/>
            </p:cNvSpPr>
            <p:nvPr/>
          </p:nvSpPr>
          <p:spPr bwMode="auto">
            <a:xfrm>
              <a:off x="1854262" y="2887741"/>
              <a:ext cx="880024" cy="373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567" tIns="36283" rIns="72567" bIns="36283">
              <a:spAutoFit/>
            </a:bodyPr>
            <a:lstStyle>
              <a:lvl1pPr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7254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7254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100" b="1">
                  <a:solidFill>
                    <a:srgbClr val="0066FF"/>
                  </a:solidFill>
                </a:rPr>
                <a:t>mesh</a:t>
              </a:r>
              <a:endParaRPr lang="fr-FR" sz="2100" b="1">
                <a:solidFill>
                  <a:srgbClr val="0066FF"/>
                </a:solidFill>
              </a:endParaRPr>
            </a:p>
          </p:txBody>
        </p:sp>
        <p:grpSp>
          <p:nvGrpSpPr>
            <p:cNvPr id="15" name="Group 101"/>
            <p:cNvGrpSpPr>
              <a:grpSpLocks/>
            </p:cNvGrpSpPr>
            <p:nvPr/>
          </p:nvGrpSpPr>
          <p:grpSpPr bwMode="auto">
            <a:xfrm>
              <a:off x="1600200" y="3200200"/>
              <a:ext cx="3482975" cy="483070"/>
              <a:chOff x="573282" y="3005088"/>
              <a:chExt cx="3923860" cy="1365243"/>
            </a:xfrm>
          </p:grpSpPr>
          <p:cxnSp>
            <p:nvCxnSpPr>
              <p:cNvPr id="16" name="Straight Arrow Connector 15"/>
              <p:cNvCxnSpPr/>
              <p:nvPr/>
            </p:nvCxnSpPr>
            <p:spPr>
              <a:xfrm rot="5400000" flipH="1" flipV="1">
                <a:off x="3751617" y="3680112"/>
                <a:ext cx="641537" cy="1789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rot="5400000" flipH="1" flipV="1">
                <a:off x="751490" y="3676521"/>
                <a:ext cx="641540" cy="0"/>
              </a:xfrm>
              <a:prstGeom prst="straightConnector1">
                <a:avLst/>
              </a:prstGeom>
              <a:ln w="15875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05"/>
              <p:cNvSpPr txBox="1">
                <a:spLocks noChangeArrowheads="1"/>
              </p:cNvSpPr>
              <p:nvPr/>
            </p:nvSpPr>
            <p:spPr bwMode="auto">
              <a:xfrm>
                <a:off x="4068514" y="3066017"/>
                <a:ext cx="428628" cy="1304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sz="2400" b="1"/>
                  <a:t>E</a:t>
                </a:r>
                <a:endParaRPr lang="fr-FR" sz="2400" b="1"/>
              </a:p>
            </p:txBody>
          </p:sp>
          <p:sp>
            <p:nvSpPr>
              <p:cNvPr id="19" name="TextBox 106"/>
              <p:cNvSpPr txBox="1">
                <a:spLocks noChangeArrowheads="1"/>
              </p:cNvSpPr>
              <p:nvPr/>
            </p:nvSpPr>
            <p:spPr bwMode="auto">
              <a:xfrm>
                <a:off x="573282" y="3005088"/>
                <a:ext cx="428628" cy="1304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sz="2400" b="1">
                    <a:solidFill>
                      <a:srgbClr val="0000FF"/>
                    </a:solidFill>
                  </a:rPr>
                  <a:t>B</a:t>
                </a:r>
                <a:endParaRPr lang="fr-FR" sz="2400" b="1">
                  <a:solidFill>
                    <a:srgbClr val="0000FF"/>
                  </a:solidFill>
                </a:endParaRPr>
              </a:p>
            </p:txBody>
          </p:sp>
        </p:grpSp>
      </p:grpSp>
      <p:sp>
        <p:nvSpPr>
          <p:cNvPr id="38" name="Text Box 44"/>
          <p:cNvSpPr txBox="1">
            <a:spLocks noChangeArrowheads="1"/>
          </p:cNvSpPr>
          <p:nvPr/>
        </p:nvSpPr>
        <p:spPr bwMode="auto">
          <a:xfrm>
            <a:off x="1577975" y="3575050"/>
            <a:ext cx="2408238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567" tIns="36283" rIns="72567" bIns="36283">
            <a:spAutoFit/>
          </a:bodyPr>
          <a:lstStyle>
            <a:lvl1pPr defTabSz="72548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72548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72548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72548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72548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725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725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725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725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200" b="1">
                <a:cs typeface="Times New Roman" pitchFamily="18" charset="0"/>
              </a:rPr>
              <a:t>Amplification gap: ~100</a:t>
            </a:r>
            <a:r>
              <a:rPr lang="fr-FR" sz="1200" b="1">
                <a:cs typeface="Times New Roman" pitchFamily="18" charset="0"/>
                <a:sym typeface="Symbol" pitchFamily="18" charset="2"/>
              </a:rPr>
              <a:t>m</a:t>
            </a:r>
            <a:endParaRPr lang="fr-FR" sz="1200" b="1">
              <a:cs typeface="Times New Roman" pitchFamily="18" charset="0"/>
            </a:endParaRPr>
          </a:p>
        </p:txBody>
      </p:sp>
      <p:grpSp>
        <p:nvGrpSpPr>
          <p:cNvPr id="198" name="Group 39"/>
          <p:cNvGrpSpPr>
            <a:grpSpLocks noChangeAspect="1"/>
          </p:cNvGrpSpPr>
          <p:nvPr/>
        </p:nvGrpSpPr>
        <p:grpSpPr bwMode="auto">
          <a:xfrm>
            <a:off x="6162675" y="2328215"/>
            <a:ext cx="1322388" cy="1616075"/>
            <a:chOff x="4129" y="440"/>
            <a:chExt cx="975" cy="901"/>
          </a:xfrm>
        </p:grpSpPr>
        <p:sp>
          <p:nvSpPr>
            <p:cNvPr id="199" name="Line 40"/>
            <p:cNvSpPr>
              <a:spLocks noChangeAspect="1" noChangeShapeType="1"/>
            </p:cNvSpPr>
            <p:nvPr/>
          </p:nvSpPr>
          <p:spPr bwMode="auto">
            <a:xfrm>
              <a:off x="4600" y="440"/>
              <a:ext cx="1" cy="453"/>
            </a:xfrm>
            <a:prstGeom prst="line">
              <a:avLst/>
            </a:prstGeom>
            <a:noFill/>
            <a:ln w="38100" cap="rnd">
              <a:solidFill>
                <a:srgbClr val="FFC000">
                  <a:alpha val="50000"/>
                </a:srgb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0" name="AutoShape 41"/>
            <p:cNvSpPr>
              <a:spLocks noChangeAspect="1" noChangeArrowheads="1"/>
            </p:cNvSpPr>
            <p:nvPr/>
          </p:nvSpPr>
          <p:spPr bwMode="auto">
            <a:xfrm>
              <a:off x="4547" y="867"/>
              <a:ext cx="108" cy="217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12700" algn="ctr">
              <a:solidFill>
                <a:srgbClr val="FFC000">
                  <a:alpha val="50000"/>
                </a:srgb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1" name="AutoShape 42"/>
            <p:cNvSpPr>
              <a:spLocks noChangeAspect="1"/>
            </p:cNvSpPr>
            <p:nvPr/>
          </p:nvSpPr>
          <p:spPr bwMode="auto">
            <a:xfrm rot="5400000">
              <a:off x="4576" y="812"/>
              <a:ext cx="82" cy="975"/>
            </a:xfrm>
            <a:prstGeom prst="leftBracket">
              <a:avLst>
                <a:gd name="adj" fmla="val 284981"/>
              </a:avLst>
            </a:prstGeom>
            <a:solidFill>
              <a:srgbClr val="FFC000"/>
            </a:solidFill>
            <a:ln w="12700">
              <a:solidFill>
                <a:srgbClr val="FFC000">
                  <a:alpha val="50000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2" name="AutoShape 43"/>
            <p:cNvSpPr>
              <a:spLocks noChangeAspect="1"/>
            </p:cNvSpPr>
            <p:nvPr/>
          </p:nvSpPr>
          <p:spPr bwMode="auto">
            <a:xfrm rot="-5400000">
              <a:off x="4563" y="693"/>
              <a:ext cx="107" cy="882"/>
            </a:xfrm>
            <a:prstGeom prst="leftBracket">
              <a:avLst>
                <a:gd name="adj" fmla="val 188940"/>
              </a:avLst>
            </a:prstGeom>
            <a:solidFill>
              <a:srgbClr val="FFC000"/>
            </a:solidFill>
            <a:ln w="12700">
              <a:solidFill>
                <a:srgbClr val="FFC000">
                  <a:alpha val="50000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2525713" y="2860675"/>
            <a:ext cx="147637" cy="1030288"/>
            <a:chOff x="4043527" y="4456890"/>
            <a:chExt cx="147473" cy="1029510"/>
          </a:xfrm>
        </p:grpSpPr>
        <p:sp>
          <p:nvSpPr>
            <p:cNvPr id="83" name="Line 40"/>
            <p:cNvSpPr>
              <a:spLocks noChangeAspect="1" noChangeShapeType="1"/>
            </p:cNvSpPr>
            <p:nvPr/>
          </p:nvSpPr>
          <p:spPr bwMode="auto">
            <a:xfrm>
              <a:off x="4117264" y="4456890"/>
              <a:ext cx="0" cy="682150"/>
            </a:xfrm>
            <a:prstGeom prst="line">
              <a:avLst/>
            </a:prstGeom>
            <a:noFill/>
            <a:ln w="38100" cap="rnd">
              <a:solidFill>
                <a:srgbClr val="FFC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4" name="AutoShape 41"/>
            <p:cNvSpPr>
              <a:spLocks noChangeAspect="1" noChangeArrowheads="1"/>
            </p:cNvSpPr>
            <p:nvPr/>
          </p:nvSpPr>
          <p:spPr bwMode="auto">
            <a:xfrm>
              <a:off x="4043527" y="5076428"/>
              <a:ext cx="147473" cy="409972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12700" algn="ctr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1455738" y="4610100"/>
            <a:ext cx="2408237" cy="876300"/>
            <a:chOff x="2240330" y="4343400"/>
            <a:chExt cx="2407870" cy="875539"/>
          </a:xfrm>
        </p:grpSpPr>
        <p:grpSp>
          <p:nvGrpSpPr>
            <p:cNvPr id="86" name="Group 6"/>
            <p:cNvGrpSpPr>
              <a:grpSpLocks/>
            </p:cNvGrpSpPr>
            <p:nvPr/>
          </p:nvGrpSpPr>
          <p:grpSpPr bwMode="auto">
            <a:xfrm>
              <a:off x="2240330" y="4343400"/>
              <a:ext cx="2407870" cy="875539"/>
              <a:chOff x="2209800" y="4458461"/>
              <a:chExt cx="2407870" cy="875539"/>
            </a:xfrm>
          </p:grpSpPr>
          <p:cxnSp>
            <p:nvCxnSpPr>
              <p:cNvPr id="98" name="Straight Arrow Connector 97"/>
              <p:cNvCxnSpPr/>
              <p:nvPr/>
            </p:nvCxnSpPr>
            <p:spPr>
              <a:xfrm>
                <a:off x="2209800" y="5334000"/>
                <a:ext cx="240787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 flipV="1">
                <a:off x="2216149" y="4458461"/>
                <a:ext cx="0" cy="87553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Rectangle 99"/>
              <p:cNvSpPr/>
              <p:nvPr/>
            </p:nvSpPr>
            <p:spPr>
              <a:xfrm>
                <a:off x="3127235" y="4686862"/>
                <a:ext cx="515858" cy="647138"/>
              </a:xfrm>
              <a:prstGeom prst="rect">
                <a:avLst/>
              </a:prstGeom>
              <a:noFill/>
              <a:ln w="158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87" name="Group 277"/>
            <p:cNvGrpSpPr>
              <a:grpSpLocks/>
            </p:cNvGrpSpPr>
            <p:nvPr/>
          </p:nvGrpSpPr>
          <p:grpSpPr bwMode="auto">
            <a:xfrm>
              <a:off x="3209422" y="4642875"/>
              <a:ext cx="315727" cy="576064"/>
              <a:chOff x="5148064" y="2780928"/>
              <a:chExt cx="936104" cy="576064"/>
            </a:xfrm>
          </p:grpSpPr>
          <p:cxnSp>
            <p:nvCxnSpPr>
              <p:cNvPr id="88" name="Elbow Connector 87"/>
              <p:cNvCxnSpPr/>
              <p:nvPr/>
            </p:nvCxnSpPr>
            <p:spPr>
              <a:xfrm flipV="1">
                <a:off x="5150204" y="3263411"/>
                <a:ext cx="141183" cy="93581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Elbow Connector 88"/>
              <p:cNvCxnSpPr/>
              <p:nvPr/>
            </p:nvCxnSpPr>
            <p:spPr>
              <a:xfrm rot="5400000" flipH="1" flipV="1">
                <a:off x="5195802" y="3092529"/>
                <a:ext cx="266468" cy="752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Elbow Connector 89"/>
              <p:cNvCxnSpPr/>
              <p:nvPr/>
            </p:nvCxnSpPr>
            <p:spPr>
              <a:xfrm rot="5400000" flipH="1" flipV="1">
                <a:off x="5366294" y="2925958"/>
                <a:ext cx="71376" cy="70593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Elbow Connector 90"/>
              <p:cNvCxnSpPr/>
              <p:nvPr/>
            </p:nvCxnSpPr>
            <p:spPr>
              <a:xfrm rot="5400000" flipH="1" flipV="1">
                <a:off x="5400404" y="2818104"/>
                <a:ext cx="144336" cy="7059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Elbow Connector 91"/>
              <p:cNvCxnSpPr/>
              <p:nvPr/>
            </p:nvCxnSpPr>
            <p:spPr>
              <a:xfrm>
                <a:off x="5507867" y="2781231"/>
                <a:ext cx="145890" cy="12689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Elbow Connector 92"/>
              <p:cNvCxnSpPr/>
              <p:nvPr/>
            </p:nvCxnSpPr>
            <p:spPr>
              <a:xfrm rot="16200000" flipH="1">
                <a:off x="5623228" y="2824449"/>
                <a:ext cx="131648" cy="7059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Elbow Connector 93"/>
              <p:cNvCxnSpPr/>
              <p:nvPr/>
            </p:nvCxnSpPr>
            <p:spPr>
              <a:xfrm rot="16200000" flipH="1">
                <a:off x="5723957" y="2925958"/>
                <a:ext cx="71376" cy="70593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Elbow Connector 94"/>
              <p:cNvCxnSpPr/>
              <p:nvPr/>
            </p:nvCxnSpPr>
            <p:spPr>
              <a:xfrm rot="16200000" flipH="1">
                <a:off x="5763618" y="3028265"/>
                <a:ext cx="133234" cy="7059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Elbow Connector 95"/>
              <p:cNvCxnSpPr/>
              <p:nvPr/>
            </p:nvCxnSpPr>
            <p:spPr>
              <a:xfrm>
                <a:off x="5865530" y="3130177"/>
                <a:ext cx="145890" cy="133234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Elbow Connector 96"/>
              <p:cNvCxnSpPr/>
              <p:nvPr/>
            </p:nvCxnSpPr>
            <p:spPr>
              <a:xfrm rot="16200000" flipH="1">
                <a:off x="5999925" y="3274907"/>
                <a:ext cx="93581" cy="7059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256" name="TextBox 255"/>
          <p:cNvSpPr txBox="1"/>
          <p:nvPr/>
        </p:nvSpPr>
        <p:spPr>
          <a:xfrm>
            <a:off x="4774829" y="5832707"/>
            <a:ext cx="4133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nstantia" pitchFamily="18" charset="0"/>
              </a:rPr>
              <a:t>Resistive foil also provides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Constantia" pitchFamily="18" charset="0"/>
              </a:rPr>
              <a:t>anti-spark protection</a:t>
            </a:r>
            <a:endParaRPr lang="en-US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57800" y="4608512"/>
            <a:ext cx="3286125" cy="877888"/>
            <a:chOff x="5257800" y="4608512"/>
            <a:chExt cx="3286125" cy="877888"/>
          </a:xfrm>
        </p:grpSpPr>
        <p:grpSp>
          <p:nvGrpSpPr>
            <p:cNvPr id="102" name="Group 11"/>
            <p:cNvGrpSpPr>
              <a:grpSpLocks/>
            </p:cNvGrpSpPr>
            <p:nvPr/>
          </p:nvGrpSpPr>
          <p:grpSpPr bwMode="auto">
            <a:xfrm>
              <a:off x="5257800" y="4608512"/>
              <a:ext cx="3286125" cy="876301"/>
              <a:chOff x="5553245" y="4114799"/>
              <a:chExt cx="3285955" cy="876163"/>
            </a:xfrm>
          </p:grpSpPr>
          <p:cxnSp>
            <p:nvCxnSpPr>
              <p:cNvPr id="163" name="Straight Arrow Connector 162"/>
              <p:cNvCxnSpPr/>
              <p:nvPr/>
            </p:nvCxnSpPr>
            <p:spPr>
              <a:xfrm>
                <a:off x="5553245" y="4990962"/>
                <a:ext cx="328595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/>
              <p:cNvCxnSpPr/>
              <p:nvPr/>
            </p:nvCxnSpPr>
            <p:spPr>
              <a:xfrm flipV="1">
                <a:off x="5559594" y="4114799"/>
                <a:ext cx="0" cy="87616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Rectangle 102"/>
            <p:cNvSpPr/>
            <p:nvPr/>
          </p:nvSpPr>
          <p:spPr bwMode="auto">
            <a:xfrm>
              <a:off x="6599238" y="4838700"/>
              <a:ext cx="515937" cy="647700"/>
            </a:xfrm>
            <a:prstGeom prst="rect">
              <a:avLst/>
            </a:prstGeom>
            <a:noFill/>
            <a:ln w="158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7207250" y="4838700"/>
              <a:ext cx="515938" cy="647700"/>
            </a:xfrm>
            <a:prstGeom prst="rect">
              <a:avLst/>
            </a:prstGeom>
            <a:noFill/>
            <a:ln w="158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7805738" y="4838700"/>
              <a:ext cx="514350" cy="647700"/>
            </a:xfrm>
            <a:prstGeom prst="rect">
              <a:avLst/>
            </a:prstGeom>
            <a:noFill/>
            <a:ln w="158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13450" y="4835525"/>
              <a:ext cx="514350" cy="646113"/>
            </a:xfrm>
            <a:prstGeom prst="rect">
              <a:avLst/>
            </a:prstGeom>
            <a:noFill/>
            <a:ln w="158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5427663" y="4838700"/>
              <a:ext cx="514350" cy="647700"/>
            </a:xfrm>
            <a:prstGeom prst="rect">
              <a:avLst/>
            </a:prstGeom>
            <a:noFill/>
            <a:ln w="158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08" name="Group 293"/>
            <p:cNvGrpSpPr>
              <a:grpSpLocks/>
            </p:cNvGrpSpPr>
            <p:nvPr/>
          </p:nvGrpSpPr>
          <p:grpSpPr bwMode="auto">
            <a:xfrm>
              <a:off x="5607909" y="5440680"/>
              <a:ext cx="302488" cy="45719"/>
              <a:chOff x="5148064" y="2780928"/>
              <a:chExt cx="936104" cy="576064"/>
            </a:xfrm>
          </p:grpSpPr>
          <p:cxnSp>
            <p:nvCxnSpPr>
              <p:cNvPr id="153" name="Elbow Connector 152"/>
              <p:cNvCxnSpPr/>
              <p:nvPr/>
            </p:nvCxnSpPr>
            <p:spPr>
              <a:xfrm flipV="1">
                <a:off x="5150228" y="3266713"/>
                <a:ext cx="141197" cy="90279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Elbow Connector 153"/>
              <p:cNvCxnSpPr/>
              <p:nvPr/>
            </p:nvCxnSpPr>
            <p:spPr>
              <a:xfrm rot="5400000" flipH="1" flipV="1">
                <a:off x="5193657" y="3093644"/>
                <a:ext cx="270838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Elbow Connector 154"/>
              <p:cNvCxnSpPr/>
              <p:nvPr/>
            </p:nvCxnSpPr>
            <p:spPr>
              <a:xfrm rot="5400000" flipH="1" flipV="1">
                <a:off x="5365917" y="2924465"/>
                <a:ext cx="72223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Elbow Connector 155"/>
              <p:cNvCxnSpPr/>
              <p:nvPr/>
            </p:nvCxnSpPr>
            <p:spPr>
              <a:xfrm rot="5400000" flipH="1" flipV="1">
                <a:off x="5400405" y="2816125"/>
                <a:ext cx="144447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Elbow Connector 156"/>
              <p:cNvCxnSpPr/>
              <p:nvPr/>
            </p:nvCxnSpPr>
            <p:spPr>
              <a:xfrm>
                <a:off x="5507927" y="2779205"/>
                <a:ext cx="145902" cy="9031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Elbow Connector 157"/>
              <p:cNvCxnSpPr/>
              <p:nvPr/>
            </p:nvCxnSpPr>
            <p:spPr>
              <a:xfrm rot="16200000" flipH="1">
                <a:off x="5621423" y="2820641"/>
                <a:ext cx="135416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Elbow Connector 158"/>
              <p:cNvCxnSpPr/>
              <p:nvPr/>
            </p:nvCxnSpPr>
            <p:spPr>
              <a:xfrm rot="16200000" flipH="1">
                <a:off x="5723616" y="2924465"/>
                <a:ext cx="72223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Elbow Connector 159"/>
              <p:cNvCxnSpPr/>
              <p:nvPr/>
            </p:nvCxnSpPr>
            <p:spPr>
              <a:xfrm rot="16200000" flipH="1">
                <a:off x="5762615" y="3028286"/>
                <a:ext cx="135422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Elbow Connector 160"/>
              <p:cNvCxnSpPr/>
              <p:nvPr/>
            </p:nvCxnSpPr>
            <p:spPr>
              <a:xfrm>
                <a:off x="5865626" y="3131297"/>
                <a:ext cx="145902" cy="135416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Elbow Connector 161"/>
              <p:cNvCxnSpPr/>
              <p:nvPr/>
            </p:nvCxnSpPr>
            <p:spPr>
              <a:xfrm rot="16200000" flipH="1">
                <a:off x="6001689" y="3276552"/>
                <a:ext cx="90279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Group 304"/>
            <p:cNvGrpSpPr>
              <a:grpSpLocks/>
            </p:cNvGrpSpPr>
            <p:nvPr/>
          </p:nvGrpSpPr>
          <p:grpSpPr bwMode="auto">
            <a:xfrm>
              <a:off x="6112514" y="5392738"/>
              <a:ext cx="355967" cy="89533"/>
              <a:chOff x="5148064" y="2780928"/>
              <a:chExt cx="936104" cy="576064"/>
            </a:xfrm>
          </p:grpSpPr>
          <p:cxnSp>
            <p:nvCxnSpPr>
              <p:cNvPr id="143" name="Elbow Connector 142"/>
              <p:cNvCxnSpPr/>
              <p:nvPr/>
            </p:nvCxnSpPr>
            <p:spPr>
              <a:xfrm flipV="1">
                <a:off x="5146170" y="3260997"/>
                <a:ext cx="145905" cy="94693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Elbow Connector 143"/>
              <p:cNvCxnSpPr/>
              <p:nvPr/>
            </p:nvCxnSpPr>
            <p:spPr>
              <a:xfrm rot="5400000" flipH="1" flipV="1">
                <a:off x="5195129" y="3093457"/>
                <a:ext cx="264484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Elbow Connector 144"/>
              <p:cNvCxnSpPr/>
              <p:nvPr/>
            </p:nvCxnSpPr>
            <p:spPr>
              <a:xfrm rot="5400000" flipH="1" flipV="1">
                <a:off x="5362054" y="2925295"/>
                <a:ext cx="71835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Elbow Connector 145"/>
              <p:cNvCxnSpPr/>
              <p:nvPr/>
            </p:nvCxnSpPr>
            <p:spPr>
              <a:xfrm rot="5400000" flipH="1" flipV="1">
                <a:off x="5399089" y="2815189"/>
                <a:ext cx="143671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Elbow Connector 146"/>
              <p:cNvCxnSpPr/>
              <p:nvPr/>
            </p:nvCxnSpPr>
            <p:spPr>
              <a:xfrm>
                <a:off x="5508577" y="2781006"/>
                <a:ext cx="141197" cy="13061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Elbow Connector 147"/>
              <p:cNvCxnSpPr/>
              <p:nvPr/>
            </p:nvCxnSpPr>
            <p:spPr>
              <a:xfrm rot="16200000" flipH="1">
                <a:off x="5619767" y="2824074"/>
                <a:ext cx="130610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Elbow Connector 148"/>
              <p:cNvCxnSpPr/>
              <p:nvPr/>
            </p:nvCxnSpPr>
            <p:spPr>
              <a:xfrm rot="16200000" flipH="1">
                <a:off x="5722104" y="2922943"/>
                <a:ext cx="71835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Elbow Connector 149"/>
              <p:cNvCxnSpPr/>
              <p:nvPr/>
            </p:nvCxnSpPr>
            <p:spPr>
              <a:xfrm rot="16200000" flipH="1">
                <a:off x="5764038" y="3028150"/>
                <a:ext cx="133874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Elbow Connector 150"/>
              <p:cNvCxnSpPr/>
              <p:nvPr/>
            </p:nvCxnSpPr>
            <p:spPr>
              <a:xfrm>
                <a:off x="5866276" y="3130387"/>
                <a:ext cx="145902" cy="13061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Elbow Connector 151"/>
              <p:cNvCxnSpPr/>
              <p:nvPr/>
            </p:nvCxnSpPr>
            <p:spPr>
              <a:xfrm rot="16200000" flipH="1">
                <a:off x="6000132" y="3273042"/>
                <a:ext cx="94693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Group 315"/>
            <p:cNvGrpSpPr>
              <a:grpSpLocks/>
            </p:cNvGrpSpPr>
            <p:nvPr/>
          </p:nvGrpSpPr>
          <p:grpSpPr bwMode="auto">
            <a:xfrm>
              <a:off x="6629471" y="4953252"/>
              <a:ext cx="315743" cy="532459"/>
              <a:chOff x="5148064" y="2780928"/>
              <a:chExt cx="936104" cy="576064"/>
            </a:xfrm>
          </p:grpSpPr>
          <p:cxnSp>
            <p:nvCxnSpPr>
              <p:cNvPr id="133" name="Elbow Connector 132"/>
              <p:cNvCxnSpPr/>
              <p:nvPr/>
            </p:nvCxnSpPr>
            <p:spPr>
              <a:xfrm flipV="1">
                <a:off x="5147854" y="3264992"/>
                <a:ext cx="145905" cy="9274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Elbow Connector 133"/>
              <p:cNvCxnSpPr/>
              <p:nvPr/>
            </p:nvCxnSpPr>
            <p:spPr>
              <a:xfrm rot="5400000" flipH="1" flipV="1">
                <a:off x="5195092" y="3095728"/>
                <a:ext cx="267931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Elbow Connector 134"/>
              <p:cNvCxnSpPr/>
              <p:nvPr/>
            </p:nvCxnSpPr>
            <p:spPr>
              <a:xfrm rot="5400000" flipH="1" flipV="1">
                <a:off x="5363588" y="2925694"/>
                <a:ext cx="72135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Elbow Connector 135"/>
              <p:cNvCxnSpPr/>
              <p:nvPr/>
            </p:nvCxnSpPr>
            <p:spPr>
              <a:xfrm rot="5400000" flipH="1" flipV="1">
                <a:off x="5400473" y="2815138"/>
                <a:ext cx="144271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Elbow Connector 136"/>
              <p:cNvCxnSpPr/>
              <p:nvPr/>
            </p:nvCxnSpPr>
            <p:spPr>
              <a:xfrm>
                <a:off x="5510261" y="2780655"/>
                <a:ext cx="141197" cy="12023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Elbow Connector 137"/>
              <p:cNvCxnSpPr/>
              <p:nvPr/>
            </p:nvCxnSpPr>
            <p:spPr>
              <a:xfrm rot="16200000" flipH="1">
                <a:off x="5620631" y="2823504"/>
                <a:ext cx="132247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Elbow Connector 138"/>
              <p:cNvCxnSpPr/>
              <p:nvPr/>
            </p:nvCxnSpPr>
            <p:spPr>
              <a:xfrm rot="16200000" flipH="1">
                <a:off x="5723638" y="2923342"/>
                <a:ext cx="72135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Elbow Connector 139"/>
              <p:cNvCxnSpPr/>
              <p:nvPr/>
            </p:nvCxnSpPr>
            <p:spPr>
              <a:xfrm rot="16200000" flipH="1">
                <a:off x="5765677" y="3028744"/>
                <a:ext cx="133965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Elbow Connector 140"/>
              <p:cNvCxnSpPr/>
              <p:nvPr/>
            </p:nvCxnSpPr>
            <p:spPr>
              <a:xfrm>
                <a:off x="5867960" y="3131027"/>
                <a:ext cx="145902" cy="13396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Elbow Connector 141"/>
              <p:cNvCxnSpPr/>
              <p:nvPr/>
            </p:nvCxnSpPr>
            <p:spPr>
              <a:xfrm rot="16200000" flipH="1">
                <a:off x="6002789" y="3276065"/>
                <a:ext cx="92745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326"/>
            <p:cNvGrpSpPr>
              <a:grpSpLocks/>
            </p:cNvGrpSpPr>
            <p:nvPr/>
          </p:nvGrpSpPr>
          <p:grpSpPr bwMode="auto">
            <a:xfrm>
              <a:off x="7282271" y="5276850"/>
              <a:ext cx="326195" cy="200994"/>
              <a:chOff x="5148064" y="2780928"/>
              <a:chExt cx="936104" cy="576064"/>
            </a:xfrm>
          </p:grpSpPr>
          <p:cxnSp>
            <p:nvCxnSpPr>
              <p:cNvPr id="123" name="Elbow Connector 122"/>
              <p:cNvCxnSpPr/>
              <p:nvPr/>
            </p:nvCxnSpPr>
            <p:spPr>
              <a:xfrm flipV="1">
                <a:off x="5146854" y="3264290"/>
                <a:ext cx="145902" cy="93592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Elbow Connector 123"/>
              <p:cNvCxnSpPr/>
              <p:nvPr/>
            </p:nvCxnSpPr>
            <p:spPr>
              <a:xfrm rot="5400000" flipH="1" flipV="1">
                <a:off x="5194518" y="3095452"/>
                <a:ext cx="267076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Elbow Connector 124"/>
              <p:cNvCxnSpPr/>
              <p:nvPr/>
            </p:nvCxnSpPr>
            <p:spPr>
              <a:xfrm rot="5400000" flipH="1" flipV="1">
                <a:off x="5362132" y="2925392"/>
                <a:ext cx="73047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Elbow Connector 125"/>
              <p:cNvCxnSpPr/>
              <p:nvPr/>
            </p:nvCxnSpPr>
            <p:spPr>
              <a:xfrm rot="5400000" flipH="1" flipV="1">
                <a:off x="5399699" y="2814610"/>
                <a:ext cx="143811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Elbow Connector 126"/>
              <p:cNvCxnSpPr/>
              <p:nvPr/>
            </p:nvCxnSpPr>
            <p:spPr>
              <a:xfrm>
                <a:off x="5509258" y="2780356"/>
                <a:ext cx="141197" cy="13696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Elbow Connector 127"/>
              <p:cNvCxnSpPr/>
              <p:nvPr/>
            </p:nvCxnSpPr>
            <p:spPr>
              <a:xfrm rot="16200000" flipH="1">
                <a:off x="5620699" y="2823809"/>
                <a:ext cx="130115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Elbow Connector 128"/>
              <p:cNvCxnSpPr/>
              <p:nvPr/>
            </p:nvCxnSpPr>
            <p:spPr>
              <a:xfrm rot="16200000" flipH="1">
                <a:off x="5722185" y="2923038"/>
                <a:ext cx="73047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Elbow Connector 129"/>
              <p:cNvCxnSpPr/>
              <p:nvPr/>
            </p:nvCxnSpPr>
            <p:spPr>
              <a:xfrm rot="16200000" flipH="1">
                <a:off x="5765459" y="3028115"/>
                <a:ext cx="132397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Elbow Connector 130"/>
              <p:cNvCxnSpPr/>
              <p:nvPr/>
            </p:nvCxnSpPr>
            <p:spPr>
              <a:xfrm>
                <a:off x="5866957" y="3129611"/>
                <a:ext cx="145905" cy="134679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Elbow Connector 131"/>
              <p:cNvCxnSpPr/>
              <p:nvPr/>
            </p:nvCxnSpPr>
            <p:spPr>
              <a:xfrm rot="16200000" flipH="1">
                <a:off x="6001365" y="3275788"/>
                <a:ext cx="93592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Group 337"/>
            <p:cNvGrpSpPr>
              <a:grpSpLocks/>
            </p:cNvGrpSpPr>
            <p:nvPr/>
          </p:nvGrpSpPr>
          <p:grpSpPr bwMode="auto">
            <a:xfrm>
              <a:off x="7977346" y="5436552"/>
              <a:ext cx="326866" cy="45719"/>
              <a:chOff x="5148064" y="2780928"/>
              <a:chExt cx="936104" cy="576064"/>
            </a:xfrm>
          </p:grpSpPr>
          <p:cxnSp>
            <p:nvCxnSpPr>
              <p:cNvPr id="113" name="Elbow Connector 112"/>
              <p:cNvCxnSpPr/>
              <p:nvPr/>
            </p:nvCxnSpPr>
            <p:spPr>
              <a:xfrm flipV="1">
                <a:off x="5147596" y="3258115"/>
                <a:ext cx="145902" cy="92716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Elbow Connector 113"/>
              <p:cNvCxnSpPr/>
              <p:nvPr/>
            </p:nvCxnSpPr>
            <p:spPr>
              <a:xfrm rot="5400000" flipH="1" flipV="1">
                <a:off x="5197449" y="3091460"/>
                <a:ext cx="262699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Elbow Connector 114"/>
              <p:cNvCxnSpPr/>
              <p:nvPr/>
            </p:nvCxnSpPr>
            <p:spPr>
              <a:xfrm rot="5400000" flipH="1" flipV="1">
                <a:off x="5360765" y="2921493"/>
                <a:ext cx="77258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Elbow Connector 115"/>
              <p:cNvCxnSpPr/>
              <p:nvPr/>
            </p:nvCxnSpPr>
            <p:spPr>
              <a:xfrm rot="5400000" flipH="1" flipV="1">
                <a:off x="5402808" y="2810965"/>
                <a:ext cx="139078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Elbow Connector 116"/>
              <p:cNvCxnSpPr/>
              <p:nvPr/>
            </p:nvCxnSpPr>
            <p:spPr>
              <a:xfrm>
                <a:off x="5510000" y="2779079"/>
                <a:ext cx="141197" cy="1545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Elbow Connector 117"/>
              <p:cNvCxnSpPr/>
              <p:nvPr/>
            </p:nvCxnSpPr>
            <p:spPr>
              <a:xfrm rot="16200000" flipH="1">
                <a:off x="5624688" y="2821042"/>
                <a:ext cx="123621" cy="70600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Elbow Connector 118"/>
              <p:cNvCxnSpPr/>
              <p:nvPr/>
            </p:nvCxnSpPr>
            <p:spPr>
              <a:xfrm rot="16200000" flipH="1">
                <a:off x="5720818" y="2919138"/>
                <a:ext cx="77258" cy="75305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Elbow Connector 119"/>
              <p:cNvCxnSpPr/>
              <p:nvPr/>
            </p:nvCxnSpPr>
            <p:spPr>
              <a:xfrm rot="16200000" flipH="1">
                <a:off x="5770590" y="3021927"/>
                <a:ext cx="123621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Elbow Connector 120"/>
              <p:cNvCxnSpPr/>
              <p:nvPr/>
            </p:nvCxnSpPr>
            <p:spPr>
              <a:xfrm>
                <a:off x="5867699" y="3119036"/>
                <a:ext cx="145905" cy="139078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Elbow Connector 121"/>
              <p:cNvCxnSpPr/>
              <p:nvPr/>
            </p:nvCxnSpPr>
            <p:spPr>
              <a:xfrm rot="16200000" flipH="1">
                <a:off x="6002543" y="3269179"/>
                <a:ext cx="92716" cy="70597"/>
              </a:xfrm>
              <a:prstGeom prst="bentConnector3">
                <a:avLst/>
              </a:prstGeom>
              <a:ln w="15875">
                <a:solidFill>
                  <a:srgbClr val="FF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9" name="Group 261"/>
          <p:cNvGrpSpPr/>
          <p:nvPr/>
        </p:nvGrpSpPr>
        <p:grpSpPr>
          <a:xfrm>
            <a:off x="227805" y="1676400"/>
            <a:ext cx="4755156" cy="4647896"/>
            <a:chOff x="1905000" y="1722105"/>
            <a:chExt cx="4760242" cy="4647896"/>
          </a:xfrm>
        </p:grpSpPr>
        <p:sp>
          <p:nvSpPr>
            <p:cNvPr id="270" name="Rectangle 269"/>
            <p:cNvSpPr/>
            <p:nvPr/>
          </p:nvSpPr>
          <p:spPr>
            <a:xfrm>
              <a:off x="1960650" y="1722105"/>
              <a:ext cx="4704591" cy="4647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1" name="Rectangle 270"/>
                <p:cNvSpPr/>
                <p:nvPr/>
              </p:nvSpPr>
              <p:spPr>
                <a:xfrm>
                  <a:off x="2202873" y="3026411"/>
                  <a:ext cx="3279378" cy="80823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/>
                              </a:rPr>
                              <m:t>𝜕𝜌</m:t>
                            </m:r>
                          </m:num>
                          <m:den>
                            <m:r>
                              <a:rPr lang="en-GB" i="1">
                                <a:latin typeface="Cambria Math"/>
                              </a:rPr>
                              <m:t>𝜕</m:t>
                            </m:r>
                            <m:r>
                              <a:rPr lang="en-GB" i="1">
                                <a:latin typeface="Cambria Math"/>
                              </a:rPr>
                              <m:t>𝑡</m:t>
                            </m:r>
                          </m:den>
                        </m:f>
                        <m:r>
                          <a:rPr lang="en-GB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</a:rPr>
                              <m:t>𝑅𝐶</m:t>
                            </m:r>
                          </m:den>
                        </m:f>
                        <m:d>
                          <m:dPr>
                            <m:ctrlPr>
                              <a:rPr lang="fr-FR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i="1">
                                    <a:latin typeface="Cambria Math"/>
                                  </a:rPr>
                                  <m:t>𝜌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𝜕</m:t>
                                    </m:r>
                                    <m:r>
                                      <a:rPr lang="en-GB" i="1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GB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i="1">
                                    <a:latin typeface="Cambria Math"/>
                                  </a:rPr>
                                  <m:t>𝑟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/>
                                  </a:rPr>
                                  <m:t>𝜕𝜌</m:t>
                                </m:r>
                              </m:num>
                              <m:den>
                                <m:r>
                                  <a:rPr lang="en-GB" i="1">
                                    <a:latin typeface="Cambria Math"/>
                                  </a:rPr>
                                  <m:t>𝜕</m:t>
                                </m:r>
                                <m:r>
                                  <a:rPr lang="en-GB" i="1">
                                    <a:latin typeface="Cambria Math"/>
                                  </a:rPr>
                                  <m:t>𝑟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4" name="Rectangle 2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2873" y="3026411"/>
                  <a:ext cx="3279378" cy="80823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2" name="Rectangle 271"/>
                <p:cNvSpPr/>
                <p:nvPr/>
              </p:nvSpPr>
              <p:spPr>
                <a:xfrm>
                  <a:off x="1917853" y="4655805"/>
                  <a:ext cx="4660756" cy="92333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𝜌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</a:rPr>
                            <m:t>𝑟</m:t>
                          </m:r>
                          <m:r>
                            <a:rPr lang="en-GB" i="1">
                              <a:latin typeface="Cambria Math"/>
                            </a:rPr>
                            <m:t>,</m:t>
                          </m:r>
                          <m:r>
                            <a:rPr lang="en-GB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a14:m>
                  <a:r>
                    <a:rPr lang="en-GB" dirty="0" smtClean="0">
                      <a:latin typeface="Constantia" pitchFamily="18" charset="0"/>
                    </a:rPr>
                    <a:t>: the </a:t>
                  </a:r>
                  <a:r>
                    <a:rPr lang="en-GB" dirty="0">
                      <a:latin typeface="Constantia" pitchFamily="18" charset="0"/>
                    </a:rPr>
                    <a:t>surface charge </a:t>
                  </a:r>
                  <a:r>
                    <a:rPr lang="en-GB" dirty="0" smtClean="0">
                      <a:latin typeface="Constantia" pitchFamily="18" charset="0"/>
                    </a:rPr>
                    <a:t>density </a:t>
                  </a:r>
                </a:p>
                <a:p>
                  <a:r>
                    <a:rPr lang="en-GB" dirty="0" smtClean="0">
                      <a:latin typeface="Constantia" pitchFamily="18" charset="0"/>
                    </a:rPr>
                    <a:t>R: </a:t>
                  </a:r>
                  <a:r>
                    <a:rPr lang="en-GB" dirty="0">
                      <a:latin typeface="Constantia" pitchFamily="18" charset="0"/>
                    </a:rPr>
                    <a:t>the surface resistivity of the resistive layer </a:t>
                  </a:r>
                  <a:endParaRPr lang="en-GB" dirty="0" smtClean="0">
                    <a:latin typeface="Constantia" pitchFamily="18" charset="0"/>
                  </a:endParaRPr>
                </a:p>
                <a:p>
                  <a:r>
                    <a:rPr lang="en-GB" dirty="0" smtClean="0">
                      <a:latin typeface="Constantia" pitchFamily="18" charset="0"/>
                    </a:rPr>
                    <a:t>C: the </a:t>
                  </a:r>
                  <a:r>
                    <a:rPr lang="en-GB" dirty="0">
                      <a:latin typeface="Constantia" pitchFamily="18" charset="0"/>
                    </a:rPr>
                    <a:t>capacitance per unit area.</a:t>
                  </a:r>
                  <a:endParaRPr lang="en-US" dirty="0">
                    <a:latin typeface="Constantia" pitchFamily="18" charset="0"/>
                  </a:endParaRPr>
                </a:p>
              </p:txBody>
            </p:sp>
          </mc:Choice>
          <mc:Fallback xmlns="">
            <p:sp>
              <p:nvSpPr>
                <p:cNvPr id="265" name="Rectangle 2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7853" y="4655805"/>
                  <a:ext cx="4660756" cy="92333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1047" t="-3289" b="-92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3" name="Rectangle 272"/>
                <p:cNvSpPr/>
                <p:nvPr/>
              </p:nvSpPr>
              <p:spPr>
                <a:xfrm>
                  <a:off x="2927238" y="3924580"/>
                  <a:ext cx="2559162" cy="54072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𝜌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</a:rPr>
                            <m:t>𝑟</m:t>
                          </m:r>
                          <m:r>
                            <a:rPr lang="en-GB" i="1">
                              <a:latin typeface="Cambria Math"/>
                            </a:rPr>
                            <m:t>,</m:t>
                          </m:r>
                          <m:r>
                            <a:rPr lang="en-GB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𝑅𝐶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  <m:r>
                            <a:rPr lang="en-GB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GB" i="1">
                          <a:latin typeface="Cambria Math"/>
                        </a:rPr>
                        <m:t>𝑒𝑥𝑝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/>
                                </a:rPr>
                                <m:t>𝑅𝐶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</m:oMath>
                  </a14:m>
                  <a:r>
                    <a:rPr lang="en-GB" dirty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66" name="Rectangle 2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7238" y="3924580"/>
                  <a:ext cx="2559162" cy="54072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4" name="Right Arrow 266"/>
            <p:cNvSpPr/>
            <p:nvPr/>
          </p:nvSpPr>
          <p:spPr>
            <a:xfrm>
              <a:off x="2470038" y="4194942"/>
              <a:ext cx="457200" cy="87164"/>
            </a:xfrm>
            <a:prstGeom prst="right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1905000" y="1990174"/>
              <a:ext cx="476024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33CC"/>
                  </a:solidFill>
                  <a:latin typeface="Constantia" pitchFamily="18" charset="0"/>
                </a:rPr>
                <a:t>Equation for surface </a:t>
              </a:r>
              <a:r>
                <a:rPr lang="en-US" dirty="0" smtClean="0">
                  <a:solidFill>
                    <a:srgbClr val="0033CC"/>
                  </a:solidFill>
                  <a:latin typeface="Constantia" pitchFamily="18" charset="0"/>
                </a:rPr>
                <a:t>charge density </a:t>
              </a:r>
              <a:r>
                <a:rPr lang="en-US" dirty="0">
                  <a:solidFill>
                    <a:srgbClr val="0033CC"/>
                  </a:solidFill>
                  <a:latin typeface="Constantia" pitchFamily="18" charset="0"/>
                </a:rPr>
                <a:t>function on the </a:t>
              </a:r>
              <a:r>
                <a:rPr lang="en-US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solidFill>
                    <a:srgbClr val="0033CC"/>
                  </a:solidFill>
                  <a:latin typeface="Constantia" pitchFamily="18" charset="0"/>
                </a:rPr>
                <a:t>D continuous </a:t>
              </a:r>
              <a:r>
                <a:rPr lang="en-US" dirty="0">
                  <a:solidFill>
                    <a:srgbClr val="0033CC"/>
                  </a:solidFill>
                  <a:latin typeface="Constantia" pitchFamily="18" charset="0"/>
                </a:rPr>
                <a:t>RC network: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81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 animBg="1"/>
      <p:bldP spid="5" grpId="0"/>
      <p:bldP spid="5" grpId="1"/>
      <p:bldP spid="2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8229600" cy="563563"/>
          </a:xfrm>
        </p:spPr>
        <p:txBody>
          <a:bodyPr/>
          <a:lstStyle/>
          <a:p>
            <a:r>
              <a:rPr lang="en-US" dirty="0" err="1"/>
              <a:t>Micromegas</a:t>
            </a:r>
            <a:r>
              <a:rPr lang="en-US" dirty="0"/>
              <a:t> module</a:t>
            </a:r>
          </a:p>
        </p:txBody>
      </p:sp>
      <p:pic>
        <p:nvPicPr>
          <p:cNvPr id="5" name="Picture 3" descr="K:\2012-04-16_20-SaclayTestBench\Benchtest photos\DSC003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674" r="5783" b="-674"/>
          <a:stretch>
            <a:fillRect/>
          </a:stretch>
        </p:blipFill>
        <p:spPr bwMode="auto">
          <a:xfrm>
            <a:off x="944563" y="1447800"/>
            <a:ext cx="3322637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295400" y="1844675"/>
            <a:ext cx="2882900" cy="2012950"/>
            <a:chOff x="899592" y="548680"/>
            <a:chExt cx="8205303" cy="5544616"/>
          </a:xfrm>
        </p:grpSpPr>
        <p:pic>
          <p:nvPicPr>
            <p:cNvPr id="7" name="Picture 2" descr="D:\PROJETS\TPC\MESURES\081208-11_LP_BeamTestsMagnet_DESY\Pictures\081209_LowDrift_500ns_Animation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548680"/>
              <a:ext cx="8205303" cy="554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ounded Rectangle 7"/>
            <p:cNvSpPr/>
            <p:nvPr/>
          </p:nvSpPr>
          <p:spPr>
            <a:xfrm>
              <a:off x="7957237" y="1414480"/>
              <a:ext cx="216880" cy="188029"/>
            </a:xfrm>
            <a:prstGeom prst="round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4552950" y="2305050"/>
            <a:ext cx="4133850" cy="3055938"/>
            <a:chOff x="899592" y="548680"/>
            <a:chExt cx="8205303" cy="5544616"/>
          </a:xfrm>
        </p:grpSpPr>
        <p:pic>
          <p:nvPicPr>
            <p:cNvPr id="10" name="Picture 2" descr="D:\PROJETS\TPC\MESURES\081208-11_LP_BeamTestsMagnet_DESY\Pictures\081209_LowDrift_500ns_Animation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548680"/>
              <a:ext cx="8205303" cy="5544616"/>
            </a:xfrm>
            <a:prstGeom prst="rect">
              <a:avLst/>
            </a:prstGeom>
            <a:noFill/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ounded Rectangle 14"/>
            <p:cNvSpPr/>
            <p:nvPr/>
          </p:nvSpPr>
          <p:spPr>
            <a:xfrm>
              <a:off x="7957917" y="1412776"/>
              <a:ext cx="214271" cy="190101"/>
            </a:xfrm>
            <a:prstGeom prst="round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838200" y="4521200"/>
            <a:ext cx="38163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ts val="3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Module size: 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 cm × 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 cm</a:t>
            </a:r>
          </a:p>
          <a:p>
            <a:pPr eaLnBrk="1" hangingPunct="1">
              <a:lnSpc>
                <a:spcPts val="3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sz="2000" b="1" dirty="0">
                <a:solidFill>
                  <a:srgbClr val="0000CC"/>
                </a:solidFill>
                <a:latin typeface="Constantia" pitchFamily="18" charset="0"/>
              </a:rPr>
              <a:t> rows </a:t>
            </a: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× </a:t>
            </a:r>
            <a:r>
              <a:rPr lang="en-US" sz="20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sz="2000" b="1" dirty="0">
                <a:solidFill>
                  <a:srgbClr val="FF9900"/>
                </a:solidFill>
                <a:latin typeface="Constantia" pitchFamily="18" charset="0"/>
              </a:rPr>
              <a:t> columns</a:t>
            </a:r>
          </a:p>
          <a:p>
            <a:pPr eaLnBrk="1" hangingPunct="1">
              <a:lnSpc>
                <a:spcPts val="3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Readout:  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1726 </a:t>
            </a:r>
            <a:r>
              <a:rPr lang="en-US" sz="2000" b="1" dirty="0">
                <a:solidFill>
                  <a:srgbClr val="008000"/>
                </a:solidFill>
                <a:latin typeface="Constantia" pitchFamily="18" charset="0"/>
              </a:rPr>
              <a:t>Pads</a:t>
            </a:r>
          </a:p>
          <a:p>
            <a:pPr eaLnBrk="1" hangingPunct="1">
              <a:lnSpc>
                <a:spcPts val="3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Pad size:  ~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 mm × 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000" b="1" dirty="0">
                <a:solidFill>
                  <a:srgbClr val="000000"/>
                </a:solidFill>
                <a:latin typeface="Constantia" pitchFamily="18" charset="0"/>
              </a:rPr>
              <a:t> mm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134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3225E-6 L 0.41736 0.13972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6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00200" y="1413164"/>
            <a:ext cx="6553200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srgbClr val="0033CC"/>
                </a:solidFill>
                <a:latin typeface="Constantia"/>
              </a:rPr>
              <a:t>2008~2011:  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prstClr val="black"/>
                </a:solidFill>
                <a:latin typeface="Constantia"/>
              </a:rPr>
              <a:t>	Test with one module a</a:t>
            </a:r>
            <a:r>
              <a:rPr lang="en-US" sz="3200" b="1" dirty="0" smtClean="0">
                <a:solidFill>
                  <a:prstClr val="black"/>
                </a:solidFill>
                <a:latin typeface="Constantia"/>
              </a:rPr>
              <a:t>t </a:t>
            </a:r>
            <a:r>
              <a:rPr lang="en-US" sz="3200" b="1" dirty="0">
                <a:solidFill>
                  <a:prstClr val="black"/>
                </a:solidFill>
                <a:latin typeface="Constantia"/>
              </a:rPr>
              <a:t>the center of </a:t>
            </a:r>
            <a:r>
              <a:rPr lang="en-US" sz="3200" b="1" dirty="0" smtClean="0">
                <a:solidFill>
                  <a:prstClr val="black"/>
                </a:solidFill>
                <a:latin typeface="Constantia"/>
              </a:rPr>
              <a:t>LP-TPC</a:t>
            </a:r>
          </a:p>
          <a:p>
            <a:pPr fontAlgn="auto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0033CC"/>
                </a:solidFill>
                <a:latin typeface="Constantia" pitchFamily="18" charset="0"/>
              </a:rPr>
              <a:t>2</a:t>
            </a:r>
            <a:r>
              <a:rPr lang="en-US" altLang="zh-CN" sz="3200" b="1" dirty="0" smtClean="0">
                <a:solidFill>
                  <a:srgbClr val="0033CC"/>
                </a:solidFill>
                <a:latin typeface="Constantia" pitchFamily="18" charset="0"/>
                <a:ea typeface="宋体" pitchFamily="2" charset="-122"/>
              </a:rPr>
              <a:t>012~2013: 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prstClr val="black"/>
                </a:solidFill>
                <a:latin typeface="Constantia"/>
              </a:rPr>
              <a:t>	Test </a:t>
            </a:r>
            <a:r>
              <a:rPr lang="en-US" altLang="zh-CN" sz="3200" b="1" dirty="0">
                <a:solidFill>
                  <a:prstClr val="black"/>
                </a:solidFill>
                <a:latin typeface="Constantia"/>
              </a:rPr>
              <a:t>with </a:t>
            </a:r>
            <a:r>
              <a:rPr lang="en-US" altLang="zh-CN" sz="3200" b="1" dirty="0" smtClean="0">
                <a:solidFill>
                  <a:prstClr val="black"/>
                </a:solidFill>
                <a:latin typeface="Constantia"/>
              </a:rPr>
              <a:t>multi-modules a</a:t>
            </a:r>
            <a:r>
              <a:rPr lang="en-US" sz="3200" b="1" dirty="0" smtClean="0">
                <a:solidFill>
                  <a:prstClr val="black"/>
                </a:solidFill>
                <a:latin typeface="Constantia"/>
              </a:rPr>
              <a:t>t </a:t>
            </a:r>
            <a:r>
              <a:rPr lang="en-US" sz="3200" b="1" dirty="0">
                <a:solidFill>
                  <a:prstClr val="black"/>
                </a:solidFill>
                <a:latin typeface="Constantia"/>
              </a:rPr>
              <a:t>the </a:t>
            </a:r>
            <a:r>
              <a:rPr lang="en-US" sz="3200" b="1" dirty="0" smtClean="0">
                <a:solidFill>
                  <a:prstClr val="black"/>
                </a:solidFill>
                <a:latin typeface="Constantia"/>
              </a:rPr>
              <a:t>endplate of LP-TPC</a:t>
            </a:r>
          </a:p>
          <a:p>
            <a:pPr algn="ctr" fontAlgn="auto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defRPr/>
            </a:pPr>
            <a:endParaRPr lang="en-US" b="1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671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3429000"/>
            <a:ext cx="2763838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524000"/>
            <a:ext cx="9144000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prstClr val="black"/>
                </a:solidFill>
                <a:latin typeface="Constantia"/>
                <a:cs typeface="+mn-cs"/>
              </a:rPr>
              <a:t>(</a:t>
            </a:r>
            <a:r>
              <a:rPr lang="en-US" altLang="zh-CN" sz="4000" b="1" dirty="0">
                <a:solidFill>
                  <a:prstClr val="black"/>
                </a:solidFill>
                <a:latin typeface="Constantia"/>
                <a:cs typeface="+mn-cs"/>
              </a:rPr>
              <a:t>2008~2011)</a:t>
            </a:r>
            <a:endParaRPr lang="en-US" sz="4000" b="1" kern="0" dirty="0">
              <a:solidFill>
                <a:prstClr val="black"/>
              </a:solidFill>
              <a:latin typeface="Constanti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Constantia"/>
                <a:cs typeface="+mn-cs"/>
              </a:rPr>
              <a:t>At the center of LP-TPC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fr-FR" kern="0" dirty="0"/>
          </a:p>
        </p:txBody>
      </p:sp>
      <p:sp>
        <p:nvSpPr>
          <p:cNvPr id="11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Tests </a:t>
            </a:r>
            <a:r>
              <a:rPr lang="en-US" dirty="0"/>
              <a:t>with one single module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6" name="Group 8"/>
          <p:cNvGrpSpPr>
            <a:grpSpLocks/>
          </p:cNvGrpSpPr>
          <p:nvPr/>
        </p:nvGrpSpPr>
        <p:grpSpPr bwMode="auto">
          <a:xfrm>
            <a:off x="838200" y="1447800"/>
            <a:ext cx="7640880" cy="4832895"/>
            <a:chOff x="611560" y="1268760"/>
            <a:chExt cx="8102714" cy="4931115"/>
          </a:xfrm>
        </p:grpSpPr>
        <p:grpSp>
          <p:nvGrpSpPr>
            <p:cNvPr id="33800" name="Group 10"/>
            <p:cNvGrpSpPr>
              <a:grpSpLocks/>
            </p:cNvGrpSpPr>
            <p:nvPr/>
          </p:nvGrpSpPr>
          <p:grpSpPr bwMode="auto">
            <a:xfrm>
              <a:off x="611560" y="1268760"/>
              <a:ext cx="8102714" cy="4931115"/>
              <a:chOff x="53975" y="893763"/>
              <a:chExt cx="9082859" cy="5403634"/>
            </a:xfrm>
          </p:grpSpPr>
          <p:pic>
            <p:nvPicPr>
              <p:cNvPr id="33805" name="Picture 2" descr="D:\PROJETS\TPC\MESURES\091102-05_LP_BeamTests_SiEnveloppe_DESY\IMGP0070_re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75" y="893763"/>
                <a:ext cx="8999538" cy="5365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806" name="ZoneTexte 8"/>
              <p:cNvSpPr txBox="1">
                <a:spLocks noChangeArrowheads="1"/>
              </p:cNvSpPr>
              <p:nvPr/>
            </p:nvSpPr>
            <p:spPr bwMode="auto">
              <a:xfrm>
                <a:off x="3866308" y="5643563"/>
                <a:ext cx="1697134" cy="653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dirty="0">
                    <a:solidFill>
                      <a:srgbClr val="FFFFFF"/>
                    </a:solidFill>
                    <a:latin typeface="Constantia" pitchFamily="18" charset="0"/>
                  </a:rPr>
                  <a:t>Resistive ink</a:t>
                </a:r>
              </a:p>
              <a:p>
                <a:pPr algn="ctr" eaLnBrk="1" hangingPunct="1"/>
                <a:r>
                  <a:rPr lang="en-US" sz="1400" dirty="0">
                    <a:solidFill>
                      <a:srgbClr val="FFFFFF"/>
                    </a:solidFill>
                    <a:latin typeface="Constantia" pitchFamily="18" charset="0"/>
                  </a:rPr>
                  <a:t>~</a:t>
                </a:r>
                <a:r>
                  <a:rPr lang="en-US" sz="1400" dirty="0"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1400" dirty="0">
                    <a:solidFill>
                      <a:srgbClr val="FFFFFF"/>
                    </a:solidFill>
                    <a:latin typeface="Constantia" pitchFamily="18" charset="0"/>
                  </a:rPr>
                  <a:t> MΩ/□</a:t>
                </a:r>
              </a:p>
            </p:txBody>
          </p:sp>
          <p:sp>
            <p:nvSpPr>
              <p:cNvPr id="33807" name="ZoneTexte 9"/>
              <p:cNvSpPr txBox="1">
                <a:spLocks noChangeArrowheads="1"/>
              </p:cNvSpPr>
              <p:nvPr/>
            </p:nvSpPr>
            <p:spPr bwMode="auto">
              <a:xfrm>
                <a:off x="755809" y="3331973"/>
                <a:ext cx="2180906" cy="963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dirty="0">
                    <a:solidFill>
                      <a:srgbClr val="FFFFFF"/>
                    </a:solidFill>
                    <a:latin typeface="Constantia" pitchFamily="18" charset="0"/>
                  </a:rPr>
                  <a:t>Resistive </a:t>
                </a:r>
                <a:r>
                  <a:rPr lang="en-US" dirty="0" err="1">
                    <a:solidFill>
                      <a:srgbClr val="FFFFFF"/>
                    </a:solidFill>
                    <a:latin typeface="Constantia" pitchFamily="18" charset="0"/>
                  </a:rPr>
                  <a:t>Kapton</a:t>
                </a:r>
                <a:endParaRPr lang="en-US" dirty="0">
                  <a:solidFill>
                    <a:srgbClr val="FFFFFF"/>
                  </a:solidFill>
                  <a:latin typeface="Constantia" pitchFamily="18" charset="0"/>
                </a:endParaRPr>
              </a:p>
              <a:p>
                <a:pPr algn="ctr" eaLnBrk="1" hangingPunct="1"/>
                <a:r>
                  <a:rPr lang="en-US" sz="1400" dirty="0">
                    <a:solidFill>
                      <a:srgbClr val="FFFFFF"/>
                    </a:solidFill>
                    <a:latin typeface="Constantia" pitchFamily="18" charset="0"/>
                  </a:rPr>
                  <a:t>~</a:t>
                </a:r>
                <a:r>
                  <a:rPr lang="en-US" sz="1400" dirty="0"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en-US" sz="1400" dirty="0">
                    <a:solidFill>
                      <a:srgbClr val="FFFFFF"/>
                    </a:solidFill>
                    <a:latin typeface="Constantia" pitchFamily="18" charset="0"/>
                  </a:rPr>
                  <a:t> MΩ/□</a:t>
                </a:r>
              </a:p>
              <a:p>
                <a:pPr algn="ctr" eaLnBrk="1" hangingPunct="1"/>
                <a:endParaRPr lang="en-US" dirty="0">
                  <a:solidFill>
                    <a:srgbClr val="FFFFFF"/>
                  </a:solidFill>
                  <a:latin typeface="Bookman Old Style" pitchFamily="18" charset="0"/>
                </a:endParaRPr>
              </a:p>
            </p:txBody>
          </p:sp>
          <p:sp>
            <p:nvSpPr>
              <p:cNvPr id="33808" name="ZoneTexte 10"/>
              <p:cNvSpPr txBox="1">
                <a:spLocks noChangeArrowheads="1"/>
              </p:cNvSpPr>
              <p:nvPr/>
            </p:nvSpPr>
            <p:spPr bwMode="auto">
              <a:xfrm>
                <a:off x="6404427" y="3215307"/>
                <a:ext cx="2732407" cy="722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dirty="0" smtClean="0">
                    <a:solidFill>
                      <a:srgbClr val="FFFFFF"/>
                    </a:solidFill>
                    <a:latin typeface="Constantia" pitchFamily="18" charset="0"/>
                  </a:rPr>
                  <a:t>Standard</a:t>
                </a:r>
              </a:p>
              <a:p>
                <a:pPr algn="ctr" eaLnBrk="1" hangingPunct="1"/>
                <a:r>
                  <a:rPr lang="en-US" dirty="0" smtClean="0">
                    <a:solidFill>
                      <a:srgbClr val="FFFFFF"/>
                    </a:solidFill>
                    <a:latin typeface="Constantia" pitchFamily="18" charset="0"/>
                  </a:rPr>
                  <a:t>(no resistive layer)</a:t>
                </a:r>
                <a:endParaRPr lang="en-US" dirty="0">
                  <a:solidFill>
                    <a:srgbClr val="FFFFFF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3809" name="ZoneTexte 11"/>
              <p:cNvSpPr txBox="1">
                <a:spLocks noChangeArrowheads="1"/>
              </p:cNvSpPr>
              <p:nvPr/>
            </p:nvSpPr>
            <p:spPr bwMode="auto">
              <a:xfrm>
                <a:off x="3657363" y="2419350"/>
                <a:ext cx="2019775" cy="6194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sz="1600" dirty="0">
                    <a:solidFill>
                      <a:srgbClr val="000000"/>
                    </a:solidFill>
                    <a:latin typeface="Constantia" pitchFamily="18" charset="0"/>
                  </a:rPr>
                  <a:t> Resistive </a:t>
                </a:r>
                <a:r>
                  <a:rPr lang="en-US" sz="1600" dirty="0" err="1">
                    <a:solidFill>
                      <a:srgbClr val="000000"/>
                    </a:solidFill>
                    <a:latin typeface="Constantia" pitchFamily="18" charset="0"/>
                  </a:rPr>
                  <a:t>Kapton</a:t>
                </a:r>
                <a:endParaRPr lang="en-US" sz="1600" dirty="0">
                  <a:solidFill>
                    <a:srgbClr val="000000"/>
                  </a:solidFill>
                  <a:latin typeface="Constantia" pitchFamily="18" charset="0"/>
                </a:endParaRPr>
              </a:p>
              <a:p>
                <a:pPr algn="ctr" eaLnBrk="1" hangingPunct="1"/>
                <a:r>
                  <a:rPr lang="en-US" sz="1400" dirty="0">
                    <a:solidFill>
                      <a:srgbClr val="000000"/>
                    </a:solidFill>
                    <a:latin typeface="Constantia" pitchFamily="18" charset="0"/>
                  </a:rPr>
                  <a:t>~</a:t>
                </a:r>
                <a:r>
                  <a:rPr lang="en-US" sz="14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1400" dirty="0">
                    <a:solidFill>
                      <a:srgbClr val="000000"/>
                    </a:solidFill>
                    <a:latin typeface="Constantia" pitchFamily="18" charset="0"/>
                  </a:rPr>
                  <a:t> MΩ/□</a:t>
                </a:r>
              </a:p>
            </p:txBody>
          </p:sp>
        </p:grpSp>
        <p:sp>
          <p:nvSpPr>
            <p:cNvPr id="33801" name="Rectangle 11"/>
            <p:cNvSpPr>
              <a:spLocks noChangeArrowheads="1"/>
            </p:cNvSpPr>
            <p:nvPr/>
          </p:nvSpPr>
          <p:spPr bwMode="auto">
            <a:xfrm>
              <a:off x="6739416" y="2259210"/>
              <a:ext cx="1512168" cy="4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Module </a:t>
              </a:r>
              <a:r>
                <a:rPr lang="en-US" sz="2000" b="1" dirty="0">
                  <a:solidFill>
                    <a:srgbClr val="FF9933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 </a:t>
              </a:r>
              <a:endParaRPr lang="fr-FR" sz="2000" b="1" dirty="0">
                <a:solidFill>
                  <a:srgbClr val="FF9933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3802" name="Rectangle 12"/>
            <p:cNvSpPr>
              <a:spLocks noChangeArrowheads="1"/>
            </p:cNvSpPr>
            <p:nvPr/>
          </p:nvSpPr>
          <p:spPr bwMode="auto">
            <a:xfrm>
              <a:off x="4060011" y="4437112"/>
              <a:ext cx="1512168" cy="4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Module </a:t>
              </a:r>
              <a:r>
                <a:rPr lang="en-US" sz="2000" b="1" dirty="0">
                  <a:solidFill>
                    <a:srgbClr val="FF9933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2</a:t>
              </a:r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 </a:t>
              </a:r>
              <a:endParaRPr lang="fr-FR" sz="2000" b="1" dirty="0">
                <a:solidFill>
                  <a:srgbClr val="FF9933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3803" name="Rectangle 13"/>
            <p:cNvSpPr>
              <a:spLocks noChangeArrowheads="1"/>
            </p:cNvSpPr>
            <p:nvPr/>
          </p:nvSpPr>
          <p:spPr bwMode="auto">
            <a:xfrm>
              <a:off x="1187624" y="2268735"/>
              <a:ext cx="1512168" cy="4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Module </a:t>
              </a:r>
              <a:r>
                <a:rPr lang="en-US" sz="2000" b="1" dirty="0">
                  <a:solidFill>
                    <a:srgbClr val="FF9933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3</a:t>
              </a:r>
              <a:r>
                <a:rPr lang="en-US" sz="2000" b="1" dirty="0">
                  <a:solidFill>
                    <a:srgbClr val="572314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 </a:t>
              </a:r>
              <a:endParaRPr lang="fr-FR" sz="2000" b="1" dirty="0">
                <a:solidFill>
                  <a:srgbClr val="572314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3804" name="Rectangle 14"/>
            <p:cNvSpPr>
              <a:spLocks noChangeArrowheads="1"/>
            </p:cNvSpPr>
            <p:nvPr/>
          </p:nvSpPr>
          <p:spPr bwMode="auto">
            <a:xfrm>
              <a:off x="3939939" y="1859100"/>
              <a:ext cx="1749031" cy="1036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Module </a:t>
              </a:r>
              <a:r>
                <a:rPr lang="en-US" sz="2000" b="1" dirty="0">
                  <a:solidFill>
                    <a:srgbClr val="FF9933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4</a:t>
              </a:r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 &amp;</a:t>
              </a:r>
            </a:p>
            <a:p>
              <a:r>
                <a:rPr lang="en-US" sz="2000" b="1" dirty="0">
                  <a:solidFill>
                    <a:srgbClr val="FF9933"/>
                  </a:solidFill>
                  <a:latin typeface="Constantia" pitchFamily="18" charset="0"/>
                  <a:ea typeface="宋体" pitchFamily="2" charset="-122"/>
                  <a:cs typeface="Times New Roman" pitchFamily="18" charset="0"/>
                </a:rPr>
                <a:t>Module </a:t>
              </a:r>
              <a:r>
                <a:rPr lang="en-US" sz="2000" b="1" dirty="0">
                  <a:solidFill>
                    <a:srgbClr val="FF9933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5</a:t>
              </a:r>
            </a:p>
            <a:p>
              <a:endParaRPr lang="fr-FR" sz="2000" b="1" dirty="0">
                <a:solidFill>
                  <a:srgbClr val="572314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endParaRPr>
            </a:p>
          </p:txBody>
        </p:sp>
      </p:grp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Micromegas</a:t>
            </a:r>
            <a:r>
              <a:rPr lang="fr-FR" dirty="0" smtClean="0"/>
              <a:t> modules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40" name="Picture 8" descr="H:\wwx\PictureForThesis\chapter7\Figure7-7\1\1088-10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092" y="4632655"/>
            <a:ext cx="3031389" cy="185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0" name="ZoneTexte 6"/>
          <p:cNvSpPr txBox="1">
            <a:spLocks noChangeArrowheads="1"/>
          </p:cNvSpPr>
          <p:nvPr/>
        </p:nvSpPr>
        <p:spPr bwMode="auto">
          <a:xfrm rot="-1729438">
            <a:off x="4587132" y="1641475"/>
            <a:ext cx="107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600" b="1" dirty="0">
                <a:solidFill>
                  <a:srgbClr val="000000"/>
                </a:solidFill>
                <a:latin typeface="Constantia" pitchFamily="18" charset="0"/>
              </a:rPr>
              <a:t>Z=</a:t>
            </a:r>
            <a:r>
              <a:rPr lang="fr-FR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1600" b="1" dirty="0">
                <a:solidFill>
                  <a:srgbClr val="000000"/>
                </a:solidFill>
                <a:latin typeface="Constantia" pitchFamily="18" charset="0"/>
              </a:rPr>
              <a:t>cm</a:t>
            </a:r>
          </a:p>
        </p:txBody>
      </p:sp>
      <p:sp>
        <p:nvSpPr>
          <p:cNvPr id="34821" name="ZoneTexte 9"/>
          <p:cNvSpPr txBox="1">
            <a:spLocks noChangeArrowheads="1"/>
          </p:cNvSpPr>
          <p:nvPr/>
        </p:nvSpPr>
        <p:spPr bwMode="auto">
          <a:xfrm>
            <a:off x="676275" y="2133600"/>
            <a:ext cx="41243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2000" b="1" dirty="0" err="1">
                <a:solidFill>
                  <a:srgbClr val="008000"/>
                </a:solidFill>
                <a:latin typeface="Constantia" pitchFamily="18" charset="0"/>
              </a:rPr>
              <a:t>Mean</a:t>
            </a:r>
            <a:r>
              <a:rPr lang="fr-FR" sz="2000" b="1" dirty="0">
                <a:solidFill>
                  <a:srgbClr val="008000"/>
                </a:solidFill>
                <a:latin typeface="Constantia" pitchFamily="18" charset="0"/>
              </a:rPr>
              <a:t> </a:t>
            </a:r>
            <a:r>
              <a:rPr lang="fr-FR" sz="2000" b="1" dirty="0" err="1">
                <a:solidFill>
                  <a:srgbClr val="008000"/>
                </a:solidFill>
                <a:latin typeface="Constantia" pitchFamily="18" charset="0"/>
              </a:rPr>
              <a:t>Residual</a:t>
            </a:r>
            <a:r>
              <a:rPr lang="fr-FR" sz="2000" b="1" dirty="0">
                <a:solidFill>
                  <a:srgbClr val="008000"/>
                </a:solidFill>
                <a:latin typeface="Constantia" pitchFamily="18" charset="0"/>
              </a:rPr>
              <a:t> 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vs </a:t>
            </a:r>
            <a:r>
              <a:rPr lang="fr-FR" sz="2000" b="1" dirty="0" err="1">
                <a:solidFill>
                  <a:srgbClr val="008000"/>
                </a:solidFill>
                <a:latin typeface="Constantia" pitchFamily="18" charset="0"/>
              </a:rPr>
              <a:t>Row</a:t>
            </a:r>
            <a:r>
              <a:rPr lang="fr-FR" sz="2000" b="1" dirty="0">
                <a:solidFill>
                  <a:srgbClr val="008000"/>
                </a:solidFill>
                <a:latin typeface="Constantia" pitchFamily="18" charset="0"/>
              </a:rPr>
              <a:t> </a:t>
            </a:r>
            <a:r>
              <a:rPr lang="fr-FR" sz="2000" b="1" dirty="0" err="1">
                <a:solidFill>
                  <a:srgbClr val="008000"/>
                </a:solidFill>
                <a:latin typeface="Constantia" pitchFamily="18" charset="0"/>
              </a:rPr>
              <a:t>Number</a:t>
            </a:r>
            <a:endParaRPr lang="fr-FR" sz="2000" b="1" dirty="0">
              <a:solidFill>
                <a:srgbClr val="008000"/>
              </a:solidFill>
              <a:latin typeface="Constantia" pitchFamily="18" charset="0"/>
            </a:endParaRPr>
          </a:p>
          <a:p>
            <a:pPr eaLnBrk="1" hangingPunct="1"/>
            <a:endParaRPr lang="fr-FR" sz="2000" dirty="0">
              <a:solidFill>
                <a:srgbClr val="000000"/>
              </a:solidFill>
              <a:latin typeface="Constantia" pitchFamily="18" charset="0"/>
            </a:endParaRPr>
          </a:p>
          <a:p>
            <a:pPr eaLnBrk="1" hangingPunct="1"/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Z-</a:t>
            </a:r>
            <a:r>
              <a:rPr lang="fr-FR" sz="2000" dirty="0" err="1">
                <a:solidFill>
                  <a:srgbClr val="000000"/>
                </a:solidFill>
                <a:latin typeface="Constantia" pitchFamily="18" charset="0"/>
              </a:rPr>
              <a:t>independent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onstantia" pitchFamily="18" charset="0"/>
              </a:rPr>
              <a:t>distortions</a:t>
            </a:r>
            <a:endParaRPr lang="fr-FR" sz="2000" dirty="0">
              <a:solidFill>
                <a:srgbClr val="000000"/>
              </a:solidFill>
              <a:latin typeface="Constantia" pitchFamily="18" charset="0"/>
            </a:endParaRPr>
          </a:p>
          <a:p>
            <a:pPr eaLnBrk="1" hangingPunct="1"/>
            <a:endParaRPr lang="fr-FR" sz="2000" dirty="0">
              <a:solidFill>
                <a:srgbClr val="000000"/>
              </a:solidFill>
              <a:latin typeface="Constantia" pitchFamily="18" charset="0"/>
            </a:endParaRPr>
          </a:p>
          <a:p>
            <a:pPr eaLnBrk="1" hangingPunct="1"/>
            <a:r>
              <a:rPr lang="fr-FR" sz="2000" dirty="0" err="1">
                <a:solidFill>
                  <a:srgbClr val="000000"/>
                </a:solidFill>
                <a:latin typeface="Constantia" pitchFamily="18" charset="0"/>
              </a:rPr>
              <a:t>Distortions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up to </a:t>
            </a:r>
            <a:r>
              <a:rPr lang="fr-FR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microns for </a:t>
            </a:r>
            <a:r>
              <a:rPr lang="fr-FR" sz="2000" b="1" dirty="0" err="1">
                <a:solidFill>
                  <a:srgbClr val="0000FF"/>
                </a:solidFill>
                <a:latin typeface="Constantia" pitchFamily="18" charset="0"/>
              </a:rPr>
              <a:t>resistive</a:t>
            </a:r>
            <a:r>
              <a:rPr lang="fr-FR" sz="2000" b="1" dirty="0">
                <a:solidFill>
                  <a:srgbClr val="0000FF"/>
                </a:solidFill>
                <a:latin typeface="Constantia" pitchFamily="18" charset="0"/>
              </a:rPr>
              <a:t> </a:t>
            </a:r>
            <a:r>
              <a:rPr lang="fr-FR" sz="2000" b="1" dirty="0" err="1">
                <a:solidFill>
                  <a:srgbClr val="0000FF"/>
                </a:solidFill>
                <a:latin typeface="Constantia" pitchFamily="18" charset="0"/>
              </a:rPr>
              <a:t>ink</a:t>
            </a:r>
            <a:r>
              <a:rPr lang="fr-FR" sz="2000" b="1" dirty="0">
                <a:solidFill>
                  <a:srgbClr val="0000FF"/>
                </a:solidFill>
                <a:latin typeface="Constantia" pitchFamily="18" charset="0"/>
              </a:rPr>
              <a:t> 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(</a:t>
            </a:r>
            <a:r>
              <a:rPr lang="fr-FR" sz="2000" dirty="0" err="1">
                <a:solidFill>
                  <a:srgbClr val="000099"/>
                </a:solidFill>
                <a:latin typeface="Constantia" pitchFamily="18" charset="0"/>
              </a:rPr>
              <a:t>blue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points)</a:t>
            </a:r>
          </a:p>
          <a:p>
            <a:pPr eaLnBrk="1" hangingPunct="1"/>
            <a:endParaRPr lang="fr-FR" sz="2000" dirty="0">
              <a:solidFill>
                <a:srgbClr val="000000"/>
              </a:solidFill>
              <a:latin typeface="Constantia" pitchFamily="18" charset="0"/>
            </a:endParaRPr>
          </a:p>
          <a:p>
            <a:pPr eaLnBrk="1" hangingPunct="1"/>
            <a:r>
              <a:rPr lang="fr-FR" sz="2000" dirty="0" err="1">
                <a:solidFill>
                  <a:srgbClr val="000000"/>
                </a:solidFill>
                <a:latin typeface="Constantia" pitchFamily="18" charset="0"/>
              </a:rPr>
              <a:t>Rms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microns for </a:t>
            </a:r>
            <a:r>
              <a:rPr lang="fr-FR" sz="2000" b="1" dirty="0">
                <a:solidFill>
                  <a:srgbClr val="FF0000"/>
                </a:solidFill>
                <a:latin typeface="Constantia" pitchFamily="18" charset="0"/>
              </a:rPr>
              <a:t>CLK film</a:t>
            </a:r>
          </a:p>
          <a:p>
            <a:pPr eaLnBrk="1" hangingPunct="1"/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(</a:t>
            </a:r>
            <a:r>
              <a:rPr lang="fr-FR" sz="2000" dirty="0" err="1">
                <a:solidFill>
                  <a:srgbClr val="FF0000"/>
                </a:solidFill>
                <a:latin typeface="Constantia" pitchFamily="18" charset="0"/>
              </a:rPr>
              <a:t>red</a:t>
            </a:r>
            <a:r>
              <a:rPr lang="fr-FR" sz="2000" dirty="0">
                <a:solidFill>
                  <a:srgbClr val="000000"/>
                </a:solidFill>
                <a:latin typeface="Constantia" pitchFamily="18" charset="0"/>
              </a:rPr>
              <a:t> points)</a:t>
            </a:r>
          </a:p>
        </p:txBody>
      </p:sp>
      <p:sp>
        <p:nvSpPr>
          <p:cNvPr id="34826" name="ZoneTexte 8"/>
          <p:cNvSpPr txBox="1">
            <a:spLocks noChangeArrowheads="1"/>
          </p:cNvSpPr>
          <p:nvPr/>
        </p:nvSpPr>
        <p:spPr bwMode="auto">
          <a:xfrm rot="-1836698">
            <a:off x="4591894" y="4903788"/>
            <a:ext cx="1071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600" b="1" dirty="0">
                <a:solidFill>
                  <a:srgbClr val="000000"/>
                </a:solidFill>
                <a:latin typeface="Constantia" pitchFamily="18" charset="0"/>
              </a:rPr>
              <a:t>Z=</a:t>
            </a:r>
            <a:r>
              <a:rPr lang="fr-FR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fr-FR" sz="1600" b="1" dirty="0">
                <a:solidFill>
                  <a:srgbClr val="000000"/>
                </a:solidFill>
                <a:latin typeface="Constantia" pitchFamily="18" charset="0"/>
              </a:rPr>
              <a:t>cm</a:t>
            </a:r>
          </a:p>
        </p:txBody>
      </p:sp>
      <p:sp>
        <p:nvSpPr>
          <p:cNvPr id="34827" name="ZoneTexte 7"/>
          <p:cNvSpPr txBox="1">
            <a:spLocks noChangeArrowheads="1"/>
          </p:cNvSpPr>
          <p:nvPr/>
        </p:nvSpPr>
        <p:spPr bwMode="auto">
          <a:xfrm rot="-2140005">
            <a:off x="4606182" y="3227388"/>
            <a:ext cx="10715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600" b="1" dirty="0">
                <a:solidFill>
                  <a:srgbClr val="000000"/>
                </a:solidFill>
                <a:latin typeface="Constantia" pitchFamily="18" charset="0"/>
              </a:rPr>
              <a:t>Z=</a:t>
            </a:r>
            <a:r>
              <a:rPr lang="fr-FR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fr-FR" sz="1600" b="1" dirty="0">
                <a:solidFill>
                  <a:srgbClr val="000000"/>
                </a:solidFill>
                <a:latin typeface="Constantia" pitchFamily="18" charset="0"/>
              </a:rPr>
              <a:t>cm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120838" name="Picture 6" descr="H:\wwx\PictureForThesis\chapter7\Figure7-7\1\1027-108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511" y="2923512"/>
            <a:ext cx="3002897" cy="180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9" name="Picture 7" descr="H:\wwx\PictureForThesis\chapter7\Figure7-7\1\1076-1043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6"/>
          <a:stretch/>
        </p:blipFill>
        <p:spPr bwMode="auto">
          <a:xfrm>
            <a:off x="5549511" y="1404110"/>
            <a:ext cx="2957560" cy="16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00" y="6393237"/>
            <a:ext cx="685800" cy="83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162722" y="6315286"/>
            <a:ext cx="1800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tantia" pitchFamily="18" charset="0"/>
              </a:rPr>
              <a:t>Row number</a:t>
            </a:r>
            <a:endParaRPr lang="en-US" sz="1600" dirty="0">
              <a:latin typeface="Constantia" pitchFamily="18" charset="0"/>
            </a:endParaRPr>
          </a:p>
        </p:txBody>
      </p:sp>
      <p:sp>
        <p:nvSpPr>
          <p:cNvPr id="15" name="Titre 3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fr-FR" dirty="0" err="1" smtClean="0"/>
              <a:t>Uniformity</a:t>
            </a:r>
            <a:endParaRPr lang="fr-FR" dirty="0"/>
          </a:p>
        </p:txBody>
      </p:sp>
      <p:sp>
        <p:nvSpPr>
          <p:cNvPr id="4" name="TextBox 3"/>
          <p:cNvSpPr txBox="1"/>
          <p:nvPr/>
        </p:nvSpPr>
        <p:spPr>
          <a:xfrm>
            <a:off x="5968876" y="1295400"/>
            <a:ext cx="199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Constantia" pitchFamily="18" charset="0"/>
              </a:rPr>
              <a:t>Resistive CLK Module</a:t>
            </a:r>
          </a:p>
          <a:p>
            <a:r>
              <a:rPr lang="en-US" sz="1200" b="1" dirty="0" smtClean="0">
                <a:solidFill>
                  <a:srgbClr val="0000CC"/>
                </a:solidFill>
                <a:latin typeface="Constantia" pitchFamily="18" charset="0"/>
              </a:rPr>
              <a:t>Resistive ink Module</a:t>
            </a:r>
            <a:endParaRPr lang="en-US" sz="1200" b="1" dirty="0">
              <a:solidFill>
                <a:srgbClr val="0000CC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/>
              <a:t>Spatial resolution</a:t>
            </a:r>
          </a:p>
        </p:txBody>
      </p:sp>
      <p:pic>
        <p:nvPicPr>
          <p:cNvPr id="6" name="Picture 5" descr="module 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11" y="2853267"/>
            <a:ext cx="4500000" cy="32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module 5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0" y="2849560"/>
            <a:ext cx="4500000" cy="326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261100" y="6096000"/>
            <a:ext cx="151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572314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rPr>
              <a:t>Module </a:t>
            </a:r>
            <a:r>
              <a:rPr lang="en-US" sz="2000" b="1" dirty="0">
                <a:solidFill>
                  <a:srgbClr val="572314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5</a:t>
            </a:r>
            <a:r>
              <a:rPr lang="en-US" sz="2000" b="1" dirty="0">
                <a:solidFill>
                  <a:srgbClr val="572314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rPr>
              <a:t> </a:t>
            </a:r>
            <a:endParaRPr lang="fr-FR" sz="2000" b="1" dirty="0">
              <a:solidFill>
                <a:srgbClr val="572314"/>
              </a:solidFill>
              <a:latin typeface="Constantia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828800" y="6096000"/>
            <a:ext cx="151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572314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rPr>
              <a:t>Module </a:t>
            </a:r>
            <a:r>
              <a:rPr lang="en-US" sz="2000" b="1" dirty="0">
                <a:solidFill>
                  <a:srgbClr val="572314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</a:t>
            </a:r>
            <a:r>
              <a:rPr lang="en-US" sz="2000" b="1" dirty="0">
                <a:solidFill>
                  <a:srgbClr val="572314"/>
                </a:solidFill>
                <a:latin typeface="Constantia" pitchFamily="18" charset="0"/>
                <a:ea typeface="宋体" pitchFamily="2" charset="-122"/>
                <a:cs typeface="Times New Roman" pitchFamily="18" charset="0"/>
              </a:rPr>
              <a:t> </a:t>
            </a:r>
            <a:endParaRPr lang="fr-FR" sz="2000" b="1" dirty="0">
              <a:solidFill>
                <a:srgbClr val="572314"/>
              </a:solidFill>
              <a:latin typeface="Constantia" pitchFamily="18" charset="0"/>
              <a:ea typeface="宋体" pitchFamily="2" charset="-122"/>
              <a:cs typeface="Times New Roman" pitchFamily="18" charset="0"/>
            </a:endParaRPr>
          </a:p>
        </p:txBody>
      </p:sp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341571"/>
              </p:ext>
            </p:extLst>
          </p:nvPr>
        </p:nvGraphicFramePr>
        <p:xfrm>
          <a:off x="1890712" y="1922462"/>
          <a:ext cx="1727200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139" name="公式" r:id="rId5" imgW="1168400" imgH="508000" progId="Equation.3">
                  <p:embed/>
                </p:oleObj>
              </mc:Choice>
              <mc:Fallback>
                <p:oleObj name="公式" r:id="rId5" imgW="1168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2" y="1922462"/>
                        <a:ext cx="1727200" cy="7508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3366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4191000" y="1794072"/>
                <a:ext cx="4408488" cy="9455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latin typeface="Constantia" pitchFamily="18" charset="0"/>
                  </a:rPr>
                  <a:t>    : the resolution at Z=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  <a:p>
                <a:pPr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latin typeface="Constantia" pitchFamily="18" charset="0"/>
                  </a:rPr>
                  <a:t>: the effective number of electrons</a:t>
                </a:r>
              </a:p>
              <a:p>
                <a:pPr eaLnBrk="1" hangingPunct="1"/>
                <a:r>
                  <a:rPr lang="en-US" dirty="0" smtClean="0">
                    <a:solidFill>
                      <a:srgbClr val="000000"/>
                    </a:solidFill>
                    <a:latin typeface="Constantia" pitchFamily="18" charset="0"/>
                  </a:rPr>
                  <a:t>C</a:t>
                </a:r>
                <a:r>
                  <a:rPr lang="en-US" baseline="-25000" dirty="0" smtClean="0">
                    <a:solidFill>
                      <a:srgbClr val="000000"/>
                    </a:solidFill>
                    <a:latin typeface="Constantia" pitchFamily="18" charset="0"/>
                  </a:rPr>
                  <a:t>d</a:t>
                </a:r>
                <a:r>
                  <a:rPr lang="en-US" dirty="0" smtClean="0">
                    <a:solidFill>
                      <a:srgbClr val="000000"/>
                    </a:solidFill>
                    <a:latin typeface="Constantia" pitchFamily="18" charset="0"/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  <a:latin typeface="Constantia" pitchFamily="18" charset="0"/>
                  </a:rPr>
                  <a:t>= </a:t>
                </a:r>
                <a:r>
                  <a:rPr lang="en-US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fr-FR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15.1</a:t>
                </a:r>
                <a:r>
                  <a:rPr lang="en-US" baseline="-250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dirty="0">
                    <a:solidFill>
                      <a:srgbClr val="000000"/>
                    </a:solidFill>
                    <a:latin typeface="Constantia" pitchFamily="18" charset="0"/>
                  </a:rPr>
                  <a:t>µm/√cm (</a:t>
                </a:r>
                <a:r>
                  <a:rPr lang="en-US" dirty="0" err="1" smtClean="0">
                    <a:solidFill>
                      <a:srgbClr val="000000"/>
                    </a:solidFill>
                    <a:latin typeface="Constantia" pitchFamily="18" charset="0"/>
                  </a:rPr>
                  <a:t>Magboltz</a:t>
                </a:r>
                <a:r>
                  <a:rPr lang="en-US" dirty="0" smtClean="0">
                    <a:solidFill>
                      <a:srgbClr val="000000"/>
                    </a:solidFill>
                    <a:latin typeface="Constantia" pitchFamily="18" charset="0"/>
                  </a:rPr>
                  <a:t> MC)</a:t>
                </a:r>
                <a:endParaRPr lang="fr-FR" dirty="0">
                  <a:solidFill>
                    <a:srgbClr val="000000"/>
                  </a:solidFill>
                  <a:latin typeface="Constantia" pitchFamily="18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1794072"/>
                <a:ext cx="4408488" cy="945580"/>
              </a:xfrm>
              <a:prstGeom prst="rect">
                <a:avLst/>
              </a:prstGeom>
              <a:blipFill rotWithShape="1">
                <a:blip r:embed="rId7"/>
                <a:stretch>
                  <a:fillRect l="-1245" t="-3871" b="-96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14" name="Rectangle 13"/>
          <p:cNvSpPr/>
          <p:nvPr/>
        </p:nvSpPr>
        <p:spPr>
          <a:xfrm>
            <a:off x="3810000" y="901877"/>
            <a:ext cx="167640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cs typeface="Times New Roman" pitchFamily="18" charset="0"/>
              </a:rPr>
              <a:t>(B = </a:t>
            </a:r>
            <a:r>
              <a:rPr lang="en-US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cs typeface="Times New Roman" pitchFamily="18" charset="0"/>
              </a:rPr>
              <a:t>T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cs typeface="Times New Roman" pitchFamily="18" charset="0"/>
              </a:rPr>
              <a:t>)</a:t>
            </a:r>
            <a:endParaRPr lang="en-US" sz="3200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0" y="901877"/>
            <a:ext cx="167640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cs typeface="Times New Roman" pitchFamily="18" charset="0"/>
              </a:rPr>
              <a:t>(B = 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cs typeface="Times New Roman" pitchFamily="18" charset="0"/>
              </a:rPr>
              <a:t>T)</a:t>
            </a:r>
            <a:endParaRPr lang="en-US" sz="3200" b="1" dirty="0">
              <a:latin typeface="Constantia" pitchFamily="18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6081712" y="6076950"/>
            <a:ext cx="2071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2000" b="1" dirty="0" err="1">
                <a:solidFill>
                  <a:srgbClr val="572314"/>
                </a:solidFill>
                <a:latin typeface="Constantia" pitchFamily="18" charset="0"/>
              </a:rPr>
              <a:t>Module_INK</a:t>
            </a:r>
            <a:endParaRPr lang="fr-FR" sz="2000" b="1" dirty="0">
              <a:solidFill>
                <a:srgbClr val="572314"/>
              </a:solidFill>
              <a:latin typeface="Constantia" pitchFamily="18" charset="0"/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585912" y="6076950"/>
            <a:ext cx="2071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2000" b="1" dirty="0" err="1">
                <a:solidFill>
                  <a:srgbClr val="572314"/>
                </a:solidFill>
                <a:latin typeface="Constantia" pitchFamily="18" charset="0"/>
              </a:rPr>
              <a:t>Module_CLK</a:t>
            </a:r>
            <a:endParaRPr lang="fr-FR" sz="2000" b="1" dirty="0">
              <a:solidFill>
                <a:srgbClr val="572314"/>
              </a:solidFill>
              <a:latin typeface="Constantia" pitchFamily="18" charset="0"/>
            </a:endParaRPr>
          </a:p>
        </p:txBody>
      </p:sp>
      <p:pic>
        <p:nvPicPr>
          <p:cNvPr id="8" name="Picture 8" descr="module CL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89" y="2842577"/>
            <a:ext cx="4500000" cy="326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0" y="1990725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C</a:t>
            </a:r>
            <a:r>
              <a:rPr lang="en-US" baseline="-25000" dirty="0">
                <a:solidFill>
                  <a:srgbClr val="000000"/>
                </a:solidFill>
                <a:latin typeface="Constantia" pitchFamily="18" charset="0"/>
              </a:rPr>
              <a:t>d</a:t>
            </a:r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 =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94.2</a:t>
            </a:r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 µm/√cm (</a:t>
            </a:r>
            <a:r>
              <a:rPr lang="en-US" dirty="0" err="1" smtClean="0">
                <a:solidFill>
                  <a:srgbClr val="000000"/>
                </a:solidFill>
                <a:latin typeface="Constantia" pitchFamily="18" charset="0"/>
              </a:rPr>
              <a:t>Magboltz</a:t>
            </a:r>
            <a:r>
              <a:rPr lang="en-US" dirty="0" smtClean="0">
                <a:solidFill>
                  <a:srgbClr val="000000"/>
                </a:solidFill>
                <a:latin typeface="Constantia" pitchFamily="18" charset="0"/>
              </a:rPr>
              <a:t> MC)</a:t>
            </a:r>
            <a:endParaRPr lang="fr-FR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10" name="Picture 7" descr="module IN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0" y="2860373"/>
            <a:ext cx="4500000" cy="323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</a:t>
            </a:r>
            <a:r>
              <a:rPr lang="en-US" dirty="0" smtClean="0"/>
              <a:t>resolution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8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80897"/>
            <a:ext cx="6263520" cy="51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8229600" cy="563563"/>
          </a:xfrm>
        </p:spPr>
        <p:txBody>
          <a:bodyPr/>
          <a:lstStyle/>
          <a:p>
            <a:r>
              <a:rPr lang="fr-FR" dirty="0"/>
              <a:t>Spatial </a:t>
            </a:r>
            <a:r>
              <a:rPr lang="fr-FR" dirty="0" err="1"/>
              <a:t>resolution</a:t>
            </a:r>
            <a:endParaRPr lang="en-US" dirty="0"/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16756"/>
            <a:ext cx="6273819" cy="51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0256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14400" y="1600200"/>
            <a:ext cx="7065962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ts val="1800"/>
              </a:spcBef>
            </a:pPr>
            <a:r>
              <a:rPr lang="en-US" sz="4000" b="1" dirty="0">
                <a:solidFill>
                  <a:srgbClr val="000000"/>
                </a:solidFill>
                <a:latin typeface="Constantia" pitchFamily="18" charset="0"/>
              </a:rPr>
              <a:t>(</a:t>
            </a:r>
            <a:r>
              <a:rPr lang="en-US" altLang="zh-CN" sz="4000" b="1" dirty="0" smtClean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2012~2013)</a:t>
            </a:r>
            <a:endParaRPr lang="en-US" altLang="zh-CN" sz="4000" b="1" dirty="0">
              <a:solidFill>
                <a:srgbClr val="000000"/>
              </a:solidFill>
              <a:latin typeface="Constantia" pitchFamily="18" charset="0"/>
              <a:ea typeface="宋体" pitchFamily="2" charset="-122"/>
            </a:endParaRP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Constantia" pitchFamily="18" charset="0"/>
              </a:rPr>
              <a:t>Fully cover the endplate of LP-TPC</a:t>
            </a:r>
          </a:p>
        </p:txBody>
      </p:sp>
      <p:pic>
        <p:nvPicPr>
          <p:cNvPr id="38917" name="Picture 2" descr="H:\P10209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2" y="3355975"/>
            <a:ext cx="31654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9" name="Picture 9" descr="TPCinPCMA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5975"/>
            <a:ext cx="2586272" cy="203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5029200" y="3962400"/>
            <a:ext cx="3814080" cy="1782762"/>
            <a:chOff x="5029200" y="3962400"/>
            <a:chExt cx="3814080" cy="1782762"/>
          </a:xfrm>
        </p:grpSpPr>
        <p:pic>
          <p:nvPicPr>
            <p:cNvPr id="7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3962400"/>
              <a:ext cx="2213880" cy="178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Arrow Connector 2"/>
            <p:cNvCxnSpPr/>
            <p:nvPr/>
          </p:nvCxnSpPr>
          <p:spPr>
            <a:xfrm flipV="1">
              <a:off x="5029200" y="4114800"/>
              <a:ext cx="1752600" cy="381000"/>
            </a:xfrm>
            <a:prstGeom prst="straightConnector1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5029200" y="4953000"/>
              <a:ext cx="1828800" cy="381000"/>
            </a:xfrm>
            <a:prstGeom prst="straightConnector1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4748101" y="6172200"/>
            <a:ext cx="4395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Using a quasi-industrial </a:t>
            </a:r>
            <a:r>
              <a:rPr lang="en-US" dirty="0">
                <a:latin typeface="Constantia" pitchFamily="18" charset="0"/>
              </a:rPr>
              <a:t>production chain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Tests </a:t>
            </a:r>
            <a:r>
              <a:rPr lang="fr-FR" dirty="0" err="1" smtClean="0"/>
              <a:t>with</a:t>
            </a:r>
            <a:r>
              <a:rPr lang="fr-FR" dirty="0" smtClean="0"/>
              <a:t> multi-modules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00035" y="1492617"/>
            <a:ext cx="5465178" cy="3154501"/>
            <a:chOff x="1066799" y="1492617"/>
            <a:chExt cx="5465179" cy="3154501"/>
          </a:xfrm>
        </p:grpSpPr>
        <p:grpSp>
          <p:nvGrpSpPr>
            <p:cNvPr id="40983" name="Group 44"/>
            <p:cNvGrpSpPr>
              <a:grpSpLocks/>
            </p:cNvGrpSpPr>
            <p:nvPr/>
          </p:nvGrpSpPr>
          <p:grpSpPr bwMode="auto">
            <a:xfrm>
              <a:off x="1066799" y="1492617"/>
              <a:ext cx="3048053" cy="2912598"/>
              <a:chOff x="1015005" y="1524000"/>
              <a:chExt cx="3048882" cy="2911944"/>
            </a:xfrm>
          </p:grpSpPr>
          <p:sp>
            <p:nvSpPr>
              <p:cNvPr id="40992" name="ZoneTexte 39"/>
              <p:cNvSpPr txBox="1">
                <a:spLocks noChangeArrowheads="1"/>
              </p:cNvSpPr>
              <p:nvPr/>
            </p:nvSpPr>
            <p:spPr bwMode="auto">
              <a:xfrm>
                <a:off x="2121039" y="4128236"/>
                <a:ext cx="643749" cy="3077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fr-FR" sz="14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14</a:t>
                </a:r>
                <a:r>
                  <a:rPr lang="fr-FR" sz="1400" dirty="0">
                    <a:solidFill>
                      <a:srgbClr val="0000FF"/>
                    </a:solidFill>
                    <a:latin typeface="Constantia" pitchFamily="18" charset="0"/>
                  </a:rPr>
                  <a:t> cm</a:t>
                </a:r>
              </a:p>
            </p:txBody>
          </p:sp>
          <p:grpSp>
            <p:nvGrpSpPr>
              <p:cNvPr id="40993" name="Group 1"/>
              <p:cNvGrpSpPr>
                <a:grpSpLocks/>
              </p:cNvGrpSpPr>
              <p:nvPr/>
            </p:nvGrpSpPr>
            <p:grpSpPr bwMode="auto">
              <a:xfrm>
                <a:off x="1015005" y="1524000"/>
                <a:ext cx="3048882" cy="2604039"/>
                <a:chOff x="-166720" y="684213"/>
                <a:chExt cx="3693144" cy="3224212"/>
              </a:xfrm>
            </p:grpSpPr>
            <p:pic>
              <p:nvPicPr>
                <p:cNvPr id="40994" name="Picture 9" descr="PhotoFEC 003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6900" y="684213"/>
                  <a:ext cx="1965325" cy="31511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40995" name="Connecteur droit avec flèche 12"/>
                <p:cNvCxnSpPr>
                  <a:cxnSpLocks noChangeShapeType="1"/>
                </p:cNvCxnSpPr>
                <p:nvPr/>
              </p:nvCxnSpPr>
              <p:spPr bwMode="auto">
                <a:xfrm>
                  <a:off x="727075" y="3906838"/>
                  <a:ext cx="1800225" cy="1587"/>
                </a:xfrm>
                <a:prstGeom prst="straightConnector1">
                  <a:avLst/>
                </a:prstGeom>
                <a:noFill/>
                <a:ln w="9525" algn="ctr">
                  <a:solidFill>
                    <a:srgbClr val="0000FF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0996" name="Connecteur droit avec flèche 14"/>
                <p:cNvCxnSpPr>
                  <a:cxnSpLocks noChangeShapeType="1"/>
                </p:cNvCxnSpPr>
                <p:nvPr/>
              </p:nvCxnSpPr>
              <p:spPr bwMode="auto">
                <a:xfrm rot="16200000" flipH="1">
                  <a:off x="1117600" y="2284413"/>
                  <a:ext cx="3060700" cy="0"/>
                </a:xfrm>
                <a:prstGeom prst="straightConnector1">
                  <a:avLst/>
                </a:prstGeom>
                <a:noFill/>
                <a:ln w="9525" algn="ctr">
                  <a:solidFill>
                    <a:srgbClr val="0000FF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0997" name="ZoneTexte 38"/>
                <p:cNvSpPr txBox="1">
                  <a:spLocks noChangeArrowheads="1"/>
                </p:cNvSpPr>
                <p:nvPr/>
              </p:nvSpPr>
              <p:spPr bwMode="auto">
                <a:xfrm>
                  <a:off x="2746644" y="2331894"/>
                  <a:ext cx="779780" cy="3809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r>
                    <a:rPr lang="fr-FR" sz="1400" dirty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25</a:t>
                  </a:r>
                  <a:r>
                    <a:rPr lang="fr-FR" sz="1400" dirty="0">
                      <a:solidFill>
                        <a:srgbClr val="0000FF"/>
                      </a:solidFill>
                      <a:latin typeface="Constantia" pitchFamily="18" charset="0"/>
                    </a:rPr>
                    <a:t> cm</a:t>
                  </a:r>
                </a:p>
              </p:txBody>
            </p:sp>
            <p:sp>
              <p:nvSpPr>
                <p:cNvPr id="29" name="Espace réservé du contenu 1"/>
                <p:cNvSpPr txBox="1">
                  <a:spLocks/>
                </p:cNvSpPr>
                <p:nvPr/>
              </p:nvSpPr>
              <p:spPr bwMode="auto">
                <a:xfrm rot="16200000">
                  <a:off x="-981414" y="1918709"/>
                  <a:ext cx="2004468" cy="3750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91418" tIns="45709" rIns="91418" bIns="45709"/>
                <a:lstStyle/>
                <a:p>
                  <a:pPr marL="174625" indent="-174625" algn="ctr" eaLnBrk="0" fontAlgn="auto" hangingPunct="0">
                    <a:spcBef>
                      <a:spcPct val="20000"/>
                    </a:spcBef>
                    <a:spcAft>
                      <a:spcPts val="0"/>
                    </a:spcAft>
                    <a:defRPr/>
                  </a:pPr>
                  <a:r>
                    <a:rPr lang="en-US" sz="1600" kern="0" dirty="0">
                      <a:solidFill>
                        <a:srgbClr val="0000FF"/>
                      </a:solidFill>
                      <a:latin typeface="Constantia" pitchFamily="18" charset="0"/>
                      <a:cs typeface="+mn-cs"/>
                    </a:rPr>
                    <a:t>Front-End Card </a:t>
                  </a:r>
                </a:p>
                <a:p>
                  <a:pPr marL="174625" indent="-174625" algn="ctr" eaLnBrk="0" fontAlgn="auto" hangingPunct="0">
                    <a:spcBef>
                      <a:spcPct val="20000"/>
                    </a:spcBef>
                    <a:spcAft>
                      <a:spcPts val="0"/>
                    </a:spcAft>
                    <a:defRPr/>
                  </a:pPr>
                  <a:r>
                    <a:rPr lang="en-US" sz="1600" kern="0" dirty="0" smtClean="0">
                      <a:solidFill>
                        <a:srgbClr val="0000FF"/>
                      </a:solidFill>
                      <a:latin typeface="Constantia" pitchFamily="18" charset="0"/>
                      <a:cs typeface="+mn-cs"/>
                    </a:rPr>
                    <a:t>(FEC)</a:t>
                  </a:r>
                  <a:endParaRPr lang="en-US" sz="1600" kern="0" dirty="0">
                    <a:solidFill>
                      <a:srgbClr val="0000FF"/>
                    </a:solidFill>
                    <a:latin typeface="Constantia" pitchFamily="18" charset="0"/>
                    <a:cs typeface="+mn-cs"/>
                  </a:endParaRPr>
                </a:p>
              </p:txBody>
            </p:sp>
          </p:grpSp>
        </p:grpSp>
        <p:grpSp>
          <p:nvGrpSpPr>
            <p:cNvPr id="40984" name="Group 2"/>
            <p:cNvGrpSpPr>
              <a:grpSpLocks/>
            </p:cNvGrpSpPr>
            <p:nvPr/>
          </p:nvGrpSpPr>
          <p:grpSpPr bwMode="auto">
            <a:xfrm>
              <a:off x="3476625" y="2332038"/>
              <a:ext cx="3055353" cy="2315080"/>
              <a:chOff x="3476625" y="2332038"/>
              <a:chExt cx="3055353" cy="2315080"/>
            </a:xfrm>
          </p:grpSpPr>
          <p:grpSp>
            <p:nvGrpSpPr>
              <p:cNvPr id="40985" name="Group 5"/>
              <p:cNvGrpSpPr>
                <a:grpSpLocks/>
              </p:cNvGrpSpPr>
              <p:nvPr/>
            </p:nvGrpSpPr>
            <p:grpSpPr bwMode="auto">
              <a:xfrm>
                <a:off x="4530724" y="2332038"/>
                <a:ext cx="2001254" cy="2315080"/>
                <a:chOff x="4079179" y="2059160"/>
                <a:chExt cx="2150082" cy="2599891"/>
              </a:xfrm>
            </p:grpSpPr>
            <p:pic>
              <p:nvPicPr>
                <p:cNvPr id="40987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9179" y="2059160"/>
                  <a:ext cx="1366837" cy="2320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40988" name="Connecteur droit avec flèche 1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4545904" y="3384724"/>
                  <a:ext cx="1800225" cy="0"/>
                </a:xfrm>
                <a:prstGeom prst="straightConnector1">
                  <a:avLst/>
                </a:prstGeom>
                <a:noFill/>
                <a:ln w="9525" algn="ctr">
                  <a:solidFill>
                    <a:srgbClr val="0000FF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0989" name="ZoneTexte 43"/>
                <p:cNvSpPr txBox="1">
                  <a:spLocks noChangeArrowheads="1"/>
                </p:cNvSpPr>
                <p:nvPr/>
              </p:nvSpPr>
              <p:spPr bwMode="auto">
                <a:xfrm>
                  <a:off x="5393160" y="3234878"/>
                  <a:ext cx="836101" cy="345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r>
                    <a:rPr lang="fr-FR" sz="14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12.5</a:t>
                  </a:r>
                  <a:r>
                    <a:rPr lang="fr-FR" sz="1400" dirty="0" smtClean="0">
                      <a:solidFill>
                        <a:srgbClr val="0000FF"/>
                      </a:solidFill>
                      <a:latin typeface="Constantia" pitchFamily="18" charset="0"/>
                    </a:rPr>
                    <a:t> </a:t>
                  </a:r>
                  <a:r>
                    <a:rPr lang="fr-FR" sz="1400" dirty="0">
                      <a:solidFill>
                        <a:srgbClr val="0000FF"/>
                      </a:solidFill>
                      <a:latin typeface="Constantia" pitchFamily="18" charset="0"/>
                    </a:rPr>
                    <a:t>cm</a:t>
                  </a:r>
                </a:p>
              </p:txBody>
            </p:sp>
            <p:sp>
              <p:nvSpPr>
                <p:cNvPr id="40990" name="ZoneTexte 44"/>
                <p:cNvSpPr txBox="1">
                  <a:spLocks noChangeArrowheads="1"/>
                </p:cNvSpPr>
                <p:nvPr/>
              </p:nvSpPr>
              <p:spPr bwMode="auto">
                <a:xfrm>
                  <a:off x="4550665" y="4313410"/>
                  <a:ext cx="739657" cy="345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r>
                    <a:rPr lang="fr-FR" sz="14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2.8</a:t>
                  </a:r>
                  <a:r>
                    <a:rPr lang="fr-FR" sz="1400" dirty="0" smtClean="0">
                      <a:solidFill>
                        <a:srgbClr val="0000FF"/>
                      </a:solidFill>
                      <a:latin typeface="Constantia" pitchFamily="18" charset="0"/>
                    </a:rPr>
                    <a:t> </a:t>
                  </a:r>
                  <a:r>
                    <a:rPr lang="fr-FR" sz="1400" dirty="0">
                      <a:solidFill>
                        <a:srgbClr val="0000FF"/>
                      </a:solidFill>
                      <a:latin typeface="Constantia" pitchFamily="18" charset="0"/>
                    </a:rPr>
                    <a:t>cm</a:t>
                  </a:r>
                </a:p>
              </p:txBody>
            </p:sp>
            <p:cxnSp>
              <p:nvCxnSpPr>
                <p:cNvPr id="40991" name="Connecteur droit avec flèche 45"/>
                <p:cNvCxnSpPr>
                  <a:cxnSpLocks noChangeAspect="1"/>
                </p:cNvCxnSpPr>
                <p:nvPr/>
              </p:nvCxnSpPr>
              <p:spPr bwMode="auto">
                <a:xfrm>
                  <a:off x="4758630" y="4145135"/>
                  <a:ext cx="388937" cy="223837"/>
                </a:xfrm>
                <a:prstGeom prst="straightConnector1">
                  <a:avLst/>
                </a:prstGeom>
                <a:noFill/>
                <a:ln w="9525" algn="ctr">
                  <a:solidFill>
                    <a:srgbClr val="0000FF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8" name="Flèche droite 34"/>
              <p:cNvSpPr/>
              <p:nvPr/>
            </p:nvSpPr>
            <p:spPr bwMode="auto">
              <a:xfrm>
                <a:off x="3476625" y="3113088"/>
                <a:ext cx="1020763" cy="344487"/>
              </a:xfrm>
              <a:prstGeom prst="rightArrow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solidFill>
                    <a:prstClr val="black"/>
                  </a:solidFill>
                  <a:latin typeface="Constantia"/>
                  <a:cs typeface="+mn-cs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48600" cy="56356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Integrated electronics</a:t>
            </a:r>
            <a:endParaRPr lang="en-US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 bwMode="auto">
          <a:xfrm>
            <a:off x="2790825" y="1295400"/>
            <a:ext cx="475297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600" kern="0" dirty="0" smtClean="0">
                <a:solidFill>
                  <a:srgbClr val="0000FF"/>
                </a:solidFill>
                <a:latin typeface="Constantia" pitchFamily="18" charset="0"/>
                <a:cs typeface="Arial" charset="0"/>
              </a:rPr>
              <a:t>Remove packaging and protection diodes</a:t>
            </a:r>
          </a:p>
          <a:p>
            <a:pPr>
              <a:defRPr/>
            </a:pPr>
            <a:r>
              <a:rPr lang="en-US" sz="1600" kern="0" dirty="0" smtClean="0">
                <a:solidFill>
                  <a:srgbClr val="0000FF"/>
                </a:solidFill>
                <a:latin typeface="Constantia" pitchFamily="18" charset="0"/>
                <a:cs typeface="Arial" charset="0"/>
              </a:rPr>
              <a:t>Wire-bond AFTER chips</a:t>
            </a:r>
          </a:p>
          <a:p>
            <a:pPr>
              <a:defRPr/>
            </a:pPr>
            <a:r>
              <a:rPr lang="en-US" sz="1600" kern="0" dirty="0" smtClean="0">
                <a:solidFill>
                  <a:srgbClr val="0000FF"/>
                </a:solidFill>
                <a:latin typeface="Constantia" pitchFamily="18" charset="0"/>
                <a:cs typeface="Arial" charset="0"/>
              </a:rPr>
              <a:t>Use two </a:t>
            </a:r>
            <a:r>
              <a:rPr lang="en-US" sz="16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300</a:t>
            </a:r>
            <a:r>
              <a:rPr lang="en-US" sz="1600" kern="0" dirty="0" smtClean="0">
                <a:solidFill>
                  <a:srgbClr val="0000FF"/>
                </a:solidFill>
                <a:latin typeface="Constantia" pitchFamily="18" charset="0"/>
                <a:cs typeface="Arial" charset="0"/>
              </a:rPr>
              <a:t>-point connectors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81013" y="4333875"/>
            <a:ext cx="5269261" cy="2143125"/>
            <a:chOff x="1603377" y="4333875"/>
            <a:chExt cx="5269261" cy="2143125"/>
          </a:xfrm>
        </p:grpSpPr>
        <p:cxnSp>
          <p:nvCxnSpPr>
            <p:cNvPr id="40999" name="Connecteur droit avec flèche 20"/>
            <p:cNvCxnSpPr>
              <a:cxnSpLocks noChangeShapeType="1"/>
            </p:cNvCxnSpPr>
            <p:nvPr/>
          </p:nvCxnSpPr>
          <p:spPr bwMode="auto">
            <a:xfrm rot="5400000" flipH="1" flipV="1">
              <a:off x="3019426" y="5588000"/>
              <a:ext cx="1776412" cy="1587"/>
            </a:xfrm>
            <a:prstGeom prst="straightConnector1">
              <a:avLst/>
            </a:prstGeom>
            <a:noFill/>
            <a:ln w="9525" algn="ctr">
              <a:solidFill>
                <a:srgbClr val="0000FF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1000" name="Group 6"/>
            <p:cNvGrpSpPr>
              <a:grpSpLocks/>
            </p:cNvGrpSpPr>
            <p:nvPr/>
          </p:nvGrpSpPr>
          <p:grpSpPr bwMode="auto">
            <a:xfrm>
              <a:off x="1603377" y="4333875"/>
              <a:ext cx="5269261" cy="2120900"/>
              <a:chOff x="1603377" y="4333875"/>
              <a:chExt cx="5269261" cy="2120900"/>
            </a:xfrm>
          </p:grpSpPr>
          <p:grpSp>
            <p:nvGrpSpPr>
              <p:cNvPr id="41001" name="Group 3"/>
              <p:cNvGrpSpPr>
                <a:grpSpLocks/>
              </p:cNvGrpSpPr>
              <p:nvPr/>
            </p:nvGrpSpPr>
            <p:grpSpPr bwMode="auto">
              <a:xfrm>
                <a:off x="4322763" y="4959350"/>
                <a:ext cx="2549875" cy="909638"/>
                <a:chOff x="4322763" y="4959350"/>
                <a:chExt cx="2549875" cy="909638"/>
              </a:xfrm>
            </p:grpSpPr>
            <p:grpSp>
              <p:nvGrpSpPr>
                <p:cNvPr id="41009" name="Group 42"/>
                <p:cNvGrpSpPr>
                  <a:grpSpLocks/>
                </p:cNvGrpSpPr>
                <p:nvPr/>
              </p:nvGrpSpPr>
              <p:grpSpPr bwMode="auto">
                <a:xfrm>
                  <a:off x="5422900" y="4959350"/>
                  <a:ext cx="1449738" cy="909638"/>
                  <a:chOff x="4716463" y="4867275"/>
                  <a:chExt cx="1449737" cy="910183"/>
                </a:xfrm>
              </p:grpSpPr>
              <p:pic>
                <p:nvPicPr>
                  <p:cNvPr id="41011" name="Picture 3" descr="Camera3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56150" y="5301208"/>
                    <a:ext cx="503238" cy="4762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cxnSp>
                <p:nvCxnSpPr>
                  <p:cNvPr id="41012" name="Connecteur droit avec flèche 2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730750" y="5224463"/>
                    <a:ext cx="576263" cy="1587"/>
                  </a:xfrm>
                  <a:prstGeom prst="straightConnector1">
                    <a:avLst/>
                  </a:prstGeom>
                  <a:noFill/>
                  <a:ln w="9525" algn="ctr">
                    <a:solidFill>
                      <a:srgbClr val="0000FF"/>
                    </a:solidFill>
                    <a:round/>
                    <a:headEnd type="arrow" w="med" len="med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1013" name="Connecteur droit avec flèche 26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142707" y="5516562"/>
                    <a:ext cx="431800" cy="1587"/>
                  </a:xfrm>
                  <a:prstGeom prst="straightConnector1">
                    <a:avLst/>
                  </a:prstGeom>
                  <a:noFill/>
                  <a:ln w="9525" algn="ctr">
                    <a:solidFill>
                      <a:srgbClr val="0000FF"/>
                    </a:solidFill>
                    <a:round/>
                    <a:headEnd type="arrow" w="med" len="med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41014" name="ZoneTexte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16463" y="4867275"/>
                    <a:ext cx="778225" cy="30796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r>
                      <a:rPr lang="fr-FR" sz="14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0.78</a:t>
                    </a:r>
                    <a:r>
                      <a:rPr lang="fr-FR" sz="1400" dirty="0" smtClean="0">
                        <a:solidFill>
                          <a:srgbClr val="0000FF"/>
                        </a:solidFill>
                        <a:latin typeface="Constantia" pitchFamily="18" charset="0"/>
                      </a:rPr>
                      <a:t> </a:t>
                    </a:r>
                    <a:r>
                      <a:rPr lang="fr-FR" sz="1400" dirty="0">
                        <a:solidFill>
                          <a:srgbClr val="0000FF"/>
                        </a:solidFill>
                        <a:latin typeface="Constantia" pitchFamily="18" charset="0"/>
                      </a:rPr>
                      <a:t>cm</a:t>
                    </a:r>
                  </a:p>
                </p:txBody>
              </p:sp>
              <p:sp>
                <p:nvSpPr>
                  <p:cNvPr id="41015" name="ZoneTexte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87975" y="5301208"/>
                    <a:ext cx="778225" cy="30796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r>
                      <a:rPr lang="fr-FR" sz="14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0.74</a:t>
                    </a:r>
                    <a:r>
                      <a:rPr lang="fr-FR" sz="1400" dirty="0" smtClean="0">
                        <a:solidFill>
                          <a:srgbClr val="0000FF"/>
                        </a:solidFill>
                        <a:latin typeface="Constantia" pitchFamily="18" charset="0"/>
                      </a:rPr>
                      <a:t> </a:t>
                    </a:r>
                    <a:r>
                      <a:rPr lang="fr-FR" sz="1400" dirty="0">
                        <a:solidFill>
                          <a:srgbClr val="0000FF"/>
                        </a:solidFill>
                        <a:latin typeface="Constantia" pitchFamily="18" charset="0"/>
                      </a:rPr>
                      <a:t>cm</a:t>
                    </a:r>
                  </a:p>
                </p:txBody>
              </p:sp>
            </p:grpSp>
            <p:sp>
              <p:nvSpPr>
                <p:cNvPr id="22" name="Flèche droite 29"/>
                <p:cNvSpPr/>
                <p:nvPr/>
              </p:nvSpPr>
              <p:spPr bwMode="auto">
                <a:xfrm>
                  <a:off x="4322763" y="5414963"/>
                  <a:ext cx="1020762" cy="346075"/>
                </a:xfrm>
                <a:prstGeom prst="rightArrow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>
                    <a:solidFill>
                      <a:prstClr val="black"/>
                    </a:solidFill>
                    <a:latin typeface="Constantia"/>
                    <a:cs typeface="+mn-cs"/>
                  </a:endParaRPr>
                </a:p>
              </p:txBody>
            </p:sp>
          </p:grpSp>
          <p:grpSp>
            <p:nvGrpSpPr>
              <p:cNvPr id="41002" name="Group 29"/>
              <p:cNvGrpSpPr>
                <a:grpSpLocks/>
              </p:cNvGrpSpPr>
              <p:nvPr/>
            </p:nvGrpSpPr>
            <p:grpSpPr bwMode="auto">
              <a:xfrm>
                <a:off x="1603377" y="4333875"/>
                <a:ext cx="2995747" cy="2120900"/>
                <a:chOff x="157794" y="4178300"/>
                <a:chExt cx="3276464" cy="2268538"/>
              </a:xfrm>
            </p:grpSpPr>
            <p:cxnSp>
              <p:nvCxnSpPr>
                <p:cNvPr id="41003" name="Connecteur droit avec flèche 17"/>
                <p:cNvCxnSpPr>
                  <a:cxnSpLocks noChangeShapeType="1"/>
                </p:cNvCxnSpPr>
                <p:nvPr/>
              </p:nvCxnSpPr>
              <p:spPr bwMode="auto">
                <a:xfrm>
                  <a:off x="749300" y="4518025"/>
                  <a:ext cx="1800225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rgbClr val="0000FF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41004" name="Group 3"/>
                <p:cNvGrpSpPr>
                  <a:grpSpLocks/>
                </p:cNvGrpSpPr>
                <p:nvPr/>
              </p:nvGrpSpPr>
              <p:grpSpPr bwMode="auto">
                <a:xfrm>
                  <a:off x="157794" y="4178300"/>
                  <a:ext cx="3276464" cy="2268538"/>
                  <a:chOff x="157794" y="4178300"/>
                  <a:chExt cx="3276464" cy="2268538"/>
                </a:xfrm>
              </p:grpSpPr>
              <p:pic>
                <p:nvPicPr>
                  <p:cNvPr id="41005" name="Picture 6" descr="Photos 018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42" t="1726" r="47417" b="2589"/>
                  <a:stretch>
                    <a:fillRect/>
                  </a:stretch>
                </p:blipFill>
                <p:spPr bwMode="auto">
                  <a:xfrm>
                    <a:off x="762000" y="4637088"/>
                    <a:ext cx="1800225" cy="1809750"/>
                  </a:xfrm>
                  <a:prstGeom prst="rect">
                    <a:avLst/>
                  </a:prstGeom>
                  <a:solidFill>
                    <a:srgbClr val="FFFF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41006" name="ZoneTexte 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93825" y="4178300"/>
                    <a:ext cx="752970" cy="3292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r>
                      <a:rPr lang="fr-FR" sz="14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3.5</a:t>
                    </a:r>
                    <a:r>
                      <a:rPr lang="fr-FR" sz="1400" dirty="0" smtClean="0">
                        <a:solidFill>
                          <a:srgbClr val="0000FF"/>
                        </a:solidFill>
                        <a:latin typeface="Constantia" pitchFamily="18" charset="0"/>
                      </a:rPr>
                      <a:t> </a:t>
                    </a:r>
                    <a:r>
                      <a:rPr lang="fr-FR" sz="1400" dirty="0">
                        <a:solidFill>
                          <a:srgbClr val="0000FF"/>
                        </a:solidFill>
                        <a:latin typeface="Constantia" pitchFamily="18" charset="0"/>
                      </a:rPr>
                      <a:t>cm</a:t>
                    </a:r>
                  </a:p>
                </p:txBody>
              </p:sp>
              <p:sp>
                <p:nvSpPr>
                  <p:cNvPr id="41007" name="ZoneTexte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81288" y="4991503"/>
                    <a:ext cx="752970" cy="3292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r>
                      <a:rPr lang="fr-FR" sz="14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3.5</a:t>
                    </a:r>
                    <a:r>
                      <a:rPr lang="fr-FR" sz="1400" dirty="0" smtClean="0">
                        <a:solidFill>
                          <a:srgbClr val="0000FF"/>
                        </a:solidFill>
                        <a:latin typeface="Constantia" pitchFamily="18" charset="0"/>
                      </a:rPr>
                      <a:t> </a:t>
                    </a:r>
                    <a:r>
                      <a:rPr lang="fr-FR" sz="1400" dirty="0">
                        <a:solidFill>
                          <a:srgbClr val="0000FF"/>
                        </a:solidFill>
                        <a:latin typeface="Constantia" pitchFamily="18" charset="0"/>
                      </a:rPr>
                      <a:t>cm</a:t>
                    </a:r>
                  </a:p>
                </p:txBody>
              </p:sp>
              <p:sp>
                <p:nvSpPr>
                  <p:cNvPr id="37" name="Espace réservé du contenu 1"/>
                  <p:cNvSpPr txBox="1">
                    <a:spLocks/>
                  </p:cNvSpPr>
                  <p:nvPr/>
                </p:nvSpPr>
                <p:spPr bwMode="auto">
                  <a:xfrm rot="16200000">
                    <a:off x="-440550" y="5235432"/>
                    <a:ext cx="1587346" cy="39065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91418" tIns="45709" rIns="91418" bIns="45709"/>
                  <a:lstStyle/>
                  <a:p>
                    <a:pPr marL="174625" indent="-174625" eaLnBrk="0" fontAlgn="auto" hangingPunct="0">
                      <a:spcBef>
                        <a:spcPct val="2000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600" kern="0" dirty="0" smtClean="0">
                        <a:solidFill>
                          <a:srgbClr val="0000FF"/>
                        </a:solidFill>
                        <a:latin typeface="Constantia" pitchFamily="18" charset="0"/>
                        <a:cs typeface="+mn-cs"/>
                      </a:rPr>
                      <a:t>AFTER Chip</a:t>
                    </a:r>
                    <a:endParaRPr lang="en-US" sz="1600" kern="0" dirty="0">
                      <a:solidFill>
                        <a:srgbClr val="0000FF"/>
                      </a:solidFill>
                      <a:latin typeface="Constantia" pitchFamily="18" charset="0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39947" name="Rectangle 39"/>
          <p:cNvSpPr>
            <a:spLocks noChangeArrowheads="1"/>
          </p:cNvSpPr>
          <p:nvPr/>
        </p:nvSpPr>
        <p:spPr bwMode="auto">
          <a:xfrm>
            <a:off x="2962275" y="6046788"/>
            <a:ext cx="5419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n-US" sz="2000" b="1" dirty="0">
                <a:solidFill>
                  <a:srgbClr val="C00000"/>
                </a:solidFill>
                <a:latin typeface="Constantia" pitchFamily="18" charset="0"/>
              </a:rPr>
              <a:t>The resistive foil protects against sparks</a:t>
            </a:r>
          </a:p>
        </p:txBody>
      </p: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4818062" y="1460500"/>
            <a:ext cx="3563938" cy="4330700"/>
            <a:chOff x="5221956" y="1460758"/>
            <a:chExt cx="3563401" cy="4330700"/>
          </a:xfrm>
        </p:grpSpPr>
        <p:pic>
          <p:nvPicPr>
            <p:cNvPr id="39" name="Image 38" descr="IMG_4380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769510" y="1460758"/>
              <a:ext cx="1015847" cy="43307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0" name="Straight Arrow Connector 59"/>
            <p:cNvCxnSpPr/>
            <p:nvPr/>
          </p:nvCxnSpPr>
          <p:spPr>
            <a:xfrm>
              <a:off x="5261636" y="4314156"/>
              <a:ext cx="2434860" cy="1477302"/>
            </a:xfrm>
            <a:prstGeom prst="straightConnector1">
              <a:avLst/>
            </a:prstGeom>
            <a:ln w="15875"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5221956" y="1460759"/>
              <a:ext cx="2626917" cy="1130299"/>
            </a:xfrm>
            <a:prstGeom prst="straightConnector1">
              <a:avLst/>
            </a:prstGeom>
            <a:ln w="15875"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>
            <a:grpSpLocks/>
          </p:cNvGrpSpPr>
          <p:nvPr/>
        </p:nvGrpSpPr>
        <p:grpSpPr bwMode="auto">
          <a:xfrm>
            <a:off x="4738685" y="2541588"/>
            <a:ext cx="2489200" cy="980899"/>
            <a:chOff x="5207727" y="2541794"/>
            <a:chExt cx="2488473" cy="980460"/>
          </a:xfrm>
        </p:grpSpPr>
        <p:grpSp>
          <p:nvGrpSpPr>
            <p:cNvPr id="40977" name="Group 6"/>
            <p:cNvGrpSpPr>
              <a:grpSpLocks/>
            </p:cNvGrpSpPr>
            <p:nvPr/>
          </p:nvGrpSpPr>
          <p:grpSpPr bwMode="auto">
            <a:xfrm>
              <a:off x="6173526" y="2541794"/>
              <a:ext cx="1522674" cy="980460"/>
              <a:chOff x="5475195" y="2204864"/>
              <a:chExt cx="1936074" cy="1202513"/>
            </a:xfrm>
          </p:grpSpPr>
          <p:pic>
            <p:nvPicPr>
              <p:cNvPr id="40980" name="Picture 1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2204864"/>
                <a:ext cx="1831157" cy="1202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0981" name="Connecteur droit avec flèche 28"/>
              <p:cNvCxnSpPr>
                <a:cxnSpLocks noChangeAspect="1"/>
              </p:cNvCxnSpPr>
              <p:nvPr/>
            </p:nvCxnSpPr>
            <p:spPr bwMode="auto">
              <a:xfrm>
                <a:off x="5585063" y="2638858"/>
                <a:ext cx="1174273" cy="674514"/>
              </a:xfrm>
              <a:prstGeom prst="straightConnector1">
                <a:avLst/>
              </a:prstGeom>
              <a:noFill/>
              <a:ln w="9525" algn="ctr">
                <a:solidFill>
                  <a:srgbClr val="0000FF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0982" name="ZoneTexte 42"/>
              <p:cNvSpPr txBox="1">
                <a:spLocks noChangeArrowheads="1"/>
              </p:cNvSpPr>
              <p:nvPr/>
            </p:nvSpPr>
            <p:spPr bwMode="auto">
              <a:xfrm>
                <a:off x="5475195" y="2946847"/>
                <a:ext cx="875116" cy="377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fr-FR" sz="14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4.5</a:t>
                </a:r>
                <a:r>
                  <a:rPr lang="fr-FR" sz="1400" dirty="0" smtClean="0">
                    <a:solidFill>
                      <a:srgbClr val="0000FF"/>
                    </a:solidFill>
                    <a:latin typeface="Constantia" pitchFamily="18" charset="0"/>
                  </a:rPr>
                  <a:t> </a:t>
                </a:r>
                <a:r>
                  <a:rPr lang="fr-FR" sz="1400" dirty="0">
                    <a:solidFill>
                      <a:srgbClr val="0000FF"/>
                    </a:solidFill>
                    <a:latin typeface="Constantia" pitchFamily="18" charset="0"/>
                  </a:rPr>
                  <a:t>cm</a:t>
                </a:r>
              </a:p>
            </p:txBody>
          </p:sp>
        </p:grpSp>
        <p:cxnSp>
          <p:nvCxnSpPr>
            <p:cNvPr id="54" name="Straight Arrow Connector 53"/>
            <p:cNvCxnSpPr/>
            <p:nvPr/>
          </p:nvCxnSpPr>
          <p:spPr>
            <a:xfrm flipV="1">
              <a:off x="5207727" y="2619547"/>
              <a:ext cx="1161711" cy="176710"/>
            </a:xfrm>
            <a:prstGeom prst="straightConnector1">
              <a:avLst/>
            </a:prstGeom>
            <a:ln w="158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5207727" y="3362164"/>
              <a:ext cx="2183762" cy="95207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99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48600" cy="563562"/>
          </a:xfrm>
        </p:spPr>
        <p:txBody>
          <a:bodyPr/>
          <a:lstStyle/>
          <a:p>
            <a:pPr eaLnBrk="1" hangingPunct="1"/>
            <a:r>
              <a:rPr lang="en-US" dirty="0"/>
              <a:t>Material budget of a module</a:t>
            </a:r>
            <a:endParaRPr lang="fr-FR" dirty="0" smtClean="0"/>
          </a:p>
        </p:txBody>
      </p:sp>
      <p:graphicFrame>
        <p:nvGraphicFramePr>
          <p:cNvPr id="5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127241"/>
              </p:ext>
            </p:extLst>
          </p:nvPr>
        </p:nvGraphicFramePr>
        <p:xfrm>
          <a:off x="76200" y="1295400"/>
          <a:ext cx="4648200" cy="3835875"/>
        </p:xfrm>
        <a:graphic>
          <a:graphicData uri="http://schemas.openxmlformats.org/drawingml/2006/table">
            <a:tbl>
              <a:tblPr/>
              <a:tblGrid>
                <a:gridCol w="2082057"/>
                <a:gridCol w="889743"/>
                <a:gridCol w="685800"/>
                <a:gridCol w="990600"/>
              </a:tblGrid>
              <a:tr h="5184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M (g)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Radiation </a:t>
                      </a:r>
                      <a:r>
                        <a:rPr kumimoji="0" lang="fr-F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Length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(g/cm</a:t>
                      </a:r>
                      <a:r>
                        <a:rPr kumimoji="0" lang="fr-FR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2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)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Module frame +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Back-frame +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Radiator (×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)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Al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714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24.01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Detector +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FEC PCB (×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) +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FEM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Si</a:t>
                      </a:r>
                      <a:endParaRPr kumimoji="0" 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712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21.82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 ‘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-point’ </a:t>
                      </a:r>
                      <a:r>
                        <a:rPr kumimoji="0" lang="fr-F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connectors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Carbon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42.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screws for FEC +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Stud screws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+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Fe</a:t>
                      </a:r>
                      <a:endParaRPr kumimoji="0" 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Air </a:t>
                      </a:r>
                      <a:r>
                        <a:rPr kumimoji="0" lang="fr-F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cooling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brass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12.73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Plexiglas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128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40.54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cs typeface="Arial" pitchFamily="34" charset="0"/>
                        </a:rPr>
                        <a:t>Average of a module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1890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21.38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203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750325"/>
              </p:ext>
            </p:extLst>
          </p:nvPr>
        </p:nvGraphicFramePr>
        <p:xfrm>
          <a:off x="5978724" y="5334000"/>
          <a:ext cx="216693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81" name="Equation" r:id="rId3" imgW="1180800" imgH="431640" progId="Equation.3">
                  <p:embed/>
                </p:oleObj>
              </mc:Choice>
              <mc:Fallback>
                <p:oleObj name="Equation" r:id="rId3" imgW="118080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8724" y="5334000"/>
                        <a:ext cx="2166937" cy="79216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152400" y="5334000"/>
            <a:ext cx="533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CC"/>
                </a:solidFill>
                <a:latin typeface="Constantia"/>
                <a:cs typeface="Times New Roman" pitchFamily="18" charset="0"/>
              </a:rPr>
              <a:t>Low material budget </a:t>
            </a:r>
            <a:r>
              <a:rPr lang="en-US" b="1" dirty="0" smtClean="0">
                <a:solidFill>
                  <a:srgbClr val="0000CC"/>
                </a:solidFill>
                <a:latin typeface="Constantia"/>
                <a:cs typeface="Times New Roman" pitchFamily="18" charset="0"/>
              </a:rPr>
              <a:t>requirement </a:t>
            </a:r>
            <a:r>
              <a:rPr lang="en-US" b="1" dirty="0" smtClean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for 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ILD-TPC: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Constantia" pitchFamily="18" charset="0"/>
              <a:buChar char="‐"/>
              <a:defRPr/>
            </a:pPr>
            <a:r>
              <a:rPr lang="en-US" b="1" dirty="0" smtClean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Endplates</a:t>
            </a:r>
            <a:r>
              <a:rPr lang="en-US" b="1" dirty="0">
                <a:solidFill>
                  <a:prstClr val="black"/>
                </a:solidFill>
                <a:latin typeface="Constantia"/>
                <a:cs typeface="Times New Roman" pitchFamily="18" charset="0"/>
              </a:rPr>
              <a:t>: </a:t>
            </a:r>
            <a:r>
              <a:rPr lang="en-US" b="1" dirty="0">
                <a:solidFill>
                  <a:srgbClr val="C00000"/>
                </a:solidFill>
                <a:latin typeface="Constantia"/>
                <a:cs typeface="Times New Roman" pitchFamily="18" charset="0"/>
              </a:rPr>
              <a:t>~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en-US" b="1" dirty="0">
                <a:solidFill>
                  <a:srgbClr val="C00000"/>
                </a:solidFill>
                <a:latin typeface="Constantia"/>
                <a:cs typeface="Times New Roman" pitchFamily="18" charset="0"/>
              </a:rPr>
              <a:t>% X</a:t>
            </a:r>
            <a:r>
              <a:rPr lang="en-US" b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b="1" dirty="0">
                <a:solidFill>
                  <a:srgbClr val="C00000"/>
                </a:solidFill>
                <a:latin typeface="Constantia"/>
                <a:cs typeface="Times New Roman" pitchFamily="18" charset="0"/>
              </a:rPr>
              <a:t> </a:t>
            </a:r>
            <a:endParaRPr lang="en-US" b="1" dirty="0" smtClean="0">
              <a:solidFill>
                <a:srgbClr val="C00000"/>
              </a:solidFill>
              <a:latin typeface="Constantia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Constantia"/>
                <a:cs typeface="Times New Roman" pitchFamily="18" charset="0"/>
              </a:rPr>
              <a:t> </a:t>
            </a:r>
            <a:r>
              <a:rPr lang="en-US" b="1" dirty="0" smtClean="0">
                <a:latin typeface="Constantia"/>
                <a:cs typeface="Times New Roman" pitchFamily="18" charset="0"/>
              </a:rPr>
              <a:t> </a:t>
            </a:r>
            <a:r>
              <a:rPr lang="en-US" b="1" dirty="0">
                <a:latin typeface="Constantia"/>
                <a:cs typeface="Times New Roman" pitchFamily="18" charset="0"/>
              </a:rPr>
              <a:t> </a:t>
            </a:r>
            <a:r>
              <a:rPr lang="en-US" b="1" dirty="0" smtClean="0">
                <a:latin typeface="Constantia"/>
                <a:cs typeface="Times New Roman" pitchFamily="18" charset="0"/>
              </a:rPr>
              <a:t>   (X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b="1" dirty="0" smtClean="0">
                <a:latin typeface="Constantia"/>
                <a:cs typeface="Times New Roman" pitchFamily="18" charset="0"/>
              </a:rPr>
              <a:t>: radiation length in cm)</a:t>
            </a:r>
            <a:endParaRPr lang="fr-FR" b="1" dirty="0">
              <a:latin typeface="Constantia"/>
              <a:cs typeface="Times New Roman" pitchFamily="18" charset="0"/>
            </a:endParaRPr>
          </a:p>
        </p:txBody>
      </p:sp>
      <p:pic>
        <p:nvPicPr>
          <p:cNvPr id="10" name="Picture 5" descr="\\dapdc5\Manip\ILCTPC\7 Modules\CAO Détecteur\7-MODULES_V6\Ensemble module Final-V6-éclaté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1006" y="1752600"/>
            <a:ext cx="4468413" cy="305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4" name="TextBox 3"/>
          <p:cNvSpPr txBox="1"/>
          <p:nvPr/>
        </p:nvSpPr>
        <p:spPr>
          <a:xfrm>
            <a:off x="5558972" y="1692810"/>
            <a:ext cx="1483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onstantia" pitchFamily="18" charset="0"/>
              </a:rPr>
              <a:t>Front-End Card </a:t>
            </a:r>
            <a:r>
              <a:rPr lang="en-US" sz="1200" b="1" dirty="0" smtClean="0">
                <a:latin typeface="Constantia" pitchFamily="18" charset="0"/>
              </a:rPr>
              <a:t>(FEC)</a:t>
            </a:r>
            <a:endParaRPr lang="en-US" sz="1200" b="1" dirty="0">
              <a:latin typeface="Constantia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248400" y="2209800"/>
            <a:ext cx="228600" cy="3048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248400" y="3962399"/>
            <a:ext cx="685801" cy="4052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17"/>
          <p:cNvSpPr txBox="1"/>
          <p:nvPr/>
        </p:nvSpPr>
        <p:spPr>
          <a:xfrm>
            <a:off x="7772400" y="3859767"/>
            <a:ext cx="1733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latin typeface="Constantia" pitchFamily="18" charset="0"/>
              </a:rPr>
              <a:t>Pads PCB +</a:t>
            </a:r>
          </a:p>
          <a:p>
            <a:pPr algn="ctr"/>
            <a:r>
              <a:rPr lang="fr-FR" sz="1200" b="1" dirty="0" err="1" smtClean="0">
                <a:latin typeface="Constantia" pitchFamily="18" charset="0"/>
              </a:rPr>
              <a:t>Micromegas</a:t>
            </a:r>
            <a:r>
              <a:rPr lang="fr-FR" sz="1200" b="1" dirty="0" smtClean="0">
                <a:latin typeface="Constantia" pitchFamily="18" charset="0"/>
              </a:rPr>
              <a:t> </a:t>
            </a:r>
            <a:r>
              <a:rPr lang="fr-FR" sz="1200" b="1" dirty="0" smtClean="0">
                <a:solidFill>
                  <a:srgbClr val="0000CC"/>
                </a:solidFill>
                <a:latin typeface="Constantia" pitchFamily="18" charset="0"/>
              </a:rPr>
              <a:t> </a:t>
            </a:r>
            <a:endParaRPr lang="fr-FR" sz="1200" b="1" dirty="0">
              <a:solidFill>
                <a:srgbClr val="0000CC"/>
              </a:solidFill>
              <a:latin typeface="Constantia" pitchFamily="18" charset="0"/>
            </a:endParaRPr>
          </a:p>
        </p:txBody>
      </p:sp>
      <p:sp>
        <p:nvSpPr>
          <p:cNvPr id="23" name="ZoneTexte 19"/>
          <p:cNvSpPr txBox="1"/>
          <p:nvPr/>
        </p:nvSpPr>
        <p:spPr>
          <a:xfrm>
            <a:off x="6300835" y="4367599"/>
            <a:ext cx="1888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latin typeface="Constantia" pitchFamily="18" charset="0"/>
              </a:rPr>
              <a:t>Front-End Mezzanine (FEM)</a:t>
            </a:r>
            <a:endParaRPr lang="fr-FR" sz="1200" b="1" dirty="0">
              <a:latin typeface="Constantia" pitchFamily="18" charset="0"/>
            </a:endParaRPr>
          </a:p>
        </p:txBody>
      </p:sp>
      <p:sp>
        <p:nvSpPr>
          <p:cNvPr id="25" name="ZoneTexte 18"/>
          <p:cNvSpPr txBox="1"/>
          <p:nvPr/>
        </p:nvSpPr>
        <p:spPr>
          <a:xfrm>
            <a:off x="4724400" y="4090600"/>
            <a:ext cx="1410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latin typeface="Constantia" pitchFamily="18" charset="0"/>
              </a:rPr>
              <a:t>Cooling</a:t>
            </a:r>
            <a:r>
              <a:rPr lang="fr-FR" sz="1200" b="1" dirty="0" smtClean="0">
                <a:latin typeface="Constantia" pitchFamily="18" charset="0"/>
              </a:rPr>
              <a:t> system</a:t>
            </a:r>
            <a:endParaRPr lang="fr-FR" sz="1200" b="1" dirty="0">
              <a:latin typeface="Constant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84107" y="1691038"/>
            <a:ext cx="1788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Constantia" pitchFamily="18" charset="0"/>
              </a:rPr>
              <a:t>‘</a:t>
            </a:r>
            <a:r>
              <a:rPr lang="fr-FR" sz="1200" b="1" dirty="0">
                <a:latin typeface="Times New Roman" pitchFamily="18" charset="0"/>
                <a:cs typeface="Times New Roman" pitchFamily="18" charset="0"/>
              </a:rPr>
              <a:t>300</a:t>
            </a:r>
            <a:r>
              <a:rPr lang="fr-FR" sz="1200" b="1" dirty="0">
                <a:latin typeface="Constantia" pitchFamily="18" charset="0"/>
              </a:rPr>
              <a:t>-point’ </a:t>
            </a:r>
            <a:r>
              <a:rPr lang="fr-FR" sz="1200" b="1" dirty="0" err="1">
                <a:latin typeface="Constantia" pitchFamily="18" charset="0"/>
              </a:rPr>
              <a:t>connectors</a:t>
            </a:r>
            <a:endParaRPr lang="en-US" sz="12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924800" y="1905000"/>
            <a:ext cx="152400" cy="43855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48600" cy="563562"/>
          </a:xfrm>
        </p:spPr>
        <p:txBody>
          <a:bodyPr/>
          <a:lstStyle/>
          <a:p>
            <a:pPr eaLnBrk="1" hangingPunct="1"/>
            <a:r>
              <a:rPr lang="en-US" dirty="0" smtClean="0"/>
              <a:t>Test bench</a:t>
            </a:r>
            <a:endParaRPr lang="fr-FR" dirty="0" smtClean="0"/>
          </a:p>
        </p:txBody>
      </p:sp>
      <p:pic>
        <p:nvPicPr>
          <p:cNvPr id="43012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7" y="1763007"/>
            <a:ext cx="2922588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9"/>
          <p:cNvSpPr>
            <a:spLocks noChangeArrowheads="1"/>
          </p:cNvSpPr>
          <p:nvPr/>
        </p:nvSpPr>
        <p:spPr bwMode="auto">
          <a:xfrm>
            <a:off x="4495800" y="4876800"/>
            <a:ext cx="3960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A 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Fe source is put in an aluminum collimation tube and fixed on a set of two mechanical arms (X-Y).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r="9140"/>
          <a:stretch>
            <a:fillRect/>
          </a:stretch>
        </p:blipFill>
        <p:spPr bwMode="auto">
          <a:xfrm>
            <a:off x="5175662" y="1788737"/>
            <a:ext cx="2590800" cy="2390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/>
              <a:t>Test bench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10" y="1304924"/>
            <a:ext cx="7315200" cy="246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1268216" y="3960155"/>
            <a:ext cx="3048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dirty="0" smtClean="0">
                <a:latin typeface="Constantia" pitchFamily="18" charset="0"/>
              </a:rPr>
              <a:t>Test with collimator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4977410" y="3770133"/>
            <a:ext cx="3937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>
                <a:latin typeface="Constantia" pitchFamily="18" charset="0"/>
              </a:rPr>
              <a:t>Test </a:t>
            </a:r>
            <a:r>
              <a:rPr lang="en-US" dirty="0" smtClean="0">
                <a:latin typeface="Constantia" pitchFamily="18" charset="0"/>
              </a:rPr>
              <a:t>without </a:t>
            </a:r>
            <a:r>
              <a:rPr lang="en-US" dirty="0">
                <a:latin typeface="Constantia" pitchFamily="18" charset="0"/>
              </a:rPr>
              <a:t>collimator</a:t>
            </a:r>
          </a:p>
          <a:p>
            <a:pPr algn="ctr" eaLnBrk="1" hangingPunct="1"/>
            <a:r>
              <a:rPr lang="en-US" dirty="0" smtClean="0">
                <a:latin typeface="Constantia" pitchFamily="18" charset="0"/>
              </a:rPr>
              <a:t>to check the map of </a:t>
            </a:r>
            <a:r>
              <a:rPr lang="en-US" dirty="0">
                <a:latin typeface="Constantia" pitchFamily="18" charset="0"/>
              </a:rPr>
              <a:t>missing pads</a:t>
            </a:r>
          </a:p>
        </p:txBody>
      </p:sp>
      <p:pic>
        <p:nvPicPr>
          <p:cNvPr id="7" name="Picture 6" descr="0009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210" y="4383971"/>
            <a:ext cx="2822575" cy="2025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2543-0000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461" y="4383970"/>
            <a:ext cx="2974499" cy="2025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S1F_femi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99" y="4409537"/>
            <a:ext cx="3086100" cy="20418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9742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48600" cy="563562"/>
          </a:xfrm>
        </p:spPr>
        <p:txBody>
          <a:bodyPr/>
          <a:lstStyle/>
          <a:p>
            <a:pPr eaLnBrk="1" hangingPunct="1"/>
            <a:r>
              <a:rPr lang="en-US" dirty="0" smtClean="0"/>
              <a:t>Modules comparison</a:t>
            </a:r>
            <a:endParaRPr lang="fr-FR" dirty="0" smtClean="0"/>
          </a:p>
        </p:txBody>
      </p:sp>
      <p:sp>
        <p:nvSpPr>
          <p:cNvPr id="45060" name="Rectangle 8"/>
          <p:cNvSpPr>
            <a:spLocks noChangeArrowheads="1"/>
          </p:cNvSpPr>
          <p:nvPr/>
        </p:nvSpPr>
        <p:spPr bwMode="auto">
          <a:xfrm>
            <a:off x="1752600" y="5701063"/>
            <a:ext cx="6248400" cy="430887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Constantia" pitchFamily="18" charset="0"/>
              </a:rPr>
              <a:t>At V</a:t>
            </a:r>
            <a:r>
              <a:rPr lang="en-US" sz="2200" baseline="-25000" dirty="0">
                <a:latin typeface="Constantia" pitchFamily="18" charset="0"/>
              </a:rPr>
              <a:t>mesh</a:t>
            </a:r>
            <a:r>
              <a:rPr lang="en-US" sz="2200" dirty="0">
                <a:latin typeface="Constantia" pitchFamily="18" charset="0"/>
              </a:rPr>
              <a:t> =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380</a:t>
            </a:r>
            <a:r>
              <a:rPr lang="en-US" sz="2200" dirty="0">
                <a:latin typeface="Constantia" pitchFamily="18" charset="0"/>
              </a:rPr>
              <a:t> V,   Energy </a:t>
            </a:r>
            <a:r>
              <a:rPr lang="en-US" sz="2200" dirty="0" smtClean="0">
                <a:latin typeface="Constantia" pitchFamily="18" charset="0"/>
              </a:rPr>
              <a:t>resolution </a:t>
            </a:r>
            <a:r>
              <a:rPr lang="en-US" sz="2200" b="1" dirty="0">
                <a:solidFill>
                  <a:srgbClr val="CC6600"/>
                </a:solidFill>
                <a:latin typeface="Constantia" pitchFamily="18" charset="0"/>
              </a:rPr>
              <a:t>~</a:t>
            </a:r>
            <a:r>
              <a:rPr lang="en-US" sz="2200" b="1" dirty="0" smtClean="0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200" b="1" dirty="0" smtClean="0">
                <a:solidFill>
                  <a:srgbClr val="CC6600"/>
                </a:solidFill>
                <a:latin typeface="Constantia" pitchFamily="18" charset="0"/>
              </a:rPr>
              <a:t>% </a:t>
            </a:r>
            <a:r>
              <a:rPr lang="en-US" sz="2200" b="1" dirty="0" err="1" smtClean="0">
                <a:solidFill>
                  <a:srgbClr val="CC6600"/>
                </a:solidFill>
                <a:latin typeface="Constantia" pitchFamily="18" charset="0"/>
              </a:rPr>
              <a:t>r.m.s</a:t>
            </a:r>
            <a:r>
              <a:rPr lang="en-US" sz="2200" b="1" dirty="0" smtClean="0">
                <a:solidFill>
                  <a:srgbClr val="CC6600"/>
                </a:solidFill>
                <a:latin typeface="Constantia" pitchFamily="18" charset="0"/>
              </a:rPr>
              <a:t> </a:t>
            </a:r>
            <a:endParaRPr lang="en-US" sz="2200" b="1" dirty="0">
              <a:solidFill>
                <a:srgbClr val="CC6600"/>
              </a:solidFill>
              <a:latin typeface="Constantia" pitchFamily="18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422113119"/>
              </p:ext>
            </p:extLst>
          </p:nvPr>
        </p:nvGraphicFramePr>
        <p:xfrm>
          <a:off x="300355" y="1385465"/>
          <a:ext cx="8236024" cy="4285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/>
              <a:t>Modules comparison</a:t>
            </a:r>
          </a:p>
        </p:txBody>
      </p:sp>
      <p:graphicFrame>
        <p:nvGraphicFramePr>
          <p:cNvPr id="7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160480"/>
              </p:ext>
            </p:extLst>
          </p:nvPr>
        </p:nvGraphicFramePr>
        <p:xfrm>
          <a:off x="609600" y="1435685"/>
          <a:ext cx="777686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10392" y="5907352"/>
            <a:ext cx="7696200" cy="430887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Constantia" pitchFamily="18" charset="0"/>
              </a:rPr>
              <a:t>At V</a:t>
            </a:r>
            <a:r>
              <a:rPr lang="en-US" sz="2200" baseline="-25000" dirty="0">
                <a:latin typeface="Constantia" pitchFamily="18" charset="0"/>
              </a:rPr>
              <a:t>mesh</a:t>
            </a:r>
            <a:r>
              <a:rPr lang="en-US" sz="2200" dirty="0">
                <a:latin typeface="Constantia" pitchFamily="18" charset="0"/>
              </a:rPr>
              <a:t> =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380</a:t>
            </a:r>
            <a:r>
              <a:rPr lang="en-US" sz="2200" dirty="0">
                <a:latin typeface="Constantia" pitchFamily="18" charset="0"/>
              </a:rPr>
              <a:t> V, </a:t>
            </a:r>
            <a:r>
              <a:rPr lang="en-US" sz="2200" dirty="0" smtClean="0">
                <a:latin typeface="Constantia" pitchFamily="18" charset="0"/>
              </a:rPr>
              <a:t>average gain </a:t>
            </a:r>
            <a:r>
              <a:rPr lang="en-US" sz="2200" dirty="0" smtClean="0">
                <a:solidFill>
                  <a:srgbClr val="0000CC"/>
                </a:solidFill>
                <a:latin typeface="Constantia" pitchFamily="18" charset="0"/>
              </a:rPr>
              <a:t> </a:t>
            </a:r>
            <a:r>
              <a:rPr lang="en-US" sz="2200" b="1" dirty="0">
                <a:solidFill>
                  <a:srgbClr val="008000"/>
                </a:solidFill>
                <a:latin typeface="Constantia" pitchFamily="18" charset="0"/>
              </a:rPr>
              <a:t>~ </a:t>
            </a:r>
            <a:r>
              <a:rPr lang="en-US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2630</a:t>
            </a:r>
            <a:r>
              <a:rPr lang="en-US" sz="2200" dirty="0" smtClean="0">
                <a:latin typeface="Constantia" pitchFamily="18" charset="0"/>
              </a:rPr>
              <a:t>, gain spread ~</a:t>
            </a:r>
            <a:r>
              <a:rPr lang="en-US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sz="2200" b="1" dirty="0" smtClean="0">
                <a:solidFill>
                  <a:srgbClr val="008000"/>
                </a:solidFill>
                <a:latin typeface="Constantia" pitchFamily="18" charset="0"/>
              </a:rPr>
              <a:t>% </a:t>
            </a:r>
            <a:endParaRPr lang="en-US" sz="2200" b="1" dirty="0">
              <a:solidFill>
                <a:srgbClr val="008000"/>
              </a:solidFill>
              <a:latin typeface="Constantia" pitchFamily="18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862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/>
              <a:t>Gain </a:t>
            </a:r>
            <a:r>
              <a:rPr lang="en-US" dirty="0" smtClean="0"/>
              <a:t>Study using </a:t>
            </a:r>
            <a:r>
              <a:rPr lang="en-US" dirty="0"/>
              <a:t>beam events 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90" y="4256570"/>
            <a:ext cx="342265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1" descr="3066-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b="2051"/>
          <a:stretch>
            <a:fillRect/>
          </a:stretch>
        </p:blipFill>
        <p:spPr bwMode="auto">
          <a:xfrm>
            <a:off x="328746" y="1623429"/>
            <a:ext cx="4108037" cy="256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00700" y="5358911"/>
            <a:ext cx="2667000" cy="923330"/>
          </a:xfrm>
          <a:prstGeom prst="rect">
            <a:avLst/>
          </a:prstGeom>
          <a:noFill/>
          <a:ln w="158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2500</a:t>
            </a:r>
            <a:r>
              <a:rPr lang="en-US" dirty="0" smtClean="0">
                <a:latin typeface="Constantia" pitchFamily="18" charset="0"/>
              </a:rPr>
              <a:t> at V</a:t>
            </a:r>
            <a:r>
              <a:rPr lang="en-US" baseline="-25000" dirty="0" smtClean="0">
                <a:latin typeface="Constantia" pitchFamily="18" charset="0"/>
              </a:rPr>
              <a:t>mesh</a:t>
            </a:r>
            <a:r>
              <a:rPr lang="en-US" dirty="0" smtClean="0">
                <a:latin typeface="Constantia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380</a:t>
            </a:r>
            <a:r>
              <a:rPr lang="en-US" dirty="0" smtClean="0">
                <a:latin typeface="Constantia" pitchFamily="18" charset="0"/>
              </a:rPr>
              <a:t>V</a:t>
            </a:r>
          </a:p>
          <a:p>
            <a:pPr algn="ctr"/>
            <a:r>
              <a:rPr lang="en-US" dirty="0" smtClean="0">
                <a:latin typeface="Constantia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2700 </a:t>
            </a:r>
            <a:r>
              <a:rPr lang="en-US" dirty="0" smtClean="0">
                <a:latin typeface="Constantia" pitchFamily="18" charset="0"/>
              </a:rPr>
              <a:t>at V</a:t>
            </a:r>
            <a:r>
              <a:rPr lang="en-US" baseline="-25000" dirty="0" smtClean="0">
                <a:latin typeface="Constantia" pitchFamily="18" charset="0"/>
              </a:rPr>
              <a:t>mesh</a:t>
            </a:r>
            <a:r>
              <a:rPr lang="en-US" dirty="0" smtClean="0">
                <a:latin typeface="Constantia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380</a:t>
            </a:r>
            <a:r>
              <a:rPr lang="en-US" dirty="0" smtClean="0">
                <a:latin typeface="Constantia" pitchFamily="18" charset="0"/>
              </a:rPr>
              <a:t>V</a:t>
            </a:r>
          </a:p>
          <a:p>
            <a:pPr algn="ctr"/>
            <a:r>
              <a:rPr lang="en-US" dirty="0" smtClean="0">
                <a:latin typeface="Constantia" pitchFamily="18" charset="0"/>
              </a:rPr>
              <a:t>From test bench)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6" name="ZoneTexte 2"/>
          <p:cNvSpPr txBox="1">
            <a:spLocks noChangeArrowheads="1"/>
          </p:cNvSpPr>
          <p:nvPr/>
        </p:nvSpPr>
        <p:spPr bwMode="auto">
          <a:xfrm>
            <a:off x="1371600" y="1269830"/>
            <a:ext cx="2232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Charge per row</a:t>
            </a:r>
          </a:p>
        </p:txBody>
      </p:sp>
      <p:pic>
        <p:nvPicPr>
          <p:cNvPr id="8" name="Picture 2" descr="H:\wwx\PictureForThesis\chapter7\Figure7-3\0\figure7-3-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452" y="1454773"/>
            <a:ext cx="4927388" cy="359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41525" y="4840769"/>
            <a:ext cx="3124200" cy="107791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CC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onstantia" pitchFamily="18" charset="0"/>
              </a:rPr>
              <a:t>For 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6.84</a:t>
            </a:r>
            <a:r>
              <a:rPr lang="en-US" dirty="0">
                <a:solidFill>
                  <a:prstClr val="black"/>
                </a:solidFill>
                <a:latin typeface="Constantia" pitchFamily="18" charset="0"/>
              </a:rPr>
              <a:t> mm pitch </a:t>
            </a:r>
            <a:r>
              <a:rPr lang="en-US" dirty="0" smtClean="0">
                <a:solidFill>
                  <a:prstClr val="black"/>
                </a:solidFill>
                <a:latin typeface="Constantia" pitchFamily="18" charset="0"/>
              </a:rPr>
              <a:t>&amp; 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dirty="0">
                <a:solidFill>
                  <a:prstClr val="black"/>
                </a:solidFill>
                <a:latin typeface="Constantia" pitchFamily="18" charset="0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Constantia" pitchFamily="18" charset="0"/>
              </a:rPr>
              <a:t>GeV</a:t>
            </a:r>
            <a:r>
              <a:rPr lang="fr-FR" dirty="0">
                <a:solidFill>
                  <a:prstClr val="black"/>
                </a:solidFill>
                <a:latin typeface="Constantia" pitchFamily="18" charset="0"/>
              </a:rPr>
              <a:t> e-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prstClr val="black"/>
                </a:solidFill>
                <a:latin typeface="Constantia" pitchFamily="18" charset="0"/>
              </a:rPr>
              <a:t>N</a:t>
            </a:r>
            <a:r>
              <a:rPr lang="en-US" baseline="-25000" dirty="0" smtClean="0">
                <a:solidFill>
                  <a:prstClr val="black"/>
                </a:solidFill>
                <a:latin typeface="Constantia" pitchFamily="18" charset="0"/>
              </a:rPr>
              <a:t>electron</a:t>
            </a:r>
            <a:r>
              <a:rPr lang="en-US" dirty="0" smtClean="0">
                <a:solidFill>
                  <a:prstClr val="black"/>
                </a:solidFill>
                <a:latin typeface="Constantia" pitchFamily="18" charset="0"/>
              </a:rPr>
              <a:t> (MPV) expected =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onstantia" pitchFamily="18" charset="0"/>
              </a:rPr>
              <a:t> (from HEED simulation)</a:t>
            </a:r>
          </a:p>
        </p:txBody>
      </p:sp>
      <p:sp>
        <p:nvSpPr>
          <p:cNvPr id="14" name="Oval 13"/>
          <p:cNvSpPr/>
          <p:nvPr/>
        </p:nvSpPr>
        <p:spPr>
          <a:xfrm>
            <a:off x="6910705" y="2209800"/>
            <a:ext cx="304800" cy="275147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8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sz="3200" dirty="0" smtClean="0"/>
              <a:t>Beam events display</a:t>
            </a:r>
            <a:endParaRPr lang="en-US" sz="3200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389606"/>
            <a:ext cx="5262807" cy="376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5520817" y="1566863"/>
            <a:ext cx="33945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  <a:t>D or 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  <a:t>D display </a:t>
            </a:r>
            <a:r>
              <a:rPr lang="en-US" sz="2000" b="1" dirty="0" smtClean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  <a:t>from ILC software</a:t>
            </a:r>
            <a:endParaRPr lang="en-US" sz="2000" b="1" dirty="0">
              <a:solidFill>
                <a:srgbClr val="000000"/>
              </a:solidFill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541462" y="1578234"/>
            <a:ext cx="2192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000" b="1" dirty="0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  <a:t>Online monitor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43738" y="3271461"/>
            <a:ext cx="2051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en-US" b="1">
                <a:solidFill>
                  <a:srgbClr val="000000"/>
                </a:solidFill>
                <a:latin typeface="Constantia" pitchFamily="18" charset="0"/>
                <a:cs typeface="Times New Roman" pitchFamily="18" charset="0"/>
              </a:rPr>
              <a:t>Offline monitor</a:t>
            </a:r>
          </a:p>
        </p:txBody>
      </p:sp>
      <p:sp>
        <p:nvSpPr>
          <p:cNvPr id="10" name="Rectangle 9"/>
          <p:cNvSpPr/>
          <p:nvPr/>
        </p:nvSpPr>
        <p:spPr>
          <a:xfrm rot="5400000">
            <a:off x="2495154" y="-54351"/>
            <a:ext cx="118268" cy="5108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 rot="5400000">
            <a:off x="2489509" y="3600074"/>
            <a:ext cx="118268" cy="5108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 rot="5400000" flipV="1">
            <a:off x="2911885" y="3889961"/>
            <a:ext cx="3691401" cy="690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 rot="5400000" flipV="1">
            <a:off x="7345363" y="4297363"/>
            <a:ext cx="3673475" cy="533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15" name="Rectangle 14"/>
          <p:cNvSpPr/>
          <p:nvPr/>
        </p:nvSpPr>
        <p:spPr>
          <a:xfrm rot="10800000" flipV="1">
            <a:off x="-569585" y="2181556"/>
            <a:ext cx="5141584" cy="281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238" y="3060148"/>
            <a:ext cx="5036562" cy="289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 rot="5400000" flipV="1">
            <a:off x="2902709" y="4198106"/>
            <a:ext cx="3338586" cy="45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5400000" flipV="1">
            <a:off x="7584237" y="4213598"/>
            <a:ext cx="3338586" cy="542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5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>
                <a:latin typeface="Constantia" pitchFamily="18" charset="0"/>
              </a:rPr>
              <a:t>Analysis Framework: </a:t>
            </a:r>
            <a:r>
              <a:rPr lang="en-US" dirty="0" err="1" smtClean="0">
                <a:latin typeface="Constantia" pitchFamily="18" charset="0"/>
              </a:rPr>
              <a:t>MarlinTPC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7772400" cy="3810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Tx/>
              <a:buFont typeface="Wingdings 2"/>
              <a:buChar char=""/>
              <a:defRPr/>
            </a:pPr>
            <a:r>
              <a:rPr lang="en-US" sz="2400" b="1" dirty="0" err="1">
                <a:solidFill>
                  <a:srgbClr val="0033CC"/>
                </a:solidFill>
                <a:latin typeface="Constantia" pitchFamily="18" charset="0"/>
              </a:rPr>
              <a:t>MarlinTPC</a:t>
            </a:r>
            <a:endParaRPr lang="en-US" sz="2400" b="1" dirty="0">
              <a:solidFill>
                <a:srgbClr val="0033CC"/>
              </a:solidFill>
              <a:latin typeface="Constantia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b="1" dirty="0" smtClean="0">
                <a:latin typeface="Constantia" pitchFamily="18" charset="0"/>
              </a:rPr>
              <a:t>    </a:t>
            </a:r>
            <a:r>
              <a:rPr lang="en-US" sz="2100" dirty="0" smtClean="0">
                <a:latin typeface="Constantia" pitchFamily="18" charset="0"/>
              </a:rPr>
              <a:t>Marlin </a:t>
            </a:r>
            <a:r>
              <a:rPr lang="en-US" sz="2100" dirty="0">
                <a:latin typeface="Constantia" pitchFamily="18" charset="0"/>
              </a:rPr>
              <a:t>based simulation, </a:t>
            </a:r>
            <a:r>
              <a:rPr lang="en-US" sz="2100" dirty="0" smtClean="0">
                <a:latin typeface="Constantia" pitchFamily="18" charset="0"/>
              </a:rPr>
              <a:t>digitization, </a:t>
            </a:r>
            <a:r>
              <a:rPr lang="en-US" sz="2100" dirty="0">
                <a:latin typeface="Constantia" pitchFamily="18" charset="0"/>
              </a:rPr>
              <a:t>reconstruction and analysis code for the TPC</a:t>
            </a:r>
            <a:r>
              <a:rPr lang="en-US" sz="2100" dirty="0" smtClean="0">
                <a:latin typeface="Constantia" pitchFamily="18" charset="0"/>
              </a:rPr>
              <a:t>.</a:t>
            </a:r>
          </a:p>
          <a:p>
            <a:pPr marL="0" indent="0" eaLnBrk="1" fontAlgn="auto" hangingPunct="1">
              <a:spcAft>
                <a:spcPts val="120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1800" dirty="0" smtClean="0">
              <a:solidFill>
                <a:srgbClr val="FFC000"/>
              </a:solidFill>
              <a:latin typeface="Constantia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Tx/>
              <a:buFont typeface="Wingdings 2"/>
              <a:buChar char=""/>
              <a:defRPr/>
            </a:pPr>
            <a:r>
              <a:rPr lang="fr-FR" sz="2400" b="1" dirty="0" err="1" smtClean="0">
                <a:solidFill>
                  <a:srgbClr val="0033CC"/>
                </a:solidFill>
                <a:latin typeface="Constantia" pitchFamily="18" charset="0"/>
              </a:rPr>
              <a:t>KalDet</a:t>
            </a:r>
            <a:r>
              <a:rPr lang="fr-FR" sz="2400" b="1" dirty="0" smtClean="0">
                <a:solidFill>
                  <a:srgbClr val="0033CC"/>
                </a:solidFill>
                <a:latin typeface="Constantia" pitchFamily="18" charset="0"/>
              </a:rPr>
              <a:t> &amp;</a:t>
            </a:r>
            <a:r>
              <a:rPr lang="fr-FR" sz="2400" b="1" dirty="0" err="1" smtClean="0">
                <a:solidFill>
                  <a:srgbClr val="0033CC"/>
                </a:solidFill>
                <a:latin typeface="Constantia" pitchFamily="18" charset="0"/>
              </a:rPr>
              <a:t>KalTest</a:t>
            </a:r>
            <a:r>
              <a:rPr lang="fr-FR" sz="2400" b="1" dirty="0" smtClean="0">
                <a:solidFill>
                  <a:srgbClr val="0033CC"/>
                </a:solidFill>
                <a:latin typeface="Constantia" pitchFamily="18" charset="0"/>
              </a:rPr>
              <a:t>: (</a:t>
            </a:r>
            <a:r>
              <a:rPr lang="fr-FR" sz="2400" b="1" dirty="0" err="1" smtClean="0">
                <a:solidFill>
                  <a:srgbClr val="0033CC"/>
                </a:solidFill>
                <a:latin typeface="Constantia" pitchFamily="18" charset="0"/>
              </a:rPr>
              <a:t>installed</a:t>
            </a:r>
            <a:r>
              <a:rPr lang="fr-FR" sz="2400" b="1" dirty="0" smtClean="0">
                <a:solidFill>
                  <a:srgbClr val="0033CC"/>
                </a:solidFill>
                <a:latin typeface="Constantia" pitchFamily="18" charset="0"/>
              </a:rPr>
              <a:t> in Marlin)</a:t>
            </a:r>
          </a:p>
          <a:p>
            <a:pPr marL="1154430" lvl="2" indent="-514350" eaLnBrk="1" fontAlgn="auto" hangingPunct="1">
              <a:spcAft>
                <a:spcPts val="0"/>
              </a:spcAft>
              <a:buFont typeface="Constantia" pitchFamily="18" charset="0"/>
              <a:buChar char="–"/>
              <a:defRPr/>
            </a:pPr>
            <a:r>
              <a:rPr lang="fr-FR" dirty="0" smtClean="0">
                <a:latin typeface="Constantia" pitchFamily="18" charset="0"/>
              </a:rPr>
              <a:t>A </a:t>
            </a:r>
            <a:r>
              <a:rPr lang="fr-FR" dirty="0">
                <a:latin typeface="Constantia" pitchFamily="18" charset="0"/>
              </a:rPr>
              <a:t>ROOT-</a:t>
            </a:r>
            <a:r>
              <a:rPr lang="fr-FR" dirty="0" err="1">
                <a:latin typeface="Constantia" pitchFamily="18" charset="0"/>
              </a:rPr>
              <a:t>based</a:t>
            </a:r>
            <a:r>
              <a:rPr lang="fr-FR" dirty="0">
                <a:latin typeface="Constantia" pitchFamily="18" charset="0"/>
              </a:rPr>
              <a:t> </a:t>
            </a:r>
            <a:r>
              <a:rPr lang="fr-FR" dirty="0" err="1">
                <a:solidFill>
                  <a:srgbClr val="C00000"/>
                </a:solidFill>
                <a:latin typeface="Constantia" pitchFamily="18" charset="0"/>
              </a:rPr>
              <a:t>Kalman</a:t>
            </a:r>
            <a:r>
              <a:rPr lang="fr-FR" dirty="0">
                <a:solidFill>
                  <a:srgbClr val="C00000"/>
                </a:solidFill>
                <a:latin typeface="Constantia" pitchFamily="18" charset="0"/>
              </a:rPr>
              <a:t> </a:t>
            </a:r>
            <a:r>
              <a:rPr lang="fr-FR" dirty="0" err="1">
                <a:solidFill>
                  <a:srgbClr val="C00000"/>
                </a:solidFill>
                <a:latin typeface="Constantia" pitchFamily="18" charset="0"/>
              </a:rPr>
              <a:t>Filter</a:t>
            </a:r>
            <a:r>
              <a:rPr lang="fr-FR" dirty="0">
                <a:solidFill>
                  <a:srgbClr val="C00000"/>
                </a:solidFill>
                <a:latin typeface="Constantia" pitchFamily="18" charset="0"/>
              </a:rPr>
              <a:t> </a:t>
            </a:r>
            <a:r>
              <a:rPr lang="fr-FR" dirty="0">
                <a:latin typeface="Constantia" pitchFamily="18" charset="0"/>
              </a:rPr>
              <a:t>Package</a:t>
            </a:r>
            <a:r>
              <a:rPr lang="fr-FR" dirty="0" smtClean="0">
                <a:latin typeface="Constantia" pitchFamily="18" charset="0"/>
              </a:rPr>
              <a:t>.</a:t>
            </a:r>
          </a:p>
          <a:p>
            <a:pPr marL="640080" lvl="2" indent="0" eaLnBrk="1" fontAlgn="auto" hangingPunct="1">
              <a:spcAft>
                <a:spcPts val="0"/>
              </a:spcAft>
              <a:buFont typeface="Constantia" pitchFamily="18" charset="0"/>
              <a:buChar char="–"/>
              <a:defRPr/>
            </a:pPr>
            <a:r>
              <a:rPr lang="fr-FR" dirty="0" smtClean="0">
                <a:latin typeface="Constantia" pitchFamily="18" charset="0"/>
              </a:rPr>
              <a:t>      </a:t>
            </a:r>
            <a:r>
              <a:rPr lang="fr-FR" dirty="0" err="1" smtClean="0">
                <a:latin typeface="Constantia" pitchFamily="18" charset="0"/>
              </a:rPr>
              <a:t>Used</a:t>
            </a:r>
            <a:r>
              <a:rPr lang="fr-FR" dirty="0" smtClean="0">
                <a:latin typeface="Constantia" pitchFamily="18" charset="0"/>
              </a:rPr>
              <a:t> to </a:t>
            </a:r>
            <a:r>
              <a:rPr lang="fr-FR" dirty="0" err="1" smtClean="0">
                <a:latin typeface="Constantia" pitchFamily="18" charset="0"/>
              </a:rPr>
              <a:t>reconstruct</a:t>
            </a:r>
            <a:r>
              <a:rPr lang="fr-FR" dirty="0" smtClean="0">
                <a:latin typeface="Constantia" pitchFamily="18" charset="0"/>
              </a:rPr>
              <a:t> </a:t>
            </a:r>
            <a:r>
              <a:rPr lang="fr-FR" dirty="0" err="1" smtClean="0">
                <a:latin typeface="Constantia" pitchFamily="18" charset="0"/>
              </a:rPr>
              <a:t>tracks</a:t>
            </a:r>
            <a:r>
              <a:rPr lang="fr-FR" dirty="0" smtClean="0">
                <a:latin typeface="Constantia" pitchFamily="18" charset="0"/>
              </a:rPr>
              <a:t>.</a:t>
            </a:r>
          </a:p>
          <a:p>
            <a:pPr marL="640080" lvl="2" indent="0" eaLnBrk="1" fontAlgn="auto" hangingPunct="1">
              <a:spcAft>
                <a:spcPts val="0"/>
              </a:spcAft>
              <a:buFont typeface="Constantia" pitchFamily="18" charset="0"/>
              <a:buChar char="–"/>
              <a:defRPr/>
            </a:pPr>
            <a:endParaRPr lang="fr-FR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fr-FR" b="1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fr-FR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58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fr-FR" dirty="0"/>
              <a:t>Spatial </a:t>
            </a:r>
            <a:r>
              <a:rPr lang="fr-FR" dirty="0" err="1"/>
              <a:t>resolution</a:t>
            </a:r>
            <a:endParaRPr lang="en-US" dirty="0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143000" y="1745605"/>
            <a:ext cx="282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0000CC"/>
                </a:solidFill>
                <a:latin typeface="Constantia" pitchFamily="18" charset="0"/>
              </a:rPr>
              <a:t>Event selection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40032"/>
            <a:ext cx="4364037" cy="342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48000" y="1748135"/>
            <a:ext cx="533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0000CC"/>
                </a:solidFill>
                <a:latin typeface="Constantia" pitchFamily="18" charset="0"/>
                <a:sym typeface="Wingdings" pitchFamily="2" charset="2"/>
              </a:rPr>
              <a:t> o</a:t>
            </a:r>
            <a:r>
              <a:rPr lang="en-US" sz="2400" dirty="0" smtClean="0">
                <a:solidFill>
                  <a:srgbClr val="0000CC"/>
                </a:solidFill>
                <a:latin typeface="Constantia" pitchFamily="18" charset="0"/>
              </a:rPr>
              <a:t>nly single track event</a:t>
            </a:r>
            <a:endParaRPr lang="en-US" sz="2400" dirty="0">
              <a:solidFill>
                <a:srgbClr val="0000CC"/>
              </a:solidFill>
              <a:latin typeface="Constantia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90" y="2540032"/>
            <a:ext cx="4354811" cy="342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ultiplier 11"/>
          <p:cNvSpPr/>
          <p:nvPr/>
        </p:nvSpPr>
        <p:spPr>
          <a:xfrm>
            <a:off x="433595" y="2286000"/>
            <a:ext cx="3810000" cy="3886200"/>
          </a:xfrm>
          <a:prstGeom prst="mathMultiply">
            <a:avLst>
              <a:gd name="adj1" fmla="val 5058"/>
            </a:avLst>
          </a:prstGeom>
          <a:solidFill>
            <a:srgbClr val="C00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4337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H:\wwx\PictureForThesis\chapter7\Figure7-18\finone\3208-90Evt.gif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/>
          <a:stretch/>
        </p:blipFill>
        <p:spPr bwMode="auto">
          <a:xfrm>
            <a:off x="762000" y="1656398"/>
            <a:ext cx="3583349" cy="3545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H:\wwx\PictureForThesis\chapter7\Figure7-18\finone\3208-90Evt_largeError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95" y="1371600"/>
            <a:ext cx="3563557" cy="3830002"/>
          </a:xfrm>
          <a:prstGeom prst="rect">
            <a:avLst/>
          </a:prstGeom>
          <a:noFill/>
          <a:ln>
            <a:noFill/>
          </a:ln>
        </p:spPr>
      </p:pic>
      <p:sp>
        <p:nvSpPr>
          <p:cNvPr id="50180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67200" cy="563562"/>
          </a:xfrm>
        </p:spPr>
        <p:txBody>
          <a:bodyPr/>
          <a:lstStyle/>
          <a:p>
            <a:r>
              <a:rPr lang="en-US" dirty="0" smtClean="0"/>
              <a:t>Spatial resolution</a:t>
            </a:r>
          </a:p>
        </p:txBody>
      </p:sp>
      <p:sp>
        <p:nvSpPr>
          <p:cNvPr id="8" name="Double Bracket 7"/>
          <p:cNvSpPr/>
          <p:nvPr/>
        </p:nvSpPr>
        <p:spPr>
          <a:xfrm>
            <a:off x="3950582" y="5349875"/>
            <a:ext cx="4831018" cy="901700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0185" name="TextBox 8"/>
          <p:cNvSpPr txBox="1">
            <a:spLocks noChangeArrowheads="1"/>
          </p:cNvSpPr>
          <p:nvPr/>
        </p:nvSpPr>
        <p:spPr bwMode="auto">
          <a:xfrm>
            <a:off x="3792538" y="1246188"/>
            <a:ext cx="2303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0000CC"/>
                </a:solidFill>
                <a:latin typeface="Constantia" pitchFamily="18" charset="0"/>
              </a:rPr>
              <a:t>Hit </a:t>
            </a:r>
            <a:r>
              <a:rPr lang="en-US" sz="2400" dirty="0">
                <a:solidFill>
                  <a:srgbClr val="0000CC"/>
                </a:solidFill>
                <a:latin typeface="Constantia" pitchFamily="18" charset="0"/>
              </a:rPr>
              <a:t>selection</a:t>
            </a:r>
          </a:p>
        </p:txBody>
      </p:sp>
      <p:cxnSp>
        <p:nvCxnSpPr>
          <p:cNvPr id="35" name="Connecteur droit avec flèche 22"/>
          <p:cNvCxnSpPr/>
          <p:nvPr/>
        </p:nvCxnSpPr>
        <p:spPr>
          <a:xfrm flipH="1">
            <a:off x="1946274" y="342900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2378446" y="1930836"/>
            <a:ext cx="1572136" cy="645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>
                <a:solidFill>
                  <a:srgbClr val="000000"/>
                </a:solidFill>
                <a:latin typeface="Constantia" pitchFamily="18" charset="0"/>
              </a:rPr>
              <a:t>Fit </a:t>
            </a:r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track with all rows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0582" y="5370016"/>
                <a:ext cx="486613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Constantia" pitchFamily="18" charset="0"/>
                  </a:rPr>
                  <a:t> :  </a:t>
                </a:r>
                <a:r>
                  <a:rPr lang="en-US" dirty="0" smtClean="0">
                    <a:latin typeface="Constantia" pitchFamily="18" charset="0"/>
                  </a:rPr>
                  <a:t> supposed </a:t>
                </a:r>
                <a:r>
                  <a:rPr lang="en-US" dirty="0">
                    <a:latin typeface="Constantia" pitchFamily="18" charset="0"/>
                  </a:rPr>
                  <a:t>residual of the detector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Constantia" pitchFamily="18" charset="0"/>
                  </a:rPr>
                  <a:t>:   the fitted hit position in test row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-FR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dirty="0">
                    <a:latin typeface="Constantia" pitchFamily="18" charset="0"/>
                  </a:rPr>
                  <a:t> :   the position of track crossing the test row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582" y="5370016"/>
                <a:ext cx="4866138" cy="923330"/>
              </a:xfrm>
              <a:prstGeom prst="rect">
                <a:avLst/>
              </a:prstGeom>
              <a:blipFill rotWithShape="1">
                <a:blip r:embed="rId5"/>
                <a:stretch>
                  <a:fillRect t="-3311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2" y="5349875"/>
            <a:ext cx="2359025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H:\wwx\PictureForThesis\chapter7\Figure7-18\finone\3208-90Evt_remove35.gif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"/>
          <a:stretch/>
        </p:blipFill>
        <p:spPr bwMode="auto">
          <a:xfrm>
            <a:off x="4944269" y="1585718"/>
            <a:ext cx="3592080" cy="35958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65092" y="5467927"/>
            <a:ext cx="41956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Constantia" pitchFamily="18" charset="0"/>
              </a:rPr>
              <a:t>Profile histogram of the residual with the track in one row </a:t>
            </a:r>
            <a:r>
              <a:rPr lang="en-GB" sz="1600" b="1" dirty="0">
                <a:solidFill>
                  <a:srgbClr val="FF0000"/>
                </a:solidFill>
                <a:latin typeface="Constantia" pitchFamily="18" charset="0"/>
              </a:rPr>
              <a:t>before bias correction</a:t>
            </a:r>
            <a:endParaRPr lang="en-US" sz="16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9200" y="5467927"/>
            <a:ext cx="4114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Constantia" pitchFamily="18" charset="0"/>
              </a:rPr>
              <a:t>Profile histogram of the residual with the track in one row </a:t>
            </a:r>
            <a:r>
              <a:rPr lang="en-GB" sz="1600" b="1" dirty="0" smtClean="0">
                <a:solidFill>
                  <a:srgbClr val="FF0000"/>
                </a:solidFill>
                <a:latin typeface="Constantia" pitchFamily="18" charset="0"/>
              </a:rPr>
              <a:t>after </a:t>
            </a:r>
            <a:r>
              <a:rPr lang="en-GB" sz="1600" b="1" dirty="0">
                <a:solidFill>
                  <a:srgbClr val="FF0000"/>
                </a:solidFill>
                <a:latin typeface="Constantia" pitchFamily="18" charset="0"/>
              </a:rPr>
              <a:t>bias correction</a:t>
            </a:r>
            <a:endParaRPr lang="en-US" sz="16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Spatial </a:t>
            </a:r>
            <a:r>
              <a:rPr lang="fr-FR" dirty="0" err="1" smtClean="0"/>
              <a:t>resolution</a:t>
            </a:r>
            <a:endParaRPr lang="fr-FR" dirty="0"/>
          </a:p>
        </p:txBody>
      </p:sp>
      <p:grpSp>
        <p:nvGrpSpPr>
          <p:cNvPr id="2" name="Groupe 1"/>
          <p:cNvGrpSpPr/>
          <p:nvPr/>
        </p:nvGrpSpPr>
        <p:grpSpPr>
          <a:xfrm>
            <a:off x="152400" y="1843892"/>
            <a:ext cx="9040091" cy="3162300"/>
            <a:chOff x="152400" y="1843892"/>
            <a:chExt cx="9040091" cy="3162300"/>
          </a:xfrm>
        </p:grpSpPr>
        <p:pic>
          <p:nvPicPr>
            <p:cNvPr id="7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843892"/>
              <a:ext cx="4724400" cy="316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5" name="Straight Connector 104"/>
            <p:cNvCxnSpPr/>
            <p:nvPr/>
          </p:nvCxnSpPr>
          <p:spPr>
            <a:xfrm>
              <a:off x="3633849" y="204354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4038600" y="204354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2824348" y="20574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3229099" y="20574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2442358" y="20574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2029691" y="202969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220190" y="204354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1624941" y="204354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838200" y="20574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3619005" y="36576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4023756" y="36576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2809504" y="36714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3214255" y="36714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427514" y="36714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014847" y="364374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205346" y="36576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10097" y="36576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23356" y="36714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1077" y="1928256"/>
              <a:ext cx="4741414" cy="3077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7" name="Straight Connector 86"/>
            <p:cNvCxnSpPr/>
            <p:nvPr/>
          </p:nvCxnSpPr>
          <p:spPr>
            <a:xfrm>
              <a:off x="7932716" y="20712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8337467" y="20712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7123215" y="208511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7527966" y="208511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6741225" y="208511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6328558" y="205740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5519057" y="20712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923808" y="207125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137067" y="208511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962405" y="361603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8367156" y="361603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7152904" y="362989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7557655" y="362989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770914" y="362989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6358247" y="360218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548746" y="361603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5953497" y="3616035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5166756" y="3629890"/>
              <a:ext cx="0" cy="10668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"/>
          <p:cNvSpPr txBox="1"/>
          <p:nvPr/>
        </p:nvSpPr>
        <p:spPr>
          <a:xfrm>
            <a:off x="7696200" y="1569084"/>
            <a:ext cx="898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  <a:latin typeface="Constantia" pitchFamily="18" charset="0"/>
              </a:rPr>
              <a:t>Pad size</a:t>
            </a:r>
            <a:endParaRPr lang="en-US" sz="16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Accolade ouvrante 4"/>
          <p:cNvSpPr/>
          <p:nvPr/>
        </p:nvSpPr>
        <p:spPr>
          <a:xfrm rot="5400000">
            <a:off x="8087095" y="1736040"/>
            <a:ext cx="95992" cy="40475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86200" y="3253649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tantia" pitchFamily="18" charset="0"/>
              </a:rPr>
              <a:t>(mm)</a:t>
            </a:r>
            <a:endParaRPr lang="en-US" sz="1200" dirty="0">
              <a:latin typeface="Constantia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86200" y="4867692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tantia" pitchFamily="18" charset="0"/>
              </a:rPr>
              <a:t>(mm)</a:t>
            </a:r>
            <a:endParaRPr lang="en-US" sz="1200" dirty="0">
              <a:latin typeface="Constantia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229600" y="4828401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tantia" pitchFamily="18" charset="0"/>
              </a:rPr>
              <a:t>(mm)</a:t>
            </a:r>
            <a:endParaRPr lang="en-US" sz="1200" dirty="0">
              <a:latin typeface="Constantia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207747" y="3286542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tantia" pitchFamily="18" charset="0"/>
              </a:rPr>
              <a:t>(mm)</a:t>
            </a:r>
            <a:endParaRPr lang="en-US" sz="12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6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TextBox 6"/>
          <p:cNvSpPr txBox="1">
            <a:spLocks noChangeArrowheads="1"/>
          </p:cNvSpPr>
          <p:nvPr/>
        </p:nvSpPr>
        <p:spPr bwMode="auto">
          <a:xfrm>
            <a:off x="467649" y="1187225"/>
            <a:ext cx="86763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000" dirty="0">
                <a:solidFill>
                  <a:srgbClr val="0000CC"/>
                </a:solidFill>
                <a:latin typeface="Constantia" pitchFamily="18" charset="0"/>
              </a:rPr>
              <a:t>Distribution of the </a:t>
            </a:r>
            <a:r>
              <a:rPr lang="en-US" sz="2000" dirty="0" smtClean="0">
                <a:solidFill>
                  <a:srgbClr val="0000CC"/>
                </a:solidFill>
                <a:latin typeface="Constantia" pitchFamily="18" charset="0"/>
              </a:rPr>
              <a:t>residuals</a:t>
            </a:r>
            <a:r>
              <a:rPr lang="en-US" sz="2000" dirty="0">
                <a:solidFill>
                  <a:srgbClr val="0000CC"/>
                </a:solidFill>
                <a:latin typeface="Constantia" pitchFamily="18" charset="0"/>
              </a:rPr>
              <a:t> </a:t>
            </a:r>
            <a:r>
              <a:rPr lang="en-US" sz="2000" dirty="0" smtClean="0">
                <a:solidFill>
                  <a:srgbClr val="0000CC"/>
                </a:solidFill>
                <a:latin typeface="Constantia" pitchFamily="18" charset="0"/>
              </a:rPr>
              <a:t>(z </a:t>
            </a:r>
            <a:r>
              <a:rPr lang="en-US" sz="2000" dirty="0">
                <a:solidFill>
                  <a:srgbClr val="0000CC"/>
                </a:solidFill>
                <a:latin typeface="Constantia" pitchFamily="18" charset="0"/>
              </a:rPr>
              <a:t>= </a:t>
            </a:r>
            <a:r>
              <a:rPr lang="en-US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sz="2000" dirty="0">
                <a:solidFill>
                  <a:srgbClr val="0000CC"/>
                </a:solidFill>
                <a:latin typeface="Constantia" pitchFamily="18" charset="0"/>
              </a:rPr>
              <a:t> cm)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85701" y="5867400"/>
                <a:ext cx="4253242" cy="614142"/>
              </a:xfrm>
              <a:prstGeom prst="rect">
                <a:avLst/>
              </a:prstGeom>
              <a:ln w="19050">
                <a:solidFill>
                  <a:srgbClr val="0000FF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𝜎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8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/>
                                </a:rPr>
                                <m:t>𝑖𝑛</m:t>
                              </m:r>
                              <m:r>
                                <a:rPr lang="en-GB" sz="2800" b="0" i="1" smtClean="0">
                                  <a:latin typeface="Cambria Math"/>
                                </a:rPr>
                                <m:t>𝑐𝑙𝑢𝑑𝑒</m:t>
                              </m:r>
                            </m:sub>
                          </m:sSub>
                          <m:r>
                            <a:rPr lang="en-GB" sz="2800" i="1">
                              <a:latin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/>
                                </a:rPr>
                                <m:t>𝑒𝑥</m:t>
                              </m:r>
                              <m:r>
                                <a:rPr lang="en-GB" sz="2800" b="0" i="1" smtClean="0">
                                  <a:latin typeface="Cambria Math"/>
                                </a:rPr>
                                <m:t>𝑐𝑙𝑢𝑑𝑒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701" y="5867400"/>
                <a:ext cx="4253242" cy="61414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19050"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334564" y="5867400"/>
                <a:ext cx="2443489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 smtClean="0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𝑖𝑛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𝑡𝑟𝑎𝑐𝑘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𝑖𝑛</m:t>
                                  </m:r>
                                </m:sup>
                              </m:sSubSup>
                              <m:r>
                                <a:rPr lang="en-GB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h𝑖𝑡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fr-FR" dirty="0"/>
                                <m:t> 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 smtClean="0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𝑒𝑥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𝑡𝑟𝑎𝑐𝑘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𝑒𝑥</m:t>
                                  </m:r>
                                </m:sup>
                              </m:sSubSup>
                              <m:r>
                                <a:rPr lang="en-GB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h𝑖𝑡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fr-FR" dirty="0"/>
                                <m:t>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564" y="5867400"/>
                <a:ext cx="2443489" cy="7146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Spatial </a:t>
            </a:r>
            <a:r>
              <a:rPr lang="fr-FR" dirty="0" err="1" smtClean="0"/>
              <a:t>resolution</a:t>
            </a:r>
            <a:endParaRPr lang="fr-FR" dirty="0"/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918510" y="1587335"/>
            <a:ext cx="7387290" cy="2129016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/>
          <a:stretch>
            <a:fillRect/>
          </a:stretch>
        </p:blipFill>
        <p:spPr>
          <a:xfrm>
            <a:off x="918510" y="3720309"/>
            <a:ext cx="7353367" cy="192351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4740" y="2282511"/>
                <a:ext cx="9017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en-GB" sz="2800" i="1">
                              <a:latin typeface="Cambria Math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" y="2282511"/>
                <a:ext cx="901722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101606" y="4160839"/>
                <a:ext cx="81734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en-GB" sz="2800" i="1">
                              <a:latin typeface="Cambria Math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6" y="4160839"/>
                <a:ext cx="817340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2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95264"/>
            <a:ext cx="4253263" cy="3120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9"/>
          <a:stretch>
            <a:fillRect/>
          </a:stretch>
        </p:blipFill>
        <p:spPr bwMode="auto">
          <a:xfrm>
            <a:off x="4405663" y="1777034"/>
            <a:ext cx="4585937" cy="355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23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144853"/>
              </p:ext>
            </p:extLst>
          </p:nvPr>
        </p:nvGraphicFramePr>
        <p:xfrm>
          <a:off x="5334000" y="5410200"/>
          <a:ext cx="232251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79" name="Équation" r:id="rId5" imgW="1168400" imgH="508000" progId="Equation.3">
                  <p:embed/>
                </p:oleObj>
              </mc:Choice>
              <mc:Fallback>
                <p:oleObj name="Équation" r:id="rId5" imgW="1168400" imgH="508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5410200"/>
                        <a:ext cx="2322513" cy="10080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2" name="TextBox 8"/>
          <p:cNvSpPr txBox="1">
            <a:spLocks noChangeArrowheads="1"/>
          </p:cNvSpPr>
          <p:nvPr/>
        </p:nvSpPr>
        <p:spPr bwMode="auto">
          <a:xfrm>
            <a:off x="0" y="144303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rgbClr val="000000"/>
                </a:solidFill>
                <a:latin typeface="Constantia" pitchFamily="18" charset="0"/>
              </a:rPr>
              <a:t>B=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b="1" dirty="0">
                <a:solidFill>
                  <a:srgbClr val="000000"/>
                </a:solidFill>
                <a:latin typeface="Constantia" pitchFamily="18" charset="0"/>
              </a:rPr>
              <a:t>T   C</a:t>
            </a:r>
            <a:r>
              <a:rPr lang="en-US" b="1" baseline="-25000" dirty="0">
                <a:solidFill>
                  <a:srgbClr val="000000"/>
                </a:solidFill>
                <a:latin typeface="Constantia" pitchFamily="18" charset="0"/>
              </a:rPr>
              <a:t>d</a:t>
            </a:r>
            <a:r>
              <a:rPr lang="en-US" b="1" dirty="0">
                <a:solidFill>
                  <a:srgbClr val="000000"/>
                </a:solidFill>
                <a:latin typeface="Constantia" pitchFamily="18" charset="0"/>
              </a:rPr>
              <a:t> = 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94.2</a:t>
            </a:r>
            <a:r>
              <a:rPr lang="en-US" b="1" baseline="-25000" dirty="0">
                <a:solidFill>
                  <a:srgbClr val="000000"/>
                </a:solidFill>
                <a:latin typeface="Constantia" pitchFamily="18" charset="0"/>
              </a:rPr>
              <a:t>  </a:t>
            </a:r>
            <a:r>
              <a:rPr lang="en-US" b="1" dirty="0">
                <a:solidFill>
                  <a:srgbClr val="000000"/>
                </a:solidFill>
                <a:latin typeface="Constantia" pitchFamily="18" charset="0"/>
              </a:rPr>
              <a:t>µm/√cm (</a:t>
            </a:r>
            <a:r>
              <a:rPr lang="en-US" b="1" dirty="0" err="1" smtClean="0">
                <a:solidFill>
                  <a:srgbClr val="000000"/>
                </a:solidFill>
                <a:latin typeface="Constantia" pitchFamily="18" charset="0"/>
              </a:rPr>
              <a:t>Magboltz</a:t>
            </a:r>
            <a:r>
              <a:rPr lang="en-US" b="1" dirty="0" smtClean="0">
                <a:solidFill>
                  <a:srgbClr val="000000"/>
                </a:solidFill>
                <a:latin typeface="Constantia" pitchFamily="18" charset="0"/>
              </a:rPr>
              <a:t> MC)</a:t>
            </a:r>
            <a:endParaRPr lang="fr-FR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Spatial </a:t>
            </a:r>
            <a:r>
              <a:rPr lang="fr-FR" dirty="0" err="1" smtClean="0"/>
              <a:t>resolution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092912" y="5137388"/>
            <a:ext cx="2219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fr-FR" dirty="0" smtClean="0">
                <a:latin typeface="Constantia" pitchFamily="18" charset="0"/>
              </a:rPr>
              <a:t> </a:t>
            </a:r>
            <a:r>
              <a:rPr lang="fr-FR" dirty="0" err="1" smtClean="0">
                <a:latin typeface="Constantia" pitchFamily="18" charset="0"/>
              </a:rPr>
              <a:t>rows</a:t>
            </a:r>
            <a:r>
              <a:rPr lang="fr-FR" dirty="0" smtClean="0">
                <a:latin typeface="Constantia" pitchFamily="18" charset="0"/>
              </a:rPr>
              <a:t> of a module </a:t>
            </a:r>
            <a:endParaRPr lang="en-US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8153400" cy="563563"/>
          </a:xfrm>
        </p:spPr>
        <p:txBody>
          <a:bodyPr/>
          <a:lstStyle/>
          <a:p>
            <a:r>
              <a:rPr lang="en-US" sz="3400" dirty="0" smtClean="0"/>
              <a:t>Extrapolation of the spatial </a:t>
            </a:r>
            <a:r>
              <a:rPr lang="en-US" sz="3400" dirty="0"/>
              <a:t>resolution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88" y="1497506"/>
            <a:ext cx="3381375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827494" y="1631297"/>
            <a:ext cx="3733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dirty="0">
                <a:latin typeface="Constantia" pitchFamily="18" charset="0"/>
              </a:rPr>
              <a:t>Extrapolate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2.3</a:t>
            </a:r>
            <a:r>
              <a:rPr lang="en-US" dirty="0">
                <a:latin typeface="Constantia" pitchFamily="18" charset="0"/>
              </a:rPr>
              <a:t>m &amp; B=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3.5</a:t>
            </a:r>
            <a:r>
              <a:rPr lang="en-US" dirty="0">
                <a:latin typeface="Constantia" pitchFamily="18" charset="0"/>
              </a:rPr>
              <a:t>T</a:t>
            </a:r>
          </a:p>
        </p:txBody>
      </p:sp>
      <p:pic>
        <p:nvPicPr>
          <p:cNvPr id="7" name="Picture 11" descr="\\Dapdc5\wenwang\Desktop\expl0-1-3-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0"/>
          <a:stretch>
            <a:fillRect/>
          </a:stretch>
        </p:blipFill>
        <p:spPr bwMode="auto">
          <a:xfrm>
            <a:off x="3556057" y="1995806"/>
            <a:ext cx="5195094" cy="406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11109" y="2819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B=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Constantia" pitchFamily="18" charset="0"/>
              </a:rPr>
              <a:t>T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606283">
            <a:off x="7696200" y="4343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B=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Constantia" pitchFamily="18" charset="0"/>
              </a:rPr>
              <a:t>T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466717">
            <a:off x="7646382" y="4844196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B=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3.5</a:t>
            </a:r>
            <a:r>
              <a:rPr lang="en-US" dirty="0" smtClean="0">
                <a:latin typeface="Constantia" pitchFamily="18" charset="0"/>
              </a:rPr>
              <a:t>T</a:t>
            </a:r>
            <a:endParaRPr lang="en-US" dirty="0">
              <a:latin typeface="Constantia" pitchFamily="18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7875505"/>
              </p:ext>
            </p:extLst>
          </p:nvPr>
        </p:nvGraphicFramePr>
        <p:xfrm>
          <a:off x="762000" y="4995277"/>
          <a:ext cx="232251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71" name="Equation" r:id="rId5" imgW="1168200" imgH="507960" progId="Equation.3">
                  <p:embed/>
                </p:oleObj>
              </mc:Choice>
              <mc:Fallback>
                <p:oleObj name="Equation" r:id="rId5" imgW="11682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995277"/>
                        <a:ext cx="2322513" cy="1008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2604954"/>
            <a:ext cx="1981200" cy="9002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---</a:t>
            </a:r>
            <a:r>
              <a:rPr lang="en-US" sz="2400" dirty="0" smtClean="0"/>
              <a:t> </a:t>
            </a:r>
            <a:r>
              <a:rPr lang="en-US" sz="1400" dirty="0" smtClean="0">
                <a:latin typeface="Constantia" pitchFamily="18" charset="0"/>
              </a:rPr>
              <a:t>Micromegas  with </a:t>
            </a:r>
          </a:p>
          <a:p>
            <a:pPr>
              <a:lnSpc>
                <a:spcPts val="1500"/>
              </a:lnSpc>
            </a:pPr>
            <a:r>
              <a:rPr lang="en-US" sz="1400" dirty="0">
                <a:latin typeface="Constantia" pitchFamily="18" charset="0"/>
              </a:rPr>
              <a:t> </a:t>
            </a:r>
            <a:r>
              <a:rPr lang="en-US" sz="1400" dirty="0" smtClean="0">
                <a:latin typeface="Constantia" pitchFamily="18" charset="0"/>
              </a:rPr>
              <a:t>      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1400" dirty="0" smtClean="0">
                <a:latin typeface="Constantia" pitchFamily="18" charset="0"/>
              </a:rPr>
              <a:t>mm width pads</a:t>
            </a:r>
          </a:p>
          <a:p>
            <a:pPr>
              <a:lnSpc>
                <a:spcPts val="1800"/>
              </a:lnSpc>
            </a:pPr>
            <a:r>
              <a:rPr lang="en-US" b="1" dirty="0" smtClean="0">
                <a:solidFill>
                  <a:srgbClr val="99CC00"/>
                </a:solidFill>
                <a:latin typeface="+mn-lt"/>
              </a:rPr>
              <a:t>---</a:t>
            </a:r>
            <a:r>
              <a:rPr lang="en-US" sz="1400" dirty="0" smtClean="0">
                <a:latin typeface="Constantia" pitchFamily="18" charset="0"/>
              </a:rPr>
              <a:t>  GEM with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Constantia" pitchFamily="18" charset="0"/>
              </a:rPr>
              <a:t> mm  </a:t>
            </a:r>
          </a:p>
          <a:p>
            <a:pPr>
              <a:lnSpc>
                <a:spcPts val="1500"/>
              </a:lnSpc>
            </a:pPr>
            <a:r>
              <a:rPr lang="en-US" sz="1400" dirty="0">
                <a:latin typeface="Constantia" pitchFamily="18" charset="0"/>
              </a:rPr>
              <a:t> </a:t>
            </a:r>
            <a:r>
              <a:rPr lang="en-US" sz="1400" dirty="0" smtClean="0">
                <a:latin typeface="Constantia" pitchFamily="18" charset="0"/>
              </a:rPr>
              <a:t>         width pads</a:t>
            </a:r>
            <a:endParaRPr lang="en-US" sz="1400" dirty="0">
              <a:latin typeface="Constant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264269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B=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Constantia" pitchFamily="18" charset="0"/>
              </a:rPr>
              <a:t>T</a:t>
            </a:r>
          </a:p>
        </p:txBody>
      </p:sp>
      <p:sp>
        <p:nvSpPr>
          <p:cNvPr id="14" name="Oval 13"/>
          <p:cNvSpPr/>
          <p:nvPr/>
        </p:nvSpPr>
        <p:spPr>
          <a:xfrm>
            <a:off x="8458200" y="4813119"/>
            <a:ext cx="381000" cy="43216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 smtClean="0"/>
              <a:t>Distortions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5" r="6351"/>
          <a:stretch>
            <a:fillRect/>
          </a:stretch>
        </p:blipFill>
        <p:spPr bwMode="auto">
          <a:xfrm>
            <a:off x="4953000" y="1544438"/>
            <a:ext cx="3052733" cy="236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38162" y="1263633"/>
            <a:ext cx="3348038" cy="2593975"/>
            <a:chOff x="5219700" y="830263"/>
            <a:chExt cx="3667125" cy="280035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56"/>
            <a:stretch>
              <a:fillRect/>
            </a:stretch>
          </p:blipFill>
          <p:spPr bwMode="auto">
            <a:xfrm>
              <a:off x="5219700" y="1114425"/>
              <a:ext cx="3667125" cy="2516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6732588" y="830263"/>
              <a:ext cx="1295400" cy="564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2800" dirty="0">
                  <a:solidFill>
                    <a:srgbClr val="000000"/>
                  </a:solidFill>
                  <a:latin typeface="Constantia" pitchFamily="18" charset="0"/>
                </a:rPr>
                <a:t>B=</a:t>
              </a:r>
              <a:r>
                <a:rPr lang="en-US" sz="28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800" dirty="0">
                  <a:solidFill>
                    <a:srgbClr val="000000"/>
                  </a:solidFill>
                  <a:latin typeface="Constantia" pitchFamily="18" charset="0"/>
                </a:rPr>
                <a:t>T</a:t>
              </a:r>
            </a:p>
          </p:txBody>
        </p:sp>
      </p:grpSp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549885" y="3874104"/>
            <a:ext cx="3190875" cy="2555875"/>
            <a:chOff x="5305425" y="3506788"/>
            <a:chExt cx="3495675" cy="2759075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38"/>
            <a:stretch>
              <a:fillRect/>
            </a:stretch>
          </p:blipFill>
          <p:spPr bwMode="auto">
            <a:xfrm>
              <a:off x="5305425" y="3800475"/>
              <a:ext cx="3495675" cy="246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6659563" y="3506788"/>
              <a:ext cx="1296987" cy="564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2800" dirty="0">
                  <a:solidFill>
                    <a:srgbClr val="000000"/>
                  </a:solidFill>
                  <a:latin typeface="Constantia" pitchFamily="18" charset="0"/>
                </a:rPr>
                <a:t>B=</a:t>
              </a:r>
              <a:r>
                <a:rPr lang="en-US" sz="28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800" dirty="0">
                  <a:solidFill>
                    <a:srgbClr val="000000"/>
                  </a:solidFill>
                  <a:latin typeface="Constantia" pitchFamily="18" charset="0"/>
                </a:rPr>
                <a:t>T</a:t>
              </a:r>
            </a:p>
          </p:txBody>
        </p:sp>
      </p:grp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4648200" y="3411653"/>
            <a:ext cx="3376612" cy="3024188"/>
            <a:chOff x="1331640" y="2998079"/>
            <a:chExt cx="3456384" cy="3280756"/>
          </a:xfrm>
        </p:grpSpPr>
        <p:pic>
          <p:nvPicPr>
            <p:cNvPr id="13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44"/>
            <a:stretch>
              <a:fillRect/>
            </a:stretch>
          </p:blipFill>
          <p:spPr bwMode="auto">
            <a:xfrm>
              <a:off x="1331640" y="3905250"/>
              <a:ext cx="3456384" cy="2373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0"/>
            <p:cNvSpPr txBox="1">
              <a:spLocks noChangeArrowheads="1"/>
            </p:cNvSpPr>
            <p:nvPr/>
          </p:nvSpPr>
          <p:spPr bwMode="auto">
            <a:xfrm>
              <a:off x="1644564" y="2998079"/>
              <a:ext cx="3119825" cy="1035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sz="2800" dirty="0">
                  <a:solidFill>
                    <a:srgbClr val="000000"/>
                  </a:solidFill>
                  <a:latin typeface="Constantia" pitchFamily="18" charset="0"/>
                </a:rPr>
                <a:t>After alignment B=</a:t>
              </a:r>
              <a:r>
                <a:rPr lang="en-US" sz="28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800" dirty="0">
                  <a:solidFill>
                    <a:srgbClr val="000000"/>
                  </a:solidFill>
                  <a:latin typeface="Constantia" pitchFamily="18" charset="0"/>
                </a:rPr>
                <a:t>T</a:t>
              </a:r>
            </a:p>
          </p:txBody>
        </p:sp>
      </p:grp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5741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27818" cy="563562"/>
          </a:xfrm>
        </p:spPr>
        <p:txBody>
          <a:bodyPr/>
          <a:lstStyle/>
          <a:p>
            <a:r>
              <a:rPr lang="en-US" dirty="0" smtClean="0"/>
              <a:t>Field distortions</a:t>
            </a:r>
          </a:p>
        </p:txBody>
      </p:sp>
      <p:sp>
        <p:nvSpPr>
          <p:cNvPr id="55300" name="TextBox 7"/>
          <p:cNvSpPr txBox="1">
            <a:spLocks noChangeArrowheads="1"/>
          </p:cNvSpPr>
          <p:nvPr/>
        </p:nvSpPr>
        <p:spPr bwMode="auto">
          <a:xfrm>
            <a:off x="588818" y="1403819"/>
            <a:ext cx="8153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000000"/>
                </a:solidFill>
                <a:latin typeface="Constantia" pitchFamily="18" charset="0"/>
              </a:rPr>
              <a:t>Distortions in B=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Constantia" pitchFamily="18" charset="0"/>
              </a:rPr>
              <a:t>T or </a:t>
            </a:r>
            <a:r>
              <a:rPr lang="en-US" sz="2400" b="1" dirty="0" smtClean="0">
                <a:solidFill>
                  <a:srgbClr val="000000"/>
                </a:solidFill>
                <a:latin typeface="Constantia" pitchFamily="18" charset="0"/>
              </a:rPr>
              <a:t>B=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rgbClr val="000000"/>
                </a:solidFill>
                <a:latin typeface="Constantia" pitchFamily="18" charset="0"/>
              </a:rPr>
              <a:t>T</a:t>
            </a:r>
          </a:p>
          <a:p>
            <a:pPr algn="ctr" eaLnBrk="1" hangingPunct="1"/>
            <a:r>
              <a:rPr lang="en-US" sz="2400" b="1" dirty="0" smtClean="0">
                <a:solidFill>
                  <a:srgbClr val="000000"/>
                </a:solidFill>
                <a:latin typeface="Constantia" pitchFamily="18" charset="0"/>
              </a:rPr>
              <a:t>at </a:t>
            </a:r>
            <a:r>
              <a:rPr lang="en-US" sz="2400" b="1" dirty="0">
                <a:solidFill>
                  <a:srgbClr val="000000"/>
                </a:solidFill>
                <a:latin typeface="Constantia" pitchFamily="18" charset="0"/>
              </a:rPr>
              <a:t>different drift </a:t>
            </a:r>
            <a:r>
              <a:rPr lang="en-US" sz="2400" b="1" dirty="0" smtClean="0">
                <a:solidFill>
                  <a:srgbClr val="000000"/>
                </a:solidFill>
                <a:latin typeface="Constantia" pitchFamily="18" charset="0"/>
              </a:rPr>
              <a:t>distances </a:t>
            </a:r>
            <a:r>
              <a:rPr lang="en-US" sz="2400" b="1" dirty="0" smtClean="0">
                <a:solidFill>
                  <a:srgbClr val="FF9900"/>
                </a:solidFill>
                <a:latin typeface="Constantia" pitchFamily="18" charset="0"/>
              </a:rPr>
              <a:t>z (</a:t>
            </a:r>
            <a:r>
              <a:rPr lang="en-US" sz="24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sz="2400" b="1" dirty="0" smtClean="0">
                <a:solidFill>
                  <a:srgbClr val="FF9900"/>
                </a:solidFill>
                <a:latin typeface="Constantia" pitchFamily="18" charset="0"/>
              </a:rPr>
              <a:t>cm~</a:t>
            </a:r>
            <a:r>
              <a:rPr lang="en-US" sz="24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sz="2400" b="1" dirty="0" smtClean="0">
                <a:solidFill>
                  <a:srgbClr val="FF9900"/>
                </a:solidFill>
                <a:latin typeface="Constantia" pitchFamily="18" charset="0"/>
              </a:rPr>
              <a:t>cm)</a:t>
            </a:r>
            <a:r>
              <a:rPr lang="en-US" sz="2400" b="1" dirty="0" smtClean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5301" name="TextBox 8"/>
          <p:cNvSpPr txBox="1">
            <a:spLocks noChangeArrowheads="1"/>
          </p:cNvSpPr>
          <p:nvPr/>
        </p:nvSpPr>
        <p:spPr bwMode="auto">
          <a:xfrm>
            <a:off x="6221631" y="2447925"/>
            <a:ext cx="1109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onstantia" pitchFamily="18" charset="0"/>
              </a:rPr>
              <a:t>B=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onstantia" pitchFamily="18" charset="0"/>
              </a:rPr>
              <a:t>T</a:t>
            </a:r>
          </a:p>
        </p:txBody>
      </p:sp>
      <p:pic>
        <p:nvPicPr>
          <p:cNvPr id="553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5"/>
          <a:stretch>
            <a:fillRect/>
          </a:stretch>
        </p:blipFill>
        <p:spPr bwMode="auto">
          <a:xfrm>
            <a:off x="4613606" y="2910817"/>
            <a:ext cx="4426107" cy="30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553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6"/>
          <a:stretch>
            <a:fillRect/>
          </a:stretch>
        </p:blipFill>
        <p:spPr bwMode="auto">
          <a:xfrm>
            <a:off x="429775" y="2870418"/>
            <a:ext cx="4256525" cy="307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9"/>
          <p:cNvSpPr txBox="1">
            <a:spLocks noChangeArrowheads="1"/>
          </p:cNvSpPr>
          <p:nvPr/>
        </p:nvSpPr>
        <p:spPr bwMode="auto">
          <a:xfrm>
            <a:off x="2004278" y="2448580"/>
            <a:ext cx="16205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onstantia" pitchFamily="18" charset="0"/>
              </a:rPr>
              <a:t>B=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Constantia" pitchFamily="18" charset="0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990600" y="1881187"/>
            <a:ext cx="7620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000000"/>
                </a:solidFill>
                <a:latin typeface="Constantia" pitchFamily="18" charset="0"/>
              </a:rPr>
              <a:t>Ion backflow measurement</a:t>
            </a:r>
          </a:p>
        </p:txBody>
      </p:sp>
      <p:pic>
        <p:nvPicPr>
          <p:cNvPr id="6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2612"/>
            <a:ext cx="34893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2777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Box 5"/>
          <p:cNvSpPr txBox="1">
            <a:spLocks noChangeArrowheads="1"/>
          </p:cNvSpPr>
          <p:nvPr/>
        </p:nvSpPr>
        <p:spPr bwMode="auto">
          <a:xfrm>
            <a:off x="838200" y="457200"/>
            <a:ext cx="792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Ion backflow measurement</a:t>
            </a:r>
          </a:p>
        </p:txBody>
      </p:sp>
      <p:graphicFrame>
        <p:nvGraphicFramePr>
          <p:cNvPr id="9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976080"/>
              </p:ext>
            </p:extLst>
          </p:nvPr>
        </p:nvGraphicFramePr>
        <p:xfrm>
          <a:off x="1066800" y="5181600"/>
          <a:ext cx="2482850" cy="858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24" name="Equation" r:id="rId3" imgW="1358640" imgH="457200" progId="Equation.3">
                  <p:embed/>
                </p:oleObj>
              </mc:Choice>
              <mc:Fallback>
                <p:oleObj name="Equation" r:id="rId3" imgW="13586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181600"/>
                        <a:ext cx="2482850" cy="858314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CC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963925" y="5105400"/>
            <a:ext cx="55832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zh-CN" i="1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I</a:t>
            </a:r>
            <a:r>
              <a:rPr lang="en-US" altLang="zh-CN" i="1" kern="0" baseline="-2500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d</a:t>
            </a:r>
            <a:r>
              <a:rPr lang="en-US" altLang="zh-CN" i="1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  </a:t>
            </a:r>
            <a:r>
              <a:rPr lang="en-US" altLang="zh-CN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: Current on the cathode</a:t>
            </a:r>
          </a:p>
          <a:p>
            <a:pPr eaLnBrk="1" hangingPunct="1"/>
            <a:r>
              <a:rPr lang="en-US" altLang="zh-CN" i="1" kern="0" dirty="0" err="1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I</a:t>
            </a:r>
            <a:r>
              <a:rPr lang="en-US" altLang="zh-CN" i="1" kern="0" baseline="-25000" dirty="0" err="1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a</a:t>
            </a:r>
            <a:r>
              <a:rPr lang="en-US" altLang="zh-CN" i="1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  </a:t>
            </a:r>
            <a:r>
              <a:rPr lang="en-US" altLang="zh-CN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: Current on the mesh</a:t>
            </a:r>
          </a:p>
          <a:p>
            <a:pPr eaLnBrk="1" hangingPunct="1"/>
            <a:r>
              <a:rPr lang="en-US" altLang="zh-CN" i="1" kern="0" dirty="0" err="1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I</a:t>
            </a:r>
            <a:r>
              <a:rPr lang="en-US" altLang="zh-CN" kern="0" baseline="-25000" dirty="0" err="1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p</a:t>
            </a:r>
            <a:r>
              <a:rPr lang="en-US" altLang="zh-CN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  : C</a:t>
            </a:r>
            <a:r>
              <a:rPr lang="en-GB" altLang="zh-CN" kern="0" dirty="0" err="1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urrent</a:t>
            </a:r>
            <a:r>
              <a:rPr lang="en-GB" altLang="zh-CN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 on the cathode without </a:t>
            </a:r>
            <a:r>
              <a:rPr lang="en-GB" altLang="zh-CN" kern="0" dirty="0" smtClean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amplification  applied </a:t>
            </a:r>
            <a:r>
              <a:rPr lang="en-GB" altLang="zh-CN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in </a:t>
            </a:r>
            <a:r>
              <a:rPr lang="en-GB" altLang="zh-CN" kern="0" dirty="0" smtClean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the </a:t>
            </a:r>
            <a:r>
              <a:rPr lang="en-GB" altLang="zh-CN" kern="0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amplification gap</a:t>
            </a:r>
            <a:endParaRPr lang="zh-CN" altLang="en-US" kern="0" dirty="0">
              <a:solidFill>
                <a:srgbClr val="000000"/>
              </a:solidFill>
              <a:latin typeface="Constantia" pitchFamily="18" charset="0"/>
              <a:ea typeface="宋体" pitchFamily="2" charset="-122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110997" name="Picture 405" descr="H:\DCIM\101MSDCF\DSC0515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6" t="5516" r="6771" b="15449"/>
          <a:stretch/>
        </p:blipFill>
        <p:spPr bwMode="auto">
          <a:xfrm rot="10800000">
            <a:off x="1295400" y="1644502"/>
            <a:ext cx="2363986" cy="17650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2"/>
          <p:cNvSpPr txBox="1"/>
          <p:nvPr/>
        </p:nvSpPr>
        <p:spPr>
          <a:xfrm>
            <a:off x="1066800" y="3581488"/>
            <a:ext cx="4176713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A 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 cm ×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 cm T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K prototype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Constantia" pitchFamily="18" charset="0"/>
              <a:buChar char="‐"/>
              <a:defRPr/>
            </a:pPr>
            <a:r>
              <a:rPr lang="fr-FR" dirty="0" err="1">
                <a:solidFill>
                  <a:prstClr val="black"/>
                </a:solidFill>
                <a:latin typeface="Constantia"/>
                <a:cs typeface="+mn-cs"/>
              </a:rPr>
              <a:t>Bulk</a:t>
            </a: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 Micromegas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Constantia" pitchFamily="18" charset="0"/>
              <a:buChar char="‐"/>
              <a:defRPr/>
            </a:pP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T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K </a:t>
            </a:r>
            <a:r>
              <a:rPr lang="fr-FR" dirty="0" err="1">
                <a:solidFill>
                  <a:prstClr val="black"/>
                </a:solidFill>
                <a:latin typeface="Constantia"/>
                <a:cs typeface="+mn-cs"/>
              </a:rPr>
              <a:t>gaseous</a:t>
            </a: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 mixture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     Ar/CF</a:t>
            </a:r>
            <a:r>
              <a:rPr lang="fr-FR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>
                <a:solidFill>
                  <a:prstClr val="black"/>
                </a:solidFill>
                <a:latin typeface="Constantia"/>
                <a:cs typeface="+mn-cs"/>
              </a:rPr>
              <a:t>/Isobutane (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95:3:2</a:t>
            </a:r>
            <a:r>
              <a:rPr lang="fr-FR" dirty="0" smtClean="0">
                <a:solidFill>
                  <a:prstClr val="black"/>
                </a:solidFill>
                <a:latin typeface="Constantia"/>
                <a:cs typeface="+mn-cs"/>
              </a:rPr>
              <a:t>)</a:t>
            </a:r>
            <a:endParaRPr lang="fr-FR" dirty="0">
              <a:solidFill>
                <a:prstClr val="black"/>
              </a:solidFill>
              <a:latin typeface="Constantia"/>
              <a:cs typeface="+mn-cs"/>
            </a:endParaRPr>
          </a:p>
        </p:txBody>
      </p:sp>
      <p:pic>
        <p:nvPicPr>
          <p:cNvPr id="111005" name="Picture 4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0"/>
            <a:ext cx="5148316" cy="2854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/>
              <a:t>Gain</a:t>
            </a:r>
          </a:p>
        </p:txBody>
      </p:sp>
      <p:pic>
        <p:nvPicPr>
          <p:cNvPr id="6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0"/>
          <a:stretch>
            <a:fillRect/>
          </a:stretch>
        </p:blipFill>
        <p:spPr bwMode="auto">
          <a:xfrm>
            <a:off x="19756" y="2919413"/>
            <a:ext cx="4150606" cy="303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380877" y="1842033"/>
            <a:ext cx="48974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000000"/>
                </a:solidFill>
                <a:latin typeface="Constantia" pitchFamily="18" charset="0"/>
              </a:rPr>
              <a:t>Gain as a function of V</a:t>
            </a:r>
            <a:r>
              <a:rPr lang="en-US" sz="2200" baseline="-25000" dirty="0">
                <a:solidFill>
                  <a:srgbClr val="000000"/>
                </a:solidFill>
                <a:latin typeface="Constantia" pitchFamily="18" charset="0"/>
              </a:rPr>
              <a:t>mesh</a:t>
            </a:r>
            <a:r>
              <a:rPr lang="en-US" sz="22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tantia" pitchFamily="18" charset="0"/>
              </a:rPr>
              <a:t>E</a:t>
            </a:r>
            <a:r>
              <a:rPr lang="en-US" baseline="-25000" dirty="0" err="1">
                <a:solidFill>
                  <a:srgbClr val="000000"/>
                </a:solidFill>
                <a:latin typeface="Constantia" pitchFamily="18" charset="0"/>
              </a:rPr>
              <a:t>drift</a:t>
            </a:r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 =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0.2</a:t>
            </a:r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 kV/cm at </a:t>
            </a:r>
            <a:r>
              <a:rPr lang="en-US" dirty="0" smtClean="0">
                <a:solidFill>
                  <a:srgbClr val="000000"/>
                </a:solidFill>
                <a:latin typeface="Constantia" pitchFamily="18" charset="0"/>
              </a:rPr>
              <a:t>atmospheric pressure</a:t>
            </a:r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)</a:t>
            </a:r>
            <a:endParaRPr lang="fr-FR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3696" y="1801459"/>
            <a:ext cx="4022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onstantia" pitchFamily="18" charset="0"/>
              </a:rPr>
              <a:t>A measured </a:t>
            </a:r>
            <a:r>
              <a:rPr lang="en-US" sz="20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en-US" sz="2000" dirty="0">
                <a:solidFill>
                  <a:srgbClr val="000000"/>
                </a:solidFill>
                <a:latin typeface="Constantia" pitchFamily="18" charset="0"/>
              </a:rPr>
              <a:t>Fe spectrum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Constantia" pitchFamily="18" charset="0"/>
              </a:rPr>
              <a:t>(at V</a:t>
            </a:r>
            <a:r>
              <a:rPr lang="en-US" sz="1600" baseline="-25000" dirty="0">
                <a:solidFill>
                  <a:srgbClr val="000000"/>
                </a:solidFill>
                <a:latin typeface="Constantia" pitchFamily="18" charset="0"/>
              </a:rPr>
              <a:t>mesh</a:t>
            </a:r>
            <a:r>
              <a:rPr lang="en-US" sz="1600" dirty="0">
                <a:solidFill>
                  <a:srgbClr val="000000"/>
                </a:solidFill>
                <a:latin typeface="Constantia" pitchFamily="18" charset="0"/>
              </a:rPr>
              <a:t> = 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350</a:t>
            </a:r>
            <a:r>
              <a:rPr lang="en-US" sz="1600" dirty="0">
                <a:solidFill>
                  <a:srgbClr val="000000"/>
                </a:solidFill>
                <a:latin typeface="Constantia" pitchFamily="18" charset="0"/>
              </a:rPr>
              <a:t> V and </a:t>
            </a:r>
            <a:r>
              <a:rPr lang="en-US" sz="1600" dirty="0" err="1">
                <a:solidFill>
                  <a:srgbClr val="000000"/>
                </a:solidFill>
                <a:latin typeface="Constantia" pitchFamily="18" charset="0"/>
              </a:rPr>
              <a:t>V</a:t>
            </a:r>
            <a:r>
              <a:rPr lang="en-US" sz="1600" baseline="-25000" dirty="0" err="1">
                <a:solidFill>
                  <a:srgbClr val="000000"/>
                </a:solidFill>
                <a:latin typeface="Constantia" pitchFamily="18" charset="0"/>
              </a:rPr>
              <a:t>drift</a:t>
            </a:r>
            <a:r>
              <a:rPr lang="en-US" sz="1600" dirty="0">
                <a:solidFill>
                  <a:srgbClr val="000000"/>
                </a:solidFill>
                <a:latin typeface="Constantia" pitchFamily="18" charset="0"/>
              </a:rPr>
              <a:t> = 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400</a:t>
            </a:r>
            <a:r>
              <a:rPr lang="en-US" sz="1600" dirty="0">
                <a:solidFill>
                  <a:srgbClr val="000000"/>
                </a:solidFill>
                <a:latin typeface="Constantia" pitchFamily="18" charset="0"/>
              </a:rPr>
              <a:t> V)</a:t>
            </a:r>
            <a:endParaRPr lang="fr-FR" sz="1600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2" y="3151508"/>
            <a:ext cx="4984071" cy="30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56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 smtClean="0"/>
              <a:t>Electron transparency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pic>
        <p:nvPicPr>
          <p:cNvPr id="7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6"/>
          <a:stretch>
            <a:fillRect/>
          </a:stretch>
        </p:blipFill>
        <p:spPr bwMode="auto">
          <a:xfrm>
            <a:off x="934157" y="1447800"/>
            <a:ext cx="7069286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47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48600" cy="563562"/>
          </a:xfrm>
        </p:spPr>
        <p:txBody>
          <a:bodyPr/>
          <a:lstStyle/>
          <a:p>
            <a:r>
              <a:rPr lang="en-US" dirty="0" smtClean="0"/>
              <a:t>Ion backflow</a:t>
            </a:r>
          </a:p>
        </p:txBody>
      </p:sp>
      <p:graphicFrame>
        <p:nvGraphicFramePr>
          <p:cNvPr id="60421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968955"/>
              </p:ext>
            </p:extLst>
          </p:nvPr>
        </p:nvGraphicFramePr>
        <p:xfrm>
          <a:off x="6400800" y="2742067"/>
          <a:ext cx="22209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66" name="公式" r:id="rId3" imgW="939800" imgH="457200" progId="Equation.3">
                  <p:embed/>
                </p:oleObj>
              </mc:Choice>
              <mc:Fallback>
                <p:oleObj name="公式" r:id="rId3" imgW="939800" imgH="457200" progId="Equation.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742067"/>
                        <a:ext cx="2220912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2" name="矩形 6"/>
          <p:cNvSpPr>
            <a:spLocks noChangeArrowheads="1"/>
          </p:cNvSpPr>
          <p:nvPr/>
        </p:nvSpPr>
        <p:spPr bwMode="auto">
          <a:xfrm>
            <a:off x="1066800" y="5132388"/>
            <a:ext cx="74168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zh-CN" b="1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For our Micromegas modules tested in LP-TPC, the field ratio is set around </a:t>
            </a:r>
            <a:r>
              <a:rPr lang="en-GB" altLang="zh-CN" sz="2400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200</a:t>
            </a:r>
            <a:r>
              <a:rPr lang="en-GB" altLang="zh-CN" b="1" dirty="0">
                <a:solidFill>
                  <a:srgbClr val="000000"/>
                </a:solidFill>
                <a:latin typeface="Constantia" pitchFamily="18" charset="0"/>
                <a:ea typeface="宋体" pitchFamily="2" charset="-122"/>
              </a:rPr>
              <a:t>. The ion backflow will be of the order of </a:t>
            </a:r>
            <a:r>
              <a:rPr lang="en-GB" altLang="zh-CN" sz="2200" b="1" dirty="0" smtClean="0">
                <a:solidFill>
                  <a:srgbClr val="0000CC"/>
                </a:solidFill>
                <a:latin typeface="Constantia" pitchFamily="18" charset="0"/>
                <a:ea typeface="宋体" pitchFamily="2" charset="-122"/>
              </a:rPr>
              <a:t> </a:t>
            </a:r>
            <a:r>
              <a:rPr lang="en-GB" altLang="zh-CN" sz="2200" b="1" dirty="0">
                <a:solidFill>
                  <a:srgbClr val="0000CC"/>
                </a:solidFill>
                <a:latin typeface="Constantia" pitchFamily="18" charset="0"/>
                <a:ea typeface="宋体" pitchFamily="2" charset="-122"/>
                <a:sym typeface="Symbol" pitchFamily="18" charset="2"/>
              </a:rPr>
              <a:t></a:t>
            </a:r>
            <a:r>
              <a:rPr lang="en-GB" altLang="zh-CN" sz="2200" b="1" dirty="0">
                <a:solidFill>
                  <a:srgbClr val="0000CC"/>
                </a:solidFill>
                <a:latin typeface="Constantia" pitchFamily="18" charset="0"/>
                <a:ea typeface="宋体" pitchFamily="2" charset="-122"/>
              </a:rPr>
              <a:t> </a:t>
            </a:r>
            <a:r>
              <a:rPr lang="en-GB" altLang="zh-CN" sz="2200" b="1" dirty="0" smtClean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6×10</a:t>
            </a:r>
            <a:r>
              <a:rPr lang="en-GB" altLang="zh-CN" sz="2200" b="1" baseline="30000" dirty="0" smtClean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-3</a:t>
            </a:r>
            <a:r>
              <a:rPr lang="en-GB" altLang="zh-CN" b="1" dirty="0">
                <a:solidFill>
                  <a:srgbClr val="0000CC"/>
                </a:solidFill>
                <a:latin typeface="Constantia" pitchFamily="18" charset="0"/>
                <a:ea typeface="宋体" pitchFamily="2" charset="-122"/>
              </a:rPr>
              <a:t>. </a:t>
            </a:r>
            <a:endParaRPr lang="zh-CN" altLang="en-US" b="1" dirty="0">
              <a:solidFill>
                <a:srgbClr val="0000CC"/>
              </a:solidFill>
              <a:latin typeface="Constantia" pitchFamily="18" charset="0"/>
              <a:ea typeface="宋体" pitchFamily="2" charset="-122"/>
            </a:endParaRPr>
          </a:p>
        </p:txBody>
      </p:sp>
      <p:pic>
        <p:nvPicPr>
          <p:cNvPr id="60443" name="Picture 27" descr="H:\wwx\PictureForThesis\ionbackflow\figurei.4\1\figurei-4-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53017"/>
            <a:ext cx="536180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2293" y="6553200"/>
            <a:ext cx="2895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I. </a:t>
            </a:r>
            <a:r>
              <a:rPr lang="fr-FR" altLang="zh-CN" dirty="0" err="1" smtClean="0"/>
              <a:t>Micromegas</a:t>
            </a:r>
            <a:r>
              <a:rPr lang="fr-FR" altLang="zh-CN" dirty="0" smtClean="0"/>
              <a:t> ILC-TPC</a:t>
            </a:r>
            <a:endParaRPr lang="en-US" altLang="zh-CN" dirty="0"/>
          </a:p>
        </p:txBody>
      </p:sp>
      <p:sp>
        <p:nvSpPr>
          <p:cNvPr id="2" name="Oval 1"/>
          <p:cNvSpPr/>
          <p:nvPr/>
        </p:nvSpPr>
        <p:spPr>
          <a:xfrm>
            <a:off x="3733800" y="3124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762000" y="1295400"/>
            <a:ext cx="7501734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Introduction: Micromegas &amp; TPC</a:t>
            </a:r>
          </a:p>
          <a:p>
            <a:pPr eaLnBrk="1" hangingPunct="1">
              <a:buFont typeface="Arial" pitchFamily="34" charset="0"/>
              <a:buAutoNum type="romanUcPeriod"/>
            </a:pP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Times New Roman" pitchFamily="18" charset="0"/>
              </a:rPr>
              <a:t> </a:t>
            </a: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Micromegas ILC-TPC</a:t>
            </a:r>
            <a:endParaRPr lang="en-US" altLang="zh-CN" sz="3200" b="1" dirty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华文隶书"/>
              <a:cs typeface="华文隶书"/>
            </a:endParaRP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ILC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&amp; LP-TPC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Beam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test with Micromegas modules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Test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bench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Ion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backflow measurement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itchFamily="34" charset="0"/>
              <a:buAutoNum type="romanUcPeriod" startAt="2"/>
            </a:pPr>
            <a:r>
              <a:rPr lang="en-US" altLang="zh-CN" sz="3200" b="1" dirty="0">
                <a:latin typeface="Constantia" pitchFamily="18" charset="0"/>
                <a:ea typeface="宋体" pitchFamily="2" charset="-122"/>
              </a:rPr>
              <a:t>Other Micromegas TPC </a:t>
            </a:r>
            <a:r>
              <a:rPr lang="en-US" altLang="zh-CN" sz="3200" b="1" dirty="0" smtClean="0">
                <a:latin typeface="Constantia" pitchFamily="18" charset="0"/>
                <a:ea typeface="宋体" pitchFamily="2" charset="-122"/>
              </a:rPr>
              <a:t>application </a:t>
            </a:r>
          </a:p>
          <a:p>
            <a:pPr lvl="1" eaLnBrk="1" hangingPunct="1"/>
            <a:r>
              <a:rPr lang="en-US" altLang="zh-CN" sz="3200" b="1" dirty="0" smtClean="0">
                <a:solidFill>
                  <a:srgbClr val="0000CC"/>
                </a:solidFill>
                <a:latin typeface="Constantia" pitchFamily="18" charset="0"/>
                <a:ea typeface="宋体" pitchFamily="2" charset="-122"/>
              </a:rPr>
              <a:t>	I</a:t>
            </a:r>
            <a:r>
              <a:rPr lang="en-US" altLang="zh-CN" sz="2800" b="1" dirty="0" smtClean="0">
                <a:solidFill>
                  <a:srgbClr val="0000CC"/>
                </a:solidFill>
                <a:latin typeface="Constantia" pitchFamily="18" charset="0"/>
                <a:ea typeface="宋体" pitchFamily="2" charset="-122"/>
              </a:rPr>
              <a:t>maging by neutrons</a:t>
            </a:r>
            <a:endParaRPr lang="zh-CN" altLang="en-US" sz="2800" b="1" dirty="0" smtClean="0">
              <a:solidFill>
                <a:srgbClr val="0000CC"/>
              </a:solidFill>
              <a:latin typeface="Constantia" pitchFamily="18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Conclusion</a:t>
            </a:r>
            <a:endParaRPr lang="en-US" altLang="zh-CN" sz="3200" b="1" dirty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华文隶书"/>
              <a:cs typeface="华文隶书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Outline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97893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8153400" cy="563563"/>
          </a:xfrm>
        </p:spPr>
        <p:txBody>
          <a:bodyPr/>
          <a:lstStyle/>
          <a:p>
            <a:r>
              <a:rPr lang="en-US" sz="3400" dirty="0"/>
              <a:t>Micromegas TPC for neutron </a:t>
            </a:r>
            <a:r>
              <a:rPr lang="en-US" sz="3400" dirty="0" smtClean="0"/>
              <a:t>imaging</a:t>
            </a:r>
            <a:endParaRPr lang="en-US" sz="3400" dirty="0"/>
          </a:p>
        </p:txBody>
      </p:sp>
      <p:cxnSp>
        <p:nvCxnSpPr>
          <p:cNvPr id="7" name="Connecteur droit avec flèche 118"/>
          <p:cNvCxnSpPr>
            <a:cxnSpLocks noChangeShapeType="1"/>
          </p:cNvCxnSpPr>
          <p:nvPr/>
        </p:nvCxnSpPr>
        <p:spPr bwMode="auto">
          <a:xfrm flipH="1">
            <a:off x="939800" y="3976886"/>
            <a:ext cx="172878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Connecteur droit avec flèche 49"/>
          <p:cNvCxnSpPr>
            <a:cxnSpLocks noChangeShapeType="1"/>
          </p:cNvCxnSpPr>
          <p:nvPr/>
        </p:nvCxnSpPr>
        <p:spPr bwMode="auto">
          <a:xfrm flipV="1">
            <a:off x="811213" y="4081463"/>
            <a:ext cx="0" cy="23701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Rectangle 8"/>
          <p:cNvSpPr/>
          <p:nvPr/>
        </p:nvSpPr>
        <p:spPr bwMode="auto">
          <a:xfrm>
            <a:off x="1600200" y="2590800"/>
            <a:ext cx="4711700" cy="771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400" dirty="0" smtClean="0">
                <a:solidFill>
                  <a:prstClr val="black"/>
                </a:solidFill>
                <a:latin typeface="Constantia" pitchFamily="18" charset="0"/>
                <a:cs typeface="+mn-cs"/>
              </a:rPr>
              <a:t>Gas: </a:t>
            </a:r>
            <a:r>
              <a:rPr lang="en-US" sz="1400" dirty="0">
                <a:solidFill>
                  <a:srgbClr val="0076A3"/>
                </a:solidFill>
                <a:latin typeface="Constantia" pitchFamily="18" charset="0"/>
              </a:rPr>
              <a:t>Argon + </a:t>
            </a:r>
            <a:r>
              <a:rPr lang="en-US" sz="1400" dirty="0">
                <a:solidFill>
                  <a:srgbClr val="0076A3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400" dirty="0">
                <a:solidFill>
                  <a:srgbClr val="0076A3"/>
                </a:solidFill>
                <a:latin typeface="Constantia" pitchFamily="18" charset="0"/>
              </a:rPr>
              <a:t>% </a:t>
            </a:r>
            <a:r>
              <a:rPr lang="en-US" sz="1400" dirty="0" err="1">
                <a:solidFill>
                  <a:srgbClr val="0076A3"/>
                </a:solidFill>
                <a:latin typeface="Constantia" pitchFamily="18" charset="0"/>
              </a:rPr>
              <a:t>Isobutane</a:t>
            </a:r>
            <a:endParaRPr lang="en-US" sz="1400" dirty="0">
              <a:solidFill>
                <a:prstClr val="black"/>
              </a:solidFill>
              <a:latin typeface="Constantia" pitchFamily="18" charset="0"/>
              <a:cs typeface="+mn-cs"/>
            </a:endParaRPr>
          </a:p>
        </p:txBody>
      </p:sp>
      <p:sp>
        <p:nvSpPr>
          <p:cNvPr id="10" name="Triangle rectangle 5129"/>
          <p:cNvSpPr/>
          <p:nvPr/>
        </p:nvSpPr>
        <p:spPr bwMode="auto">
          <a:xfrm rot="16200000">
            <a:off x="3820243" y="2724889"/>
            <a:ext cx="606425" cy="655743"/>
          </a:xfrm>
          <a:prstGeom prst="rtTriangle">
            <a:avLst/>
          </a:prstGeom>
          <a:pattFill prst="lgConfetti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600">
              <a:solidFill>
                <a:prstClr val="black"/>
              </a:solidFill>
              <a:latin typeface="Comic Sans MS" pitchFamily="66" charset="0"/>
              <a:cs typeface="+mn-cs"/>
            </a:endParaRPr>
          </a:p>
        </p:txBody>
      </p:sp>
      <p:grpSp>
        <p:nvGrpSpPr>
          <p:cNvPr id="11" name="Groupe 157"/>
          <p:cNvGrpSpPr>
            <a:grpSpLocks/>
          </p:cNvGrpSpPr>
          <p:nvPr/>
        </p:nvGrpSpPr>
        <p:grpSpPr bwMode="auto">
          <a:xfrm>
            <a:off x="914400" y="3148013"/>
            <a:ext cx="7523581" cy="793750"/>
            <a:chOff x="1119246" y="2596158"/>
            <a:chExt cx="7524497" cy="889663"/>
          </a:xfrm>
        </p:grpSpPr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2155443" y="2693341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13" name="ZoneTexte 60"/>
            <p:cNvSpPr txBox="1">
              <a:spLocks noChangeArrowheads="1"/>
            </p:cNvSpPr>
            <p:nvPr/>
          </p:nvSpPr>
          <p:spPr bwMode="auto">
            <a:xfrm>
              <a:off x="1119246" y="2596158"/>
              <a:ext cx="753824" cy="344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128</a:t>
              </a:r>
              <a:r>
                <a:rPr lang="en-US" sz="1400" dirty="0">
                  <a:solidFill>
                    <a:srgbClr val="000000"/>
                  </a:solidFill>
                  <a:latin typeface="Constantia" pitchFamily="18" charset="0"/>
                </a:rPr>
                <a:t> µm</a:t>
              </a:r>
            </a:p>
          </p:txBody>
        </p:sp>
        <p:sp>
          <p:nvSpPr>
            <p:cNvPr id="14" name="ZoneTexte 71"/>
            <p:cNvSpPr txBox="1">
              <a:spLocks noChangeArrowheads="1"/>
            </p:cNvSpPr>
            <p:nvPr/>
          </p:nvSpPr>
          <p:spPr bwMode="auto">
            <a:xfrm>
              <a:off x="7840220" y="2600748"/>
              <a:ext cx="803523" cy="379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600" dirty="0" err="1">
                  <a:solidFill>
                    <a:srgbClr val="000000"/>
                  </a:solidFill>
                  <a:latin typeface="Constantia" pitchFamily="18" charset="0"/>
                </a:rPr>
                <a:t>HV</a:t>
              </a:r>
              <a:r>
                <a:rPr lang="en-US" sz="1600" baseline="-25000" dirty="0" err="1">
                  <a:solidFill>
                    <a:srgbClr val="000000"/>
                  </a:solidFill>
                  <a:latin typeface="Constantia" pitchFamily="18" charset="0"/>
                </a:rPr>
                <a:t>mesh</a:t>
              </a:r>
              <a:endParaRPr lang="en-US" sz="1600" baseline="-25000" dirty="0">
                <a:solidFill>
                  <a:srgbClr val="000000"/>
                </a:solidFill>
                <a:latin typeface="Constantia" pitchFamily="18" charset="0"/>
              </a:endParaRPr>
            </a:p>
          </p:txBody>
        </p:sp>
        <p:grpSp>
          <p:nvGrpSpPr>
            <p:cNvPr id="15" name="Groupe 72"/>
            <p:cNvGrpSpPr>
              <a:grpSpLocks/>
            </p:cNvGrpSpPr>
            <p:nvPr/>
          </p:nvGrpSpPr>
          <p:grpSpPr bwMode="auto">
            <a:xfrm>
              <a:off x="7447660" y="2735320"/>
              <a:ext cx="495098" cy="750501"/>
              <a:chOff x="1673420" y="2039483"/>
              <a:chExt cx="632717" cy="1282307"/>
            </a:xfrm>
          </p:grpSpPr>
          <p:cxnSp>
            <p:nvCxnSpPr>
              <p:cNvPr id="30" name="Connecteur droit 73"/>
              <p:cNvCxnSpPr>
                <a:cxnSpLocks noChangeShapeType="1"/>
              </p:cNvCxnSpPr>
              <p:nvPr/>
            </p:nvCxnSpPr>
            <p:spPr bwMode="auto">
              <a:xfrm>
                <a:off x="1798565" y="2039483"/>
                <a:ext cx="855" cy="67030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" name="Triangle isocèle 74"/>
              <p:cNvSpPr>
                <a:spLocks noChangeArrowheads="1"/>
              </p:cNvSpPr>
              <p:nvPr/>
            </p:nvSpPr>
            <p:spPr bwMode="auto">
              <a:xfrm rot="10800000">
                <a:off x="1673420" y="2729566"/>
                <a:ext cx="252000" cy="18000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 sz="3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cxnSp>
            <p:nvCxnSpPr>
              <p:cNvPr id="32" name="Connecteur droit 75"/>
              <p:cNvCxnSpPr>
                <a:cxnSpLocks noChangeShapeType="1"/>
              </p:cNvCxnSpPr>
              <p:nvPr/>
            </p:nvCxnSpPr>
            <p:spPr bwMode="auto">
              <a:xfrm>
                <a:off x="1799419" y="2889789"/>
                <a:ext cx="220" cy="432001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" name="Connecteur droit 76"/>
              <p:cNvCxnSpPr>
                <a:cxnSpLocks noChangeShapeType="1"/>
              </p:cNvCxnSpPr>
              <p:nvPr/>
            </p:nvCxnSpPr>
            <p:spPr bwMode="auto">
              <a:xfrm>
                <a:off x="2047057" y="2819566"/>
                <a:ext cx="259080" cy="0"/>
              </a:xfrm>
              <a:prstGeom prst="line">
                <a:avLst/>
              </a:prstGeom>
              <a:noFill/>
              <a:ln w="63500" cmpd="dbl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" name="Connecteur droit 77"/>
              <p:cNvCxnSpPr>
                <a:cxnSpLocks noChangeShapeType="1"/>
              </p:cNvCxnSpPr>
              <p:nvPr/>
            </p:nvCxnSpPr>
            <p:spPr bwMode="auto">
              <a:xfrm>
                <a:off x="1808519" y="2484910"/>
                <a:ext cx="360000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" name="Connecteur droit 78"/>
              <p:cNvCxnSpPr>
                <a:cxnSpLocks noChangeShapeType="1"/>
              </p:cNvCxnSpPr>
              <p:nvPr/>
            </p:nvCxnSpPr>
            <p:spPr bwMode="auto">
              <a:xfrm>
                <a:off x="2177734" y="2482856"/>
                <a:ext cx="0" cy="28800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" name="Connecteur droit 79"/>
              <p:cNvCxnSpPr>
                <a:cxnSpLocks noChangeShapeType="1"/>
              </p:cNvCxnSpPr>
              <p:nvPr/>
            </p:nvCxnSpPr>
            <p:spPr bwMode="auto">
              <a:xfrm>
                <a:off x="2177734" y="2822672"/>
                <a:ext cx="0" cy="28800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" name="Connecteur droit 80"/>
              <p:cNvCxnSpPr>
                <a:cxnSpLocks noChangeShapeType="1"/>
              </p:cNvCxnSpPr>
              <p:nvPr/>
            </p:nvCxnSpPr>
            <p:spPr bwMode="auto">
              <a:xfrm flipH="1">
                <a:off x="1809397" y="3110609"/>
                <a:ext cx="360000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" name="Rectangle 46"/>
            <p:cNvSpPr>
              <a:spLocks noChangeArrowheads="1"/>
            </p:cNvSpPr>
            <p:nvPr/>
          </p:nvSpPr>
          <p:spPr bwMode="auto">
            <a:xfrm>
              <a:off x="5276596" y="2693507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5723017" y="2693071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18" name="Rectangle 48"/>
            <p:cNvSpPr>
              <a:spLocks noChangeArrowheads="1"/>
            </p:cNvSpPr>
            <p:nvPr/>
          </p:nvSpPr>
          <p:spPr bwMode="auto">
            <a:xfrm>
              <a:off x="6169731" y="2693507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19" name="Rectangle 35"/>
            <p:cNvSpPr>
              <a:spLocks noChangeArrowheads="1"/>
            </p:cNvSpPr>
            <p:nvPr/>
          </p:nvSpPr>
          <p:spPr bwMode="auto">
            <a:xfrm>
              <a:off x="2599509" y="2693376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0" name="Rectangle 37"/>
            <p:cNvSpPr>
              <a:spLocks noChangeArrowheads="1"/>
            </p:cNvSpPr>
            <p:nvPr/>
          </p:nvSpPr>
          <p:spPr bwMode="auto">
            <a:xfrm>
              <a:off x="3045930" y="2693565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1" name="Rectangle 39"/>
            <p:cNvSpPr>
              <a:spLocks noChangeArrowheads="1"/>
            </p:cNvSpPr>
            <p:nvPr/>
          </p:nvSpPr>
          <p:spPr bwMode="auto">
            <a:xfrm>
              <a:off x="3492351" y="2691253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2" name="Rectangle 41"/>
            <p:cNvSpPr>
              <a:spLocks noChangeArrowheads="1"/>
            </p:cNvSpPr>
            <p:nvPr/>
          </p:nvSpPr>
          <p:spPr bwMode="auto">
            <a:xfrm>
              <a:off x="3938772" y="2691442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3" name="Rectangle 43"/>
            <p:cNvSpPr>
              <a:spLocks noChangeArrowheads="1"/>
            </p:cNvSpPr>
            <p:nvPr/>
          </p:nvSpPr>
          <p:spPr bwMode="auto">
            <a:xfrm>
              <a:off x="4385193" y="2694132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4" name="Rectangle 45"/>
            <p:cNvSpPr>
              <a:spLocks noChangeArrowheads="1"/>
            </p:cNvSpPr>
            <p:nvPr/>
          </p:nvSpPr>
          <p:spPr bwMode="auto">
            <a:xfrm>
              <a:off x="4831614" y="2693696"/>
              <a:ext cx="62008" cy="141806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cxnSp>
          <p:nvCxnSpPr>
            <p:cNvPr id="25" name="Connecteur droit 10"/>
            <p:cNvCxnSpPr>
              <a:cxnSpLocks noChangeShapeType="1"/>
            </p:cNvCxnSpPr>
            <p:nvPr/>
          </p:nvCxnSpPr>
          <p:spPr bwMode="auto">
            <a:xfrm>
              <a:off x="1847765" y="2733594"/>
              <a:ext cx="465057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Connecteur droit avec flèche 58"/>
            <p:cNvCxnSpPr>
              <a:cxnSpLocks noChangeShapeType="1"/>
            </p:cNvCxnSpPr>
            <p:nvPr/>
          </p:nvCxnSpPr>
          <p:spPr bwMode="auto">
            <a:xfrm>
              <a:off x="1849637" y="2720092"/>
              <a:ext cx="0" cy="11911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stealth" w="med" len="sm"/>
              <a:tailEnd type="stealth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Connecteur droit avec flèche 64"/>
            <p:cNvCxnSpPr>
              <a:cxnSpLocks noChangeShapeType="1"/>
            </p:cNvCxnSpPr>
            <p:nvPr/>
          </p:nvCxnSpPr>
          <p:spPr bwMode="auto">
            <a:xfrm flipV="1">
              <a:off x="6500217" y="2728668"/>
              <a:ext cx="1240154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Connecteur droit avec flèche 83"/>
            <p:cNvCxnSpPr>
              <a:cxnSpLocks noChangeShapeType="1"/>
            </p:cNvCxnSpPr>
            <p:nvPr/>
          </p:nvCxnSpPr>
          <p:spPr bwMode="auto">
            <a:xfrm>
              <a:off x="6404396" y="2715165"/>
              <a:ext cx="0" cy="119117"/>
            </a:xfrm>
            <a:prstGeom prst="straightConnector1">
              <a:avLst/>
            </a:prstGeom>
            <a:noFill/>
            <a:ln w="19050" algn="ctr">
              <a:solidFill>
                <a:srgbClr val="C00000"/>
              </a:solidFill>
              <a:round/>
              <a:headEnd type="arrow" w="med" len="sm"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ZoneTexte 85"/>
            <p:cNvSpPr txBox="1">
              <a:spLocks noChangeArrowheads="1"/>
            </p:cNvSpPr>
            <p:nvPr/>
          </p:nvSpPr>
          <p:spPr bwMode="auto">
            <a:xfrm>
              <a:off x="6200735" y="3160562"/>
              <a:ext cx="1262103" cy="310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200" dirty="0" err="1">
                  <a:solidFill>
                    <a:srgbClr val="C00000"/>
                  </a:solidFill>
                  <a:latin typeface="Constantia" pitchFamily="18" charset="0"/>
                </a:rPr>
                <a:t>E</a:t>
              </a:r>
              <a:r>
                <a:rPr lang="en-US" sz="1200" baseline="-25000" dirty="0" err="1">
                  <a:solidFill>
                    <a:srgbClr val="C00000"/>
                  </a:solidFill>
                  <a:latin typeface="Constantia" pitchFamily="18" charset="0"/>
                </a:rPr>
                <a:t>amp</a:t>
              </a:r>
              <a:r>
                <a:rPr lang="en-US" sz="1200" dirty="0">
                  <a:solidFill>
                    <a:srgbClr val="C00000"/>
                  </a:solidFill>
                  <a:latin typeface="Constantia" pitchFamily="18" charset="0"/>
                </a:rPr>
                <a:t> ~</a:t>
              </a:r>
              <a:r>
                <a:rPr lang="en-US" sz="12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23 </a:t>
              </a:r>
              <a:r>
                <a:rPr lang="en-US" sz="1200" dirty="0">
                  <a:solidFill>
                    <a:srgbClr val="C00000"/>
                  </a:solidFill>
                  <a:latin typeface="Constantia" pitchFamily="18" charset="0"/>
                </a:rPr>
                <a:t>kV/cm</a:t>
              </a:r>
              <a:endParaRPr lang="en-US" sz="1200" baseline="-25000" dirty="0">
                <a:solidFill>
                  <a:srgbClr val="C00000"/>
                </a:solidFill>
                <a:latin typeface="Constantia" pitchFamily="18" charset="0"/>
              </a:endParaRPr>
            </a:p>
          </p:txBody>
        </p:sp>
      </p:grpSp>
      <p:pic>
        <p:nvPicPr>
          <p:cNvPr id="38" name="Picture 4" descr="D:\PROJETS\Fast Neutron Imaging\PHOTOS\Detecteur\Circuit 0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114800"/>
            <a:ext cx="2098675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5" descr="D:\PROJETS\Fast Neutron Imaging\PHOTOS\Detecteur\Bulk circuit 0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111625"/>
            <a:ext cx="1954212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Groupe 100"/>
          <p:cNvGrpSpPr>
            <a:grpSpLocks/>
          </p:cNvGrpSpPr>
          <p:nvPr/>
        </p:nvGrpSpPr>
        <p:grpSpPr bwMode="auto">
          <a:xfrm>
            <a:off x="1643063" y="3355975"/>
            <a:ext cx="4649787" cy="284163"/>
            <a:chOff x="1847765" y="2804131"/>
            <a:chExt cx="4650577" cy="31963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1847765" y="2839844"/>
              <a:ext cx="4650577" cy="28391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600">
                <a:solidFill>
                  <a:prstClr val="black"/>
                </a:solidFill>
                <a:latin typeface="Comic Sans MS" pitchFamily="66" charset="0"/>
                <a:cs typeface="+mn-cs"/>
              </a:endParaRPr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1979014" y="2805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2202139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4" name="Rectangle 14"/>
            <p:cNvSpPr>
              <a:spLocks noChangeArrowheads="1"/>
            </p:cNvSpPr>
            <p:nvPr/>
          </p:nvSpPr>
          <p:spPr bwMode="auto">
            <a:xfrm>
              <a:off x="2425263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5" name="Rectangle 15"/>
            <p:cNvSpPr>
              <a:spLocks noChangeArrowheads="1"/>
            </p:cNvSpPr>
            <p:nvPr/>
          </p:nvSpPr>
          <p:spPr bwMode="auto">
            <a:xfrm>
              <a:off x="2648387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6" name="Rectangle 16"/>
            <p:cNvSpPr>
              <a:spLocks noChangeArrowheads="1"/>
            </p:cNvSpPr>
            <p:nvPr/>
          </p:nvSpPr>
          <p:spPr bwMode="auto">
            <a:xfrm>
              <a:off x="2871512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7" name="Rectangle 17"/>
            <p:cNvSpPr>
              <a:spLocks noChangeArrowheads="1"/>
            </p:cNvSpPr>
            <p:nvPr/>
          </p:nvSpPr>
          <p:spPr bwMode="auto">
            <a:xfrm>
              <a:off x="3094636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8" name="Rectangle 18"/>
            <p:cNvSpPr>
              <a:spLocks noChangeArrowheads="1"/>
            </p:cNvSpPr>
            <p:nvPr/>
          </p:nvSpPr>
          <p:spPr bwMode="auto">
            <a:xfrm>
              <a:off x="3317760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9" name="Rectangle 19"/>
            <p:cNvSpPr>
              <a:spLocks noChangeArrowheads="1"/>
            </p:cNvSpPr>
            <p:nvPr/>
          </p:nvSpPr>
          <p:spPr bwMode="auto">
            <a:xfrm>
              <a:off x="3540885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0" name="Rectangle 20"/>
            <p:cNvSpPr>
              <a:spLocks noChangeArrowheads="1"/>
            </p:cNvSpPr>
            <p:nvPr/>
          </p:nvSpPr>
          <p:spPr bwMode="auto">
            <a:xfrm>
              <a:off x="3764009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1" name="Rectangle 21"/>
            <p:cNvSpPr>
              <a:spLocks noChangeArrowheads="1"/>
            </p:cNvSpPr>
            <p:nvPr/>
          </p:nvSpPr>
          <p:spPr bwMode="auto">
            <a:xfrm>
              <a:off x="3987133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2" name="Rectangle 22"/>
            <p:cNvSpPr>
              <a:spLocks noChangeArrowheads="1"/>
            </p:cNvSpPr>
            <p:nvPr/>
          </p:nvSpPr>
          <p:spPr bwMode="auto">
            <a:xfrm>
              <a:off x="4210258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4433382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4656506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4879631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5102755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5325879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8" name="Rectangle 28"/>
            <p:cNvSpPr>
              <a:spLocks noChangeArrowheads="1"/>
            </p:cNvSpPr>
            <p:nvPr/>
          </p:nvSpPr>
          <p:spPr bwMode="auto">
            <a:xfrm>
              <a:off x="5549004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59" name="Rectangle 29"/>
            <p:cNvSpPr>
              <a:spLocks noChangeArrowheads="1"/>
            </p:cNvSpPr>
            <p:nvPr/>
          </p:nvSpPr>
          <p:spPr bwMode="auto">
            <a:xfrm>
              <a:off x="5772128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5995252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61" name="Rectangle 31"/>
            <p:cNvSpPr>
              <a:spLocks noChangeArrowheads="1"/>
            </p:cNvSpPr>
            <p:nvPr/>
          </p:nvSpPr>
          <p:spPr bwMode="auto">
            <a:xfrm>
              <a:off x="6218377" y="2804131"/>
              <a:ext cx="186023" cy="2836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cxnSp>
        <p:nvCxnSpPr>
          <p:cNvPr id="62" name="Connecteur droit 7"/>
          <p:cNvCxnSpPr>
            <a:cxnSpLocks noChangeShapeType="1"/>
          </p:cNvCxnSpPr>
          <p:nvPr/>
        </p:nvCxnSpPr>
        <p:spPr bwMode="auto">
          <a:xfrm>
            <a:off x="1638300" y="2679700"/>
            <a:ext cx="4649788" cy="0"/>
          </a:xfrm>
          <a:prstGeom prst="line">
            <a:avLst/>
          </a:prstGeom>
          <a:noFill/>
          <a:ln w="63500" cmpd="tri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3" name="Groupe 5119"/>
          <p:cNvGrpSpPr>
            <a:grpSpLocks/>
          </p:cNvGrpSpPr>
          <p:nvPr/>
        </p:nvGrpSpPr>
        <p:grpSpPr bwMode="auto">
          <a:xfrm>
            <a:off x="985838" y="2590800"/>
            <a:ext cx="7376655" cy="619125"/>
            <a:chOff x="1190262" y="2039313"/>
            <a:chExt cx="7377555" cy="694281"/>
          </a:xfrm>
        </p:grpSpPr>
        <p:sp>
          <p:nvSpPr>
            <p:cNvPr id="64" name="ZoneTexte 36"/>
            <p:cNvSpPr txBox="1">
              <a:spLocks noChangeArrowheads="1"/>
            </p:cNvSpPr>
            <p:nvPr/>
          </p:nvSpPr>
          <p:spPr bwMode="auto">
            <a:xfrm>
              <a:off x="1190262" y="2300911"/>
              <a:ext cx="720157" cy="345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15</a:t>
              </a:r>
              <a:r>
                <a:rPr lang="en-US" sz="1400" dirty="0">
                  <a:solidFill>
                    <a:srgbClr val="000000"/>
                  </a:solidFill>
                  <a:latin typeface="Constantia" pitchFamily="18" charset="0"/>
                </a:rPr>
                <a:t> mm</a:t>
              </a:r>
            </a:p>
          </p:txBody>
        </p:sp>
        <p:sp>
          <p:nvSpPr>
            <p:cNvPr id="65" name="ZoneTexte 68"/>
            <p:cNvSpPr txBox="1">
              <a:spLocks noChangeArrowheads="1"/>
            </p:cNvSpPr>
            <p:nvPr/>
          </p:nvSpPr>
          <p:spPr bwMode="auto">
            <a:xfrm>
              <a:off x="7840221" y="2039313"/>
              <a:ext cx="727596" cy="379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600" dirty="0" err="1">
                  <a:solidFill>
                    <a:srgbClr val="000000"/>
                  </a:solidFill>
                  <a:latin typeface="Constantia" pitchFamily="18" charset="0"/>
                </a:rPr>
                <a:t>HV</a:t>
              </a:r>
              <a:r>
                <a:rPr lang="en-US" sz="1600" baseline="-25000" dirty="0" err="1">
                  <a:solidFill>
                    <a:srgbClr val="000000"/>
                  </a:solidFill>
                  <a:latin typeface="Constantia" pitchFamily="18" charset="0"/>
                </a:rPr>
                <a:t>drift</a:t>
              </a:r>
              <a:endParaRPr lang="en-US" sz="1600" baseline="-25000" dirty="0">
                <a:solidFill>
                  <a:srgbClr val="000000"/>
                </a:solidFill>
                <a:latin typeface="Constantia" pitchFamily="18" charset="0"/>
              </a:endParaRPr>
            </a:p>
          </p:txBody>
        </p:sp>
        <p:cxnSp>
          <p:nvCxnSpPr>
            <p:cNvPr id="66" name="Connecteur droit 9"/>
            <p:cNvCxnSpPr>
              <a:cxnSpLocks noChangeShapeType="1"/>
            </p:cNvCxnSpPr>
            <p:nvPr/>
          </p:nvCxnSpPr>
          <p:spPr bwMode="auto">
            <a:xfrm>
              <a:off x="1849640" y="2205529"/>
              <a:ext cx="465057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Connecteur droit avec flèche 32"/>
            <p:cNvCxnSpPr>
              <a:cxnSpLocks noChangeShapeType="1"/>
            </p:cNvCxnSpPr>
            <p:nvPr/>
          </p:nvCxnSpPr>
          <p:spPr bwMode="auto">
            <a:xfrm>
              <a:off x="1849640" y="2205529"/>
              <a:ext cx="0" cy="52806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stealth" w="med" len="sm"/>
              <a:tailEnd type="stealth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Connecteur droit avec flèche 40"/>
            <p:cNvCxnSpPr>
              <a:cxnSpLocks noChangeShapeType="1"/>
            </p:cNvCxnSpPr>
            <p:nvPr/>
          </p:nvCxnSpPr>
          <p:spPr bwMode="auto">
            <a:xfrm>
              <a:off x="6500217" y="2205529"/>
              <a:ext cx="1240154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Connecteur droit avec flèche 82"/>
            <p:cNvCxnSpPr>
              <a:cxnSpLocks noChangeShapeType="1"/>
            </p:cNvCxnSpPr>
            <p:nvPr/>
          </p:nvCxnSpPr>
          <p:spPr bwMode="auto">
            <a:xfrm>
              <a:off x="6404400" y="2200602"/>
              <a:ext cx="0" cy="528065"/>
            </a:xfrm>
            <a:prstGeom prst="straightConnector1">
              <a:avLst/>
            </a:prstGeom>
            <a:noFill/>
            <a:ln w="19050" algn="ctr">
              <a:solidFill>
                <a:srgbClr val="C00000"/>
              </a:solidFill>
              <a:round/>
              <a:headEnd type="arrow" w="med" len="sm"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ZoneTexte 84"/>
            <p:cNvSpPr txBox="1">
              <a:spLocks noChangeArrowheads="1"/>
            </p:cNvSpPr>
            <p:nvPr/>
          </p:nvSpPr>
          <p:spPr bwMode="auto">
            <a:xfrm>
              <a:off x="6514650" y="2260575"/>
              <a:ext cx="1263770" cy="310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200" dirty="0" err="1">
                  <a:solidFill>
                    <a:srgbClr val="C00000"/>
                  </a:solidFill>
                  <a:latin typeface="Constantia" pitchFamily="18" charset="0"/>
                </a:rPr>
                <a:t>E</a:t>
              </a:r>
              <a:r>
                <a:rPr lang="en-US" sz="1200" baseline="-25000" dirty="0" err="1">
                  <a:solidFill>
                    <a:srgbClr val="C00000"/>
                  </a:solidFill>
                  <a:latin typeface="Constantia" pitchFamily="18" charset="0"/>
                </a:rPr>
                <a:t>drift</a:t>
              </a:r>
              <a:r>
                <a:rPr lang="en-US" sz="1200" dirty="0">
                  <a:solidFill>
                    <a:srgbClr val="C00000"/>
                  </a:solidFill>
                  <a:latin typeface="Constantia" pitchFamily="18" charset="0"/>
                </a:rPr>
                <a:t> ~ </a:t>
              </a:r>
              <a:r>
                <a:rPr lang="en-US" sz="12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160</a:t>
              </a:r>
              <a:r>
                <a:rPr lang="en-US" sz="1200" dirty="0">
                  <a:solidFill>
                    <a:srgbClr val="C00000"/>
                  </a:solidFill>
                  <a:latin typeface="Constantia" pitchFamily="18" charset="0"/>
                </a:rPr>
                <a:t> V/cm</a:t>
              </a:r>
              <a:endParaRPr lang="en-US" sz="1200" baseline="-25000" dirty="0">
                <a:solidFill>
                  <a:srgbClr val="C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71" name="Groupe 99"/>
          <p:cNvGrpSpPr/>
          <p:nvPr/>
        </p:nvGrpSpPr>
        <p:grpSpPr>
          <a:xfrm>
            <a:off x="2090371" y="2285624"/>
            <a:ext cx="3778200" cy="235881"/>
            <a:chOff x="2321158" y="1811370"/>
            <a:chExt cx="3778200" cy="264658"/>
          </a:xfrm>
          <a:solidFill>
            <a:schemeClr val="bg1">
              <a:lumMod val="65000"/>
            </a:schemeClr>
          </a:solidFill>
        </p:grpSpPr>
        <p:sp>
          <p:nvSpPr>
            <p:cNvPr id="72" name="Rectangle 71"/>
            <p:cNvSpPr/>
            <p:nvPr/>
          </p:nvSpPr>
          <p:spPr bwMode="auto">
            <a:xfrm>
              <a:off x="2321158" y="1811370"/>
              <a:ext cx="3778200" cy="264658"/>
            </a:xfrm>
            <a:prstGeom prst="rect">
              <a:avLst/>
            </a:prstGeom>
            <a:grp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 dirty="0">
                  <a:solidFill>
                    <a:prstClr val="black"/>
                  </a:solidFill>
                  <a:latin typeface="Constantia" pitchFamily="18" charset="0"/>
                  <a:cs typeface="+mn-cs"/>
                </a:rPr>
                <a:t>PE</a:t>
              </a:r>
            </a:p>
          </p:txBody>
        </p:sp>
        <p:cxnSp>
          <p:nvCxnSpPr>
            <p:cNvPr id="73" name="Connecteur droit 88"/>
            <p:cNvCxnSpPr/>
            <p:nvPr/>
          </p:nvCxnSpPr>
          <p:spPr bwMode="auto">
            <a:xfrm>
              <a:off x="3410771" y="1819562"/>
              <a:ext cx="0" cy="256077"/>
            </a:xfrm>
            <a:prstGeom prst="line">
              <a:avLst/>
            </a:prstGeom>
            <a:grpFill/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Connecteur droit 101"/>
            <p:cNvCxnSpPr/>
            <p:nvPr/>
          </p:nvCxnSpPr>
          <p:spPr bwMode="auto">
            <a:xfrm>
              <a:off x="3563171" y="1819558"/>
              <a:ext cx="0" cy="256077"/>
            </a:xfrm>
            <a:prstGeom prst="line">
              <a:avLst/>
            </a:prstGeom>
            <a:grpFill/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Connecteur droit 102"/>
            <p:cNvCxnSpPr/>
            <p:nvPr/>
          </p:nvCxnSpPr>
          <p:spPr bwMode="auto">
            <a:xfrm>
              <a:off x="3933291" y="1819554"/>
              <a:ext cx="0" cy="256077"/>
            </a:xfrm>
            <a:prstGeom prst="line">
              <a:avLst/>
            </a:prstGeom>
            <a:grpFill/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Connecteur droit 103"/>
            <p:cNvCxnSpPr/>
            <p:nvPr/>
          </p:nvCxnSpPr>
          <p:spPr bwMode="auto">
            <a:xfrm>
              <a:off x="4303411" y="1819550"/>
              <a:ext cx="0" cy="256077"/>
            </a:xfrm>
            <a:prstGeom prst="line">
              <a:avLst/>
            </a:prstGeom>
            <a:grpFill/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Connecteur droit 104"/>
            <p:cNvCxnSpPr/>
            <p:nvPr/>
          </p:nvCxnSpPr>
          <p:spPr bwMode="auto">
            <a:xfrm>
              <a:off x="4673531" y="1819546"/>
              <a:ext cx="0" cy="256077"/>
            </a:xfrm>
            <a:prstGeom prst="line">
              <a:avLst/>
            </a:prstGeom>
            <a:grpFill/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Connecteur droit 105"/>
            <p:cNvCxnSpPr/>
            <p:nvPr/>
          </p:nvCxnSpPr>
          <p:spPr bwMode="auto">
            <a:xfrm>
              <a:off x="4825931" y="1819542"/>
              <a:ext cx="0" cy="256077"/>
            </a:xfrm>
            <a:prstGeom prst="line">
              <a:avLst/>
            </a:prstGeom>
            <a:grpFill/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9" name="Espace réservé du contenu 2"/>
          <p:cNvSpPr txBox="1">
            <a:spLocks/>
          </p:cNvSpPr>
          <p:nvPr/>
        </p:nvSpPr>
        <p:spPr bwMode="auto">
          <a:xfrm>
            <a:off x="609600" y="1434306"/>
            <a:ext cx="63119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8" tIns="45709" rIns="91418" bIns="45709"/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dirty="0">
                <a:solidFill>
                  <a:srgbClr val="663300"/>
                </a:solidFill>
                <a:latin typeface="Constantia" pitchFamily="18" charset="0"/>
              </a:rPr>
              <a:t>Detector layout: </a:t>
            </a:r>
            <a:r>
              <a:rPr lang="en-US" altLang="zh-CN" dirty="0">
                <a:solidFill>
                  <a:srgbClr val="66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1728 </a:t>
            </a:r>
            <a:r>
              <a:rPr lang="en-US" altLang="zh-CN" dirty="0" smtClean="0">
                <a:solidFill>
                  <a:srgbClr val="663300"/>
                </a:solidFill>
                <a:latin typeface="Constantia" pitchFamily="18" charset="0"/>
                <a:ea typeface="宋体" pitchFamily="2" charset="-122"/>
              </a:rPr>
              <a:t>(</a:t>
            </a:r>
            <a:r>
              <a:rPr lang="en-US" altLang="zh-CN" dirty="0" smtClean="0">
                <a:solidFill>
                  <a:srgbClr val="66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48</a:t>
            </a:r>
            <a:r>
              <a:rPr lang="en-US" altLang="zh-CN" dirty="0" smtClean="0">
                <a:solidFill>
                  <a:srgbClr val="663300"/>
                </a:solidFill>
                <a:latin typeface="Constantia" pitchFamily="18" charset="0"/>
                <a:ea typeface="宋体" pitchFamily="2" charset="-122"/>
              </a:rPr>
              <a:t>×</a:t>
            </a:r>
            <a:r>
              <a:rPr lang="en-US" altLang="zh-CN" dirty="0" smtClean="0">
                <a:solidFill>
                  <a:srgbClr val="66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36</a:t>
            </a:r>
            <a:r>
              <a:rPr lang="en-US" altLang="zh-CN" dirty="0" smtClean="0">
                <a:solidFill>
                  <a:srgbClr val="663300"/>
                </a:solidFill>
                <a:latin typeface="Constantia" pitchFamily="18" charset="0"/>
                <a:ea typeface="宋体" pitchFamily="2" charset="-122"/>
              </a:rPr>
              <a:t>) </a:t>
            </a:r>
            <a:r>
              <a:rPr lang="en-US" altLang="zh-CN" dirty="0">
                <a:solidFill>
                  <a:srgbClr val="663300"/>
                </a:solidFill>
                <a:latin typeface="Constantia" pitchFamily="18" charset="0"/>
                <a:ea typeface="宋体" pitchFamily="2" charset="-122"/>
              </a:rPr>
              <a:t>pads of </a:t>
            </a:r>
            <a:r>
              <a:rPr lang="en-US" altLang="zh-CN" dirty="0">
                <a:solidFill>
                  <a:srgbClr val="66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1.75 </a:t>
            </a:r>
            <a:r>
              <a:rPr lang="en-US" altLang="zh-CN" dirty="0">
                <a:solidFill>
                  <a:srgbClr val="663300"/>
                </a:solidFill>
                <a:latin typeface="Constantia" pitchFamily="18" charset="0"/>
                <a:ea typeface="宋体" pitchFamily="2" charset="-122"/>
              </a:rPr>
              <a:t>mm×</a:t>
            </a:r>
            <a:r>
              <a:rPr lang="en-US" altLang="zh-CN" dirty="0">
                <a:solidFill>
                  <a:srgbClr val="66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1.50 </a:t>
            </a:r>
            <a:r>
              <a:rPr lang="en-US" altLang="zh-CN" dirty="0">
                <a:solidFill>
                  <a:srgbClr val="663300"/>
                </a:solidFill>
                <a:latin typeface="Constantia" pitchFamily="18" charset="0"/>
                <a:ea typeface="宋体" pitchFamily="2" charset="-122"/>
              </a:rPr>
              <a:t>mm</a:t>
            </a:r>
          </a:p>
        </p:txBody>
      </p:sp>
      <p:sp>
        <p:nvSpPr>
          <p:cNvPr id="81" name="Espace réservé du contenu 2"/>
          <p:cNvSpPr txBox="1">
            <a:spLocks/>
          </p:cNvSpPr>
          <p:nvPr/>
        </p:nvSpPr>
        <p:spPr bwMode="auto">
          <a:xfrm>
            <a:off x="6630571" y="1451563"/>
            <a:ext cx="2437229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8" tIns="45709" rIns="91418" bIns="45709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dirty="0">
                <a:solidFill>
                  <a:srgbClr val="000099"/>
                </a:solidFill>
                <a:latin typeface="Bell MT" pitchFamily="18" charset="0"/>
              </a:rPr>
              <a:t> </a:t>
            </a:r>
            <a:r>
              <a:rPr lang="en-US" dirty="0">
                <a:solidFill>
                  <a:srgbClr val="663300"/>
                </a:solidFill>
                <a:latin typeface="Constantia" pitchFamily="18" charset="0"/>
              </a:rPr>
              <a:t>+ bulk Micromegas</a:t>
            </a:r>
            <a:endParaRPr lang="en-US" altLang="zh-CN" dirty="0">
              <a:solidFill>
                <a:srgbClr val="663300"/>
              </a:solidFill>
              <a:latin typeface="Constantia" pitchFamily="18" charset="0"/>
              <a:ea typeface="宋体" pitchFamily="2" charset="-122"/>
            </a:endParaRPr>
          </a:p>
        </p:txBody>
      </p:sp>
      <p:sp>
        <p:nvSpPr>
          <p:cNvPr id="82" name="Espace réservé du contenu 2"/>
          <p:cNvSpPr txBox="1">
            <a:spLocks/>
          </p:cNvSpPr>
          <p:nvPr/>
        </p:nvSpPr>
        <p:spPr bwMode="auto">
          <a:xfrm>
            <a:off x="611188" y="1768475"/>
            <a:ext cx="4286312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8" tIns="45709" rIns="91418" bIns="45709"/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dirty="0">
                <a:solidFill>
                  <a:srgbClr val="0000CC"/>
                </a:solidFill>
                <a:latin typeface="Constantia" pitchFamily="18" charset="0"/>
              </a:rPr>
              <a:t>Elastic scattering on hydrogen n </a:t>
            </a:r>
            <a:r>
              <a:rPr lang="en-US" dirty="0">
                <a:solidFill>
                  <a:srgbClr val="0000CC"/>
                </a:solidFill>
                <a:latin typeface="Constantia" pitchFamily="18" charset="0"/>
                <a:sym typeface="Wingdings" pitchFamily="2" charset="2"/>
              </a:rPr>
              <a:t> p</a:t>
            </a:r>
            <a:endParaRPr lang="en-US" altLang="zh-CN" dirty="0">
              <a:solidFill>
                <a:srgbClr val="0000CC"/>
              </a:solidFill>
              <a:latin typeface="Constantia" pitchFamily="18" charset="0"/>
              <a:ea typeface="宋体" pitchFamily="2" charset="-122"/>
            </a:endParaRPr>
          </a:p>
        </p:txBody>
      </p:sp>
      <p:sp>
        <p:nvSpPr>
          <p:cNvPr id="83" name="Espace réservé du contenu 2"/>
          <p:cNvSpPr txBox="1">
            <a:spLocks/>
          </p:cNvSpPr>
          <p:nvPr/>
        </p:nvSpPr>
        <p:spPr bwMode="auto">
          <a:xfrm>
            <a:off x="4571726" y="1768475"/>
            <a:ext cx="2935287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8" tIns="45709" rIns="91418" bIns="45709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dirty="0" smtClean="0">
                <a:solidFill>
                  <a:srgbClr val="115964"/>
                </a:solidFill>
                <a:latin typeface="Constantia" pitchFamily="18" charset="0"/>
              </a:rPr>
              <a:t>+ </a:t>
            </a:r>
            <a:r>
              <a:rPr lang="en-US" dirty="0">
                <a:solidFill>
                  <a:srgbClr val="115964"/>
                </a:solidFill>
                <a:latin typeface="Constantia" pitchFamily="18" charset="0"/>
              </a:rPr>
              <a:t>masks (PE)</a:t>
            </a:r>
            <a:endParaRPr lang="en-US" altLang="zh-CN" dirty="0">
              <a:solidFill>
                <a:srgbClr val="115964"/>
              </a:solidFill>
              <a:latin typeface="Constantia" pitchFamily="18" charset="0"/>
              <a:ea typeface="宋体" pitchFamily="2" charset="-122"/>
            </a:endParaRPr>
          </a:p>
        </p:txBody>
      </p:sp>
      <p:sp>
        <p:nvSpPr>
          <p:cNvPr id="84" name="ZoneTexte 5120"/>
          <p:cNvSpPr txBox="1">
            <a:spLocks noChangeArrowheads="1"/>
          </p:cNvSpPr>
          <p:nvPr/>
        </p:nvSpPr>
        <p:spPr bwMode="auto">
          <a:xfrm>
            <a:off x="3879850" y="6200775"/>
            <a:ext cx="571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FFFFFF"/>
                </a:solidFill>
                <a:latin typeface="Constantia" pitchFamily="18" charset="0"/>
              </a:rPr>
              <a:t>PCB</a:t>
            </a:r>
          </a:p>
        </p:txBody>
      </p:sp>
      <p:sp>
        <p:nvSpPr>
          <p:cNvPr id="85" name="ZoneTexte 169"/>
          <p:cNvSpPr txBox="1">
            <a:spLocks noChangeArrowheads="1"/>
          </p:cNvSpPr>
          <p:nvPr/>
        </p:nvSpPr>
        <p:spPr bwMode="auto">
          <a:xfrm>
            <a:off x="6804025" y="6218238"/>
            <a:ext cx="12700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Constantia" pitchFamily="18" charset="0"/>
              </a:rPr>
              <a:t>Micromegas</a:t>
            </a:r>
          </a:p>
        </p:txBody>
      </p:sp>
      <p:cxnSp>
        <p:nvCxnSpPr>
          <p:cNvPr id="86" name="Connecteur droit 5126"/>
          <p:cNvCxnSpPr>
            <a:cxnSpLocks noChangeShapeType="1"/>
          </p:cNvCxnSpPr>
          <p:nvPr/>
        </p:nvCxnSpPr>
        <p:spPr bwMode="auto">
          <a:xfrm flipH="1">
            <a:off x="4545013" y="2190750"/>
            <a:ext cx="7937" cy="4302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Connecteur droit 5128"/>
          <p:cNvCxnSpPr>
            <a:cxnSpLocks noChangeShapeType="1"/>
          </p:cNvCxnSpPr>
          <p:nvPr/>
        </p:nvCxnSpPr>
        <p:spPr bwMode="auto">
          <a:xfrm flipH="1">
            <a:off x="3795583" y="2679700"/>
            <a:ext cx="749431" cy="6762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ZoneTexte 5130"/>
          <p:cNvSpPr txBox="1">
            <a:spLocks noChangeArrowheads="1"/>
          </p:cNvSpPr>
          <p:nvPr/>
        </p:nvSpPr>
        <p:spPr bwMode="auto">
          <a:xfrm>
            <a:off x="4568825" y="1957388"/>
            <a:ext cx="307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  <a:latin typeface="Bell MT" pitchFamily="18" charset="0"/>
              </a:rPr>
              <a:t>n</a:t>
            </a:r>
          </a:p>
        </p:txBody>
      </p:sp>
      <p:sp>
        <p:nvSpPr>
          <p:cNvPr id="89" name="ZoneTexte 177"/>
          <p:cNvSpPr txBox="1">
            <a:spLocks noChangeArrowheads="1"/>
          </p:cNvSpPr>
          <p:nvPr/>
        </p:nvSpPr>
        <p:spPr bwMode="auto">
          <a:xfrm>
            <a:off x="3910013" y="2782888"/>
            <a:ext cx="307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  <a:latin typeface="Bell MT" pitchFamily="18" charset="0"/>
              </a:rPr>
              <a:t>p</a:t>
            </a:r>
          </a:p>
        </p:txBody>
      </p:sp>
      <p:grpSp>
        <p:nvGrpSpPr>
          <p:cNvPr id="90" name="Groupe 38"/>
          <p:cNvGrpSpPr>
            <a:grpSpLocks/>
          </p:cNvGrpSpPr>
          <p:nvPr/>
        </p:nvGrpSpPr>
        <p:grpSpPr bwMode="auto">
          <a:xfrm>
            <a:off x="6276975" y="1936750"/>
            <a:ext cx="2562223" cy="671513"/>
            <a:chOff x="6352137" y="1831428"/>
            <a:chExt cx="2561216" cy="753272"/>
          </a:xfrm>
        </p:grpSpPr>
        <p:sp>
          <p:nvSpPr>
            <p:cNvPr id="91" name="ZoneTexte 86"/>
            <p:cNvSpPr txBox="1">
              <a:spLocks noChangeArrowheads="1"/>
            </p:cNvSpPr>
            <p:nvPr/>
          </p:nvSpPr>
          <p:spPr bwMode="auto">
            <a:xfrm>
              <a:off x="6511380" y="1831428"/>
              <a:ext cx="2401973" cy="517874"/>
            </a:xfrm>
            <a:prstGeom prst="rect">
              <a:avLst/>
            </a:prstGeom>
            <a:noFill/>
            <a:ln w="127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sz="1200" dirty="0">
                  <a:solidFill>
                    <a:srgbClr val="000000"/>
                  </a:solidFill>
                  <a:latin typeface="Constantia" pitchFamily="18" charset="0"/>
                </a:rPr>
                <a:t>Aluminized </a:t>
              </a:r>
              <a:r>
                <a:rPr lang="en-US" sz="1200" dirty="0">
                  <a:solidFill>
                    <a:srgbClr val="FF0000"/>
                  </a:solidFill>
                  <a:latin typeface="Constantia" pitchFamily="18" charset="0"/>
                </a:rPr>
                <a:t>polyethylene</a:t>
              </a:r>
              <a:r>
                <a:rPr lang="en-US" sz="1200" dirty="0">
                  <a:solidFill>
                    <a:srgbClr val="000000"/>
                  </a:solidFill>
                  <a:latin typeface="Constantia" pitchFamily="18" charset="0"/>
                </a:rPr>
                <a:t> 1 mm</a:t>
              </a:r>
              <a:endParaRPr lang="en-US" sz="1200" baseline="-25000" dirty="0">
                <a:solidFill>
                  <a:srgbClr val="000000"/>
                </a:solidFill>
                <a:latin typeface="Constantia" pitchFamily="18" charset="0"/>
              </a:endParaRPr>
            </a:p>
            <a:p>
              <a:pPr algn="ctr" eaLnBrk="1" hangingPunct="1"/>
              <a:r>
                <a:rPr lang="en-US" sz="1200" dirty="0">
                  <a:solidFill>
                    <a:srgbClr val="000000"/>
                  </a:solidFill>
                  <a:latin typeface="Constantia" pitchFamily="18" charset="0"/>
                </a:rPr>
                <a:t>between </a:t>
              </a: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1200" dirty="0">
                  <a:solidFill>
                    <a:srgbClr val="000000"/>
                  </a:solidFill>
                  <a:latin typeface="Constantia" pitchFamily="18" charset="0"/>
                </a:rPr>
                <a:t> layers (</a:t>
              </a: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0.5</a:t>
              </a:r>
              <a:r>
                <a:rPr lang="en-US" sz="1200" dirty="0">
                  <a:solidFill>
                    <a:srgbClr val="000000"/>
                  </a:solidFill>
                  <a:latin typeface="Constantia" pitchFamily="18" charset="0"/>
                </a:rPr>
                <a:t> µm) of Al</a:t>
              </a:r>
            </a:p>
          </p:txBody>
        </p:sp>
        <p:cxnSp>
          <p:nvCxnSpPr>
            <p:cNvPr id="92" name="Connecteur droit 11"/>
            <p:cNvCxnSpPr>
              <a:cxnSpLocks noChangeShapeType="1"/>
            </p:cNvCxnSpPr>
            <p:nvPr/>
          </p:nvCxnSpPr>
          <p:spPr bwMode="auto">
            <a:xfrm flipH="1">
              <a:off x="6352137" y="2296842"/>
              <a:ext cx="148358" cy="287858"/>
            </a:xfrm>
            <a:prstGeom prst="line">
              <a:avLst/>
            </a:prstGeom>
            <a:noFill/>
            <a:ln w="127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1403350" y="3807023"/>
            <a:ext cx="853119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57.4</a:t>
            </a:r>
            <a:r>
              <a:rPr lang="en-US" sz="1400" dirty="0">
                <a:solidFill>
                  <a:srgbClr val="000000"/>
                </a:solidFill>
                <a:latin typeface="Constantia" pitchFamily="18" charset="0"/>
              </a:rPr>
              <a:t> mm</a:t>
            </a:r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 rot="-5400000">
            <a:off x="350189" y="4998343"/>
            <a:ext cx="922047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88.6 </a:t>
            </a:r>
            <a:r>
              <a:rPr lang="en-US" sz="1400" dirty="0">
                <a:solidFill>
                  <a:srgbClr val="000000"/>
                </a:solidFill>
                <a:latin typeface="Constantia" pitchFamily="18" charset="0"/>
              </a:rPr>
              <a:t> mm</a:t>
            </a:r>
          </a:p>
        </p:txBody>
      </p:sp>
      <p:sp>
        <p:nvSpPr>
          <p:cNvPr id="95" name="ZoneTexte 6"/>
          <p:cNvSpPr txBox="1">
            <a:spLocks noChangeArrowheads="1"/>
          </p:cNvSpPr>
          <p:nvPr/>
        </p:nvSpPr>
        <p:spPr bwMode="auto">
          <a:xfrm>
            <a:off x="2636838" y="6210300"/>
            <a:ext cx="8317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400" dirty="0" err="1">
                <a:solidFill>
                  <a:srgbClr val="000000"/>
                </a:solidFill>
                <a:latin typeface="Constantia" pitchFamily="18" charset="0"/>
              </a:rPr>
              <a:t>Cosmics</a:t>
            </a:r>
            <a:endParaRPr lang="en-US" sz="1400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96" name="ZoneTexte 34"/>
          <p:cNvSpPr txBox="1">
            <a:spLocks noChangeArrowheads="1"/>
          </p:cNvSpPr>
          <p:nvPr/>
        </p:nvSpPr>
        <p:spPr bwMode="auto">
          <a:xfrm>
            <a:off x="2700338" y="5826125"/>
            <a:ext cx="858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0000"/>
                </a:solidFill>
                <a:latin typeface="Constantia" pitchFamily="18" charset="0"/>
              </a:rPr>
              <a:t>(x, y, t)</a:t>
            </a:r>
            <a:endParaRPr lang="en-US" sz="1400" dirty="0">
              <a:solidFill>
                <a:srgbClr val="000000"/>
              </a:solidFill>
              <a:latin typeface="Constantia" pitchFamily="18" charset="0"/>
            </a:endParaRPr>
          </a:p>
        </p:txBody>
      </p:sp>
      <p:grpSp>
        <p:nvGrpSpPr>
          <p:cNvPr id="97" name="Groupe 89"/>
          <p:cNvGrpSpPr>
            <a:grpSpLocks/>
          </p:cNvGrpSpPr>
          <p:nvPr/>
        </p:nvGrpSpPr>
        <p:grpSpPr bwMode="auto">
          <a:xfrm>
            <a:off x="1763713" y="3387725"/>
            <a:ext cx="495300" cy="454025"/>
            <a:chOff x="1673420" y="1660682"/>
            <a:chExt cx="632717" cy="1680885"/>
          </a:xfrm>
        </p:grpSpPr>
        <p:cxnSp>
          <p:nvCxnSpPr>
            <p:cNvPr id="98" name="Connecteur droit 90"/>
            <p:cNvCxnSpPr>
              <a:cxnSpLocks noChangeShapeType="1"/>
            </p:cNvCxnSpPr>
            <p:nvPr/>
          </p:nvCxnSpPr>
          <p:spPr bwMode="auto">
            <a:xfrm flipH="1">
              <a:off x="1797106" y="1660682"/>
              <a:ext cx="12292" cy="1068886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9" name="Triangle isocèle 91"/>
            <p:cNvSpPr>
              <a:spLocks noChangeArrowheads="1"/>
            </p:cNvSpPr>
            <p:nvPr/>
          </p:nvSpPr>
          <p:spPr bwMode="auto">
            <a:xfrm rot="10800000">
              <a:off x="1673420" y="2729566"/>
              <a:ext cx="252000" cy="180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 sz="3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cxnSp>
          <p:nvCxnSpPr>
            <p:cNvPr id="100" name="Connecteur droit 92"/>
            <p:cNvCxnSpPr>
              <a:cxnSpLocks noChangeShapeType="1"/>
              <a:stCxn id="99" idx="0"/>
            </p:cNvCxnSpPr>
            <p:nvPr/>
          </p:nvCxnSpPr>
          <p:spPr bwMode="auto">
            <a:xfrm>
              <a:off x="1799420" y="2909566"/>
              <a:ext cx="220" cy="432001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Connecteur droit 93"/>
            <p:cNvCxnSpPr>
              <a:cxnSpLocks noChangeShapeType="1"/>
            </p:cNvCxnSpPr>
            <p:nvPr/>
          </p:nvCxnSpPr>
          <p:spPr bwMode="auto">
            <a:xfrm>
              <a:off x="2047057" y="2819566"/>
              <a:ext cx="259080" cy="0"/>
            </a:xfrm>
            <a:prstGeom prst="line">
              <a:avLst/>
            </a:prstGeom>
            <a:noFill/>
            <a:ln w="63500" cmpd="dbl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Connecteur droit 94"/>
            <p:cNvCxnSpPr>
              <a:cxnSpLocks noChangeShapeType="1"/>
            </p:cNvCxnSpPr>
            <p:nvPr/>
          </p:nvCxnSpPr>
          <p:spPr bwMode="auto">
            <a:xfrm>
              <a:off x="1808518" y="2504688"/>
              <a:ext cx="3600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Connecteur droit 95"/>
            <p:cNvCxnSpPr>
              <a:cxnSpLocks noChangeShapeType="1"/>
            </p:cNvCxnSpPr>
            <p:nvPr/>
          </p:nvCxnSpPr>
          <p:spPr bwMode="auto">
            <a:xfrm>
              <a:off x="2177734" y="2502634"/>
              <a:ext cx="0" cy="288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Connecteur droit 96"/>
            <p:cNvCxnSpPr>
              <a:cxnSpLocks noChangeShapeType="1"/>
            </p:cNvCxnSpPr>
            <p:nvPr/>
          </p:nvCxnSpPr>
          <p:spPr bwMode="auto">
            <a:xfrm>
              <a:off x="2177734" y="2842448"/>
              <a:ext cx="0" cy="288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Connecteur droit 97"/>
            <p:cNvCxnSpPr>
              <a:cxnSpLocks noChangeShapeType="1"/>
            </p:cNvCxnSpPr>
            <p:nvPr/>
          </p:nvCxnSpPr>
          <p:spPr bwMode="auto">
            <a:xfrm flipH="1">
              <a:off x="1809397" y="3130386"/>
              <a:ext cx="3600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181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II</a:t>
            </a:r>
            <a:r>
              <a:rPr lang="fr-FR" altLang="zh-CN" dirty="0"/>
              <a:t>. </a:t>
            </a:r>
            <a:r>
              <a:rPr lang="fr-FR" altLang="zh-CN" dirty="0" err="1"/>
              <a:t>Other</a:t>
            </a:r>
            <a:r>
              <a:rPr lang="fr-FR" altLang="zh-CN" dirty="0"/>
              <a:t> </a:t>
            </a:r>
            <a:r>
              <a:rPr lang="fr-FR" altLang="zh-CN" dirty="0" err="1"/>
              <a:t>Micromegas</a:t>
            </a:r>
            <a:r>
              <a:rPr lang="fr-FR" altLang="zh-CN" dirty="0"/>
              <a:t> TPC </a:t>
            </a:r>
            <a:r>
              <a:rPr lang="fr-FR" altLang="zh-CN" dirty="0" smtClean="0"/>
              <a:t>application: neutron </a:t>
            </a:r>
            <a:r>
              <a:rPr lang="fr-FR" altLang="zh-CN" dirty="0" err="1" smtClean="0"/>
              <a:t>imaging</a:t>
            </a:r>
            <a:endParaRPr lang="en-US" altLang="zh-CN" dirty="0"/>
          </a:p>
        </p:txBody>
      </p:sp>
      <p:pic>
        <p:nvPicPr>
          <p:cNvPr id="6" name="Picture 5" descr="D:\PROJETS\Fast Neutron Imaging\DATA\GIF_RUN029\selection2\RUN029_animated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81463"/>
            <a:ext cx="180022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77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/>
      <p:bldP spid="82" grpId="0"/>
      <p:bldP spid="83" grpId="0"/>
      <p:bldP spid="85" grpId="0"/>
      <p:bldP spid="88" grpId="0"/>
      <p:bldP spid="89" grpId="0"/>
      <p:bldP spid="93" grpId="0" animBg="1"/>
      <p:bldP spid="94" grpId="0" animBg="1"/>
      <p:bldP spid="95" grpId="0"/>
      <p:bldP spid="9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:\wwx\PictureForThesis\Chapter8\Figure8-6\efficienc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656" y="2295763"/>
            <a:ext cx="4143374" cy="296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17643" cy="563562"/>
          </a:xfrm>
        </p:spPr>
        <p:txBody>
          <a:bodyPr/>
          <a:lstStyle/>
          <a:p>
            <a:pPr marL="342900" indent="-342900" eaLnBrk="1" hangingPunct="1"/>
            <a:r>
              <a:rPr lang="en-US" dirty="0" smtClean="0"/>
              <a:t>Simulation for converter efficiency</a:t>
            </a:r>
            <a:endParaRPr lang="fr-FR" dirty="0" smtClean="0"/>
          </a:p>
        </p:txBody>
      </p:sp>
      <p:sp>
        <p:nvSpPr>
          <p:cNvPr id="5" name="Espace réservé du contenu 1"/>
          <p:cNvSpPr>
            <a:spLocks noGrp="1"/>
          </p:cNvSpPr>
          <p:nvPr>
            <p:ph idx="1"/>
          </p:nvPr>
        </p:nvSpPr>
        <p:spPr>
          <a:xfrm>
            <a:off x="959643" y="1318987"/>
            <a:ext cx="7772400" cy="68738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Clr>
                <a:srgbClr val="0000FF"/>
              </a:buClr>
              <a:buFont typeface="Wingdings" pitchFamily="2" charset="2"/>
              <a:buChar char="q"/>
              <a:defRPr/>
            </a:pP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</a:rPr>
              <a:t>Neutron</a:t>
            </a: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  <a:sym typeface="Wingdings" pitchFamily="2" charset="2"/>
              </a:rPr>
              <a:t>p</a:t>
            </a: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</a:rPr>
              <a:t>roton recoiling efficiency in a polyethylene [C</a:t>
            </a:r>
            <a:r>
              <a:rPr lang="en-US" sz="2000" b="1" baseline="-25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</a:rPr>
              <a:t>H</a:t>
            </a:r>
            <a:r>
              <a:rPr lang="en-US" sz="2000" b="1" baseline="-25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</a:rPr>
              <a:t>]</a:t>
            </a:r>
            <a:r>
              <a:rPr lang="en-US" sz="2000" b="1" baseline="-25000" dirty="0" smtClean="0">
                <a:solidFill>
                  <a:srgbClr val="FF9900"/>
                </a:solidFill>
                <a:latin typeface="Constantia" pitchFamily="18" charset="0"/>
              </a:rPr>
              <a:t>n</a:t>
            </a: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</a:rPr>
              <a:t> layer coming from </a:t>
            </a:r>
            <a:r>
              <a:rPr lang="en-US" sz="2000" b="1" baseline="30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241</a:t>
            </a: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</a:rPr>
              <a:t>Am-</a:t>
            </a:r>
            <a:r>
              <a:rPr lang="en-US" sz="2000" b="1" baseline="30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000" b="1" dirty="0" smtClean="0">
                <a:solidFill>
                  <a:srgbClr val="FF9900"/>
                </a:solidFill>
                <a:latin typeface="Constantia" pitchFamily="18" charset="0"/>
              </a:rPr>
              <a:t>Be source</a:t>
            </a:r>
          </a:p>
        </p:txBody>
      </p:sp>
      <p:grpSp>
        <p:nvGrpSpPr>
          <p:cNvPr id="6" name="Groupe 8"/>
          <p:cNvGrpSpPr>
            <a:grpSpLocks/>
          </p:cNvGrpSpPr>
          <p:nvPr/>
        </p:nvGrpSpPr>
        <p:grpSpPr bwMode="auto">
          <a:xfrm>
            <a:off x="902188" y="2292349"/>
            <a:ext cx="3357770" cy="3212863"/>
            <a:chOff x="919289" y="2767161"/>
            <a:chExt cx="2937095" cy="2933577"/>
          </a:xfrm>
        </p:grpSpPr>
        <p:sp>
          <p:nvSpPr>
            <p:cNvPr id="63516" name="ZoneTexte 25"/>
            <p:cNvSpPr txBox="1">
              <a:spLocks noChangeArrowheads="1"/>
            </p:cNvSpPr>
            <p:nvPr/>
          </p:nvSpPr>
          <p:spPr bwMode="auto">
            <a:xfrm>
              <a:off x="1131042" y="2767161"/>
              <a:ext cx="2513590" cy="337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000000"/>
                  </a:solidFill>
                  <a:latin typeface="Constantia" pitchFamily="18" charset="0"/>
                </a:rPr>
                <a:t>Incident neutron spectrum</a:t>
              </a:r>
            </a:p>
          </p:txBody>
        </p:sp>
        <p:pic>
          <p:nvPicPr>
            <p:cNvPr id="63517" name="Picture 3" descr="Am-Besourc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8" t="9303" r="4539" b="10277"/>
            <a:stretch>
              <a:fillRect/>
            </a:stretch>
          </p:blipFill>
          <p:spPr bwMode="auto">
            <a:xfrm>
              <a:off x="919289" y="3240600"/>
              <a:ext cx="2937095" cy="2033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518" name="Rectangle 6"/>
            <p:cNvSpPr>
              <a:spLocks noChangeArrowheads="1"/>
            </p:cNvSpPr>
            <p:nvPr/>
          </p:nvSpPr>
          <p:spPr bwMode="auto">
            <a:xfrm>
              <a:off x="1211777" y="5363511"/>
              <a:ext cx="2299619" cy="337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Constantia" pitchFamily="18" charset="0"/>
                </a:rPr>
                <a:t>According to ISO </a:t>
              </a:r>
              <a:r>
                <a:rPr lang="en-US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8529</a:t>
              </a:r>
              <a:r>
                <a:rPr lang="en-US" baseline="30000" dirty="0">
                  <a:solidFill>
                    <a:srgbClr val="000000"/>
                  </a:solidFill>
                  <a:latin typeface="Constantia" pitchFamily="18" charset="0"/>
                </a:rPr>
                <a:t>(*) </a:t>
              </a:r>
              <a:endParaRPr lang="fr-FR" baseline="30000" dirty="0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sp>
        <p:nvSpPr>
          <p:cNvPr id="11" name="ZoneTexte 3"/>
          <p:cNvSpPr txBox="1">
            <a:spLocks noChangeArrowheads="1"/>
          </p:cNvSpPr>
          <p:nvPr/>
        </p:nvSpPr>
        <p:spPr bwMode="auto">
          <a:xfrm>
            <a:off x="677920" y="5791200"/>
            <a:ext cx="7950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1200" dirty="0">
                <a:solidFill>
                  <a:srgbClr val="000000"/>
                </a:solidFill>
                <a:latin typeface="Constantia" pitchFamily="18" charset="0"/>
              </a:rPr>
              <a:t>*  INTERNATIONAL STANDARD ISO </a:t>
            </a:r>
            <a:r>
              <a:rPr lang="en-GB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8529</a:t>
            </a:r>
            <a:r>
              <a:rPr lang="en-GB" sz="1200" dirty="0">
                <a:solidFill>
                  <a:srgbClr val="000000"/>
                </a:solidFill>
                <a:latin typeface="Constantia" pitchFamily="18" charset="0"/>
              </a:rPr>
              <a:t>. Reference neutron radiations – Part </a:t>
            </a:r>
            <a:r>
              <a:rPr lang="en-GB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GB" sz="1200" dirty="0">
                <a:solidFill>
                  <a:srgbClr val="000000"/>
                </a:solidFill>
                <a:latin typeface="Constantia" pitchFamily="18" charset="0"/>
              </a:rPr>
              <a:t>: Characteristic and methods of productions. International Standard ISO </a:t>
            </a:r>
            <a:r>
              <a:rPr lang="en-GB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8529-1 (2001).</a:t>
            </a:r>
            <a:endParaRPr lang="fr-FR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椭圆 31"/>
          <p:cNvSpPr/>
          <p:nvPr/>
        </p:nvSpPr>
        <p:spPr>
          <a:xfrm>
            <a:off x="6735040" y="2465387"/>
            <a:ext cx="255587" cy="263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181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II</a:t>
            </a:r>
            <a:r>
              <a:rPr lang="fr-FR" altLang="zh-CN" dirty="0"/>
              <a:t>. </a:t>
            </a:r>
            <a:r>
              <a:rPr lang="fr-FR" altLang="zh-CN" dirty="0" err="1"/>
              <a:t>Other</a:t>
            </a:r>
            <a:r>
              <a:rPr lang="fr-FR" altLang="zh-CN" dirty="0"/>
              <a:t> </a:t>
            </a:r>
            <a:r>
              <a:rPr lang="fr-FR" altLang="zh-CN" dirty="0" err="1"/>
              <a:t>Micromegas</a:t>
            </a:r>
            <a:r>
              <a:rPr lang="fr-FR" altLang="zh-CN" dirty="0"/>
              <a:t> TPC </a:t>
            </a:r>
            <a:r>
              <a:rPr lang="fr-FR" altLang="zh-CN" dirty="0" smtClean="0"/>
              <a:t>application: neutron </a:t>
            </a:r>
            <a:r>
              <a:rPr lang="fr-FR" altLang="zh-CN" dirty="0" err="1" smtClean="0"/>
              <a:t>imaging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7"/>
            <a:ext cx="7848600" cy="563563"/>
          </a:xfrm>
        </p:spPr>
        <p:txBody>
          <a:bodyPr/>
          <a:lstStyle/>
          <a:p>
            <a:r>
              <a:rPr lang="en-US" dirty="0" smtClean="0">
                <a:latin typeface="Constantia" pitchFamily="18" charset="0"/>
              </a:rPr>
              <a:t>Reconstruct track</a:t>
            </a:r>
            <a:endParaRPr lang="en-US" dirty="0">
              <a:latin typeface="Constantia" pitchFamily="18" charset="0"/>
            </a:endParaRPr>
          </a:p>
        </p:txBody>
      </p:sp>
      <p:grpSp>
        <p:nvGrpSpPr>
          <p:cNvPr id="5" name="Groupe 27"/>
          <p:cNvGrpSpPr/>
          <p:nvPr/>
        </p:nvGrpSpPr>
        <p:grpSpPr>
          <a:xfrm>
            <a:off x="165468" y="1517163"/>
            <a:ext cx="4079193" cy="4813988"/>
            <a:chOff x="5116284" y="558412"/>
            <a:chExt cx="3896824" cy="36000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6284" y="558412"/>
              <a:ext cx="3896824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5712914" y="987281"/>
              <a:ext cx="100040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Bell MT" pitchFamily="18" charset="0"/>
                </a:rPr>
                <a:t>Garfield</a:t>
              </a:r>
              <a:endParaRPr lang="en-US" sz="1400" dirty="0">
                <a:latin typeface="Bell MT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767865" y="3531283"/>
              <a:ext cx="100040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Bell MT" pitchFamily="18" charset="0"/>
                </a:rPr>
                <a:t>Avalanches</a:t>
              </a:r>
              <a:endParaRPr lang="en-US" sz="1400" dirty="0">
                <a:latin typeface="Bell MT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768266" y="966787"/>
              <a:ext cx="120019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Bell MT" pitchFamily="18" charset="0"/>
                </a:rPr>
                <a:t>Drift lines from primary ionization e-</a:t>
              </a:r>
              <a:endParaRPr lang="en-US" sz="1400" dirty="0">
                <a:latin typeface="Bell MT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13764" y="1905180"/>
              <a:ext cx="10004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B050"/>
                  </a:solidFill>
                  <a:latin typeface="Bell MT" pitchFamily="18" charset="0"/>
                </a:rPr>
                <a:t>Proton </a:t>
              </a:r>
              <a:r>
                <a:rPr lang="fr-FR" sz="1400" b="1" dirty="0" err="1" smtClean="0">
                  <a:solidFill>
                    <a:srgbClr val="00B050"/>
                  </a:solidFill>
                  <a:latin typeface="Bell MT" pitchFamily="18" charset="0"/>
                </a:rPr>
                <a:t>track</a:t>
              </a:r>
              <a:endParaRPr lang="en-US" sz="1400" b="1" dirty="0">
                <a:solidFill>
                  <a:srgbClr val="00B050"/>
                </a:solidFill>
                <a:latin typeface="Bell MT" pitchFamily="18" charset="0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2790362" y="1862055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\\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181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II</a:t>
            </a:r>
            <a:r>
              <a:rPr lang="fr-FR" altLang="zh-CN" dirty="0"/>
              <a:t>. </a:t>
            </a:r>
            <a:r>
              <a:rPr lang="fr-FR" altLang="zh-CN" dirty="0" err="1"/>
              <a:t>Other</a:t>
            </a:r>
            <a:r>
              <a:rPr lang="fr-FR" altLang="zh-CN" dirty="0"/>
              <a:t> </a:t>
            </a:r>
            <a:r>
              <a:rPr lang="fr-FR" altLang="zh-CN" dirty="0" err="1"/>
              <a:t>Micromegas</a:t>
            </a:r>
            <a:r>
              <a:rPr lang="fr-FR" altLang="zh-CN" dirty="0"/>
              <a:t> TPC </a:t>
            </a:r>
            <a:r>
              <a:rPr lang="fr-FR" altLang="zh-CN" dirty="0" smtClean="0"/>
              <a:t>application: neutron </a:t>
            </a:r>
            <a:r>
              <a:rPr lang="fr-FR" altLang="zh-CN" dirty="0" err="1" smtClean="0"/>
              <a:t>imaging</a:t>
            </a:r>
            <a:endParaRPr lang="en-US" altLang="zh-CN" dirty="0"/>
          </a:p>
        </p:txBody>
      </p:sp>
      <p:grpSp>
        <p:nvGrpSpPr>
          <p:cNvPr id="20" name="Group 19"/>
          <p:cNvGrpSpPr/>
          <p:nvPr/>
        </p:nvGrpSpPr>
        <p:grpSpPr>
          <a:xfrm>
            <a:off x="4343400" y="1307742"/>
            <a:ext cx="4740916" cy="5246206"/>
            <a:chOff x="4343400" y="1307742"/>
            <a:chExt cx="4740916" cy="5246206"/>
          </a:xfrm>
        </p:grpSpPr>
        <p:pic>
          <p:nvPicPr>
            <p:cNvPr id="11776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621974"/>
              <a:ext cx="2150116" cy="293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76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8672" y="1307742"/>
              <a:ext cx="2059274" cy="265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762" name="Picture 2" descr="H:\wwx\2013Results\FNI\ADC\ADC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2365802"/>
              <a:ext cx="2093884" cy="3126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5486400" y="4038600"/>
              <a:ext cx="1752600" cy="47805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5029200" y="2209800"/>
              <a:ext cx="1524000" cy="160020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Straight Arrow Connector 3"/>
          <p:cNvCxnSpPr/>
          <p:nvPr/>
        </p:nvCxnSpPr>
        <p:spPr>
          <a:xfrm>
            <a:off x="4904971" y="3929171"/>
            <a:ext cx="581429" cy="446774"/>
          </a:xfrm>
          <a:prstGeom prst="straightConnector1">
            <a:avLst/>
          </a:prstGeom>
          <a:ln w="25400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029200" y="3706160"/>
            <a:ext cx="152400" cy="256240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8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8229600" cy="563562"/>
          </a:xfrm>
        </p:spPr>
        <p:txBody>
          <a:bodyPr/>
          <a:lstStyle/>
          <a:p>
            <a:pPr marL="342900" indent="-342900" eaLnBrk="1" hangingPunct="1"/>
            <a:r>
              <a:rPr lang="en-US" dirty="0" smtClean="0">
                <a:latin typeface="Constantia" pitchFamily="18" charset="0"/>
              </a:rPr>
              <a:t>Test with a </a:t>
            </a:r>
            <a:r>
              <a:rPr lang="en-GB" baseline="30000" dirty="0" smtClean="0">
                <a:latin typeface="Times New Roman" pitchFamily="18" charset="0"/>
                <a:cs typeface="Times New Roman" pitchFamily="18" charset="0"/>
              </a:rPr>
              <a:t>241</a:t>
            </a:r>
            <a:r>
              <a:rPr lang="en-GB" dirty="0" smtClean="0">
                <a:latin typeface="Constantia" pitchFamily="18" charset="0"/>
              </a:rPr>
              <a:t>Am-</a:t>
            </a:r>
            <a:r>
              <a:rPr lang="en-GB" baseline="30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dirty="0" smtClean="0"/>
              <a:t>Be neutron source</a:t>
            </a:r>
            <a:endParaRPr lang="fr-FR" dirty="0" smtClean="0"/>
          </a:p>
        </p:txBody>
      </p:sp>
      <p:pic>
        <p:nvPicPr>
          <p:cNvPr id="64516" name="Picture 1" descr="L:\FNI\2012-April-May\pictrue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20"/>
          <a:stretch>
            <a:fillRect/>
          </a:stretch>
        </p:blipFill>
        <p:spPr bwMode="auto">
          <a:xfrm>
            <a:off x="1066800" y="1558925"/>
            <a:ext cx="282575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4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373188"/>
            <a:ext cx="2592387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25" y="4271963"/>
            <a:ext cx="5002212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29806" y="5257799"/>
            <a:ext cx="3455988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00CC"/>
                </a:solidFill>
                <a:latin typeface="Constantia"/>
                <a:cs typeface="+mn-cs"/>
              </a:rPr>
              <a:t>Letters “CEA” or “LZU”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200" b="1" dirty="0">
                <a:solidFill>
                  <a:srgbClr val="0000CC"/>
                </a:solidFill>
                <a:latin typeface="Constantia"/>
                <a:cs typeface="+mn-cs"/>
              </a:rPr>
              <a:t> cm thickness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="1" dirty="0">
                <a:solidFill>
                  <a:srgbClr val="0000CC"/>
                </a:solidFill>
                <a:latin typeface="Constantia"/>
                <a:cs typeface="+mn-cs"/>
              </a:rPr>
              <a:t>-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4.5</a:t>
            </a:r>
            <a:r>
              <a:rPr lang="en-US" sz="2200" b="1" dirty="0">
                <a:solidFill>
                  <a:srgbClr val="0000CC"/>
                </a:solidFill>
                <a:latin typeface="Constantia"/>
                <a:cs typeface="+mn-cs"/>
              </a:rPr>
              <a:t>mm width </a:t>
            </a:r>
            <a:endParaRPr lang="fr-FR" sz="2200" b="1" dirty="0">
              <a:solidFill>
                <a:srgbClr val="0000CC"/>
              </a:solidFill>
              <a:latin typeface="Constantia"/>
              <a:cs typeface="+mn-cs"/>
            </a:endParaRPr>
          </a:p>
        </p:txBody>
      </p:sp>
      <p:sp>
        <p:nvSpPr>
          <p:cNvPr id="64520" name="ZoneTexte 10"/>
          <p:cNvSpPr txBox="1">
            <a:spLocks noChangeArrowheads="1"/>
          </p:cNvSpPr>
          <p:nvPr/>
        </p:nvSpPr>
        <p:spPr bwMode="auto">
          <a:xfrm>
            <a:off x="4789488" y="3776663"/>
            <a:ext cx="1136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2.5</a:t>
            </a:r>
            <a:r>
              <a:rPr lang="fr-FR" dirty="0">
                <a:solidFill>
                  <a:srgbClr val="000000"/>
                </a:solidFill>
                <a:latin typeface="Constantia" pitchFamily="18" charset="0"/>
              </a:rPr>
              <a:t>mm</a:t>
            </a:r>
          </a:p>
        </p:txBody>
      </p:sp>
      <p:sp>
        <p:nvSpPr>
          <p:cNvPr id="64521" name="ZoneTexte 11"/>
          <p:cNvSpPr txBox="1">
            <a:spLocks noChangeArrowheads="1"/>
          </p:cNvSpPr>
          <p:nvPr/>
        </p:nvSpPr>
        <p:spPr bwMode="auto">
          <a:xfrm>
            <a:off x="4783138" y="3244850"/>
            <a:ext cx="1136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dirty="0" smtClean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Constantia" pitchFamily="18" charset="0"/>
              </a:rPr>
              <a:t>mm</a:t>
            </a:r>
          </a:p>
        </p:txBody>
      </p:sp>
      <p:sp>
        <p:nvSpPr>
          <p:cNvPr id="64522" name="ZoneTexte 12"/>
          <p:cNvSpPr txBox="1">
            <a:spLocks noChangeArrowheads="1"/>
          </p:cNvSpPr>
          <p:nvPr/>
        </p:nvSpPr>
        <p:spPr bwMode="auto">
          <a:xfrm>
            <a:off x="4789488" y="2647950"/>
            <a:ext cx="1135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3.5</a:t>
            </a:r>
            <a:r>
              <a:rPr lang="fr-FR" dirty="0">
                <a:solidFill>
                  <a:srgbClr val="000000"/>
                </a:solidFill>
                <a:latin typeface="Constantia" pitchFamily="18" charset="0"/>
              </a:rPr>
              <a:t>mm</a:t>
            </a:r>
          </a:p>
        </p:txBody>
      </p:sp>
      <p:sp>
        <p:nvSpPr>
          <p:cNvPr id="64523" name="ZoneTexte 13"/>
          <p:cNvSpPr txBox="1">
            <a:spLocks noChangeArrowheads="1"/>
          </p:cNvSpPr>
          <p:nvPr/>
        </p:nvSpPr>
        <p:spPr bwMode="auto">
          <a:xfrm>
            <a:off x="4789488" y="2092325"/>
            <a:ext cx="1136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>
                <a:solidFill>
                  <a:srgbClr val="000000"/>
                </a:solidFill>
                <a:latin typeface="Constantia" pitchFamily="18" charset="0"/>
              </a:rPr>
              <a:t> mm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181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II</a:t>
            </a:r>
            <a:r>
              <a:rPr lang="fr-FR" altLang="zh-CN" dirty="0"/>
              <a:t>. </a:t>
            </a:r>
            <a:r>
              <a:rPr lang="fr-FR" altLang="zh-CN" dirty="0" err="1"/>
              <a:t>Other</a:t>
            </a:r>
            <a:r>
              <a:rPr lang="fr-FR" altLang="zh-CN" dirty="0"/>
              <a:t> </a:t>
            </a:r>
            <a:r>
              <a:rPr lang="fr-FR" altLang="zh-CN" dirty="0" err="1"/>
              <a:t>Micromegas</a:t>
            </a:r>
            <a:r>
              <a:rPr lang="fr-FR" altLang="zh-CN" dirty="0"/>
              <a:t> TPC </a:t>
            </a:r>
            <a:r>
              <a:rPr lang="fr-FR" altLang="zh-CN" dirty="0" smtClean="0"/>
              <a:t>application: neutron </a:t>
            </a:r>
            <a:r>
              <a:rPr lang="fr-FR" altLang="zh-CN" dirty="0" err="1" smtClean="0"/>
              <a:t>imaging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848600" cy="563562"/>
          </a:xfrm>
        </p:spPr>
        <p:txBody>
          <a:bodyPr/>
          <a:lstStyle/>
          <a:p>
            <a:r>
              <a:rPr lang="en-US" dirty="0" smtClean="0"/>
              <a:t>Neutron imaging</a:t>
            </a:r>
          </a:p>
        </p:txBody>
      </p:sp>
      <p:pic>
        <p:nvPicPr>
          <p:cNvPr id="65540" name="Picture 4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1422400"/>
            <a:ext cx="338455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4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1422400"/>
            <a:ext cx="33734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4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3370263"/>
            <a:ext cx="34512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4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3441700"/>
            <a:ext cx="344487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4" name="Rectangle 9"/>
          <p:cNvSpPr>
            <a:spLocks noChangeArrowheads="1"/>
          </p:cNvSpPr>
          <p:nvPr/>
        </p:nvSpPr>
        <p:spPr bwMode="auto">
          <a:xfrm>
            <a:off x="1179512" y="5602288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Integrating the ADC of all events in one pad. </a:t>
            </a:r>
            <a:endParaRPr lang="fr-FR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65545" name="Rectangle 10"/>
          <p:cNvSpPr>
            <a:spLocks noChangeArrowheads="1"/>
          </p:cNvSpPr>
          <p:nvPr/>
        </p:nvSpPr>
        <p:spPr bwMode="auto">
          <a:xfrm>
            <a:off x="5456238" y="5529263"/>
            <a:ext cx="25701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tantia" pitchFamily="18" charset="0"/>
              </a:rPr>
              <a:t>Reconstructed using the time information.</a:t>
            </a:r>
            <a:endParaRPr lang="fr-FR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181600" cy="3206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defRPr>
            </a:lvl1pPr>
          </a:lstStyle>
          <a:p>
            <a:r>
              <a:rPr lang="fr-FR" altLang="zh-CN" dirty="0" smtClean="0"/>
              <a:t>II</a:t>
            </a:r>
            <a:r>
              <a:rPr lang="fr-FR" altLang="zh-CN" dirty="0"/>
              <a:t>. </a:t>
            </a:r>
            <a:r>
              <a:rPr lang="fr-FR" altLang="zh-CN" dirty="0" err="1"/>
              <a:t>Other</a:t>
            </a:r>
            <a:r>
              <a:rPr lang="fr-FR" altLang="zh-CN" dirty="0"/>
              <a:t> </a:t>
            </a:r>
            <a:r>
              <a:rPr lang="fr-FR" altLang="zh-CN" dirty="0" err="1"/>
              <a:t>Micromegas</a:t>
            </a:r>
            <a:r>
              <a:rPr lang="fr-FR" altLang="zh-CN" dirty="0"/>
              <a:t> TPC </a:t>
            </a:r>
            <a:r>
              <a:rPr lang="fr-FR" altLang="zh-CN" dirty="0" smtClean="0"/>
              <a:t>application: neutron </a:t>
            </a:r>
            <a:r>
              <a:rPr lang="fr-FR" altLang="zh-CN" dirty="0" err="1" smtClean="0"/>
              <a:t>imaging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762000" y="1295400"/>
            <a:ext cx="7501734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Introduction: Micromegas &amp; TPC</a:t>
            </a:r>
          </a:p>
          <a:p>
            <a:pPr eaLnBrk="1" hangingPunct="1">
              <a:buFont typeface="Arial" pitchFamily="34" charset="0"/>
              <a:buAutoNum type="romanUcPeriod"/>
            </a:pP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Times New Roman" pitchFamily="18" charset="0"/>
              </a:rPr>
              <a:t> </a:t>
            </a: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Micromegas ILC-TPC</a:t>
            </a:r>
            <a:endParaRPr lang="en-US" altLang="zh-CN" sz="3200" b="1" dirty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华文隶书"/>
              <a:cs typeface="华文隶书"/>
            </a:endParaRP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ILC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&amp; LP-TPC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Beam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test with Micromegas modules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Test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bench</a:t>
            </a:r>
          </a:p>
          <a:p>
            <a:pPr lvl="2" eaLnBrk="1" hangingPunct="1">
              <a:spcBef>
                <a:spcPts val="600"/>
              </a:spcBef>
              <a:buClr>
                <a:srgbClr val="0000CC"/>
              </a:buClr>
            </a:pP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Ion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华文隶书"/>
                <a:cs typeface="华文隶书"/>
              </a:rPr>
              <a:t>backflow measurement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itchFamily="34" charset="0"/>
              <a:buAutoNum type="romanUcPeriod" startAt="2"/>
            </a:pPr>
            <a:r>
              <a:rPr lang="en-US" altLang="zh-CN" sz="3200" b="1" dirty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Other Micromegas TPC </a:t>
            </a:r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application </a:t>
            </a:r>
          </a:p>
          <a:p>
            <a:pPr lvl="1" eaLnBrk="1" hangingPunct="1"/>
            <a:r>
              <a:rPr lang="en-US" altLang="zh-CN" sz="32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	I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onstantia" pitchFamily="18" charset="0"/>
                <a:ea typeface="宋体" pitchFamily="2" charset="-122"/>
              </a:rPr>
              <a:t>maging by neutrons</a:t>
            </a:r>
            <a:endParaRPr lang="zh-CN" altLang="en-US" sz="2800" b="1" dirty="0" smtClean="0">
              <a:solidFill>
                <a:schemeClr val="bg1">
                  <a:lumMod val="85000"/>
                </a:schemeClr>
              </a:solidFill>
              <a:latin typeface="Constantia" pitchFamily="18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 smtClean="0">
                <a:latin typeface="Constantia" pitchFamily="18" charset="0"/>
                <a:ea typeface="华文隶书"/>
                <a:cs typeface="华文隶书"/>
              </a:rPr>
              <a:t>Conclusion</a:t>
            </a:r>
            <a:endParaRPr lang="en-US" altLang="zh-CN" sz="3200" b="1" dirty="0">
              <a:latin typeface="Constantia" pitchFamily="18" charset="0"/>
              <a:ea typeface="华文隶书"/>
              <a:cs typeface="华文隶书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Outline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97893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18090" y="1371599"/>
            <a:ext cx="8137525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A lot of experience has been gained in building and operating Micromegas TPC panels.</a:t>
            </a:r>
          </a:p>
          <a:p>
            <a:pPr marL="342900" indent="-3429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The characteristics of the Micromegas modules, such as the uniformity, energy resolution, stability have been studied in detail.</a:t>
            </a:r>
          </a:p>
          <a:p>
            <a:pPr marL="342900" indent="-3429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  <a:latin typeface="Calibri" pitchFamily="34" charset="0"/>
              </a:rPr>
              <a:t>7 modules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have been successfully tested with full integration of the electronics at the same time. </a:t>
            </a:r>
          </a:p>
          <a:p>
            <a:pPr marL="342900" indent="-3429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Thanks to the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>resistive technology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, the measured resolution is about </a:t>
            </a:r>
            <a:r>
              <a:rPr lang="en-US" sz="2400" dirty="0">
                <a:solidFill>
                  <a:srgbClr val="0000FF"/>
                </a:solidFill>
                <a:latin typeface="Calibri" pitchFamily="34" charset="0"/>
              </a:rPr>
              <a:t>60 microns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at zero drift distance with </a:t>
            </a:r>
            <a:r>
              <a:rPr lang="en-US" sz="2400" dirty="0">
                <a:solidFill>
                  <a:srgbClr val="0000FF"/>
                </a:solidFill>
                <a:latin typeface="Calibri" pitchFamily="34" charset="0"/>
              </a:rPr>
              <a:t>3 mm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wide pads. This meets ILC needs.</a:t>
            </a:r>
          </a:p>
          <a:p>
            <a:pPr marL="342900" indent="-3429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Distortions are observed. Their detailed study will allow to correct them and improve the design to minimize them.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503237"/>
            <a:ext cx="7848600" cy="563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Conclusion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41732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r="5106"/>
          <a:stretch>
            <a:fillRect/>
          </a:stretch>
        </p:blipFill>
        <p:spPr bwMode="auto">
          <a:xfrm>
            <a:off x="1369561" y="533401"/>
            <a:ext cx="6776771" cy="50292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233DA9"/>
      </a:dk2>
      <a:lt2>
        <a:srgbClr val="DDDDDD"/>
      </a:lt2>
      <a:accent1>
        <a:srgbClr val="65AAE9"/>
      </a:accent1>
      <a:accent2>
        <a:srgbClr val="B2B2B2"/>
      </a:accent2>
      <a:accent3>
        <a:srgbClr val="FFFFFF"/>
      </a:accent3>
      <a:accent4>
        <a:srgbClr val="000000"/>
      </a:accent4>
      <a:accent5>
        <a:srgbClr val="B8D2F2"/>
      </a:accent5>
      <a:accent6>
        <a:srgbClr val="A1A1A1"/>
      </a:accent6>
      <a:hlink>
        <a:srgbClr val="7DA0D3"/>
      </a:hlink>
      <a:folHlink>
        <a:srgbClr val="B2E385"/>
      </a:folHlink>
    </a:clrScheme>
    <a:fontScheme name="默认设计模板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默认设计模板 1">
    <a:dk1>
      <a:srgbClr val="000000"/>
    </a:dk1>
    <a:lt1>
      <a:srgbClr val="FFFFFF"/>
    </a:lt1>
    <a:dk2>
      <a:srgbClr val="233DA9"/>
    </a:dk2>
    <a:lt2>
      <a:srgbClr val="DDDDDD"/>
    </a:lt2>
    <a:accent1>
      <a:srgbClr val="65AAE9"/>
    </a:accent1>
    <a:accent2>
      <a:srgbClr val="B2B2B2"/>
    </a:accent2>
    <a:accent3>
      <a:srgbClr val="FFFFFF"/>
    </a:accent3>
    <a:accent4>
      <a:srgbClr val="000000"/>
    </a:accent4>
    <a:accent5>
      <a:srgbClr val="B8D2F2"/>
    </a:accent5>
    <a:accent6>
      <a:srgbClr val="A1A1A1"/>
    </a:accent6>
    <a:hlink>
      <a:srgbClr val="7DA0D3"/>
    </a:hlink>
    <a:folHlink>
      <a:srgbClr val="B2E385"/>
    </a:folHlink>
  </a:clrScheme>
  <a:fontScheme name="默认设计模板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4157</TotalTime>
  <Words>2188</Words>
  <Application>Microsoft Office PowerPoint</Application>
  <PresentationFormat>On-screen Show (4:3)</PresentationFormat>
  <Paragraphs>489</Paragraphs>
  <Slides>51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默认设计模板</vt:lpstr>
      <vt:lpstr>Image</vt:lpstr>
      <vt:lpstr>Équation</vt:lpstr>
      <vt:lpstr>公式</vt:lpstr>
      <vt:lpstr>Equation</vt:lpstr>
      <vt:lpstr>A Micromegas TPC  for the ILC</vt:lpstr>
      <vt:lpstr>PowerPoint Presentation</vt:lpstr>
      <vt:lpstr>Micromegas</vt:lpstr>
      <vt:lpstr>TPC: Time Projection Chamber</vt:lpstr>
      <vt:lpstr>Outline</vt:lpstr>
      <vt:lpstr>Higgs boson &amp; ILC</vt:lpstr>
      <vt:lpstr>Top quark &amp; ILC</vt:lpstr>
      <vt:lpstr>ILD-TPC for ILC</vt:lpstr>
      <vt:lpstr>Large Prototype-TPC (LP-TPC)</vt:lpstr>
      <vt:lpstr>MPGD: Micromegas &amp; GEM</vt:lpstr>
      <vt:lpstr>Micromegas with Resistive Anode</vt:lpstr>
      <vt:lpstr>Micromegas module</vt:lpstr>
      <vt:lpstr>PowerPoint Presentation</vt:lpstr>
      <vt:lpstr>Tests with one single module </vt:lpstr>
      <vt:lpstr>Micromegas modules</vt:lpstr>
      <vt:lpstr>Uniformity</vt:lpstr>
      <vt:lpstr>Spatial resolution</vt:lpstr>
      <vt:lpstr>Spatial resolution</vt:lpstr>
      <vt:lpstr>Spatial resolution</vt:lpstr>
      <vt:lpstr>Tests with multi-modules</vt:lpstr>
      <vt:lpstr>Integrated electronics</vt:lpstr>
      <vt:lpstr>Material budget of a module</vt:lpstr>
      <vt:lpstr>Test bench</vt:lpstr>
      <vt:lpstr>Test bench</vt:lpstr>
      <vt:lpstr>Modules comparison</vt:lpstr>
      <vt:lpstr>Modules comparison</vt:lpstr>
      <vt:lpstr>Gain Study using beam events </vt:lpstr>
      <vt:lpstr>Beam events display</vt:lpstr>
      <vt:lpstr>Analysis Framework: MarlinTPC</vt:lpstr>
      <vt:lpstr>Spatial resolution</vt:lpstr>
      <vt:lpstr>Spatial resolution</vt:lpstr>
      <vt:lpstr>Spatial resolution</vt:lpstr>
      <vt:lpstr>Spatial resolution</vt:lpstr>
      <vt:lpstr>Spatial resolution</vt:lpstr>
      <vt:lpstr>Extrapolation of the spatial resolution</vt:lpstr>
      <vt:lpstr>Distortions</vt:lpstr>
      <vt:lpstr>Field distortions</vt:lpstr>
      <vt:lpstr>PowerPoint Presentation</vt:lpstr>
      <vt:lpstr>PowerPoint Presentation</vt:lpstr>
      <vt:lpstr>Gain</vt:lpstr>
      <vt:lpstr>Electron transparency</vt:lpstr>
      <vt:lpstr>Ion backflow</vt:lpstr>
      <vt:lpstr>PowerPoint Presentation</vt:lpstr>
      <vt:lpstr>Micromegas TPC for neutron imaging</vt:lpstr>
      <vt:lpstr>Simulation for converter efficiency</vt:lpstr>
      <vt:lpstr>Reconstruct track</vt:lpstr>
      <vt:lpstr>Test with a 241Am-9Be neutron source</vt:lpstr>
      <vt:lpstr>Neutron imaging</vt:lpstr>
      <vt:lpstr>PowerPoint Presentation</vt:lpstr>
      <vt:lpstr>PowerPoint Presentation</vt:lpstr>
      <vt:lpstr>PowerPoint Presentation</vt:lpstr>
    </vt:vector>
  </TitlesOfParts>
  <Company>Guilddesign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ThemeGallery</dc:creator>
  <cp:lastModifiedBy>WANG Wenxin</cp:lastModifiedBy>
  <cp:revision>501</cp:revision>
  <dcterms:created xsi:type="dcterms:W3CDTF">2004-07-21T02:43:03Z</dcterms:created>
  <dcterms:modified xsi:type="dcterms:W3CDTF">2013-06-28T14:54:35Z</dcterms:modified>
</cp:coreProperties>
</file>