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800" r:id="rId2"/>
    <p:sldId id="593" r:id="rId3"/>
    <p:sldId id="432" r:id="rId4"/>
    <p:sldId id="420" r:id="rId5"/>
    <p:sldId id="433" r:id="rId6"/>
    <p:sldId id="638" r:id="rId7"/>
    <p:sldId id="422" r:id="rId8"/>
    <p:sldId id="667" r:id="rId9"/>
    <p:sldId id="423" r:id="rId10"/>
    <p:sldId id="448" r:id="rId11"/>
    <p:sldId id="449" r:id="rId12"/>
    <p:sldId id="451" r:id="rId13"/>
    <p:sldId id="640" r:id="rId14"/>
    <p:sldId id="450" r:id="rId15"/>
    <p:sldId id="641" r:id="rId16"/>
    <p:sldId id="594" r:id="rId17"/>
    <p:sldId id="452" r:id="rId18"/>
    <p:sldId id="726" r:id="rId19"/>
    <p:sldId id="531" r:id="rId20"/>
    <p:sldId id="595" r:id="rId21"/>
    <p:sldId id="787" r:id="rId22"/>
    <p:sldId id="673" r:id="rId23"/>
    <p:sldId id="674" r:id="rId24"/>
    <p:sldId id="675" r:id="rId25"/>
    <p:sldId id="676" r:id="rId26"/>
    <p:sldId id="677" r:id="rId27"/>
    <p:sldId id="680" r:id="rId28"/>
    <p:sldId id="672" r:id="rId29"/>
    <p:sldId id="596" r:id="rId30"/>
    <p:sldId id="684" r:id="rId31"/>
    <p:sldId id="598" r:id="rId32"/>
    <p:sldId id="685" r:id="rId33"/>
    <p:sldId id="797" r:id="rId34"/>
    <p:sldId id="796" r:id="rId35"/>
    <p:sldId id="783" r:id="rId36"/>
    <p:sldId id="784" r:id="rId37"/>
    <p:sldId id="785" r:id="rId38"/>
    <p:sldId id="786" r:id="rId39"/>
    <p:sldId id="687" r:id="rId40"/>
    <p:sldId id="792" r:id="rId41"/>
    <p:sldId id="695" r:id="rId42"/>
    <p:sldId id="696" r:id="rId43"/>
    <p:sldId id="697" r:id="rId44"/>
    <p:sldId id="789" r:id="rId45"/>
    <p:sldId id="790" r:id="rId46"/>
    <p:sldId id="791" r:id="rId47"/>
    <p:sldId id="799" r:id="rId48"/>
    <p:sldId id="700" r:id="rId49"/>
    <p:sldId id="795" r:id="rId50"/>
    <p:sldId id="758" r:id="rId51"/>
    <p:sldId id="759" r:id="rId52"/>
    <p:sldId id="810" r:id="rId53"/>
    <p:sldId id="760" r:id="rId54"/>
    <p:sldId id="761" r:id="rId55"/>
    <p:sldId id="762" r:id="rId56"/>
    <p:sldId id="763" r:id="rId57"/>
    <p:sldId id="764" r:id="rId58"/>
    <p:sldId id="765" r:id="rId59"/>
    <p:sldId id="767" r:id="rId60"/>
    <p:sldId id="811" r:id="rId61"/>
    <p:sldId id="769" r:id="rId62"/>
    <p:sldId id="770" r:id="rId63"/>
    <p:sldId id="771" r:id="rId64"/>
    <p:sldId id="772" r:id="rId65"/>
    <p:sldId id="798" r:id="rId66"/>
    <p:sldId id="801" r:id="rId67"/>
    <p:sldId id="776" r:id="rId68"/>
    <p:sldId id="793" r:id="rId69"/>
    <p:sldId id="794" r:id="rId70"/>
    <p:sldId id="777" r:id="rId71"/>
    <p:sldId id="779" r:id="rId72"/>
    <p:sldId id="780" r:id="rId73"/>
    <p:sldId id="781" r:id="rId74"/>
    <p:sldId id="808" r:id="rId75"/>
    <p:sldId id="809" r:id="rId76"/>
    <p:sldId id="664" r:id="rId77"/>
    <p:sldId id="717" r:id="rId78"/>
    <p:sldId id="803" r:id="rId79"/>
    <p:sldId id="805" r:id="rId80"/>
    <p:sldId id="539" r:id="rId81"/>
    <p:sldId id="540" r:id="rId82"/>
    <p:sldId id="442" r:id="rId83"/>
    <p:sldId id="778" r:id="rId84"/>
    <p:sldId id="788" r:id="rId85"/>
    <p:sldId id="812" r:id="rId86"/>
  </p:sldIdLst>
  <p:sldSz cx="9144000" cy="6858000" type="screen4x3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FAC090"/>
    <a:srgbClr val="4F81BD"/>
    <a:srgbClr val="CC99FF"/>
    <a:srgbClr val="99CCFF"/>
    <a:srgbClr val="FFFF00"/>
    <a:srgbClr val="0000FF"/>
    <a:srgbClr val="7030A0"/>
    <a:srgbClr val="D99694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9716" autoAdjust="0"/>
  </p:normalViewPr>
  <p:slideViewPr>
    <p:cSldViewPr showGuides="1">
      <p:cViewPr varScale="1">
        <p:scale>
          <a:sx n="91" d="100"/>
          <a:sy n="91" d="100"/>
        </p:scale>
        <p:origin x="653" y="58"/>
      </p:cViewPr>
      <p:guideLst>
        <p:guide orient="horz" pos="4110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6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5539D8EB-552B-4307-B793-6DF6748FE08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54209E28-2D6B-4DAD-BE90-14D9938879D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55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872-3A7C-480B-A140-845A0B17D9CF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872-3A7C-480B-A140-845A0B17D9CF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5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872-3A7C-480B-A140-845A0B17D9CF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9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4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0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0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1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4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3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7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4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6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28543-E4AB-4B04-BDD2-5789EF395D24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9D133-78BE-4B8E-A6F1-FCDBDF5F12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1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rissa.physik.uni-mainz.de/" TargetMode="External"/><Relationship Id="rId13" Type="http://schemas.openxmlformats.org/officeDocument/2006/relationships/hyperlink" Target="http://www.pnpi.spb.ru/index.html.en" TargetMode="External"/><Relationship Id="rId3" Type="http://schemas.openxmlformats.org/officeDocument/2006/relationships/hyperlink" Target="http://www.dnp.fmph.uniba.sk/index2.php" TargetMode="External"/><Relationship Id="rId7" Type="http://schemas.openxmlformats.org/officeDocument/2006/relationships/hyperlink" Target="https://iktp.tu-dresden.de/index.php?id=home/index2.php" TargetMode="External"/><Relationship Id="rId12" Type="http://schemas.openxmlformats.org/officeDocument/2006/relationships/hyperlink" Target="http://www.mpi-hd.mpg.de/mpi/en/start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ta.hu/articles/institute-of-nuclear-research-of-the-hungarian-academy-of-sciences-126405" TargetMode="External"/><Relationship Id="rId11" Type="http://schemas.openxmlformats.org/officeDocument/2006/relationships/hyperlink" Target="http://www.kip.uni-heidelberg.de/tt-detektoren?lang=en" TargetMode="External"/><Relationship Id="rId5" Type="http://schemas.openxmlformats.org/officeDocument/2006/relationships/hyperlink" Target="http://www.kernchemie.uni-mainz.de/eng/index.php" TargetMode="External"/><Relationship Id="rId15" Type="http://schemas.openxmlformats.org/officeDocument/2006/relationships/hyperlink" Target="http://www.saha.ac.in/cs/www/" TargetMode="External"/><Relationship Id="rId10" Type="http://schemas.openxmlformats.org/officeDocument/2006/relationships/hyperlink" Target="http://www.uni-tuebingen.de/en/faculties/mathematisch-naturwissenschaftliche-fakultaet/fachbereiche/physics/institutes/institute-for-theoretical-physics.html" TargetMode="External"/><Relationship Id="rId4" Type="http://schemas.openxmlformats.org/officeDocument/2006/relationships/hyperlink" Target="http://www.iitr.ernet.in/departments/PH/pages/index.html" TargetMode="External"/><Relationship Id="rId9" Type="http://schemas.openxmlformats.org/officeDocument/2006/relationships/hyperlink" Target="http://www.itep.ru/eng/" TargetMode="External"/><Relationship Id="rId14" Type="http://schemas.openxmlformats.org/officeDocument/2006/relationships/hyperlink" Target="http://www.physik.uni-tuebingen.de/institute/physikalisches-institut/bereiche/subatomare-physik/astroteilchenphysik.html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3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6.png"/><Relationship Id="rId4" Type="http://schemas.openxmlformats.org/officeDocument/2006/relationships/image" Target="../media/image63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6.png"/><Relationship Id="rId4" Type="http://schemas.openxmlformats.org/officeDocument/2006/relationships/image" Target="../media/image6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6.png"/><Relationship Id="rId4" Type="http://schemas.openxmlformats.org/officeDocument/2006/relationships/image" Target="../media/image6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7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91.png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90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91.png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90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rxiv.org/abs/1502.01161" TargetMode="External"/><Relationship Id="rId4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1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4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1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42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049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14400" y="169863"/>
            <a:ext cx="723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 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85800" y="152400"/>
            <a:ext cx="746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0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851900" y="1773238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n-US" sz="2400" dirty="0">
              <a:solidFill>
                <a:srgbClr val="FFFF99"/>
              </a:solidFill>
            </a:endParaRPr>
          </a:p>
          <a:p>
            <a:pPr algn="r"/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8520" y="5013176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Magnetic Micro-Calorimeters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f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or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Astro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-Particle Physics </a:t>
            </a:r>
            <a:r>
              <a:rPr lang="en-GB" sz="1800" dirty="0" smtClean="0">
                <a:solidFill>
                  <a:schemeClr val="bg1"/>
                </a:solidFill>
              </a:rPr>
              <a:t/>
            </a:r>
            <a:br>
              <a:rPr lang="en-GB" sz="1800" dirty="0" smtClean="0">
                <a:solidFill>
                  <a:schemeClr val="bg1"/>
                </a:solidFill>
              </a:rPr>
            </a:br>
            <a:endParaRPr lang="en-GB" sz="2400" b="1" dirty="0">
              <a:solidFill>
                <a:schemeClr val="bg1"/>
              </a:solidFill>
            </a:endParaRPr>
          </a:p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 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-68497" y="6239634"/>
            <a:ext cx="92490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marL="9525" indent="-9525" algn="ctr">
              <a:spcBef>
                <a:spcPct val="50000"/>
              </a:spcBef>
            </a:pPr>
            <a: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Loredana </a:t>
            </a:r>
            <a:r>
              <a:rPr lang="de-DE" sz="1600" b="1" dirty="0" err="1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Gastaldo</a:t>
            </a:r>
            <a: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/>
            </a:r>
            <a:b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</a:br>
            <a: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Kirchhoff-Institute </a:t>
            </a:r>
            <a:r>
              <a:rPr lang="de-DE" sz="1600" b="1" dirty="0" err="1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for</a:t>
            </a:r>
            <a: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 </a:t>
            </a:r>
            <a:r>
              <a:rPr lang="de-DE" sz="1600" b="1" dirty="0" err="1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Physics</a:t>
            </a:r>
            <a:r>
              <a:rPr lang="de-DE" sz="1600" b="1" dirty="0" smtClean="0">
                <a:solidFill>
                  <a:schemeClr val="bg1"/>
                </a:solidFill>
                <a:effectLst>
                  <a:outerShdw blurRad="63500" dist="38100" dir="5400000" algn="ctr" rotWithShape="0">
                    <a:schemeClr val="tx1"/>
                  </a:outerShdw>
                </a:effectLst>
              </a:rPr>
              <a:t>, Heidelberg University</a:t>
            </a:r>
            <a:endParaRPr lang="de-DE" sz="1600" dirty="0" smtClean="0">
              <a:solidFill>
                <a:schemeClr val="bg1"/>
              </a:solidFill>
              <a:effectLst>
                <a:outerShdw blurRad="63500" dist="38100" dir="5400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3542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feld 34"/>
          <p:cNvSpPr txBox="1">
            <a:spLocks noChangeArrowheads="1"/>
          </p:cNvSpPr>
          <p:nvPr/>
        </p:nvSpPr>
        <p:spPr bwMode="auto">
          <a:xfrm>
            <a:off x="71406" y="139463"/>
            <a:ext cx="7067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Low </a:t>
            </a:r>
            <a:r>
              <a:rPr lang="de-DE" sz="3600" dirty="0" err="1" smtClean="0"/>
              <a:t>temperature</a:t>
            </a:r>
            <a:r>
              <a:rPr lang="de-DE" sz="3600" dirty="0" smtClean="0"/>
              <a:t> </a:t>
            </a:r>
            <a:r>
              <a:rPr lang="de-DE" sz="3600" dirty="0" err="1" smtClean="0"/>
              <a:t>micro-calorimeters</a:t>
            </a:r>
            <a:endParaRPr lang="de-DE" sz="3600" dirty="0"/>
          </a:p>
        </p:txBody>
      </p:sp>
      <p:sp>
        <p:nvSpPr>
          <p:cNvPr id="7176" name="AutoShape 80"/>
          <p:cNvSpPr>
            <a:spLocks noChangeArrowheads="1"/>
          </p:cNvSpPr>
          <p:nvPr/>
        </p:nvSpPr>
        <p:spPr bwMode="auto">
          <a:xfrm>
            <a:off x="825128" y="3110495"/>
            <a:ext cx="1550987" cy="611188"/>
          </a:xfrm>
          <a:prstGeom prst="cube">
            <a:avLst>
              <a:gd name="adj" fmla="val 52449"/>
            </a:avLst>
          </a:prstGeom>
          <a:solidFill>
            <a:srgbClr val="BBE0E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78" name="AutoShape 82"/>
          <p:cNvSpPr>
            <a:spLocks noChangeArrowheads="1"/>
          </p:cNvSpPr>
          <p:nvPr/>
        </p:nvSpPr>
        <p:spPr bwMode="auto">
          <a:xfrm>
            <a:off x="1431553" y="2431045"/>
            <a:ext cx="338137" cy="882650"/>
          </a:xfrm>
          <a:prstGeom prst="can">
            <a:avLst>
              <a:gd name="adj" fmla="val 26756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79" name="AutoShape 83"/>
          <p:cNvSpPr>
            <a:spLocks noChangeArrowheads="1"/>
          </p:cNvSpPr>
          <p:nvPr/>
        </p:nvSpPr>
        <p:spPr bwMode="auto">
          <a:xfrm>
            <a:off x="958478" y="2011945"/>
            <a:ext cx="1255712" cy="541338"/>
          </a:xfrm>
          <a:prstGeom prst="can">
            <a:avLst>
              <a:gd name="adj" fmla="val 50000"/>
            </a:avLst>
          </a:prstGeom>
          <a:solidFill>
            <a:srgbClr val="FFFF00"/>
          </a:solidFill>
          <a:ln w="9360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80" name="Oval 84"/>
          <p:cNvSpPr>
            <a:spLocks noChangeArrowheads="1"/>
          </p:cNvSpPr>
          <p:nvPr/>
        </p:nvSpPr>
        <p:spPr bwMode="auto">
          <a:xfrm>
            <a:off x="1228353" y="2023058"/>
            <a:ext cx="741362" cy="204787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83" name="Text Box 88"/>
          <p:cNvSpPr txBox="1">
            <a:spLocks noChangeArrowheads="1"/>
          </p:cNvSpPr>
          <p:nvPr/>
        </p:nvSpPr>
        <p:spPr bwMode="auto">
          <a:xfrm>
            <a:off x="1801440" y="2702508"/>
            <a:ext cx="334963" cy="34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Comic Sans MS" pitchFamily="66" charset="0"/>
              </a:rPr>
              <a:t>G</a:t>
            </a:r>
          </a:p>
        </p:txBody>
      </p:sp>
      <p:graphicFrame>
        <p:nvGraphicFramePr>
          <p:cNvPr id="7170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640848"/>
              </p:ext>
            </p:extLst>
          </p:nvPr>
        </p:nvGraphicFramePr>
        <p:xfrm>
          <a:off x="3516462" y="1340768"/>
          <a:ext cx="101282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2" name="Equation" r:id="rId4" imgW="647640" imgH="431640" progId="Equation.3">
                  <p:embed/>
                </p:oleObj>
              </mc:Choice>
              <mc:Fallback>
                <p:oleObj name="Equation" r:id="rId4" imgW="6476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462" y="1340768"/>
                        <a:ext cx="1012825" cy="757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3087836" y="2597178"/>
            <a:ext cx="2001286" cy="1358383"/>
            <a:chOff x="4130" y="6668"/>
            <a:chExt cx="1931" cy="1268"/>
          </a:xfrm>
        </p:grpSpPr>
        <p:graphicFrame>
          <p:nvGraphicFramePr>
            <p:cNvPr id="7171" name="Object 92"/>
            <p:cNvGraphicFramePr>
              <a:graphicFrameLocks noChangeAspect="1"/>
            </p:cNvGraphicFramePr>
            <p:nvPr/>
          </p:nvGraphicFramePr>
          <p:xfrm>
            <a:off x="5245" y="6947"/>
            <a:ext cx="455" cy="4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73" name="Formel" r:id="rId6" imgW="507960" imgH="393480" progId="Equation.3">
                    <p:embed/>
                  </p:oleObj>
                </mc:Choice>
                <mc:Fallback>
                  <p:oleObj name="Formel" r:id="rId6" imgW="50796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5" y="6947"/>
                          <a:ext cx="455" cy="4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6" name="Line 93"/>
            <p:cNvSpPr>
              <a:spLocks noChangeShapeType="1"/>
            </p:cNvSpPr>
            <p:nvPr/>
          </p:nvSpPr>
          <p:spPr bwMode="auto">
            <a:xfrm>
              <a:off x="4382" y="6668"/>
              <a:ext cx="1" cy="1043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87" name="Line 94"/>
            <p:cNvSpPr>
              <a:spLocks noChangeShapeType="1"/>
            </p:cNvSpPr>
            <p:nvPr/>
          </p:nvSpPr>
          <p:spPr bwMode="auto">
            <a:xfrm>
              <a:off x="4383" y="7706"/>
              <a:ext cx="1678" cy="5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88" name="Line 95"/>
            <p:cNvSpPr>
              <a:spLocks noChangeShapeType="1"/>
            </p:cNvSpPr>
            <p:nvPr/>
          </p:nvSpPr>
          <p:spPr bwMode="auto">
            <a:xfrm>
              <a:off x="4376" y="7488"/>
              <a:ext cx="505" cy="1"/>
            </a:xfrm>
            <a:prstGeom prst="line">
              <a:avLst/>
            </a:prstGeom>
            <a:noFill/>
            <a:ln w="1908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89" name="Line 96"/>
            <p:cNvSpPr>
              <a:spLocks noChangeShapeType="1"/>
            </p:cNvSpPr>
            <p:nvPr/>
          </p:nvSpPr>
          <p:spPr bwMode="auto">
            <a:xfrm>
              <a:off x="4881" y="6903"/>
              <a:ext cx="1" cy="589"/>
            </a:xfrm>
            <a:prstGeom prst="line">
              <a:avLst/>
            </a:prstGeom>
            <a:noFill/>
            <a:ln w="1908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90" name="Freeform 97"/>
            <p:cNvSpPr>
              <a:spLocks noChangeArrowheads="1"/>
            </p:cNvSpPr>
            <p:nvPr/>
          </p:nvSpPr>
          <p:spPr bwMode="auto">
            <a:xfrm>
              <a:off x="4880" y="6900"/>
              <a:ext cx="979" cy="564"/>
            </a:xfrm>
            <a:custGeom>
              <a:avLst/>
              <a:gdLst>
                <a:gd name="T0" fmla="*/ 0 w 1188"/>
                <a:gd name="T1" fmla="*/ 0 h 564"/>
                <a:gd name="T2" fmla="*/ 81 w 1188"/>
                <a:gd name="T3" fmla="*/ 258 h 564"/>
                <a:gd name="T4" fmla="*/ 208 w 1188"/>
                <a:gd name="T5" fmla="*/ 432 h 564"/>
                <a:gd name="T6" fmla="*/ 406 w 1188"/>
                <a:gd name="T7" fmla="*/ 510 h 564"/>
                <a:gd name="T8" fmla="*/ 665 w 1188"/>
                <a:gd name="T9" fmla="*/ 564 h 5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8"/>
                <a:gd name="T16" fmla="*/ 0 h 564"/>
                <a:gd name="T17" fmla="*/ 1188 w 1188"/>
                <a:gd name="T18" fmla="*/ 564 h 5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8" h="564">
                  <a:moveTo>
                    <a:pt x="0" y="0"/>
                  </a:moveTo>
                  <a:cubicBezTo>
                    <a:pt x="24" y="43"/>
                    <a:pt x="82" y="186"/>
                    <a:pt x="144" y="258"/>
                  </a:cubicBezTo>
                  <a:cubicBezTo>
                    <a:pt x="206" y="330"/>
                    <a:pt x="275" y="390"/>
                    <a:pt x="372" y="432"/>
                  </a:cubicBezTo>
                  <a:cubicBezTo>
                    <a:pt x="469" y="474"/>
                    <a:pt x="590" y="488"/>
                    <a:pt x="726" y="510"/>
                  </a:cubicBezTo>
                  <a:cubicBezTo>
                    <a:pt x="862" y="532"/>
                    <a:pt x="1111" y="555"/>
                    <a:pt x="1188" y="564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7191" name="Line 98"/>
            <p:cNvSpPr>
              <a:spLocks noChangeShapeType="1"/>
            </p:cNvSpPr>
            <p:nvPr/>
          </p:nvSpPr>
          <p:spPr bwMode="auto">
            <a:xfrm>
              <a:off x="4790" y="6895"/>
              <a:ext cx="1" cy="589"/>
            </a:xfrm>
            <a:prstGeom prst="line">
              <a:avLst/>
            </a:prstGeom>
            <a:noFill/>
            <a:ln w="12600">
              <a:solidFill>
                <a:srgbClr val="333399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92" name="Text Box 99"/>
            <p:cNvSpPr txBox="1">
              <a:spLocks noChangeArrowheads="1"/>
            </p:cNvSpPr>
            <p:nvPr/>
          </p:nvSpPr>
          <p:spPr bwMode="auto">
            <a:xfrm>
              <a:off x="5848" y="7685"/>
              <a:ext cx="176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i="1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7193" name="Text Box 100"/>
            <p:cNvSpPr txBox="1">
              <a:spLocks noChangeArrowheads="1"/>
            </p:cNvSpPr>
            <p:nvPr/>
          </p:nvSpPr>
          <p:spPr bwMode="auto">
            <a:xfrm>
              <a:off x="4130" y="6798"/>
              <a:ext cx="20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graphicFrame>
          <p:nvGraphicFramePr>
            <p:cNvPr id="7172" name="Object 101"/>
            <p:cNvGraphicFramePr>
              <a:graphicFrameLocks noChangeAspect="1"/>
            </p:cNvGraphicFramePr>
            <p:nvPr/>
          </p:nvGraphicFramePr>
          <p:xfrm>
            <a:off x="4473" y="7057"/>
            <a:ext cx="318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74" r:id="rId8" imgW="309600" imgH="178200" progId="Equation.3">
                    <p:embed/>
                  </p:oleObj>
                </mc:Choice>
                <mc:Fallback>
                  <p:oleObj r:id="rId8" imgW="309600" imgH="178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3" y="7057"/>
                          <a:ext cx="318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500000">
            <a:off x="1827043" y="1328287"/>
            <a:ext cx="469692" cy="818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7" name="Line 86"/>
          <p:cNvSpPr>
            <a:spLocks noChangeShapeType="1"/>
          </p:cNvSpPr>
          <p:nvPr/>
        </p:nvSpPr>
        <p:spPr bwMode="auto">
          <a:xfrm>
            <a:off x="1104513" y="1696025"/>
            <a:ext cx="357202" cy="327034"/>
          </a:xfrm>
          <a:prstGeom prst="line">
            <a:avLst/>
          </a:prstGeom>
          <a:noFill/>
          <a:ln w="1908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28" name="Textfeld 81"/>
          <p:cNvSpPr txBox="1">
            <a:spLocks noChangeArrowheads="1"/>
          </p:cNvSpPr>
          <p:nvPr/>
        </p:nvSpPr>
        <p:spPr bwMode="auto">
          <a:xfrm>
            <a:off x="890201" y="1410272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latin typeface="Comic Sans MS" pitchFamily="66" charset="0"/>
              </a:rPr>
              <a:t>E</a:t>
            </a:r>
          </a:p>
        </p:txBody>
      </p:sp>
      <p:sp>
        <p:nvSpPr>
          <p:cNvPr id="29" name="Text Box 85"/>
          <p:cNvSpPr txBox="1">
            <a:spLocks noChangeArrowheads="1"/>
          </p:cNvSpPr>
          <p:nvPr/>
        </p:nvSpPr>
        <p:spPr bwMode="auto">
          <a:xfrm>
            <a:off x="1287081" y="2240543"/>
            <a:ext cx="531812" cy="38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err="1">
                <a:solidFill>
                  <a:srgbClr val="000000"/>
                </a:solidFill>
                <a:latin typeface="Comic Sans MS" pitchFamily="66" charset="0"/>
              </a:rPr>
              <a:t>C</a:t>
            </a:r>
            <a:r>
              <a:rPr lang="en-GB" b="1" baseline="-25000" dirty="0" err="1">
                <a:solidFill>
                  <a:srgbClr val="000000"/>
                </a:solidFill>
                <a:latin typeface="Comic Sans MS" pitchFamily="66" charset="0"/>
              </a:rPr>
              <a:t>tot</a:t>
            </a:r>
            <a:endParaRPr lang="en-GB" b="1" baseline="-250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3" name="Text Box 81"/>
          <p:cNvSpPr txBox="1">
            <a:spLocks noChangeArrowheads="1"/>
          </p:cNvSpPr>
          <p:nvPr/>
        </p:nvSpPr>
        <p:spPr bwMode="auto">
          <a:xfrm>
            <a:off x="755576" y="3451584"/>
            <a:ext cx="1393628" cy="3253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500" dirty="0">
                <a:solidFill>
                  <a:srgbClr val="000000"/>
                </a:solidFill>
                <a:latin typeface="Comic Sans MS" pitchFamily="66" charset="0"/>
              </a:rPr>
              <a:t>Thermal </a:t>
            </a:r>
            <a:r>
              <a:rPr lang="en-GB" sz="1500" dirty="0" smtClean="0">
                <a:solidFill>
                  <a:srgbClr val="000000"/>
                </a:solidFill>
                <a:latin typeface="Comic Sans MS" pitchFamily="66" charset="0"/>
              </a:rPr>
              <a:t>bath</a:t>
            </a:r>
            <a:endParaRPr lang="en-GB" sz="15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96136" y="1844824"/>
            <a:ext cx="3119894" cy="1224136"/>
          </a:xfrm>
          <a:prstGeom prst="rect">
            <a:avLst/>
          </a:prstGeom>
          <a:solidFill>
            <a:srgbClr val="0070C0"/>
          </a:solidFill>
          <a:ln w="5715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891694" y="1946308"/>
            <a:ext cx="30187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 smtClean="0">
                <a:solidFill>
                  <a:srgbClr val="FFFFFF"/>
                </a:solidFill>
              </a:rPr>
              <a:t>E </a:t>
            </a:r>
            <a:r>
              <a:rPr lang="de-DE" sz="2000" b="1" dirty="0" smtClean="0">
                <a:solidFill>
                  <a:srgbClr val="FFFFFF"/>
                </a:solidFill>
              </a:rPr>
              <a:t>= 10 </a:t>
            </a:r>
            <a:r>
              <a:rPr lang="de-DE" sz="2000" b="1" dirty="0" err="1" smtClean="0">
                <a:solidFill>
                  <a:srgbClr val="FFFFFF"/>
                </a:solidFill>
              </a:rPr>
              <a:t>keV</a:t>
            </a:r>
            <a:r>
              <a:rPr lang="de-DE" sz="2000" b="1" dirty="0" smtClean="0">
                <a:solidFill>
                  <a:srgbClr val="FFFFFF"/>
                </a:solidFill>
              </a:rPr>
              <a:t> </a:t>
            </a:r>
          </a:p>
          <a:p>
            <a:r>
              <a:rPr lang="de-DE" sz="2000" b="1" dirty="0" smtClean="0">
                <a:solidFill>
                  <a:srgbClr val="FFFFFF"/>
                </a:solidFill>
              </a:rPr>
              <a:t> 		</a:t>
            </a:r>
            <a:r>
              <a:rPr lang="de-DE" sz="2000" b="1" dirty="0">
                <a:solidFill>
                  <a:srgbClr val="FFFFFF"/>
                </a:solidFill>
                <a:sym typeface="Wingdings" pitchFamily="2" charset="2"/>
              </a:rPr>
              <a:t></a:t>
            </a:r>
            <a:r>
              <a:rPr lang="de-DE" sz="2000" b="1" dirty="0">
                <a:solidFill>
                  <a:srgbClr val="FFFFFF"/>
                </a:solidFill>
                <a:sym typeface="Symbol"/>
              </a:rPr>
              <a:t> 1 </a:t>
            </a:r>
            <a:r>
              <a:rPr lang="de-DE" sz="2000" b="1" dirty="0" err="1" smtClean="0">
                <a:solidFill>
                  <a:srgbClr val="FFFFFF"/>
                </a:solidFill>
                <a:sym typeface="Symbol"/>
              </a:rPr>
              <a:t>mK</a:t>
            </a:r>
            <a:endParaRPr lang="de-DE" sz="2000" b="1" dirty="0" smtClean="0">
              <a:solidFill>
                <a:srgbClr val="FFFFFF"/>
              </a:solidFill>
            </a:endParaRPr>
          </a:p>
          <a:p>
            <a:r>
              <a:rPr lang="de-DE" sz="2000" b="1" i="1" dirty="0" err="1" smtClean="0">
                <a:solidFill>
                  <a:srgbClr val="FFFFFF"/>
                </a:solidFill>
              </a:rPr>
              <a:t>C</a:t>
            </a:r>
            <a:r>
              <a:rPr lang="de-DE" sz="2000" b="1" baseline="-25000" dirty="0" err="1" smtClean="0">
                <a:solidFill>
                  <a:srgbClr val="FFFFFF"/>
                </a:solidFill>
              </a:rPr>
              <a:t>tot</a:t>
            </a:r>
            <a:r>
              <a:rPr lang="de-DE" sz="2000" b="1" dirty="0" smtClean="0">
                <a:solidFill>
                  <a:srgbClr val="FFFFFF"/>
                </a:solidFill>
              </a:rPr>
              <a:t> = 1 </a:t>
            </a:r>
            <a:r>
              <a:rPr lang="de-DE" sz="2000" b="1" dirty="0" err="1" smtClean="0">
                <a:solidFill>
                  <a:srgbClr val="FFFFFF"/>
                </a:solidFill>
              </a:rPr>
              <a:t>pJ</a:t>
            </a:r>
            <a:r>
              <a:rPr lang="de-DE" sz="2000" b="1" dirty="0" smtClean="0">
                <a:solidFill>
                  <a:srgbClr val="FFFFFF"/>
                </a:solidFill>
              </a:rPr>
              <a:t>/K</a:t>
            </a:r>
          </a:p>
        </p:txBody>
      </p:sp>
      <p:sp>
        <p:nvSpPr>
          <p:cNvPr id="2" name="Right Brace 1"/>
          <p:cNvSpPr/>
          <p:nvPr/>
        </p:nvSpPr>
        <p:spPr>
          <a:xfrm>
            <a:off x="7311547" y="1946308"/>
            <a:ext cx="356797" cy="1015663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feld 82"/>
          <p:cNvSpPr txBox="1">
            <a:spLocks noChangeArrowheads="1"/>
          </p:cNvSpPr>
          <p:nvPr/>
        </p:nvSpPr>
        <p:spPr bwMode="auto">
          <a:xfrm>
            <a:off x="2357438" y="4145012"/>
            <a:ext cx="42862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de-DE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 </a:t>
            </a:r>
            <a:r>
              <a:rPr lang="de-DE" dirty="0" err="1" smtClean="0">
                <a:solidFill>
                  <a:srgbClr val="0070C0"/>
                </a:solidFill>
                <a:cs typeface="Arial" charset="0"/>
              </a:rPr>
              <a:t>Very</a:t>
            </a: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dirty="0" err="1" smtClean="0">
                <a:solidFill>
                  <a:srgbClr val="0070C0"/>
                </a:solidFill>
                <a:cs typeface="Arial" charset="0"/>
              </a:rPr>
              <a:t>small</a:t>
            </a: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dirty="0" err="1" smtClean="0">
                <a:solidFill>
                  <a:srgbClr val="0070C0"/>
                </a:solidFill>
                <a:cs typeface="Arial" charset="0"/>
              </a:rPr>
              <a:t>volume</a:t>
            </a:r>
            <a:endParaRPr lang="de-DE" dirty="0" smtClean="0">
              <a:solidFill>
                <a:srgbClr val="0070C0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dirty="0">
              <a:solidFill>
                <a:srgbClr val="0070C0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  Working </a:t>
            </a:r>
            <a:r>
              <a:rPr lang="de-DE" dirty="0" err="1" smtClean="0">
                <a:solidFill>
                  <a:srgbClr val="0070C0"/>
                </a:solidFill>
                <a:cs typeface="Arial" charset="0"/>
              </a:rPr>
              <a:t>temperature</a:t>
            </a: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dirty="0" err="1">
                <a:solidFill>
                  <a:srgbClr val="0070C0"/>
                </a:solidFill>
                <a:cs typeface="Arial" charset="0"/>
              </a:rPr>
              <a:t>below</a:t>
            </a:r>
            <a:r>
              <a:rPr lang="de-DE" dirty="0">
                <a:solidFill>
                  <a:srgbClr val="0070C0"/>
                </a:solidFill>
                <a:cs typeface="Arial" charset="0"/>
              </a:rPr>
              <a:t> 100 </a:t>
            </a:r>
            <a:r>
              <a:rPr lang="de-DE" dirty="0" err="1" smtClean="0">
                <a:solidFill>
                  <a:srgbClr val="0070C0"/>
                </a:solidFill>
                <a:cs typeface="Arial" charset="0"/>
              </a:rPr>
              <a:t>mK</a:t>
            </a:r>
            <a:r>
              <a:rPr lang="de-DE" dirty="0" smtClean="0">
                <a:solidFill>
                  <a:srgbClr val="0070C0"/>
                </a:solidFill>
              </a:rPr>
              <a:t> </a:t>
            </a:r>
          </a:p>
          <a:p>
            <a:r>
              <a:rPr lang="de-DE" dirty="0"/>
              <a:t> </a:t>
            </a:r>
            <a:r>
              <a:rPr lang="de-DE" dirty="0" smtClean="0"/>
              <a:t>               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 smtClean="0"/>
              <a:t>heat</a:t>
            </a:r>
            <a:endParaRPr lang="de-DE" dirty="0" smtClean="0"/>
          </a:p>
          <a:p>
            <a:r>
              <a:rPr lang="de-DE" dirty="0"/>
              <a:t> </a:t>
            </a:r>
            <a:r>
              <a:rPr lang="de-DE" dirty="0" smtClean="0"/>
              <a:t>               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/>
              <a:t>thermal </a:t>
            </a:r>
            <a:r>
              <a:rPr lang="de-DE" dirty="0" err="1"/>
              <a:t>noise</a:t>
            </a:r>
            <a:endParaRPr lang="de-DE" dirty="0"/>
          </a:p>
          <a:p>
            <a:endParaRPr lang="de-DE" dirty="0">
              <a:solidFill>
                <a:srgbClr val="C00000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de-DE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dirty="0" smtClean="0">
                <a:solidFill>
                  <a:srgbClr val="0070C0"/>
                </a:solidFill>
                <a:cs typeface="Arial" charset="0"/>
              </a:rPr>
              <a:t>  </a:t>
            </a:r>
            <a:r>
              <a:rPr lang="de-DE" b="1" dirty="0" err="1" smtClean="0">
                <a:solidFill>
                  <a:srgbClr val="0070C0"/>
                </a:solidFill>
                <a:cs typeface="Arial" charset="0"/>
              </a:rPr>
              <a:t>Very</a:t>
            </a:r>
            <a:r>
              <a:rPr lang="de-DE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b="1" dirty="0">
                <a:solidFill>
                  <a:srgbClr val="0070C0"/>
                </a:solidFill>
                <a:cs typeface="Arial" charset="0"/>
              </a:rPr>
              <a:t>sensitive </a:t>
            </a:r>
            <a:r>
              <a:rPr lang="de-DE" b="1" dirty="0" err="1">
                <a:solidFill>
                  <a:srgbClr val="0070C0"/>
                </a:solidFill>
                <a:cs typeface="Arial" charset="0"/>
              </a:rPr>
              <a:t>temperature</a:t>
            </a:r>
            <a:r>
              <a:rPr lang="de-DE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de-DE" b="1" dirty="0" err="1" smtClean="0">
                <a:solidFill>
                  <a:srgbClr val="0070C0"/>
                </a:solidFill>
                <a:cs typeface="Arial" charset="0"/>
              </a:rPr>
              <a:t>sensor</a:t>
            </a:r>
            <a:r>
              <a:rPr lang="de-DE" b="1" dirty="0" smtClean="0">
                <a:solidFill>
                  <a:srgbClr val="0070C0"/>
                </a:solidFill>
                <a:cs typeface="Arial" charset="0"/>
              </a:rPr>
              <a:t>  </a:t>
            </a:r>
            <a:endParaRPr lang="de-DE" b="1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31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772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feld 34"/>
          <p:cNvSpPr txBox="1">
            <a:spLocks noChangeArrowheads="1"/>
          </p:cNvSpPr>
          <p:nvPr/>
        </p:nvSpPr>
        <p:spPr bwMode="auto">
          <a:xfrm>
            <a:off x="71406" y="139463"/>
            <a:ext cx="40993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err="1" smtClean="0"/>
              <a:t>Temperature</a:t>
            </a:r>
            <a:r>
              <a:rPr lang="de-DE" sz="3600" dirty="0" smtClean="0"/>
              <a:t> </a:t>
            </a:r>
            <a:r>
              <a:rPr lang="de-DE" sz="3600" dirty="0" err="1" smtClean="0"/>
              <a:t>sensors</a:t>
            </a:r>
            <a:endParaRPr lang="de-DE" sz="3600" dirty="0"/>
          </a:p>
        </p:txBody>
      </p:sp>
      <p:sp>
        <p:nvSpPr>
          <p:cNvPr id="4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tangle 31"/>
          <p:cNvSpPr/>
          <p:nvPr/>
        </p:nvSpPr>
        <p:spPr>
          <a:xfrm>
            <a:off x="2339752" y="4983435"/>
            <a:ext cx="4427984" cy="1675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339752" y="3033402"/>
            <a:ext cx="4427984" cy="1675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339752" y="1024880"/>
            <a:ext cx="4427984" cy="1675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utoShape 3"/>
          <p:cNvSpPr>
            <a:spLocks noChangeArrowheads="1"/>
          </p:cNvSpPr>
          <p:nvPr/>
        </p:nvSpPr>
        <p:spPr bwMode="auto">
          <a:xfrm>
            <a:off x="2751584" y="1640160"/>
            <a:ext cx="1676400" cy="762000"/>
          </a:xfrm>
          <a:prstGeom prst="cube">
            <a:avLst>
              <a:gd name="adj" fmla="val 64287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339752" y="1154385"/>
            <a:ext cx="4427984" cy="24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Resistance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highly</a:t>
            </a: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doped</a:t>
            </a: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semiconductors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>
            <a:off x="3437384" y="194496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2" name="Line 6"/>
          <p:cNvSpPr>
            <a:spLocks noChangeShapeType="1"/>
          </p:cNvSpPr>
          <p:nvPr/>
        </p:nvSpPr>
        <p:spPr bwMode="auto">
          <a:xfrm>
            <a:off x="3513584" y="186876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V="1">
            <a:off x="3437384" y="1868760"/>
            <a:ext cx="762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 flipV="1">
            <a:off x="3732659" y="1868760"/>
            <a:ext cx="762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 flipV="1">
            <a:off x="3761234" y="1906860"/>
            <a:ext cx="257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 flipV="1">
            <a:off x="3203848" y="1897335"/>
            <a:ext cx="285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47" name="AutoShape 11"/>
          <p:cNvSpPr>
            <a:spLocks noChangeArrowheads="1"/>
          </p:cNvSpPr>
          <p:nvPr/>
        </p:nvSpPr>
        <p:spPr bwMode="auto">
          <a:xfrm>
            <a:off x="4572000" y="1868760"/>
            <a:ext cx="519113" cy="152400"/>
          </a:xfrm>
          <a:prstGeom prst="rightArrow">
            <a:avLst>
              <a:gd name="adj1" fmla="val 50000"/>
              <a:gd name="adj2" fmla="val 85156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cxnSp>
        <p:nvCxnSpPr>
          <p:cNvPr id="48" name="AutoShape 12"/>
          <p:cNvCxnSpPr>
            <a:cxnSpLocks noChangeShapeType="1"/>
          </p:cNvCxnSpPr>
          <p:nvPr/>
        </p:nvCxnSpPr>
        <p:spPr bwMode="auto">
          <a:xfrm rot="16200000" flipH="1">
            <a:off x="5890592" y="1411560"/>
            <a:ext cx="47625" cy="47625"/>
          </a:xfrm>
          <a:prstGeom prst="curvedConnector4">
            <a:avLst>
              <a:gd name="adj1" fmla="val 1306667"/>
              <a:gd name="adj2" fmla="val -48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9" name="Group 13"/>
          <p:cNvGrpSpPr>
            <a:grpSpLocks/>
          </p:cNvGrpSpPr>
          <p:nvPr/>
        </p:nvGrpSpPr>
        <p:grpSpPr bwMode="auto">
          <a:xfrm>
            <a:off x="4928567" y="1430610"/>
            <a:ext cx="1685925" cy="1270000"/>
            <a:chOff x="2658" y="1116"/>
            <a:chExt cx="1062" cy="800"/>
          </a:xfrm>
        </p:grpSpPr>
        <p:sp>
          <p:nvSpPr>
            <p:cNvPr id="50" name="Line 14"/>
            <p:cNvSpPr>
              <a:spLocks noChangeShapeType="1"/>
            </p:cNvSpPr>
            <p:nvPr/>
          </p:nvSpPr>
          <p:spPr bwMode="auto">
            <a:xfrm flipV="1">
              <a:off x="2880" y="1200"/>
              <a:ext cx="0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Line 15"/>
            <p:cNvSpPr>
              <a:spLocks noChangeShapeType="1"/>
            </p:cNvSpPr>
            <p:nvPr/>
          </p:nvSpPr>
          <p:spPr bwMode="auto">
            <a:xfrm>
              <a:off x="2880" y="1728"/>
              <a:ext cx="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Text Box 16"/>
            <p:cNvSpPr txBox="1">
              <a:spLocks noChangeArrowheads="1"/>
            </p:cNvSpPr>
            <p:nvPr/>
          </p:nvSpPr>
          <p:spPr bwMode="auto">
            <a:xfrm>
              <a:off x="2658" y="1116"/>
              <a:ext cx="1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R</a:t>
              </a:r>
            </a:p>
          </p:txBody>
        </p:sp>
        <p:sp>
          <p:nvSpPr>
            <p:cNvPr id="53" name="Text Box 17"/>
            <p:cNvSpPr txBox="1">
              <a:spLocks noChangeArrowheads="1"/>
            </p:cNvSpPr>
            <p:nvPr/>
          </p:nvSpPr>
          <p:spPr bwMode="auto">
            <a:xfrm>
              <a:off x="3432" y="1704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T</a:t>
              </a:r>
            </a:p>
          </p:txBody>
        </p:sp>
      </p:grpSp>
      <p:grpSp>
        <p:nvGrpSpPr>
          <p:cNvPr id="54" name="Group 18"/>
          <p:cNvGrpSpPr>
            <a:grpSpLocks/>
          </p:cNvGrpSpPr>
          <p:nvPr/>
        </p:nvGrpSpPr>
        <p:grpSpPr bwMode="auto">
          <a:xfrm>
            <a:off x="5433392" y="1749698"/>
            <a:ext cx="752475" cy="581025"/>
            <a:chOff x="2976" y="1317"/>
            <a:chExt cx="474" cy="366"/>
          </a:xfrm>
        </p:grpSpPr>
        <p:sp>
          <p:nvSpPr>
            <p:cNvPr id="55" name="Freeform 19"/>
            <p:cNvSpPr>
              <a:spLocks/>
            </p:cNvSpPr>
            <p:nvPr/>
          </p:nvSpPr>
          <p:spPr bwMode="auto">
            <a:xfrm>
              <a:off x="2976" y="1317"/>
              <a:ext cx="474" cy="366"/>
            </a:xfrm>
            <a:custGeom>
              <a:avLst/>
              <a:gdLst>
                <a:gd name="T0" fmla="*/ 0 w 474"/>
                <a:gd name="T1" fmla="*/ 0 h 366"/>
                <a:gd name="T2" fmla="*/ 108 w 474"/>
                <a:gd name="T3" fmla="*/ 294 h 366"/>
                <a:gd name="T4" fmla="*/ 474 w 474"/>
                <a:gd name="T5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4" h="366">
                  <a:moveTo>
                    <a:pt x="0" y="0"/>
                  </a:moveTo>
                  <a:cubicBezTo>
                    <a:pt x="14" y="116"/>
                    <a:pt x="29" y="233"/>
                    <a:pt x="108" y="294"/>
                  </a:cubicBezTo>
                  <a:cubicBezTo>
                    <a:pt x="187" y="355"/>
                    <a:pt x="413" y="354"/>
                    <a:pt x="474" y="366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Freeform 20"/>
            <p:cNvSpPr>
              <a:spLocks/>
            </p:cNvSpPr>
            <p:nvPr/>
          </p:nvSpPr>
          <p:spPr bwMode="auto">
            <a:xfrm>
              <a:off x="2976" y="1440"/>
              <a:ext cx="102" cy="162"/>
            </a:xfrm>
            <a:custGeom>
              <a:avLst/>
              <a:gdLst>
                <a:gd name="T0" fmla="*/ 0 w 102"/>
                <a:gd name="T1" fmla="*/ 0 h 162"/>
                <a:gd name="T2" fmla="*/ 18 w 102"/>
                <a:gd name="T3" fmla="*/ 0 h 162"/>
                <a:gd name="T4" fmla="*/ 51 w 102"/>
                <a:gd name="T5" fmla="*/ 99 h 162"/>
                <a:gd name="T6" fmla="*/ 102 w 102"/>
                <a:gd name="T7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62">
                  <a:moveTo>
                    <a:pt x="0" y="0"/>
                  </a:moveTo>
                  <a:lnTo>
                    <a:pt x="18" y="0"/>
                  </a:lnTo>
                  <a:cubicBezTo>
                    <a:pt x="26" y="16"/>
                    <a:pt x="37" y="72"/>
                    <a:pt x="51" y="99"/>
                  </a:cubicBezTo>
                  <a:cubicBezTo>
                    <a:pt x="65" y="126"/>
                    <a:pt x="93" y="150"/>
                    <a:pt x="102" y="162"/>
                  </a:cubicBez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7" name="Line 21"/>
          <p:cNvSpPr>
            <a:spLocks noChangeShapeType="1"/>
          </p:cNvSpPr>
          <p:nvPr/>
        </p:nvSpPr>
        <p:spPr bwMode="auto">
          <a:xfrm flipH="1" flipV="1">
            <a:off x="5442917" y="1868760"/>
            <a:ext cx="23813" cy="11906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58" name="Line 22"/>
          <p:cNvSpPr>
            <a:spLocks noChangeShapeType="1"/>
          </p:cNvSpPr>
          <p:nvPr/>
        </p:nvSpPr>
        <p:spPr bwMode="auto">
          <a:xfrm>
            <a:off x="5566742" y="2178323"/>
            <a:ext cx="85725" cy="666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59" name="Oval 23"/>
          <p:cNvSpPr>
            <a:spLocks noChangeArrowheads="1"/>
          </p:cNvSpPr>
          <p:nvPr/>
        </p:nvSpPr>
        <p:spPr bwMode="auto">
          <a:xfrm>
            <a:off x="5509592" y="2097360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grpSp>
        <p:nvGrpSpPr>
          <p:cNvPr id="60" name="Group 24"/>
          <p:cNvGrpSpPr>
            <a:grpSpLocks/>
          </p:cNvGrpSpPr>
          <p:nvPr/>
        </p:nvGrpSpPr>
        <p:grpSpPr bwMode="auto">
          <a:xfrm>
            <a:off x="4899992" y="3468960"/>
            <a:ext cx="1685925" cy="1270000"/>
            <a:chOff x="2658" y="1116"/>
            <a:chExt cx="1062" cy="800"/>
          </a:xfrm>
        </p:grpSpPr>
        <p:sp>
          <p:nvSpPr>
            <p:cNvPr id="61" name="Line 25"/>
            <p:cNvSpPr>
              <a:spLocks noChangeShapeType="1"/>
            </p:cNvSpPr>
            <p:nvPr/>
          </p:nvSpPr>
          <p:spPr bwMode="auto">
            <a:xfrm flipV="1">
              <a:off x="2880" y="1200"/>
              <a:ext cx="0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Line 26"/>
            <p:cNvSpPr>
              <a:spLocks noChangeShapeType="1"/>
            </p:cNvSpPr>
            <p:nvPr/>
          </p:nvSpPr>
          <p:spPr bwMode="auto">
            <a:xfrm>
              <a:off x="2880" y="1728"/>
              <a:ext cx="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Text Box 27"/>
            <p:cNvSpPr txBox="1">
              <a:spLocks noChangeArrowheads="1"/>
            </p:cNvSpPr>
            <p:nvPr/>
          </p:nvSpPr>
          <p:spPr bwMode="auto">
            <a:xfrm>
              <a:off x="2658" y="1116"/>
              <a:ext cx="1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R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3432" y="1704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T</a:t>
              </a:r>
            </a:p>
          </p:txBody>
        </p:sp>
      </p:grpSp>
      <p:sp>
        <p:nvSpPr>
          <p:cNvPr id="65" name="Text Box 29"/>
          <p:cNvSpPr txBox="1">
            <a:spLocks noChangeArrowheads="1"/>
          </p:cNvSpPr>
          <p:nvPr/>
        </p:nvSpPr>
        <p:spPr bwMode="auto">
          <a:xfrm>
            <a:off x="2339752" y="3211785"/>
            <a:ext cx="4680520" cy="24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Resistance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at</a:t>
            </a: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superconducting</a:t>
            </a: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transition</a:t>
            </a:r>
            <a:r>
              <a:rPr lang="de-DE" dirty="0" err="1">
                <a:solidFill>
                  <a:schemeClr val="accent2">
                    <a:lumMod val="75000"/>
                  </a:schemeClr>
                </a:solidFill>
              </a:rPr>
              <a:t>,</a:t>
            </a:r>
            <a:r>
              <a:rPr lang="de-DE" dirty="0" err="1" smtClean="0">
                <a:solidFill>
                  <a:schemeClr val="accent2">
                    <a:lumMod val="75000"/>
                  </a:schemeClr>
                </a:solidFill>
              </a:rPr>
              <a:t>TES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AutoShape 30"/>
          <p:cNvSpPr>
            <a:spLocks noChangeArrowheads="1"/>
          </p:cNvSpPr>
          <p:nvPr/>
        </p:nvSpPr>
        <p:spPr bwMode="auto">
          <a:xfrm>
            <a:off x="2599184" y="3697560"/>
            <a:ext cx="1676400" cy="762000"/>
          </a:xfrm>
          <a:prstGeom prst="cube">
            <a:avLst>
              <a:gd name="adj" fmla="val 64287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 flipH="1">
            <a:off x="3056384" y="3849960"/>
            <a:ext cx="1524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68" name="Line 32"/>
          <p:cNvSpPr>
            <a:spLocks noChangeShapeType="1"/>
          </p:cNvSpPr>
          <p:nvPr/>
        </p:nvSpPr>
        <p:spPr bwMode="auto">
          <a:xfrm flipH="1">
            <a:off x="3208784" y="3849960"/>
            <a:ext cx="1524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 flipH="1">
            <a:off x="3361184" y="3849960"/>
            <a:ext cx="1524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0" name="Line 34"/>
          <p:cNvSpPr>
            <a:spLocks noChangeShapeType="1"/>
          </p:cNvSpPr>
          <p:nvPr/>
        </p:nvSpPr>
        <p:spPr bwMode="auto">
          <a:xfrm flipH="1">
            <a:off x="3513584" y="3849960"/>
            <a:ext cx="1524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1" name="Line 35"/>
          <p:cNvSpPr>
            <a:spLocks noChangeShapeType="1"/>
          </p:cNvSpPr>
          <p:nvPr/>
        </p:nvSpPr>
        <p:spPr bwMode="auto">
          <a:xfrm flipH="1">
            <a:off x="3665984" y="3849960"/>
            <a:ext cx="1524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2" name="Line 36"/>
          <p:cNvSpPr>
            <a:spLocks noChangeShapeType="1"/>
          </p:cNvSpPr>
          <p:nvPr/>
        </p:nvSpPr>
        <p:spPr bwMode="auto">
          <a:xfrm>
            <a:off x="3065865" y="4000771"/>
            <a:ext cx="15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3" name="Line 37"/>
          <p:cNvSpPr>
            <a:spLocks noChangeShapeType="1"/>
          </p:cNvSpPr>
          <p:nvPr/>
        </p:nvSpPr>
        <p:spPr bwMode="auto">
          <a:xfrm>
            <a:off x="3356422" y="3854723"/>
            <a:ext cx="15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4" name="Line 38"/>
          <p:cNvSpPr>
            <a:spLocks noChangeShapeType="1"/>
          </p:cNvSpPr>
          <p:nvPr/>
        </p:nvSpPr>
        <p:spPr bwMode="auto">
          <a:xfrm>
            <a:off x="3374349" y="4000772"/>
            <a:ext cx="15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5" name="Line 39"/>
          <p:cNvSpPr>
            <a:spLocks noChangeShapeType="1"/>
          </p:cNvSpPr>
          <p:nvPr/>
        </p:nvSpPr>
        <p:spPr bwMode="auto">
          <a:xfrm>
            <a:off x="3657434" y="3855807"/>
            <a:ext cx="15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6" name="AutoShape 40"/>
          <p:cNvSpPr>
            <a:spLocks noChangeArrowheads="1"/>
          </p:cNvSpPr>
          <p:nvPr/>
        </p:nvSpPr>
        <p:spPr bwMode="auto">
          <a:xfrm>
            <a:off x="3627884" y="3940448"/>
            <a:ext cx="228600" cy="76200"/>
          </a:xfrm>
          <a:prstGeom prst="parallelogram">
            <a:avLst>
              <a:gd name="adj" fmla="val 1125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7" name="AutoShape 41"/>
          <p:cNvSpPr>
            <a:spLocks noChangeArrowheads="1"/>
          </p:cNvSpPr>
          <p:nvPr/>
        </p:nvSpPr>
        <p:spPr bwMode="auto">
          <a:xfrm>
            <a:off x="3013003" y="3839376"/>
            <a:ext cx="228600" cy="76200"/>
          </a:xfrm>
          <a:prstGeom prst="parallelogram">
            <a:avLst>
              <a:gd name="adj" fmla="val 1125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8" name="Freeform 42"/>
          <p:cNvSpPr>
            <a:spLocks/>
          </p:cNvSpPr>
          <p:nvPr/>
        </p:nvSpPr>
        <p:spPr bwMode="auto">
          <a:xfrm>
            <a:off x="5495305" y="3726135"/>
            <a:ext cx="742950" cy="709613"/>
          </a:xfrm>
          <a:custGeom>
            <a:avLst/>
            <a:gdLst>
              <a:gd name="T0" fmla="*/ 0 w 468"/>
              <a:gd name="T1" fmla="*/ 447 h 447"/>
              <a:gd name="T2" fmla="*/ 75 w 468"/>
              <a:gd name="T3" fmla="*/ 435 h 447"/>
              <a:gd name="T4" fmla="*/ 90 w 468"/>
              <a:gd name="T5" fmla="*/ 396 h 447"/>
              <a:gd name="T6" fmla="*/ 93 w 468"/>
              <a:gd name="T7" fmla="*/ 252 h 447"/>
              <a:gd name="T8" fmla="*/ 99 w 468"/>
              <a:gd name="T9" fmla="*/ 105 h 447"/>
              <a:gd name="T10" fmla="*/ 132 w 468"/>
              <a:gd name="T11" fmla="*/ 66 h 447"/>
              <a:gd name="T12" fmla="*/ 216 w 468"/>
              <a:gd name="T13" fmla="*/ 51 h 447"/>
              <a:gd name="T14" fmla="*/ 468 w 468"/>
              <a:gd name="T15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8" h="447">
                <a:moveTo>
                  <a:pt x="0" y="447"/>
                </a:moveTo>
                <a:cubicBezTo>
                  <a:pt x="30" y="445"/>
                  <a:pt x="60" y="443"/>
                  <a:pt x="75" y="435"/>
                </a:cubicBezTo>
                <a:cubicBezTo>
                  <a:pt x="90" y="427"/>
                  <a:pt x="87" y="426"/>
                  <a:pt x="90" y="396"/>
                </a:cubicBezTo>
                <a:cubicBezTo>
                  <a:pt x="93" y="366"/>
                  <a:pt x="92" y="300"/>
                  <a:pt x="93" y="252"/>
                </a:cubicBezTo>
                <a:cubicBezTo>
                  <a:pt x="94" y="204"/>
                  <a:pt x="92" y="136"/>
                  <a:pt x="99" y="105"/>
                </a:cubicBezTo>
                <a:cubicBezTo>
                  <a:pt x="106" y="74"/>
                  <a:pt x="112" y="75"/>
                  <a:pt x="132" y="66"/>
                </a:cubicBezTo>
                <a:cubicBezTo>
                  <a:pt x="152" y="57"/>
                  <a:pt x="160" y="62"/>
                  <a:pt x="216" y="51"/>
                </a:cubicBezTo>
                <a:cubicBezTo>
                  <a:pt x="272" y="40"/>
                  <a:pt x="426" y="8"/>
                  <a:pt x="468" y="0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79" name="Line 43"/>
          <p:cNvSpPr>
            <a:spLocks noChangeShapeType="1"/>
          </p:cNvSpPr>
          <p:nvPr/>
        </p:nvSpPr>
        <p:spPr bwMode="auto">
          <a:xfrm flipH="1">
            <a:off x="5642942" y="4007123"/>
            <a:ext cx="0" cy="323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80" name="AutoShape 44"/>
          <p:cNvSpPr>
            <a:spLocks noChangeArrowheads="1"/>
          </p:cNvSpPr>
          <p:nvPr/>
        </p:nvSpPr>
        <p:spPr bwMode="auto">
          <a:xfrm>
            <a:off x="4552751" y="4002360"/>
            <a:ext cx="519113" cy="152400"/>
          </a:xfrm>
          <a:prstGeom prst="rightArrow">
            <a:avLst>
              <a:gd name="adj1" fmla="val 50000"/>
              <a:gd name="adj2" fmla="val 85156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81" name="Rectangle 45"/>
          <p:cNvSpPr>
            <a:spLocks noChangeArrowheads="1"/>
          </p:cNvSpPr>
          <p:nvPr/>
        </p:nvSpPr>
        <p:spPr bwMode="auto">
          <a:xfrm>
            <a:off x="3284984" y="483103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82" name="Text Box 46"/>
          <p:cNvSpPr txBox="1">
            <a:spLocks noChangeArrowheads="1"/>
          </p:cNvSpPr>
          <p:nvPr/>
        </p:nvSpPr>
        <p:spPr bwMode="auto">
          <a:xfrm>
            <a:off x="2339752" y="5057328"/>
            <a:ext cx="4030912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b="1" dirty="0" err="1" smtClean="0">
                <a:solidFill>
                  <a:srgbClr val="C00000"/>
                </a:solidFill>
              </a:rPr>
              <a:t>Magnetization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of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paramagnetic</a:t>
            </a:r>
            <a:r>
              <a:rPr lang="de-DE" b="1" dirty="0" smtClean="0">
                <a:solidFill>
                  <a:srgbClr val="C00000"/>
                </a:solidFill>
              </a:rPr>
              <a:t> material</a:t>
            </a:r>
            <a:endParaRPr lang="de-DE" b="1" dirty="0">
              <a:solidFill>
                <a:srgbClr val="C00000"/>
              </a:solidFill>
            </a:endParaRPr>
          </a:p>
        </p:txBody>
      </p:sp>
      <p:grpSp>
        <p:nvGrpSpPr>
          <p:cNvPr id="83" name="Group 47"/>
          <p:cNvGrpSpPr>
            <a:grpSpLocks/>
          </p:cNvGrpSpPr>
          <p:nvPr/>
        </p:nvGrpSpPr>
        <p:grpSpPr bwMode="auto">
          <a:xfrm>
            <a:off x="2980184" y="5593035"/>
            <a:ext cx="912813" cy="838200"/>
            <a:chOff x="672" y="5040"/>
            <a:chExt cx="575" cy="528"/>
          </a:xfrm>
          <a:solidFill>
            <a:schemeClr val="bg1">
              <a:lumMod val="65000"/>
            </a:schemeClr>
          </a:solidFill>
        </p:grpSpPr>
        <p:sp>
          <p:nvSpPr>
            <p:cNvPr id="84" name="AutoShape 48"/>
            <p:cNvSpPr>
              <a:spLocks noChangeArrowheads="1"/>
            </p:cNvSpPr>
            <p:nvPr/>
          </p:nvSpPr>
          <p:spPr bwMode="auto">
            <a:xfrm>
              <a:off x="720" y="5040"/>
              <a:ext cx="336" cy="528"/>
            </a:xfrm>
            <a:prstGeom prst="can">
              <a:avLst>
                <a:gd name="adj" fmla="val 39286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Oval 49"/>
            <p:cNvSpPr>
              <a:spLocks noChangeArrowheads="1"/>
            </p:cNvSpPr>
            <p:nvPr/>
          </p:nvSpPr>
          <p:spPr bwMode="auto">
            <a:xfrm>
              <a:off x="1200" y="5376"/>
              <a:ext cx="47" cy="47"/>
            </a:xfrm>
            <a:prstGeom prst="ellipse">
              <a:avLst/>
            </a:prstGeom>
            <a:grp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86" name="Group 50"/>
            <p:cNvGrpSpPr>
              <a:grpSpLocks/>
            </p:cNvGrpSpPr>
            <p:nvPr/>
          </p:nvGrpSpPr>
          <p:grpSpPr bwMode="auto">
            <a:xfrm>
              <a:off x="672" y="5280"/>
              <a:ext cx="528" cy="144"/>
              <a:chOff x="480" y="5172"/>
              <a:chExt cx="896" cy="232"/>
            </a:xfrm>
            <a:grpFill/>
          </p:grpSpPr>
          <p:sp>
            <p:nvSpPr>
              <p:cNvPr id="93" name="Freeform 51"/>
              <p:cNvSpPr>
                <a:spLocks/>
              </p:cNvSpPr>
              <p:nvPr/>
            </p:nvSpPr>
            <p:spPr bwMode="auto">
              <a:xfrm>
                <a:off x="484" y="5172"/>
                <a:ext cx="783" cy="124"/>
              </a:xfrm>
              <a:custGeom>
                <a:avLst/>
                <a:gdLst>
                  <a:gd name="T0" fmla="*/ 72 w 783"/>
                  <a:gd name="T1" fmla="*/ 0 h 124"/>
                  <a:gd name="T2" fmla="*/ 4 w 783"/>
                  <a:gd name="T3" fmla="*/ 8 h 124"/>
                  <a:gd name="T4" fmla="*/ 64 w 783"/>
                  <a:gd name="T5" fmla="*/ 40 h 124"/>
                  <a:gd name="T6" fmla="*/ 388 w 783"/>
                  <a:gd name="T7" fmla="*/ 76 h 124"/>
                  <a:gd name="T8" fmla="*/ 740 w 783"/>
                  <a:gd name="T9" fmla="*/ 92 h 124"/>
                  <a:gd name="T10" fmla="*/ 648 w 783"/>
                  <a:gd name="T1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3" h="124">
                    <a:moveTo>
                      <a:pt x="72" y="0"/>
                    </a:moveTo>
                    <a:cubicBezTo>
                      <a:pt x="38" y="0"/>
                      <a:pt x="5" y="1"/>
                      <a:pt x="4" y="8"/>
                    </a:cubicBezTo>
                    <a:cubicBezTo>
                      <a:pt x="3" y="15"/>
                      <a:pt x="0" y="29"/>
                      <a:pt x="64" y="40"/>
                    </a:cubicBezTo>
                    <a:cubicBezTo>
                      <a:pt x="128" y="51"/>
                      <a:pt x="275" y="67"/>
                      <a:pt x="388" y="76"/>
                    </a:cubicBezTo>
                    <a:cubicBezTo>
                      <a:pt x="501" y="85"/>
                      <a:pt x="697" y="84"/>
                      <a:pt x="740" y="92"/>
                    </a:cubicBezTo>
                    <a:cubicBezTo>
                      <a:pt x="783" y="100"/>
                      <a:pt x="663" y="119"/>
                      <a:pt x="648" y="124"/>
                    </a:cubicBezTo>
                  </a:path>
                </a:pathLst>
              </a:custGeom>
              <a:grpFill/>
              <a:ln w="19050" cap="flat" cmpd="sng">
                <a:solidFill>
                  <a:schemeClr val="tx2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4" name="Line 52"/>
              <p:cNvSpPr>
                <a:spLocks noChangeShapeType="1"/>
              </p:cNvSpPr>
              <p:nvPr/>
            </p:nvSpPr>
            <p:spPr bwMode="auto">
              <a:xfrm>
                <a:off x="1132" y="5172"/>
                <a:ext cx="240" cy="0"/>
              </a:xfrm>
              <a:prstGeom prst="line">
                <a:avLst/>
              </a:prstGeom>
              <a:grp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5" name="Line 53"/>
              <p:cNvSpPr>
                <a:spLocks noChangeShapeType="1"/>
              </p:cNvSpPr>
              <p:nvPr/>
            </p:nvSpPr>
            <p:spPr bwMode="auto">
              <a:xfrm>
                <a:off x="1132" y="5364"/>
                <a:ext cx="244" cy="0"/>
              </a:xfrm>
              <a:prstGeom prst="line">
                <a:avLst/>
              </a:prstGeom>
              <a:grp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" name="Freeform 54"/>
              <p:cNvSpPr>
                <a:spLocks/>
              </p:cNvSpPr>
              <p:nvPr/>
            </p:nvSpPr>
            <p:spPr bwMode="auto">
              <a:xfrm>
                <a:off x="480" y="5280"/>
                <a:ext cx="783" cy="124"/>
              </a:xfrm>
              <a:custGeom>
                <a:avLst/>
                <a:gdLst>
                  <a:gd name="T0" fmla="*/ 72 w 783"/>
                  <a:gd name="T1" fmla="*/ 0 h 124"/>
                  <a:gd name="T2" fmla="*/ 4 w 783"/>
                  <a:gd name="T3" fmla="*/ 8 h 124"/>
                  <a:gd name="T4" fmla="*/ 64 w 783"/>
                  <a:gd name="T5" fmla="*/ 40 h 124"/>
                  <a:gd name="T6" fmla="*/ 388 w 783"/>
                  <a:gd name="T7" fmla="*/ 76 h 124"/>
                  <a:gd name="T8" fmla="*/ 740 w 783"/>
                  <a:gd name="T9" fmla="*/ 92 h 124"/>
                  <a:gd name="T10" fmla="*/ 648 w 783"/>
                  <a:gd name="T1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3" h="124">
                    <a:moveTo>
                      <a:pt x="72" y="0"/>
                    </a:moveTo>
                    <a:cubicBezTo>
                      <a:pt x="38" y="0"/>
                      <a:pt x="5" y="1"/>
                      <a:pt x="4" y="8"/>
                    </a:cubicBezTo>
                    <a:cubicBezTo>
                      <a:pt x="3" y="15"/>
                      <a:pt x="0" y="29"/>
                      <a:pt x="64" y="40"/>
                    </a:cubicBezTo>
                    <a:cubicBezTo>
                      <a:pt x="128" y="51"/>
                      <a:pt x="275" y="67"/>
                      <a:pt x="388" y="76"/>
                    </a:cubicBezTo>
                    <a:cubicBezTo>
                      <a:pt x="501" y="85"/>
                      <a:pt x="697" y="84"/>
                      <a:pt x="740" y="92"/>
                    </a:cubicBezTo>
                    <a:cubicBezTo>
                      <a:pt x="783" y="100"/>
                      <a:pt x="663" y="119"/>
                      <a:pt x="648" y="124"/>
                    </a:cubicBezTo>
                  </a:path>
                </a:pathLst>
              </a:custGeom>
              <a:grpFill/>
              <a:ln w="19050" cap="flat" cmpd="sng">
                <a:solidFill>
                  <a:schemeClr val="tx2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7" name="Line 55"/>
            <p:cNvSpPr>
              <a:spLocks noChangeShapeType="1"/>
            </p:cNvSpPr>
            <p:nvPr/>
          </p:nvSpPr>
          <p:spPr bwMode="auto">
            <a:xfrm>
              <a:off x="960" y="5184"/>
              <a:ext cx="0" cy="9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none" w="med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88" name="Line 56"/>
            <p:cNvSpPr>
              <a:spLocks noChangeShapeType="1"/>
            </p:cNvSpPr>
            <p:nvPr/>
          </p:nvSpPr>
          <p:spPr bwMode="auto">
            <a:xfrm>
              <a:off x="816" y="5184"/>
              <a:ext cx="0" cy="9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none" w="med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89" name="Line 57"/>
            <p:cNvSpPr>
              <a:spLocks noChangeShapeType="1"/>
            </p:cNvSpPr>
            <p:nvPr/>
          </p:nvSpPr>
          <p:spPr bwMode="auto">
            <a:xfrm>
              <a:off x="866" y="5434"/>
              <a:ext cx="0" cy="9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none" w="med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90" name="Line 58"/>
            <p:cNvSpPr>
              <a:spLocks noChangeShapeType="1"/>
            </p:cNvSpPr>
            <p:nvPr/>
          </p:nvSpPr>
          <p:spPr bwMode="auto">
            <a:xfrm>
              <a:off x="976" y="5366"/>
              <a:ext cx="0" cy="9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none" w="med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91" name="Line 59"/>
            <p:cNvSpPr>
              <a:spLocks noChangeShapeType="1"/>
            </p:cNvSpPr>
            <p:nvPr/>
          </p:nvSpPr>
          <p:spPr bwMode="auto">
            <a:xfrm>
              <a:off x="798" y="5354"/>
              <a:ext cx="0" cy="9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none" w="med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92" name="Oval 60"/>
            <p:cNvSpPr>
              <a:spLocks noChangeArrowheads="1"/>
            </p:cNvSpPr>
            <p:nvPr/>
          </p:nvSpPr>
          <p:spPr bwMode="auto">
            <a:xfrm>
              <a:off x="1198" y="5258"/>
              <a:ext cx="48" cy="48"/>
            </a:xfrm>
            <a:prstGeom prst="ellipse">
              <a:avLst/>
            </a:prstGeom>
            <a:grp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7" name="AutoShape 61"/>
          <p:cNvSpPr>
            <a:spLocks noChangeArrowheads="1"/>
          </p:cNvSpPr>
          <p:nvPr/>
        </p:nvSpPr>
        <p:spPr bwMode="auto">
          <a:xfrm>
            <a:off x="4552751" y="5897835"/>
            <a:ext cx="519113" cy="152400"/>
          </a:xfrm>
          <a:prstGeom prst="rightArrow">
            <a:avLst>
              <a:gd name="adj1" fmla="val 50000"/>
              <a:gd name="adj2" fmla="val 85156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grpSp>
        <p:nvGrpSpPr>
          <p:cNvPr id="98" name="Group 62"/>
          <p:cNvGrpSpPr>
            <a:grpSpLocks/>
          </p:cNvGrpSpPr>
          <p:nvPr/>
        </p:nvGrpSpPr>
        <p:grpSpPr bwMode="auto">
          <a:xfrm>
            <a:off x="4899992" y="5440635"/>
            <a:ext cx="1676400" cy="1228725"/>
            <a:chOff x="2544" y="4944"/>
            <a:chExt cx="1056" cy="647"/>
          </a:xfrm>
        </p:grpSpPr>
        <p:sp>
          <p:nvSpPr>
            <p:cNvPr id="99" name="Line 63"/>
            <p:cNvSpPr>
              <a:spLocks noChangeShapeType="1"/>
            </p:cNvSpPr>
            <p:nvPr/>
          </p:nvSpPr>
          <p:spPr bwMode="auto">
            <a:xfrm flipV="1">
              <a:off x="2803" y="5011"/>
              <a:ext cx="0" cy="42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100" name="Line 64"/>
            <p:cNvSpPr>
              <a:spLocks noChangeShapeType="1"/>
            </p:cNvSpPr>
            <p:nvPr/>
          </p:nvSpPr>
          <p:spPr bwMode="auto">
            <a:xfrm>
              <a:off x="2803" y="5433"/>
              <a:ext cx="7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en-US"/>
            </a:p>
          </p:txBody>
        </p:sp>
        <p:sp>
          <p:nvSpPr>
            <p:cNvPr id="101" name="Text Box 65"/>
            <p:cNvSpPr txBox="1">
              <a:spLocks noChangeArrowheads="1"/>
            </p:cNvSpPr>
            <p:nvPr/>
          </p:nvSpPr>
          <p:spPr bwMode="auto">
            <a:xfrm>
              <a:off x="2544" y="4944"/>
              <a:ext cx="267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M </a:t>
              </a:r>
            </a:p>
          </p:txBody>
        </p:sp>
        <p:sp>
          <p:nvSpPr>
            <p:cNvPr id="102" name="Text Box 66"/>
            <p:cNvSpPr txBox="1">
              <a:spLocks noChangeArrowheads="1"/>
            </p:cNvSpPr>
            <p:nvPr/>
          </p:nvSpPr>
          <p:spPr bwMode="auto">
            <a:xfrm>
              <a:off x="3327" y="5414"/>
              <a:ext cx="273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de-DE">
                  <a:solidFill>
                    <a:schemeClr val="tx2"/>
                  </a:solidFill>
                </a:rPr>
                <a:t>T</a:t>
              </a:r>
            </a:p>
          </p:txBody>
        </p:sp>
      </p:grpSp>
      <p:sp>
        <p:nvSpPr>
          <p:cNvPr id="103" name="Freeform 67"/>
          <p:cNvSpPr>
            <a:spLocks/>
          </p:cNvSpPr>
          <p:nvPr/>
        </p:nvSpPr>
        <p:spPr bwMode="auto">
          <a:xfrm>
            <a:off x="5585792" y="5745435"/>
            <a:ext cx="533400" cy="504825"/>
          </a:xfrm>
          <a:custGeom>
            <a:avLst/>
            <a:gdLst>
              <a:gd name="T0" fmla="*/ 0 w 474"/>
              <a:gd name="T1" fmla="*/ 0 h 366"/>
              <a:gd name="T2" fmla="*/ 108 w 474"/>
              <a:gd name="T3" fmla="*/ 294 h 366"/>
              <a:gd name="T4" fmla="*/ 474 w 474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4" h="366">
                <a:moveTo>
                  <a:pt x="0" y="0"/>
                </a:moveTo>
                <a:cubicBezTo>
                  <a:pt x="14" y="116"/>
                  <a:pt x="29" y="233"/>
                  <a:pt x="108" y="294"/>
                </a:cubicBezTo>
                <a:cubicBezTo>
                  <a:pt x="187" y="355"/>
                  <a:pt x="413" y="354"/>
                  <a:pt x="474" y="366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104" name="Freeform 68"/>
          <p:cNvSpPr>
            <a:spLocks/>
          </p:cNvSpPr>
          <p:nvPr/>
        </p:nvSpPr>
        <p:spPr bwMode="auto">
          <a:xfrm>
            <a:off x="5604842" y="5888310"/>
            <a:ext cx="95250" cy="250825"/>
          </a:xfrm>
          <a:custGeom>
            <a:avLst/>
            <a:gdLst>
              <a:gd name="T0" fmla="*/ 0 w 60"/>
              <a:gd name="T1" fmla="*/ 0 h 158"/>
              <a:gd name="T2" fmla="*/ 1 w 60"/>
              <a:gd name="T3" fmla="*/ 17 h 158"/>
              <a:gd name="T4" fmla="*/ 9 w 60"/>
              <a:gd name="T5" fmla="*/ 54 h 158"/>
              <a:gd name="T6" fmla="*/ 24 w 60"/>
              <a:gd name="T7" fmla="*/ 103 h 158"/>
              <a:gd name="T8" fmla="*/ 60 w 60"/>
              <a:gd name="T9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158">
                <a:moveTo>
                  <a:pt x="0" y="0"/>
                </a:moveTo>
                <a:lnTo>
                  <a:pt x="1" y="17"/>
                </a:lnTo>
                <a:cubicBezTo>
                  <a:pt x="2" y="26"/>
                  <a:pt x="5" y="40"/>
                  <a:pt x="9" y="54"/>
                </a:cubicBezTo>
                <a:cubicBezTo>
                  <a:pt x="13" y="68"/>
                  <a:pt x="16" y="86"/>
                  <a:pt x="24" y="103"/>
                </a:cubicBezTo>
                <a:cubicBezTo>
                  <a:pt x="32" y="120"/>
                  <a:pt x="54" y="148"/>
                  <a:pt x="60" y="158"/>
                </a:cubicBezTo>
              </a:path>
            </a:pathLst>
          </a:custGeom>
          <a:noFill/>
          <a:ln w="28575" cap="flat" cmpd="sng">
            <a:solidFill>
              <a:schemeClr val="tx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105" name="Line 69"/>
          <p:cNvSpPr>
            <a:spLocks noChangeShapeType="1"/>
          </p:cNvSpPr>
          <p:nvPr/>
        </p:nvSpPr>
        <p:spPr bwMode="auto">
          <a:xfrm>
            <a:off x="5681042" y="6131198"/>
            <a:ext cx="85725" cy="666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  <p:sp>
        <p:nvSpPr>
          <p:cNvPr id="106" name="Line 70"/>
          <p:cNvSpPr>
            <a:spLocks noChangeShapeType="1"/>
          </p:cNvSpPr>
          <p:nvPr/>
        </p:nvSpPr>
        <p:spPr bwMode="auto">
          <a:xfrm flipH="1" flipV="1">
            <a:off x="5585792" y="5821635"/>
            <a:ext cx="23813" cy="11906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9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6920581" y="1650316"/>
            <a:ext cx="1196998" cy="3048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rgbClr val="FFCC00"/>
              </a:solidFill>
            </a:endParaRPr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4760912" y="1614081"/>
            <a:ext cx="364333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 anchor="ctr">
            <a:spAutoFit/>
          </a:bodyPr>
          <a:lstStyle/>
          <a:p>
            <a:pPr eaLnBrk="0" hangingPunct="0"/>
            <a:r>
              <a:rPr lang="en-US" b="1" dirty="0">
                <a:solidFill>
                  <a:srgbClr val="C00000"/>
                </a:solidFill>
              </a:rPr>
              <a:t>P</a:t>
            </a:r>
            <a:r>
              <a:rPr lang="en-US" b="1" dirty="0" smtClean="0">
                <a:solidFill>
                  <a:srgbClr val="C00000"/>
                </a:solidFill>
              </a:rPr>
              <a:t>aramagnetic </a:t>
            </a:r>
            <a:r>
              <a:rPr lang="en-US" b="1" dirty="0">
                <a:solidFill>
                  <a:srgbClr val="C00000"/>
                </a:solidFill>
              </a:rPr>
              <a:t>sensor:</a:t>
            </a:r>
            <a:r>
              <a:rPr lang="en-US" dirty="0">
                <a:solidFill>
                  <a:srgbClr val="C00000"/>
                </a:solidFill>
              </a:rPr>
              <a:t>  </a:t>
            </a:r>
            <a:r>
              <a:rPr lang="en-US" b="1" dirty="0" smtClean="0"/>
              <a:t>Au</a:t>
            </a:r>
            <a:r>
              <a:rPr lang="en-US" dirty="0" smtClean="0"/>
              <a:t>:Er</a:t>
            </a:r>
            <a:r>
              <a:rPr lang="en-US" baseline="-25000" dirty="0" smtClean="0"/>
              <a:t>500ppm</a:t>
            </a:r>
            <a:r>
              <a:rPr lang="en-US" dirty="0" smtClean="0"/>
              <a:t>               </a:t>
            </a:r>
            <a:r>
              <a:rPr lang="en-US" dirty="0" smtClean="0">
                <a:solidFill>
                  <a:srgbClr val="CC3300"/>
                </a:solidFill>
              </a:rPr>
              <a:t>   </a:t>
            </a:r>
            <a:endParaRPr lang="en-US" dirty="0">
              <a:solidFill>
                <a:srgbClr val="CC3300"/>
              </a:solidFill>
            </a:endParaRPr>
          </a:p>
        </p:txBody>
      </p:sp>
      <p:grpSp>
        <p:nvGrpSpPr>
          <p:cNvPr id="300047" name="Group 15"/>
          <p:cNvGrpSpPr>
            <a:grpSpLocks/>
          </p:cNvGrpSpPr>
          <p:nvPr/>
        </p:nvGrpSpPr>
        <p:grpSpPr bwMode="auto">
          <a:xfrm>
            <a:off x="4860304" y="3748931"/>
            <a:ext cx="3429000" cy="809625"/>
            <a:chOff x="3288" y="2568"/>
            <a:chExt cx="2160" cy="510"/>
          </a:xfrm>
        </p:grpSpPr>
        <p:pic>
          <p:nvPicPr>
            <p:cNvPr id="300039" name="Picture 7"/>
            <p:cNvPicPr>
              <a:picLocks noChangeAspect="1" noChangeArrowheads="1"/>
            </p:cNvPicPr>
            <p:nvPr/>
          </p:nvPicPr>
          <p:blipFill>
            <a:blip r:embed="rId2">
              <a:lum bright="-12000"/>
            </a:blip>
            <a:srcRect/>
            <a:stretch>
              <a:fillRect/>
            </a:stretch>
          </p:blipFill>
          <p:spPr bwMode="auto">
            <a:xfrm>
              <a:off x="3288" y="2568"/>
              <a:ext cx="2160" cy="5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0045" name="Picture 13"/>
            <p:cNvPicPr>
              <a:picLocks noChangeAspect="1" noChangeArrowheads="1"/>
            </p:cNvPicPr>
            <p:nvPr/>
          </p:nvPicPr>
          <p:blipFill>
            <a:blip r:embed="rId3">
              <a:lum bright="-12000"/>
            </a:blip>
            <a:srcRect l="54546" t="54546"/>
            <a:stretch>
              <a:fillRect/>
            </a:stretch>
          </p:blipFill>
          <p:spPr bwMode="auto">
            <a:xfrm>
              <a:off x="5056" y="2856"/>
              <a:ext cx="384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0046" name="Picture 14"/>
          <p:cNvPicPr>
            <a:picLocks noChangeAspect="1" noChangeArrowheads="1"/>
          </p:cNvPicPr>
          <p:nvPr/>
        </p:nvPicPr>
        <p:blipFill>
          <a:blip r:embed="rId4"/>
          <a:srcRect l="8701"/>
          <a:stretch>
            <a:fillRect/>
          </a:stretch>
        </p:blipFill>
        <p:spPr bwMode="auto">
          <a:xfrm>
            <a:off x="513903" y="1340768"/>
            <a:ext cx="4246563" cy="3290888"/>
          </a:xfrm>
          <a:prstGeom prst="rect">
            <a:avLst/>
          </a:prstGeom>
          <a:noFill/>
        </p:spPr>
      </p:pic>
      <p:sp>
        <p:nvSpPr>
          <p:cNvPr id="300054" name="Text Box 22"/>
          <p:cNvSpPr txBox="1">
            <a:spLocks noChangeArrowheads="1"/>
          </p:cNvSpPr>
          <p:nvPr/>
        </p:nvSpPr>
        <p:spPr bwMode="auto">
          <a:xfrm>
            <a:off x="4760912" y="327569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>
                <a:solidFill>
                  <a:srgbClr val="C00000"/>
                </a:solidFill>
              </a:rPr>
              <a:t>S</a:t>
            </a:r>
            <a:r>
              <a:rPr lang="de-DE" b="1" dirty="0" smtClean="0">
                <a:solidFill>
                  <a:srgbClr val="C00000"/>
                </a:solidFill>
              </a:rPr>
              <a:t>ignal </a:t>
            </a:r>
            <a:r>
              <a:rPr lang="de-DE" b="1" dirty="0" err="1">
                <a:solidFill>
                  <a:srgbClr val="C00000"/>
                </a:solidFill>
              </a:rPr>
              <a:t>size</a:t>
            </a:r>
            <a:r>
              <a:rPr lang="de-DE" b="1" dirty="0">
                <a:solidFill>
                  <a:srgbClr val="C00000"/>
                </a:solidFill>
              </a:rPr>
              <a:t>:</a:t>
            </a:r>
          </a:p>
        </p:txBody>
      </p:sp>
      <p:grpSp>
        <p:nvGrpSpPr>
          <p:cNvPr id="300056" name="Group 24"/>
          <p:cNvGrpSpPr>
            <a:grpSpLocks/>
          </p:cNvGrpSpPr>
          <p:nvPr/>
        </p:nvGrpSpPr>
        <p:grpSpPr bwMode="auto">
          <a:xfrm>
            <a:off x="5768974" y="1988245"/>
            <a:ext cx="1316038" cy="1069975"/>
            <a:chOff x="2323" y="2838"/>
            <a:chExt cx="1056" cy="820"/>
          </a:xfrm>
        </p:grpSpPr>
        <p:grpSp>
          <p:nvGrpSpPr>
            <p:cNvPr id="300057" name="Group 25"/>
            <p:cNvGrpSpPr>
              <a:grpSpLocks/>
            </p:cNvGrpSpPr>
            <p:nvPr/>
          </p:nvGrpSpPr>
          <p:grpSpPr bwMode="auto">
            <a:xfrm>
              <a:off x="2323" y="2838"/>
              <a:ext cx="1056" cy="820"/>
              <a:chOff x="2544" y="4944"/>
              <a:chExt cx="1056" cy="685"/>
            </a:xfrm>
          </p:grpSpPr>
          <p:sp>
            <p:nvSpPr>
              <p:cNvPr id="300058" name="Line 26"/>
              <p:cNvSpPr>
                <a:spLocks noChangeShapeType="1"/>
              </p:cNvSpPr>
              <p:nvPr/>
            </p:nvSpPr>
            <p:spPr bwMode="auto">
              <a:xfrm flipV="1">
                <a:off x="2803" y="5011"/>
                <a:ext cx="0" cy="4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de-DE"/>
              </a:p>
            </p:txBody>
          </p:sp>
          <p:sp>
            <p:nvSpPr>
              <p:cNvPr id="300059" name="Line 27"/>
              <p:cNvSpPr>
                <a:spLocks noChangeShapeType="1"/>
              </p:cNvSpPr>
              <p:nvPr/>
            </p:nvSpPr>
            <p:spPr bwMode="auto">
              <a:xfrm>
                <a:off x="2803" y="5433"/>
                <a:ext cx="7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de-DE"/>
              </a:p>
            </p:txBody>
          </p:sp>
          <p:sp>
            <p:nvSpPr>
              <p:cNvPr id="300060" name="Text Box 28"/>
              <p:cNvSpPr txBox="1">
                <a:spLocks noChangeArrowheads="1"/>
              </p:cNvSpPr>
              <p:nvPr/>
            </p:nvSpPr>
            <p:spPr bwMode="auto">
              <a:xfrm>
                <a:off x="2544" y="4944"/>
                <a:ext cx="340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de-DE" i="1">
                    <a:solidFill>
                      <a:schemeClr val="tx2"/>
                    </a:solidFill>
                  </a:rPr>
                  <a:t>M</a:t>
                </a:r>
                <a:r>
                  <a:rPr lang="de-DE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300061" name="Text Box 29"/>
              <p:cNvSpPr txBox="1">
                <a:spLocks noChangeArrowheads="1"/>
              </p:cNvSpPr>
              <p:nvPr/>
            </p:nvSpPr>
            <p:spPr bwMode="auto">
              <a:xfrm>
                <a:off x="3327" y="5414"/>
                <a:ext cx="273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/>
                <a:r>
                  <a:rPr lang="de-DE" i="1">
                    <a:solidFill>
                      <a:schemeClr val="tx2"/>
                    </a:solidFill>
                  </a:rPr>
                  <a:t>T</a:t>
                </a:r>
              </a:p>
            </p:txBody>
          </p:sp>
        </p:grpSp>
        <p:sp>
          <p:nvSpPr>
            <p:cNvPr id="300062" name="Freeform 30"/>
            <p:cNvSpPr>
              <a:spLocks/>
            </p:cNvSpPr>
            <p:nvPr/>
          </p:nvSpPr>
          <p:spPr bwMode="auto">
            <a:xfrm>
              <a:off x="2755" y="3030"/>
              <a:ext cx="336" cy="3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8" y="294"/>
                </a:cxn>
                <a:cxn ang="0">
                  <a:pos x="474" y="366"/>
                </a:cxn>
              </a:cxnLst>
              <a:rect l="0" t="0" r="r" b="b"/>
              <a:pathLst>
                <a:path w="474" h="366">
                  <a:moveTo>
                    <a:pt x="0" y="0"/>
                  </a:moveTo>
                  <a:cubicBezTo>
                    <a:pt x="14" y="116"/>
                    <a:pt x="29" y="233"/>
                    <a:pt x="108" y="294"/>
                  </a:cubicBezTo>
                  <a:cubicBezTo>
                    <a:pt x="187" y="355"/>
                    <a:pt x="413" y="354"/>
                    <a:pt x="474" y="366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  <p:sp>
          <p:nvSpPr>
            <p:cNvPr id="300063" name="Freeform 31"/>
            <p:cNvSpPr>
              <a:spLocks/>
            </p:cNvSpPr>
            <p:nvPr/>
          </p:nvSpPr>
          <p:spPr bwMode="auto">
            <a:xfrm>
              <a:off x="2767" y="3120"/>
              <a:ext cx="60" cy="1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7"/>
                </a:cxn>
                <a:cxn ang="0">
                  <a:pos x="9" y="54"/>
                </a:cxn>
                <a:cxn ang="0">
                  <a:pos x="24" y="103"/>
                </a:cxn>
                <a:cxn ang="0">
                  <a:pos x="60" y="158"/>
                </a:cxn>
              </a:cxnLst>
              <a:rect l="0" t="0" r="r" b="b"/>
              <a:pathLst>
                <a:path w="60" h="158">
                  <a:moveTo>
                    <a:pt x="0" y="0"/>
                  </a:moveTo>
                  <a:lnTo>
                    <a:pt x="1" y="17"/>
                  </a:lnTo>
                  <a:cubicBezTo>
                    <a:pt x="2" y="26"/>
                    <a:pt x="5" y="40"/>
                    <a:pt x="9" y="54"/>
                  </a:cubicBezTo>
                  <a:cubicBezTo>
                    <a:pt x="13" y="68"/>
                    <a:pt x="16" y="86"/>
                    <a:pt x="24" y="103"/>
                  </a:cubicBezTo>
                  <a:cubicBezTo>
                    <a:pt x="32" y="120"/>
                    <a:pt x="54" y="148"/>
                    <a:pt x="60" y="158"/>
                  </a:cubicBez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  <p:sp>
          <p:nvSpPr>
            <p:cNvPr id="300064" name="Line 32"/>
            <p:cNvSpPr>
              <a:spLocks noChangeShapeType="1"/>
            </p:cNvSpPr>
            <p:nvPr/>
          </p:nvSpPr>
          <p:spPr bwMode="auto">
            <a:xfrm>
              <a:off x="2815" y="3273"/>
              <a:ext cx="54" cy="4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 anchor="ctr">
              <a:spAutoFit/>
            </a:bodyPr>
            <a:lstStyle/>
            <a:p>
              <a:endParaRPr lang="de-DE"/>
            </a:p>
          </p:txBody>
        </p:sp>
        <p:sp>
          <p:nvSpPr>
            <p:cNvPr id="300065" name="Line 33"/>
            <p:cNvSpPr>
              <a:spLocks noChangeShapeType="1"/>
            </p:cNvSpPr>
            <p:nvPr/>
          </p:nvSpPr>
          <p:spPr bwMode="auto">
            <a:xfrm flipH="1" flipV="1">
              <a:off x="2755" y="3078"/>
              <a:ext cx="15" cy="75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sp>
        <p:nvSpPr>
          <p:cNvPr id="21" name="Rechteck 20"/>
          <p:cNvSpPr/>
          <p:nvPr/>
        </p:nvSpPr>
        <p:spPr>
          <a:xfrm>
            <a:off x="4084786" y="2914474"/>
            <a:ext cx="428628" cy="232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9" name="Textfeld 34"/>
          <p:cNvSpPr txBox="1">
            <a:spLocks noChangeArrowheads="1"/>
          </p:cNvSpPr>
          <p:nvPr/>
        </p:nvSpPr>
        <p:spPr bwMode="auto">
          <a:xfrm>
            <a:off x="71406" y="139463"/>
            <a:ext cx="74299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Metallic </a:t>
            </a:r>
            <a:r>
              <a:rPr lang="de-DE" sz="3600" dirty="0" err="1"/>
              <a:t>M</a:t>
            </a:r>
            <a:r>
              <a:rPr lang="de-DE" sz="3600" dirty="0" err="1" smtClean="0"/>
              <a:t>agnetic</a:t>
            </a:r>
            <a:r>
              <a:rPr lang="de-DE" sz="3600" dirty="0" smtClean="0"/>
              <a:t> </a:t>
            </a:r>
            <a:r>
              <a:rPr lang="de-DE" sz="3600" dirty="0" err="1" smtClean="0"/>
              <a:t>Calorimeters</a:t>
            </a:r>
            <a:r>
              <a:rPr lang="de-DE" sz="3600" dirty="0" smtClean="0"/>
              <a:t> - MMC</a:t>
            </a:r>
            <a:endParaRPr lang="de-DE" sz="3600" dirty="0"/>
          </a:p>
        </p:txBody>
      </p:sp>
      <p:sp>
        <p:nvSpPr>
          <p:cNvPr id="55" name="Text Box 17"/>
          <p:cNvSpPr txBox="1">
            <a:spLocks noChangeArrowheads="1"/>
          </p:cNvSpPr>
          <p:nvPr/>
        </p:nvSpPr>
        <p:spPr bwMode="auto">
          <a:xfrm>
            <a:off x="1537031" y="5143512"/>
            <a:ext cx="604867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 err="1"/>
              <a:t>main</a:t>
            </a:r>
            <a:r>
              <a:rPr lang="de-DE" b="1" dirty="0"/>
              <a:t> </a:t>
            </a:r>
            <a:r>
              <a:rPr lang="de-DE" b="1" dirty="0" err="1"/>
              <a:t>differences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 smtClean="0"/>
              <a:t>calorimeters</a:t>
            </a:r>
            <a:r>
              <a:rPr lang="de-DE" b="1" dirty="0" smtClean="0"/>
              <a:t> </a:t>
            </a:r>
            <a:r>
              <a:rPr lang="de-DE" b="1" dirty="0" err="1" smtClean="0"/>
              <a:t>with</a:t>
            </a:r>
            <a:r>
              <a:rPr lang="de-DE" b="1" dirty="0" smtClean="0"/>
              <a:t> </a:t>
            </a:r>
            <a:r>
              <a:rPr lang="de-DE" b="1" dirty="0" err="1" smtClean="0"/>
              <a:t>resistive</a:t>
            </a:r>
            <a:r>
              <a:rPr lang="de-DE" b="1" dirty="0" smtClean="0"/>
              <a:t> </a:t>
            </a:r>
            <a:r>
              <a:rPr lang="de-DE" b="1" dirty="0" err="1" smtClean="0"/>
              <a:t>thermometers</a:t>
            </a:r>
            <a:r>
              <a:rPr lang="de-DE" b="1" dirty="0" smtClean="0"/>
              <a:t> </a:t>
            </a:r>
            <a:endParaRPr lang="de-DE" b="1" dirty="0"/>
          </a:p>
          <a:p>
            <a:pPr>
              <a:spcBef>
                <a:spcPct val="50000"/>
              </a:spcBef>
            </a:pPr>
            <a:r>
              <a:rPr lang="de-DE" dirty="0">
                <a:solidFill>
                  <a:srgbClr val="CC0000"/>
                </a:solidFill>
              </a:rPr>
              <a:t>	</a:t>
            </a:r>
            <a:r>
              <a:rPr lang="de-DE" dirty="0" smtClean="0">
                <a:solidFill>
                  <a:srgbClr val="CC0000"/>
                </a:solidFill>
              </a:rPr>
              <a:t>              </a:t>
            </a:r>
            <a:r>
              <a:rPr lang="de-DE" b="1" dirty="0" err="1" smtClean="0">
                <a:solidFill>
                  <a:srgbClr val="CC0000"/>
                </a:solidFill>
              </a:rPr>
              <a:t>no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dissipation</a:t>
            </a:r>
            <a:r>
              <a:rPr lang="de-DE" b="1" dirty="0">
                <a:solidFill>
                  <a:srgbClr val="CC0000"/>
                </a:solidFill>
              </a:rPr>
              <a:t> in </a:t>
            </a:r>
            <a:r>
              <a:rPr lang="de-DE" b="1" dirty="0" err="1">
                <a:solidFill>
                  <a:srgbClr val="CC0000"/>
                </a:solidFill>
              </a:rPr>
              <a:t>the</a:t>
            </a:r>
            <a:r>
              <a:rPr lang="de-DE" b="1" dirty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sensor</a:t>
            </a:r>
            <a:endParaRPr lang="de-DE" b="1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de-DE" b="1" dirty="0">
                <a:solidFill>
                  <a:srgbClr val="CC0000"/>
                </a:solidFill>
              </a:rPr>
              <a:t>	</a:t>
            </a:r>
            <a:r>
              <a:rPr lang="de-DE" b="1" dirty="0" smtClean="0">
                <a:solidFill>
                  <a:srgbClr val="CC0000"/>
                </a:solidFill>
              </a:rPr>
              <a:t>          </a:t>
            </a:r>
            <a:r>
              <a:rPr lang="de-DE" b="1" dirty="0" err="1" smtClean="0">
                <a:solidFill>
                  <a:srgbClr val="CC0000"/>
                </a:solidFill>
              </a:rPr>
              <a:t>no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galvanic</a:t>
            </a:r>
            <a:r>
              <a:rPr lang="de-DE" b="1" dirty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contact</a:t>
            </a:r>
            <a:r>
              <a:rPr lang="de-DE" b="1" dirty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to</a:t>
            </a:r>
            <a:r>
              <a:rPr lang="de-DE" b="1" dirty="0">
                <a:solidFill>
                  <a:srgbClr val="CC0000"/>
                </a:solidFill>
              </a:rPr>
              <a:t> </a:t>
            </a:r>
            <a:r>
              <a:rPr lang="de-DE" b="1" dirty="0" err="1">
                <a:solidFill>
                  <a:srgbClr val="CC0000"/>
                </a:solidFill>
              </a:rPr>
              <a:t>the</a:t>
            </a:r>
            <a:r>
              <a:rPr lang="de-DE" b="1" dirty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sensor</a:t>
            </a:r>
            <a:endParaRPr lang="de-DE" b="1" dirty="0" smtClean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endParaRPr lang="de-DE" sz="400" b="1" dirty="0" smtClean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94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9" name="Textfeld 34"/>
          <p:cNvSpPr txBox="1">
            <a:spLocks noChangeArrowheads="1"/>
          </p:cNvSpPr>
          <p:nvPr/>
        </p:nvSpPr>
        <p:spPr bwMode="auto">
          <a:xfrm>
            <a:off x="71406" y="139463"/>
            <a:ext cx="3314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MMC: </a:t>
            </a:r>
            <a:r>
              <a:rPr lang="de-DE" sz="3600" dirty="0" err="1" smtClean="0"/>
              <a:t>signal</a:t>
            </a:r>
            <a:r>
              <a:rPr lang="de-DE" sz="3600" dirty="0" smtClean="0"/>
              <a:t> </a:t>
            </a:r>
            <a:r>
              <a:rPr lang="de-DE" sz="3600" dirty="0" err="1" smtClean="0"/>
              <a:t>size</a:t>
            </a:r>
            <a:endParaRPr lang="de-DE" sz="3600" dirty="0"/>
          </a:p>
        </p:txBody>
      </p:sp>
      <p:grpSp>
        <p:nvGrpSpPr>
          <p:cNvPr id="23" name="Group 20"/>
          <p:cNvGrpSpPr>
            <a:grpSpLocks/>
          </p:cNvGrpSpPr>
          <p:nvPr/>
        </p:nvGrpSpPr>
        <p:grpSpPr bwMode="auto">
          <a:xfrm>
            <a:off x="395536" y="2825898"/>
            <a:ext cx="3613150" cy="3467100"/>
            <a:chOff x="384" y="1747"/>
            <a:chExt cx="2276" cy="2184"/>
          </a:xfrm>
        </p:grpSpPr>
        <p:grpSp>
          <p:nvGrpSpPr>
            <p:cNvPr id="24" name="Group 7"/>
            <p:cNvGrpSpPr>
              <a:grpSpLocks/>
            </p:cNvGrpSpPr>
            <p:nvPr/>
          </p:nvGrpSpPr>
          <p:grpSpPr bwMode="auto">
            <a:xfrm>
              <a:off x="404" y="1747"/>
              <a:ext cx="2256" cy="2172"/>
              <a:chOff x="384" y="1584"/>
              <a:chExt cx="2256" cy="2172"/>
            </a:xfrm>
          </p:grpSpPr>
          <p:pic>
            <p:nvPicPr>
              <p:cNvPr id="28" name="Picture 8" descr="sensorchar_magnetisieru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4" y="1584"/>
                <a:ext cx="2256" cy="2172"/>
              </a:xfrm>
              <a:prstGeom prst="rect">
                <a:avLst/>
              </a:prstGeom>
              <a:noFill/>
            </p:spPr>
          </p:pic>
          <p:sp>
            <p:nvSpPr>
              <p:cNvPr id="29" name="Text Box 9"/>
              <p:cNvSpPr txBox="1">
                <a:spLocks noChangeArrowheads="1"/>
              </p:cNvSpPr>
              <p:nvPr/>
            </p:nvSpPr>
            <p:spPr bwMode="auto">
              <a:xfrm>
                <a:off x="824" y="1674"/>
                <a:ext cx="75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1200">
                    <a:latin typeface="Arial" charset="0"/>
                  </a:rPr>
                  <a:t>Au:Er 300 ppm</a:t>
                </a:r>
              </a:p>
            </p:txBody>
          </p:sp>
        </p:grp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>
              <a:off x="835" y="3739"/>
              <a:ext cx="1671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>
                  <a:latin typeface="Arial" charset="0"/>
                </a:rPr>
                <a:t>Inverse Temperature  </a:t>
              </a:r>
              <a:r>
                <a:rPr lang="de-DE" sz="1400" i="1">
                  <a:latin typeface="Arial" charset="0"/>
                </a:rPr>
                <a:t>T</a:t>
              </a:r>
              <a:r>
                <a:rPr lang="de-DE" sz="1400" baseline="30000">
                  <a:latin typeface="Arial" charset="0"/>
                  <a:sym typeface="Symbol" pitchFamily="18" charset="2"/>
                </a:rPr>
                <a:t></a:t>
              </a:r>
              <a:r>
                <a:rPr lang="de-DE" sz="1400" baseline="30000">
                  <a:latin typeface="Arial" charset="0"/>
                </a:rPr>
                <a:t>1</a:t>
              </a:r>
              <a:r>
                <a:rPr lang="de-DE" sz="1400">
                  <a:latin typeface="Arial" charset="0"/>
                </a:rPr>
                <a:t>  [K </a:t>
              </a:r>
              <a:r>
                <a:rPr lang="de-DE" sz="1400" baseline="30000">
                  <a:latin typeface="Arial" charset="0"/>
                  <a:sym typeface="Symbol" pitchFamily="18" charset="2"/>
                </a:rPr>
                <a:t></a:t>
              </a:r>
              <a:r>
                <a:rPr lang="de-DE" sz="1400" baseline="30000">
                  <a:latin typeface="Arial" charset="0"/>
                </a:rPr>
                <a:t>1</a:t>
              </a:r>
              <a:r>
                <a:rPr lang="de-DE" sz="1400">
                  <a:latin typeface="Arial" charset="0"/>
                </a:rPr>
                <a:t>]</a:t>
              </a:r>
            </a:p>
          </p:txBody>
        </p:sp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 rot="16200000">
              <a:off x="-320" y="2672"/>
              <a:ext cx="1599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>
                  <a:latin typeface="Arial" charset="0"/>
                </a:rPr>
                <a:t>     Magnetization  </a:t>
              </a:r>
              <a:r>
                <a:rPr lang="de-DE" sz="1400" i="1">
                  <a:latin typeface="Arial" charset="0"/>
                </a:rPr>
                <a:t>M </a:t>
              </a:r>
              <a:r>
                <a:rPr lang="de-DE" sz="1400">
                  <a:latin typeface="Arial" charset="0"/>
                </a:rPr>
                <a:t> [A/m]     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816" y="1838"/>
              <a:ext cx="766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200" b="1">
                  <a:latin typeface="Arial" charset="0"/>
                </a:rPr>
                <a:t>Au</a:t>
              </a:r>
              <a:r>
                <a:rPr lang="de-DE" sz="1200">
                  <a:latin typeface="Arial" charset="0"/>
                </a:rPr>
                <a:t>:Er 300 ppm</a:t>
              </a:r>
            </a:p>
          </p:txBody>
        </p:sp>
      </p:grpSp>
      <p:grpSp>
        <p:nvGrpSpPr>
          <p:cNvPr id="30" name="Group 19"/>
          <p:cNvGrpSpPr>
            <a:grpSpLocks/>
          </p:cNvGrpSpPr>
          <p:nvPr/>
        </p:nvGrpSpPr>
        <p:grpSpPr bwMode="auto">
          <a:xfrm>
            <a:off x="4434136" y="2643336"/>
            <a:ext cx="3886200" cy="3810000"/>
            <a:chOff x="2928" y="1632"/>
            <a:chExt cx="2448" cy="2400"/>
          </a:xfrm>
        </p:grpSpPr>
        <p:pic>
          <p:nvPicPr>
            <p:cNvPr id="31" name="Picture 3" descr="specific_hea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8" y="1632"/>
              <a:ext cx="2448" cy="2342"/>
            </a:xfrm>
            <a:prstGeom prst="rect">
              <a:avLst/>
            </a:prstGeom>
            <a:noFill/>
          </p:spPr>
        </p:pic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3744" y="3744"/>
              <a:ext cx="1104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3" name="Text Box 12"/>
            <p:cNvSpPr txBox="1">
              <a:spLocks noChangeArrowheads="1"/>
            </p:cNvSpPr>
            <p:nvPr/>
          </p:nvSpPr>
          <p:spPr bwMode="auto">
            <a:xfrm>
              <a:off x="3673" y="3753"/>
              <a:ext cx="126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400">
                  <a:latin typeface="Arial" charset="0"/>
                </a:rPr>
                <a:t>Temperature </a:t>
              </a:r>
              <a:r>
                <a:rPr lang="de-DE" sz="1400" i="1">
                  <a:latin typeface="Arial" charset="0"/>
                </a:rPr>
                <a:t>T</a:t>
              </a:r>
              <a:r>
                <a:rPr lang="de-DE" sz="1400">
                  <a:latin typeface="Arial" charset="0"/>
                </a:rPr>
                <a:t> [mK]</a:t>
              </a:r>
            </a:p>
          </p:txBody>
        </p:sp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 rot="16200000">
              <a:off x="2100" y="2558"/>
              <a:ext cx="2039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>
                  <a:latin typeface="Arial" charset="0"/>
                </a:rPr>
                <a:t>  Specific heat  </a:t>
              </a:r>
              <a:r>
                <a:rPr lang="de-DE" sz="1400" i="1">
                  <a:latin typeface="Arial" charset="0"/>
                </a:rPr>
                <a:t>C  </a:t>
              </a:r>
              <a:r>
                <a:rPr lang="de-DE" sz="1400">
                  <a:latin typeface="Arial" charset="0"/>
                </a:rPr>
                <a:t> [10</a:t>
              </a:r>
              <a:r>
                <a:rPr lang="de-DE" sz="1400" baseline="30000">
                  <a:latin typeface="Arial" charset="0"/>
                  <a:sym typeface="Symbol" pitchFamily="18" charset="2"/>
                </a:rPr>
                <a:t>4</a:t>
              </a:r>
              <a:r>
                <a:rPr lang="de-DE" sz="1400">
                  <a:latin typeface="Arial" charset="0"/>
                  <a:sym typeface="Symbol" pitchFamily="18" charset="2"/>
                </a:rPr>
                <a:t> J mol</a:t>
              </a:r>
              <a:r>
                <a:rPr lang="de-DE" sz="1400" baseline="30000">
                  <a:latin typeface="Arial" charset="0"/>
                  <a:sym typeface="Symbol" pitchFamily="18" charset="2"/>
                </a:rPr>
                <a:t>1</a:t>
              </a:r>
              <a:r>
                <a:rPr lang="de-DE" sz="1400">
                  <a:latin typeface="Arial" charset="0"/>
                  <a:sym typeface="Symbol" pitchFamily="18" charset="2"/>
                </a:rPr>
                <a:t>K</a:t>
              </a:r>
              <a:r>
                <a:rPr lang="de-DE" sz="1400" baseline="30000">
                  <a:latin typeface="Arial" charset="0"/>
                  <a:sym typeface="Symbol" pitchFamily="18" charset="2"/>
                </a:rPr>
                <a:t>1</a:t>
              </a:r>
              <a:r>
                <a:rPr lang="de-DE" sz="1400">
                  <a:latin typeface="Arial" charset="0"/>
                  <a:sym typeface="Symbol" pitchFamily="18" charset="2"/>
                </a:rPr>
                <a:t>]      </a:t>
              </a:r>
            </a:p>
          </p:txBody>
        </p:sp>
        <p:sp>
          <p:nvSpPr>
            <p:cNvPr id="35" name="Text Box 17"/>
            <p:cNvSpPr txBox="1">
              <a:spLocks noChangeArrowheads="1"/>
            </p:cNvSpPr>
            <p:nvPr/>
          </p:nvSpPr>
          <p:spPr bwMode="auto">
            <a:xfrm>
              <a:off x="4224" y="1872"/>
              <a:ext cx="873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 b="1">
                  <a:latin typeface="Arial" charset="0"/>
                </a:rPr>
                <a:t>Au</a:t>
              </a:r>
              <a:r>
                <a:rPr lang="de-DE" sz="1400">
                  <a:latin typeface="Arial" charset="0"/>
                </a:rPr>
                <a:t>:Er 300 ppm</a:t>
              </a:r>
            </a:p>
          </p:txBody>
        </p:sp>
      </p:grpSp>
      <p:sp>
        <p:nvSpPr>
          <p:cNvPr id="36" name="Line 5"/>
          <p:cNvSpPr>
            <a:spLocks noChangeShapeType="1"/>
          </p:cNvSpPr>
          <p:nvPr/>
        </p:nvSpPr>
        <p:spPr bwMode="auto">
          <a:xfrm flipH="1">
            <a:off x="3575290" y="2309932"/>
            <a:ext cx="532614" cy="57467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 wrap="squar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37" name="Line 6"/>
          <p:cNvSpPr>
            <a:spLocks noChangeShapeType="1"/>
          </p:cNvSpPr>
          <p:nvPr/>
        </p:nvSpPr>
        <p:spPr bwMode="auto">
          <a:xfrm>
            <a:off x="4890543" y="2309932"/>
            <a:ext cx="467525" cy="574676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square" lIns="92075" tIns="46038" rIns="92075" bIns="46038" anchor="ctr">
            <a:spAutoFit/>
          </a:bodyPr>
          <a:lstStyle/>
          <a:p>
            <a:endParaRPr lang="de-DE"/>
          </a:p>
        </p:txBody>
      </p:sp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4" cstate="print">
            <a:lum bright="-12000"/>
          </a:blip>
          <a:srcRect/>
          <a:stretch>
            <a:fillRect/>
          </a:stretch>
        </p:blipFill>
        <p:spPr bwMode="auto">
          <a:xfrm>
            <a:off x="3000614" y="1843816"/>
            <a:ext cx="25209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15467" y="980728"/>
            <a:ext cx="7695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Numerical</a:t>
            </a:r>
            <a:r>
              <a:rPr lang="de-DE" dirty="0" smtClean="0"/>
              <a:t> </a:t>
            </a:r>
            <a:r>
              <a:rPr lang="de-DE" dirty="0" err="1" smtClean="0"/>
              <a:t>calculations</a:t>
            </a:r>
            <a:r>
              <a:rPr lang="de-DE" dirty="0" smtClean="0"/>
              <a:t> </a:t>
            </a:r>
            <a:r>
              <a:rPr lang="de-DE" dirty="0" err="1" smtClean="0"/>
              <a:t>based</a:t>
            </a:r>
            <a:r>
              <a:rPr lang="de-DE" dirty="0" smtClean="0"/>
              <a:t> on </a:t>
            </a:r>
            <a:r>
              <a:rPr lang="de-DE" dirty="0" err="1" smtClean="0"/>
              <a:t>mean</a:t>
            </a:r>
            <a:r>
              <a:rPr lang="de-DE" dirty="0" smtClean="0"/>
              <a:t> </a:t>
            </a:r>
            <a:r>
              <a:rPr lang="de-DE" dirty="0" err="1" smtClean="0"/>
              <a:t>field</a:t>
            </a:r>
            <a:r>
              <a:rPr lang="de-DE" dirty="0" smtClean="0"/>
              <a:t> </a:t>
            </a:r>
            <a:r>
              <a:rPr lang="de-DE" dirty="0" err="1" smtClean="0"/>
              <a:t>approximation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describe</a:t>
            </a:r>
            <a:r>
              <a:rPr lang="de-DE" dirty="0" smtClean="0"/>
              <a:t>  </a:t>
            </a:r>
            <a:r>
              <a:rPr lang="de-DE" dirty="0" err="1" smtClean="0"/>
              <a:t>thermodynamical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interacting</a:t>
            </a:r>
            <a:r>
              <a:rPr lang="de-DE" dirty="0" smtClean="0"/>
              <a:t> </a:t>
            </a:r>
            <a:r>
              <a:rPr lang="de-DE" dirty="0" err="1" smtClean="0"/>
              <a:t>spins</a:t>
            </a:r>
            <a:r>
              <a:rPr lang="de-DE" dirty="0" smtClean="0"/>
              <a:t> (RKKY)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9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323528" y="5125753"/>
            <a:ext cx="8820472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de-DE" dirty="0" err="1">
                <a:solidFill>
                  <a:srgbClr val="C00000"/>
                </a:solidFill>
                <a:sym typeface="Symbol" pitchFamily="18" charset="2"/>
              </a:rPr>
              <a:t>T</a:t>
            </a:r>
            <a:r>
              <a:rPr lang="de-DE" dirty="0" err="1" smtClean="0">
                <a:solidFill>
                  <a:srgbClr val="C00000"/>
                </a:solidFill>
                <a:sym typeface="Symbol" pitchFamily="18" charset="2"/>
              </a:rPr>
              <a:t>wo</a:t>
            </a:r>
            <a:r>
              <a:rPr lang="de-DE" dirty="0" smtClean="0">
                <a:solidFill>
                  <a:srgbClr val="C00000"/>
                </a:solidFill>
                <a:sym typeface="Symbol" pitchFamily="18" charset="2"/>
              </a:rPr>
              <a:t>-stage </a:t>
            </a:r>
            <a:r>
              <a:rPr lang="de-DE" dirty="0">
                <a:solidFill>
                  <a:srgbClr val="C00000"/>
                </a:solidFill>
                <a:sym typeface="Symbol" pitchFamily="18" charset="2"/>
              </a:rPr>
              <a:t>SQUID </a:t>
            </a:r>
            <a:r>
              <a:rPr lang="de-DE" dirty="0" err="1">
                <a:sym typeface="Symbol" pitchFamily="18" charset="2"/>
              </a:rPr>
              <a:t>setup</a:t>
            </a:r>
            <a:r>
              <a:rPr lang="de-DE" dirty="0">
                <a:sym typeface="Symbol" pitchFamily="18" charset="2"/>
              </a:rPr>
              <a:t> </a:t>
            </a:r>
            <a:r>
              <a:rPr lang="de-DE" dirty="0" err="1" smtClean="0">
                <a:sym typeface="Symbol" pitchFamily="18" charset="2"/>
              </a:rPr>
              <a:t>with</a:t>
            </a:r>
            <a:r>
              <a:rPr lang="de-DE" dirty="0" smtClean="0">
                <a:sym typeface="Symbol" pitchFamily="18" charset="2"/>
              </a:rPr>
              <a:t> </a:t>
            </a:r>
            <a:r>
              <a:rPr lang="de-DE" dirty="0" err="1">
                <a:sym typeface="Symbol" pitchFamily="18" charset="2"/>
              </a:rPr>
              <a:t>flux</a:t>
            </a:r>
            <a:r>
              <a:rPr lang="de-DE" dirty="0">
                <a:sym typeface="Symbol" pitchFamily="18" charset="2"/>
              </a:rPr>
              <a:t> </a:t>
            </a:r>
            <a:r>
              <a:rPr lang="de-DE" dirty="0" err="1">
                <a:sym typeface="Symbol" pitchFamily="18" charset="2"/>
              </a:rPr>
              <a:t>locked</a:t>
            </a:r>
            <a:r>
              <a:rPr lang="de-DE" dirty="0">
                <a:sym typeface="Symbol" pitchFamily="18" charset="2"/>
              </a:rPr>
              <a:t> </a:t>
            </a:r>
            <a:r>
              <a:rPr lang="de-DE" dirty="0" err="1">
                <a:sym typeface="Symbol" pitchFamily="18" charset="2"/>
              </a:rPr>
              <a:t>loop</a:t>
            </a:r>
            <a:r>
              <a:rPr lang="de-DE" dirty="0">
                <a:sym typeface="Symbol" pitchFamily="18" charset="2"/>
              </a:rPr>
              <a:t> </a:t>
            </a:r>
            <a:r>
              <a:rPr lang="de-DE" dirty="0" err="1" smtClean="0">
                <a:sym typeface="Symbol" pitchFamily="18" charset="2"/>
              </a:rPr>
              <a:t>allows</a:t>
            </a:r>
            <a:r>
              <a:rPr lang="de-DE" dirty="0" smtClean="0">
                <a:sym typeface="Symbol" pitchFamily="18" charset="2"/>
              </a:rPr>
              <a:t> </a:t>
            </a:r>
            <a:r>
              <a:rPr lang="de-DE" dirty="0" err="1">
                <a:sym typeface="Symbol" pitchFamily="18" charset="2"/>
              </a:rPr>
              <a:t>for</a:t>
            </a:r>
            <a:r>
              <a:rPr lang="de-DE" dirty="0">
                <a:sym typeface="Symbol" pitchFamily="18" charset="2"/>
              </a:rPr>
              <a:t>:</a:t>
            </a:r>
            <a:r>
              <a:rPr lang="de-DE" dirty="0">
                <a:solidFill>
                  <a:srgbClr val="FF0000"/>
                </a:solidFill>
                <a:sym typeface="Symbol" pitchFamily="18" charset="2"/>
              </a:rPr>
              <a:t> </a:t>
            </a:r>
            <a:endParaRPr lang="de-DE" dirty="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1054082" y="5694387"/>
            <a:ext cx="133350" cy="133350"/>
          </a:xfrm>
          <a:prstGeom prst="ellipse">
            <a:avLst/>
          </a:prstGeo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71" name="Rectangle 19"/>
          <p:cNvSpPr>
            <a:spLocks noChangeArrowheads="1"/>
          </p:cNvSpPr>
          <p:nvPr/>
        </p:nvSpPr>
        <p:spPr bwMode="auto">
          <a:xfrm>
            <a:off x="1187432" y="5554674"/>
            <a:ext cx="71437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dirty="0" err="1">
                <a:solidFill>
                  <a:srgbClr val="CC0000"/>
                </a:solidFill>
              </a:rPr>
              <a:t>low</a:t>
            </a:r>
            <a:r>
              <a:rPr lang="de-DE" dirty="0">
                <a:solidFill>
                  <a:srgbClr val="CC0000"/>
                </a:solidFill>
              </a:rPr>
              <a:t> </a:t>
            </a:r>
            <a:r>
              <a:rPr lang="de-DE" dirty="0" err="1" smtClean="0">
                <a:solidFill>
                  <a:srgbClr val="CC0000"/>
                </a:solidFill>
              </a:rPr>
              <a:t>noise</a:t>
            </a:r>
            <a:endParaRPr lang="de-DE" dirty="0" smtClean="0">
              <a:sym typeface="Symbol" pitchFamily="18" charset="2"/>
            </a:endParaRPr>
          </a:p>
          <a:p>
            <a:pPr>
              <a:lnSpc>
                <a:spcPct val="140000"/>
              </a:lnSpc>
            </a:pPr>
            <a:r>
              <a:rPr lang="de-DE" dirty="0" smtClean="0">
                <a:solidFill>
                  <a:srgbClr val="CC0000"/>
                </a:solidFill>
                <a:sym typeface="Symbol" pitchFamily="18" charset="2"/>
              </a:rPr>
              <a:t>large </a:t>
            </a:r>
            <a:r>
              <a:rPr lang="de-DE" dirty="0" err="1" smtClean="0">
                <a:solidFill>
                  <a:srgbClr val="CC0000"/>
                </a:solidFill>
                <a:sym typeface="Symbol" pitchFamily="18" charset="2"/>
              </a:rPr>
              <a:t>bandwidth</a:t>
            </a:r>
            <a:r>
              <a:rPr lang="de-DE" dirty="0" smtClean="0">
                <a:sym typeface="Symbol" pitchFamily="18" charset="2"/>
              </a:rPr>
              <a:t> / </a:t>
            </a:r>
            <a:r>
              <a:rPr lang="de-DE" dirty="0" err="1" smtClean="0">
                <a:sym typeface="Symbol" pitchFamily="18" charset="2"/>
              </a:rPr>
              <a:t>slewrate</a:t>
            </a:r>
            <a:endParaRPr lang="de-DE" dirty="0" smtClean="0">
              <a:sym typeface="Symbol" pitchFamily="18" charset="2"/>
            </a:endParaRPr>
          </a:p>
          <a:p>
            <a:pPr>
              <a:lnSpc>
                <a:spcPct val="140000"/>
              </a:lnSpc>
            </a:pPr>
            <a:r>
              <a:rPr lang="de-DE" dirty="0" err="1" smtClean="0">
                <a:solidFill>
                  <a:srgbClr val="CC0000"/>
                </a:solidFill>
                <a:sym typeface="Symbol" pitchFamily="18" charset="2"/>
              </a:rPr>
              <a:t>small</a:t>
            </a:r>
            <a:r>
              <a:rPr lang="de-DE" dirty="0" smtClean="0">
                <a:solidFill>
                  <a:srgbClr val="CC0000"/>
                </a:solidFill>
                <a:sym typeface="Symbol" pitchFamily="18" charset="2"/>
              </a:rPr>
              <a:t> </a:t>
            </a:r>
            <a:r>
              <a:rPr lang="de-DE" dirty="0">
                <a:solidFill>
                  <a:srgbClr val="CC0000"/>
                </a:solidFill>
                <a:sym typeface="Symbol" pitchFamily="18" charset="2"/>
              </a:rPr>
              <a:t>power </a:t>
            </a:r>
            <a:r>
              <a:rPr lang="de-DE" dirty="0" err="1">
                <a:solidFill>
                  <a:srgbClr val="CC0000"/>
                </a:solidFill>
                <a:sym typeface="Symbol" pitchFamily="18" charset="2"/>
              </a:rPr>
              <a:t>dissipation</a:t>
            </a:r>
            <a:r>
              <a:rPr lang="de-DE" dirty="0">
                <a:sym typeface="Symbol" pitchFamily="18" charset="2"/>
              </a:rPr>
              <a:t> on </a:t>
            </a:r>
            <a:r>
              <a:rPr lang="de-DE" dirty="0" err="1">
                <a:sym typeface="Symbol" pitchFamily="18" charset="2"/>
              </a:rPr>
              <a:t>detector</a:t>
            </a:r>
            <a:r>
              <a:rPr lang="de-DE" dirty="0">
                <a:sym typeface="Symbol" pitchFamily="18" charset="2"/>
              </a:rPr>
              <a:t> SQUID </a:t>
            </a:r>
            <a:r>
              <a:rPr lang="de-DE" dirty="0" err="1">
                <a:sym typeface="Symbol" pitchFamily="18" charset="2"/>
              </a:rPr>
              <a:t>chip</a:t>
            </a:r>
            <a:r>
              <a:rPr lang="de-DE" dirty="0">
                <a:sym typeface="Symbol" pitchFamily="18" charset="2"/>
              </a:rPr>
              <a:t> (</a:t>
            </a:r>
            <a:r>
              <a:rPr lang="de-DE" dirty="0" err="1">
                <a:sym typeface="Symbol" pitchFamily="18" charset="2"/>
              </a:rPr>
              <a:t>voltage</a:t>
            </a:r>
            <a:r>
              <a:rPr lang="de-DE" dirty="0">
                <a:sym typeface="Symbol" pitchFamily="18" charset="2"/>
              </a:rPr>
              <a:t> </a:t>
            </a:r>
            <a:r>
              <a:rPr lang="de-DE" dirty="0" err="1">
                <a:sym typeface="Symbol" pitchFamily="18" charset="2"/>
              </a:rPr>
              <a:t>bias</a:t>
            </a:r>
            <a:r>
              <a:rPr lang="de-DE" dirty="0">
                <a:sym typeface="Symbol" pitchFamily="18" charset="2"/>
              </a:rPr>
              <a:t>) </a:t>
            </a:r>
            <a:r>
              <a:rPr lang="de-DE" dirty="0">
                <a:solidFill>
                  <a:srgbClr val="FF0000"/>
                </a:solidFill>
                <a:sym typeface="Symbol" pitchFamily="18" charset="2"/>
              </a:rPr>
              <a:t> </a:t>
            </a:r>
            <a:endParaRPr lang="de-DE" dirty="0"/>
          </a:p>
        </p:txBody>
      </p:sp>
      <p:sp>
        <p:nvSpPr>
          <p:cNvPr id="72" name="Oval 21"/>
          <p:cNvSpPr>
            <a:spLocks noChangeArrowheads="1"/>
          </p:cNvSpPr>
          <p:nvPr/>
        </p:nvSpPr>
        <p:spPr bwMode="auto">
          <a:xfrm>
            <a:off x="1054082" y="6079188"/>
            <a:ext cx="133350" cy="133350"/>
          </a:xfrm>
          <a:prstGeom prst="ellipse">
            <a:avLst/>
          </a:prstGeo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73" name="Oval 22"/>
          <p:cNvSpPr>
            <a:spLocks noChangeArrowheads="1"/>
          </p:cNvSpPr>
          <p:nvPr/>
        </p:nvSpPr>
        <p:spPr bwMode="auto">
          <a:xfrm>
            <a:off x="1054082" y="6464329"/>
            <a:ext cx="133350" cy="133350"/>
          </a:xfrm>
          <a:prstGeom prst="ellipse">
            <a:avLst/>
          </a:prstGeo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2094931" y="1112288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 ~ 30 </a:t>
            </a:r>
            <a:r>
              <a:rPr lang="de-DE" dirty="0" err="1" smtClean="0"/>
              <a:t>mK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744347" y="1107736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 ~ 300 </a:t>
            </a:r>
            <a:r>
              <a:rPr lang="de-DE" dirty="0" err="1" smtClean="0"/>
              <a:t>mK</a:t>
            </a:r>
            <a:endParaRPr lang="en-US" dirty="0"/>
          </a:p>
        </p:txBody>
      </p:sp>
      <p:sp>
        <p:nvSpPr>
          <p:cNvPr id="20" name="Rechteck 14"/>
          <p:cNvSpPr/>
          <p:nvPr/>
        </p:nvSpPr>
        <p:spPr>
          <a:xfrm>
            <a:off x="67620" y="1591674"/>
            <a:ext cx="5643378" cy="2964426"/>
          </a:xfrm>
          <a:prstGeom prst="rect">
            <a:avLst/>
          </a:prstGeom>
          <a:solidFill>
            <a:srgbClr val="66FFFF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5710998" y="1591674"/>
            <a:ext cx="3346210" cy="2964426"/>
          </a:xfrm>
          <a:prstGeom prst="rect">
            <a:avLst/>
          </a:prstGeom>
          <a:solidFill>
            <a:srgbClr val="8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00000"/>
              </a:solidFill>
            </a:endParaRPr>
          </a:p>
        </p:txBody>
      </p:sp>
      <p:pic>
        <p:nvPicPr>
          <p:cNvPr id="22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24" y="1688376"/>
            <a:ext cx="6863460" cy="2664296"/>
          </a:xfrm>
          <a:prstGeom prst="rect">
            <a:avLst/>
          </a:prstGeom>
        </p:spPr>
      </p:pic>
      <p:pic>
        <p:nvPicPr>
          <p:cNvPr id="23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8701"/>
          <a:stretch>
            <a:fillRect/>
          </a:stretch>
        </p:blipFill>
        <p:spPr bwMode="auto">
          <a:xfrm>
            <a:off x="67620" y="2273300"/>
            <a:ext cx="1831336" cy="1419200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/>
          <p:nvPr/>
        </p:nvCxnSpPr>
        <p:spPr>
          <a:xfrm flipV="1">
            <a:off x="1573852" y="2520476"/>
            <a:ext cx="439193" cy="3987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587500" y="3073888"/>
            <a:ext cx="439193" cy="520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2029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MMCs: </a:t>
            </a:r>
            <a:r>
              <a:rPr lang="de-DE" sz="3600" dirty="0" err="1" smtClean="0"/>
              <a:t>Readout</a:t>
            </a:r>
            <a:endParaRPr lang="de-DE" sz="3600" dirty="0"/>
          </a:p>
        </p:txBody>
      </p:sp>
      <p:sp>
        <p:nvSpPr>
          <p:cNvPr id="18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7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9" t="31762"/>
          <a:stretch/>
        </p:blipFill>
        <p:spPr>
          <a:xfrm>
            <a:off x="827584" y="2996952"/>
            <a:ext cx="8208912" cy="3816424"/>
          </a:xfrm>
          <a:prstGeom prst="rect">
            <a:avLst/>
          </a:prstGeom>
        </p:spPr>
      </p:pic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-540568" y="1124744"/>
            <a:ext cx="655272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isometricRightUp"/>
              <a:lightRig rig="threePt" dir="t"/>
            </a:scene3d>
          </a:bodyPr>
          <a:lstStyle/>
          <a:p>
            <a:pPr defTabSz="609600">
              <a:lnSpc>
                <a:spcPct val="70000"/>
              </a:lnSpc>
              <a:spcBef>
                <a:spcPct val="50000"/>
              </a:spcBef>
            </a:pPr>
            <a:r>
              <a:rPr lang="de-DE" sz="2000" dirty="0" err="1" smtClean="0">
                <a:solidFill>
                  <a:srgbClr val="C00000"/>
                </a:solidFill>
              </a:rPr>
              <a:t>Well</a:t>
            </a:r>
            <a:r>
              <a:rPr lang="de-DE" sz="2000" dirty="0" smtClean="0">
                <a:solidFill>
                  <a:srgbClr val="C00000"/>
                </a:solidFill>
              </a:rPr>
              <a:t> </a:t>
            </a:r>
            <a:r>
              <a:rPr lang="de-DE" sz="2000" dirty="0" err="1" smtClean="0">
                <a:solidFill>
                  <a:srgbClr val="C00000"/>
                </a:solidFill>
              </a:rPr>
              <a:t>established</a:t>
            </a:r>
            <a:r>
              <a:rPr lang="de-DE" sz="2000" dirty="0" smtClean="0">
                <a:solidFill>
                  <a:srgbClr val="C00000"/>
                </a:solidFill>
              </a:rPr>
              <a:t>:</a:t>
            </a:r>
          </a:p>
          <a:p>
            <a:pPr marL="180975" indent="-180975" defTabSz="609600">
              <a:lnSpc>
                <a:spcPct val="7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 err="1" smtClean="0"/>
              <a:t>planar</a:t>
            </a:r>
            <a:r>
              <a:rPr lang="de-DE" sz="2000" dirty="0" smtClean="0"/>
              <a:t> </a:t>
            </a:r>
            <a:r>
              <a:rPr lang="de-DE" sz="2000" i="1" dirty="0"/>
              <a:t>T</a:t>
            </a:r>
            <a:r>
              <a:rPr lang="de-DE" sz="2000" dirty="0"/>
              <a:t>-sensor</a:t>
            </a:r>
          </a:p>
          <a:p>
            <a:pPr marL="180975" indent="-180975" defTabSz="609600">
              <a:lnSpc>
                <a:spcPct val="7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 err="1" smtClean="0"/>
              <a:t>superconducting</a:t>
            </a:r>
            <a:r>
              <a:rPr lang="de-DE" sz="2000" dirty="0" smtClean="0"/>
              <a:t> </a:t>
            </a:r>
            <a:r>
              <a:rPr lang="de-DE" sz="2000" dirty="0" err="1"/>
              <a:t>meander</a:t>
            </a:r>
            <a:r>
              <a:rPr lang="de-DE" sz="2000" dirty="0"/>
              <a:t> </a:t>
            </a:r>
            <a:r>
              <a:rPr lang="de-DE" sz="2000" dirty="0" err="1"/>
              <a:t>shaped</a:t>
            </a:r>
            <a:r>
              <a:rPr lang="de-DE" sz="2000" dirty="0"/>
              <a:t> </a:t>
            </a:r>
            <a:r>
              <a:rPr lang="de-DE" sz="2000" dirty="0" err="1"/>
              <a:t>pickup</a:t>
            </a:r>
            <a:r>
              <a:rPr lang="de-DE" sz="2000" dirty="0"/>
              <a:t> </a:t>
            </a:r>
            <a:r>
              <a:rPr lang="de-DE" sz="2000" dirty="0" err="1"/>
              <a:t>loop</a:t>
            </a:r>
            <a:endParaRPr lang="de-DE" sz="2000" dirty="0"/>
          </a:p>
          <a:p>
            <a:pPr marL="180975" indent="-180975" defTabSz="609600">
              <a:lnSpc>
                <a:spcPct val="7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/>
              <a:t>B-</a:t>
            </a:r>
            <a:r>
              <a:rPr lang="de-DE" sz="2000" dirty="0" err="1"/>
              <a:t>field</a:t>
            </a:r>
            <a:r>
              <a:rPr lang="de-DE" sz="2000" dirty="0"/>
              <a:t> </a:t>
            </a:r>
            <a:r>
              <a:rPr lang="de-DE" sz="2000" dirty="0" err="1"/>
              <a:t>generated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persistent </a:t>
            </a:r>
            <a:r>
              <a:rPr lang="de-DE" sz="2000" dirty="0" err="1"/>
              <a:t>current</a:t>
            </a:r>
            <a:endParaRPr lang="de-DE" sz="2000" dirty="0"/>
          </a:p>
          <a:p>
            <a:pPr marL="180975" indent="-180975" defTabSz="609600">
              <a:lnSpc>
                <a:spcPct val="7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de-DE" sz="2000" dirty="0" err="1"/>
              <a:t>transformer</a:t>
            </a:r>
            <a:r>
              <a:rPr lang="de-DE" sz="2000" dirty="0"/>
              <a:t> </a:t>
            </a:r>
            <a:r>
              <a:rPr lang="de-DE" sz="2000" dirty="0" err="1"/>
              <a:t>coupled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SQUID</a:t>
            </a:r>
            <a:endParaRPr lang="de-DE" sz="2000" dirty="0">
              <a:latin typeface="Arial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436096" y="2393593"/>
            <a:ext cx="388843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isometricRightUp"/>
              <a:lightRig rig="threePt" dir="t"/>
            </a:scene3d>
          </a:bodyPr>
          <a:lstStyle/>
          <a:p>
            <a:r>
              <a:rPr lang="de-DE" sz="2000" dirty="0" smtClean="0">
                <a:solidFill>
                  <a:srgbClr val="C00000"/>
                </a:solidFill>
                <a:latin typeface="+mj-lt"/>
              </a:rPr>
              <a:t>New </a:t>
            </a:r>
            <a:r>
              <a:rPr lang="de-DE" sz="2000" dirty="0" err="1" smtClean="0">
                <a:solidFill>
                  <a:srgbClr val="C00000"/>
                </a:solidFill>
                <a:latin typeface="+mj-lt"/>
              </a:rPr>
              <a:t>sandwich</a:t>
            </a:r>
            <a:r>
              <a:rPr lang="de-DE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de-DE" sz="2000" dirty="0" err="1" smtClean="0">
                <a:solidFill>
                  <a:srgbClr val="C00000"/>
                </a:solidFill>
                <a:latin typeface="+mj-lt"/>
              </a:rPr>
              <a:t>geometry</a:t>
            </a:r>
            <a:r>
              <a:rPr lang="de-DE" sz="2000" dirty="0" smtClean="0">
                <a:solidFill>
                  <a:srgbClr val="C00000"/>
                </a:solidFill>
                <a:latin typeface="+mj-lt"/>
              </a:rPr>
              <a:t>:</a:t>
            </a:r>
          </a:p>
          <a:p>
            <a:pPr marL="180975" indent="-180975">
              <a:buFont typeface="Arial" pitchFamily="34" charset="0"/>
              <a:buChar char="•"/>
              <a:tabLst>
                <a:tab pos="180975" algn="l"/>
              </a:tabLst>
            </a:pPr>
            <a:r>
              <a:rPr lang="de-DE" sz="2000" dirty="0" err="1" smtClean="0">
                <a:latin typeface="+mj-lt"/>
              </a:rPr>
              <a:t>best</a:t>
            </a:r>
            <a:r>
              <a:rPr lang="de-DE" sz="2000" dirty="0" smtClean="0">
                <a:latin typeface="+mj-lt"/>
              </a:rPr>
              <a:t> magn. </a:t>
            </a:r>
            <a:r>
              <a:rPr lang="de-DE" sz="2000" dirty="0" err="1" smtClean="0">
                <a:latin typeface="+mj-lt"/>
              </a:rPr>
              <a:t>flux</a:t>
            </a:r>
            <a:r>
              <a:rPr lang="de-DE" sz="2000" dirty="0" smtClean="0">
                <a:latin typeface="+mj-lt"/>
              </a:rPr>
              <a:t> </a:t>
            </a:r>
            <a:r>
              <a:rPr lang="de-DE" sz="2000" dirty="0" err="1" smtClean="0">
                <a:latin typeface="+mj-lt"/>
              </a:rPr>
              <a:t>coupling</a:t>
            </a:r>
            <a:r>
              <a:rPr lang="de-DE" sz="2000" dirty="0" smtClean="0">
                <a:latin typeface="+mj-lt"/>
              </a:rPr>
              <a:t>,</a:t>
            </a:r>
          </a:p>
          <a:p>
            <a:pPr marL="180975" indent="-180975">
              <a:buFont typeface="Arial" pitchFamily="34" charset="0"/>
              <a:buChar char="•"/>
              <a:tabLst>
                <a:tab pos="180975" algn="l"/>
              </a:tabLst>
            </a:pPr>
            <a:r>
              <a:rPr lang="de-DE" sz="2000" dirty="0" err="1">
                <a:latin typeface="+mj-lt"/>
              </a:rPr>
              <a:t>p</a:t>
            </a:r>
            <a:r>
              <a:rPr lang="de-DE" sz="2000" dirty="0" err="1" smtClean="0">
                <a:latin typeface="+mj-lt"/>
              </a:rPr>
              <a:t>lanar</a:t>
            </a:r>
            <a:r>
              <a:rPr lang="de-DE" sz="2000" dirty="0" smtClean="0">
                <a:latin typeface="+mj-lt"/>
              </a:rPr>
              <a:t> </a:t>
            </a:r>
            <a:r>
              <a:rPr lang="de-DE" sz="2000" dirty="0" err="1" smtClean="0">
                <a:latin typeface="+mj-lt"/>
              </a:rPr>
              <a:t>sensor</a:t>
            </a:r>
            <a:r>
              <a:rPr lang="de-DE" sz="2000" dirty="0" smtClean="0">
                <a:latin typeface="+mj-lt"/>
              </a:rPr>
              <a:t> </a:t>
            </a:r>
          </a:p>
          <a:p>
            <a:pPr marL="180975" indent="-180975">
              <a:buFont typeface="Arial" pitchFamily="34" charset="0"/>
              <a:buChar char="•"/>
              <a:tabLst>
                <a:tab pos="180975" algn="l"/>
              </a:tabLst>
            </a:pPr>
            <a:r>
              <a:rPr lang="de-DE" sz="2000" dirty="0" err="1" smtClean="0">
                <a:latin typeface="+mj-lt"/>
              </a:rPr>
              <a:t>sandwiched</a:t>
            </a:r>
            <a:r>
              <a:rPr lang="de-DE" sz="2000" dirty="0" smtClean="0">
                <a:latin typeface="+mj-lt"/>
              </a:rPr>
              <a:t> </a:t>
            </a:r>
            <a:r>
              <a:rPr lang="de-DE" sz="2000" dirty="0" err="1" smtClean="0">
                <a:latin typeface="+mj-lt"/>
              </a:rPr>
              <a:t>between</a:t>
            </a:r>
            <a:r>
              <a:rPr lang="de-DE" sz="2000" dirty="0" smtClean="0">
                <a:latin typeface="+mj-lt"/>
              </a:rPr>
              <a:t> </a:t>
            </a:r>
            <a:r>
              <a:rPr lang="de-DE" sz="2000" dirty="0" err="1" smtClean="0">
                <a:latin typeface="+mj-lt"/>
              </a:rPr>
              <a:t>stripline</a:t>
            </a:r>
            <a:endParaRPr lang="de-DE" sz="2000" dirty="0">
              <a:latin typeface="+mj-lt"/>
            </a:endParaRPr>
          </a:p>
        </p:txBody>
      </p:sp>
      <p:sp>
        <p:nvSpPr>
          <p:cNvPr id="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8193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MMCs: Geometries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3869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18"/>
          <p:cNvGrpSpPr/>
          <p:nvPr/>
        </p:nvGrpSpPr>
        <p:grpSpPr>
          <a:xfrm>
            <a:off x="179512" y="1676793"/>
            <a:ext cx="8883844" cy="1752207"/>
            <a:chOff x="179512" y="1748801"/>
            <a:chExt cx="8883844" cy="1752207"/>
          </a:xfrm>
        </p:grpSpPr>
        <p:grpSp>
          <p:nvGrpSpPr>
            <p:cNvPr id="4" name="Gruppieren 9"/>
            <p:cNvGrpSpPr/>
            <p:nvPr/>
          </p:nvGrpSpPr>
          <p:grpSpPr>
            <a:xfrm>
              <a:off x="179512" y="1748801"/>
              <a:ext cx="8883844" cy="1752207"/>
              <a:chOff x="260156" y="1748801"/>
              <a:chExt cx="8883844" cy="1752207"/>
            </a:xfrm>
          </p:grpSpPr>
          <p:pic>
            <p:nvPicPr>
              <p:cNvPr id="11" name="Picture 9" descr="D:\andreas\bilder\2014_Cleanroom\pictures_of_the_cleanroom\s_DSC00502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12298" y="1988840"/>
                <a:ext cx="2099462" cy="1401193"/>
              </a:xfrm>
              <a:prstGeom prst="rect">
                <a:avLst/>
              </a:prstGeom>
              <a:noFill/>
            </p:spPr>
          </p:pic>
          <p:pic>
            <p:nvPicPr>
              <p:cNvPr id="12" name="Picture 2" descr="D:\andreas\bilder\2014_Cleanroom\pictures_of_the_cleanroom\s_DSC00495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812360" y="1844823"/>
                <a:ext cx="1066024" cy="1601364"/>
              </a:xfrm>
              <a:prstGeom prst="rect">
                <a:avLst/>
              </a:prstGeom>
              <a:noFill/>
            </p:spPr>
          </p:pic>
          <p:pic>
            <p:nvPicPr>
              <p:cNvPr id="13" name="Picture 4" descr="D:\andreas\bilder\2014_Cleanroom\pictures_of_the_cleanroom\s_DSC0049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660232" y="1770300"/>
                <a:ext cx="1152128" cy="1730708"/>
              </a:xfrm>
              <a:prstGeom prst="rect">
                <a:avLst/>
              </a:prstGeom>
              <a:noFill/>
            </p:spPr>
          </p:pic>
          <p:pic>
            <p:nvPicPr>
              <p:cNvPr id="14" name="Picture 5" descr="D:\andreas\bilder\2014_Cleanroom\pictures_of_the_cleanroom\s_DSC00498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493792" y="1748801"/>
                <a:ext cx="1166440" cy="1752207"/>
              </a:xfrm>
              <a:prstGeom prst="rect">
                <a:avLst/>
              </a:prstGeom>
              <a:noFill/>
            </p:spPr>
          </p:pic>
          <p:pic>
            <p:nvPicPr>
              <p:cNvPr id="15" name="Picture 7" descr="D:\andreas\bilder\2014_Cleanroom\pictures_of_the_cleanroom\s_DSC00500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50368" y="1928524"/>
                <a:ext cx="2257736" cy="1508261"/>
              </a:xfrm>
              <a:prstGeom prst="rect">
                <a:avLst/>
              </a:prstGeom>
              <a:noFill/>
            </p:spPr>
          </p:pic>
          <p:pic>
            <p:nvPicPr>
              <p:cNvPr id="16" name="Picture 8" descr="D:\andreas\bilder\2014_Cleanroom\pictures_of_the_cleanroom\s_DSC00501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9395" r="7579"/>
              <a:stretch>
                <a:fillRect/>
              </a:stretch>
            </p:blipFill>
            <p:spPr bwMode="auto">
              <a:xfrm>
                <a:off x="2390775" y="1772816"/>
                <a:ext cx="885081" cy="1601364"/>
              </a:xfrm>
              <a:prstGeom prst="rect">
                <a:avLst/>
              </a:prstGeom>
              <a:noFill/>
            </p:spPr>
          </p:pic>
          <p:sp>
            <p:nvSpPr>
              <p:cNvPr id="17" name="Rechteck 12"/>
              <p:cNvSpPr/>
              <p:nvPr/>
            </p:nvSpPr>
            <p:spPr>
              <a:xfrm>
                <a:off x="262558" y="1752600"/>
                <a:ext cx="8615826" cy="241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hteck 13"/>
              <p:cNvSpPr/>
              <p:nvPr/>
            </p:nvSpPr>
            <p:spPr>
              <a:xfrm>
                <a:off x="260156" y="3364967"/>
                <a:ext cx="8883844" cy="1360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feld 10"/>
            <p:cNvSpPr txBox="1"/>
            <p:nvPr/>
          </p:nvSpPr>
          <p:spPr>
            <a:xfrm>
              <a:off x="611560" y="3152001"/>
              <a:ext cx="1080120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Mask writer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feld 11"/>
            <p:cNvSpPr txBox="1"/>
            <p:nvPr/>
          </p:nvSpPr>
          <p:spPr>
            <a:xfrm>
              <a:off x="5436096" y="3146485"/>
              <a:ext cx="1152128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Wet bench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feld 14"/>
            <p:cNvSpPr txBox="1"/>
            <p:nvPr/>
          </p:nvSpPr>
          <p:spPr>
            <a:xfrm>
              <a:off x="6588224" y="3152001"/>
              <a:ext cx="1080120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Chemistry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feld 15"/>
            <p:cNvSpPr txBox="1"/>
            <p:nvPr/>
          </p:nvSpPr>
          <p:spPr>
            <a:xfrm>
              <a:off x="7731716" y="3152001"/>
              <a:ext cx="1016748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Dry etching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feld 16"/>
            <p:cNvSpPr txBox="1"/>
            <p:nvPr/>
          </p:nvSpPr>
          <p:spPr>
            <a:xfrm>
              <a:off x="2195736" y="3146485"/>
              <a:ext cx="1152128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Mask aligner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feld 17"/>
            <p:cNvSpPr txBox="1"/>
            <p:nvPr/>
          </p:nvSpPr>
          <p:spPr>
            <a:xfrm>
              <a:off x="3169724" y="3146485"/>
              <a:ext cx="2257736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UHV sputtering</a:t>
              </a:r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968818" y="1331476"/>
            <a:ext cx="32569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C00000"/>
                </a:solidFill>
              </a:rPr>
              <a:t>Cleanroom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facilities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at</a:t>
            </a:r>
            <a:r>
              <a:rPr lang="de-DE" dirty="0" smtClean="0">
                <a:solidFill>
                  <a:srgbClr val="C00000"/>
                </a:solidFill>
              </a:rPr>
              <a:t> KIP           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47366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MMCs: </a:t>
            </a:r>
            <a:r>
              <a:rPr lang="de-DE" sz="3600" dirty="0" err="1" smtClean="0"/>
              <a:t>Microfabrication</a:t>
            </a:r>
            <a:endParaRPr lang="de-DE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468570" y="4018999"/>
            <a:ext cx="648831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 smtClean="0"/>
              <a:t>Flexibility</a:t>
            </a:r>
            <a:r>
              <a:rPr lang="de-DE" dirty="0" smtClean="0"/>
              <a:t> in design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fabrication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/>
              <a:t>Reliable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thin</a:t>
            </a:r>
            <a:r>
              <a:rPr lang="de-DE" dirty="0"/>
              <a:t> </a:t>
            </a:r>
            <a:r>
              <a:rPr lang="de-DE" dirty="0" err="1"/>
              <a:t>films</a:t>
            </a:r>
            <a:r>
              <a:rPr lang="de-DE" dirty="0"/>
              <a:t> 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 smtClean="0"/>
              <a:t>Presently</a:t>
            </a:r>
            <a:r>
              <a:rPr lang="de-DE" dirty="0" smtClean="0"/>
              <a:t> 10 different </a:t>
            </a:r>
            <a:r>
              <a:rPr lang="de-DE" dirty="0" err="1" smtClean="0"/>
              <a:t>designs</a:t>
            </a:r>
            <a:r>
              <a:rPr lang="de-DE" dirty="0" smtClean="0"/>
              <a:t>  (6-16 </a:t>
            </a:r>
            <a:r>
              <a:rPr lang="de-DE" dirty="0" err="1" smtClean="0"/>
              <a:t>layers</a:t>
            </a:r>
            <a:r>
              <a:rPr lang="de-DE" dirty="0" smtClean="0"/>
              <a:t>) </a:t>
            </a:r>
            <a:r>
              <a:rPr lang="de-DE" dirty="0" err="1" smtClean="0"/>
              <a:t>processed</a:t>
            </a:r>
            <a:r>
              <a:rPr lang="de-DE" dirty="0" smtClean="0"/>
              <a:t> in parallel</a:t>
            </a:r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4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28"/>
          <p:cNvSpPr txBox="1"/>
          <p:nvPr/>
        </p:nvSpPr>
        <p:spPr>
          <a:xfrm>
            <a:off x="14716196" y="3357562"/>
            <a:ext cx="2428892" cy="79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 err="1" smtClean="0">
                <a:solidFill>
                  <a:srgbClr val="C00000"/>
                </a:solidFill>
              </a:rPr>
              <a:t>Typical</a:t>
            </a:r>
            <a:r>
              <a:rPr lang="de-DE" b="1" dirty="0" smtClean="0">
                <a:solidFill>
                  <a:srgbClr val="C00000"/>
                </a:solidFill>
              </a:rPr>
              <a:t> 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rgbClr val="C00000"/>
                </a:solidFill>
              </a:rPr>
              <a:t> 1-3%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27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62579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x-</a:t>
            </a:r>
            <a:r>
              <a:rPr lang="de-DE" sz="3600" dirty="0" err="1"/>
              <a:t>rays</a:t>
            </a:r>
            <a:r>
              <a:rPr lang="de-DE" sz="3600" dirty="0"/>
              <a:t> </a:t>
            </a:r>
          </a:p>
        </p:txBody>
      </p:sp>
      <p:pic>
        <p:nvPicPr>
          <p:cNvPr id="30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826081"/>
            <a:ext cx="3714744" cy="3899063"/>
          </a:xfrm>
          <a:prstGeom prst="rect">
            <a:avLst/>
          </a:prstGeom>
        </p:spPr>
      </p:pic>
      <p:sp>
        <p:nvSpPr>
          <p:cNvPr id="36" name="Rechteck 9"/>
          <p:cNvSpPr/>
          <p:nvPr/>
        </p:nvSpPr>
        <p:spPr>
          <a:xfrm>
            <a:off x="2928926" y="1000108"/>
            <a:ext cx="928694" cy="228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3786182" y="847345"/>
            <a:ext cx="5357818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b="1" dirty="0" smtClean="0">
                <a:solidFill>
                  <a:srgbClr val="CC0000"/>
                </a:solidFill>
              </a:rPr>
              <a:t> 1</a:t>
            </a:r>
            <a:r>
              <a:rPr lang="de-DE" dirty="0" smtClean="0">
                <a:solidFill>
                  <a:srgbClr val="CC0000"/>
                </a:solidFill>
              </a:rPr>
              <a:t>×</a:t>
            </a:r>
            <a:r>
              <a:rPr lang="de-DE" b="1" dirty="0" smtClean="0">
                <a:solidFill>
                  <a:srgbClr val="CC0000"/>
                </a:solidFill>
              </a:rPr>
              <a:t>8 x-</a:t>
            </a:r>
            <a:r>
              <a:rPr lang="de-DE" b="1" dirty="0" err="1" smtClean="0">
                <a:solidFill>
                  <a:srgbClr val="CC0000"/>
                </a:solidFill>
              </a:rPr>
              <a:t>ray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absorbers</a:t>
            </a:r>
            <a:endParaRPr lang="de-DE" b="1" dirty="0" smtClean="0">
              <a:solidFill>
                <a:srgbClr val="CC0000"/>
              </a:solidFill>
            </a:endParaRPr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b="1" dirty="0" smtClean="0"/>
              <a:t> 250</a:t>
            </a:r>
            <a:r>
              <a:rPr lang="de-DE" sz="1400" b="1" dirty="0" smtClean="0">
                <a:latin typeface="Symbol" pitchFamily="18" charset="2"/>
              </a:rPr>
              <a:t>m</a:t>
            </a:r>
            <a:r>
              <a:rPr lang="de-DE" sz="1400" b="1" dirty="0" smtClean="0"/>
              <a:t>m</a:t>
            </a:r>
            <a:r>
              <a:rPr lang="de-DE" sz="1400" dirty="0" smtClean="0"/>
              <a:t>×</a:t>
            </a:r>
            <a:r>
              <a:rPr lang="de-DE" sz="1400" b="1" dirty="0" smtClean="0"/>
              <a:t>250</a:t>
            </a:r>
            <a:r>
              <a:rPr lang="de-DE" sz="1400" b="1" dirty="0" smtClean="0">
                <a:latin typeface="Symbol" pitchFamily="18" charset="2"/>
              </a:rPr>
              <a:t>m</a:t>
            </a:r>
            <a:r>
              <a:rPr lang="de-DE" sz="1400" b="1" dirty="0" smtClean="0"/>
              <a:t>m </a:t>
            </a:r>
            <a:r>
              <a:rPr lang="de-DE" sz="1400" dirty="0" err="1" smtClean="0"/>
              <a:t>gold</a:t>
            </a:r>
            <a:r>
              <a:rPr lang="de-DE" sz="1400" b="1" dirty="0" smtClean="0"/>
              <a:t>, 5</a:t>
            </a:r>
            <a:r>
              <a:rPr lang="de-DE" sz="1400" b="1" dirty="0" smtClean="0">
                <a:latin typeface="Symbol" pitchFamily="18" charset="2"/>
              </a:rPr>
              <a:t>m</a:t>
            </a:r>
            <a:r>
              <a:rPr lang="de-DE" sz="1400" b="1" dirty="0" smtClean="0"/>
              <a:t>m </a:t>
            </a:r>
            <a:r>
              <a:rPr lang="de-DE" sz="1400" b="1" dirty="0" err="1" smtClean="0"/>
              <a:t>thick</a:t>
            </a:r>
            <a:endParaRPr lang="de-DE" sz="1400" dirty="0" smtClean="0"/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</a:t>
            </a:r>
            <a:r>
              <a:rPr lang="de-DE" sz="1400" b="1" dirty="0" smtClean="0"/>
              <a:t>98%</a:t>
            </a:r>
            <a:r>
              <a:rPr lang="de-DE" sz="1400" dirty="0" smtClean="0"/>
              <a:t> </a:t>
            </a:r>
            <a:r>
              <a:rPr lang="de-DE" sz="1400" dirty="0" err="1" smtClean="0"/>
              <a:t>Qu.-Eff</a:t>
            </a:r>
            <a:r>
              <a:rPr lang="de-DE" sz="1400" dirty="0" smtClean="0"/>
              <a:t>. @ 6 </a:t>
            </a:r>
            <a:r>
              <a:rPr lang="de-DE" sz="1400" dirty="0" err="1" smtClean="0"/>
              <a:t>keV</a:t>
            </a:r>
            <a:endParaRPr lang="de-DE" sz="1400" dirty="0" smtClean="0"/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</a:t>
            </a:r>
            <a:r>
              <a:rPr lang="de-DE" sz="1400" dirty="0" err="1" smtClean="0"/>
              <a:t>electroplated</a:t>
            </a:r>
            <a:r>
              <a:rPr lang="de-DE" sz="1400" dirty="0" smtClean="0"/>
              <a:t> </a:t>
            </a:r>
            <a:r>
              <a:rPr lang="de-DE" sz="1400" dirty="0" err="1" smtClean="0"/>
              <a:t>into</a:t>
            </a:r>
            <a:r>
              <a:rPr lang="de-DE" sz="1400" dirty="0" smtClean="0"/>
              <a:t> </a:t>
            </a:r>
            <a:r>
              <a:rPr lang="de-DE" sz="1400" dirty="0" err="1" smtClean="0"/>
              <a:t>photoresist</a:t>
            </a:r>
            <a:r>
              <a:rPr lang="de-DE" sz="1400" dirty="0" smtClean="0"/>
              <a:t> </a:t>
            </a:r>
            <a:r>
              <a:rPr lang="de-DE" sz="1400" dirty="0" err="1" smtClean="0"/>
              <a:t>mold</a:t>
            </a:r>
            <a:r>
              <a:rPr lang="de-DE" sz="1400" dirty="0" smtClean="0"/>
              <a:t> (RRR&gt;15)</a:t>
            </a:r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</a:t>
            </a:r>
            <a:r>
              <a:rPr lang="de-DE" sz="1400" b="1" dirty="0" err="1" smtClean="0"/>
              <a:t>mech</a:t>
            </a:r>
            <a:r>
              <a:rPr lang="de-DE" sz="1400" b="1" dirty="0" smtClean="0"/>
              <a:t>/</a:t>
            </a:r>
            <a:r>
              <a:rPr lang="de-DE" sz="1400" b="1" dirty="0" err="1" smtClean="0"/>
              <a:t>therm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contact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to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sensor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by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stems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       </a:t>
            </a:r>
            <a:r>
              <a:rPr lang="de-DE" sz="1400" dirty="0" err="1" smtClean="0"/>
              <a:t>to</a:t>
            </a:r>
            <a:r>
              <a:rPr lang="de-DE" sz="1400" dirty="0" smtClean="0"/>
              <a:t> </a:t>
            </a:r>
            <a:r>
              <a:rPr lang="de-DE" sz="1400" dirty="0" err="1" smtClean="0"/>
              <a:t>prevent</a:t>
            </a:r>
            <a:r>
              <a:rPr lang="de-DE" sz="1400" dirty="0" smtClean="0"/>
              <a:t> </a:t>
            </a:r>
            <a:r>
              <a:rPr lang="de-DE" sz="1400" dirty="0" err="1" smtClean="0"/>
              <a:t>loss</a:t>
            </a:r>
            <a:r>
              <a:rPr lang="de-DE" sz="1400" dirty="0" smtClean="0"/>
              <a:t>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initially</a:t>
            </a:r>
            <a:r>
              <a:rPr lang="de-DE" sz="1400" dirty="0" smtClean="0"/>
              <a:t> </a:t>
            </a:r>
            <a:r>
              <a:rPr lang="de-DE" sz="1400" dirty="0" err="1" smtClean="0"/>
              <a:t>hot</a:t>
            </a:r>
            <a:r>
              <a:rPr lang="de-DE" sz="1400" dirty="0" smtClean="0"/>
              <a:t> </a:t>
            </a:r>
            <a:r>
              <a:rPr lang="de-DE" sz="1400" dirty="0" err="1" smtClean="0"/>
              <a:t>phonons</a:t>
            </a:r>
            <a:r>
              <a:rPr lang="de-DE" sz="1400" dirty="0" smtClean="0">
                <a:solidFill>
                  <a:schemeClr val="accent2"/>
                </a:solidFill>
              </a:rPr>
              <a:t/>
            </a:r>
            <a:br>
              <a:rPr lang="de-DE" sz="1400" dirty="0" smtClean="0">
                <a:solidFill>
                  <a:schemeClr val="accent2"/>
                </a:solidFill>
              </a:rPr>
            </a:br>
            <a:endParaRPr lang="de-DE" sz="800" dirty="0" smtClean="0">
              <a:solidFill>
                <a:schemeClr val="accent2"/>
              </a:solidFill>
            </a:endParaRPr>
          </a:p>
          <a:p>
            <a:pPr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dirty="0" smtClean="0">
                <a:solidFill>
                  <a:srgbClr val="CC0000"/>
                </a:solidFill>
              </a:rPr>
              <a:t> </a:t>
            </a:r>
            <a:r>
              <a:rPr lang="de-DE" b="1" dirty="0" smtClean="0">
                <a:solidFill>
                  <a:srgbClr val="CC0000"/>
                </a:solidFill>
              </a:rPr>
              <a:t>Au</a:t>
            </a:r>
            <a:r>
              <a:rPr lang="de-DE" dirty="0" smtClean="0">
                <a:solidFill>
                  <a:srgbClr val="CC0000"/>
                </a:solidFill>
              </a:rPr>
              <a:t>:</a:t>
            </a:r>
            <a:r>
              <a:rPr lang="de-DE" baseline="30000" dirty="0" smtClean="0">
                <a:solidFill>
                  <a:srgbClr val="CC0000"/>
                </a:solidFill>
              </a:rPr>
              <a:t>166</a:t>
            </a:r>
            <a:r>
              <a:rPr lang="de-DE" dirty="0" smtClean="0">
                <a:solidFill>
                  <a:srgbClr val="CC0000"/>
                </a:solidFill>
              </a:rPr>
              <a:t>Er</a:t>
            </a:r>
            <a:r>
              <a:rPr lang="de-DE" baseline="-25000" dirty="0" smtClean="0">
                <a:solidFill>
                  <a:srgbClr val="CC0000"/>
                </a:solidFill>
              </a:rPr>
              <a:t>300ppm</a:t>
            </a:r>
            <a:r>
              <a:rPr lang="de-DE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temperature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sensors</a:t>
            </a:r>
            <a:endParaRPr lang="de-DE" b="1" dirty="0" smtClean="0">
              <a:solidFill>
                <a:srgbClr val="CC0000"/>
              </a:solidFill>
            </a:endParaRPr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</a:t>
            </a:r>
            <a:r>
              <a:rPr lang="de-DE" sz="1400" dirty="0" err="1" smtClean="0"/>
              <a:t>co-sputtered</a:t>
            </a:r>
            <a:r>
              <a:rPr lang="de-DE" sz="1400" dirty="0" smtClean="0"/>
              <a:t> </a:t>
            </a:r>
            <a:r>
              <a:rPr lang="de-DE" sz="1400" dirty="0" err="1" smtClean="0"/>
              <a:t>from</a:t>
            </a:r>
            <a:r>
              <a:rPr lang="de-DE" sz="1400" dirty="0" smtClean="0"/>
              <a:t> pure Au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high</a:t>
            </a:r>
            <a:r>
              <a:rPr lang="de-DE" sz="1400" dirty="0" smtClean="0"/>
              <a:t> </a:t>
            </a:r>
            <a:r>
              <a:rPr lang="de-DE" sz="1400" dirty="0" err="1" smtClean="0"/>
              <a:t>conc</a:t>
            </a:r>
            <a:r>
              <a:rPr lang="de-DE" sz="1400" dirty="0" smtClean="0"/>
              <a:t>. </a:t>
            </a:r>
            <a:r>
              <a:rPr lang="de-DE" sz="1400" dirty="0" err="1" smtClean="0"/>
              <a:t>AuEr</a:t>
            </a:r>
            <a:r>
              <a:rPr lang="de-DE" sz="1400" dirty="0" smtClean="0"/>
              <a:t> </a:t>
            </a:r>
            <a:r>
              <a:rPr lang="de-DE" sz="1400" dirty="0" err="1" smtClean="0"/>
              <a:t>target</a:t>
            </a:r>
            <a:endParaRPr lang="de-DE" sz="1400" dirty="0" smtClean="0"/>
          </a:p>
          <a:p>
            <a:pPr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Meander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shaped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pickup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coils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2.5 </a:t>
            </a:r>
            <a:r>
              <a:rPr lang="de-DE" sz="1400" b="1" dirty="0" smtClean="0">
                <a:latin typeface="Symbol" pitchFamily="18" charset="2"/>
              </a:rPr>
              <a:t>m</a:t>
            </a:r>
            <a:r>
              <a:rPr lang="de-DE" sz="1400" dirty="0" smtClean="0"/>
              <a:t>m </a:t>
            </a:r>
            <a:r>
              <a:rPr lang="de-DE" sz="1400" dirty="0" err="1" smtClean="0"/>
              <a:t>wide</a:t>
            </a:r>
            <a:r>
              <a:rPr lang="de-DE" sz="1400" dirty="0" smtClean="0"/>
              <a:t> </a:t>
            </a:r>
            <a:r>
              <a:rPr lang="de-DE" sz="1400" dirty="0" err="1" smtClean="0"/>
              <a:t>Nb</a:t>
            </a:r>
            <a:r>
              <a:rPr lang="de-DE" sz="1400" dirty="0" smtClean="0"/>
              <a:t> </a:t>
            </a:r>
            <a:r>
              <a:rPr lang="de-DE" sz="1400" dirty="0" err="1" smtClean="0"/>
              <a:t>lines</a:t>
            </a:r>
            <a:endParaRPr lang="de-DE" sz="1400" dirty="0" smtClean="0"/>
          </a:p>
          <a:p>
            <a:pPr lvl="1"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sz="1400" dirty="0" smtClean="0"/>
              <a:t> </a:t>
            </a:r>
            <a:r>
              <a:rPr lang="de-DE" sz="1400" b="1" i="1" dirty="0" err="1" smtClean="0"/>
              <a:t>I</a:t>
            </a:r>
            <a:r>
              <a:rPr lang="de-DE" sz="1400" b="1" baseline="-25000" dirty="0" err="1" smtClean="0"/>
              <a:t>c</a:t>
            </a:r>
            <a:r>
              <a:rPr lang="de-DE" sz="1400" b="1" dirty="0" smtClean="0"/>
              <a:t> ≈ 100mA</a:t>
            </a:r>
          </a:p>
          <a:p>
            <a:pPr defTabSz="361950" eaLnBrk="0" hangingPunct="0">
              <a:spcBef>
                <a:spcPts val="600"/>
              </a:spcBef>
              <a:buSzPct val="120000"/>
              <a:buFont typeface="Arial" pitchFamily="34" charset="0"/>
              <a:buChar char="•"/>
            </a:pPr>
            <a:r>
              <a:rPr lang="de-DE" b="1" dirty="0" smtClean="0">
                <a:solidFill>
                  <a:srgbClr val="CC0000"/>
                </a:solidFill>
              </a:rPr>
              <a:t> On-</a:t>
            </a:r>
            <a:r>
              <a:rPr lang="de-DE" b="1" dirty="0" err="1" smtClean="0">
                <a:solidFill>
                  <a:srgbClr val="CC0000"/>
                </a:solidFill>
              </a:rPr>
              <a:t>chip</a:t>
            </a:r>
            <a:r>
              <a:rPr lang="de-DE" b="1" dirty="0" smtClean="0">
                <a:solidFill>
                  <a:srgbClr val="CC0000"/>
                </a:solidFill>
              </a:rPr>
              <a:t> persistent </a:t>
            </a:r>
            <a:r>
              <a:rPr lang="de-DE" b="1" dirty="0" err="1" smtClean="0">
                <a:solidFill>
                  <a:srgbClr val="CC0000"/>
                </a:solidFill>
              </a:rPr>
              <a:t>current</a:t>
            </a:r>
            <a:r>
              <a:rPr lang="de-DE" b="1" dirty="0" smtClean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switch</a:t>
            </a:r>
            <a:r>
              <a:rPr lang="de-DE" b="1" dirty="0" smtClean="0">
                <a:solidFill>
                  <a:srgbClr val="CC0000"/>
                </a:solidFill>
              </a:rPr>
              <a:t>  </a:t>
            </a:r>
            <a:r>
              <a:rPr lang="de-DE" sz="1400" dirty="0" smtClean="0">
                <a:solidFill>
                  <a:srgbClr val="6600CC"/>
                </a:solidFill>
              </a:rPr>
              <a:t>(</a:t>
            </a:r>
            <a:r>
              <a:rPr lang="de-DE" sz="1400" dirty="0" err="1" smtClean="0">
                <a:solidFill>
                  <a:srgbClr val="6600CC"/>
                </a:solidFill>
              </a:rPr>
              <a:t>AuPd</a:t>
            </a:r>
            <a:r>
              <a:rPr lang="de-DE" sz="1400" dirty="0" smtClean="0">
                <a:solidFill>
                  <a:srgbClr val="6600CC"/>
                </a:solidFill>
              </a:rPr>
              <a:t>)</a:t>
            </a:r>
          </a:p>
        </p:txBody>
      </p:sp>
      <p:sp>
        <p:nvSpPr>
          <p:cNvPr id="43" name="Line 9"/>
          <p:cNvSpPr>
            <a:spLocks noChangeShapeType="1"/>
          </p:cNvSpPr>
          <p:nvPr/>
        </p:nvSpPr>
        <p:spPr bwMode="auto">
          <a:xfrm flipH="1">
            <a:off x="2639184" y="1071546"/>
            <a:ext cx="1075559" cy="197214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auto">
          <a:xfrm flipH="1" flipV="1">
            <a:off x="2555776" y="2924944"/>
            <a:ext cx="1424764" cy="240966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 flipH="1" flipV="1">
            <a:off x="2639184" y="3503288"/>
            <a:ext cx="1428760" cy="28575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46" name="Picture 1" descr="D:\andreas\veroeffentlichungen\2012_Microkelvin\maXs20_alle_8.png"/>
          <p:cNvPicPr>
            <a:picLocks noChangeAspect="1" noChangeArrowheads="1"/>
          </p:cNvPicPr>
          <p:nvPr/>
        </p:nvPicPr>
        <p:blipFill>
          <a:blip r:embed="rId3"/>
          <a:srcRect l="1765" t="12121" r="2099"/>
          <a:stretch>
            <a:fillRect/>
          </a:stretch>
        </p:blipFill>
        <p:spPr bwMode="auto">
          <a:xfrm>
            <a:off x="-32" y="4781808"/>
            <a:ext cx="3883231" cy="2071677"/>
          </a:xfrm>
          <a:prstGeom prst="rect">
            <a:avLst/>
          </a:prstGeom>
          <a:noFill/>
        </p:spPr>
      </p:pic>
      <p:pic>
        <p:nvPicPr>
          <p:cNvPr id="47" name="Picture 2" descr="D:\andreas\veroeffentlichungen\2012_Microkelvin\maXs20_sideview.png"/>
          <p:cNvPicPr>
            <a:picLocks noChangeAspect="1" noChangeArrowheads="1"/>
          </p:cNvPicPr>
          <p:nvPr/>
        </p:nvPicPr>
        <p:blipFill>
          <a:blip r:embed="rId4"/>
          <a:srcRect l="45554" t="29376" r="2568" b="14491"/>
          <a:stretch>
            <a:fillRect/>
          </a:stretch>
        </p:blipFill>
        <p:spPr bwMode="auto">
          <a:xfrm>
            <a:off x="3929058" y="4781808"/>
            <a:ext cx="2500330" cy="2066081"/>
          </a:xfrm>
          <a:prstGeom prst="rect">
            <a:avLst/>
          </a:prstGeom>
          <a:noFill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2000" y="4781808"/>
            <a:ext cx="2662032" cy="206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9" name="Gerade Verbindung 15"/>
          <p:cNvCxnSpPr/>
          <p:nvPr/>
        </p:nvCxnSpPr>
        <p:spPr>
          <a:xfrm rot="5400000">
            <a:off x="4144166" y="6710634"/>
            <a:ext cx="142876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16"/>
          <p:cNvCxnSpPr/>
          <p:nvPr/>
        </p:nvCxnSpPr>
        <p:spPr>
          <a:xfrm rot="5400000">
            <a:off x="6143636" y="6709840"/>
            <a:ext cx="142876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18"/>
          <p:cNvCxnSpPr/>
          <p:nvPr/>
        </p:nvCxnSpPr>
        <p:spPr>
          <a:xfrm>
            <a:off x="4287042" y="6710634"/>
            <a:ext cx="1857388" cy="1588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19"/>
          <p:cNvSpPr txBox="1"/>
          <p:nvPr/>
        </p:nvSpPr>
        <p:spPr>
          <a:xfrm>
            <a:off x="4787108" y="6424882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250 </a:t>
            </a:r>
            <a:r>
              <a:rPr lang="de-DE" sz="1400" b="1" dirty="0" smtClean="0">
                <a:solidFill>
                  <a:schemeClr val="bg1"/>
                </a:solidFill>
                <a:latin typeface="Symbol" pitchFamily="18" charset="2"/>
              </a:rPr>
              <a:t>m</a:t>
            </a:r>
            <a:r>
              <a:rPr lang="de-DE" sz="1400" b="1" dirty="0" smtClean="0">
                <a:solidFill>
                  <a:schemeClr val="bg1"/>
                </a:solidFill>
              </a:rPr>
              <a:t>m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53" name="Textfeld 20"/>
          <p:cNvSpPr txBox="1"/>
          <p:nvPr/>
        </p:nvSpPr>
        <p:spPr>
          <a:xfrm>
            <a:off x="6552947" y="5731640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 smtClean="0">
                <a:solidFill>
                  <a:schemeClr val="bg1"/>
                </a:solidFill>
                <a:latin typeface="Arial Narrow" pitchFamily="34" charset="0"/>
              </a:rPr>
              <a:t>Au:Er</a:t>
            </a:r>
            <a:endParaRPr lang="de-DE" sz="12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de-DE" sz="1200" b="1" dirty="0" smtClean="0">
                <a:solidFill>
                  <a:schemeClr val="bg1"/>
                </a:solidFill>
                <a:latin typeface="Arial Narrow" pitchFamily="34" charset="0"/>
              </a:rPr>
              <a:t>on</a:t>
            </a:r>
          </a:p>
          <a:p>
            <a:pPr algn="ctr"/>
            <a:r>
              <a:rPr lang="de-DE" sz="1200" b="1" dirty="0" err="1" smtClean="0">
                <a:solidFill>
                  <a:schemeClr val="bg1"/>
                </a:solidFill>
                <a:latin typeface="Arial Narrow" pitchFamily="34" charset="0"/>
              </a:rPr>
              <a:t>Nb</a:t>
            </a:r>
            <a:r>
              <a:rPr lang="de-DE" sz="1200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de-DE" sz="1200" b="1" dirty="0" err="1" smtClean="0">
                <a:solidFill>
                  <a:schemeClr val="bg1"/>
                </a:solidFill>
                <a:latin typeface="Arial Narrow" pitchFamily="34" charset="0"/>
              </a:rPr>
              <a:t>meander</a:t>
            </a:r>
            <a:endParaRPr lang="de-DE" sz="1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4" name="Ellipse 21"/>
          <p:cNvSpPr/>
          <p:nvPr/>
        </p:nvSpPr>
        <p:spPr>
          <a:xfrm>
            <a:off x="7500958" y="4924684"/>
            <a:ext cx="645515" cy="320068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Line 9"/>
          <p:cNvSpPr>
            <a:spLocks noChangeShapeType="1"/>
          </p:cNvSpPr>
          <p:nvPr/>
        </p:nvSpPr>
        <p:spPr bwMode="auto">
          <a:xfrm>
            <a:off x="7429520" y="4638932"/>
            <a:ext cx="357190" cy="28575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" name="Rectangle 1"/>
          <p:cNvSpPr/>
          <p:nvPr/>
        </p:nvSpPr>
        <p:spPr>
          <a:xfrm>
            <a:off x="2928926" y="3296757"/>
            <a:ext cx="821314" cy="217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Anstieg_for_tal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5274" y="1612887"/>
            <a:ext cx="4287206" cy="4048361"/>
          </a:xfrm>
          <a:prstGeom prst="rect">
            <a:avLst/>
          </a:prstGeom>
          <a:noFill/>
        </p:spPr>
      </p:pic>
      <p:sp>
        <p:nvSpPr>
          <p:cNvPr id="29" name="Textfeld 28"/>
          <p:cNvSpPr txBox="1"/>
          <p:nvPr/>
        </p:nvSpPr>
        <p:spPr>
          <a:xfrm>
            <a:off x="14716196" y="3357562"/>
            <a:ext cx="2428892" cy="79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 err="1" smtClean="0">
                <a:solidFill>
                  <a:srgbClr val="C00000"/>
                </a:solidFill>
              </a:rPr>
              <a:t>Typical</a:t>
            </a:r>
            <a:r>
              <a:rPr lang="de-DE" b="1" dirty="0" smtClean="0">
                <a:solidFill>
                  <a:srgbClr val="C00000"/>
                </a:solidFill>
              </a:rPr>
              <a:t> 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rgbClr val="C00000"/>
                </a:solidFill>
              </a:rPr>
              <a:t> 1-3%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27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61538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</a:t>
            </a:r>
            <a:r>
              <a:rPr lang="de-DE" sz="3600" dirty="0" smtClean="0"/>
              <a:t>x-</a:t>
            </a:r>
            <a:r>
              <a:rPr lang="de-DE" sz="3600" dirty="0" err="1" smtClean="0"/>
              <a:t>rays</a:t>
            </a:r>
            <a:endParaRPr lang="de-DE" sz="3600" dirty="0"/>
          </a:p>
        </p:txBody>
      </p:sp>
      <p:sp>
        <p:nvSpPr>
          <p:cNvPr id="30" name="Rectangle 29"/>
          <p:cNvSpPr/>
          <p:nvPr/>
        </p:nvSpPr>
        <p:spPr>
          <a:xfrm>
            <a:off x="460072" y="4077072"/>
            <a:ext cx="3103816" cy="861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58865" y="4154852"/>
            <a:ext cx="27832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rgbClr val="9A0000"/>
                </a:solidFill>
              </a:rPr>
              <a:t>Fastest </a:t>
            </a:r>
            <a:r>
              <a:rPr lang="de-DE" sz="2000" b="1" dirty="0" err="1" smtClean="0">
                <a:solidFill>
                  <a:srgbClr val="9A0000"/>
                </a:solidFill>
              </a:rPr>
              <a:t>rise</a:t>
            </a:r>
            <a:r>
              <a:rPr lang="de-DE" sz="2000" b="1" dirty="0" smtClean="0">
                <a:solidFill>
                  <a:srgbClr val="9A0000"/>
                </a:solidFill>
              </a:rPr>
              <a:t>-time </a:t>
            </a:r>
            <a:r>
              <a:rPr lang="de-DE" sz="2000" b="1" dirty="0" err="1" smtClean="0">
                <a:solidFill>
                  <a:srgbClr val="9A0000"/>
                </a:solidFill>
              </a:rPr>
              <a:t>among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</a:p>
          <a:p>
            <a:pPr algn="ctr"/>
            <a:r>
              <a:rPr lang="de-DE" sz="2000" b="1" dirty="0" smtClean="0">
                <a:solidFill>
                  <a:srgbClr val="9A0000"/>
                </a:solidFill>
              </a:rPr>
              <a:t>µ-cal </a:t>
            </a:r>
            <a:r>
              <a:rPr lang="de-DE" sz="2000" b="1" dirty="0" err="1" smtClean="0">
                <a:solidFill>
                  <a:srgbClr val="9A0000"/>
                </a:solidFill>
              </a:rPr>
              <a:t>for</a:t>
            </a:r>
            <a:r>
              <a:rPr lang="de-DE" sz="2000" b="1" dirty="0" smtClean="0">
                <a:solidFill>
                  <a:srgbClr val="9A0000"/>
                </a:solidFill>
              </a:rPr>
              <a:t> x-</a:t>
            </a:r>
            <a:r>
              <a:rPr lang="de-DE" sz="2000" b="1" dirty="0" err="1" smtClean="0">
                <a:solidFill>
                  <a:srgbClr val="9A0000"/>
                </a:solidFill>
              </a:rPr>
              <a:t>ray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  <a:r>
              <a:rPr lang="de-DE" sz="2000" b="1" dirty="0" err="1" smtClean="0">
                <a:solidFill>
                  <a:srgbClr val="9A0000"/>
                </a:solidFill>
              </a:rPr>
              <a:t>detection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</a:p>
          <a:p>
            <a:pPr algn="ctr"/>
            <a:endParaRPr lang="de-DE" sz="2000" b="1" dirty="0">
              <a:solidFill>
                <a:srgbClr val="9A0000"/>
              </a:solidFill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225112" y="1164853"/>
            <a:ext cx="571504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dirty="0" smtClean="0">
              <a:solidFill>
                <a:srgbClr val="6600CC"/>
              </a:solidFill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CC0000"/>
                </a:solidFill>
              </a:rPr>
              <a:t>  rise </a:t>
            </a:r>
            <a:r>
              <a:rPr lang="en-US" b="1" dirty="0">
                <a:solidFill>
                  <a:srgbClr val="CC0000"/>
                </a:solidFill>
              </a:rPr>
              <a:t>time: 90 ns  </a:t>
            </a:r>
            <a:r>
              <a:rPr lang="en-US" dirty="0">
                <a:solidFill>
                  <a:srgbClr val="CC0000"/>
                </a:solidFill>
              </a:rPr>
              <a:t>@  30 </a:t>
            </a:r>
            <a:r>
              <a:rPr lang="en-US" dirty="0" err="1">
                <a:solidFill>
                  <a:srgbClr val="CC0000"/>
                </a:solidFill>
              </a:rPr>
              <a:t>mK</a:t>
            </a:r>
            <a:r>
              <a:rPr lang="en-US" dirty="0"/>
              <a:t>, 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   as </a:t>
            </a:r>
            <a:r>
              <a:rPr lang="en-US" dirty="0"/>
              <a:t>expected </a:t>
            </a:r>
            <a:r>
              <a:rPr lang="en-US" dirty="0" smtClean="0"/>
              <a:t>for the </a:t>
            </a:r>
            <a:r>
              <a:rPr lang="en-US" b="1" dirty="0" smtClean="0"/>
              <a:t>spin-electron-relaxation</a:t>
            </a:r>
          </a:p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dirty="0" smtClean="0"/>
              <a:t>  from </a:t>
            </a:r>
            <a:r>
              <a:rPr lang="en-US" dirty="0" err="1"/>
              <a:t>Korringa</a:t>
            </a:r>
            <a:r>
              <a:rPr lang="en-US" dirty="0"/>
              <a:t>-constant </a:t>
            </a:r>
            <a:r>
              <a:rPr lang="en-US" dirty="0" smtClean="0"/>
              <a:t>of </a:t>
            </a:r>
            <a:r>
              <a:rPr lang="en-US" dirty="0" err="1"/>
              <a:t>Er</a:t>
            </a:r>
            <a:r>
              <a:rPr lang="en-US" dirty="0"/>
              <a:t> in Au</a:t>
            </a:r>
          </a:p>
        </p:txBody>
      </p:sp>
    </p:spTree>
    <p:extLst>
      <p:ext uri="{BB962C8B-B14F-4D97-AF65-F5344CB8AC3E}">
        <p14:creationId xmlns:p14="http://schemas.microsoft.com/office/powerpoint/2010/main" val="383089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28"/>
          <p:cNvSpPr txBox="1"/>
          <p:nvPr/>
        </p:nvSpPr>
        <p:spPr>
          <a:xfrm>
            <a:off x="14716196" y="3357562"/>
            <a:ext cx="2428892" cy="79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 err="1" smtClean="0">
                <a:solidFill>
                  <a:srgbClr val="C00000"/>
                </a:solidFill>
              </a:rPr>
              <a:t>Typical</a:t>
            </a:r>
            <a:r>
              <a:rPr lang="de-DE" b="1" dirty="0" smtClean="0">
                <a:solidFill>
                  <a:srgbClr val="C00000"/>
                </a:solidFill>
              </a:rPr>
              <a:t> 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rgbClr val="C00000"/>
                </a:solidFill>
              </a:rPr>
              <a:t> 1-3%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27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61538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</a:t>
            </a:r>
            <a:r>
              <a:rPr lang="de-DE" sz="3600" dirty="0" smtClean="0"/>
              <a:t>x-</a:t>
            </a:r>
            <a:r>
              <a:rPr lang="de-DE" sz="3600" dirty="0" err="1" smtClean="0"/>
              <a:t>rays</a:t>
            </a:r>
            <a:endParaRPr lang="de-DE" sz="3600" dirty="0"/>
          </a:p>
        </p:txBody>
      </p:sp>
      <p:pic>
        <p:nvPicPr>
          <p:cNvPr id="43" name="Picture 1" descr="D:\andreas\veroeffentlichungen\2012_Microkelvin\maXs20_alle_8.png"/>
          <p:cNvPicPr>
            <a:picLocks noChangeAspect="1" noChangeArrowheads="1"/>
          </p:cNvPicPr>
          <p:nvPr/>
        </p:nvPicPr>
        <p:blipFill rotWithShape="1">
          <a:blip r:embed="rId2"/>
          <a:srcRect l="-2" t="12121" r="48612" b="12120"/>
          <a:stretch/>
        </p:blipFill>
        <p:spPr bwMode="auto">
          <a:xfrm>
            <a:off x="5364088" y="1071546"/>
            <a:ext cx="3599159" cy="2738457"/>
          </a:xfrm>
          <a:prstGeom prst="rect">
            <a:avLst/>
          </a:prstGeom>
          <a:noFill/>
        </p:spPr>
      </p:pic>
      <p:sp>
        <p:nvSpPr>
          <p:cNvPr id="44" name="Text Box 3"/>
          <p:cNvSpPr txBox="1">
            <a:spLocks noChangeArrowheads="1"/>
          </p:cNvSpPr>
          <p:nvPr/>
        </p:nvSpPr>
        <p:spPr bwMode="auto">
          <a:xfrm>
            <a:off x="240539" y="1196752"/>
            <a:ext cx="6769100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361950" eaLnBrk="0" hangingPunct="0">
              <a:spcBef>
                <a:spcPct val="50000"/>
              </a:spcBef>
              <a:buFont typeface="Arial" pitchFamily="34" charset="0"/>
              <a:buChar char="•"/>
            </a:pP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decay</a:t>
            </a:r>
            <a:r>
              <a:rPr lang="de-DE" b="1" dirty="0" smtClean="0">
                <a:solidFill>
                  <a:srgbClr val="C00000"/>
                </a:solidFill>
              </a:rPr>
              <a:t> time </a:t>
            </a:r>
            <a:r>
              <a:rPr lang="de-DE" dirty="0"/>
              <a:t>	</a:t>
            </a:r>
            <a:r>
              <a:rPr lang="de-DE" dirty="0" err="1"/>
              <a:t>here</a:t>
            </a:r>
            <a:r>
              <a:rPr lang="de-DE" dirty="0">
                <a:solidFill>
                  <a:srgbClr val="6600CC"/>
                </a:solidFill>
              </a:rPr>
              <a:t>: </a:t>
            </a:r>
            <a:r>
              <a:rPr lang="de-DE" dirty="0" smtClean="0">
                <a:solidFill>
                  <a:srgbClr val="6600CC"/>
                </a:solidFill>
              </a:rPr>
              <a:t> </a:t>
            </a:r>
            <a:r>
              <a:rPr lang="de-DE" b="1" dirty="0" smtClean="0">
                <a:solidFill>
                  <a:srgbClr val="C00000"/>
                </a:solidFill>
              </a:rPr>
              <a:t>3 </a:t>
            </a:r>
            <a:r>
              <a:rPr lang="de-DE" b="1" dirty="0" err="1">
                <a:solidFill>
                  <a:srgbClr val="C00000"/>
                </a:solidFill>
              </a:rPr>
              <a:t>ms</a:t>
            </a:r>
            <a:r>
              <a:rPr lang="de-DE" b="1" dirty="0">
                <a:solidFill>
                  <a:srgbClr val="C00000"/>
                </a:solidFill>
              </a:rPr>
              <a:t>  @ 30 </a:t>
            </a:r>
            <a:r>
              <a:rPr lang="de-DE" b="1" dirty="0" err="1" smtClean="0">
                <a:solidFill>
                  <a:srgbClr val="C00000"/>
                </a:solidFill>
              </a:rPr>
              <a:t>mK</a:t>
            </a:r>
            <a:endParaRPr lang="de-DE" b="1" dirty="0">
              <a:solidFill>
                <a:srgbClr val="C00000"/>
              </a:solidFill>
            </a:endParaRPr>
          </a:p>
          <a:p>
            <a:pPr defTabSz="361950" eaLnBrk="0" hangingPunct="0">
              <a:spcBef>
                <a:spcPct val="50000"/>
              </a:spcBef>
            </a:pPr>
            <a:endParaRPr lang="de-DE" sz="900" dirty="0" smtClean="0">
              <a:solidFill>
                <a:srgbClr val="C00000"/>
              </a:solidFill>
            </a:endParaRPr>
          </a:p>
          <a:p>
            <a:pPr marL="285750" indent="-285750" defTabSz="361950" eaLnBrk="0" hangingPunct="0">
              <a:spcBef>
                <a:spcPct val="50000"/>
              </a:spcBef>
              <a:buFont typeface="Arial" pitchFamily="34" charset="0"/>
              <a:buChar char="•"/>
            </a:pPr>
            <a:r>
              <a:rPr lang="de-DE" dirty="0" err="1" smtClean="0"/>
              <a:t>nearly</a:t>
            </a:r>
            <a:r>
              <a:rPr lang="de-DE" dirty="0" smtClean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exponential</a:t>
            </a:r>
            <a:r>
              <a:rPr lang="de-DE" dirty="0"/>
              <a:t> </a:t>
            </a:r>
            <a:r>
              <a:rPr lang="de-DE" dirty="0" err="1"/>
              <a:t>decay</a:t>
            </a:r>
            <a:r>
              <a:rPr lang="de-DE" dirty="0"/>
              <a:t>	</a:t>
            </a:r>
            <a:endParaRPr lang="de-DE" b="1" dirty="0"/>
          </a:p>
        </p:txBody>
      </p:sp>
      <p:pic>
        <p:nvPicPr>
          <p:cNvPr id="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2655151"/>
            <a:ext cx="4302065" cy="408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Oval 17"/>
          <p:cNvSpPr>
            <a:spLocks noChangeArrowheads="1"/>
          </p:cNvSpPr>
          <p:nvPr/>
        </p:nvSpPr>
        <p:spPr bwMode="auto">
          <a:xfrm>
            <a:off x="5940152" y="1844824"/>
            <a:ext cx="357190" cy="864096"/>
          </a:xfrm>
          <a:prstGeom prst="ellips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  <a:effectLst>
            <a:outerShdw blurRad="63500" sx="106000" sy="106000" algn="ctr" rotWithShape="0">
              <a:schemeClr val="bg1"/>
            </a:outerShdw>
          </a:effectLst>
        </p:spPr>
        <p:txBody>
          <a:bodyPr wrap="none" anchor="ctr"/>
          <a:lstStyle/>
          <a:p>
            <a:endParaRPr lang="de-DE"/>
          </a:p>
        </p:txBody>
      </p:sp>
      <p:cxnSp>
        <p:nvCxnSpPr>
          <p:cNvPr id="47" name="Gekrümmte Verbindung 14"/>
          <p:cNvCxnSpPr/>
          <p:nvPr/>
        </p:nvCxnSpPr>
        <p:spPr>
          <a:xfrm>
            <a:off x="5076056" y="1571612"/>
            <a:ext cx="780688" cy="500066"/>
          </a:xfrm>
          <a:prstGeom prst="curvedConnector3">
            <a:avLst>
              <a:gd name="adj1" fmla="val 50000"/>
            </a:avLst>
          </a:prstGeom>
          <a:ln w="38100">
            <a:solidFill>
              <a:srgbClr val="6600CC"/>
            </a:solidFill>
            <a:tailEnd type="arrow"/>
          </a:ln>
          <a:effectLst>
            <a:outerShdw blurRad="50800" sx="109000" sy="109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17"/>
          <p:cNvSpPr txBox="1"/>
          <p:nvPr/>
        </p:nvSpPr>
        <p:spPr>
          <a:xfrm>
            <a:off x="5929322" y="1214422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On-</a:t>
            </a:r>
            <a:r>
              <a:rPr lang="de-DE" dirty="0" err="1" smtClean="0">
                <a:solidFill>
                  <a:schemeClr val="bg1"/>
                </a:solidFill>
              </a:rPr>
              <a:t>chip</a:t>
            </a:r>
            <a:r>
              <a:rPr lang="de-DE" dirty="0" smtClean="0">
                <a:solidFill>
                  <a:schemeClr val="bg1"/>
                </a:solidFill>
              </a:rPr>
              <a:t> thermal </a:t>
            </a:r>
            <a:r>
              <a:rPr lang="de-DE" dirty="0" err="1" smtClean="0">
                <a:solidFill>
                  <a:schemeClr val="bg1"/>
                </a:solidFill>
              </a:rPr>
              <a:t>bath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9" name="Rechteck 19"/>
          <p:cNvSpPr/>
          <p:nvPr/>
        </p:nvSpPr>
        <p:spPr>
          <a:xfrm>
            <a:off x="478769" y="4233057"/>
            <a:ext cx="214314" cy="1357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Rechteck 20"/>
          <p:cNvSpPr/>
          <p:nvPr/>
        </p:nvSpPr>
        <p:spPr>
          <a:xfrm>
            <a:off x="2264719" y="6376197"/>
            <a:ext cx="4286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21"/>
          <p:cNvSpPr txBox="1"/>
          <p:nvPr/>
        </p:nvSpPr>
        <p:spPr>
          <a:xfrm rot="16200000">
            <a:off x="-210905" y="4543516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magnetic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flux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feld 24"/>
          <p:cNvSpPr txBox="1"/>
          <p:nvPr/>
        </p:nvSpPr>
        <p:spPr>
          <a:xfrm>
            <a:off x="2264719" y="6354172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time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52120" y="5282380"/>
            <a:ext cx="3103816" cy="861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956967" y="5360160"/>
            <a:ext cx="25711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9A0000"/>
                </a:solidFill>
              </a:rPr>
              <a:t>adjusted </a:t>
            </a:r>
            <a:r>
              <a:rPr lang="en-US" sz="2000" b="1" dirty="0">
                <a:solidFill>
                  <a:srgbClr val="9A0000"/>
                </a:solidFill>
              </a:rPr>
              <a:t>by sputtered </a:t>
            </a:r>
            <a:endParaRPr lang="en-US" sz="2000" b="1" dirty="0" smtClean="0">
              <a:solidFill>
                <a:srgbClr val="9A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9A0000"/>
                </a:solidFill>
              </a:rPr>
              <a:t>thermal </a:t>
            </a:r>
            <a:r>
              <a:rPr lang="en-US" sz="2000" b="1" dirty="0">
                <a:solidFill>
                  <a:srgbClr val="9A0000"/>
                </a:solidFill>
              </a:rPr>
              <a:t>link (</a:t>
            </a:r>
            <a:r>
              <a:rPr lang="en-US" sz="2000" b="1" dirty="0" smtClean="0">
                <a:solidFill>
                  <a:srgbClr val="9A0000"/>
                </a:solidFill>
              </a:rPr>
              <a:t>Au)</a:t>
            </a:r>
            <a:endParaRPr lang="de-DE" sz="2000" b="1" dirty="0">
              <a:solidFill>
                <a:srgbClr val="9A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13407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7030A0"/>
                </a:solidFill>
              </a:rPr>
              <a:t>G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8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3790" y="1484784"/>
            <a:ext cx="4205193" cy="411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feld 18"/>
          <p:cNvSpPr txBox="1"/>
          <p:nvPr/>
        </p:nvSpPr>
        <p:spPr>
          <a:xfrm>
            <a:off x="7093085" y="4437112"/>
            <a:ext cx="735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  <a:sym typeface="Symbol"/>
              </a:rPr>
              <a:t> 1 %</a:t>
            </a:r>
            <a:r>
              <a:rPr lang="de-DE" sz="800" b="1" dirty="0" smtClean="0">
                <a:solidFill>
                  <a:srgbClr val="C00000"/>
                </a:solidFill>
              </a:rPr>
              <a:t>	</a:t>
            </a:r>
            <a:r>
              <a:rPr lang="de-DE" sz="800" dirty="0" smtClean="0">
                <a:solidFill>
                  <a:srgbClr val="C00000"/>
                </a:solidFill>
              </a:rPr>
              <a:t> </a:t>
            </a:r>
            <a:endParaRPr lang="de-DE" sz="800" dirty="0">
              <a:solidFill>
                <a:srgbClr val="C00000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6218364" y="5561183"/>
            <a:ext cx="1236361" cy="149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 rot="16200000">
            <a:off x="8348517" y="4426278"/>
            <a:ext cx="831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Symbol" pitchFamily="18" charset="2"/>
                <a:cs typeface="Arial" pitchFamily="34" charset="0"/>
              </a:rPr>
              <a:t>D</a:t>
            </a:r>
            <a:r>
              <a:rPr lang="de-DE" sz="1200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[eV]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7696999" y="5403244"/>
            <a:ext cx="262258" cy="89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/>
          <p:cNvSpPr txBox="1"/>
          <p:nvPr/>
        </p:nvSpPr>
        <p:spPr>
          <a:xfrm>
            <a:off x="14716196" y="3357562"/>
            <a:ext cx="2428892" cy="79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 err="1" smtClean="0">
                <a:solidFill>
                  <a:srgbClr val="C00000"/>
                </a:solidFill>
              </a:rPr>
              <a:t>Typical</a:t>
            </a:r>
            <a:r>
              <a:rPr lang="de-DE" b="1" dirty="0" smtClean="0">
                <a:solidFill>
                  <a:srgbClr val="C00000"/>
                </a:solidFill>
              </a:rPr>
              <a:t> 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rgbClr val="C00000"/>
                </a:solidFill>
              </a:rPr>
              <a:t> 1-3%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>
              <a:solidFill>
                <a:srgbClr val="C00000"/>
              </a:solidFill>
            </a:endParaRPr>
          </a:p>
        </p:txBody>
      </p:sp>
      <p:cxnSp>
        <p:nvCxnSpPr>
          <p:cNvPr id="34" name="Gerade Verbindung mit Pfeil 33"/>
          <p:cNvCxnSpPr/>
          <p:nvPr/>
        </p:nvCxnSpPr>
        <p:spPr>
          <a:xfrm flipH="1" flipV="1">
            <a:off x="7112889" y="4437112"/>
            <a:ext cx="657" cy="229760"/>
          </a:xfrm>
          <a:prstGeom prst="straightConnector1">
            <a:avLst/>
          </a:prstGeom>
          <a:ln w="127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61538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</a:t>
            </a:r>
            <a:r>
              <a:rPr lang="de-DE" sz="3600" dirty="0" smtClean="0"/>
              <a:t>x-</a:t>
            </a:r>
            <a:r>
              <a:rPr lang="de-DE" sz="3600" dirty="0" err="1" smtClean="0"/>
              <a:t>rays</a:t>
            </a:r>
            <a:endParaRPr lang="de-DE" sz="3600" dirty="0"/>
          </a:p>
        </p:txBody>
      </p:sp>
      <p:sp>
        <p:nvSpPr>
          <p:cNvPr id="2" name="Rectangle 1"/>
          <p:cNvSpPr/>
          <p:nvPr/>
        </p:nvSpPr>
        <p:spPr>
          <a:xfrm>
            <a:off x="6218364" y="5403244"/>
            <a:ext cx="1261433" cy="232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feld 23"/>
          <p:cNvSpPr txBox="1"/>
          <p:nvPr/>
        </p:nvSpPr>
        <p:spPr>
          <a:xfrm>
            <a:off x="5796136" y="5378192"/>
            <a:ext cx="20514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00" dirty="0" smtClean="0">
                <a:cs typeface="Arial" pitchFamily="34" charset="0"/>
              </a:rPr>
              <a:t>Photon </a:t>
            </a:r>
            <a:r>
              <a:rPr lang="de-DE" sz="1500" dirty="0" err="1" smtClean="0">
                <a:cs typeface="Arial" pitchFamily="34" charset="0"/>
              </a:rPr>
              <a:t>energy</a:t>
            </a:r>
            <a:r>
              <a:rPr lang="de-DE" sz="1500" dirty="0" smtClean="0">
                <a:cs typeface="Arial" pitchFamily="34" charset="0"/>
              </a:rPr>
              <a:t>  E [</a:t>
            </a:r>
            <a:r>
              <a:rPr lang="de-DE" sz="1500" dirty="0" err="1" smtClean="0">
                <a:cs typeface="Arial" pitchFamily="34" charset="0"/>
              </a:rPr>
              <a:t>keV</a:t>
            </a:r>
            <a:r>
              <a:rPr lang="de-DE" sz="1500" dirty="0" smtClean="0">
                <a:latin typeface="Arial" pitchFamily="34" charset="0"/>
                <a:cs typeface="Arial" pitchFamily="34" charset="0"/>
              </a:rPr>
              <a:t>]</a:t>
            </a:r>
            <a:endParaRPr lang="de-DE"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32440" y="1556792"/>
            <a:ext cx="432048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feld 21"/>
          <p:cNvSpPr txBox="1"/>
          <p:nvPr/>
        </p:nvSpPr>
        <p:spPr>
          <a:xfrm rot="16200000">
            <a:off x="7526936" y="2769964"/>
            <a:ext cx="22910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err="1" smtClean="0">
                <a:cs typeface="Arial" pitchFamily="34" charset="0"/>
              </a:rPr>
              <a:t>Measured</a:t>
            </a:r>
            <a:r>
              <a:rPr lang="de-DE" sz="1500" dirty="0" smtClean="0">
                <a:cs typeface="Arial" pitchFamily="34" charset="0"/>
              </a:rPr>
              <a:t> </a:t>
            </a:r>
            <a:r>
              <a:rPr lang="de-DE" sz="1500" dirty="0" err="1" smtClean="0">
                <a:cs typeface="Arial" pitchFamily="34" charset="0"/>
              </a:rPr>
              <a:t>energy</a:t>
            </a:r>
            <a:r>
              <a:rPr lang="de-DE" sz="1500" dirty="0" smtClean="0">
                <a:cs typeface="Arial" pitchFamily="34" charset="0"/>
              </a:rPr>
              <a:t>  </a:t>
            </a:r>
            <a:r>
              <a:rPr lang="de-DE" sz="1500" i="1" dirty="0" smtClean="0">
                <a:cs typeface="Arial" pitchFamily="34" charset="0"/>
              </a:rPr>
              <a:t>E</a:t>
            </a:r>
            <a:r>
              <a:rPr lang="de-DE" sz="1500" dirty="0" smtClean="0">
                <a:cs typeface="Arial" pitchFamily="34" charset="0"/>
              </a:rPr>
              <a:t> [</a:t>
            </a:r>
            <a:r>
              <a:rPr lang="de-DE" sz="1500" dirty="0" err="1" smtClean="0">
                <a:cs typeface="Arial" pitchFamily="34" charset="0"/>
              </a:rPr>
              <a:t>keV</a:t>
            </a:r>
            <a:r>
              <a:rPr lang="de-DE" sz="1500" dirty="0" smtClean="0">
                <a:latin typeface="Arial" pitchFamily="34" charset="0"/>
                <a:cs typeface="Arial" pitchFamily="34" charset="0"/>
              </a:rPr>
              <a:t>]</a:t>
            </a:r>
            <a:endParaRPr lang="de-DE"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9290" y="1988840"/>
            <a:ext cx="432048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200000">
            <a:off x="3933768" y="2841510"/>
            <a:ext cx="22919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 smtClean="0"/>
              <a:t>Relative </a:t>
            </a:r>
            <a:r>
              <a:rPr lang="de-DE" sz="1500" dirty="0" err="1" smtClean="0"/>
              <a:t>signal</a:t>
            </a:r>
            <a:r>
              <a:rPr lang="de-DE" sz="1500" dirty="0" smtClean="0"/>
              <a:t> </a:t>
            </a:r>
            <a:r>
              <a:rPr lang="de-DE" sz="1500" dirty="0" err="1" smtClean="0"/>
              <a:t>amplitude</a:t>
            </a:r>
            <a:r>
              <a:rPr lang="de-DE" sz="1500" dirty="0" smtClean="0"/>
              <a:t> </a:t>
            </a:r>
            <a:r>
              <a:rPr lang="de-DE" sz="1500" i="1" dirty="0" smtClean="0"/>
              <a:t>A</a:t>
            </a:r>
            <a:endParaRPr lang="en-US" sz="1500" i="1" dirty="0"/>
          </a:p>
        </p:txBody>
      </p:sp>
      <p:sp>
        <p:nvSpPr>
          <p:cNvPr id="30" name="Textfeld 26"/>
          <p:cNvSpPr txBox="1"/>
          <p:nvPr/>
        </p:nvSpPr>
        <p:spPr>
          <a:xfrm>
            <a:off x="418906" y="1412776"/>
            <a:ext cx="3721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b="1" dirty="0" smtClean="0">
                <a:solidFill>
                  <a:srgbClr val="C00000"/>
                </a:solidFill>
              </a:rPr>
              <a:t>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  1% </a:t>
            </a:r>
            <a:r>
              <a:rPr lang="de-DE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 smtClean="0">
              <a:solidFill>
                <a:srgbClr val="C0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expected</a:t>
            </a:r>
            <a:r>
              <a:rPr lang="de-DE" dirty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thermodynamical</a:t>
            </a:r>
            <a:r>
              <a:rPr lang="de-DE" dirty="0" smtClean="0"/>
              <a:t> </a:t>
            </a:r>
            <a:r>
              <a:rPr lang="de-DE" dirty="0" err="1"/>
              <a:t>properties</a:t>
            </a:r>
            <a:endParaRPr lang="de-DE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described</a:t>
            </a:r>
            <a:r>
              <a:rPr lang="de-DE" dirty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quadratic</a:t>
            </a:r>
            <a:r>
              <a:rPr lang="de-DE" dirty="0" smtClean="0"/>
              <a:t> </a:t>
            </a:r>
            <a:r>
              <a:rPr lang="de-DE" dirty="0" err="1" smtClean="0"/>
              <a:t>term</a:t>
            </a:r>
            <a:endParaRPr lang="de-DE" dirty="0"/>
          </a:p>
        </p:txBody>
      </p:sp>
      <p:sp>
        <p:nvSpPr>
          <p:cNvPr id="31" name="Rectangle 30"/>
          <p:cNvSpPr/>
          <p:nvPr/>
        </p:nvSpPr>
        <p:spPr>
          <a:xfrm>
            <a:off x="676096" y="4293096"/>
            <a:ext cx="3103816" cy="861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13824" y="4370876"/>
            <a:ext cx="31054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rgbClr val="9A0000"/>
                </a:solidFill>
              </a:rPr>
              <a:t>The </a:t>
            </a:r>
            <a:r>
              <a:rPr lang="de-DE" sz="2000" b="1" dirty="0" err="1" smtClean="0">
                <a:solidFill>
                  <a:srgbClr val="9A0000"/>
                </a:solidFill>
              </a:rPr>
              <a:t>energy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  <a:r>
              <a:rPr lang="de-DE" sz="2000" b="1" dirty="0" err="1" smtClean="0">
                <a:solidFill>
                  <a:srgbClr val="9A0000"/>
                </a:solidFill>
              </a:rPr>
              <a:t>scale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  <a:r>
              <a:rPr lang="de-DE" sz="2000" b="1" dirty="0" err="1" smtClean="0">
                <a:solidFill>
                  <a:srgbClr val="9A0000"/>
                </a:solidFill>
              </a:rPr>
              <a:t>is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  <a:r>
              <a:rPr lang="de-DE" sz="2000" b="1" dirty="0" err="1" smtClean="0">
                <a:solidFill>
                  <a:srgbClr val="9A0000"/>
                </a:solidFill>
              </a:rPr>
              <a:t>defined</a:t>
            </a:r>
            <a:r>
              <a:rPr lang="de-DE" sz="2000" b="1" dirty="0" smtClean="0">
                <a:solidFill>
                  <a:srgbClr val="9A0000"/>
                </a:solidFill>
              </a:rPr>
              <a:t> </a:t>
            </a:r>
          </a:p>
          <a:p>
            <a:pPr algn="ctr"/>
            <a:r>
              <a:rPr lang="de-DE" sz="2000" b="1" dirty="0" err="1" smtClean="0">
                <a:solidFill>
                  <a:srgbClr val="9A0000"/>
                </a:solidFill>
              </a:rPr>
              <a:t>with</a:t>
            </a:r>
            <a:r>
              <a:rPr lang="de-DE" sz="2000" b="1" dirty="0" smtClean="0">
                <a:solidFill>
                  <a:srgbClr val="9A0000"/>
                </a:solidFill>
              </a:rPr>
              <a:t> high </a:t>
            </a:r>
            <a:r>
              <a:rPr lang="de-DE" sz="2000" b="1" dirty="0" err="1" smtClean="0">
                <a:solidFill>
                  <a:srgbClr val="9A0000"/>
                </a:solidFill>
              </a:rPr>
              <a:t>precision</a:t>
            </a:r>
            <a:endParaRPr lang="en-US" sz="2000" b="1" dirty="0" smtClean="0">
              <a:solidFill>
                <a:srgbClr val="9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2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2" y="944534"/>
            <a:ext cx="6058244" cy="540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004048" y="980728"/>
            <a:ext cx="93610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000" baseline="30000" dirty="0" smtClean="0"/>
              <a:t>241</a:t>
            </a:r>
            <a:r>
              <a:rPr lang="de-DE" sz="2000" dirty="0" smtClean="0"/>
              <a:t>Am</a:t>
            </a:r>
            <a:endParaRPr lang="de-DE" sz="2000" dirty="0"/>
          </a:p>
        </p:txBody>
      </p:sp>
      <p:sp>
        <p:nvSpPr>
          <p:cNvPr id="11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61538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</a:t>
            </a:r>
            <a:r>
              <a:rPr lang="de-DE" sz="3600" dirty="0" smtClean="0"/>
              <a:t>x-</a:t>
            </a:r>
            <a:r>
              <a:rPr lang="de-DE" sz="3600" dirty="0" err="1" smtClean="0"/>
              <a:t>rays</a:t>
            </a:r>
            <a:endParaRPr lang="de-DE" sz="3600" dirty="0"/>
          </a:p>
        </p:txBody>
      </p:sp>
      <p:sp>
        <p:nvSpPr>
          <p:cNvPr id="6" name="Textfeld 26"/>
          <p:cNvSpPr txBox="1"/>
          <p:nvPr/>
        </p:nvSpPr>
        <p:spPr>
          <a:xfrm>
            <a:off x="5243442" y="4221088"/>
            <a:ext cx="3721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b="1" dirty="0" smtClean="0">
                <a:solidFill>
                  <a:srgbClr val="C00000"/>
                </a:solidFill>
              </a:rPr>
              <a:t>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  6% </a:t>
            </a:r>
            <a:r>
              <a:rPr lang="de-DE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60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 smtClean="0">
              <a:solidFill>
                <a:srgbClr val="C0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expected</a:t>
            </a:r>
            <a:r>
              <a:rPr lang="de-DE" dirty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thermodynamical</a:t>
            </a:r>
            <a:r>
              <a:rPr lang="de-DE" dirty="0" smtClean="0"/>
              <a:t> </a:t>
            </a:r>
            <a:r>
              <a:rPr lang="de-DE" dirty="0" err="1"/>
              <a:t>properties</a:t>
            </a:r>
            <a:endParaRPr lang="de-DE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described</a:t>
            </a:r>
            <a:r>
              <a:rPr lang="de-DE" dirty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quadratic</a:t>
            </a:r>
            <a:r>
              <a:rPr lang="de-DE" dirty="0" smtClean="0"/>
              <a:t> </a:t>
            </a:r>
            <a:r>
              <a:rPr lang="de-DE" dirty="0" err="1" smtClean="0"/>
              <a:t>term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9288982"/>
      </p:ext>
    </p:extLst>
  </p:cSld>
  <p:clrMapOvr>
    <a:masterClrMapping/>
  </p:clrMapOvr>
  <p:transition advTm="283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851900" y="1773238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n-US" sz="2400">
              <a:solidFill>
                <a:srgbClr val="FFFF99"/>
              </a:solidFill>
            </a:endParaRPr>
          </a:p>
          <a:p>
            <a:pPr algn="r"/>
            <a:endParaRPr lang="en-US" sz="2400">
              <a:solidFill>
                <a:srgbClr val="FFFF99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14716196" y="3357562"/>
            <a:ext cx="2428892" cy="79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 err="1" smtClean="0">
                <a:solidFill>
                  <a:srgbClr val="C00000"/>
                </a:solidFill>
              </a:rPr>
              <a:t>Typical</a:t>
            </a:r>
            <a:r>
              <a:rPr lang="de-DE" b="1" dirty="0" smtClean="0">
                <a:solidFill>
                  <a:srgbClr val="C00000"/>
                </a:solidFill>
              </a:rPr>
              <a:t> non-</a:t>
            </a:r>
            <a:r>
              <a:rPr lang="de-DE" b="1" dirty="0" err="1" smtClean="0">
                <a:solidFill>
                  <a:srgbClr val="C00000"/>
                </a:solidFill>
              </a:rPr>
              <a:t>linearity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rgbClr val="C00000"/>
                </a:solidFill>
              </a:rPr>
              <a:t> 1-3%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6 </a:t>
            </a:r>
            <a:r>
              <a:rPr lang="de-DE" b="1" dirty="0" err="1" smtClean="0">
                <a:solidFill>
                  <a:srgbClr val="C00000"/>
                </a:solidFill>
              </a:rPr>
              <a:t>keV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27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81719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x-</a:t>
            </a:r>
            <a:r>
              <a:rPr lang="de-DE" sz="3600" dirty="0" err="1"/>
              <a:t>rays</a:t>
            </a:r>
            <a:r>
              <a:rPr lang="de-DE" sz="3600" dirty="0"/>
              <a:t> </a:t>
            </a:r>
            <a:r>
              <a:rPr lang="de-DE" sz="3600" dirty="0" smtClean="0"/>
              <a:t>(</a:t>
            </a:r>
            <a:r>
              <a:rPr lang="de-DE" sz="3600" i="1" dirty="0" smtClean="0"/>
              <a:t>T</a:t>
            </a:r>
            <a:r>
              <a:rPr lang="de-DE" sz="3600" dirty="0" smtClean="0"/>
              <a:t>=20 </a:t>
            </a:r>
            <a:r>
              <a:rPr lang="de-DE" sz="3600" dirty="0" err="1" smtClean="0"/>
              <a:t>mK</a:t>
            </a:r>
            <a:r>
              <a:rPr lang="de-DE" sz="3600" dirty="0" smtClean="0"/>
              <a:t>)</a:t>
            </a:r>
            <a:endParaRPr lang="de-DE" sz="3600" dirty="0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0" y="1578041"/>
            <a:ext cx="3481464" cy="46592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0" name="Textfeld 26"/>
          <p:cNvSpPr txBox="1"/>
          <p:nvPr/>
        </p:nvSpPr>
        <p:spPr>
          <a:xfrm>
            <a:off x="418906" y="1052736"/>
            <a:ext cx="372104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de-DE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 smtClean="0"/>
              <a:t>Very</a:t>
            </a:r>
            <a:r>
              <a:rPr lang="de-DE" dirty="0" smtClean="0"/>
              <a:t> </a:t>
            </a:r>
            <a:r>
              <a:rPr lang="de-DE" dirty="0" err="1" smtClean="0"/>
              <a:t>good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endParaRPr lang="de-DE" dirty="0" smtClean="0"/>
          </a:p>
          <a:p>
            <a:pPr>
              <a:lnSpc>
                <a:spcPct val="150000"/>
              </a:lnSpc>
            </a:pPr>
            <a:r>
              <a:rPr lang="de-DE" b="1" dirty="0" smtClean="0">
                <a:solidFill>
                  <a:srgbClr val="CC0000"/>
                </a:solidFill>
                <a:latin typeface="Symbol" pitchFamily="18" charset="2"/>
              </a:rPr>
              <a:t>    D</a:t>
            </a:r>
            <a:r>
              <a:rPr lang="de-DE" b="1" i="1" dirty="0" smtClean="0">
                <a:solidFill>
                  <a:srgbClr val="CC0000"/>
                </a:solidFill>
              </a:rPr>
              <a:t>E</a:t>
            </a:r>
            <a:r>
              <a:rPr lang="de-DE" b="1" baseline="-25000" dirty="0" smtClean="0">
                <a:solidFill>
                  <a:srgbClr val="CC0000"/>
                </a:solidFill>
              </a:rPr>
              <a:t>FWHM</a:t>
            </a:r>
            <a:r>
              <a:rPr lang="de-DE" b="1" dirty="0" smtClean="0">
                <a:solidFill>
                  <a:srgbClr val="CC0000"/>
                </a:solidFill>
              </a:rPr>
              <a:t>= </a:t>
            </a:r>
            <a:r>
              <a:rPr lang="de-DE" b="1" dirty="0">
                <a:solidFill>
                  <a:srgbClr val="CC0000"/>
                </a:solidFill>
              </a:rPr>
              <a:t>1.6 eV  @  6 </a:t>
            </a:r>
            <a:r>
              <a:rPr lang="de-DE" b="1" dirty="0" err="1" smtClean="0">
                <a:solidFill>
                  <a:srgbClr val="CC0000"/>
                </a:solidFill>
              </a:rPr>
              <a:t>keV</a:t>
            </a:r>
            <a:endParaRPr lang="de-DE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8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21" name="Rectangle 17"/>
          <p:cNvSpPr>
            <a:spLocks noChangeArrowheads="1"/>
          </p:cNvSpPr>
          <p:nvPr/>
        </p:nvSpPr>
        <p:spPr bwMode="auto">
          <a:xfrm>
            <a:off x="3635375" y="3862388"/>
            <a:ext cx="1008063" cy="4365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1331640" y="5106670"/>
            <a:ext cx="271464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CC0000"/>
                </a:solidFill>
                <a:latin typeface="Symbol" pitchFamily="18" charset="2"/>
              </a:rPr>
              <a:t>D</a:t>
            </a:r>
            <a:r>
              <a:rPr lang="de-DE" i="1" dirty="0" smtClean="0">
                <a:solidFill>
                  <a:srgbClr val="CC0000"/>
                </a:solidFill>
              </a:rPr>
              <a:t>E</a:t>
            </a:r>
            <a:r>
              <a:rPr lang="de-DE" baseline="-25000" dirty="0" smtClean="0">
                <a:solidFill>
                  <a:srgbClr val="CC0000"/>
                </a:solidFill>
              </a:rPr>
              <a:t>FWHM</a:t>
            </a:r>
            <a:r>
              <a:rPr lang="de-DE" dirty="0">
                <a:solidFill>
                  <a:srgbClr val="CC0000"/>
                </a:solidFill>
              </a:rPr>
              <a:t> </a:t>
            </a:r>
            <a:r>
              <a:rPr lang="de-DE" dirty="0" smtClean="0">
                <a:solidFill>
                  <a:srgbClr val="CC0000"/>
                </a:solidFill>
              </a:rPr>
              <a:t>= 1.5 eV  @  0 </a:t>
            </a:r>
            <a:r>
              <a:rPr lang="de-DE" dirty="0" err="1" smtClean="0">
                <a:solidFill>
                  <a:srgbClr val="CC0000"/>
                </a:solidFill>
              </a:rPr>
              <a:t>keV</a:t>
            </a:r>
            <a:endParaRPr lang="de-DE" dirty="0"/>
          </a:p>
        </p:txBody>
      </p:sp>
      <p:grpSp>
        <p:nvGrpSpPr>
          <p:cNvPr id="10" name="Group 9"/>
          <p:cNvGrpSpPr/>
          <p:nvPr/>
        </p:nvGrpSpPr>
        <p:grpSpPr>
          <a:xfrm rot="21227499">
            <a:off x="861960" y="1308979"/>
            <a:ext cx="3672408" cy="4890219"/>
            <a:chOff x="901177" y="1369502"/>
            <a:chExt cx="3672408" cy="4890219"/>
          </a:xfrm>
        </p:grpSpPr>
        <p:pic>
          <p:nvPicPr>
            <p:cNvPr id="11" name="Picture 2" descr="K:\home\afleisch\data\veroeffentlichungen\2013_AMoRE_HD\K_alpha_live_smal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1177" y="1369502"/>
              <a:ext cx="3672408" cy="489021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2016328" y="1802010"/>
              <a:ext cx="1872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b="1" dirty="0" smtClean="0">
                  <a:solidFill>
                    <a:schemeClr val="bg1"/>
                  </a:solidFill>
                </a:rPr>
                <a:t>Live !</a:t>
              </a:r>
              <a:endParaRPr lang="de-DE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81719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x-</a:t>
            </a:r>
            <a:r>
              <a:rPr lang="de-DE" sz="3600" dirty="0" err="1"/>
              <a:t>rays</a:t>
            </a:r>
            <a:r>
              <a:rPr lang="de-DE" sz="3600" dirty="0"/>
              <a:t> </a:t>
            </a:r>
            <a:r>
              <a:rPr lang="de-DE" sz="3600" dirty="0" smtClean="0"/>
              <a:t>(</a:t>
            </a:r>
            <a:r>
              <a:rPr lang="de-DE" sz="3600" i="1" dirty="0" smtClean="0"/>
              <a:t>T</a:t>
            </a:r>
            <a:r>
              <a:rPr lang="de-DE" sz="3600" dirty="0" smtClean="0"/>
              <a:t>=20 </a:t>
            </a:r>
            <a:r>
              <a:rPr lang="de-DE" sz="3600" dirty="0" err="1" smtClean="0"/>
              <a:t>mK</a:t>
            </a:r>
            <a:r>
              <a:rPr lang="de-DE" sz="3600" dirty="0" smtClean="0"/>
              <a:t>)</a:t>
            </a:r>
            <a:endParaRPr lang="de-DE" sz="3600" dirty="0"/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8851900" y="1773238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n-US" sz="2400">
              <a:solidFill>
                <a:srgbClr val="FFFF99"/>
              </a:solidFill>
            </a:endParaRPr>
          </a:p>
          <a:p>
            <a:pPr algn="r"/>
            <a:endParaRPr lang="en-US" sz="2400">
              <a:solidFill>
                <a:srgbClr val="FFFF99"/>
              </a:solidFill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0" y="1578041"/>
            <a:ext cx="3481464" cy="46592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789958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Tagungen\DPG Atom 2014\Vortrag\Bandbreite\Am_spektrum_mit_linienL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6995"/>
            <a:ext cx="8376071" cy="495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3"/>
          <p:cNvSpPr/>
          <p:nvPr/>
        </p:nvSpPr>
        <p:spPr>
          <a:xfrm>
            <a:off x="35496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Textfeld 34"/>
          <p:cNvSpPr txBox="1">
            <a:spLocks noChangeArrowheads="1"/>
          </p:cNvSpPr>
          <p:nvPr/>
        </p:nvSpPr>
        <p:spPr bwMode="auto">
          <a:xfrm>
            <a:off x="35496" y="139462"/>
            <a:ext cx="81719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de-DE" sz="3600" b="1" dirty="0" smtClean="0"/>
              <a:t>maXs20: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soft x-</a:t>
            </a:r>
            <a:r>
              <a:rPr lang="de-DE" sz="3600" dirty="0" err="1"/>
              <a:t>rays</a:t>
            </a:r>
            <a:r>
              <a:rPr lang="de-DE" sz="3600" dirty="0"/>
              <a:t> </a:t>
            </a:r>
            <a:r>
              <a:rPr lang="de-DE" sz="3600" dirty="0" smtClean="0"/>
              <a:t>(</a:t>
            </a:r>
            <a:r>
              <a:rPr lang="de-DE" sz="3600" i="1" dirty="0" smtClean="0"/>
              <a:t>T</a:t>
            </a:r>
            <a:r>
              <a:rPr lang="de-DE" sz="3600" dirty="0" smtClean="0"/>
              <a:t>=20 </a:t>
            </a:r>
            <a:r>
              <a:rPr lang="de-DE" sz="3600" dirty="0" err="1" smtClean="0"/>
              <a:t>mK</a:t>
            </a:r>
            <a:r>
              <a:rPr lang="de-DE" sz="3600" dirty="0" smtClean="0"/>
              <a:t>)</a:t>
            </a:r>
            <a:endParaRPr lang="de-DE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33083" y="1124744"/>
            <a:ext cx="24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</a:rPr>
              <a:t>Large </a:t>
            </a:r>
            <a:r>
              <a:rPr lang="de-DE" dirty="0" err="1" smtClean="0">
                <a:solidFill>
                  <a:srgbClr val="C00000"/>
                </a:solidFill>
              </a:rPr>
              <a:t>dynamic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range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5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71406" y="139463"/>
            <a:ext cx="6631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 smtClean="0"/>
              <a:t>maXs200:</a:t>
            </a:r>
            <a:r>
              <a:rPr lang="de-DE" sz="3600" dirty="0" smtClean="0"/>
              <a:t> </a:t>
            </a:r>
            <a:r>
              <a:rPr lang="de-DE" sz="3600" dirty="0"/>
              <a:t>1d-array </a:t>
            </a:r>
            <a:r>
              <a:rPr lang="de-DE" sz="3600" dirty="0" err="1"/>
              <a:t>for</a:t>
            </a:r>
            <a:r>
              <a:rPr lang="de-DE" sz="3600" dirty="0"/>
              <a:t> </a:t>
            </a:r>
            <a:r>
              <a:rPr lang="de-DE" sz="3600" dirty="0" err="1" smtClean="0"/>
              <a:t>hard</a:t>
            </a:r>
            <a:r>
              <a:rPr lang="de-DE" sz="3600" dirty="0" smtClean="0"/>
              <a:t> </a:t>
            </a:r>
            <a:r>
              <a:rPr lang="de-DE" sz="3600" dirty="0"/>
              <a:t>x-</a:t>
            </a:r>
            <a:r>
              <a:rPr lang="de-DE" sz="3600" dirty="0" err="1"/>
              <a:t>rays</a:t>
            </a:r>
            <a:r>
              <a:rPr lang="de-DE" sz="3600" dirty="0"/>
              <a:t> </a:t>
            </a:r>
            <a:endParaRPr lang="de-DE" sz="3600" b="1" dirty="0"/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496" y="1268760"/>
            <a:ext cx="7162800" cy="292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b="1" dirty="0" smtClean="0"/>
              <a:t>1x8 x-</a:t>
            </a:r>
            <a:r>
              <a:rPr lang="de-DE" b="1" dirty="0" err="1" smtClean="0"/>
              <a:t>ray</a:t>
            </a:r>
            <a:r>
              <a:rPr lang="de-DE" b="1" dirty="0" smtClean="0"/>
              <a:t> </a:t>
            </a:r>
            <a:r>
              <a:rPr lang="de-DE" b="1" dirty="0" err="1"/>
              <a:t>absorbers</a:t>
            </a:r>
            <a:endParaRPr lang="de-DE" b="1" dirty="0"/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dirty="0"/>
              <a:t>	</a:t>
            </a:r>
            <a:r>
              <a:rPr lang="de-DE" b="1" dirty="0"/>
              <a:t>2</a:t>
            </a:r>
            <a:r>
              <a:rPr lang="de-DE" sz="800" b="1" dirty="0"/>
              <a:t> </a:t>
            </a:r>
            <a:r>
              <a:rPr lang="de-DE" b="1" dirty="0"/>
              <a:t>mm x 0.5</a:t>
            </a:r>
            <a:r>
              <a:rPr lang="de-DE" sz="800" b="1" dirty="0"/>
              <a:t> </a:t>
            </a:r>
            <a:r>
              <a:rPr lang="de-DE" b="1" dirty="0"/>
              <a:t>mm</a:t>
            </a:r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dirty="0"/>
              <a:t>	200</a:t>
            </a:r>
            <a:r>
              <a:rPr lang="de-DE" sz="800" dirty="0"/>
              <a:t> </a:t>
            </a:r>
            <a:r>
              <a:rPr lang="de-DE" b="1" dirty="0">
                <a:latin typeface="Symbol" pitchFamily="18" charset="2"/>
              </a:rPr>
              <a:t>m</a:t>
            </a:r>
            <a:r>
              <a:rPr lang="de-DE" dirty="0"/>
              <a:t>m </a:t>
            </a:r>
            <a:r>
              <a:rPr lang="de-DE" dirty="0" err="1"/>
              <a:t>thick</a:t>
            </a:r>
            <a:r>
              <a:rPr lang="de-DE" dirty="0"/>
              <a:t> </a:t>
            </a:r>
            <a:r>
              <a:rPr lang="de-DE" dirty="0" err="1"/>
              <a:t>electroplated</a:t>
            </a:r>
            <a:r>
              <a:rPr lang="de-DE" dirty="0"/>
              <a:t> Au</a:t>
            </a:r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sz="1000" dirty="0">
                <a:solidFill>
                  <a:schemeClr val="accent2"/>
                </a:solidFill>
              </a:rPr>
              <a:t>	</a:t>
            </a:r>
            <a:endParaRPr lang="de-DE" sz="1000" dirty="0" smtClean="0">
              <a:solidFill>
                <a:schemeClr val="accent2"/>
              </a:solidFill>
            </a:endParaRPr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smtClean="0">
                <a:solidFill>
                  <a:schemeClr val="accent2"/>
                </a:solidFill>
              </a:rPr>
              <a:t>            </a:t>
            </a:r>
            <a:r>
              <a:rPr lang="de-DE" b="1" dirty="0" smtClean="0">
                <a:solidFill>
                  <a:srgbClr val="CC0000"/>
                </a:solidFill>
              </a:rPr>
              <a:t>80</a:t>
            </a:r>
            <a:r>
              <a:rPr lang="de-DE" b="1" dirty="0">
                <a:solidFill>
                  <a:srgbClr val="CC0000"/>
                </a:solidFill>
              </a:rPr>
              <a:t>% QE </a:t>
            </a:r>
            <a:r>
              <a:rPr lang="de-DE" b="1" dirty="0" err="1">
                <a:solidFill>
                  <a:srgbClr val="CC0000"/>
                </a:solidFill>
              </a:rPr>
              <a:t>at</a:t>
            </a:r>
            <a:r>
              <a:rPr lang="de-DE" b="1" dirty="0">
                <a:solidFill>
                  <a:srgbClr val="CC0000"/>
                </a:solidFill>
              </a:rPr>
              <a:t> 100</a:t>
            </a:r>
            <a:r>
              <a:rPr lang="de-DE" sz="800" b="1" dirty="0">
                <a:solidFill>
                  <a:srgbClr val="CC0000"/>
                </a:solidFill>
              </a:rPr>
              <a:t> </a:t>
            </a:r>
            <a:r>
              <a:rPr lang="de-DE" b="1" dirty="0" err="1" smtClean="0">
                <a:solidFill>
                  <a:srgbClr val="CC0000"/>
                </a:solidFill>
              </a:rPr>
              <a:t>keV</a:t>
            </a:r>
            <a:endParaRPr lang="de-DE" b="1" dirty="0" smtClean="0">
              <a:solidFill>
                <a:srgbClr val="CC0000"/>
              </a:solidFill>
            </a:endParaRPr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sz="1000" b="1" dirty="0" smtClean="0">
                <a:solidFill>
                  <a:srgbClr val="CC0000"/>
                </a:solidFill>
                <a:latin typeface="Symbol" pitchFamily="18" charset="2"/>
              </a:rPr>
              <a:t/>
            </a:r>
            <a:br>
              <a:rPr lang="de-DE" sz="1000" b="1" dirty="0" smtClean="0">
                <a:solidFill>
                  <a:srgbClr val="CC0000"/>
                </a:solidFill>
                <a:latin typeface="Symbol" pitchFamily="18" charset="2"/>
              </a:rPr>
            </a:br>
            <a:r>
              <a:rPr lang="de-DE" b="1" dirty="0" smtClean="0">
                <a:solidFill>
                  <a:srgbClr val="CC0000"/>
                </a:solidFill>
                <a:latin typeface="Symbol" pitchFamily="18" charset="2"/>
              </a:rPr>
              <a:t>           D</a:t>
            </a:r>
            <a:r>
              <a:rPr lang="de-DE" b="1" dirty="0" smtClean="0">
                <a:solidFill>
                  <a:srgbClr val="CC0000"/>
                </a:solidFill>
              </a:rPr>
              <a:t>E</a:t>
            </a:r>
            <a:r>
              <a:rPr lang="de-DE" b="1" baseline="-25000" dirty="0" smtClean="0">
                <a:solidFill>
                  <a:srgbClr val="CC0000"/>
                </a:solidFill>
              </a:rPr>
              <a:t>FWHM</a:t>
            </a:r>
            <a:r>
              <a:rPr lang="de-DE" b="1" dirty="0" smtClean="0">
                <a:solidFill>
                  <a:srgbClr val="CC0000"/>
                </a:solidFill>
              </a:rPr>
              <a:t> &lt; 50 </a:t>
            </a:r>
            <a:r>
              <a:rPr lang="de-DE" b="1" dirty="0">
                <a:solidFill>
                  <a:srgbClr val="CC0000"/>
                </a:solidFill>
              </a:rPr>
              <a:t>eV</a:t>
            </a:r>
          </a:p>
          <a:p>
            <a:pPr marL="266700"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sz="800" b="1" dirty="0" smtClean="0">
                <a:solidFill>
                  <a:schemeClr val="accent2"/>
                </a:solidFill>
              </a:rPr>
              <a:t/>
            </a:r>
            <a:br>
              <a:rPr lang="de-DE" sz="800" b="1" dirty="0" smtClean="0">
                <a:solidFill>
                  <a:schemeClr val="accent2"/>
                </a:solidFill>
              </a:rPr>
            </a:br>
            <a:endParaRPr lang="de-DE" b="1" dirty="0">
              <a:solidFill>
                <a:srgbClr val="CC0000"/>
              </a:solidFill>
            </a:endParaRPr>
          </a:p>
          <a:p>
            <a:pPr eaLnBrk="0" hangingPunct="0">
              <a:spcBef>
                <a:spcPct val="30000"/>
              </a:spcBef>
              <a:buSzPct val="60000"/>
              <a:buFont typeface="Monotype Sorts" pitchFamily="2" charset="2"/>
              <a:buNone/>
            </a:pPr>
            <a:r>
              <a:rPr lang="de-DE" dirty="0"/>
              <a:t>	</a:t>
            </a:r>
          </a:p>
        </p:txBody>
      </p:sp>
      <p:cxnSp>
        <p:nvCxnSpPr>
          <p:cNvPr id="50" name="AutoShape 12"/>
          <p:cNvCxnSpPr>
            <a:cxnSpLocks noChangeShapeType="1"/>
          </p:cNvCxnSpPr>
          <p:nvPr/>
        </p:nvCxnSpPr>
        <p:spPr bwMode="auto">
          <a:xfrm rot="16200000" flipH="1">
            <a:off x="6465888" y="1339850"/>
            <a:ext cx="47625" cy="47625"/>
          </a:xfrm>
          <a:prstGeom prst="curvedConnector4">
            <a:avLst>
              <a:gd name="adj1" fmla="val 1306667"/>
              <a:gd name="adj2" fmla="val -480000"/>
            </a:avLst>
          </a:prstGeom>
          <a:noFill/>
          <a:ln w="9525">
            <a:noFill/>
            <a:round/>
            <a:headEnd/>
            <a:tailEnd/>
          </a:ln>
          <a:effectLst/>
        </p:spPr>
      </p:cxnSp>
      <p:pic>
        <p:nvPicPr>
          <p:cNvPr id="51" name="Picture 73" descr="AbsorberGoldBarr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384665"/>
            <a:ext cx="3213140" cy="2409855"/>
          </a:xfrm>
          <a:prstGeom prst="rect">
            <a:avLst/>
          </a:prstGeom>
          <a:noFill/>
        </p:spPr>
      </p:pic>
      <p:pic>
        <p:nvPicPr>
          <p:cNvPr id="52" name="Picture 77" descr="SU8molds"/>
          <p:cNvPicPr>
            <a:picLocks noChangeAspect="1" noChangeArrowheads="1"/>
          </p:cNvPicPr>
          <p:nvPr/>
        </p:nvPicPr>
        <p:blipFill>
          <a:blip r:embed="rId3" cstate="print"/>
          <a:srcRect l="10216"/>
          <a:stretch>
            <a:fillRect/>
          </a:stretch>
        </p:blipFill>
        <p:spPr bwMode="auto">
          <a:xfrm>
            <a:off x="1285852" y="4384698"/>
            <a:ext cx="3167062" cy="2401888"/>
          </a:xfrm>
          <a:prstGeom prst="rect">
            <a:avLst/>
          </a:prstGeom>
          <a:noFill/>
        </p:spPr>
      </p:pic>
      <p:sp>
        <p:nvSpPr>
          <p:cNvPr id="53" name="Text Box 78"/>
          <p:cNvSpPr txBox="1">
            <a:spLocks noChangeArrowheads="1"/>
          </p:cNvSpPr>
          <p:nvPr/>
        </p:nvSpPr>
        <p:spPr bwMode="auto">
          <a:xfrm>
            <a:off x="1285852" y="4405978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</a:t>
            </a:r>
            <a:b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mold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 Box 79"/>
          <p:cNvSpPr txBox="1">
            <a:spLocks noChangeArrowheads="1"/>
          </p:cNvSpPr>
          <p:nvPr/>
        </p:nvSpPr>
        <p:spPr bwMode="auto">
          <a:xfrm>
            <a:off x="4572000" y="4405978"/>
            <a:ext cx="25003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electroplated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absorbers </a:t>
            </a:r>
          </a:p>
        </p:txBody>
      </p:sp>
      <p:pic>
        <p:nvPicPr>
          <p:cNvPr id="55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858379"/>
            <a:ext cx="4402453" cy="36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0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7" name="Picture 3" descr="D:\andreas\veroeffentlichungen\2013_SPARC_Jena\DSC03391_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r="7267"/>
          <a:stretch/>
        </p:blipFill>
        <p:spPr bwMode="auto">
          <a:xfrm>
            <a:off x="158208" y="1531059"/>
            <a:ext cx="4989856" cy="4842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364088" y="1124744"/>
            <a:ext cx="36906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800" dirty="0" err="1">
                <a:latin typeface="Calibri" pitchFamily="34" charset="0"/>
              </a:rPr>
              <a:t>s</a:t>
            </a:r>
            <a:r>
              <a:rPr lang="de-DE" sz="1800" dirty="0" err="1" smtClean="0">
                <a:latin typeface="Calibri" pitchFamily="34" charset="0"/>
              </a:rPr>
              <a:t>ide</a:t>
            </a:r>
            <a:r>
              <a:rPr lang="de-DE" sz="1800" dirty="0" smtClean="0">
                <a:latin typeface="Calibri" pitchFamily="34" charset="0"/>
              </a:rPr>
              <a:t> arm </a:t>
            </a:r>
            <a:r>
              <a:rPr lang="de-DE" sz="1800" dirty="0" err="1" smtClean="0">
                <a:latin typeface="Calibri" pitchFamily="34" charset="0"/>
              </a:rPr>
              <a:t>without</a:t>
            </a:r>
            <a:r>
              <a:rPr lang="de-DE" sz="1800" dirty="0" smtClean="0">
                <a:latin typeface="Calibri" pitchFamily="34" charset="0"/>
              </a:rPr>
              <a:t> </a:t>
            </a:r>
            <a:r>
              <a:rPr lang="de-DE" sz="1800" dirty="0" err="1" smtClean="0">
                <a:latin typeface="Calibri" pitchFamily="34" charset="0"/>
              </a:rPr>
              <a:t>radiation</a:t>
            </a:r>
            <a:r>
              <a:rPr lang="de-DE" sz="1800" dirty="0" smtClean="0">
                <a:latin typeface="Calibri" pitchFamily="34" charset="0"/>
              </a:rPr>
              <a:t> </a:t>
            </a:r>
            <a:r>
              <a:rPr lang="de-DE" sz="1800" dirty="0" err="1" smtClean="0">
                <a:latin typeface="Calibri" pitchFamily="34" charset="0"/>
              </a:rPr>
              <a:t>shields</a:t>
            </a:r>
            <a:endParaRPr lang="de-DE" sz="1800" dirty="0" smtClean="0"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609402" y="3307193"/>
            <a:ext cx="403774" cy="497805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2915816" y="2956882"/>
            <a:ext cx="20882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</a:rPr>
              <a:t>maXs-200</a:t>
            </a:r>
            <a:r>
              <a:rPr lang="de-DE" sz="2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de-DE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69668" name="Picture 4" descr="D:\andreas\veroeffentlichungen\2013_SPARC_Jena\DSC03397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35067"/>
            <a:ext cx="3635896" cy="4846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flipH="1" flipV="1">
            <a:off x="6970487" y="5057448"/>
            <a:ext cx="403774" cy="459784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7020272" y="5517232"/>
            <a:ext cx="2448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000" b="1" dirty="0" err="1" smtClean="0">
                <a:solidFill>
                  <a:schemeClr val="bg1"/>
                </a:solidFill>
                <a:latin typeface="Calibri" pitchFamily="34" charset="0"/>
              </a:rPr>
              <a:t>Amplifier</a:t>
            </a: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</a:rPr>
              <a:t> SQUIDs</a:t>
            </a:r>
            <a:endParaRPr lang="de-DE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468313" y="1124744"/>
            <a:ext cx="43197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800" dirty="0" smtClean="0">
                <a:latin typeface="Calibri" pitchFamily="34" charset="0"/>
              </a:rPr>
              <a:t>16 </a:t>
            </a:r>
            <a:r>
              <a:rPr lang="de-DE" sz="1800" dirty="0" err="1" smtClean="0">
                <a:latin typeface="Calibri" pitchFamily="34" charset="0"/>
              </a:rPr>
              <a:t>pixels</a:t>
            </a:r>
            <a:r>
              <a:rPr lang="de-DE" sz="1800" dirty="0" smtClean="0">
                <a:latin typeface="Calibri" pitchFamily="34" charset="0"/>
              </a:rPr>
              <a:t> </a:t>
            </a:r>
            <a:r>
              <a:rPr lang="de-DE" sz="1800" b="1" dirty="0" smtClean="0">
                <a:latin typeface="Calibri" pitchFamily="34" charset="0"/>
              </a:rPr>
              <a:t>maXs-200</a:t>
            </a:r>
            <a:r>
              <a:rPr lang="de-DE" sz="1800" dirty="0" smtClean="0">
                <a:latin typeface="Calibri" pitchFamily="34" charset="0"/>
              </a:rPr>
              <a:t> on </a:t>
            </a:r>
            <a:r>
              <a:rPr lang="de-DE" sz="1800" dirty="0" err="1" smtClean="0">
                <a:latin typeface="Calibri" pitchFamily="34" charset="0"/>
              </a:rPr>
              <a:t>detector</a:t>
            </a:r>
            <a:r>
              <a:rPr lang="de-DE" sz="1800" dirty="0" smtClean="0">
                <a:latin typeface="Calibri" pitchFamily="34" charset="0"/>
              </a:rPr>
              <a:t> </a:t>
            </a:r>
            <a:r>
              <a:rPr lang="de-DE" sz="1800" dirty="0" err="1" smtClean="0">
                <a:latin typeface="Calibri" pitchFamily="34" charset="0"/>
              </a:rPr>
              <a:t>platform</a:t>
            </a:r>
            <a:endParaRPr lang="de-DE" sz="1800" dirty="0" smtClean="0">
              <a:latin typeface="Calibri" pitchFamily="34" charset="0"/>
            </a:endParaRPr>
          </a:p>
        </p:txBody>
      </p:sp>
      <p:sp>
        <p:nvSpPr>
          <p:cNvPr id="11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Textfeld 6"/>
          <p:cNvSpPr txBox="1"/>
          <p:nvPr/>
        </p:nvSpPr>
        <p:spPr>
          <a:xfrm>
            <a:off x="71406" y="139463"/>
            <a:ext cx="7847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 smtClean="0"/>
              <a:t>maXs200</a:t>
            </a:r>
            <a:r>
              <a:rPr lang="de-DE" sz="3600" dirty="0" smtClean="0"/>
              <a:t> on </a:t>
            </a:r>
            <a:r>
              <a:rPr lang="de-DE" sz="3600" dirty="0" err="1" smtClean="0"/>
              <a:t>cold</a:t>
            </a:r>
            <a:r>
              <a:rPr lang="de-DE" sz="3600" dirty="0" smtClean="0"/>
              <a:t> </a:t>
            </a:r>
            <a:r>
              <a:rPr lang="de-DE" sz="3600" dirty="0" err="1" smtClean="0"/>
              <a:t>finger</a:t>
            </a:r>
            <a:r>
              <a:rPr lang="de-DE" sz="3600" dirty="0" smtClean="0"/>
              <a:t> </a:t>
            </a:r>
            <a:r>
              <a:rPr lang="de-DE" sz="3600" dirty="0" err="1" smtClean="0"/>
              <a:t>of</a:t>
            </a:r>
            <a:r>
              <a:rPr lang="de-DE" sz="3600" dirty="0" smtClean="0"/>
              <a:t> a dry </a:t>
            </a:r>
            <a:r>
              <a:rPr lang="de-DE" sz="3600" dirty="0" err="1" smtClean="0"/>
              <a:t>cryostat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704337539"/>
      </p:ext>
    </p:extLst>
  </p:cSld>
  <p:clrMapOvr>
    <a:masterClrMapping/>
  </p:clrMapOvr>
  <p:transition spd="slow" advTm="2832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71406" y="139463"/>
            <a:ext cx="6870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 smtClean="0"/>
              <a:t>maXs200</a:t>
            </a:r>
            <a:r>
              <a:rPr lang="de-DE" sz="3600" dirty="0" smtClean="0"/>
              <a:t> – </a:t>
            </a:r>
            <a:r>
              <a:rPr lang="de-DE" sz="3600" baseline="30000" dirty="0" smtClean="0"/>
              <a:t>241</a:t>
            </a:r>
            <a:r>
              <a:rPr lang="de-DE" sz="3600" dirty="0" smtClean="0"/>
              <a:t>Am </a:t>
            </a:r>
            <a:r>
              <a:rPr lang="de-DE" sz="3600" dirty="0" err="1" smtClean="0"/>
              <a:t>calibration</a:t>
            </a:r>
            <a:r>
              <a:rPr lang="de-DE" sz="3600" dirty="0" smtClean="0"/>
              <a:t> </a:t>
            </a:r>
            <a:r>
              <a:rPr lang="de-DE" sz="3600" dirty="0" err="1" smtClean="0"/>
              <a:t>source</a:t>
            </a:r>
            <a:endParaRPr lang="de-DE" sz="3600" dirty="0"/>
          </a:p>
        </p:txBody>
      </p:sp>
      <p:sp>
        <p:nvSpPr>
          <p:cNvPr id="16" name="Rectangle 15"/>
          <p:cNvSpPr/>
          <p:nvPr/>
        </p:nvSpPr>
        <p:spPr>
          <a:xfrm>
            <a:off x="6664048" y="2802942"/>
            <a:ext cx="2012408" cy="1966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feld 8"/>
          <p:cNvSpPr txBox="1"/>
          <p:nvPr/>
        </p:nvSpPr>
        <p:spPr>
          <a:xfrm>
            <a:off x="5220072" y="5013176"/>
            <a:ext cx="31432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361950" eaLnBrk="0" hangingPunct="0">
              <a:spcBef>
                <a:spcPct val="50000"/>
              </a:spcBef>
            </a:pPr>
            <a:r>
              <a:rPr lang="de-DE" b="1" dirty="0" smtClean="0">
                <a:solidFill>
                  <a:srgbClr val="CC0000"/>
                </a:solidFill>
                <a:latin typeface="Symbol" pitchFamily="18" charset="2"/>
              </a:rPr>
              <a:t>D</a:t>
            </a:r>
            <a:r>
              <a:rPr lang="de-DE" b="1" i="1" dirty="0" smtClean="0">
                <a:solidFill>
                  <a:srgbClr val="CC0000"/>
                </a:solidFill>
              </a:rPr>
              <a:t>E</a:t>
            </a:r>
            <a:r>
              <a:rPr lang="de-DE" b="1" baseline="-25000" dirty="0" smtClean="0">
                <a:solidFill>
                  <a:srgbClr val="CC0000"/>
                </a:solidFill>
              </a:rPr>
              <a:t>FWHM</a:t>
            </a:r>
            <a:r>
              <a:rPr lang="de-DE" b="1" dirty="0" smtClean="0">
                <a:solidFill>
                  <a:srgbClr val="CC0000"/>
                </a:solidFill>
              </a:rPr>
              <a:t>	 = 60 eV  @  60 </a:t>
            </a:r>
            <a:r>
              <a:rPr lang="de-DE" b="1" dirty="0" err="1" smtClean="0">
                <a:solidFill>
                  <a:srgbClr val="CC0000"/>
                </a:solidFill>
              </a:rPr>
              <a:t>keV</a:t>
            </a:r>
            <a:endParaRPr lang="de-DE" b="1" dirty="0" smtClean="0">
              <a:solidFill>
                <a:srgbClr val="CC0000"/>
              </a:solidFill>
            </a:endParaRPr>
          </a:p>
        </p:txBody>
      </p:sp>
      <p:sp>
        <p:nvSpPr>
          <p:cNvPr id="18" name="Textfeld 10"/>
          <p:cNvSpPr txBox="1"/>
          <p:nvPr/>
        </p:nvSpPr>
        <p:spPr>
          <a:xfrm>
            <a:off x="683568" y="6474822"/>
            <a:ext cx="342902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361950" eaLnBrk="0" hangingPunct="0">
              <a:spcBef>
                <a:spcPct val="50000"/>
              </a:spcBef>
            </a:pPr>
            <a:r>
              <a:rPr lang="de-DE" b="1" dirty="0" smtClean="0">
                <a:solidFill>
                  <a:srgbClr val="CC0000"/>
                </a:solidFill>
                <a:latin typeface="Symbol" pitchFamily="18" charset="2"/>
              </a:rPr>
              <a:t>D</a:t>
            </a:r>
            <a:r>
              <a:rPr lang="de-DE" b="1" i="1" dirty="0" smtClean="0">
                <a:solidFill>
                  <a:srgbClr val="CC0000"/>
                </a:solidFill>
              </a:rPr>
              <a:t>E</a:t>
            </a:r>
            <a:r>
              <a:rPr lang="de-DE" b="1" baseline="-25000" dirty="0" smtClean="0">
                <a:solidFill>
                  <a:srgbClr val="CC0000"/>
                </a:solidFill>
              </a:rPr>
              <a:t>FWHM</a:t>
            </a:r>
            <a:r>
              <a:rPr lang="de-DE" b="1" dirty="0" smtClean="0">
                <a:solidFill>
                  <a:srgbClr val="CC0000"/>
                </a:solidFill>
              </a:rPr>
              <a:t>	 = 40 eV  @  0-20 </a:t>
            </a:r>
            <a:r>
              <a:rPr lang="de-DE" b="1" dirty="0" err="1" smtClean="0">
                <a:solidFill>
                  <a:srgbClr val="CC0000"/>
                </a:solidFill>
              </a:rPr>
              <a:t>keV</a:t>
            </a:r>
            <a:endParaRPr lang="de-DE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755576" y="956311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aseline="30000" dirty="0" smtClean="0">
                <a:latin typeface="Arial" pitchFamily="34" charset="0"/>
                <a:cs typeface="Arial" pitchFamily="34" charset="0"/>
              </a:rPr>
              <a:t>237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Np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26"/>
          <p:cNvSpPr txBox="1"/>
          <p:nvPr/>
        </p:nvSpPr>
        <p:spPr>
          <a:xfrm>
            <a:off x="4692458" y="5607531"/>
            <a:ext cx="477608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b="1" dirty="0" err="1" smtClean="0"/>
              <a:t>Slight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degradation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towards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higher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energies</a:t>
            </a:r>
            <a:r>
              <a:rPr lang="de-DE" sz="1400" b="1" dirty="0" smtClean="0"/>
              <a:t> </a:t>
            </a:r>
            <a:br>
              <a:rPr lang="de-DE" sz="1400" b="1" dirty="0" smtClean="0"/>
            </a:br>
            <a:r>
              <a:rPr lang="de-DE" sz="1400" dirty="0" smtClean="0"/>
              <a:t>due </a:t>
            </a:r>
            <a:r>
              <a:rPr lang="de-DE" sz="1400" dirty="0" err="1" smtClean="0"/>
              <a:t>to</a:t>
            </a:r>
            <a:r>
              <a:rPr lang="de-DE" sz="1400" dirty="0"/>
              <a:t> </a:t>
            </a:r>
            <a:r>
              <a:rPr lang="de-DE" sz="1400" b="1" dirty="0" err="1" smtClean="0"/>
              <a:t>position</a:t>
            </a:r>
            <a:r>
              <a:rPr lang="de-DE" sz="1400" b="1" dirty="0" smtClean="0"/>
              <a:t> </a:t>
            </a:r>
            <a:r>
              <a:rPr lang="de-DE" sz="1400" b="1" dirty="0" err="1" smtClean="0"/>
              <a:t>dependence</a:t>
            </a:r>
            <a:r>
              <a:rPr lang="de-DE" sz="1400" dirty="0" smtClean="0"/>
              <a:t>, </a:t>
            </a:r>
            <a:br>
              <a:rPr lang="de-DE" sz="1400" dirty="0" smtClean="0"/>
            </a:br>
            <a:r>
              <a:rPr lang="de-DE" sz="1400" dirty="0" err="1" smtClean="0"/>
              <a:t>Meanwhile</a:t>
            </a:r>
            <a:r>
              <a:rPr lang="de-DE" sz="1400" dirty="0" smtClean="0"/>
              <a:t> </a:t>
            </a:r>
            <a:r>
              <a:rPr lang="de-DE" sz="1400" dirty="0" err="1" smtClean="0"/>
              <a:t>fixed</a:t>
            </a:r>
            <a:r>
              <a:rPr lang="de-DE" sz="1400" dirty="0" smtClean="0"/>
              <a:t>  </a:t>
            </a:r>
            <a:r>
              <a:rPr lang="de-DE" sz="1400" dirty="0" err="1" smtClean="0"/>
              <a:t>by</a:t>
            </a:r>
            <a:r>
              <a:rPr lang="de-DE" sz="1400" dirty="0" smtClean="0"/>
              <a:t> </a:t>
            </a:r>
            <a:r>
              <a:rPr lang="de-DE" sz="1400" dirty="0" err="1" smtClean="0"/>
              <a:t>stems</a:t>
            </a:r>
            <a:r>
              <a:rPr lang="de-DE" sz="1400" dirty="0" smtClean="0"/>
              <a:t> </a:t>
            </a:r>
            <a:r>
              <a:rPr lang="de-DE" sz="1400" dirty="0" err="1" smtClean="0"/>
              <a:t>between</a:t>
            </a:r>
            <a:r>
              <a:rPr lang="de-DE" sz="1400" dirty="0" smtClean="0"/>
              <a:t> </a:t>
            </a:r>
            <a:r>
              <a:rPr lang="de-DE" sz="1400" dirty="0" err="1" smtClean="0"/>
              <a:t>absorber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sensor</a:t>
            </a:r>
            <a:endParaRPr lang="de-DE" sz="1400" dirty="0" smtClean="0"/>
          </a:p>
        </p:txBody>
      </p:sp>
      <p:pic>
        <p:nvPicPr>
          <p:cNvPr id="21" name="Picture 2" descr="C:\Users\Christian\Documents\Promotion\Vortraege\Gruppenseminar_2013\spektrum_np_l_siegbah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16" y="836712"/>
            <a:ext cx="3730236" cy="559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llipse 3"/>
          <p:cNvSpPr/>
          <p:nvPr/>
        </p:nvSpPr>
        <p:spPr>
          <a:xfrm>
            <a:off x="427163" y="2436541"/>
            <a:ext cx="144016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5"/>
          <p:cNvSpPr/>
          <p:nvPr/>
        </p:nvSpPr>
        <p:spPr>
          <a:xfrm>
            <a:off x="427163" y="4380757"/>
            <a:ext cx="144016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6"/>
          <p:cNvSpPr/>
          <p:nvPr/>
        </p:nvSpPr>
        <p:spPr>
          <a:xfrm>
            <a:off x="427163" y="6324973"/>
            <a:ext cx="144016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Picture 4" descr="C:\Users\Christian\Documents\Promotion\Vortraege\Gruppenseminar_2013\spektrum_am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48" y="836712"/>
            <a:ext cx="3880800" cy="393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18"/>
          <p:cNvSpPr txBox="1"/>
          <p:nvPr/>
        </p:nvSpPr>
        <p:spPr>
          <a:xfrm>
            <a:off x="755576" y="290052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aseline="30000" dirty="0" smtClean="0">
                <a:latin typeface="Arial" pitchFamily="34" charset="0"/>
                <a:cs typeface="Arial" pitchFamily="34" charset="0"/>
              </a:rPr>
              <a:t>237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Np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feld 18"/>
          <p:cNvSpPr txBox="1"/>
          <p:nvPr/>
        </p:nvSpPr>
        <p:spPr>
          <a:xfrm>
            <a:off x="755576" y="4844743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aseline="30000" dirty="0" smtClean="0">
                <a:latin typeface="Arial" pitchFamily="34" charset="0"/>
                <a:cs typeface="Arial" pitchFamily="34" charset="0"/>
              </a:rPr>
              <a:t>237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Np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9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71406" y="139463"/>
            <a:ext cx="602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Large Arrays – parallel </a:t>
            </a:r>
            <a:r>
              <a:rPr lang="de-DE" sz="3600" dirty="0" err="1" smtClean="0"/>
              <a:t>read</a:t>
            </a:r>
            <a:r>
              <a:rPr lang="de-DE" sz="3600" dirty="0" smtClean="0"/>
              <a:t>-out</a:t>
            </a:r>
            <a:endParaRPr lang="de-DE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0" y="997479"/>
            <a:ext cx="4077072" cy="4077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86453" y="5229200"/>
            <a:ext cx="4802469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975">
              <a:spcAft>
                <a:spcPts val="600"/>
              </a:spcAft>
            </a:pPr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       maXs</a:t>
            </a:r>
            <a:r>
              <a:rPr lang="en-US" dirty="0" smtClean="0">
                <a:solidFill>
                  <a:srgbClr val="C00000"/>
                </a:solidFill>
                <a:latin typeface="Calibri" pitchFamily="34" charset="0"/>
              </a:rPr>
              <a:t>-20/30/200</a:t>
            </a: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:		</a:t>
            </a:r>
          </a:p>
          <a:p>
            <a:pPr marL="361950" indent="180975" defTabSz="180975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8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×8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pixels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for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photons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up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to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20/30/200 </a:t>
            </a:r>
            <a:r>
              <a:rPr lang="de-DE" dirty="0" err="1" smtClean="0">
                <a:solidFill>
                  <a:srgbClr val="C00000"/>
                </a:solidFill>
                <a:latin typeface="Calibri" pitchFamily="34" charset="0"/>
              </a:rPr>
              <a:t>keV</a:t>
            </a:r>
            <a:endParaRPr lang="de-DE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361950" indent="180975" defTabSz="18097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itchFamily="34" charset="0"/>
              </a:rPr>
              <a:t>with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dirty="0">
                <a:solidFill>
                  <a:srgbClr val="C00000"/>
                </a:solidFill>
                <a:latin typeface="Symbol" pitchFamily="18" charset="2"/>
              </a:rPr>
              <a:t>D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E</a:t>
            </a:r>
            <a:r>
              <a:rPr lang="de-DE" baseline="-25000" dirty="0">
                <a:solidFill>
                  <a:srgbClr val="C00000"/>
                </a:solidFill>
                <a:latin typeface="Calibri" pitchFamily="34" charset="0"/>
              </a:rPr>
              <a:t>FWHM</a:t>
            </a:r>
            <a:r>
              <a:rPr lang="de-DE" dirty="0">
                <a:solidFill>
                  <a:srgbClr val="C00000"/>
                </a:solidFill>
                <a:latin typeface="Calibri" pitchFamily="34" charset="0"/>
              </a:rPr>
              <a:t> = 2/5/30 eV</a:t>
            </a:r>
          </a:p>
          <a:p>
            <a:pPr marL="361950" indent="180975" defTabSz="180975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32 two-stage dc-SQUIDs</a:t>
            </a:r>
            <a:endParaRPr lang="de-DE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424" y="3843407"/>
            <a:ext cx="3654000" cy="2921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80" y="980728"/>
            <a:ext cx="3654000" cy="280132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291531" y="3036015"/>
            <a:ext cx="2304256" cy="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54539" y="263691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2, 4, 8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9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07"/>
          <a:stretch/>
        </p:blipFill>
        <p:spPr bwMode="auto">
          <a:xfrm>
            <a:off x="1" y="0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3" name="Textfeld 6"/>
          <p:cNvSpPr txBox="1"/>
          <p:nvPr/>
        </p:nvSpPr>
        <p:spPr>
          <a:xfrm>
            <a:off x="71406" y="139463"/>
            <a:ext cx="602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>
                <a:solidFill>
                  <a:schemeClr val="bg1"/>
                </a:solidFill>
              </a:rPr>
              <a:t>Large Arrays – parallel </a:t>
            </a:r>
            <a:r>
              <a:rPr lang="de-DE" sz="3600" dirty="0" err="1" smtClean="0">
                <a:solidFill>
                  <a:schemeClr val="bg1"/>
                </a:solidFill>
              </a:rPr>
              <a:t>read</a:t>
            </a:r>
            <a:r>
              <a:rPr lang="de-DE" sz="3600" dirty="0" smtClean="0">
                <a:solidFill>
                  <a:schemeClr val="bg1"/>
                </a:solidFill>
              </a:rPr>
              <a:t>-out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8382" y="1844824"/>
            <a:ext cx="595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bg1"/>
                </a:solidFill>
              </a:rPr>
              <a:t>How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could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one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increase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the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number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of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pixels</a:t>
            </a:r>
            <a:r>
              <a:rPr lang="de-DE" sz="2400" dirty="0" smtClean="0">
                <a:solidFill>
                  <a:schemeClr val="bg1"/>
                </a:solidFill>
              </a:rPr>
              <a:t>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74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ontent Placeholder 2"/>
          <p:cNvSpPr txBox="1">
            <a:spLocks/>
          </p:cNvSpPr>
          <p:nvPr/>
        </p:nvSpPr>
        <p:spPr bwMode="auto">
          <a:xfrm>
            <a:off x="755576" y="4509120"/>
            <a:ext cx="302433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2000" dirty="0"/>
              <a:t>Pixel identification </a:t>
            </a:r>
            <a:endParaRPr lang="en-US" sz="2000" dirty="0" smtClean="0"/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2000" dirty="0" smtClean="0"/>
              <a:t>via </a:t>
            </a:r>
            <a:r>
              <a:rPr lang="de-DE" sz="2000" dirty="0" err="1">
                <a:sym typeface="Wingdings" pitchFamily="2" charset="2"/>
              </a:rPr>
              <a:t>rise</a:t>
            </a:r>
            <a:r>
              <a:rPr lang="de-DE" sz="2000" dirty="0">
                <a:sym typeface="Wingdings" pitchFamily="2" charset="2"/>
              </a:rPr>
              <a:t>-time </a:t>
            </a:r>
            <a:endParaRPr lang="de-DE" sz="2000" dirty="0" smtClean="0">
              <a:sym typeface="Wingdings" pitchFamily="2" charset="2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de-DE" sz="2000" dirty="0" err="1" smtClean="0">
                <a:sym typeface="Wingdings" pitchFamily="2" charset="2"/>
              </a:rPr>
              <a:t>of</a:t>
            </a:r>
            <a:r>
              <a:rPr lang="de-DE" sz="2000" dirty="0" smtClean="0">
                <a:sym typeface="Wingdings" pitchFamily="2" charset="2"/>
              </a:rPr>
              <a:t> </a:t>
            </a:r>
            <a:r>
              <a:rPr lang="de-DE" sz="2000" dirty="0" err="1">
                <a:sym typeface="Wingdings" pitchFamily="2" charset="2"/>
              </a:rPr>
              <a:t>the</a:t>
            </a:r>
            <a:r>
              <a:rPr lang="de-DE" sz="2000" dirty="0">
                <a:sym typeface="Wingdings" pitchFamily="2" charset="2"/>
              </a:rPr>
              <a:t> </a:t>
            </a:r>
            <a:r>
              <a:rPr lang="de-DE" sz="2000" dirty="0" err="1">
                <a:sym typeface="Wingdings" pitchFamily="2" charset="2"/>
              </a:rPr>
              <a:t>detector</a:t>
            </a:r>
            <a:r>
              <a:rPr lang="de-DE" sz="2000" dirty="0">
                <a:sym typeface="Wingdings" pitchFamily="2" charset="2"/>
              </a:rPr>
              <a:t> </a:t>
            </a:r>
            <a:r>
              <a:rPr lang="de-DE" sz="2000" dirty="0" err="1">
                <a:sym typeface="Wingdings" pitchFamily="2" charset="2"/>
              </a:rPr>
              <a:t>signal</a:t>
            </a:r>
            <a:endParaRPr lang="en-US" sz="2000" dirty="0">
              <a:sym typeface="Wingdings" pitchFamily="2" charset="2"/>
            </a:endParaRPr>
          </a:p>
        </p:txBody>
      </p:sp>
      <p:grpSp>
        <p:nvGrpSpPr>
          <p:cNvPr id="2" name="Group 19"/>
          <p:cNvGrpSpPr>
            <a:grpSpLocks noChangeAspect="1"/>
          </p:cNvGrpSpPr>
          <p:nvPr/>
        </p:nvGrpSpPr>
        <p:grpSpPr bwMode="auto">
          <a:xfrm>
            <a:off x="5436096" y="1288719"/>
            <a:ext cx="2772000" cy="2402222"/>
            <a:chOff x="1025525" y="2133600"/>
            <a:chExt cx="3259138" cy="2824376"/>
          </a:xfrm>
        </p:grpSpPr>
        <p:pic>
          <p:nvPicPr>
            <p:cNvPr id="19474" name="Picture 8" descr="hydra-schaltbil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25525" y="2133600"/>
              <a:ext cx="3259138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5" name="TextBox 48"/>
            <p:cNvSpPr txBox="1">
              <a:spLocks noChangeArrowheads="1"/>
            </p:cNvSpPr>
            <p:nvPr/>
          </p:nvSpPr>
          <p:spPr bwMode="auto">
            <a:xfrm>
              <a:off x="2124074" y="4650002"/>
              <a:ext cx="1058162" cy="307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 dirty="0" err="1"/>
                <a:t>heat</a:t>
              </a:r>
              <a:r>
                <a:rPr lang="de-DE" sz="1400" dirty="0"/>
                <a:t> </a:t>
              </a:r>
              <a:r>
                <a:rPr lang="de-DE" sz="1400" dirty="0" err="1"/>
                <a:t>bath</a:t>
              </a:r>
              <a:endParaRPr lang="en-US" sz="1400" dirty="0"/>
            </a:p>
          </p:txBody>
        </p:sp>
      </p:grpSp>
      <p:grpSp>
        <p:nvGrpSpPr>
          <p:cNvPr id="3" name="Group 22"/>
          <p:cNvGrpSpPr/>
          <p:nvPr/>
        </p:nvGrpSpPr>
        <p:grpSpPr>
          <a:xfrm>
            <a:off x="1043608" y="1268760"/>
            <a:ext cx="3701738" cy="2531797"/>
            <a:chOff x="1031875" y="2112963"/>
            <a:chExt cx="3827463" cy="2617787"/>
          </a:xfrm>
        </p:grpSpPr>
        <p:pic>
          <p:nvPicPr>
            <p:cNvPr id="19462" name="Picture 7" descr="Hydra_Demobil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31875" y="2127250"/>
              <a:ext cx="2603500" cy="260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" name="Straight Arrow Connector 17"/>
            <p:cNvCxnSpPr/>
            <p:nvPr/>
          </p:nvCxnSpPr>
          <p:spPr>
            <a:xfrm rot="10800000">
              <a:off x="3330575" y="2276475"/>
              <a:ext cx="720725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>
              <a:off x="2555875" y="3644900"/>
              <a:ext cx="1512888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2627313" y="4241800"/>
              <a:ext cx="1441450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69" name="TextBox 26"/>
            <p:cNvSpPr txBox="1">
              <a:spLocks noChangeArrowheads="1"/>
            </p:cNvSpPr>
            <p:nvPr/>
          </p:nvSpPr>
          <p:spPr bwMode="auto">
            <a:xfrm>
              <a:off x="3995738" y="2112963"/>
              <a:ext cx="8636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absorber</a:t>
              </a:r>
              <a:endParaRPr lang="en-US" sz="1400"/>
            </a:p>
          </p:txBody>
        </p:sp>
        <p:sp>
          <p:nvSpPr>
            <p:cNvPr id="19470" name="TextBox 29"/>
            <p:cNvSpPr txBox="1">
              <a:spLocks noChangeArrowheads="1"/>
            </p:cNvSpPr>
            <p:nvPr/>
          </p:nvSpPr>
          <p:spPr bwMode="auto">
            <a:xfrm>
              <a:off x="3995738" y="2565400"/>
              <a:ext cx="8636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thermal link</a:t>
              </a:r>
              <a:endParaRPr lang="en-US" sz="1400"/>
            </a:p>
          </p:txBody>
        </p:sp>
        <p:sp>
          <p:nvSpPr>
            <p:cNvPr id="19471" name="TextBox 35"/>
            <p:cNvSpPr txBox="1">
              <a:spLocks noChangeArrowheads="1"/>
            </p:cNvSpPr>
            <p:nvPr/>
          </p:nvSpPr>
          <p:spPr bwMode="auto">
            <a:xfrm>
              <a:off x="3995738" y="3481388"/>
              <a:ext cx="8636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sensor</a:t>
              </a:r>
              <a:endParaRPr lang="en-US" sz="1400"/>
            </a:p>
          </p:txBody>
        </p:sp>
        <p:sp>
          <p:nvSpPr>
            <p:cNvPr id="19472" name="TextBox 36"/>
            <p:cNvSpPr txBox="1">
              <a:spLocks noChangeArrowheads="1"/>
            </p:cNvSpPr>
            <p:nvPr/>
          </p:nvSpPr>
          <p:spPr bwMode="auto">
            <a:xfrm>
              <a:off x="3995738" y="4076700"/>
              <a:ext cx="79216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stems</a:t>
              </a:r>
              <a:endParaRPr lang="en-US" sz="140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2987674" y="2773914"/>
              <a:ext cx="1079499" cy="74445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476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4077072"/>
            <a:ext cx="4464496" cy="2753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5724128" y="6032321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333333"/>
                </a:solidFill>
              </a:rPr>
              <a:t>Porst </a:t>
            </a:r>
            <a:r>
              <a:rPr lang="de-DE" sz="1200" i="1" dirty="0" smtClean="0">
                <a:solidFill>
                  <a:srgbClr val="333333"/>
                </a:solidFill>
              </a:rPr>
              <a:t>et al.</a:t>
            </a:r>
            <a:r>
              <a:rPr lang="de-DE" sz="1200" dirty="0" smtClean="0">
                <a:solidFill>
                  <a:srgbClr val="333333"/>
                </a:solidFill>
              </a:rPr>
              <a:t>, </a:t>
            </a:r>
            <a:r>
              <a:rPr lang="pl-PL" sz="1200" dirty="0" smtClean="0">
                <a:solidFill>
                  <a:srgbClr val="333333"/>
                </a:solidFill>
              </a:rPr>
              <a:t>AIP Conf. Proc. </a:t>
            </a:r>
            <a:r>
              <a:rPr lang="pl-PL" sz="1200" b="1" dirty="0" smtClean="0">
                <a:solidFill>
                  <a:srgbClr val="333333"/>
                </a:solidFill>
              </a:rPr>
              <a:t>1185</a:t>
            </a:r>
            <a:r>
              <a:rPr lang="pl-PL" sz="1200" dirty="0" smtClean="0">
                <a:solidFill>
                  <a:srgbClr val="333333"/>
                </a:solidFill>
              </a:rPr>
              <a:t> (2009)</a:t>
            </a:r>
            <a:r>
              <a:rPr lang="de-DE" sz="1200" dirty="0" smtClean="0">
                <a:solidFill>
                  <a:srgbClr val="333333"/>
                </a:solidFill>
              </a:rPr>
              <a:t> </a:t>
            </a:r>
            <a:r>
              <a:rPr lang="pl-PL" sz="1200" dirty="0" smtClean="0">
                <a:solidFill>
                  <a:srgbClr val="333333"/>
                </a:solidFill>
              </a:rPr>
              <a:t>599</a:t>
            </a:r>
            <a:endParaRPr lang="en-US" sz="1200" dirty="0">
              <a:solidFill>
                <a:srgbClr val="333333"/>
              </a:solidFill>
            </a:endParaRPr>
          </a:p>
        </p:txBody>
      </p:sp>
      <p:sp>
        <p:nvSpPr>
          <p:cNvPr id="20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3" name="Textfeld 6"/>
          <p:cNvSpPr txBox="1"/>
          <p:nvPr/>
        </p:nvSpPr>
        <p:spPr>
          <a:xfrm>
            <a:off x="71406" y="139463"/>
            <a:ext cx="3821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The Hydra </a:t>
            </a:r>
            <a:r>
              <a:rPr lang="de-DE" sz="3600" dirty="0" err="1" smtClean="0"/>
              <a:t>principle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24911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Content Placeholder 2"/>
          <p:cNvSpPr>
            <a:spLocks/>
          </p:cNvSpPr>
          <p:nvPr/>
        </p:nvSpPr>
        <p:spPr bwMode="auto">
          <a:xfrm>
            <a:off x="2268538" y="1268413"/>
            <a:ext cx="381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800"/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0" y="1206000"/>
            <a:ext cx="5342382" cy="53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71406" y="139463"/>
            <a:ext cx="341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Read out </a:t>
            </a:r>
            <a:r>
              <a:rPr lang="de-DE" sz="3600" dirty="0" err="1" smtClean="0"/>
              <a:t>scheme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82421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Content Placeholder 2"/>
          <p:cNvSpPr>
            <a:spLocks/>
          </p:cNvSpPr>
          <p:nvPr/>
        </p:nvSpPr>
        <p:spPr bwMode="auto">
          <a:xfrm>
            <a:off x="2268538" y="1268413"/>
            <a:ext cx="381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800"/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0" y="1206000"/>
            <a:ext cx="5342382" cy="53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/>
          <p:nvPr/>
        </p:nvGrpSpPr>
        <p:grpSpPr>
          <a:xfrm>
            <a:off x="755576" y="3438208"/>
            <a:ext cx="935552" cy="1070912"/>
            <a:chOff x="432000" y="4221088"/>
            <a:chExt cx="935552" cy="1070912"/>
          </a:xfrm>
        </p:grpSpPr>
        <p:sp>
          <p:nvSpPr>
            <p:cNvPr id="18" name="Rectangle 17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Arc 8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19"/>
          <p:cNvGrpSpPr/>
          <p:nvPr/>
        </p:nvGrpSpPr>
        <p:grpSpPr>
          <a:xfrm flipV="1">
            <a:off x="2124280" y="954000"/>
            <a:ext cx="935552" cy="1070912"/>
            <a:chOff x="432000" y="4221088"/>
            <a:chExt cx="935552" cy="1070912"/>
          </a:xfrm>
        </p:grpSpPr>
        <p:sp>
          <p:nvSpPr>
            <p:cNvPr id="21" name="Rectangle 20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Arc 24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27" name="Straight Arrow Connector 26"/>
          <p:cNvCxnSpPr>
            <a:stCxn id="18" idx="3"/>
          </p:cNvCxnSpPr>
          <p:nvPr/>
        </p:nvCxnSpPr>
        <p:spPr>
          <a:xfrm>
            <a:off x="1475576" y="414912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844560" y="129600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Textfeld 6"/>
          <p:cNvSpPr txBox="1"/>
          <p:nvPr/>
        </p:nvSpPr>
        <p:spPr>
          <a:xfrm>
            <a:off x="71406" y="139463"/>
            <a:ext cx="341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Read out </a:t>
            </a:r>
            <a:r>
              <a:rPr lang="de-DE" sz="3600" dirty="0" err="1" smtClean="0"/>
              <a:t>scheme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59445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Content Placeholder 2"/>
          <p:cNvSpPr>
            <a:spLocks/>
          </p:cNvSpPr>
          <p:nvPr/>
        </p:nvSpPr>
        <p:spPr bwMode="auto">
          <a:xfrm>
            <a:off x="2268538" y="1268413"/>
            <a:ext cx="381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800"/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0" y="1206000"/>
            <a:ext cx="5342382" cy="53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/>
          <p:nvPr/>
        </p:nvGrpSpPr>
        <p:grpSpPr>
          <a:xfrm>
            <a:off x="755576" y="3438208"/>
            <a:ext cx="935552" cy="1070912"/>
            <a:chOff x="432000" y="4221088"/>
            <a:chExt cx="935552" cy="1070912"/>
          </a:xfrm>
        </p:grpSpPr>
        <p:sp>
          <p:nvSpPr>
            <p:cNvPr id="18" name="Rectangle 17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Arc 8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19"/>
          <p:cNvGrpSpPr/>
          <p:nvPr/>
        </p:nvGrpSpPr>
        <p:grpSpPr>
          <a:xfrm flipV="1">
            <a:off x="2124280" y="954000"/>
            <a:ext cx="935552" cy="1070912"/>
            <a:chOff x="432000" y="4221088"/>
            <a:chExt cx="935552" cy="1070912"/>
          </a:xfrm>
        </p:grpSpPr>
        <p:sp>
          <p:nvSpPr>
            <p:cNvPr id="21" name="Rectangle 20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Arc 24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27" name="Straight Arrow Connector 26"/>
          <p:cNvCxnSpPr>
            <a:stCxn id="18" idx="3"/>
          </p:cNvCxnSpPr>
          <p:nvPr/>
        </p:nvCxnSpPr>
        <p:spPr>
          <a:xfrm>
            <a:off x="1475576" y="414912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844560" y="129600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30"/>
          <p:cNvGrpSpPr/>
          <p:nvPr/>
        </p:nvGrpSpPr>
        <p:grpSpPr>
          <a:xfrm>
            <a:off x="2602800" y="3402000"/>
            <a:ext cx="1213200" cy="504000"/>
            <a:chOff x="2602800" y="3402000"/>
            <a:chExt cx="1213200" cy="504000"/>
          </a:xfrm>
        </p:grpSpPr>
        <p:sp>
          <p:nvSpPr>
            <p:cNvPr id="20" name="Rectangle 19"/>
            <p:cNvSpPr/>
            <p:nvPr/>
          </p:nvSpPr>
          <p:spPr>
            <a:xfrm>
              <a:off x="26028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120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34"/>
          <p:cNvGrpSpPr/>
          <p:nvPr/>
        </p:nvGrpSpPr>
        <p:grpSpPr>
          <a:xfrm>
            <a:off x="2602800" y="4077072"/>
            <a:ext cx="1213200" cy="504000"/>
            <a:chOff x="2602800" y="3402000"/>
            <a:chExt cx="1213200" cy="504000"/>
          </a:xfrm>
        </p:grpSpPr>
        <p:sp>
          <p:nvSpPr>
            <p:cNvPr id="36" name="Rectangle 35"/>
            <p:cNvSpPr/>
            <p:nvPr/>
          </p:nvSpPr>
          <p:spPr>
            <a:xfrm>
              <a:off x="26028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120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Textfeld 6"/>
          <p:cNvSpPr txBox="1"/>
          <p:nvPr/>
        </p:nvSpPr>
        <p:spPr>
          <a:xfrm>
            <a:off x="71406" y="139463"/>
            <a:ext cx="341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Read out </a:t>
            </a:r>
            <a:r>
              <a:rPr lang="de-DE" sz="3600" dirty="0" err="1" smtClean="0"/>
              <a:t>scheme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0819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Content Placeholder 2"/>
          <p:cNvSpPr>
            <a:spLocks/>
          </p:cNvSpPr>
          <p:nvPr/>
        </p:nvSpPr>
        <p:spPr bwMode="auto">
          <a:xfrm>
            <a:off x="2268538" y="1268413"/>
            <a:ext cx="381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800"/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0" y="1206000"/>
            <a:ext cx="5342382" cy="53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/>
          <p:nvPr/>
        </p:nvGrpSpPr>
        <p:grpSpPr>
          <a:xfrm>
            <a:off x="755576" y="3438208"/>
            <a:ext cx="935552" cy="1070912"/>
            <a:chOff x="432000" y="4221088"/>
            <a:chExt cx="935552" cy="1070912"/>
          </a:xfrm>
        </p:grpSpPr>
        <p:sp>
          <p:nvSpPr>
            <p:cNvPr id="18" name="Rectangle 17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Arc 8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19"/>
          <p:cNvGrpSpPr/>
          <p:nvPr/>
        </p:nvGrpSpPr>
        <p:grpSpPr>
          <a:xfrm flipV="1">
            <a:off x="2124280" y="954000"/>
            <a:ext cx="935552" cy="1070912"/>
            <a:chOff x="432000" y="4221088"/>
            <a:chExt cx="935552" cy="1070912"/>
          </a:xfrm>
        </p:grpSpPr>
        <p:sp>
          <p:nvSpPr>
            <p:cNvPr id="21" name="Rectangle 20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Arc 24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27" name="Straight Arrow Connector 26"/>
          <p:cNvCxnSpPr>
            <a:stCxn id="18" idx="3"/>
          </p:cNvCxnSpPr>
          <p:nvPr/>
        </p:nvCxnSpPr>
        <p:spPr>
          <a:xfrm>
            <a:off x="1475576" y="414912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844560" y="129600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30"/>
          <p:cNvGrpSpPr/>
          <p:nvPr/>
        </p:nvGrpSpPr>
        <p:grpSpPr>
          <a:xfrm>
            <a:off x="2602800" y="3402000"/>
            <a:ext cx="1213200" cy="504000"/>
            <a:chOff x="2602800" y="3402000"/>
            <a:chExt cx="1213200" cy="504000"/>
          </a:xfrm>
        </p:grpSpPr>
        <p:sp>
          <p:nvSpPr>
            <p:cNvPr id="20" name="Rectangle 19"/>
            <p:cNvSpPr/>
            <p:nvPr/>
          </p:nvSpPr>
          <p:spPr>
            <a:xfrm>
              <a:off x="26028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120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34"/>
          <p:cNvGrpSpPr/>
          <p:nvPr/>
        </p:nvGrpSpPr>
        <p:grpSpPr>
          <a:xfrm>
            <a:off x="2602800" y="4077072"/>
            <a:ext cx="1213200" cy="504000"/>
            <a:chOff x="2602800" y="3402000"/>
            <a:chExt cx="1213200" cy="504000"/>
          </a:xfrm>
        </p:grpSpPr>
        <p:sp>
          <p:nvSpPr>
            <p:cNvPr id="36" name="Rectangle 35"/>
            <p:cNvSpPr/>
            <p:nvPr/>
          </p:nvSpPr>
          <p:spPr>
            <a:xfrm>
              <a:off x="26028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12000" y="3402000"/>
              <a:ext cx="504000" cy="50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164288" y="3429000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+</a:t>
            </a:r>
            <a:endParaRPr lang="en-US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7236296" y="4150821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-</a:t>
            </a:r>
            <a:endParaRPr lang="en-US" sz="3600" dirty="0"/>
          </a:p>
        </p:txBody>
      </p:sp>
      <p:sp>
        <p:nvSpPr>
          <p:cNvPr id="31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Textfeld 6"/>
          <p:cNvSpPr txBox="1"/>
          <p:nvPr/>
        </p:nvSpPr>
        <p:spPr>
          <a:xfrm>
            <a:off x="71406" y="139463"/>
            <a:ext cx="341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Read out </a:t>
            </a:r>
            <a:r>
              <a:rPr lang="de-DE" sz="3600" dirty="0" err="1" smtClean="0"/>
              <a:t>scheme</a:t>
            </a:r>
            <a:endParaRPr lang="de-DE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2843808" y="638306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+</a:t>
            </a:r>
            <a:endParaRPr lang="en-US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3563888" y="638306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-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133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Content Placeholder 2"/>
          <p:cNvSpPr>
            <a:spLocks/>
          </p:cNvSpPr>
          <p:nvPr/>
        </p:nvSpPr>
        <p:spPr bwMode="auto">
          <a:xfrm>
            <a:off x="2268538" y="1268413"/>
            <a:ext cx="381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800"/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0" y="1206000"/>
            <a:ext cx="5342382" cy="53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/>
          <p:nvPr/>
        </p:nvGrpSpPr>
        <p:grpSpPr>
          <a:xfrm>
            <a:off x="755576" y="3438208"/>
            <a:ext cx="935552" cy="1070912"/>
            <a:chOff x="432000" y="4221088"/>
            <a:chExt cx="935552" cy="1070912"/>
          </a:xfrm>
        </p:grpSpPr>
        <p:sp>
          <p:nvSpPr>
            <p:cNvPr id="18" name="Rectangle 17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Arc 8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19"/>
          <p:cNvGrpSpPr/>
          <p:nvPr/>
        </p:nvGrpSpPr>
        <p:grpSpPr>
          <a:xfrm flipV="1">
            <a:off x="2124280" y="954000"/>
            <a:ext cx="935552" cy="1070912"/>
            <a:chOff x="432000" y="4221088"/>
            <a:chExt cx="935552" cy="1070912"/>
          </a:xfrm>
        </p:grpSpPr>
        <p:sp>
          <p:nvSpPr>
            <p:cNvPr id="21" name="Rectangle 20"/>
            <p:cNvSpPr/>
            <p:nvPr/>
          </p:nvSpPr>
          <p:spPr>
            <a:xfrm>
              <a:off x="432000" y="4572000"/>
              <a:ext cx="720000" cy="720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539552" y="4221088"/>
              <a:ext cx="828000" cy="933090"/>
              <a:chOff x="395536" y="1124744"/>
              <a:chExt cx="1789153" cy="2016224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395536" y="3140968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44528" y="2189624"/>
                <a:ext cx="8384" cy="9444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Arc 24"/>
              <p:cNvSpPr/>
              <p:nvPr/>
            </p:nvSpPr>
            <p:spPr>
              <a:xfrm rot="10800000">
                <a:off x="744529" y="1124744"/>
                <a:ext cx="1440160" cy="2016224"/>
              </a:xfrm>
              <a:prstGeom prst="arc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27" name="Straight Arrow Connector 26"/>
          <p:cNvCxnSpPr>
            <a:stCxn id="18" idx="3"/>
          </p:cNvCxnSpPr>
          <p:nvPr/>
        </p:nvCxnSpPr>
        <p:spPr>
          <a:xfrm>
            <a:off x="1475576" y="414912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844560" y="1296000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312000" y="3402000"/>
            <a:ext cx="504000" cy="504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6" name="Textfeld 6"/>
          <p:cNvSpPr txBox="1"/>
          <p:nvPr/>
        </p:nvSpPr>
        <p:spPr>
          <a:xfrm>
            <a:off x="71406" y="139463"/>
            <a:ext cx="341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Read out </a:t>
            </a:r>
            <a:r>
              <a:rPr lang="de-DE" sz="3600" dirty="0" err="1" smtClean="0"/>
              <a:t>scheme</a:t>
            </a:r>
            <a:endParaRPr lang="de-DE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43808" y="638306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+</a:t>
            </a:r>
            <a:endParaRPr lang="en-US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3563888" y="638306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-</a:t>
            </a:r>
            <a:endParaRPr lang="en-US" sz="3600" dirty="0"/>
          </a:p>
        </p:txBody>
      </p:sp>
      <p:sp>
        <p:nvSpPr>
          <p:cNvPr id="32" name="TextBox 31"/>
          <p:cNvSpPr txBox="1"/>
          <p:nvPr/>
        </p:nvSpPr>
        <p:spPr>
          <a:xfrm>
            <a:off x="7164288" y="3429000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+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7236296" y="4150821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-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601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Content Placeholder 3" descr="threeInch_exQ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712" y="954460"/>
            <a:ext cx="5257764" cy="5282852"/>
          </a:xfrm>
        </p:spPr>
      </p:pic>
      <p:cxnSp>
        <p:nvCxnSpPr>
          <p:cNvPr id="10" name="Straight Arrow Connector 9"/>
          <p:cNvCxnSpPr/>
          <p:nvPr/>
        </p:nvCxnSpPr>
        <p:spPr>
          <a:xfrm>
            <a:off x="7308988" y="2204864"/>
            <a:ext cx="0" cy="2736304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TextBox 14"/>
          <p:cNvSpPr txBox="1">
            <a:spLocks noChangeArrowheads="1"/>
          </p:cNvSpPr>
          <p:nvPr/>
        </p:nvSpPr>
        <p:spPr bwMode="auto">
          <a:xfrm>
            <a:off x="7451863" y="3348038"/>
            <a:ext cx="1152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 smtClean="0"/>
              <a:t>4.5 cm</a:t>
            </a:r>
            <a:endParaRPr lang="en-US" sz="1400" dirty="0"/>
          </a:p>
        </p:txBody>
      </p:sp>
      <p:sp>
        <p:nvSpPr>
          <p:cNvPr id="18439" name="Rectangle 15"/>
          <p:cNvSpPr>
            <a:spLocks noChangeArrowheads="1"/>
          </p:cNvSpPr>
          <p:nvPr/>
        </p:nvSpPr>
        <p:spPr bwMode="auto">
          <a:xfrm>
            <a:off x="7308988" y="3348038"/>
            <a:ext cx="287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~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6012844" y="2204864"/>
            <a:ext cx="12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012000" y="4941168"/>
            <a:ext cx="129698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179710" y="5229200"/>
            <a:ext cx="4032250" cy="1557337"/>
          </a:xfrm>
        </p:spPr>
        <p:txBody>
          <a:bodyPr/>
          <a:lstStyle/>
          <a:p>
            <a:pPr eaLnBrk="1" hangingPunct="1"/>
            <a:r>
              <a:rPr lang="de-DE" sz="2000" dirty="0" smtClean="0"/>
              <a:t>64</a:t>
            </a:r>
            <a:r>
              <a:rPr lang="de-DE" sz="1000" dirty="0" smtClean="0"/>
              <a:t> </a:t>
            </a:r>
            <a:r>
              <a:rPr lang="de-DE" sz="2000" dirty="0" smtClean="0"/>
              <a:t>×</a:t>
            </a:r>
            <a:r>
              <a:rPr lang="de-DE" sz="1000" dirty="0" smtClean="0"/>
              <a:t> </a:t>
            </a:r>
            <a:r>
              <a:rPr lang="de-DE" sz="2000" dirty="0" smtClean="0"/>
              <a:t>64 </a:t>
            </a:r>
            <a:r>
              <a:rPr lang="de-DE" sz="2000" dirty="0" err="1" smtClean="0"/>
              <a:t>pixels</a:t>
            </a:r>
            <a:endParaRPr lang="de-DE" sz="2000" dirty="0" smtClean="0"/>
          </a:p>
          <a:p>
            <a:pPr eaLnBrk="1" hangingPunct="1"/>
            <a:r>
              <a:rPr lang="de-DE" sz="2000" dirty="0" smtClean="0"/>
              <a:t>200 eV (FWHM)</a:t>
            </a:r>
          </a:p>
          <a:p>
            <a:pPr eaLnBrk="1" hangingPunct="1"/>
            <a:r>
              <a:rPr lang="de-DE" sz="2000" dirty="0" smtClean="0"/>
              <a:t>32</a:t>
            </a:r>
            <a:r>
              <a:rPr lang="de-DE" sz="1000" dirty="0" smtClean="0"/>
              <a:t> </a:t>
            </a:r>
            <a:r>
              <a:rPr lang="de-DE" sz="2000" dirty="0" smtClean="0"/>
              <a:t>×</a:t>
            </a:r>
            <a:r>
              <a:rPr lang="de-DE" sz="1000" dirty="0" smtClean="0"/>
              <a:t> </a:t>
            </a:r>
            <a:r>
              <a:rPr lang="de-DE" sz="2000" dirty="0" smtClean="0"/>
              <a:t>32 </a:t>
            </a:r>
            <a:r>
              <a:rPr lang="de-DE" sz="2000" dirty="0" err="1" smtClean="0"/>
              <a:t>temperature</a:t>
            </a:r>
            <a:r>
              <a:rPr lang="de-DE" sz="2000" dirty="0" smtClean="0"/>
              <a:t> </a:t>
            </a:r>
            <a:r>
              <a:rPr lang="de-DE" sz="2000" dirty="0" err="1" smtClean="0"/>
              <a:t>sensors</a:t>
            </a:r>
            <a:endParaRPr lang="de-DE" sz="2000" dirty="0" smtClean="0"/>
          </a:p>
          <a:p>
            <a:pPr eaLnBrk="1" hangingPunct="1"/>
            <a:r>
              <a:rPr lang="de-DE" sz="2000" dirty="0" smtClean="0"/>
              <a:t>Read out </a:t>
            </a:r>
            <a:r>
              <a:rPr lang="de-DE" sz="2000" dirty="0" err="1" smtClean="0"/>
              <a:t>by</a:t>
            </a:r>
            <a:r>
              <a:rPr lang="de-DE" sz="2000" dirty="0" smtClean="0"/>
              <a:t> 16</a:t>
            </a:r>
            <a:r>
              <a:rPr lang="de-DE" sz="1000" dirty="0" smtClean="0"/>
              <a:t> </a:t>
            </a:r>
            <a:r>
              <a:rPr lang="de-DE" sz="2000" dirty="0" smtClean="0"/>
              <a:t>+</a:t>
            </a:r>
            <a:r>
              <a:rPr lang="de-DE" sz="1000" dirty="0" smtClean="0"/>
              <a:t> </a:t>
            </a:r>
            <a:r>
              <a:rPr lang="de-DE" sz="2000" dirty="0" smtClean="0"/>
              <a:t>16 SQUIDs</a:t>
            </a:r>
          </a:p>
        </p:txBody>
      </p:sp>
      <p:sp>
        <p:nvSpPr>
          <p:cNvPr id="11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Textfeld 6"/>
          <p:cNvSpPr txBox="1"/>
          <p:nvPr/>
        </p:nvSpPr>
        <p:spPr>
          <a:xfrm>
            <a:off x="71406" y="139463"/>
            <a:ext cx="6282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MOCCA: a 4k-pixel MMC </a:t>
            </a:r>
            <a:r>
              <a:rPr lang="de-DE" sz="3600" dirty="0" err="1" smtClean="0"/>
              <a:t>camera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2747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07504" y="4365104"/>
            <a:ext cx="4536504" cy="1872208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feld 3"/>
          <p:cNvSpPr txBox="1"/>
          <p:nvPr/>
        </p:nvSpPr>
        <p:spPr>
          <a:xfrm>
            <a:off x="251520" y="4365104"/>
            <a:ext cx="6948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1F497D"/>
                </a:solidFill>
              </a:rPr>
              <a:t>But:</a:t>
            </a:r>
            <a:endParaRPr lang="de-DE" sz="2000" dirty="0" smtClean="0"/>
          </a:p>
          <a:p>
            <a:endParaRPr lang="de-DE" sz="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n</a:t>
            </a:r>
            <a:r>
              <a:rPr lang="de-DE" sz="2000" dirty="0" err="1" smtClean="0"/>
              <a:t>umber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wires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p</a:t>
            </a:r>
            <a:r>
              <a:rPr lang="de-DE" sz="2000" dirty="0" err="1" smtClean="0"/>
              <a:t>arasitic</a:t>
            </a:r>
            <a:r>
              <a:rPr lang="de-DE" sz="2000" dirty="0" smtClean="0"/>
              <a:t> </a:t>
            </a:r>
            <a:r>
              <a:rPr lang="de-DE" sz="2000" dirty="0" err="1" smtClean="0"/>
              <a:t>heat</a:t>
            </a:r>
            <a:r>
              <a:rPr lang="de-DE" sz="2000" dirty="0" smtClean="0"/>
              <a:t> </a:t>
            </a:r>
            <a:r>
              <a:rPr lang="de-DE" sz="2000" dirty="0" err="1" smtClean="0"/>
              <a:t>load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c</a:t>
            </a:r>
            <a:r>
              <a:rPr lang="de-DE" sz="2000" dirty="0" err="1" smtClean="0"/>
              <a:t>osts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complexity</a:t>
            </a:r>
            <a:endParaRPr lang="de-DE" sz="2000" dirty="0" smtClean="0"/>
          </a:p>
        </p:txBody>
      </p:sp>
      <p:sp>
        <p:nvSpPr>
          <p:cNvPr id="6" name="Geschweifte Klammer rechts 5"/>
          <p:cNvSpPr/>
          <p:nvPr/>
        </p:nvSpPr>
        <p:spPr>
          <a:xfrm>
            <a:off x="3059832" y="4797152"/>
            <a:ext cx="504056" cy="1178262"/>
          </a:xfrm>
          <a:prstGeom prst="rightBrac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4788024" y="5157192"/>
            <a:ext cx="576064" cy="405101"/>
          </a:xfrm>
          <a:prstGeom prst="rightArrow">
            <a:avLst/>
          </a:prstGeom>
          <a:solidFill>
            <a:srgbClr val="D9D9D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436096" y="5157192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>
                <a:solidFill>
                  <a:srgbClr val="1F497D"/>
                </a:solidFill>
              </a:rPr>
              <a:t>multiplexing</a:t>
            </a:r>
            <a:r>
              <a:rPr lang="de-DE" sz="2000" dirty="0" smtClean="0">
                <a:solidFill>
                  <a:srgbClr val="1F497D"/>
                </a:solidFill>
              </a:rPr>
              <a:t> </a:t>
            </a:r>
            <a:r>
              <a:rPr lang="de-DE" sz="2000" dirty="0" err="1" smtClean="0">
                <a:solidFill>
                  <a:srgbClr val="1F497D"/>
                </a:solidFill>
              </a:rPr>
              <a:t>scheme</a:t>
            </a:r>
            <a:r>
              <a:rPr lang="de-DE" sz="2000" dirty="0" smtClean="0">
                <a:solidFill>
                  <a:srgbClr val="1F497D"/>
                </a:solidFill>
              </a:rPr>
              <a:t> </a:t>
            </a:r>
            <a:r>
              <a:rPr lang="de-DE" sz="2000" dirty="0" err="1" smtClean="0">
                <a:solidFill>
                  <a:srgbClr val="1F497D"/>
                </a:solidFill>
              </a:rPr>
              <a:t>required</a:t>
            </a:r>
            <a:endParaRPr lang="de-DE" sz="2000" dirty="0">
              <a:solidFill>
                <a:srgbClr val="1F497D"/>
              </a:solidFill>
            </a:endParaRPr>
          </a:p>
          <a:p>
            <a:pPr algn="ctr"/>
            <a:r>
              <a:rPr lang="de-DE" sz="2000" dirty="0" smtClean="0"/>
              <a:t>(TDM, </a:t>
            </a:r>
            <a:r>
              <a:rPr lang="de-DE" sz="2000" u="sng" dirty="0" smtClean="0"/>
              <a:t>FDM</a:t>
            </a:r>
            <a:r>
              <a:rPr lang="de-DE" sz="2000" dirty="0" smtClean="0"/>
              <a:t>, CDM, …)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115616" y="1124744"/>
            <a:ext cx="6948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>
                <a:solidFill>
                  <a:srgbClr val="1F497D"/>
                </a:solidFill>
              </a:rPr>
              <a:t>Simplest</a:t>
            </a:r>
            <a:r>
              <a:rPr lang="de-DE" sz="2000" dirty="0" smtClean="0">
                <a:solidFill>
                  <a:srgbClr val="1F497D"/>
                </a:solidFill>
              </a:rPr>
              <a:t> </a:t>
            </a:r>
            <a:r>
              <a:rPr lang="de-DE" sz="2000" dirty="0" err="1" smtClean="0">
                <a:solidFill>
                  <a:srgbClr val="1F497D"/>
                </a:solidFill>
              </a:rPr>
              <a:t>idea</a:t>
            </a:r>
            <a:r>
              <a:rPr lang="de-DE" sz="2000" dirty="0" smtClean="0">
                <a:solidFill>
                  <a:srgbClr val="1F497D"/>
                </a:solidFill>
              </a:rPr>
              <a:t>: </a:t>
            </a:r>
            <a:r>
              <a:rPr lang="de-DE" sz="2000" dirty="0" err="1" smtClean="0"/>
              <a:t>duplicate</a:t>
            </a:r>
            <a:r>
              <a:rPr lang="de-DE" sz="2000" dirty="0" smtClean="0"/>
              <a:t> </a:t>
            </a:r>
            <a:r>
              <a:rPr lang="de-DE" sz="2000" dirty="0" err="1" smtClean="0"/>
              <a:t>single</a:t>
            </a:r>
            <a:r>
              <a:rPr lang="de-DE" sz="2000" dirty="0" smtClean="0"/>
              <a:t> </a:t>
            </a:r>
            <a:r>
              <a:rPr lang="de-DE" sz="2000" dirty="0" err="1" smtClean="0"/>
              <a:t>channel</a:t>
            </a:r>
            <a:r>
              <a:rPr lang="de-DE" sz="2000" dirty="0" smtClean="0"/>
              <a:t> </a:t>
            </a:r>
            <a:r>
              <a:rPr lang="de-DE" sz="2000" dirty="0" err="1" smtClean="0"/>
              <a:t>readout</a:t>
            </a:r>
            <a:endParaRPr lang="de-DE" sz="2000" dirty="0" smtClean="0"/>
          </a:p>
        </p:txBody>
      </p:sp>
      <p:sp>
        <p:nvSpPr>
          <p:cNvPr id="14" name="Textfeld 13"/>
          <p:cNvSpPr txBox="1"/>
          <p:nvPr/>
        </p:nvSpPr>
        <p:spPr>
          <a:xfrm>
            <a:off x="3644280" y="5127575"/>
            <a:ext cx="639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C00000"/>
                </a:solidFill>
                <a:sym typeface="Symbol"/>
              </a:rPr>
              <a:t></a:t>
            </a:r>
            <a:r>
              <a:rPr lang="de-DE" sz="2400" b="1" i="1" dirty="0" smtClean="0">
                <a:solidFill>
                  <a:srgbClr val="C00000"/>
                </a:solidFill>
                <a:sym typeface="Symbol"/>
              </a:rPr>
              <a:t>N</a:t>
            </a:r>
            <a:endParaRPr lang="de-DE" sz="2400" b="1" i="1" dirty="0" smtClean="0">
              <a:solidFill>
                <a:srgbClr val="C00000"/>
              </a:solidFill>
            </a:endParaRPr>
          </a:p>
        </p:txBody>
      </p:sp>
      <p:pic>
        <p:nvPicPr>
          <p:cNvPr id="15" name="Picture 3" descr="D:\andreas\veroeffentlichungen\2013_SPARC_Jena\IMG_112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29"/>
          <a:stretch/>
        </p:blipFill>
        <p:spPr bwMode="auto">
          <a:xfrm rot="5400000">
            <a:off x="-420371" y="2300691"/>
            <a:ext cx="2160240" cy="11044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andreas\veroeffentlichungen\2013_SPARC_Jena\ChipNeuAbsorber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2160240" cy="2160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/>
          <p:cNvSpPr txBox="1"/>
          <p:nvPr/>
        </p:nvSpPr>
        <p:spPr>
          <a:xfrm>
            <a:off x="4932040" y="1835532"/>
            <a:ext cx="421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1F497D"/>
                </a:solidFill>
              </a:rPr>
              <a:t>Brute</a:t>
            </a:r>
            <a:r>
              <a:rPr lang="de-DE" dirty="0" smtClean="0">
                <a:solidFill>
                  <a:srgbClr val="1F497D"/>
                </a:solidFill>
              </a:rPr>
              <a:t> </a:t>
            </a:r>
            <a:r>
              <a:rPr lang="de-DE" dirty="0" err="1" smtClean="0">
                <a:solidFill>
                  <a:srgbClr val="1F497D"/>
                </a:solidFill>
              </a:rPr>
              <a:t>force</a:t>
            </a:r>
            <a:r>
              <a:rPr lang="de-DE" dirty="0" smtClean="0">
                <a:solidFill>
                  <a:srgbClr val="1F497D"/>
                </a:solidFill>
              </a:rPr>
              <a:t> </a:t>
            </a:r>
            <a:r>
              <a:rPr lang="de-DE" dirty="0" err="1" smtClean="0">
                <a:solidFill>
                  <a:srgbClr val="1F497D"/>
                </a:solidFill>
              </a:rPr>
              <a:t>read</a:t>
            </a:r>
            <a:r>
              <a:rPr lang="de-DE" dirty="0" smtClean="0">
                <a:solidFill>
                  <a:srgbClr val="1F497D"/>
                </a:solidFill>
              </a:rPr>
              <a:t>-out </a:t>
            </a:r>
            <a:r>
              <a:rPr lang="de-DE" dirty="0" err="1" smtClean="0">
                <a:solidFill>
                  <a:srgbClr val="1F497D"/>
                </a:solidFill>
              </a:rPr>
              <a:t>of</a:t>
            </a:r>
            <a:r>
              <a:rPr lang="de-DE" dirty="0" smtClean="0">
                <a:solidFill>
                  <a:srgbClr val="1F497D"/>
                </a:solidFill>
              </a:rPr>
              <a:t> 8x8 x-</a:t>
            </a:r>
            <a:r>
              <a:rPr lang="de-DE" dirty="0" err="1" smtClean="0">
                <a:solidFill>
                  <a:srgbClr val="1F497D"/>
                </a:solidFill>
              </a:rPr>
              <a:t>ray</a:t>
            </a:r>
            <a:r>
              <a:rPr lang="de-DE" dirty="0" smtClean="0">
                <a:solidFill>
                  <a:srgbClr val="1F497D"/>
                </a:solidFill>
              </a:rPr>
              <a:t> </a:t>
            </a:r>
            <a:r>
              <a:rPr lang="de-DE" dirty="0" err="1" smtClean="0">
                <a:solidFill>
                  <a:srgbClr val="1F497D"/>
                </a:solidFill>
              </a:rPr>
              <a:t>detectors</a:t>
            </a:r>
            <a:endParaRPr lang="de-DE" dirty="0" smtClean="0"/>
          </a:p>
        </p:txBody>
      </p:sp>
      <p:pic>
        <p:nvPicPr>
          <p:cNvPr id="18" name="Picture 3" descr="D:\andreas\veroeffentlichungen\2013_SPARC_Jena\IMG_112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29"/>
          <a:stretch/>
        </p:blipFill>
        <p:spPr bwMode="auto">
          <a:xfrm rot="5400000" flipV="1">
            <a:off x="791580" y="2312876"/>
            <a:ext cx="2160240" cy="108012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Textfeld 6"/>
          <p:cNvSpPr txBox="1"/>
          <p:nvPr/>
        </p:nvSpPr>
        <p:spPr>
          <a:xfrm>
            <a:off x="71406" y="139463"/>
            <a:ext cx="8650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/>
              <a:t>How</a:t>
            </a:r>
            <a:r>
              <a:rPr lang="de-DE" sz="3600" dirty="0"/>
              <a:t> </a:t>
            </a:r>
            <a:r>
              <a:rPr lang="de-DE" sz="3600" dirty="0" err="1"/>
              <a:t>to</a:t>
            </a:r>
            <a:r>
              <a:rPr lang="de-DE" sz="3600" dirty="0"/>
              <a:t> </a:t>
            </a:r>
            <a:r>
              <a:rPr lang="de-DE" sz="3600" dirty="0" err="1"/>
              <a:t>read</a:t>
            </a:r>
            <a:r>
              <a:rPr lang="de-DE" sz="3600" dirty="0"/>
              <a:t>-out 1000s </a:t>
            </a:r>
            <a:r>
              <a:rPr lang="de-DE" sz="3600" dirty="0" err="1" smtClean="0"/>
              <a:t>of</a:t>
            </a:r>
            <a:r>
              <a:rPr lang="de-DE" sz="3600" dirty="0" smtClean="0"/>
              <a:t> high-</a:t>
            </a:r>
            <a:r>
              <a:rPr lang="de-DE" sz="3600" dirty="0" err="1" smtClean="0"/>
              <a:t>res</a:t>
            </a:r>
            <a:r>
              <a:rPr lang="de-DE" sz="3600" dirty="0" smtClean="0"/>
              <a:t> </a:t>
            </a:r>
            <a:r>
              <a:rPr lang="de-DE" sz="3600" dirty="0" err="1"/>
              <a:t>detectors</a:t>
            </a:r>
            <a:r>
              <a:rPr lang="de-DE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7213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7" y="2934636"/>
            <a:ext cx="8285047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08723"/>
            <a:ext cx="2304000" cy="140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96" y="279022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501026" y="2790220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OUT</a:t>
            </a:r>
            <a:endParaRPr lang="en-US" dirty="0"/>
          </a:p>
        </p:txBody>
      </p:sp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52881"/>
            <a:ext cx="2376000" cy="146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6341078"/>
            <a:ext cx="5239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Microwave SQUID Multiplexer for the Readout of Metallic Magnetic Calorimeters</a:t>
            </a:r>
            <a:br>
              <a:rPr lang="en-US" sz="1200" dirty="0"/>
            </a:br>
            <a:r>
              <a:rPr lang="en-US" sz="1200" dirty="0" err="1" smtClean="0"/>
              <a:t>S.Kempf</a:t>
            </a:r>
            <a:r>
              <a:rPr lang="en-US" sz="1200" dirty="0"/>
              <a:t> </a:t>
            </a:r>
            <a:r>
              <a:rPr lang="en-US" sz="1200" dirty="0" smtClean="0"/>
              <a:t>et al., </a:t>
            </a:r>
            <a:r>
              <a:rPr lang="en-US" sz="1200" i="1" dirty="0"/>
              <a:t>J. Low. Temp. Phys. </a:t>
            </a:r>
            <a:r>
              <a:rPr lang="en-US" sz="1200" b="1" dirty="0"/>
              <a:t>175</a:t>
            </a:r>
            <a:r>
              <a:rPr lang="en-US" sz="1200" dirty="0"/>
              <a:t> (2014) 850-860</a:t>
            </a:r>
          </a:p>
        </p:txBody>
      </p:sp>
      <p:sp>
        <p:nvSpPr>
          <p:cNvPr id="1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" name="TextBox 4"/>
          <p:cNvSpPr txBox="1"/>
          <p:nvPr/>
        </p:nvSpPr>
        <p:spPr>
          <a:xfrm>
            <a:off x="357565" y="1196752"/>
            <a:ext cx="3494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</a:t>
            </a:r>
            <a:r>
              <a:rPr lang="en-US" dirty="0" smtClean="0">
                <a:solidFill>
                  <a:schemeClr val="accent2"/>
                </a:solidFill>
              </a:rPr>
              <a:t>ingle </a:t>
            </a:r>
            <a:r>
              <a:rPr lang="en-US" dirty="0">
                <a:solidFill>
                  <a:schemeClr val="accent2"/>
                </a:solidFill>
              </a:rPr>
              <a:t>HEMT amplifier and 2 coaxes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to read out 100 - 1000 detectors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8344" y="1124744"/>
            <a:ext cx="1126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events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68344" y="2267580"/>
            <a:ext cx="110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Event in 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feld 2"/>
          <p:cNvSpPr txBox="1"/>
          <p:nvPr/>
        </p:nvSpPr>
        <p:spPr>
          <a:xfrm>
            <a:off x="71406" y="139463"/>
            <a:ext cx="7431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MMCs: </a:t>
            </a:r>
            <a:r>
              <a:rPr lang="de-DE" sz="3600" dirty="0" err="1" smtClean="0"/>
              <a:t>Microwave</a:t>
            </a:r>
            <a:r>
              <a:rPr lang="de-DE" sz="3600" dirty="0" smtClean="0"/>
              <a:t> SQUID </a:t>
            </a:r>
            <a:r>
              <a:rPr lang="de-DE" sz="3600" dirty="0" err="1" smtClean="0"/>
              <a:t>multiplexing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65335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350060"/>
            <a:ext cx="6711923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403648" y="1278052"/>
            <a:ext cx="64087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187624" y="1422628"/>
            <a:ext cx="0" cy="39598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200000">
            <a:off x="553956" y="300624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9.1 mm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64489" y="908720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15.5 mm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922143" y="3370583"/>
            <a:ext cx="5491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6329" y="6237312"/>
            <a:ext cx="1520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Elbow</a:t>
            </a:r>
            <a:r>
              <a:rPr lang="de-DE" dirty="0" smtClean="0"/>
              <a:t> </a:t>
            </a:r>
            <a:r>
              <a:rPr lang="de-DE" dirty="0" err="1" smtClean="0"/>
              <a:t>coupler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237814" y="623731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MMC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55993" y="6237312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rf</a:t>
            </a:r>
            <a:r>
              <a:rPr lang="de-DE" dirty="0" smtClean="0"/>
              <a:t>-SQUID</a:t>
            </a:r>
            <a:endParaRPr lang="en-US" dirty="0"/>
          </a:p>
        </p:txBody>
      </p:sp>
      <p:sp>
        <p:nvSpPr>
          <p:cNvPr id="19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Textfeld 2"/>
          <p:cNvSpPr txBox="1"/>
          <p:nvPr/>
        </p:nvSpPr>
        <p:spPr>
          <a:xfrm>
            <a:off x="71406" y="139463"/>
            <a:ext cx="7431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MMCs: </a:t>
            </a:r>
            <a:r>
              <a:rPr lang="de-DE" sz="3600" dirty="0" err="1" smtClean="0"/>
              <a:t>Microwave</a:t>
            </a:r>
            <a:r>
              <a:rPr lang="de-DE" sz="3600" dirty="0" smtClean="0"/>
              <a:t> SQUID </a:t>
            </a:r>
            <a:r>
              <a:rPr lang="de-DE" sz="3600" dirty="0" err="1" smtClean="0"/>
              <a:t>multiplexing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76076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98657" y="1247494"/>
            <a:ext cx="3312368" cy="9218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" b="4649"/>
          <a:stretch/>
        </p:blipFill>
        <p:spPr bwMode="auto">
          <a:xfrm>
            <a:off x="611560" y="2204864"/>
            <a:ext cx="8137590" cy="443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8064" y="1340768"/>
            <a:ext cx="2693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C00000"/>
                </a:solidFill>
              </a:rPr>
              <a:t>Successful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production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and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DE" dirty="0" err="1" smtClean="0">
                <a:solidFill>
                  <a:srgbClr val="C00000"/>
                </a:solidFill>
              </a:rPr>
              <a:t>test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of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first</a:t>
            </a:r>
            <a:r>
              <a:rPr lang="de-DE" dirty="0" smtClean="0">
                <a:solidFill>
                  <a:srgbClr val="C00000"/>
                </a:solidFill>
              </a:rPr>
              <a:t> prototype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feld 2"/>
          <p:cNvSpPr txBox="1"/>
          <p:nvPr/>
        </p:nvSpPr>
        <p:spPr>
          <a:xfrm>
            <a:off x="71406" y="139463"/>
            <a:ext cx="7431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MMCs: </a:t>
            </a:r>
            <a:r>
              <a:rPr lang="de-DE" sz="3600" dirty="0" err="1" smtClean="0"/>
              <a:t>Microwave</a:t>
            </a:r>
            <a:r>
              <a:rPr lang="de-DE" sz="3600" dirty="0" smtClean="0"/>
              <a:t> SQUID </a:t>
            </a:r>
            <a:r>
              <a:rPr lang="de-DE" sz="3600" dirty="0" err="1" smtClean="0"/>
              <a:t>multiplexing</a:t>
            </a:r>
            <a:endParaRPr lang="de-DE" sz="3600" dirty="0"/>
          </a:p>
        </p:txBody>
      </p:sp>
      <p:sp>
        <p:nvSpPr>
          <p:cNvPr id="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Box 2"/>
          <p:cNvSpPr txBox="1"/>
          <p:nvPr/>
        </p:nvSpPr>
        <p:spPr>
          <a:xfrm>
            <a:off x="35496" y="6525344"/>
            <a:ext cx="2181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M. Wegner et al., in </a:t>
            </a:r>
            <a:r>
              <a:rPr lang="de-DE" sz="1200" dirty="0" err="1" smtClean="0"/>
              <a:t>preparation</a:t>
            </a:r>
            <a:endParaRPr lang="en-US" sz="1200" dirty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01" y="1052736"/>
            <a:ext cx="2799255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41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71406" y="139463"/>
            <a:ext cx="5706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Neutrino </a:t>
            </a:r>
            <a:r>
              <a:rPr lang="de-DE" sz="3600" dirty="0" err="1" smtClean="0"/>
              <a:t>mass</a:t>
            </a:r>
            <a:r>
              <a:rPr lang="de-DE" sz="3600" dirty="0" smtClean="0"/>
              <a:t> </a:t>
            </a:r>
            <a:r>
              <a:rPr lang="de-DE" sz="3600" dirty="0" err="1" smtClean="0"/>
              <a:t>determination</a:t>
            </a:r>
            <a:endParaRPr lang="de-DE" sz="36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2083668"/>
            <a:ext cx="37052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1688828" y="2940918"/>
            <a:ext cx="785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8000">
                <a:sym typeface="Symbol" pitchFamily="18" charset="2"/>
              </a:rPr>
              <a:t></a:t>
            </a:r>
            <a:endParaRPr lang="de-DE" sz="800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5529" y="3903087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9843" y="3069637"/>
            <a:ext cx="595310" cy="59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9711" y="3784017"/>
            <a:ext cx="809624" cy="80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Abgerundete rechteckige Legende 13"/>
          <p:cNvSpPr/>
          <p:nvPr/>
        </p:nvSpPr>
        <p:spPr>
          <a:xfrm>
            <a:off x="6404137" y="2426695"/>
            <a:ext cx="914400" cy="612648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</a:rPr>
              <a:t>1 </a:t>
            </a:r>
            <a:r>
              <a:rPr lang="de-DE" dirty="0" err="1" smtClean="0">
                <a:solidFill>
                  <a:srgbClr val="C00000"/>
                </a:solidFill>
              </a:rPr>
              <a:t>meV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20" name="Abgerundete rechteckige Legende 14"/>
          <p:cNvSpPr/>
          <p:nvPr/>
        </p:nvSpPr>
        <p:spPr>
          <a:xfrm rot="19629943">
            <a:off x="4991588" y="3009056"/>
            <a:ext cx="1106211" cy="612648"/>
          </a:xfrm>
          <a:prstGeom prst="wedgeRoundRectCallout">
            <a:avLst>
              <a:gd name="adj1" fmla="val -27150"/>
              <a:gd name="adj2" fmla="val 7711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</a:rPr>
              <a:t>10 </a:t>
            </a:r>
            <a:r>
              <a:rPr lang="de-DE" dirty="0" err="1" smtClean="0">
                <a:solidFill>
                  <a:srgbClr val="C00000"/>
                </a:solidFill>
              </a:rPr>
              <a:t>meV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21" name="Abgerundete rechteckige Legende 15"/>
          <p:cNvSpPr/>
          <p:nvPr/>
        </p:nvSpPr>
        <p:spPr>
          <a:xfrm rot="2536507">
            <a:off x="6882813" y="4028625"/>
            <a:ext cx="914400" cy="612648"/>
          </a:xfrm>
          <a:prstGeom prst="wedgeRoundRectCallout">
            <a:avLst>
              <a:gd name="adj1" fmla="val -25482"/>
              <a:gd name="adj2" fmla="val 7877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</a:rPr>
              <a:t>1 eV</a:t>
            </a:r>
            <a:endParaRPr lang="de-D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4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48"/>
          <p:cNvSpPr txBox="1"/>
          <p:nvPr/>
        </p:nvSpPr>
        <p:spPr>
          <a:xfrm>
            <a:off x="147968" y="139463"/>
            <a:ext cx="8168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The </a:t>
            </a:r>
            <a:r>
              <a:rPr lang="de-DE" sz="3600" dirty="0" err="1" smtClean="0"/>
              <a:t>Electron</a:t>
            </a:r>
            <a:r>
              <a:rPr lang="de-DE" sz="3600" dirty="0" smtClean="0"/>
              <a:t> Capture in </a:t>
            </a:r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dirty="0" err="1" smtClean="0"/>
              <a:t>experiment</a:t>
            </a:r>
            <a:endParaRPr lang="de-DE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678299"/>
            <a:ext cx="4536504" cy="40630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04" y="908720"/>
            <a:ext cx="5958408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hlinkClick r:id="rId3"/>
              </a:rPr>
              <a:t>Department of Nuclear Physics, Comenius University, Bratislava, Slovakia</a:t>
            </a:r>
            <a:endParaRPr lang="en-US" sz="1100" b="1" dirty="0"/>
          </a:p>
          <a:p>
            <a:r>
              <a:rPr lang="en-US" sz="1100" dirty="0" err="1"/>
              <a:t>Fedor</a:t>
            </a:r>
            <a:r>
              <a:rPr lang="en-US" sz="1100" dirty="0"/>
              <a:t> </a:t>
            </a:r>
            <a:r>
              <a:rPr lang="en-US" sz="1100" dirty="0" err="1"/>
              <a:t>Simkovic</a:t>
            </a:r>
            <a:endParaRPr lang="en-US" sz="1100" dirty="0"/>
          </a:p>
          <a:p>
            <a:r>
              <a:rPr lang="en-US" sz="1100" b="1" dirty="0">
                <a:hlinkClick r:id="rId4"/>
              </a:rPr>
              <a:t>Department of Physics, Indian Institute of Technology </a:t>
            </a:r>
            <a:r>
              <a:rPr lang="en-US" sz="1100" b="1" dirty="0" err="1">
                <a:hlinkClick r:id="rId4"/>
              </a:rPr>
              <a:t>Roorkee</a:t>
            </a:r>
            <a:r>
              <a:rPr lang="en-US" sz="1100" b="1" dirty="0">
                <a:hlinkClick r:id="rId4"/>
              </a:rPr>
              <a:t>, India</a:t>
            </a:r>
            <a:endParaRPr lang="en-US" sz="1100" b="1" dirty="0"/>
          </a:p>
          <a:p>
            <a:r>
              <a:rPr lang="en-US" sz="1100" dirty="0" err="1"/>
              <a:t>Moumita</a:t>
            </a:r>
            <a:r>
              <a:rPr lang="en-US" sz="1100" dirty="0"/>
              <a:t> </a:t>
            </a:r>
            <a:r>
              <a:rPr lang="en-US" sz="1100" dirty="0" err="1"/>
              <a:t>Maiti</a:t>
            </a:r>
            <a:endParaRPr lang="en-US" sz="1100" dirty="0"/>
          </a:p>
          <a:p>
            <a:r>
              <a:rPr lang="en-US" sz="1100" b="1" dirty="0" smtClean="0">
                <a:hlinkClick r:id="rId5"/>
              </a:rPr>
              <a:t>Goethe </a:t>
            </a:r>
            <a:r>
              <a:rPr lang="en-US" sz="1100" b="1" dirty="0" err="1" smtClean="0">
                <a:hlinkClick r:id="rId5"/>
              </a:rPr>
              <a:t>Universität</a:t>
            </a:r>
            <a:r>
              <a:rPr lang="en-US" sz="1100" b="1" dirty="0" smtClean="0">
                <a:hlinkClick r:id="rId5"/>
              </a:rPr>
              <a:t> Frankfurt am Main</a:t>
            </a:r>
          </a:p>
          <a:p>
            <a:r>
              <a:rPr lang="en-US" sz="1100" dirty="0" smtClean="0"/>
              <a:t>Udo </a:t>
            </a:r>
            <a:r>
              <a:rPr lang="en-US" sz="1100" dirty="0" err="1" smtClean="0"/>
              <a:t>Kebschull</a:t>
            </a:r>
            <a:r>
              <a:rPr lang="en-US" sz="1100" dirty="0" smtClean="0"/>
              <a:t>, </a:t>
            </a:r>
            <a:r>
              <a:rPr lang="en-US" sz="1100" dirty="0" err="1" smtClean="0"/>
              <a:t>Panagiotis</a:t>
            </a:r>
            <a:r>
              <a:rPr lang="en-US" sz="1100" dirty="0" smtClean="0"/>
              <a:t> </a:t>
            </a:r>
            <a:r>
              <a:rPr lang="en-US" sz="1100" dirty="0" err="1" smtClean="0"/>
              <a:t>Neroutsos</a:t>
            </a:r>
            <a:endParaRPr lang="en-US" sz="1100" dirty="0" smtClean="0">
              <a:hlinkClick r:id="rId5"/>
            </a:endParaRPr>
          </a:p>
          <a:p>
            <a:r>
              <a:rPr lang="en-US" sz="1100" b="1" dirty="0" smtClean="0">
                <a:hlinkClick r:id="rId5"/>
              </a:rPr>
              <a:t>Institute </a:t>
            </a:r>
            <a:r>
              <a:rPr lang="en-US" sz="1100" b="1" dirty="0">
                <a:hlinkClick r:id="rId5"/>
              </a:rPr>
              <a:t>for Nuclear Chemistry, Johannes Gutenberg University Mainz </a:t>
            </a:r>
            <a:endParaRPr lang="en-US" sz="1100" b="1" dirty="0"/>
          </a:p>
          <a:p>
            <a:r>
              <a:rPr lang="en-US" sz="1100" dirty="0" err="1"/>
              <a:t>Christoph</a:t>
            </a:r>
            <a:r>
              <a:rPr lang="en-US" sz="1100" dirty="0"/>
              <a:t> E. </a:t>
            </a:r>
            <a:r>
              <a:rPr lang="en-US" sz="1100" dirty="0" err="1" smtClean="0"/>
              <a:t>Düllmann</a:t>
            </a:r>
            <a:r>
              <a:rPr lang="en-US" sz="1100" dirty="0" smtClean="0"/>
              <a:t>, Klaus </a:t>
            </a:r>
            <a:r>
              <a:rPr lang="en-US" sz="1100" dirty="0" err="1" smtClean="0"/>
              <a:t>Eberhardt</a:t>
            </a:r>
            <a:r>
              <a:rPr lang="en-US" sz="1100" dirty="0" smtClean="0"/>
              <a:t>, </a:t>
            </a:r>
            <a:r>
              <a:rPr lang="en-US" sz="1100" dirty="0" err="1" smtClean="0"/>
              <a:t>Holger</a:t>
            </a:r>
            <a:r>
              <a:rPr lang="en-US" sz="1100" dirty="0" smtClean="0"/>
              <a:t> </a:t>
            </a:r>
            <a:r>
              <a:rPr lang="en-US" sz="1100" dirty="0" err="1" smtClean="0"/>
              <a:t>Dorrer</a:t>
            </a:r>
            <a:r>
              <a:rPr lang="en-US" sz="1100" dirty="0" smtClean="0"/>
              <a:t>, Fabian Schneider</a:t>
            </a:r>
            <a:endParaRPr lang="en-US" sz="1100" dirty="0"/>
          </a:p>
          <a:p>
            <a:r>
              <a:rPr lang="en-US" sz="1100" b="1" dirty="0">
                <a:hlinkClick r:id="rId6"/>
              </a:rPr>
              <a:t>Institute of Nuclear Research of the Hungarian Academy of Sciences</a:t>
            </a:r>
            <a:endParaRPr lang="en-US" sz="1100" b="1" dirty="0"/>
          </a:p>
          <a:p>
            <a:r>
              <a:rPr lang="en-US" sz="1100" dirty="0" err="1"/>
              <a:t>Zoltán</a:t>
            </a:r>
            <a:r>
              <a:rPr lang="en-US" sz="1100" dirty="0"/>
              <a:t> </a:t>
            </a:r>
            <a:r>
              <a:rPr lang="en-US" sz="1100" dirty="0" err="1"/>
              <a:t>Szúcs</a:t>
            </a:r>
            <a:endParaRPr lang="en-US" sz="1100" dirty="0"/>
          </a:p>
          <a:p>
            <a:r>
              <a:rPr lang="en-US" sz="1100" b="1" dirty="0">
                <a:hlinkClick r:id="rId7"/>
              </a:rPr>
              <a:t>Institute of Nuclear and Particle Physics, TU Dresden, Germany</a:t>
            </a:r>
            <a:endParaRPr lang="en-US" sz="1100" b="1" dirty="0"/>
          </a:p>
          <a:p>
            <a:r>
              <a:rPr lang="en-US" sz="1100" dirty="0"/>
              <a:t>Kai </a:t>
            </a:r>
            <a:r>
              <a:rPr lang="en-US" sz="1100" dirty="0" err="1"/>
              <a:t>Zuber</a:t>
            </a:r>
            <a:endParaRPr lang="en-US" sz="1100" dirty="0"/>
          </a:p>
          <a:p>
            <a:r>
              <a:rPr lang="en-US" sz="1100" b="1" dirty="0" smtClean="0">
                <a:hlinkClick r:id="rId8"/>
              </a:rPr>
              <a:t>Institute for Physics, Humboldt-</a:t>
            </a:r>
            <a:r>
              <a:rPr lang="en-US" sz="1100" b="1" dirty="0" err="1" smtClean="0">
                <a:hlinkClick r:id="rId8"/>
              </a:rPr>
              <a:t>Universität</a:t>
            </a:r>
            <a:r>
              <a:rPr lang="en-US" sz="1100" b="1" dirty="0" smtClean="0">
                <a:hlinkClick r:id="rId8"/>
              </a:rPr>
              <a:t> </a:t>
            </a:r>
            <a:r>
              <a:rPr lang="en-US" sz="1100" b="1" dirty="0" err="1" smtClean="0">
                <a:hlinkClick r:id="rId8"/>
              </a:rPr>
              <a:t>zu</a:t>
            </a:r>
            <a:r>
              <a:rPr lang="en-US" sz="1100" b="1" dirty="0" smtClean="0">
                <a:hlinkClick r:id="rId8"/>
              </a:rPr>
              <a:t> Berlin</a:t>
            </a:r>
          </a:p>
          <a:p>
            <a:r>
              <a:rPr lang="de-DE" sz="1100" dirty="0" smtClean="0"/>
              <a:t>Alejandro </a:t>
            </a:r>
            <a:r>
              <a:rPr lang="de-DE" sz="1100" dirty="0" err="1" smtClean="0"/>
              <a:t>Saenz</a:t>
            </a:r>
            <a:endParaRPr lang="en-US" sz="1100" dirty="0" smtClean="0">
              <a:hlinkClick r:id="rId8"/>
            </a:endParaRPr>
          </a:p>
          <a:p>
            <a:r>
              <a:rPr lang="en-US" sz="1100" b="1" dirty="0" smtClean="0">
                <a:hlinkClick r:id="rId8"/>
              </a:rPr>
              <a:t>Institute </a:t>
            </a:r>
            <a:r>
              <a:rPr lang="en-US" sz="1100" b="1" dirty="0">
                <a:hlinkClick r:id="rId8"/>
              </a:rPr>
              <a:t>for Physics, Johannes Gutenberg-</a:t>
            </a:r>
            <a:r>
              <a:rPr lang="en-US" sz="1100" b="1" dirty="0" err="1">
                <a:hlinkClick r:id="rId8"/>
              </a:rPr>
              <a:t>Universität</a:t>
            </a:r>
            <a:endParaRPr lang="en-US" sz="1100" b="1" dirty="0"/>
          </a:p>
          <a:p>
            <a:r>
              <a:rPr lang="en-US" sz="1100" dirty="0"/>
              <a:t>Klaus </a:t>
            </a:r>
            <a:r>
              <a:rPr lang="en-US" sz="1100" dirty="0" smtClean="0"/>
              <a:t>Wendt, Sven </a:t>
            </a:r>
            <a:r>
              <a:rPr lang="en-US" sz="1100" dirty="0" err="1" smtClean="0"/>
              <a:t>Junck</a:t>
            </a:r>
            <a:r>
              <a:rPr lang="en-US" sz="1100" dirty="0" smtClean="0"/>
              <a:t>, Tom </a:t>
            </a:r>
            <a:r>
              <a:rPr lang="en-US" sz="1100" dirty="0" err="1"/>
              <a:t>Kieck</a:t>
            </a:r>
            <a:endParaRPr lang="en-US" sz="1100" dirty="0"/>
          </a:p>
          <a:p>
            <a:r>
              <a:rPr lang="en-US" sz="1100" b="1" dirty="0">
                <a:hlinkClick r:id="rId9"/>
              </a:rPr>
              <a:t>Institute for Theoretical and Experimental Physics Moscow, Russia</a:t>
            </a:r>
            <a:endParaRPr lang="en-US" sz="1100" b="1" dirty="0"/>
          </a:p>
          <a:p>
            <a:r>
              <a:rPr lang="en-US" sz="1100" dirty="0"/>
              <a:t>Mikhail </a:t>
            </a:r>
            <a:r>
              <a:rPr lang="en-US" sz="1100" dirty="0" err="1"/>
              <a:t>Krivoruchenko</a:t>
            </a:r>
            <a:endParaRPr lang="en-US" sz="1100" dirty="0"/>
          </a:p>
          <a:p>
            <a:r>
              <a:rPr lang="en-US" sz="1100" b="1" dirty="0">
                <a:hlinkClick r:id="rId10"/>
              </a:rPr>
              <a:t>Institute for Theoretical Physics, University of </a:t>
            </a:r>
            <a:r>
              <a:rPr lang="en-US" sz="1100" b="1" dirty="0" err="1">
                <a:hlinkClick r:id="rId10"/>
              </a:rPr>
              <a:t>Tübingen</a:t>
            </a:r>
            <a:r>
              <a:rPr lang="en-US" sz="1100" b="1" dirty="0">
                <a:hlinkClick r:id="rId10"/>
              </a:rPr>
              <a:t>, Germany</a:t>
            </a:r>
            <a:endParaRPr lang="en-US" sz="1100" b="1" dirty="0"/>
          </a:p>
          <a:p>
            <a:r>
              <a:rPr lang="en-US" sz="1100" dirty="0" err="1"/>
              <a:t>Amand</a:t>
            </a:r>
            <a:r>
              <a:rPr lang="en-US" sz="1100" dirty="0"/>
              <a:t> </a:t>
            </a:r>
            <a:r>
              <a:rPr lang="en-US" sz="1100" dirty="0" err="1" smtClean="0"/>
              <a:t>Fäßler</a:t>
            </a:r>
            <a:endParaRPr lang="en-US" sz="1100" dirty="0" smtClean="0"/>
          </a:p>
          <a:p>
            <a:r>
              <a:rPr lang="de-DE" sz="1100" b="1" u="sng" dirty="0">
                <a:solidFill>
                  <a:srgbClr val="0000FF"/>
                </a:solidFill>
              </a:rPr>
              <a:t>Institut Laue-</a:t>
            </a:r>
            <a:r>
              <a:rPr lang="de-DE" sz="1100" b="1" u="sng" dirty="0" err="1">
                <a:solidFill>
                  <a:srgbClr val="0000FF"/>
                </a:solidFill>
              </a:rPr>
              <a:t>Langevin</a:t>
            </a:r>
            <a:r>
              <a:rPr lang="de-DE" sz="1100" b="1" u="sng" dirty="0">
                <a:solidFill>
                  <a:srgbClr val="0000FF"/>
                </a:solidFill>
              </a:rPr>
              <a:t>, Grenoble, France</a:t>
            </a:r>
            <a:endParaRPr lang="en-US" sz="1100" b="1" u="sng" dirty="0">
              <a:solidFill>
                <a:srgbClr val="0000FF"/>
              </a:solidFill>
            </a:endParaRPr>
          </a:p>
          <a:p>
            <a:r>
              <a:rPr lang="de-DE" sz="1100" dirty="0"/>
              <a:t>Ulli </a:t>
            </a:r>
            <a:r>
              <a:rPr lang="de-DE" sz="1100" dirty="0" smtClean="0"/>
              <a:t>Köster</a:t>
            </a:r>
            <a:endParaRPr lang="en-US" sz="1100" dirty="0"/>
          </a:p>
          <a:p>
            <a:r>
              <a:rPr lang="en-US" sz="1100" b="1" dirty="0">
                <a:hlinkClick r:id="rId11"/>
              </a:rPr>
              <a:t>Kirchhoff-Institute for Physics, Heidelberg University, Germany</a:t>
            </a:r>
            <a:endParaRPr lang="en-US" sz="1100" b="1" dirty="0"/>
          </a:p>
          <a:p>
            <a:r>
              <a:rPr lang="en-US" sz="1100" dirty="0"/>
              <a:t>Christian </a:t>
            </a:r>
            <a:r>
              <a:rPr lang="en-US" sz="1100" dirty="0" err="1" smtClean="0"/>
              <a:t>Enss</a:t>
            </a:r>
            <a:r>
              <a:rPr lang="en-US" sz="1100" dirty="0" smtClean="0"/>
              <a:t>, </a:t>
            </a:r>
            <a:r>
              <a:rPr lang="en-US" sz="1100" dirty="0" err="1" smtClean="0"/>
              <a:t>Loredana</a:t>
            </a:r>
            <a:r>
              <a:rPr lang="en-US" sz="1100" dirty="0" smtClean="0"/>
              <a:t> </a:t>
            </a:r>
            <a:r>
              <a:rPr lang="en-US" sz="1100" dirty="0" err="1" smtClean="0"/>
              <a:t>Gastaldo</a:t>
            </a:r>
            <a:r>
              <a:rPr lang="en-US" sz="1100" dirty="0" smtClean="0"/>
              <a:t>, Andreas Fleischmann, </a:t>
            </a:r>
          </a:p>
          <a:p>
            <a:r>
              <a:rPr lang="en-US" sz="1100" dirty="0" smtClean="0"/>
              <a:t>Clemens Hassel, Sebastian </a:t>
            </a:r>
            <a:r>
              <a:rPr lang="en-US" sz="1100" dirty="0" err="1" smtClean="0"/>
              <a:t>Kempf</a:t>
            </a:r>
            <a:r>
              <a:rPr lang="en-US" sz="1100" dirty="0" smtClean="0"/>
              <a:t>, Mathias </a:t>
            </a:r>
            <a:r>
              <a:rPr lang="en-US" sz="1100" dirty="0"/>
              <a:t>Wegner</a:t>
            </a:r>
          </a:p>
          <a:p>
            <a:r>
              <a:rPr lang="en-US" sz="1100" b="1" dirty="0">
                <a:hlinkClick r:id="rId12"/>
              </a:rPr>
              <a:t>Max-Planck Institute for Nuclear Physics Heidelberg, Germany</a:t>
            </a:r>
            <a:endParaRPr lang="en-US" sz="1100" b="1" dirty="0"/>
          </a:p>
          <a:p>
            <a:r>
              <a:rPr lang="en-US" sz="1100" dirty="0"/>
              <a:t>Klaus </a:t>
            </a:r>
            <a:r>
              <a:rPr lang="en-US" sz="1100" dirty="0" err="1" smtClean="0"/>
              <a:t>Blaum</a:t>
            </a:r>
            <a:r>
              <a:rPr lang="en-US" sz="1100" dirty="0" smtClean="0"/>
              <a:t>, Andreas </a:t>
            </a:r>
            <a:r>
              <a:rPr lang="en-US" sz="1100" dirty="0" err="1" smtClean="0"/>
              <a:t>Dörr</a:t>
            </a:r>
            <a:r>
              <a:rPr lang="en-US" sz="1100" dirty="0" smtClean="0"/>
              <a:t>, Sergey </a:t>
            </a:r>
            <a:r>
              <a:rPr lang="en-US" sz="1100" dirty="0" err="1" smtClean="0"/>
              <a:t>Eliseev</a:t>
            </a:r>
            <a:r>
              <a:rPr lang="en-US" sz="1100" dirty="0" smtClean="0"/>
              <a:t>, Mikhail </a:t>
            </a:r>
            <a:r>
              <a:rPr lang="en-US" sz="1100" dirty="0" err="1" smtClean="0"/>
              <a:t>Goncharov</a:t>
            </a:r>
            <a:r>
              <a:rPr lang="en-US" sz="1100" dirty="0" smtClean="0"/>
              <a:t>, </a:t>
            </a:r>
          </a:p>
          <a:p>
            <a:r>
              <a:rPr lang="en-US" sz="1100" dirty="0" smtClean="0"/>
              <a:t>Yuri </a:t>
            </a:r>
            <a:r>
              <a:rPr lang="en-US" sz="1100" dirty="0"/>
              <a:t>N. </a:t>
            </a:r>
            <a:r>
              <a:rPr lang="en-US" sz="1100" dirty="0" err="1" smtClean="0"/>
              <a:t>Novikov</a:t>
            </a:r>
            <a:r>
              <a:rPr lang="en-US" sz="1100" dirty="0" smtClean="0"/>
              <a:t>, Alexander </a:t>
            </a:r>
            <a:r>
              <a:rPr lang="en-US" sz="1100" dirty="0" err="1" smtClean="0"/>
              <a:t>Rischka</a:t>
            </a:r>
            <a:r>
              <a:rPr lang="en-US" sz="1100" dirty="0" smtClean="0"/>
              <a:t>, Rima </a:t>
            </a:r>
            <a:r>
              <a:rPr lang="en-US" sz="1100" dirty="0" err="1"/>
              <a:t>Schüssler</a:t>
            </a:r>
            <a:endParaRPr lang="en-US" sz="1100" dirty="0"/>
          </a:p>
          <a:p>
            <a:r>
              <a:rPr lang="en-US" sz="1100" b="1" dirty="0">
                <a:hlinkClick r:id="rId13"/>
              </a:rPr>
              <a:t>Petersburg Nuclear Physics Institute, Russia</a:t>
            </a:r>
            <a:endParaRPr lang="en-US" sz="1100" b="1" dirty="0"/>
          </a:p>
          <a:p>
            <a:r>
              <a:rPr lang="en-US" sz="1100" dirty="0"/>
              <a:t>Yuri </a:t>
            </a:r>
            <a:r>
              <a:rPr lang="en-US" sz="1100" dirty="0" err="1"/>
              <a:t>Novikov</a:t>
            </a:r>
            <a:r>
              <a:rPr lang="en-US" sz="1100" dirty="0"/>
              <a:t>, </a:t>
            </a:r>
            <a:r>
              <a:rPr lang="en-US" sz="1100" dirty="0" err="1"/>
              <a:t>Pavel</a:t>
            </a:r>
            <a:r>
              <a:rPr lang="en-US" sz="1100" dirty="0"/>
              <a:t> </a:t>
            </a:r>
            <a:r>
              <a:rPr lang="en-US" sz="1100" dirty="0" err="1"/>
              <a:t>Filianin</a:t>
            </a:r>
            <a:endParaRPr lang="en-US" sz="1100" dirty="0"/>
          </a:p>
          <a:p>
            <a:r>
              <a:rPr lang="en-US" sz="1100" b="1" dirty="0">
                <a:hlinkClick r:id="rId14"/>
              </a:rPr>
              <a:t>Physics Institute, University of </a:t>
            </a:r>
            <a:r>
              <a:rPr lang="en-US" sz="1100" b="1" dirty="0" err="1">
                <a:hlinkClick r:id="rId14"/>
              </a:rPr>
              <a:t>Tübingen</a:t>
            </a:r>
            <a:r>
              <a:rPr lang="en-US" sz="1100" b="1" dirty="0">
                <a:hlinkClick r:id="rId14"/>
              </a:rPr>
              <a:t>, Germany</a:t>
            </a:r>
            <a:endParaRPr lang="en-US" sz="1100" b="1" dirty="0"/>
          </a:p>
          <a:p>
            <a:r>
              <a:rPr lang="en-US" sz="1100" dirty="0"/>
              <a:t>Josef </a:t>
            </a:r>
            <a:r>
              <a:rPr lang="en-US" sz="1100" dirty="0" err="1"/>
              <a:t>Jochum</a:t>
            </a:r>
            <a:r>
              <a:rPr lang="en-US" sz="1100" dirty="0"/>
              <a:t>, Stephan Scholl</a:t>
            </a:r>
          </a:p>
          <a:p>
            <a:r>
              <a:rPr lang="en-US" sz="1100" b="1" dirty="0" err="1">
                <a:hlinkClick r:id="rId15"/>
              </a:rPr>
              <a:t>Saha</a:t>
            </a:r>
            <a:r>
              <a:rPr lang="en-US" sz="1100" b="1" dirty="0">
                <a:hlinkClick r:id="rId15"/>
              </a:rPr>
              <a:t> Institute of Nuclear Physics, Kolkata, India</a:t>
            </a:r>
            <a:endParaRPr lang="en-US" sz="1100" b="1" dirty="0"/>
          </a:p>
          <a:p>
            <a:r>
              <a:rPr lang="en-US" sz="1100" dirty="0" err="1"/>
              <a:t>Susanta</a:t>
            </a:r>
            <a:r>
              <a:rPr lang="en-US" sz="1100" dirty="0"/>
              <a:t> </a:t>
            </a:r>
            <a:r>
              <a:rPr lang="en-US" sz="1100" dirty="0" err="1" smtClean="0"/>
              <a:t>Lahiri</a:t>
            </a:r>
            <a:endParaRPr lang="en-US" sz="11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012160" y="90872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Electron Capture </a:t>
            </a:r>
            <a:r>
              <a:rPr lang="en-US" sz="1200" baseline="30000" dirty="0"/>
              <a:t>163</a:t>
            </a:r>
            <a:r>
              <a:rPr lang="en-US" sz="1200" dirty="0"/>
              <a:t>Ho </a:t>
            </a:r>
            <a:r>
              <a:rPr lang="en-US" sz="1200" dirty="0" smtClean="0"/>
              <a:t>Experiment: </a:t>
            </a:r>
            <a:r>
              <a:rPr lang="en-US" sz="1200" dirty="0" err="1" smtClean="0"/>
              <a:t>ECHo</a:t>
            </a:r>
            <a:endParaRPr lang="en-US" sz="1200" dirty="0" smtClean="0"/>
          </a:p>
          <a:p>
            <a:r>
              <a:rPr lang="en-US" sz="1200" dirty="0" smtClean="0"/>
              <a:t>L</a:t>
            </a:r>
            <a:r>
              <a:rPr lang="en-US" sz="1200" dirty="0"/>
              <a:t>. </a:t>
            </a:r>
            <a:r>
              <a:rPr lang="en-US" sz="1200" dirty="0" err="1"/>
              <a:t>Gastaldo</a:t>
            </a:r>
            <a:r>
              <a:rPr lang="en-US" sz="1200" dirty="0"/>
              <a:t> </a:t>
            </a:r>
            <a:r>
              <a:rPr lang="en-US" sz="1200" i="1" dirty="0"/>
              <a:t>et al.</a:t>
            </a:r>
            <a:r>
              <a:rPr lang="en-US" sz="1200" dirty="0"/>
              <a:t>, </a:t>
            </a:r>
            <a:r>
              <a:rPr lang="en-US" sz="1200" dirty="0" smtClean="0"/>
              <a:t>JLTP </a:t>
            </a:r>
            <a:r>
              <a:rPr lang="en-US" sz="1200" b="1" dirty="0"/>
              <a:t>176 - 5</a:t>
            </a:r>
            <a:r>
              <a:rPr lang="en-US" sz="1200" dirty="0"/>
              <a:t> (2014) </a:t>
            </a:r>
            <a:r>
              <a:rPr lang="en-US" sz="1200" dirty="0" smtClean="0"/>
              <a:t>876-884</a:t>
            </a:r>
            <a:endParaRPr lang="en-US" sz="1200" dirty="0"/>
          </a:p>
        </p:txBody>
      </p:sp>
      <p:sp>
        <p:nvSpPr>
          <p:cNvPr id="9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325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71406" y="139463"/>
            <a:ext cx="4770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neutrino</a:t>
            </a:r>
            <a:r>
              <a:rPr lang="de-DE" sz="3600" dirty="0" smtClean="0"/>
              <a:t> </a:t>
            </a:r>
            <a:r>
              <a:rPr lang="de-DE" sz="3600" dirty="0" err="1" smtClean="0"/>
              <a:t>mass</a:t>
            </a:r>
            <a:endParaRPr lang="de-DE" sz="3600" dirty="0"/>
          </a:p>
        </p:txBody>
      </p:sp>
      <p:grpSp>
        <p:nvGrpSpPr>
          <p:cNvPr id="144" name="Gruppieren 205"/>
          <p:cNvGrpSpPr>
            <a:grpSpLocks/>
          </p:cNvGrpSpPr>
          <p:nvPr/>
        </p:nvGrpSpPr>
        <p:grpSpPr bwMode="auto">
          <a:xfrm>
            <a:off x="466589" y="2807568"/>
            <a:ext cx="3178175" cy="2133600"/>
            <a:chOff x="214282" y="1651928"/>
            <a:chExt cx="3178198" cy="2134262"/>
          </a:xfrm>
        </p:grpSpPr>
        <p:cxnSp>
          <p:nvCxnSpPr>
            <p:cNvPr id="145" name="Gerade Verbindung mit Pfeil 4"/>
            <p:cNvCxnSpPr>
              <a:stCxn id="159" idx="0"/>
            </p:cNvCxnSpPr>
            <p:nvPr/>
          </p:nvCxnSpPr>
          <p:spPr>
            <a:xfrm rot="5400000" flipH="1" flipV="1">
              <a:off x="1714371" y="1571091"/>
              <a:ext cx="714597" cy="10001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Doppelte Welle 5"/>
            <p:cNvSpPr/>
            <p:nvPr/>
          </p:nvSpPr>
          <p:spPr>
            <a:xfrm>
              <a:off x="2643174" y="2214077"/>
              <a:ext cx="571504" cy="1286274"/>
            </a:xfrm>
            <a:prstGeom prst="doubleWave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47" name="Rechteck 6"/>
            <p:cNvSpPr/>
            <p:nvPr/>
          </p:nvSpPr>
          <p:spPr>
            <a:xfrm>
              <a:off x="3197215" y="2285537"/>
              <a:ext cx="71439" cy="12148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48" name="Rechteck 7"/>
            <p:cNvSpPr/>
            <p:nvPr/>
          </p:nvSpPr>
          <p:spPr>
            <a:xfrm>
              <a:off x="2605396" y="2214077"/>
              <a:ext cx="71439" cy="1214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49" name="Ellipse 8"/>
            <p:cNvSpPr/>
            <p:nvPr/>
          </p:nvSpPr>
          <p:spPr>
            <a:xfrm>
              <a:off x="696885" y="2053690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50" name="Rechteck 9"/>
            <p:cNvSpPr/>
            <p:nvPr/>
          </p:nvSpPr>
          <p:spPr>
            <a:xfrm>
              <a:off x="758798" y="3428891"/>
              <a:ext cx="285752" cy="3572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51" name="Ellipse 10"/>
            <p:cNvSpPr/>
            <p:nvPr/>
          </p:nvSpPr>
          <p:spPr>
            <a:xfrm>
              <a:off x="768323" y="2196609"/>
              <a:ext cx="214315" cy="21437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52" name="Ellipse 11"/>
            <p:cNvSpPr/>
            <p:nvPr/>
          </p:nvSpPr>
          <p:spPr>
            <a:xfrm>
              <a:off x="839761" y="2053690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53" name="Ellipse 12"/>
            <p:cNvSpPr/>
            <p:nvPr/>
          </p:nvSpPr>
          <p:spPr>
            <a:xfrm>
              <a:off x="696885" y="2339528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54" name="Ellipse 13"/>
            <p:cNvSpPr/>
            <p:nvPr/>
          </p:nvSpPr>
          <p:spPr>
            <a:xfrm>
              <a:off x="911199" y="2196609"/>
              <a:ext cx="214315" cy="214379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55" name="Ellipse 14"/>
            <p:cNvSpPr/>
            <p:nvPr/>
          </p:nvSpPr>
          <p:spPr>
            <a:xfrm>
              <a:off x="839761" y="2339528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56" name="Ellipse 15"/>
            <p:cNvSpPr/>
            <p:nvPr/>
          </p:nvSpPr>
          <p:spPr>
            <a:xfrm>
              <a:off x="249207" y="1893303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57" name="Textfeld 70"/>
            <p:cNvSpPr txBox="1">
              <a:spLocks noChangeArrowheads="1"/>
            </p:cNvSpPr>
            <p:nvPr/>
          </p:nvSpPr>
          <p:spPr bwMode="auto">
            <a:xfrm>
              <a:off x="214282" y="1835339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dirty="0"/>
                <a:t>e</a:t>
              </a:r>
              <a:r>
                <a:rPr lang="de-DE" sz="1400" baseline="30000" dirty="0"/>
                <a:t>-</a:t>
              </a:r>
            </a:p>
          </p:txBody>
        </p:sp>
        <p:sp>
          <p:nvSpPr>
            <p:cNvPr id="158" name="Ellipse 17"/>
            <p:cNvSpPr/>
            <p:nvPr/>
          </p:nvSpPr>
          <p:spPr>
            <a:xfrm>
              <a:off x="1392215" y="2485624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feld 73"/>
            <p:cNvSpPr txBox="1">
              <a:spLocks noChangeArrowheads="1"/>
            </p:cNvSpPr>
            <p:nvPr/>
          </p:nvSpPr>
          <p:spPr bwMode="auto">
            <a:xfrm>
              <a:off x="1357290" y="2428868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e</a:t>
              </a:r>
              <a:r>
                <a:rPr lang="de-DE" sz="1400" baseline="30000"/>
                <a:t>-</a:t>
              </a:r>
            </a:p>
          </p:txBody>
        </p:sp>
        <p:sp>
          <p:nvSpPr>
            <p:cNvPr id="160" name="Ellipse 19"/>
            <p:cNvSpPr/>
            <p:nvPr/>
          </p:nvSpPr>
          <p:spPr>
            <a:xfrm>
              <a:off x="357158" y="1785319"/>
              <a:ext cx="1071570" cy="1071894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61" name="Ellipse 20"/>
            <p:cNvSpPr/>
            <p:nvPr/>
          </p:nvSpPr>
          <p:spPr>
            <a:xfrm>
              <a:off x="258732" y="1678923"/>
              <a:ext cx="1276359" cy="1295802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62" name="Ellipse 21"/>
            <p:cNvSpPr/>
            <p:nvPr/>
          </p:nvSpPr>
          <p:spPr>
            <a:xfrm>
              <a:off x="963587" y="1709096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63" name="Textfeld 61"/>
            <p:cNvSpPr txBox="1">
              <a:spLocks noChangeArrowheads="1"/>
            </p:cNvSpPr>
            <p:nvPr/>
          </p:nvSpPr>
          <p:spPr bwMode="auto">
            <a:xfrm>
              <a:off x="928662" y="1651928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dirty="0"/>
                <a:t>e</a:t>
              </a:r>
              <a:r>
                <a:rPr lang="de-DE" sz="1400" baseline="30000" dirty="0"/>
                <a:t>-</a:t>
              </a:r>
            </a:p>
          </p:txBody>
        </p:sp>
        <p:sp>
          <p:nvSpPr>
            <p:cNvPr id="164" name="Ellipse 23"/>
            <p:cNvSpPr/>
            <p:nvPr/>
          </p:nvSpPr>
          <p:spPr>
            <a:xfrm>
              <a:off x="534959" y="2679359"/>
              <a:ext cx="214314" cy="214379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feld 64"/>
            <p:cNvSpPr txBox="1">
              <a:spLocks noChangeArrowheads="1"/>
            </p:cNvSpPr>
            <p:nvPr/>
          </p:nvSpPr>
          <p:spPr bwMode="auto">
            <a:xfrm>
              <a:off x="500034" y="2621157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dirty="0"/>
                <a:t>e</a:t>
              </a:r>
              <a:r>
                <a:rPr lang="de-DE" sz="1400" baseline="30000" dirty="0"/>
                <a:t>-</a:t>
              </a:r>
            </a:p>
          </p:txBody>
        </p:sp>
        <p:sp>
          <p:nvSpPr>
            <p:cNvPr id="166" name="Ellipse 25"/>
            <p:cNvSpPr/>
            <p:nvPr/>
          </p:nvSpPr>
          <p:spPr>
            <a:xfrm>
              <a:off x="2482835" y="2579316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67" name="Ellipse 26"/>
            <p:cNvSpPr/>
            <p:nvPr/>
          </p:nvSpPr>
          <p:spPr>
            <a:xfrm>
              <a:off x="2554274" y="2722235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68" name="Ellipse 27"/>
            <p:cNvSpPr/>
            <p:nvPr/>
          </p:nvSpPr>
          <p:spPr>
            <a:xfrm>
              <a:off x="2625711" y="2579316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69" name="Ellipse 28"/>
            <p:cNvSpPr/>
            <p:nvPr/>
          </p:nvSpPr>
          <p:spPr>
            <a:xfrm>
              <a:off x="2482835" y="2865154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170" name="Ellipse 29"/>
            <p:cNvSpPr/>
            <p:nvPr/>
          </p:nvSpPr>
          <p:spPr>
            <a:xfrm>
              <a:off x="2411398" y="2722235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71" name="Ellipse 30"/>
            <p:cNvSpPr/>
            <p:nvPr/>
          </p:nvSpPr>
          <p:spPr>
            <a:xfrm>
              <a:off x="2697150" y="2722235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72" name="Ellipse 31"/>
            <p:cNvSpPr/>
            <p:nvPr/>
          </p:nvSpPr>
          <p:spPr>
            <a:xfrm>
              <a:off x="2625711" y="2865154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73" name="Ellipse 32"/>
            <p:cNvSpPr/>
            <p:nvPr/>
          </p:nvSpPr>
          <p:spPr>
            <a:xfrm>
              <a:off x="2035157" y="2418928"/>
              <a:ext cx="214315" cy="214379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feld 83"/>
            <p:cNvSpPr txBox="1">
              <a:spLocks noChangeArrowheads="1"/>
            </p:cNvSpPr>
            <p:nvPr/>
          </p:nvSpPr>
          <p:spPr bwMode="auto">
            <a:xfrm>
              <a:off x="2000232" y="2361393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e</a:t>
              </a:r>
              <a:r>
                <a:rPr lang="de-DE" sz="1400" baseline="30000"/>
                <a:t>-</a:t>
              </a:r>
            </a:p>
          </p:txBody>
        </p:sp>
        <p:sp>
          <p:nvSpPr>
            <p:cNvPr id="175" name="Ellipse 34"/>
            <p:cNvSpPr/>
            <p:nvPr/>
          </p:nvSpPr>
          <p:spPr>
            <a:xfrm>
              <a:off x="3178165" y="3012837"/>
              <a:ext cx="214315" cy="214379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76" name="Ellipse 36"/>
            <p:cNvSpPr/>
            <p:nvPr/>
          </p:nvSpPr>
          <p:spPr>
            <a:xfrm>
              <a:off x="2143108" y="2312533"/>
              <a:ext cx="1071571" cy="1070307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77" name="Ellipse 37"/>
            <p:cNvSpPr/>
            <p:nvPr/>
          </p:nvSpPr>
          <p:spPr>
            <a:xfrm>
              <a:off x="2044682" y="2204549"/>
              <a:ext cx="1276359" cy="1295802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78" name="Ellipse 38"/>
            <p:cNvSpPr/>
            <p:nvPr/>
          </p:nvSpPr>
          <p:spPr>
            <a:xfrm>
              <a:off x="2320909" y="3204985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79" name="Textfeld 96"/>
            <p:cNvSpPr txBox="1">
              <a:spLocks noChangeArrowheads="1"/>
            </p:cNvSpPr>
            <p:nvPr/>
          </p:nvSpPr>
          <p:spPr bwMode="auto">
            <a:xfrm>
              <a:off x="2285984" y="3147211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e</a:t>
              </a:r>
              <a:r>
                <a:rPr lang="de-DE" sz="1400" baseline="30000"/>
                <a:t>-</a:t>
              </a:r>
            </a:p>
          </p:txBody>
        </p:sp>
        <p:sp>
          <p:nvSpPr>
            <p:cNvPr id="180" name="Ellipse 40"/>
            <p:cNvSpPr/>
            <p:nvPr/>
          </p:nvSpPr>
          <p:spPr>
            <a:xfrm>
              <a:off x="615922" y="2179142"/>
              <a:ext cx="214315" cy="214378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dirty="0">
                  <a:solidFill>
                    <a:schemeClr val="tx1"/>
                  </a:solidFill>
                </a:rPr>
                <a:t>p</a:t>
              </a:r>
            </a:p>
          </p:txBody>
        </p:sp>
        <p:cxnSp>
          <p:nvCxnSpPr>
            <p:cNvPr id="181" name="Gerade Verbindung mit Pfeil 41"/>
            <p:cNvCxnSpPr>
              <a:endCxn id="180" idx="7"/>
            </p:cNvCxnSpPr>
            <p:nvPr/>
          </p:nvCxnSpPr>
          <p:spPr>
            <a:xfrm rot="5400000">
              <a:off x="758755" y="1967970"/>
              <a:ext cx="281074" cy="20161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Gerade Verbindung mit Pfeil 42"/>
            <p:cNvCxnSpPr>
              <a:stCxn id="159" idx="0"/>
            </p:cNvCxnSpPr>
            <p:nvPr/>
          </p:nvCxnSpPr>
          <p:spPr>
            <a:xfrm rot="16200000" flipH="1">
              <a:off x="1678728" y="2321332"/>
              <a:ext cx="214379" cy="4286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Ellipse 43"/>
            <p:cNvSpPr/>
            <p:nvPr/>
          </p:nvSpPr>
          <p:spPr>
            <a:xfrm>
              <a:off x="2214546" y="1785319"/>
              <a:ext cx="214314" cy="214378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84" name="Object 4"/>
            <p:cNvGraphicFramePr>
              <a:graphicFrameLocks noChangeAspect="1"/>
            </p:cNvGraphicFramePr>
            <p:nvPr/>
          </p:nvGraphicFramePr>
          <p:xfrm>
            <a:off x="2259350" y="1798688"/>
            <a:ext cx="1651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864" name="Formel" r:id="rId3" imgW="164880" imgH="228600" progId="Equation.3">
                    <p:embed/>
                  </p:oleObj>
                </mc:Choice>
                <mc:Fallback>
                  <p:oleObj name="Formel" r:id="rId3" imgW="1648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9350" y="1798688"/>
                          <a:ext cx="165100" cy="228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5" name="Ellipse 20"/>
          <p:cNvSpPr/>
          <p:nvPr/>
        </p:nvSpPr>
        <p:spPr bwMode="auto">
          <a:xfrm>
            <a:off x="394536" y="2728523"/>
            <a:ext cx="1512000" cy="15120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6" name="Ellipse 20"/>
          <p:cNvSpPr/>
          <p:nvPr/>
        </p:nvSpPr>
        <p:spPr bwMode="auto">
          <a:xfrm>
            <a:off x="2184103" y="3251590"/>
            <a:ext cx="1512000" cy="1512000"/>
          </a:xfrm>
          <a:prstGeom prst="ellipse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7" name="Ellipse 34"/>
          <p:cNvSpPr/>
          <p:nvPr/>
        </p:nvSpPr>
        <p:spPr bwMode="auto">
          <a:xfrm>
            <a:off x="359432" y="3713486"/>
            <a:ext cx="214313" cy="214313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baseline="30000" dirty="0">
              <a:solidFill>
                <a:schemeClr val="tx1"/>
              </a:solidFill>
            </a:endParaRPr>
          </a:p>
        </p:txBody>
      </p:sp>
      <p:sp>
        <p:nvSpPr>
          <p:cNvPr id="188" name="Textfeld 64"/>
          <p:cNvSpPr txBox="1">
            <a:spLocks noChangeArrowheads="1"/>
          </p:cNvSpPr>
          <p:nvPr/>
        </p:nvSpPr>
        <p:spPr bwMode="auto">
          <a:xfrm>
            <a:off x="323528" y="3653994"/>
            <a:ext cx="428625" cy="30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/>
              <a:t>e</a:t>
            </a:r>
            <a:r>
              <a:rPr lang="de-DE" sz="1400" baseline="30000" dirty="0"/>
              <a:t>-</a:t>
            </a:r>
          </a:p>
        </p:txBody>
      </p:sp>
      <p:sp>
        <p:nvSpPr>
          <p:cNvPr id="189" name="Ellipse 34"/>
          <p:cNvSpPr/>
          <p:nvPr/>
        </p:nvSpPr>
        <p:spPr bwMode="auto">
          <a:xfrm>
            <a:off x="2140789" y="4259267"/>
            <a:ext cx="214313" cy="214313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baseline="30000" dirty="0">
              <a:solidFill>
                <a:schemeClr val="tx1"/>
              </a:solidFill>
            </a:endParaRPr>
          </a:p>
        </p:txBody>
      </p:sp>
      <p:sp>
        <p:nvSpPr>
          <p:cNvPr id="190" name="Textfeld 64"/>
          <p:cNvSpPr txBox="1">
            <a:spLocks noChangeArrowheads="1"/>
          </p:cNvSpPr>
          <p:nvPr/>
        </p:nvSpPr>
        <p:spPr bwMode="auto">
          <a:xfrm>
            <a:off x="2104885" y="4199775"/>
            <a:ext cx="428625" cy="30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/>
              <a:t>e</a:t>
            </a:r>
            <a:r>
              <a:rPr lang="de-DE" sz="1400" baseline="30000" dirty="0"/>
              <a:t>-</a:t>
            </a:r>
          </a:p>
        </p:txBody>
      </p:sp>
      <p:sp>
        <p:nvSpPr>
          <p:cNvPr id="191" name="Textfeld 64"/>
          <p:cNvSpPr txBox="1">
            <a:spLocks noChangeArrowheads="1"/>
          </p:cNvSpPr>
          <p:nvPr/>
        </p:nvSpPr>
        <p:spPr bwMode="auto">
          <a:xfrm>
            <a:off x="3411662" y="4107308"/>
            <a:ext cx="428625" cy="30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/>
              <a:t>e</a:t>
            </a:r>
            <a:r>
              <a:rPr lang="de-DE" sz="1400" baseline="30000" dirty="0"/>
              <a:t>-</a:t>
            </a:r>
          </a:p>
        </p:txBody>
      </p:sp>
      <p:sp>
        <p:nvSpPr>
          <p:cNvPr id="192" name="Textfeld 45"/>
          <p:cNvSpPr txBox="1"/>
          <p:nvPr/>
        </p:nvSpPr>
        <p:spPr>
          <a:xfrm>
            <a:off x="251520" y="5108991"/>
            <a:ext cx="2580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chemeClr val="accent1"/>
                </a:solidFill>
              </a:rPr>
              <a:t>Atomic</a:t>
            </a:r>
            <a:r>
              <a:rPr lang="de-DE" dirty="0" smtClean="0">
                <a:solidFill>
                  <a:schemeClr val="accent1"/>
                </a:solidFill>
              </a:rPr>
              <a:t> de-</a:t>
            </a:r>
            <a:r>
              <a:rPr lang="de-DE" dirty="0" err="1" smtClean="0">
                <a:solidFill>
                  <a:schemeClr val="accent1"/>
                </a:solidFill>
              </a:rPr>
              <a:t>excitation</a:t>
            </a:r>
            <a:r>
              <a:rPr lang="de-DE" dirty="0" smtClean="0">
                <a:solidFill>
                  <a:schemeClr val="accent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/>
              <a:t>X-</a:t>
            </a:r>
            <a:r>
              <a:rPr lang="de-DE" dirty="0" err="1" smtClean="0"/>
              <a:t>ray</a:t>
            </a:r>
            <a:r>
              <a:rPr lang="de-DE" dirty="0" smtClean="0"/>
              <a:t> </a:t>
            </a:r>
            <a:r>
              <a:rPr lang="de-DE" dirty="0" err="1" smtClean="0"/>
              <a:t>emission</a:t>
            </a:r>
            <a:endParaRPr lang="de-DE" dirty="0" smtClean="0"/>
          </a:p>
          <a:p>
            <a:pPr>
              <a:buFont typeface="Arial" pitchFamily="34" charset="0"/>
              <a:buChar char="•"/>
            </a:pPr>
            <a:r>
              <a:rPr lang="de-DE" dirty="0" err="1" smtClean="0"/>
              <a:t>Auger</a:t>
            </a:r>
            <a:r>
              <a:rPr lang="de-DE" dirty="0" smtClean="0"/>
              <a:t> </a:t>
            </a:r>
            <a:r>
              <a:rPr lang="de-DE" dirty="0" err="1" smtClean="0"/>
              <a:t>electrons</a:t>
            </a:r>
            <a:endParaRPr lang="de-DE" dirty="0" smtClean="0"/>
          </a:p>
          <a:p>
            <a:pPr>
              <a:buFont typeface="Arial" pitchFamily="34" charset="0"/>
              <a:buChar char="•"/>
            </a:pPr>
            <a:r>
              <a:rPr lang="de-DE" dirty="0" err="1" smtClean="0"/>
              <a:t>Coster-Kronig</a:t>
            </a:r>
            <a:r>
              <a:rPr lang="de-DE" dirty="0" smtClean="0"/>
              <a:t> </a:t>
            </a:r>
            <a:r>
              <a:rPr lang="de-DE" dirty="0" err="1" smtClean="0"/>
              <a:t>transitions</a:t>
            </a:r>
            <a:endParaRPr lang="de-DE" dirty="0"/>
          </a:p>
        </p:txBody>
      </p:sp>
      <p:sp>
        <p:nvSpPr>
          <p:cNvPr id="193" name="Geschweifte Klammer rechts 48"/>
          <p:cNvSpPr/>
          <p:nvPr/>
        </p:nvSpPr>
        <p:spPr>
          <a:xfrm>
            <a:off x="2919236" y="5475301"/>
            <a:ext cx="428628" cy="785818"/>
          </a:xfrm>
          <a:prstGeom prst="rightBrac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4" name="Textfeld 46"/>
          <p:cNvSpPr txBox="1"/>
          <p:nvPr/>
        </p:nvSpPr>
        <p:spPr>
          <a:xfrm>
            <a:off x="5031978" y="350100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 non- </a:t>
            </a:r>
            <a:r>
              <a:rPr lang="de-DE" dirty="0" err="1" smtClean="0"/>
              <a:t>zero</a:t>
            </a:r>
            <a:r>
              <a:rPr lang="de-DE" dirty="0" smtClean="0"/>
              <a:t> </a:t>
            </a:r>
            <a:r>
              <a:rPr lang="de-DE" dirty="0" err="1" smtClean="0"/>
              <a:t>neutrino</a:t>
            </a:r>
            <a:r>
              <a:rPr lang="de-DE" dirty="0" smtClean="0"/>
              <a:t> </a:t>
            </a:r>
            <a:r>
              <a:rPr lang="de-DE" dirty="0" err="1" smtClean="0"/>
              <a:t>mass</a:t>
            </a:r>
            <a:r>
              <a:rPr lang="de-DE" dirty="0" smtClean="0"/>
              <a:t>  </a:t>
            </a:r>
            <a:r>
              <a:rPr lang="de-DE" dirty="0" err="1" smtClean="0"/>
              <a:t>affects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accent1"/>
                </a:solidFill>
              </a:rPr>
              <a:t>de-</a:t>
            </a:r>
            <a:r>
              <a:rPr lang="de-DE" dirty="0" err="1" smtClean="0">
                <a:solidFill>
                  <a:schemeClr val="accent1"/>
                </a:solidFill>
              </a:rPr>
              <a:t>excitation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energy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spectrum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95" name="Textfeld 47"/>
          <p:cNvSpPr txBox="1"/>
          <p:nvPr/>
        </p:nvSpPr>
        <p:spPr>
          <a:xfrm>
            <a:off x="3275856" y="5542780"/>
            <a:ext cx="1831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accent1"/>
                </a:solidFill>
              </a:rPr>
              <a:t>Calorimetric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de-DE" dirty="0" err="1" smtClean="0">
                <a:solidFill>
                  <a:schemeClr val="accent1"/>
                </a:solidFill>
              </a:rPr>
              <a:t>measurement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19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8359" y="4941168"/>
            <a:ext cx="1476372" cy="135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7" name="Abgerundetes Rechteck 54"/>
          <p:cNvSpPr/>
          <p:nvPr/>
        </p:nvSpPr>
        <p:spPr>
          <a:xfrm rot="20099060">
            <a:off x="7785955" y="5197239"/>
            <a:ext cx="636992" cy="4581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8" name="Abgerundetes Rechteck 55"/>
          <p:cNvSpPr/>
          <p:nvPr/>
        </p:nvSpPr>
        <p:spPr>
          <a:xfrm rot="20235817">
            <a:off x="7555166" y="5428889"/>
            <a:ext cx="285752" cy="3572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9" name="Textfeld 56"/>
          <p:cNvSpPr txBox="1"/>
          <p:nvPr/>
        </p:nvSpPr>
        <p:spPr>
          <a:xfrm rot="20635735">
            <a:off x="7621077" y="5251096"/>
            <a:ext cx="96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0070C0"/>
                </a:solidFill>
                <a:latin typeface="Monotype Corsiva" pitchFamily="66" charset="0"/>
              </a:rPr>
              <a:t>Source</a:t>
            </a:r>
            <a:endParaRPr lang="de-DE" sz="2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20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27267">
            <a:off x="7227961" y="5709210"/>
            <a:ext cx="555353" cy="41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1" name="Abgerundetes Rechteck 60"/>
          <p:cNvSpPr/>
          <p:nvPr/>
        </p:nvSpPr>
        <p:spPr>
          <a:xfrm>
            <a:off x="5076056" y="5513612"/>
            <a:ext cx="1500198" cy="7858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 smtClean="0">
              <a:solidFill>
                <a:srgbClr val="7030A0"/>
              </a:solidFill>
            </a:endParaRPr>
          </a:p>
        </p:txBody>
      </p:sp>
      <p:sp>
        <p:nvSpPr>
          <p:cNvPr id="202" name="Textfeld 61"/>
          <p:cNvSpPr txBox="1"/>
          <p:nvPr/>
        </p:nvSpPr>
        <p:spPr>
          <a:xfrm>
            <a:off x="5504684" y="5325557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3" name="Textfeld 63"/>
          <p:cNvSpPr txBox="1"/>
          <p:nvPr/>
        </p:nvSpPr>
        <p:spPr>
          <a:xfrm>
            <a:off x="5290370" y="5299298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4" name="Textfeld 66"/>
          <p:cNvSpPr txBox="1"/>
          <p:nvPr/>
        </p:nvSpPr>
        <p:spPr>
          <a:xfrm>
            <a:off x="5718998" y="5299298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5" name="Textfeld 67"/>
          <p:cNvSpPr txBox="1"/>
          <p:nvPr/>
        </p:nvSpPr>
        <p:spPr>
          <a:xfrm>
            <a:off x="6076188" y="5299298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6" name="Textfeld 68"/>
          <p:cNvSpPr txBox="1"/>
          <p:nvPr/>
        </p:nvSpPr>
        <p:spPr>
          <a:xfrm>
            <a:off x="5878906" y="5370736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7" name="Textfeld 69"/>
          <p:cNvSpPr txBox="1"/>
          <p:nvPr/>
        </p:nvSpPr>
        <p:spPr>
          <a:xfrm>
            <a:off x="6219064" y="5325557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sp>
        <p:nvSpPr>
          <p:cNvPr id="208" name="Ellipse 71"/>
          <p:cNvSpPr/>
          <p:nvPr/>
        </p:nvSpPr>
        <p:spPr>
          <a:xfrm>
            <a:off x="5718998" y="5727926"/>
            <a:ext cx="285752" cy="285752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9" name="Textfeld 70"/>
          <p:cNvSpPr txBox="1"/>
          <p:nvPr/>
        </p:nvSpPr>
        <p:spPr>
          <a:xfrm>
            <a:off x="5076056" y="5299298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.</a:t>
            </a:r>
            <a:endParaRPr lang="de-DE" sz="4800" dirty="0">
              <a:solidFill>
                <a:srgbClr val="7030A0"/>
              </a:solidFill>
            </a:endParaRPr>
          </a:p>
        </p:txBody>
      </p:sp>
      <p:cxnSp>
        <p:nvCxnSpPr>
          <p:cNvPr id="210" name="Gerade Verbindung mit Pfeil 78"/>
          <p:cNvCxnSpPr/>
          <p:nvPr/>
        </p:nvCxnSpPr>
        <p:spPr bwMode="auto">
          <a:xfrm rot="5400000" flipH="1" flipV="1">
            <a:off x="6107875" y="4942114"/>
            <a:ext cx="714375" cy="10001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Ellipse 77"/>
          <p:cNvSpPr/>
          <p:nvPr/>
        </p:nvSpPr>
        <p:spPr bwMode="auto">
          <a:xfrm>
            <a:off x="6536497" y="5218984"/>
            <a:ext cx="214312" cy="214312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graphicFrame>
        <p:nvGraphicFramePr>
          <p:cNvPr id="2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068522"/>
              </p:ext>
            </p:extLst>
          </p:nvPr>
        </p:nvGraphicFramePr>
        <p:xfrm>
          <a:off x="6585710" y="5213645"/>
          <a:ext cx="165099" cy="228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5" name="Formel" r:id="rId7" imgW="164880" imgH="228600" progId="Equation.3">
                  <p:embed/>
                </p:oleObj>
              </mc:Choice>
              <mc:Fallback>
                <p:oleObj name="Formel" r:id="rId7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5710" y="5213645"/>
                        <a:ext cx="165099" cy="2285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" name="Ellipse 3"/>
          <p:cNvSpPr/>
          <p:nvPr/>
        </p:nvSpPr>
        <p:spPr>
          <a:xfrm>
            <a:off x="3349897" y="1712386"/>
            <a:ext cx="571504" cy="600079"/>
          </a:xfrm>
          <a:prstGeom prst="ellipse">
            <a:avLst/>
          </a:prstGeom>
          <a:solidFill>
            <a:schemeClr val="tx2">
              <a:lumMod val="20000"/>
              <a:lumOff val="80000"/>
              <a:alpha val="4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22" name="Object 2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541940"/>
              </p:ext>
            </p:extLst>
          </p:nvPr>
        </p:nvGraphicFramePr>
        <p:xfrm>
          <a:off x="179512" y="1052736"/>
          <a:ext cx="3679001" cy="14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6" name="Equation" r:id="rId9" imgW="1930320" imgH="761760" progId="Equation.3">
                  <p:embed/>
                </p:oleObj>
              </mc:Choice>
              <mc:Fallback>
                <p:oleObj name="Equation" r:id="rId9" imgW="193032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3679001" cy="145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" name="Rechteck 210"/>
          <p:cNvSpPr>
            <a:spLocks noChangeArrowheads="1"/>
          </p:cNvSpPr>
          <p:nvPr/>
        </p:nvSpPr>
        <p:spPr bwMode="auto">
          <a:xfrm>
            <a:off x="4788024" y="836712"/>
            <a:ext cx="282840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dirty="0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</a:t>
            </a:r>
            <a:r>
              <a:rPr lang="de-DE" baseline="-25000" dirty="0">
                <a:solidFill>
                  <a:schemeClr val="accent1"/>
                </a:solidFill>
                <a:sym typeface="Symbol" pitchFamily="18" charset="2"/>
              </a:rPr>
              <a:t>1/2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/>
              </a:rPr>
              <a:t>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4570 </a:t>
            </a:r>
            <a:r>
              <a:rPr lang="de-DE" dirty="0" err="1" smtClean="0">
                <a:solidFill>
                  <a:schemeClr val="accent1"/>
                </a:solidFill>
                <a:sym typeface="Symbol" pitchFamily="18" charset="2"/>
              </a:rPr>
              <a:t>years</a:t>
            </a:r>
            <a:endParaRPr lang="de-DE" dirty="0" smtClean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r>
              <a:rPr lang="de-DE" i="1" dirty="0" smtClean="0">
                <a:solidFill>
                  <a:schemeClr val="accent1"/>
                </a:solidFill>
              </a:rPr>
              <a:t> Q</a:t>
            </a:r>
            <a:r>
              <a:rPr lang="de-DE" baseline="-25000" dirty="0" smtClean="0">
                <a:solidFill>
                  <a:schemeClr val="accent1"/>
                </a:solidFill>
                <a:sym typeface="Symbol" pitchFamily="18" charset="2"/>
              </a:rPr>
              <a:t>EC  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= </a:t>
            </a:r>
            <a:r>
              <a:rPr lang="de-DE" dirty="0">
                <a:solidFill>
                  <a:schemeClr val="accent1"/>
                </a:solidFill>
              </a:rPr>
              <a:t> (2.555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 0.016)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keV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         </a:t>
            </a: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64949" y="1115452"/>
            <a:ext cx="237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smtClean="0"/>
              <a:t>2*10</a:t>
            </a:r>
            <a:r>
              <a:rPr lang="de-DE" baseline="30000" dirty="0" smtClean="0"/>
              <a:t>11</a:t>
            </a:r>
            <a:r>
              <a:rPr lang="de-DE" dirty="0" smtClean="0"/>
              <a:t> </a:t>
            </a:r>
            <a:r>
              <a:rPr lang="de-DE" dirty="0" err="1" smtClean="0"/>
              <a:t>atoms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1 </a:t>
            </a:r>
            <a:r>
              <a:rPr lang="de-DE" dirty="0" err="1" smtClean="0"/>
              <a:t>Bq</a:t>
            </a:r>
            <a:r>
              <a:rPr lang="de-DE" dirty="0" smtClean="0"/>
              <a:t>)</a:t>
            </a:r>
            <a:endParaRPr lang="en-US" dirty="0"/>
          </a:p>
        </p:txBody>
      </p:sp>
      <p:sp>
        <p:nvSpPr>
          <p:cNvPr id="225" name="TextBox 34"/>
          <p:cNvSpPr txBox="1"/>
          <p:nvPr/>
        </p:nvSpPr>
        <p:spPr>
          <a:xfrm>
            <a:off x="4932040" y="2132856"/>
            <a:ext cx="3789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</a:t>
            </a:r>
            <a:r>
              <a:rPr lang="en-US" sz="1200" dirty="0"/>
              <a:t>. Wang, G. Audi et al., </a:t>
            </a:r>
            <a:r>
              <a:rPr lang="en-US" sz="1200" i="1" dirty="0" smtClean="0"/>
              <a:t>Chinese </a:t>
            </a:r>
            <a:r>
              <a:rPr lang="en-US" sz="1200" i="1" dirty="0"/>
              <a:t>Phys. </a:t>
            </a:r>
            <a:r>
              <a:rPr lang="en-US" sz="1200" i="1" dirty="0" smtClean="0"/>
              <a:t>C </a:t>
            </a:r>
            <a:r>
              <a:rPr lang="en-US" sz="1200" b="1" dirty="0" smtClean="0"/>
              <a:t>36</a:t>
            </a:r>
            <a:r>
              <a:rPr lang="en-US" sz="1200" dirty="0" smtClean="0"/>
              <a:t>, </a:t>
            </a:r>
            <a:r>
              <a:rPr lang="en-US" sz="1200" dirty="0"/>
              <a:t>1603, (2012)</a:t>
            </a:r>
          </a:p>
        </p:txBody>
      </p:sp>
      <p:sp>
        <p:nvSpPr>
          <p:cNvPr id="7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0" name="Ellipse 34"/>
          <p:cNvSpPr/>
          <p:nvPr/>
        </p:nvSpPr>
        <p:spPr bwMode="auto">
          <a:xfrm>
            <a:off x="2938793" y="3388179"/>
            <a:ext cx="214313" cy="214313"/>
          </a:xfrm>
          <a:prstGeom prst="ellipse">
            <a:avLst/>
          </a:prstGeom>
          <a:noFill/>
          <a:ln>
            <a:solidFill>
              <a:srgbClr val="FAC09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baseline="30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7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71406" y="139463"/>
            <a:ext cx="3043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i="1" dirty="0" smtClean="0"/>
              <a:t>Q</a:t>
            </a:r>
            <a:r>
              <a:rPr lang="de-DE" sz="3600" baseline="-25000" dirty="0" smtClean="0"/>
              <a:t>EC</a:t>
            </a:r>
            <a:r>
              <a:rPr lang="de-DE" sz="3600" dirty="0" smtClean="0"/>
              <a:t>-</a:t>
            </a:r>
            <a:r>
              <a:rPr lang="de-DE" sz="3600" dirty="0" err="1" smtClean="0"/>
              <a:t>value</a:t>
            </a:r>
            <a:endParaRPr lang="de-DE" sz="3600" dirty="0"/>
          </a:p>
        </p:txBody>
      </p:sp>
      <p:sp>
        <p:nvSpPr>
          <p:cNvPr id="4" name="Ellipse 3"/>
          <p:cNvSpPr/>
          <p:nvPr/>
        </p:nvSpPr>
        <p:spPr>
          <a:xfrm>
            <a:off x="3349897" y="1712386"/>
            <a:ext cx="571504" cy="600079"/>
          </a:xfrm>
          <a:prstGeom prst="ellipse">
            <a:avLst/>
          </a:prstGeom>
          <a:solidFill>
            <a:schemeClr val="tx2">
              <a:lumMod val="20000"/>
              <a:lumOff val="80000"/>
              <a:alpha val="4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931113"/>
              </p:ext>
            </p:extLst>
          </p:nvPr>
        </p:nvGraphicFramePr>
        <p:xfrm>
          <a:off x="179512" y="1052736"/>
          <a:ext cx="3679001" cy="14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51" name="Equation" r:id="rId3" imgW="1930320" imgH="761760" progId="Equation.3">
                  <p:embed/>
                </p:oleObj>
              </mc:Choice>
              <mc:Fallback>
                <p:oleObj name="Equation" r:id="rId3" imgW="193032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3679001" cy="145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210"/>
          <p:cNvSpPr>
            <a:spLocks noChangeArrowheads="1"/>
          </p:cNvSpPr>
          <p:nvPr/>
        </p:nvSpPr>
        <p:spPr bwMode="auto">
          <a:xfrm>
            <a:off x="4788024" y="836712"/>
            <a:ext cx="282840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dirty="0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</a:t>
            </a:r>
            <a:r>
              <a:rPr lang="de-DE" baseline="-25000" dirty="0">
                <a:solidFill>
                  <a:schemeClr val="accent1"/>
                </a:solidFill>
                <a:sym typeface="Symbol" pitchFamily="18" charset="2"/>
              </a:rPr>
              <a:t>1/2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/>
              </a:rPr>
              <a:t>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4570 </a:t>
            </a:r>
            <a:r>
              <a:rPr lang="de-DE" dirty="0" err="1" smtClean="0">
                <a:solidFill>
                  <a:schemeClr val="accent1"/>
                </a:solidFill>
                <a:sym typeface="Symbol" pitchFamily="18" charset="2"/>
              </a:rPr>
              <a:t>years</a:t>
            </a:r>
            <a:endParaRPr lang="de-DE" dirty="0" smtClean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r>
              <a:rPr lang="de-DE" i="1" dirty="0" smtClean="0">
                <a:solidFill>
                  <a:schemeClr val="accent1"/>
                </a:solidFill>
              </a:rPr>
              <a:t> Q</a:t>
            </a:r>
            <a:r>
              <a:rPr lang="de-DE" baseline="-25000" dirty="0" smtClean="0">
                <a:solidFill>
                  <a:schemeClr val="accent1"/>
                </a:solidFill>
                <a:sym typeface="Symbol" pitchFamily="18" charset="2"/>
              </a:rPr>
              <a:t>EC  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= </a:t>
            </a:r>
            <a:r>
              <a:rPr lang="de-DE" dirty="0">
                <a:solidFill>
                  <a:schemeClr val="accent1"/>
                </a:solidFill>
              </a:rPr>
              <a:t> (2.555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 0.016)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keV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         </a:t>
            </a: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4949" y="1115452"/>
            <a:ext cx="237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smtClean="0"/>
              <a:t>2*10</a:t>
            </a:r>
            <a:r>
              <a:rPr lang="de-DE" baseline="30000" dirty="0" smtClean="0"/>
              <a:t>11</a:t>
            </a:r>
            <a:r>
              <a:rPr lang="de-DE" dirty="0" smtClean="0"/>
              <a:t> </a:t>
            </a:r>
            <a:r>
              <a:rPr lang="de-DE" dirty="0" err="1" smtClean="0"/>
              <a:t>atoms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1 </a:t>
            </a:r>
            <a:r>
              <a:rPr lang="de-DE" dirty="0" err="1" smtClean="0"/>
              <a:t>Bq</a:t>
            </a:r>
            <a:r>
              <a:rPr lang="de-DE" dirty="0" smtClean="0"/>
              <a:t>)</a:t>
            </a:r>
            <a:endParaRPr lang="en-US" dirty="0"/>
          </a:p>
        </p:txBody>
      </p:sp>
      <p:sp>
        <p:nvSpPr>
          <p:cNvPr id="70" name="TextBox 34"/>
          <p:cNvSpPr txBox="1"/>
          <p:nvPr/>
        </p:nvSpPr>
        <p:spPr>
          <a:xfrm>
            <a:off x="4932040" y="2132856"/>
            <a:ext cx="3789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</a:t>
            </a:r>
            <a:r>
              <a:rPr lang="en-US" sz="1200" dirty="0"/>
              <a:t>. Wang, G. Audi et al., </a:t>
            </a:r>
            <a:r>
              <a:rPr lang="en-US" sz="1200" i="1" dirty="0" smtClean="0"/>
              <a:t>Chinese </a:t>
            </a:r>
            <a:r>
              <a:rPr lang="en-US" sz="1200" i="1" dirty="0"/>
              <a:t>Phys. </a:t>
            </a:r>
            <a:r>
              <a:rPr lang="en-US" sz="1200" i="1" dirty="0" smtClean="0"/>
              <a:t>C </a:t>
            </a:r>
            <a:r>
              <a:rPr lang="en-US" sz="1200" b="1" dirty="0" smtClean="0"/>
              <a:t>36</a:t>
            </a:r>
            <a:r>
              <a:rPr lang="en-US" sz="1200" dirty="0" smtClean="0"/>
              <a:t>, </a:t>
            </a:r>
            <a:r>
              <a:rPr lang="en-US" sz="1200" dirty="0"/>
              <a:t>1603, (2012)</a:t>
            </a:r>
          </a:p>
        </p:txBody>
      </p:sp>
      <p:sp>
        <p:nvSpPr>
          <p:cNvPr id="127" name="Oval 126"/>
          <p:cNvSpPr/>
          <p:nvPr/>
        </p:nvSpPr>
        <p:spPr>
          <a:xfrm>
            <a:off x="4932040" y="294065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/>
          <p:cNvSpPr txBox="1"/>
          <p:nvPr/>
        </p:nvSpPr>
        <p:spPr>
          <a:xfrm>
            <a:off x="5292725" y="2829013"/>
            <a:ext cx="2786404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Calorimetric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en-US" dirty="0"/>
          </a:p>
        </p:txBody>
      </p:sp>
      <p:sp>
        <p:nvSpPr>
          <p:cNvPr id="129" name="Rectangle 128"/>
          <p:cNvSpPr/>
          <p:nvPr/>
        </p:nvSpPr>
        <p:spPr>
          <a:xfrm>
            <a:off x="4980298" y="3430193"/>
            <a:ext cx="45719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/>
          <p:cNvSpPr txBox="1"/>
          <p:nvPr/>
        </p:nvSpPr>
        <p:spPr>
          <a:xfrm>
            <a:off x="5292080" y="3239952"/>
            <a:ext cx="2439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x-</a:t>
            </a:r>
            <a:r>
              <a:rPr lang="de-DE" dirty="0" err="1" smtClean="0"/>
              <a:t>rays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140"/>
            <a:ext cx="4287343" cy="41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/>
          <p:cNvSpPr/>
          <p:nvPr/>
        </p:nvSpPr>
        <p:spPr>
          <a:xfrm>
            <a:off x="3419872" y="362168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220244" y="359600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835696" y="458036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59632" y="34772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878101" y="3121223"/>
            <a:ext cx="1397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Gatti</a:t>
            </a:r>
            <a:r>
              <a:rPr lang="de-DE" sz="1400" dirty="0" smtClean="0"/>
              <a:t> et al., 1997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699792" y="4005064"/>
            <a:ext cx="1020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ECHo</a:t>
            </a:r>
            <a:r>
              <a:rPr lang="de-DE" sz="1400" dirty="0" smtClean="0"/>
              <a:t>, 2012</a:t>
            </a:r>
            <a:endParaRPr lang="en-US" sz="1400" dirty="0"/>
          </a:p>
        </p:txBody>
      </p:sp>
      <p:sp>
        <p:nvSpPr>
          <p:cNvPr id="2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41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3349897" y="1712386"/>
            <a:ext cx="571504" cy="600079"/>
          </a:xfrm>
          <a:prstGeom prst="ellipse">
            <a:avLst/>
          </a:prstGeom>
          <a:solidFill>
            <a:schemeClr val="tx2">
              <a:lumMod val="20000"/>
              <a:lumOff val="80000"/>
              <a:alpha val="4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045410"/>
              </p:ext>
            </p:extLst>
          </p:nvPr>
        </p:nvGraphicFramePr>
        <p:xfrm>
          <a:off x="179512" y="1052736"/>
          <a:ext cx="3679001" cy="14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75" name="Equation" r:id="rId3" imgW="1930320" imgH="761760" progId="Equation.3">
                  <p:embed/>
                </p:oleObj>
              </mc:Choice>
              <mc:Fallback>
                <p:oleObj name="Equation" r:id="rId3" imgW="193032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3679001" cy="145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210"/>
          <p:cNvSpPr>
            <a:spLocks noChangeArrowheads="1"/>
          </p:cNvSpPr>
          <p:nvPr/>
        </p:nvSpPr>
        <p:spPr bwMode="auto">
          <a:xfrm>
            <a:off x="4788024" y="836712"/>
            <a:ext cx="282840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dirty="0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</a:t>
            </a:r>
            <a:r>
              <a:rPr lang="de-DE" baseline="-25000" dirty="0">
                <a:solidFill>
                  <a:schemeClr val="accent1"/>
                </a:solidFill>
                <a:sym typeface="Symbol" pitchFamily="18" charset="2"/>
              </a:rPr>
              <a:t>1/2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/>
              </a:rPr>
              <a:t>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4570 </a:t>
            </a:r>
            <a:r>
              <a:rPr lang="de-DE" dirty="0" err="1" smtClean="0">
                <a:solidFill>
                  <a:schemeClr val="accent1"/>
                </a:solidFill>
                <a:sym typeface="Symbol" pitchFamily="18" charset="2"/>
              </a:rPr>
              <a:t>years</a:t>
            </a:r>
            <a:endParaRPr lang="de-DE" dirty="0" smtClean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r>
              <a:rPr lang="de-DE" i="1" dirty="0" smtClean="0">
                <a:solidFill>
                  <a:schemeClr val="accent1"/>
                </a:solidFill>
              </a:rPr>
              <a:t> Q</a:t>
            </a:r>
            <a:r>
              <a:rPr lang="de-DE" baseline="-25000" dirty="0" smtClean="0">
                <a:solidFill>
                  <a:schemeClr val="accent1"/>
                </a:solidFill>
                <a:sym typeface="Symbol" pitchFamily="18" charset="2"/>
              </a:rPr>
              <a:t>EC  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= </a:t>
            </a:r>
            <a:r>
              <a:rPr lang="de-DE" dirty="0">
                <a:solidFill>
                  <a:schemeClr val="accent1"/>
                </a:solidFill>
              </a:rPr>
              <a:t> (2.555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 0.016)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keV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         </a:t>
            </a: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4949" y="1115452"/>
            <a:ext cx="237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smtClean="0"/>
              <a:t>2*10</a:t>
            </a:r>
            <a:r>
              <a:rPr lang="de-DE" baseline="30000" dirty="0" smtClean="0"/>
              <a:t>11</a:t>
            </a:r>
            <a:r>
              <a:rPr lang="de-DE" dirty="0" smtClean="0"/>
              <a:t> </a:t>
            </a:r>
            <a:r>
              <a:rPr lang="de-DE" dirty="0" err="1" smtClean="0"/>
              <a:t>atoms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1 </a:t>
            </a:r>
            <a:r>
              <a:rPr lang="de-DE" dirty="0" err="1" smtClean="0"/>
              <a:t>Bq</a:t>
            </a:r>
            <a:r>
              <a:rPr lang="de-DE" dirty="0" smtClean="0"/>
              <a:t>)</a:t>
            </a:r>
            <a:endParaRPr lang="en-US" dirty="0"/>
          </a:p>
        </p:txBody>
      </p:sp>
      <p:sp>
        <p:nvSpPr>
          <p:cNvPr id="133" name="5-Point Star 132"/>
          <p:cNvSpPr/>
          <p:nvPr/>
        </p:nvSpPr>
        <p:spPr>
          <a:xfrm>
            <a:off x="4824407" y="4149120"/>
            <a:ext cx="360000" cy="360000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TextBox 133"/>
          <p:cNvSpPr txBox="1"/>
          <p:nvPr/>
        </p:nvSpPr>
        <p:spPr>
          <a:xfrm>
            <a:off x="5436096" y="4139788"/>
            <a:ext cx="329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accent1"/>
                </a:solidFill>
              </a:rPr>
              <a:t>Penning</a:t>
            </a:r>
            <a:r>
              <a:rPr lang="de-DE" b="1" dirty="0" smtClean="0">
                <a:solidFill>
                  <a:schemeClr val="accent1"/>
                </a:solidFill>
              </a:rPr>
              <a:t> Trap </a:t>
            </a:r>
            <a:r>
              <a:rPr lang="de-DE" b="1" dirty="0" err="1" smtClean="0">
                <a:solidFill>
                  <a:schemeClr val="accent1"/>
                </a:solidFill>
              </a:rPr>
              <a:t>Mass</a:t>
            </a:r>
            <a:r>
              <a:rPr lang="de-DE" b="1" dirty="0" smtClean="0">
                <a:solidFill>
                  <a:schemeClr val="accent1"/>
                </a:solidFill>
              </a:rPr>
              <a:t> </a:t>
            </a:r>
            <a:r>
              <a:rPr lang="de-DE" b="1" dirty="0" err="1" smtClean="0">
                <a:solidFill>
                  <a:schemeClr val="accent1"/>
                </a:solidFill>
              </a:rPr>
              <a:t>Spectroscopy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860032" y="6239053"/>
            <a:ext cx="4268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“Direct </a:t>
            </a:r>
            <a:r>
              <a:rPr lang="en-US" sz="1200" dirty="0"/>
              <a:t>measurement of the mass difference of </a:t>
            </a:r>
            <a:r>
              <a:rPr lang="en-US" sz="1200" baseline="30000" dirty="0"/>
              <a:t>163</a:t>
            </a:r>
            <a:r>
              <a:rPr lang="en-US" sz="1200" dirty="0"/>
              <a:t>Ho and </a:t>
            </a:r>
            <a:r>
              <a:rPr lang="en-US" sz="1200" baseline="30000" dirty="0"/>
              <a:t>163</a:t>
            </a:r>
            <a:r>
              <a:rPr lang="en-US" sz="1200" dirty="0"/>
              <a:t>Dy </a:t>
            </a:r>
            <a:endParaRPr lang="en-US" sz="1200" dirty="0" smtClean="0"/>
          </a:p>
          <a:p>
            <a:r>
              <a:rPr lang="en-US" sz="1200" dirty="0" smtClean="0"/>
              <a:t>as </a:t>
            </a:r>
            <a:r>
              <a:rPr lang="en-US" sz="1200" dirty="0"/>
              <a:t>prerequisite to </a:t>
            </a:r>
            <a:r>
              <a:rPr lang="en-US" sz="1200" dirty="0" smtClean="0"/>
              <a:t>a determination </a:t>
            </a:r>
            <a:r>
              <a:rPr lang="en-US" sz="1200" dirty="0"/>
              <a:t>of the electron neutrino </a:t>
            </a:r>
            <a:r>
              <a:rPr lang="en-US" sz="1200" dirty="0" smtClean="0"/>
              <a:t>mass”</a:t>
            </a:r>
          </a:p>
          <a:p>
            <a:r>
              <a:rPr lang="nb-NO" sz="1200" dirty="0"/>
              <a:t>S. Eliseev et al., </a:t>
            </a:r>
            <a:r>
              <a:rPr lang="nb-NO" sz="1200" i="1" dirty="0"/>
              <a:t>Phys. Rev. Lett.</a:t>
            </a:r>
            <a:r>
              <a:rPr lang="nb-NO" sz="1200" dirty="0"/>
              <a:t>, </a:t>
            </a:r>
            <a:r>
              <a:rPr lang="en-US" sz="1200" dirty="0"/>
              <a:t>115, 062501 (2015)</a:t>
            </a:r>
          </a:p>
        </p:txBody>
      </p:sp>
      <p:sp>
        <p:nvSpPr>
          <p:cNvPr id="137" name="Text Box 5"/>
          <p:cNvSpPr txBox="1">
            <a:spLocks noChangeArrowheads="1"/>
          </p:cNvSpPr>
          <p:nvPr/>
        </p:nvSpPr>
        <p:spPr bwMode="auto">
          <a:xfrm>
            <a:off x="4499992" y="4654297"/>
            <a:ext cx="4536505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2200" b="1" i="1" dirty="0" smtClean="0">
                <a:solidFill>
                  <a:schemeClr val="accent1"/>
                </a:solidFill>
              </a:rPr>
              <a:t>Q</a:t>
            </a:r>
            <a:r>
              <a:rPr lang="de-DE" sz="2200" b="1" baseline="-25000" dirty="0" smtClean="0">
                <a:solidFill>
                  <a:schemeClr val="accent1"/>
                </a:solidFill>
              </a:rPr>
              <a:t>EC </a:t>
            </a:r>
            <a:r>
              <a:rPr lang="de-DE" sz="2200" b="1" dirty="0" smtClean="0">
                <a:solidFill>
                  <a:schemeClr val="accent1"/>
                </a:solidFill>
              </a:rPr>
              <a:t>= </a:t>
            </a:r>
            <a:r>
              <a:rPr lang="en-US" sz="2200" b="1" dirty="0" smtClean="0">
                <a:solidFill>
                  <a:schemeClr val="accent1"/>
                </a:solidFill>
              </a:rPr>
              <a:t>(2.833 </a:t>
            </a:r>
            <a:r>
              <a:rPr lang="en-US" sz="2200" b="1" dirty="0" smtClean="0">
                <a:solidFill>
                  <a:schemeClr val="accent1"/>
                </a:solidFill>
                <a:sym typeface="Symbol"/>
              </a:rPr>
              <a:t> </a:t>
            </a:r>
            <a:r>
              <a:rPr lang="en-US" sz="2200" b="1" dirty="0" smtClean="0">
                <a:solidFill>
                  <a:schemeClr val="accent1"/>
                </a:solidFill>
              </a:rPr>
              <a:t>0.030</a:t>
            </a:r>
            <a:r>
              <a:rPr lang="en-US" sz="2200" b="1" baseline="30000" dirty="0" smtClean="0">
                <a:solidFill>
                  <a:schemeClr val="accent1"/>
                </a:solidFill>
              </a:rPr>
              <a:t>stat </a:t>
            </a:r>
            <a:r>
              <a:rPr lang="en-US" sz="2200" b="1" dirty="0" smtClean="0">
                <a:solidFill>
                  <a:schemeClr val="accent1"/>
                </a:solidFill>
                <a:sym typeface="Symbol"/>
              </a:rPr>
              <a:t> </a:t>
            </a:r>
            <a:r>
              <a:rPr lang="en-US" sz="2200" b="1" dirty="0" smtClean="0">
                <a:solidFill>
                  <a:schemeClr val="accent1"/>
                </a:solidFill>
              </a:rPr>
              <a:t>0.015</a:t>
            </a:r>
            <a:r>
              <a:rPr lang="en-US" sz="2200" b="1" baseline="30000" dirty="0" smtClean="0">
                <a:solidFill>
                  <a:schemeClr val="accent1"/>
                </a:solidFill>
              </a:rPr>
              <a:t>syst</a:t>
            </a:r>
            <a:r>
              <a:rPr lang="en-US" sz="2200" b="1" dirty="0" smtClean="0">
                <a:solidFill>
                  <a:schemeClr val="accent1"/>
                </a:solidFill>
              </a:rPr>
              <a:t>) </a:t>
            </a:r>
            <a:r>
              <a:rPr lang="de-DE" sz="2200" b="1" dirty="0" err="1" smtClean="0">
                <a:solidFill>
                  <a:schemeClr val="accent1"/>
                </a:solidFill>
                <a:sym typeface="Symbol"/>
              </a:rPr>
              <a:t>keV</a:t>
            </a:r>
            <a:endParaRPr lang="de-DE" sz="2200" b="1" dirty="0">
              <a:solidFill>
                <a:schemeClr val="accent1"/>
              </a:solidFill>
            </a:endParaRPr>
          </a:p>
        </p:txBody>
      </p:sp>
      <p:sp>
        <p:nvSpPr>
          <p:cNvPr id="25" name="TextBox 34"/>
          <p:cNvSpPr txBox="1"/>
          <p:nvPr/>
        </p:nvSpPr>
        <p:spPr>
          <a:xfrm>
            <a:off x="4932040" y="2132856"/>
            <a:ext cx="3789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</a:t>
            </a:r>
            <a:r>
              <a:rPr lang="en-US" sz="1200" dirty="0"/>
              <a:t>. Wang, G. Audi et al., </a:t>
            </a:r>
            <a:r>
              <a:rPr lang="en-US" sz="1200" i="1" dirty="0" smtClean="0"/>
              <a:t>Chinese </a:t>
            </a:r>
            <a:r>
              <a:rPr lang="en-US" sz="1200" i="1" dirty="0"/>
              <a:t>Phys. </a:t>
            </a:r>
            <a:r>
              <a:rPr lang="en-US" sz="1200" i="1" dirty="0" smtClean="0"/>
              <a:t>C </a:t>
            </a:r>
            <a:r>
              <a:rPr lang="en-US" sz="1200" b="1" dirty="0" smtClean="0"/>
              <a:t>36</a:t>
            </a:r>
            <a:r>
              <a:rPr lang="en-US" sz="1200" dirty="0" smtClean="0"/>
              <a:t>, </a:t>
            </a:r>
            <a:r>
              <a:rPr lang="en-US" sz="1200" dirty="0"/>
              <a:t>1603, (2012)</a:t>
            </a:r>
          </a:p>
        </p:txBody>
      </p:sp>
      <p:sp>
        <p:nvSpPr>
          <p:cNvPr id="26" name="Textfeld 2"/>
          <p:cNvSpPr txBox="1"/>
          <p:nvPr/>
        </p:nvSpPr>
        <p:spPr>
          <a:xfrm>
            <a:off x="71406" y="139463"/>
            <a:ext cx="3043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i="1" dirty="0" smtClean="0"/>
              <a:t>Q</a:t>
            </a:r>
            <a:r>
              <a:rPr lang="de-DE" sz="3600" baseline="-25000" dirty="0" smtClean="0"/>
              <a:t>EC</a:t>
            </a:r>
            <a:r>
              <a:rPr lang="de-DE" sz="3600" dirty="0" smtClean="0"/>
              <a:t>-</a:t>
            </a:r>
            <a:r>
              <a:rPr lang="de-DE" sz="3600" dirty="0" err="1" smtClean="0"/>
              <a:t>value</a:t>
            </a:r>
            <a:endParaRPr lang="de-DE" sz="3600" dirty="0"/>
          </a:p>
        </p:txBody>
      </p:sp>
      <p:sp>
        <p:nvSpPr>
          <p:cNvPr id="27" name="Oval 26"/>
          <p:cNvSpPr/>
          <p:nvPr/>
        </p:nvSpPr>
        <p:spPr>
          <a:xfrm>
            <a:off x="4932040" y="294065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292725" y="2829013"/>
            <a:ext cx="2786404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Calorimetric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980298" y="3430193"/>
            <a:ext cx="45719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292080" y="3239952"/>
            <a:ext cx="2439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x-</a:t>
            </a:r>
            <a:r>
              <a:rPr lang="de-DE" dirty="0" err="1" smtClean="0"/>
              <a:t>rays</a:t>
            </a:r>
            <a:endParaRPr lang="en-US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140"/>
            <a:ext cx="4287343" cy="41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31"/>
          <p:cNvSpPr/>
          <p:nvPr/>
        </p:nvSpPr>
        <p:spPr>
          <a:xfrm>
            <a:off x="3419872" y="362168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220244" y="359600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835696" y="458036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59632" y="34772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3589194" y="3501008"/>
            <a:ext cx="360000" cy="360000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78101" y="3121223"/>
            <a:ext cx="1397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Gatti</a:t>
            </a:r>
            <a:r>
              <a:rPr lang="de-DE" sz="1400" dirty="0" smtClean="0"/>
              <a:t> et al., 1997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699792" y="4005064"/>
            <a:ext cx="1020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ECHo</a:t>
            </a:r>
            <a:r>
              <a:rPr lang="de-DE" sz="1400" dirty="0" smtClean="0"/>
              <a:t>, 2012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885050" y="3707740"/>
            <a:ext cx="403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Independent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aseline="30000" dirty="0" smtClean="0"/>
              <a:t>163</a:t>
            </a:r>
            <a:r>
              <a:rPr lang="de-DE" dirty="0" smtClean="0"/>
              <a:t>Ho </a:t>
            </a:r>
            <a:r>
              <a:rPr lang="de-DE" dirty="0" err="1" smtClean="0"/>
              <a:t>decay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endParaRPr lang="en-US" dirty="0"/>
          </a:p>
        </p:txBody>
      </p:sp>
      <p:sp>
        <p:nvSpPr>
          <p:cNvPr id="37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93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3349897" y="1712386"/>
            <a:ext cx="571504" cy="600079"/>
          </a:xfrm>
          <a:prstGeom prst="ellipse">
            <a:avLst/>
          </a:prstGeom>
          <a:solidFill>
            <a:schemeClr val="tx2">
              <a:lumMod val="20000"/>
              <a:lumOff val="80000"/>
              <a:alpha val="4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507061"/>
              </p:ext>
            </p:extLst>
          </p:nvPr>
        </p:nvGraphicFramePr>
        <p:xfrm>
          <a:off x="179512" y="1052736"/>
          <a:ext cx="3679001" cy="14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9" name="Equation" r:id="rId3" imgW="1930320" imgH="761760" progId="Equation.3">
                  <p:embed/>
                </p:oleObj>
              </mc:Choice>
              <mc:Fallback>
                <p:oleObj name="Equation" r:id="rId3" imgW="193032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3679001" cy="145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210"/>
          <p:cNvSpPr>
            <a:spLocks noChangeArrowheads="1"/>
          </p:cNvSpPr>
          <p:nvPr/>
        </p:nvSpPr>
        <p:spPr bwMode="auto">
          <a:xfrm>
            <a:off x="4788024" y="836712"/>
            <a:ext cx="282840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dirty="0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</a:t>
            </a:r>
            <a:r>
              <a:rPr lang="de-DE" baseline="-25000" dirty="0">
                <a:solidFill>
                  <a:schemeClr val="accent1"/>
                </a:solidFill>
                <a:sym typeface="Symbol" pitchFamily="18" charset="2"/>
              </a:rPr>
              <a:t>1/2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 smtClean="0">
                <a:solidFill>
                  <a:schemeClr val="accent1"/>
                </a:solidFill>
                <a:sym typeface="Symbol"/>
              </a:rPr>
              <a:t></a:t>
            </a:r>
            <a:r>
              <a:rPr lang="de-DE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de-DE" dirty="0">
                <a:solidFill>
                  <a:schemeClr val="accent1"/>
                </a:solidFill>
                <a:sym typeface="Symbol" pitchFamily="18" charset="2"/>
              </a:rPr>
              <a:t>4570 </a:t>
            </a:r>
            <a:r>
              <a:rPr lang="de-DE" dirty="0" err="1" smtClean="0">
                <a:solidFill>
                  <a:schemeClr val="accent1"/>
                </a:solidFill>
                <a:sym typeface="Symbol" pitchFamily="18" charset="2"/>
              </a:rPr>
              <a:t>years</a:t>
            </a:r>
            <a:endParaRPr lang="de-DE" dirty="0" smtClean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endParaRPr lang="de-DE" baseline="-25000" dirty="0">
              <a:solidFill>
                <a:schemeClr val="accent1"/>
              </a:solidFill>
              <a:sym typeface="Symbol" pitchFamily="18" charset="2"/>
            </a:endParaRPr>
          </a:p>
          <a:p>
            <a:pPr>
              <a:buFont typeface="Arial" pitchFamily="34" charset="0"/>
              <a:buChar char="•"/>
            </a:pPr>
            <a:r>
              <a:rPr lang="de-DE" i="1" dirty="0" smtClean="0">
                <a:solidFill>
                  <a:schemeClr val="accent1"/>
                </a:solidFill>
              </a:rPr>
              <a:t> Q</a:t>
            </a:r>
            <a:r>
              <a:rPr lang="de-DE" baseline="-25000" dirty="0" smtClean="0">
                <a:solidFill>
                  <a:schemeClr val="accent1"/>
                </a:solidFill>
                <a:sym typeface="Symbol" pitchFamily="18" charset="2"/>
              </a:rPr>
              <a:t>EC  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= </a:t>
            </a:r>
            <a:r>
              <a:rPr lang="de-DE" dirty="0">
                <a:solidFill>
                  <a:schemeClr val="accent1"/>
                </a:solidFill>
              </a:rPr>
              <a:t> (2.555 </a:t>
            </a:r>
            <a:r>
              <a:rPr lang="de-DE" dirty="0">
                <a:solidFill>
                  <a:schemeClr val="accent1"/>
                </a:solidFill>
                <a:sym typeface="Symbol"/>
              </a:rPr>
              <a:t> 0.016)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keV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         </a:t>
            </a:r>
          </a:p>
          <a:p>
            <a:pPr>
              <a:buFont typeface="Arial" pitchFamily="34" charset="0"/>
              <a:buChar char="•"/>
            </a:pPr>
            <a:endParaRPr lang="de-DE" baseline="-250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4949" y="1115452"/>
            <a:ext cx="237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smtClean="0"/>
              <a:t>2*10</a:t>
            </a:r>
            <a:r>
              <a:rPr lang="de-DE" baseline="30000" dirty="0" smtClean="0"/>
              <a:t>11</a:t>
            </a:r>
            <a:r>
              <a:rPr lang="de-DE" dirty="0" smtClean="0"/>
              <a:t> </a:t>
            </a:r>
            <a:r>
              <a:rPr lang="de-DE" dirty="0" err="1" smtClean="0"/>
              <a:t>atoms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1 </a:t>
            </a:r>
            <a:r>
              <a:rPr lang="de-DE" dirty="0" err="1" smtClean="0"/>
              <a:t>Bq</a:t>
            </a:r>
            <a:r>
              <a:rPr lang="de-DE" dirty="0" smtClean="0"/>
              <a:t>)</a:t>
            </a:r>
            <a:endParaRPr lang="en-US" dirty="0"/>
          </a:p>
        </p:txBody>
      </p:sp>
      <p:sp>
        <p:nvSpPr>
          <p:cNvPr id="133" name="5-Point Star 132"/>
          <p:cNvSpPr/>
          <p:nvPr/>
        </p:nvSpPr>
        <p:spPr>
          <a:xfrm>
            <a:off x="4824407" y="4149120"/>
            <a:ext cx="360000" cy="360000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TextBox 133"/>
          <p:cNvSpPr txBox="1"/>
          <p:nvPr/>
        </p:nvSpPr>
        <p:spPr>
          <a:xfrm>
            <a:off x="5436096" y="4139788"/>
            <a:ext cx="329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accent1"/>
                </a:solidFill>
              </a:rPr>
              <a:t>Penning</a:t>
            </a:r>
            <a:r>
              <a:rPr lang="de-DE" b="1" dirty="0" smtClean="0">
                <a:solidFill>
                  <a:schemeClr val="accent1"/>
                </a:solidFill>
              </a:rPr>
              <a:t> Trap </a:t>
            </a:r>
            <a:r>
              <a:rPr lang="de-DE" b="1" dirty="0" err="1" smtClean="0">
                <a:solidFill>
                  <a:schemeClr val="accent1"/>
                </a:solidFill>
              </a:rPr>
              <a:t>Mass</a:t>
            </a:r>
            <a:r>
              <a:rPr lang="de-DE" b="1" dirty="0" smtClean="0">
                <a:solidFill>
                  <a:schemeClr val="accent1"/>
                </a:solidFill>
              </a:rPr>
              <a:t> </a:t>
            </a:r>
            <a:r>
              <a:rPr lang="de-DE" b="1" dirty="0" err="1" smtClean="0">
                <a:solidFill>
                  <a:schemeClr val="accent1"/>
                </a:solidFill>
              </a:rPr>
              <a:t>Spectroscopy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37" name="Text Box 5"/>
          <p:cNvSpPr txBox="1">
            <a:spLocks noChangeArrowheads="1"/>
          </p:cNvSpPr>
          <p:nvPr/>
        </p:nvSpPr>
        <p:spPr bwMode="auto">
          <a:xfrm>
            <a:off x="4499992" y="4654297"/>
            <a:ext cx="4536505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2200" b="1" i="1" dirty="0" smtClean="0">
                <a:solidFill>
                  <a:schemeClr val="accent1"/>
                </a:solidFill>
              </a:rPr>
              <a:t>Q</a:t>
            </a:r>
            <a:r>
              <a:rPr lang="de-DE" sz="2200" b="1" baseline="-25000" dirty="0" smtClean="0">
                <a:solidFill>
                  <a:schemeClr val="accent1"/>
                </a:solidFill>
              </a:rPr>
              <a:t>EC </a:t>
            </a:r>
            <a:r>
              <a:rPr lang="de-DE" sz="2200" b="1" dirty="0" smtClean="0">
                <a:solidFill>
                  <a:schemeClr val="accent1"/>
                </a:solidFill>
              </a:rPr>
              <a:t>= </a:t>
            </a:r>
            <a:r>
              <a:rPr lang="en-US" sz="2200" b="1" dirty="0" smtClean="0">
                <a:solidFill>
                  <a:schemeClr val="accent1"/>
                </a:solidFill>
              </a:rPr>
              <a:t>(2.833 </a:t>
            </a:r>
            <a:r>
              <a:rPr lang="en-US" sz="2200" b="1" dirty="0" smtClean="0">
                <a:solidFill>
                  <a:schemeClr val="accent1"/>
                </a:solidFill>
                <a:sym typeface="Symbol"/>
              </a:rPr>
              <a:t> </a:t>
            </a:r>
            <a:r>
              <a:rPr lang="en-US" sz="2200" b="1" dirty="0" smtClean="0">
                <a:solidFill>
                  <a:schemeClr val="accent1"/>
                </a:solidFill>
              </a:rPr>
              <a:t>0.030</a:t>
            </a:r>
            <a:r>
              <a:rPr lang="en-US" sz="2200" b="1" baseline="30000" dirty="0" smtClean="0">
                <a:solidFill>
                  <a:schemeClr val="accent1"/>
                </a:solidFill>
              </a:rPr>
              <a:t>stat </a:t>
            </a:r>
            <a:r>
              <a:rPr lang="en-US" sz="2200" b="1" dirty="0" smtClean="0">
                <a:solidFill>
                  <a:schemeClr val="accent1"/>
                </a:solidFill>
                <a:sym typeface="Symbol"/>
              </a:rPr>
              <a:t> </a:t>
            </a:r>
            <a:r>
              <a:rPr lang="en-US" sz="2200" b="1" dirty="0" smtClean="0">
                <a:solidFill>
                  <a:schemeClr val="accent1"/>
                </a:solidFill>
              </a:rPr>
              <a:t>0.015</a:t>
            </a:r>
            <a:r>
              <a:rPr lang="en-US" sz="2200" b="1" baseline="30000" dirty="0" smtClean="0">
                <a:solidFill>
                  <a:schemeClr val="accent1"/>
                </a:solidFill>
              </a:rPr>
              <a:t>syst</a:t>
            </a:r>
            <a:r>
              <a:rPr lang="en-US" sz="2200" b="1" dirty="0" smtClean="0">
                <a:solidFill>
                  <a:schemeClr val="accent1"/>
                </a:solidFill>
              </a:rPr>
              <a:t>) </a:t>
            </a:r>
            <a:r>
              <a:rPr lang="de-DE" sz="2200" b="1" dirty="0" err="1" smtClean="0">
                <a:solidFill>
                  <a:schemeClr val="accent1"/>
                </a:solidFill>
                <a:sym typeface="Symbol"/>
              </a:rPr>
              <a:t>keV</a:t>
            </a:r>
            <a:endParaRPr lang="de-DE" sz="2200" b="1" dirty="0">
              <a:solidFill>
                <a:schemeClr val="accent1"/>
              </a:solidFill>
            </a:endParaRPr>
          </a:p>
        </p:txBody>
      </p:sp>
      <p:sp>
        <p:nvSpPr>
          <p:cNvPr id="25" name="TextBox 34"/>
          <p:cNvSpPr txBox="1"/>
          <p:nvPr/>
        </p:nvSpPr>
        <p:spPr>
          <a:xfrm>
            <a:off x="4932040" y="2132856"/>
            <a:ext cx="3789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</a:t>
            </a:r>
            <a:r>
              <a:rPr lang="en-US" sz="1200" dirty="0"/>
              <a:t>. Wang, G. Audi et al., </a:t>
            </a:r>
            <a:r>
              <a:rPr lang="en-US" sz="1200" i="1" dirty="0" smtClean="0"/>
              <a:t>Chinese </a:t>
            </a:r>
            <a:r>
              <a:rPr lang="en-US" sz="1200" i="1" dirty="0"/>
              <a:t>Phys. </a:t>
            </a:r>
            <a:r>
              <a:rPr lang="en-US" sz="1200" i="1" dirty="0" smtClean="0"/>
              <a:t>C </a:t>
            </a:r>
            <a:r>
              <a:rPr lang="en-US" sz="1200" b="1" dirty="0" smtClean="0"/>
              <a:t>36</a:t>
            </a:r>
            <a:r>
              <a:rPr lang="en-US" sz="1200" dirty="0" smtClean="0"/>
              <a:t>, </a:t>
            </a:r>
            <a:r>
              <a:rPr lang="en-US" sz="1200" dirty="0"/>
              <a:t>1603, (2012)</a:t>
            </a:r>
          </a:p>
        </p:txBody>
      </p:sp>
      <p:sp>
        <p:nvSpPr>
          <p:cNvPr id="26" name="Textfeld 2"/>
          <p:cNvSpPr txBox="1"/>
          <p:nvPr/>
        </p:nvSpPr>
        <p:spPr>
          <a:xfrm>
            <a:off x="71406" y="139463"/>
            <a:ext cx="3043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i="1" dirty="0" smtClean="0"/>
              <a:t>Q</a:t>
            </a:r>
            <a:r>
              <a:rPr lang="de-DE" sz="3600" baseline="-25000" dirty="0" smtClean="0"/>
              <a:t>EC</a:t>
            </a:r>
            <a:r>
              <a:rPr lang="de-DE" sz="3600" dirty="0" smtClean="0"/>
              <a:t>-</a:t>
            </a:r>
            <a:r>
              <a:rPr lang="de-DE" sz="3600" dirty="0" err="1" smtClean="0"/>
              <a:t>value</a:t>
            </a:r>
            <a:endParaRPr lang="de-DE" sz="3600" dirty="0"/>
          </a:p>
        </p:txBody>
      </p:sp>
      <p:sp>
        <p:nvSpPr>
          <p:cNvPr id="27" name="Oval 26"/>
          <p:cNvSpPr/>
          <p:nvPr/>
        </p:nvSpPr>
        <p:spPr>
          <a:xfrm>
            <a:off x="4932040" y="294065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292725" y="2829013"/>
            <a:ext cx="2786404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Calorimetric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980298" y="3430193"/>
            <a:ext cx="45719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292080" y="3239952"/>
            <a:ext cx="2439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x-</a:t>
            </a:r>
            <a:r>
              <a:rPr lang="de-DE" dirty="0" err="1" smtClean="0"/>
              <a:t>rays</a:t>
            </a:r>
            <a:endParaRPr lang="en-US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140"/>
            <a:ext cx="4287343" cy="41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31"/>
          <p:cNvSpPr/>
          <p:nvPr/>
        </p:nvSpPr>
        <p:spPr>
          <a:xfrm>
            <a:off x="3419872" y="362168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220244" y="3596002"/>
            <a:ext cx="144016" cy="1440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835696" y="458036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59632" y="34772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3589194" y="3501008"/>
            <a:ext cx="360000" cy="360000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78101" y="3121223"/>
            <a:ext cx="1397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Gatti</a:t>
            </a:r>
            <a:r>
              <a:rPr lang="de-DE" sz="1400" dirty="0" smtClean="0"/>
              <a:t> et al., 1997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699792" y="4005064"/>
            <a:ext cx="1020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ECHo</a:t>
            </a:r>
            <a:r>
              <a:rPr lang="de-DE" sz="1400" dirty="0" smtClean="0"/>
              <a:t>, 2012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885050" y="3707740"/>
            <a:ext cx="403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Independent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aseline="30000" dirty="0" smtClean="0"/>
              <a:t>163</a:t>
            </a:r>
            <a:r>
              <a:rPr lang="de-DE" dirty="0" smtClean="0"/>
              <a:t>Ho </a:t>
            </a:r>
            <a:r>
              <a:rPr lang="de-DE" dirty="0" err="1" smtClean="0"/>
              <a:t>decay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endParaRPr lang="en-US" dirty="0"/>
          </a:p>
        </p:txBody>
      </p:sp>
      <p:sp>
        <p:nvSpPr>
          <p:cNvPr id="39" name="Textfeld 9"/>
          <p:cNvSpPr txBox="1"/>
          <p:nvPr/>
        </p:nvSpPr>
        <p:spPr>
          <a:xfrm>
            <a:off x="4920165" y="5241974"/>
            <a:ext cx="3833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ym typeface="Wingdings" pitchFamily="2" charset="2"/>
              </a:rPr>
              <a:t>To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reduce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uncertainties</a:t>
            </a:r>
            <a:r>
              <a:rPr lang="de-DE" dirty="0">
                <a:sym typeface="Wingdings" pitchFamily="2" charset="2"/>
              </a:rPr>
              <a:t> in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analysis</a:t>
            </a:r>
            <a:r>
              <a:rPr lang="de-DE" dirty="0" smtClean="0">
                <a:sym typeface="Wingdings" pitchFamily="2" charset="2"/>
              </a:rPr>
              <a:t>: </a:t>
            </a:r>
          </a:p>
          <a:p>
            <a:r>
              <a:rPr lang="de-DE" dirty="0" smtClean="0">
                <a:sym typeface="Wingdings" pitchFamily="2" charset="2"/>
              </a:rPr>
              <a:t>Q</a:t>
            </a:r>
            <a:r>
              <a:rPr lang="de-DE" baseline="-25000" dirty="0" smtClean="0">
                <a:sym typeface="Wingdings" pitchFamily="2" charset="2"/>
              </a:rPr>
              <a:t>EC </a:t>
            </a:r>
            <a:r>
              <a:rPr lang="de-DE" dirty="0" err="1" smtClean="0">
                <a:sym typeface="Wingdings" pitchFamily="2" charset="2"/>
              </a:rPr>
              <a:t>determination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within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b="1" dirty="0" smtClean="0">
                <a:solidFill>
                  <a:schemeClr val="accent1"/>
                </a:solidFill>
                <a:sym typeface="Wingdings" pitchFamily="2" charset="2"/>
              </a:rPr>
              <a:t>1 eV</a:t>
            </a:r>
          </a:p>
          <a:p>
            <a:r>
              <a:rPr lang="de-DE" b="1" dirty="0" smtClean="0">
                <a:solidFill>
                  <a:schemeClr val="accent1"/>
                </a:solidFill>
                <a:sym typeface="Wingdings" pitchFamily="2" charset="2"/>
              </a:rPr>
              <a:t> PENTATRAP </a:t>
            </a:r>
            <a:r>
              <a:rPr lang="de-DE" b="1" dirty="0">
                <a:solidFill>
                  <a:schemeClr val="accent1"/>
                </a:solidFill>
                <a:sym typeface="Wingdings" pitchFamily="2" charset="2"/>
              </a:rPr>
              <a:t>(MPIK HD)</a:t>
            </a:r>
            <a:endParaRPr lang="de-DE" b="1" dirty="0" smtClean="0">
              <a:sym typeface="Wingdings" pitchFamily="2" charset="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60032" y="6239053"/>
            <a:ext cx="4268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“Direct </a:t>
            </a:r>
            <a:r>
              <a:rPr lang="en-US" sz="1200" dirty="0"/>
              <a:t>measurement of the mass difference of </a:t>
            </a:r>
            <a:r>
              <a:rPr lang="en-US" sz="1200" baseline="30000" dirty="0"/>
              <a:t>163</a:t>
            </a:r>
            <a:r>
              <a:rPr lang="en-US" sz="1200" dirty="0"/>
              <a:t>Ho and </a:t>
            </a:r>
            <a:r>
              <a:rPr lang="en-US" sz="1200" baseline="30000" dirty="0"/>
              <a:t>163</a:t>
            </a:r>
            <a:r>
              <a:rPr lang="en-US" sz="1200" dirty="0"/>
              <a:t>Dy </a:t>
            </a:r>
            <a:endParaRPr lang="en-US" sz="1200" dirty="0" smtClean="0"/>
          </a:p>
          <a:p>
            <a:r>
              <a:rPr lang="en-US" sz="1200" dirty="0" smtClean="0"/>
              <a:t>as </a:t>
            </a:r>
            <a:r>
              <a:rPr lang="en-US" sz="1200" dirty="0"/>
              <a:t>prerequisite to </a:t>
            </a:r>
            <a:r>
              <a:rPr lang="en-US" sz="1200" dirty="0" smtClean="0"/>
              <a:t>a determination </a:t>
            </a:r>
            <a:r>
              <a:rPr lang="en-US" sz="1200" dirty="0"/>
              <a:t>of the electron neutrino </a:t>
            </a:r>
            <a:r>
              <a:rPr lang="en-US" sz="1200" dirty="0" smtClean="0"/>
              <a:t>mass”</a:t>
            </a:r>
          </a:p>
          <a:p>
            <a:r>
              <a:rPr lang="nb-NO" sz="1200" dirty="0"/>
              <a:t>S. Eliseev et al., </a:t>
            </a:r>
            <a:r>
              <a:rPr lang="nb-NO" sz="1200" i="1" dirty="0"/>
              <a:t>Phys. Rev. Lett.</a:t>
            </a:r>
            <a:r>
              <a:rPr lang="nb-NO" sz="1200" dirty="0"/>
              <a:t>, </a:t>
            </a:r>
            <a:r>
              <a:rPr lang="en-US" sz="1200" dirty="0"/>
              <a:t>115, 062501 (2015)</a:t>
            </a:r>
          </a:p>
        </p:txBody>
      </p:sp>
      <p:sp>
        <p:nvSpPr>
          <p:cNvPr id="40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57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13" name="Picture 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9" y="2889360"/>
            <a:ext cx="3917811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314" name="Picture 8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610" y="2745344"/>
            <a:ext cx="4168830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707904" y="5013176"/>
            <a:ext cx="488921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5" idx="0"/>
          </p:cNvCxnSpPr>
          <p:nvPr/>
        </p:nvCxnSpPr>
        <p:spPr>
          <a:xfrm flipV="1">
            <a:off x="3952365" y="2877910"/>
            <a:ext cx="1339715" cy="21352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5" idx="4"/>
          </p:cNvCxnSpPr>
          <p:nvPr/>
        </p:nvCxnSpPr>
        <p:spPr>
          <a:xfrm flipH="1">
            <a:off x="3952365" y="5949280"/>
            <a:ext cx="1339716" cy="720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408353"/>
              </p:ext>
            </p:extLst>
          </p:nvPr>
        </p:nvGraphicFramePr>
        <p:xfrm>
          <a:off x="1115616" y="1052736"/>
          <a:ext cx="6864350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77" name="Formel" r:id="rId5" imgW="4203700" imgH="787400" progId="Equation.3">
                  <p:embed/>
                </p:oleObj>
              </mc:Choice>
              <mc:Fallback>
                <p:oleObj name="Formel" r:id="rId5" imgW="42037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052736"/>
                        <a:ext cx="6864350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1"/>
          <p:cNvSpPr txBox="1"/>
          <p:nvPr/>
        </p:nvSpPr>
        <p:spPr>
          <a:xfrm>
            <a:off x="3131840" y="2924944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/>
              <a:t>MI</a:t>
            </a:r>
            <a:endParaRPr lang="de-DE" sz="1400" b="1" dirty="0"/>
          </a:p>
        </p:txBody>
      </p:sp>
      <p:sp>
        <p:nvSpPr>
          <p:cNvPr id="17" name="Textfeld 12"/>
          <p:cNvSpPr txBox="1"/>
          <p:nvPr/>
        </p:nvSpPr>
        <p:spPr>
          <a:xfrm>
            <a:off x="2627784" y="3121223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/>
              <a:t>MII</a:t>
            </a:r>
            <a:endParaRPr lang="de-DE" sz="1400" b="1" dirty="0"/>
          </a:p>
        </p:txBody>
      </p:sp>
      <p:sp>
        <p:nvSpPr>
          <p:cNvPr id="18" name="Textfeld 13"/>
          <p:cNvSpPr txBox="1"/>
          <p:nvPr/>
        </p:nvSpPr>
        <p:spPr>
          <a:xfrm>
            <a:off x="1475656" y="2924944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N</a:t>
            </a:r>
            <a:r>
              <a:rPr lang="de-DE" sz="1400" b="1" dirty="0" smtClean="0"/>
              <a:t>I</a:t>
            </a:r>
            <a:endParaRPr lang="de-DE" sz="1400" b="1" dirty="0"/>
          </a:p>
        </p:txBody>
      </p:sp>
      <p:sp>
        <p:nvSpPr>
          <p:cNvPr id="19" name="Textfeld 14"/>
          <p:cNvSpPr txBox="1"/>
          <p:nvPr/>
        </p:nvSpPr>
        <p:spPr>
          <a:xfrm>
            <a:off x="1115616" y="3049215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/>
              <a:t>NII</a:t>
            </a:r>
            <a:endParaRPr lang="de-DE" sz="1400" b="1" dirty="0"/>
          </a:p>
        </p:txBody>
      </p:sp>
      <p:sp>
        <p:nvSpPr>
          <p:cNvPr id="20" name="Textfeld 13"/>
          <p:cNvSpPr txBox="1"/>
          <p:nvPr/>
        </p:nvSpPr>
        <p:spPr>
          <a:xfrm>
            <a:off x="1199492" y="2113111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O</a:t>
            </a:r>
            <a:r>
              <a:rPr lang="de-DE" sz="1400" b="1" dirty="0" smtClean="0"/>
              <a:t>I</a:t>
            </a:r>
            <a:endParaRPr lang="de-DE" sz="1400" b="1" dirty="0"/>
          </a:p>
        </p:txBody>
      </p:sp>
      <p:sp>
        <p:nvSpPr>
          <p:cNvPr id="22" name="Textfeld 14"/>
          <p:cNvSpPr txBox="1"/>
          <p:nvPr/>
        </p:nvSpPr>
        <p:spPr>
          <a:xfrm>
            <a:off x="827584" y="232423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O</a:t>
            </a:r>
            <a:r>
              <a:rPr lang="de-DE" sz="1400" b="1" dirty="0" smtClean="0"/>
              <a:t>II</a:t>
            </a:r>
            <a:endParaRPr lang="de-DE" sz="1400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1229562" y="2348880"/>
            <a:ext cx="174086" cy="58995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3"/>
          </p:cNvCxnSpPr>
          <p:nvPr/>
        </p:nvCxnSpPr>
        <p:spPr>
          <a:xfrm flipH="1">
            <a:off x="1149478" y="2478125"/>
            <a:ext cx="80780" cy="66284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13"/>
          <p:cNvSpPr txBox="1"/>
          <p:nvPr/>
        </p:nvSpPr>
        <p:spPr>
          <a:xfrm>
            <a:off x="1199492" y="2113111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O</a:t>
            </a:r>
            <a:r>
              <a:rPr lang="de-DE" sz="1400" b="1" dirty="0" smtClean="0"/>
              <a:t>I</a:t>
            </a:r>
            <a:endParaRPr lang="de-DE" sz="1400" b="1" dirty="0"/>
          </a:p>
        </p:txBody>
      </p:sp>
      <p:sp>
        <p:nvSpPr>
          <p:cNvPr id="27" name="Textfeld 2"/>
          <p:cNvSpPr txBox="1"/>
          <p:nvPr/>
        </p:nvSpPr>
        <p:spPr>
          <a:xfrm>
            <a:off x="71406" y="139463"/>
            <a:ext cx="4770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aseline="30000" dirty="0" smtClean="0"/>
              <a:t>163</a:t>
            </a:r>
            <a:r>
              <a:rPr lang="de-DE" sz="3600" dirty="0" smtClean="0"/>
              <a:t>Ho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neutrino</a:t>
            </a:r>
            <a:r>
              <a:rPr lang="de-DE" sz="3600" dirty="0" smtClean="0"/>
              <a:t> </a:t>
            </a:r>
            <a:r>
              <a:rPr lang="de-DE" sz="3600" dirty="0" err="1" smtClean="0"/>
              <a:t>mass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4097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14"/>
          <p:cNvSpPr txBox="1"/>
          <p:nvPr/>
        </p:nvSpPr>
        <p:spPr>
          <a:xfrm>
            <a:off x="142844" y="1260624"/>
            <a:ext cx="47891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Statistics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end </a:t>
            </a:r>
            <a:r>
              <a:rPr lang="de-DE" dirty="0" err="1" smtClean="0"/>
              <a:t>point</a:t>
            </a:r>
            <a:r>
              <a:rPr lang="de-DE" dirty="0" smtClean="0"/>
              <a:t> </a:t>
            </a:r>
            <a:r>
              <a:rPr lang="de-DE" dirty="0" err="1" smtClean="0"/>
              <a:t>region</a:t>
            </a:r>
            <a:endParaRPr lang="de-DE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dirty="0" err="1" smtClean="0">
                <a:solidFill>
                  <a:schemeClr val="accent1"/>
                </a:solidFill>
              </a:rPr>
              <a:t>N</a:t>
            </a:r>
            <a:r>
              <a:rPr lang="de-DE" baseline="-25000" dirty="0" err="1" smtClean="0">
                <a:solidFill>
                  <a:schemeClr val="accent1"/>
                </a:solidFill>
              </a:rPr>
              <a:t>ev</a:t>
            </a:r>
            <a:r>
              <a:rPr lang="de-DE" baseline="-25000" dirty="0" smtClean="0">
                <a:solidFill>
                  <a:schemeClr val="accent1"/>
                </a:solidFill>
              </a:rPr>
              <a:t>  </a:t>
            </a:r>
            <a:r>
              <a:rPr lang="de-DE" dirty="0" smtClean="0">
                <a:solidFill>
                  <a:schemeClr val="accent1"/>
                </a:solidFill>
              </a:rPr>
              <a:t>&gt; 10</a:t>
            </a:r>
            <a:r>
              <a:rPr lang="de-DE" baseline="30000" dirty="0" smtClean="0">
                <a:solidFill>
                  <a:schemeClr val="accent1"/>
                </a:solidFill>
              </a:rPr>
              <a:t>14</a:t>
            </a:r>
            <a:r>
              <a:rPr lang="de-DE" dirty="0" smtClean="0">
                <a:solidFill>
                  <a:schemeClr val="accent1"/>
                </a:solidFill>
              </a:rPr>
              <a:t>    →    A ≈ 1 </a:t>
            </a:r>
            <a:r>
              <a:rPr lang="de-DE" dirty="0" err="1" smtClean="0">
                <a:solidFill>
                  <a:schemeClr val="accent1"/>
                </a:solidFill>
              </a:rPr>
              <a:t>MBq</a:t>
            </a:r>
            <a:endParaRPr lang="de-DE" dirty="0" smtClean="0">
              <a:solidFill>
                <a:schemeClr val="accent1"/>
              </a:solidFill>
            </a:endParaRPr>
          </a:p>
          <a:p>
            <a:endParaRPr lang="de-DE" baseline="30000" dirty="0">
              <a:solidFill>
                <a:srgbClr val="0070C0"/>
              </a:solidFill>
              <a:sym typeface="Symbol"/>
            </a:endParaRPr>
          </a:p>
          <a:p>
            <a:r>
              <a:rPr lang="de-DE" dirty="0" err="1" smtClean="0">
                <a:sym typeface="Symbol"/>
              </a:rPr>
              <a:t>Unresolved</a:t>
            </a:r>
            <a:r>
              <a:rPr lang="de-DE" dirty="0" smtClean="0">
                <a:sym typeface="Symbol"/>
              </a:rPr>
              <a:t> pile-</a:t>
            </a:r>
            <a:r>
              <a:rPr lang="de-DE" dirty="0" err="1" smtClean="0">
                <a:sym typeface="Symbol"/>
              </a:rPr>
              <a:t>up</a:t>
            </a:r>
            <a:r>
              <a:rPr lang="de-DE" dirty="0" smtClean="0">
                <a:sym typeface="Symbol"/>
              </a:rPr>
              <a:t> </a:t>
            </a:r>
            <a:r>
              <a:rPr lang="de-DE" dirty="0">
                <a:sym typeface="Symbol"/>
              </a:rPr>
              <a:t>(</a:t>
            </a:r>
            <a:r>
              <a:rPr lang="de-DE" i="1" dirty="0" err="1">
                <a:sym typeface="Symbol"/>
              </a:rPr>
              <a:t>f</a:t>
            </a:r>
            <a:r>
              <a:rPr lang="de-DE" baseline="-25000" dirty="0" err="1">
                <a:sym typeface="Symbol"/>
              </a:rPr>
              <a:t>pu</a:t>
            </a:r>
            <a:r>
              <a:rPr lang="de-DE" dirty="0">
                <a:sym typeface="Symbol"/>
              </a:rPr>
              <a:t> ~ </a:t>
            </a:r>
            <a:r>
              <a:rPr lang="de-DE" i="1" dirty="0">
                <a:sym typeface="Symbol"/>
              </a:rPr>
              <a:t>a  </a:t>
            </a:r>
            <a:r>
              <a:rPr lang="de-DE" baseline="-25000" dirty="0">
                <a:sym typeface="Symbol"/>
              </a:rPr>
              <a:t>r</a:t>
            </a:r>
            <a:r>
              <a:rPr lang="de-DE" dirty="0" smtClean="0">
                <a:sym typeface="Symbol"/>
              </a:rPr>
              <a:t>)</a:t>
            </a:r>
            <a:endParaRPr lang="de-DE" dirty="0">
              <a:sym typeface="Symbol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b="1" i="1" dirty="0" err="1" smtClean="0">
                <a:solidFill>
                  <a:schemeClr val="accent1"/>
                </a:solidFill>
                <a:sym typeface="Symbol"/>
              </a:rPr>
              <a:t>f</a:t>
            </a:r>
            <a:r>
              <a:rPr lang="de-DE" b="1" baseline="-25000" dirty="0" err="1" smtClean="0">
                <a:solidFill>
                  <a:schemeClr val="accent1"/>
                </a:solidFill>
                <a:sym typeface="Symbol"/>
              </a:rPr>
              <a:t>pu</a:t>
            </a:r>
            <a:r>
              <a:rPr lang="de-DE" b="1" dirty="0" smtClean="0">
                <a:solidFill>
                  <a:schemeClr val="accent1"/>
                </a:solidFill>
                <a:sym typeface="Symbol"/>
              </a:rPr>
              <a:t>  </a:t>
            </a:r>
            <a:r>
              <a:rPr lang="de-DE" b="1" dirty="0">
                <a:solidFill>
                  <a:schemeClr val="accent1"/>
                </a:solidFill>
                <a:sym typeface="Symbol"/>
              </a:rPr>
              <a:t>&lt; 10</a:t>
            </a:r>
            <a:r>
              <a:rPr lang="de-DE" b="1" baseline="30000" dirty="0">
                <a:solidFill>
                  <a:schemeClr val="accent1"/>
                </a:solidFill>
                <a:sym typeface="Symbol"/>
              </a:rPr>
              <a:t>-5 </a:t>
            </a:r>
            <a:endParaRPr lang="de-DE" b="1" i="1" dirty="0" smtClean="0">
              <a:solidFill>
                <a:schemeClr val="accent1"/>
              </a:solidFill>
              <a:sym typeface="Symbol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i="1" dirty="0" smtClean="0">
                <a:solidFill>
                  <a:srgbClr val="0070C0"/>
                </a:solidFill>
                <a:sym typeface="Symbol"/>
              </a:rPr>
              <a:t></a:t>
            </a:r>
            <a:r>
              <a:rPr lang="de-DE" baseline="-25000" dirty="0">
                <a:solidFill>
                  <a:srgbClr val="0070C0"/>
                </a:solidFill>
                <a:sym typeface="Symbol"/>
              </a:rPr>
              <a:t>r</a:t>
            </a:r>
            <a:r>
              <a:rPr lang="de-DE" dirty="0">
                <a:solidFill>
                  <a:srgbClr val="0070C0"/>
                </a:solidFill>
                <a:sym typeface="Symbol"/>
              </a:rPr>
              <a:t>   &lt; 1 </a:t>
            </a:r>
            <a:r>
              <a:rPr lang="de-DE" dirty="0" smtClean="0">
                <a:solidFill>
                  <a:srgbClr val="0070C0"/>
                </a:solidFill>
                <a:sym typeface="Symbol"/>
              </a:rPr>
              <a:t>µs </a:t>
            </a:r>
            <a:r>
              <a:rPr lang="de-DE" dirty="0" smtClean="0">
                <a:solidFill>
                  <a:schemeClr val="accent1"/>
                </a:solidFill>
                <a:sym typeface="Wingdings" pitchFamily="2" charset="2"/>
              </a:rPr>
              <a:t> a ~ 10 </a:t>
            </a:r>
            <a:r>
              <a:rPr lang="de-DE" dirty="0" err="1" smtClean="0">
                <a:solidFill>
                  <a:schemeClr val="accent1"/>
                </a:solidFill>
                <a:sym typeface="Wingdings" pitchFamily="2" charset="2"/>
              </a:rPr>
              <a:t>Bq</a:t>
            </a:r>
            <a:endParaRPr lang="de-DE" dirty="0" smtClean="0">
              <a:solidFill>
                <a:schemeClr val="accent1"/>
              </a:solidFill>
              <a:sym typeface="Wingdings" pitchFamily="2" charset="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de-DE" dirty="0">
                <a:solidFill>
                  <a:srgbClr val="0070C0"/>
                </a:solidFill>
                <a:sym typeface="Wingdings" pitchFamily="2" charset="2"/>
              </a:rPr>
              <a:t>10</a:t>
            </a:r>
            <a:r>
              <a:rPr lang="de-DE" baseline="30000" dirty="0">
                <a:solidFill>
                  <a:srgbClr val="0070C0"/>
                </a:solidFill>
                <a:sym typeface="Wingdings" pitchFamily="2" charset="2"/>
              </a:rPr>
              <a:t>5</a:t>
            </a:r>
            <a:r>
              <a:rPr lang="de-DE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de-DE" dirty="0" err="1" smtClean="0">
                <a:solidFill>
                  <a:srgbClr val="0070C0"/>
                </a:solidFill>
                <a:sym typeface="Wingdings" pitchFamily="2" charset="2"/>
              </a:rPr>
              <a:t>pixels</a:t>
            </a:r>
            <a:endParaRPr lang="de-DE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457200" indent="-457200">
              <a:buFont typeface="Arial" pitchFamily="34" charset="0"/>
              <a:buChar char="•"/>
            </a:pPr>
            <a:endParaRPr lang="de-DE" b="1" dirty="0">
              <a:solidFill>
                <a:srgbClr val="0070C0"/>
              </a:solidFill>
              <a:sym typeface="Wingdings" pitchFamily="2" charset="2"/>
            </a:endParaRPr>
          </a:p>
          <a:p>
            <a:r>
              <a:rPr lang="de-DE" dirty="0" smtClean="0">
                <a:sym typeface="Symbol"/>
              </a:rPr>
              <a:t>Precision </a:t>
            </a:r>
            <a:r>
              <a:rPr lang="de-DE" dirty="0" err="1" smtClean="0">
                <a:sym typeface="Symbol"/>
              </a:rPr>
              <a:t>characterization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of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endpoint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region</a:t>
            </a:r>
            <a:endParaRPr lang="de-DE" dirty="0" smtClean="0">
              <a:sym typeface="Symbo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b="1" dirty="0" smtClean="0">
                <a:solidFill>
                  <a:srgbClr val="0070C0"/>
                </a:solidFill>
                <a:sym typeface="Symbol"/>
              </a:rPr>
              <a:t></a:t>
            </a:r>
            <a:r>
              <a:rPr lang="de-DE" b="1" i="1" dirty="0" smtClean="0">
                <a:solidFill>
                  <a:srgbClr val="0070C0"/>
                </a:solidFill>
                <a:sym typeface="Symbol"/>
              </a:rPr>
              <a:t>E</a:t>
            </a:r>
            <a:r>
              <a:rPr lang="de-DE" b="1" baseline="-25000" dirty="0" smtClean="0">
                <a:solidFill>
                  <a:srgbClr val="0070C0"/>
                </a:solidFill>
                <a:sym typeface="Symbol"/>
              </a:rPr>
              <a:t>FWHM</a:t>
            </a:r>
            <a:r>
              <a:rPr lang="de-DE" b="1" dirty="0" smtClean="0">
                <a:solidFill>
                  <a:srgbClr val="0070C0"/>
                </a:solidFill>
                <a:sym typeface="Symbol"/>
              </a:rPr>
              <a:t> &lt; 3 eV</a:t>
            </a:r>
            <a:endParaRPr lang="de-DE" b="1" dirty="0">
              <a:solidFill>
                <a:srgbClr val="0070C0"/>
              </a:solidFill>
              <a:sym typeface="Symbol"/>
            </a:endParaRPr>
          </a:p>
          <a:p>
            <a:r>
              <a:rPr lang="de-DE" sz="2400" baseline="30000" dirty="0" smtClean="0">
                <a:sym typeface="Symbol"/>
              </a:rPr>
              <a:t>   </a:t>
            </a:r>
            <a:endParaRPr lang="de-DE" sz="2400" dirty="0" smtClean="0">
              <a:sym typeface="Symbol"/>
            </a:endParaRPr>
          </a:p>
          <a:p>
            <a:endParaRPr lang="de-DE" sz="2400" dirty="0" smtClean="0">
              <a:solidFill>
                <a:srgbClr val="0070C0"/>
              </a:solidFill>
              <a:sym typeface="Symbol"/>
            </a:endParaRPr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>
              <a:solidFill>
                <a:srgbClr val="0070C0"/>
              </a:solidFill>
              <a:sym typeface="Symbol"/>
            </a:endParaRPr>
          </a:p>
          <a:p>
            <a:pPr>
              <a:buFont typeface="Arial" pitchFamily="34" charset="0"/>
              <a:buChar char="•"/>
            </a:pPr>
            <a:endParaRPr lang="de-DE" sz="24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endParaRPr lang="de-DE" sz="2400" b="1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5537" y="5229231"/>
            <a:ext cx="4801381" cy="11520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feld 4"/>
          <p:cNvSpPr txBox="1"/>
          <p:nvPr/>
        </p:nvSpPr>
        <p:spPr>
          <a:xfrm>
            <a:off x="3955241" y="5364894"/>
            <a:ext cx="2729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0070C0"/>
                </a:solidFill>
                <a:latin typeface="Arial Rounded MT Bold" pitchFamily="34" charset="0"/>
              </a:rPr>
              <a:t>Low </a:t>
            </a:r>
            <a:r>
              <a:rPr lang="de-DE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temperature</a:t>
            </a:r>
            <a:endParaRPr lang="de-DE" sz="24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13" name="Textfeld 5"/>
          <p:cNvSpPr txBox="1"/>
          <p:nvPr/>
        </p:nvSpPr>
        <p:spPr>
          <a:xfrm>
            <a:off x="3940758" y="5837072"/>
            <a:ext cx="4653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0070C0"/>
                </a:solidFill>
                <a:latin typeface="Arial Rounded MT Bold" pitchFamily="34" charset="0"/>
              </a:rPr>
              <a:t>Metallic </a:t>
            </a:r>
            <a:r>
              <a:rPr lang="de-DE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Magnetic</a:t>
            </a:r>
            <a:r>
              <a:rPr lang="de-DE" sz="24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de-DE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Calorimeter</a:t>
            </a:r>
            <a:endParaRPr lang="de-DE" sz="24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58150"/>
            <a:ext cx="3902504" cy="378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24128" y="3717032"/>
            <a:ext cx="2177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i="1" dirty="0" err="1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de-DE" sz="1600" b="1" baseline="-25000" dirty="0" err="1" smtClean="0">
                <a:solidFill>
                  <a:schemeClr val="accent1">
                    <a:lumMod val="75000"/>
                  </a:schemeClr>
                </a:solidFill>
              </a:rPr>
              <a:t>pu</a:t>
            </a:r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</a:rPr>
              <a:t> = 10</a:t>
            </a:r>
            <a:r>
              <a:rPr lang="de-DE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-5</a:t>
            </a:r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</a:t>
            </a:r>
            <a:r>
              <a:rPr lang="de-DE" sz="1600" b="1" i="1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de-DE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FWHM</a:t>
            </a:r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</a:rPr>
              <a:t> = 3 eV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3"/>
          <a:srcRect l="8701"/>
          <a:stretch>
            <a:fillRect/>
          </a:stretch>
        </p:blipFill>
        <p:spPr bwMode="auto">
          <a:xfrm>
            <a:off x="395535" y="4221089"/>
            <a:ext cx="288009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feld 2"/>
          <p:cNvSpPr txBox="1"/>
          <p:nvPr/>
        </p:nvSpPr>
        <p:spPr>
          <a:xfrm>
            <a:off x="71406" y="139463"/>
            <a:ext cx="8374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Requirements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sub-eV </a:t>
            </a:r>
            <a:r>
              <a:rPr lang="de-DE" sz="3600" dirty="0" err="1" smtClean="0"/>
              <a:t>sensitivity</a:t>
            </a:r>
            <a:r>
              <a:rPr lang="de-DE" sz="3600" dirty="0" smtClean="0"/>
              <a:t> in </a:t>
            </a:r>
            <a:r>
              <a:rPr lang="de-DE" sz="3600" dirty="0" err="1" smtClean="0"/>
              <a:t>ECHo</a:t>
            </a:r>
            <a:endParaRPr lang="de-DE" sz="3600" dirty="0"/>
          </a:p>
        </p:txBody>
      </p:sp>
      <p:sp>
        <p:nvSpPr>
          <p:cNvPr id="1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76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96129"/>
            <a:ext cx="3505555" cy="2541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3"/>
          <p:cNvPicPr>
            <a:picLocks noChangeAspect="1" noChangeArrowheads="1"/>
          </p:cNvPicPr>
          <p:nvPr/>
        </p:nvPicPr>
        <p:blipFill>
          <a:blip r:embed="rId3"/>
          <a:srcRect r="398" b="877"/>
          <a:stretch>
            <a:fillRect/>
          </a:stretch>
        </p:blipFill>
        <p:spPr bwMode="auto">
          <a:xfrm>
            <a:off x="2125762" y="1052736"/>
            <a:ext cx="6550694" cy="296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/>
        </p:nvSpPr>
        <p:spPr>
          <a:xfrm>
            <a:off x="7676324" y="3501008"/>
            <a:ext cx="1000132" cy="28575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655149" y="6165304"/>
            <a:ext cx="9492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sz="1600" dirty="0" err="1">
                <a:latin typeface="+mj-lt"/>
              </a:rPr>
              <a:t>Meander</a:t>
            </a:r>
            <a:endParaRPr lang="de-DE" sz="1600" dirty="0">
              <a:latin typeface="+mj-lt"/>
            </a:endParaRPr>
          </a:p>
        </p:txBody>
      </p:sp>
      <p:cxnSp>
        <p:nvCxnSpPr>
          <p:cNvPr id="14" name="Gerade Verbindung mit Pfeil 3"/>
          <p:cNvCxnSpPr>
            <a:cxnSpLocks noChangeShapeType="1"/>
          </p:cNvCxnSpPr>
          <p:nvPr/>
        </p:nvCxnSpPr>
        <p:spPr bwMode="auto">
          <a:xfrm flipH="1" flipV="1">
            <a:off x="7164289" y="5711770"/>
            <a:ext cx="892368" cy="36004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Gerade Verbindung mit Pfeil 8"/>
          <p:cNvCxnSpPr>
            <a:cxnSpLocks noChangeShapeType="1"/>
          </p:cNvCxnSpPr>
          <p:nvPr/>
        </p:nvCxnSpPr>
        <p:spPr bwMode="auto">
          <a:xfrm>
            <a:off x="3928040" y="4221088"/>
            <a:ext cx="730255" cy="360362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feld 11"/>
          <p:cNvSpPr txBox="1">
            <a:spLocks noChangeArrowheads="1"/>
          </p:cNvSpPr>
          <p:nvPr/>
        </p:nvSpPr>
        <p:spPr bwMode="auto">
          <a:xfrm>
            <a:off x="6637121" y="4149080"/>
            <a:ext cx="753924" cy="33855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sz="1600" dirty="0">
                <a:latin typeface="+mj-lt"/>
              </a:rPr>
              <a:t>Source</a:t>
            </a:r>
          </a:p>
        </p:txBody>
      </p:sp>
      <p:cxnSp>
        <p:nvCxnSpPr>
          <p:cNvPr id="18" name="Gerade Verbindung mit Pfeil 13"/>
          <p:cNvCxnSpPr>
            <a:cxnSpLocks noChangeShapeType="1"/>
          </p:cNvCxnSpPr>
          <p:nvPr/>
        </p:nvCxnSpPr>
        <p:spPr bwMode="auto">
          <a:xfrm flipH="1">
            <a:off x="5788433" y="4292251"/>
            <a:ext cx="788770" cy="50490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Gerade Verbindung mit Pfeil 8"/>
          <p:cNvCxnSpPr>
            <a:cxnSpLocks noChangeShapeType="1"/>
            <a:stCxn id="15" idx="2"/>
          </p:cNvCxnSpPr>
          <p:nvPr/>
        </p:nvCxnSpPr>
        <p:spPr bwMode="auto">
          <a:xfrm>
            <a:off x="3879436" y="4199602"/>
            <a:ext cx="548226" cy="57606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Gerade Verbindung mit Pfeil 8"/>
          <p:cNvCxnSpPr>
            <a:cxnSpLocks noChangeShapeType="1"/>
          </p:cNvCxnSpPr>
          <p:nvPr/>
        </p:nvCxnSpPr>
        <p:spPr bwMode="auto">
          <a:xfrm flipV="1">
            <a:off x="4097366" y="5013176"/>
            <a:ext cx="391605" cy="268635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feld 6"/>
          <p:cNvSpPr txBox="1">
            <a:spLocks noChangeArrowheads="1"/>
          </p:cNvSpPr>
          <p:nvPr/>
        </p:nvSpPr>
        <p:spPr bwMode="auto">
          <a:xfrm>
            <a:off x="3408851" y="5250686"/>
            <a:ext cx="750526" cy="338554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sz="1600" dirty="0" smtClean="0">
                <a:latin typeface="+mj-lt"/>
              </a:rPr>
              <a:t>Sensor</a:t>
            </a:r>
            <a:endParaRPr lang="de-DE" sz="1600" dirty="0">
              <a:latin typeface="+mj-lt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93" y="4017835"/>
            <a:ext cx="2572147" cy="22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691680" y="980728"/>
            <a:ext cx="3168352" cy="2911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9" name="Rechteck 7"/>
          <p:cNvSpPr>
            <a:spLocks noChangeArrowheads="1"/>
          </p:cNvSpPr>
          <p:nvPr/>
        </p:nvSpPr>
        <p:spPr bwMode="auto">
          <a:xfrm>
            <a:off x="214313" y="764704"/>
            <a:ext cx="8572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dirty="0">
              <a:solidFill>
                <a:srgbClr val="C00000"/>
              </a:solidFill>
              <a:cs typeface="Arial" charset="0"/>
              <a:sym typeface="Wingdings" pitchFamily="2" charset="2"/>
            </a:endParaRPr>
          </a:p>
          <a:p>
            <a:r>
              <a:rPr lang="de-DE" dirty="0">
                <a:cs typeface="Arial" charset="0"/>
                <a:sym typeface="Wingdings" pitchFamily="2" charset="2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dirty="0">
                <a:cs typeface="Arial" charset="0"/>
                <a:sym typeface="Wingdings" pitchFamily="2" charset="2"/>
              </a:rPr>
              <a:t> Absorber </a:t>
            </a:r>
            <a:r>
              <a:rPr lang="de-DE" dirty="0" err="1">
                <a:cs typeface="Arial" charset="0"/>
                <a:sym typeface="Wingdings" pitchFamily="2" charset="2"/>
              </a:rPr>
              <a:t>for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 err="1">
                <a:cs typeface="Arial" charset="0"/>
                <a:sym typeface="Wingdings" pitchFamily="2" charset="2"/>
              </a:rPr>
              <a:t>calorimetric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 err="1">
                <a:cs typeface="Arial" charset="0"/>
                <a:sym typeface="Wingdings" pitchFamily="2" charset="2"/>
              </a:rPr>
              <a:t>measurement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</a:p>
          <a:p>
            <a:r>
              <a:rPr lang="de-DE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    </a:t>
            </a:r>
            <a:r>
              <a:rPr lang="de-DE" dirty="0" err="1">
                <a:solidFill>
                  <a:srgbClr val="C00000"/>
                </a:solidFill>
                <a:cs typeface="Arial" charset="0"/>
                <a:sym typeface="Wingdings" pitchFamily="2" charset="2"/>
              </a:rPr>
              <a:t>ion</a:t>
            </a:r>
            <a:r>
              <a:rPr lang="de-DE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 </a:t>
            </a:r>
            <a:r>
              <a:rPr lang="de-DE" dirty="0" err="1">
                <a:solidFill>
                  <a:srgbClr val="C00000"/>
                </a:solidFill>
                <a:cs typeface="Arial" charset="0"/>
                <a:sym typeface="Wingdings" pitchFamily="2" charset="2"/>
              </a:rPr>
              <a:t>implantation</a:t>
            </a:r>
            <a:r>
              <a:rPr lang="de-DE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   @ ISOLDE-CERN</a:t>
            </a:r>
          </a:p>
          <a:p>
            <a:endParaRPr lang="de-DE" dirty="0">
              <a:cs typeface="Arial" charset="0"/>
              <a:sym typeface="Wingdings" pitchFamily="2" charset="2"/>
            </a:endParaRPr>
          </a:p>
          <a:p>
            <a:pPr>
              <a:buFont typeface="Arial" charset="0"/>
              <a:buChar char="•"/>
            </a:pP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 err="1">
                <a:cs typeface="Arial" charset="0"/>
                <a:sym typeface="Wingdings" pitchFamily="2" charset="2"/>
              </a:rPr>
              <a:t>About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0.01 </a:t>
            </a:r>
            <a:r>
              <a:rPr lang="de-DE" dirty="0" err="1">
                <a:solidFill>
                  <a:srgbClr val="C00000"/>
                </a:solidFill>
                <a:cs typeface="Arial" charset="0"/>
                <a:sym typeface="Wingdings" pitchFamily="2" charset="2"/>
              </a:rPr>
              <a:t>Bq</a:t>
            </a:r>
            <a:r>
              <a:rPr lang="de-DE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 </a:t>
            </a:r>
            <a:r>
              <a:rPr lang="de-DE" dirty="0">
                <a:cs typeface="Arial" charset="0"/>
                <a:sym typeface="Wingdings" pitchFamily="2" charset="2"/>
              </a:rPr>
              <a:t>per </a:t>
            </a:r>
            <a:r>
              <a:rPr lang="de-DE" dirty="0" err="1">
                <a:cs typeface="Arial" charset="0"/>
                <a:sym typeface="Wingdings" pitchFamily="2" charset="2"/>
              </a:rPr>
              <a:t>pixel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</a:p>
          <a:p>
            <a:endParaRPr lang="de-DE" dirty="0">
              <a:cs typeface="Arial" charset="0"/>
              <a:sym typeface="Wingdings" pitchFamily="2" charset="2"/>
            </a:endParaRPr>
          </a:p>
          <a:p>
            <a:pPr>
              <a:buFont typeface="Arial" charset="0"/>
              <a:buChar char="•"/>
            </a:pP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 err="1" smtClean="0">
                <a:cs typeface="Arial" charset="0"/>
                <a:sym typeface="Wingdings" pitchFamily="2" charset="2"/>
              </a:rPr>
              <a:t>Operated</a:t>
            </a: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 err="1" smtClean="0">
                <a:cs typeface="Arial" charset="0"/>
                <a:sym typeface="Wingdings" pitchFamily="2" charset="2"/>
              </a:rPr>
              <a:t>over</a:t>
            </a: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 err="1" smtClean="0">
                <a:cs typeface="Arial" charset="0"/>
                <a:sym typeface="Wingdings" pitchFamily="2" charset="2"/>
              </a:rPr>
              <a:t>more</a:t>
            </a: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 err="1" smtClean="0">
                <a:cs typeface="Arial" charset="0"/>
                <a:sym typeface="Wingdings" pitchFamily="2" charset="2"/>
              </a:rPr>
              <a:t>then</a:t>
            </a: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 smtClean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4 </a:t>
            </a:r>
            <a:r>
              <a:rPr lang="de-DE" dirty="0" err="1" smtClean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years</a:t>
            </a:r>
            <a:endParaRPr lang="de-DE" dirty="0">
              <a:cs typeface="Arial" charset="0"/>
              <a:sym typeface="Wingdings" pitchFamily="2" charset="2"/>
            </a:endParaRPr>
          </a:p>
        </p:txBody>
      </p:sp>
      <p:sp>
        <p:nvSpPr>
          <p:cNvPr id="26" name="Textfeld 2"/>
          <p:cNvSpPr txBox="1"/>
          <p:nvPr/>
        </p:nvSpPr>
        <p:spPr>
          <a:xfrm>
            <a:off x="71406" y="139463"/>
            <a:ext cx="465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F</a:t>
            </a:r>
            <a:r>
              <a:rPr lang="de-DE" sz="3600" dirty="0" smtClean="0"/>
              <a:t>irst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 prototype</a:t>
            </a:r>
            <a:endParaRPr lang="de-DE" sz="3600" dirty="0"/>
          </a:p>
        </p:txBody>
      </p:sp>
      <p:sp>
        <p:nvSpPr>
          <p:cNvPr id="27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-36512" y="6423719"/>
            <a:ext cx="2520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L. </a:t>
            </a:r>
            <a:r>
              <a:rPr lang="de-DE" sz="1200" dirty="0" err="1" smtClean="0"/>
              <a:t>Gastaldo</a:t>
            </a:r>
            <a:r>
              <a:rPr lang="de-DE" sz="1200" dirty="0" smtClean="0"/>
              <a:t> et al., </a:t>
            </a:r>
          </a:p>
          <a:p>
            <a:r>
              <a:rPr lang="en-US" sz="1200" dirty="0" err="1" smtClean="0"/>
              <a:t>Nucl</a:t>
            </a:r>
            <a:r>
              <a:rPr lang="en-US" sz="1200" dirty="0"/>
              <a:t>. Inst. Meth. A, </a:t>
            </a:r>
            <a:r>
              <a:rPr lang="en-US" sz="1200" dirty="0" smtClean="0"/>
              <a:t>711</a:t>
            </a:r>
            <a:r>
              <a:rPr lang="en-US" sz="1200" dirty="0"/>
              <a:t> </a:t>
            </a:r>
            <a:r>
              <a:rPr lang="en-US" sz="1200" dirty="0" smtClean="0"/>
              <a:t>(2013) 150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55776" y="6423719"/>
            <a:ext cx="2279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P. C.-O. </a:t>
            </a:r>
            <a:r>
              <a:rPr lang="de-DE" sz="1200" dirty="0" err="1" smtClean="0"/>
              <a:t>Ranitzsch</a:t>
            </a:r>
            <a:r>
              <a:rPr lang="de-DE" sz="1200" dirty="0" smtClean="0"/>
              <a:t> et al., </a:t>
            </a:r>
          </a:p>
          <a:p>
            <a:r>
              <a:rPr lang="de-DE" sz="1200" dirty="0" smtClean="0"/>
              <a:t>http</a:t>
            </a:r>
            <a:r>
              <a:rPr lang="de-DE" sz="1200" dirty="0"/>
              <a:t>://</a:t>
            </a:r>
            <a:r>
              <a:rPr lang="de-DE" sz="1200" dirty="0" smtClean="0"/>
              <a:t>arxiv.org/abs/1409.0071v1</a:t>
            </a:r>
            <a:endParaRPr lang="en-US" sz="1200" dirty="0" smtClean="0"/>
          </a:p>
        </p:txBody>
      </p:sp>
      <p:sp>
        <p:nvSpPr>
          <p:cNvPr id="15" name="Textfeld 6"/>
          <p:cNvSpPr txBox="1">
            <a:spLocks noChangeArrowheads="1"/>
          </p:cNvSpPr>
          <p:nvPr/>
        </p:nvSpPr>
        <p:spPr bwMode="auto">
          <a:xfrm>
            <a:off x="3402895" y="3861048"/>
            <a:ext cx="953081" cy="338554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sz="1600" dirty="0">
                <a:latin typeface="+mj-lt"/>
              </a:rPr>
              <a:t>Absorber</a:t>
            </a:r>
          </a:p>
        </p:txBody>
      </p:sp>
    </p:spTree>
    <p:extLst>
      <p:ext uri="{BB962C8B-B14F-4D97-AF65-F5344CB8AC3E}">
        <p14:creationId xmlns:p14="http://schemas.microsoft.com/office/powerpoint/2010/main" val="88270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179511" y="620688"/>
            <a:ext cx="414245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DE" dirty="0" smtClean="0">
              <a:sym typeface="Wingdings" pitchFamily="2" charset="2"/>
            </a:endParaRPr>
          </a:p>
          <a:p>
            <a:endParaRPr lang="de-DE" dirty="0" smtClean="0">
              <a:sym typeface="Wingdings" pitchFamily="2" charset="2"/>
            </a:endParaRPr>
          </a:p>
          <a:p>
            <a:pPr>
              <a:buFont typeface="Arial" charset="0"/>
              <a:buChar char="•"/>
            </a:pPr>
            <a:r>
              <a:rPr lang="de-DE" dirty="0">
                <a:sym typeface="Wingdings" pitchFamily="2" charset="2"/>
              </a:rPr>
              <a:t> </a:t>
            </a:r>
            <a:r>
              <a:rPr lang="de-DE" dirty="0" smtClean="0">
                <a:sym typeface="Wingdings" pitchFamily="2" charset="2"/>
              </a:rPr>
              <a:t>   </a:t>
            </a:r>
            <a:r>
              <a:rPr lang="de-DE" dirty="0" err="1" smtClean="0">
                <a:sym typeface="Wingdings" pitchFamily="2" charset="2"/>
              </a:rPr>
              <a:t>Rise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>
                <a:sym typeface="Wingdings" pitchFamily="2" charset="2"/>
              </a:rPr>
              <a:t>Time ~ 130 </a:t>
            </a:r>
            <a:r>
              <a:rPr lang="de-DE" dirty="0" err="1">
                <a:sym typeface="Wingdings" pitchFamily="2" charset="2"/>
              </a:rPr>
              <a:t>ns</a:t>
            </a:r>
            <a:endParaRPr lang="de-DE" dirty="0">
              <a:sym typeface="Wingdings" pitchFamily="2" charset="2"/>
            </a:endParaRPr>
          </a:p>
          <a:p>
            <a:endParaRPr lang="de-DE" dirty="0">
              <a:sym typeface="Wingdings" pitchFamily="2" charset="2"/>
            </a:endParaRPr>
          </a:p>
          <a:p>
            <a:pPr>
              <a:buFont typeface="Arial" charset="0"/>
              <a:buChar char="•"/>
            </a:pPr>
            <a:r>
              <a:rPr lang="de-DE" dirty="0" smtClean="0">
                <a:sym typeface="Wingdings" pitchFamily="2" charset="2"/>
              </a:rPr>
              <a:t>    </a:t>
            </a:r>
            <a:r>
              <a:rPr lang="da-DK" dirty="0" smtClean="0">
                <a:sym typeface="Symbol"/>
              </a:rPr>
              <a:t></a:t>
            </a:r>
            <a:r>
              <a:rPr lang="da-DK" i="1" dirty="0" smtClean="0">
                <a:sym typeface="Wingdings" pitchFamily="2" charset="2"/>
              </a:rPr>
              <a:t>E</a:t>
            </a:r>
            <a:r>
              <a:rPr lang="da-DK" baseline="-25000" dirty="0" smtClean="0">
                <a:sym typeface="Wingdings" pitchFamily="2" charset="2"/>
              </a:rPr>
              <a:t>FWHM</a:t>
            </a:r>
            <a:r>
              <a:rPr lang="da-DK" dirty="0" smtClean="0">
                <a:sym typeface="Wingdings" pitchFamily="2" charset="2"/>
              </a:rPr>
              <a:t> </a:t>
            </a:r>
            <a:r>
              <a:rPr lang="da-DK" dirty="0">
                <a:sym typeface="Wingdings" pitchFamily="2" charset="2"/>
              </a:rPr>
              <a:t>= 7.6 eV  @ 6 </a:t>
            </a:r>
            <a:r>
              <a:rPr lang="da-DK" dirty="0" smtClean="0">
                <a:sym typeface="Wingdings" pitchFamily="2" charset="2"/>
              </a:rPr>
              <a:t>keV (2013)</a:t>
            </a:r>
          </a:p>
          <a:p>
            <a:r>
              <a:rPr lang="da-DK" dirty="0" smtClean="0">
                <a:sym typeface="Symbol"/>
              </a:rPr>
              <a:t>     </a:t>
            </a:r>
            <a:r>
              <a:rPr lang="da-DK" i="1" dirty="0">
                <a:sym typeface="Wingdings" pitchFamily="2" charset="2"/>
              </a:rPr>
              <a:t>E</a:t>
            </a:r>
            <a:r>
              <a:rPr lang="da-DK" baseline="-25000" dirty="0">
                <a:sym typeface="Wingdings" pitchFamily="2" charset="2"/>
              </a:rPr>
              <a:t>FWHM</a:t>
            </a:r>
            <a:r>
              <a:rPr lang="da-DK" dirty="0">
                <a:sym typeface="Wingdings" pitchFamily="2" charset="2"/>
              </a:rPr>
              <a:t> = 2.4 eV  @ 0 keV (2014)</a:t>
            </a:r>
          </a:p>
          <a:p>
            <a:endParaRPr lang="de-DE" dirty="0">
              <a:sym typeface="Wingdings" pitchFamily="2" charset="2"/>
            </a:endParaRPr>
          </a:p>
          <a:p>
            <a:pPr>
              <a:buFont typeface="Arial" charset="0"/>
              <a:buChar char="•"/>
            </a:pPr>
            <a:r>
              <a:rPr lang="de-DE" dirty="0">
                <a:sym typeface="Wingdings" pitchFamily="2" charset="2"/>
              </a:rPr>
              <a:t> </a:t>
            </a:r>
            <a:r>
              <a:rPr lang="de-DE" dirty="0" smtClean="0">
                <a:sym typeface="Wingdings" pitchFamily="2" charset="2"/>
              </a:rPr>
              <a:t>   Non-</a:t>
            </a:r>
            <a:r>
              <a:rPr lang="de-DE" dirty="0" err="1" smtClean="0">
                <a:sym typeface="Wingdings" pitchFamily="2" charset="2"/>
              </a:rPr>
              <a:t>Linearity</a:t>
            </a:r>
            <a:r>
              <a:rPr lang="de-DE" dirty="0" smtClean="0">
                <a:sym typeface="Wingdings" pitchFamily="2" charset="2"/>
              </a:rPr>
              <a:t>  </a:t>
            </a:r>
            <a:r>
              <a:rPr lang="de-DE" dirty="0">
                <a:sym typeface="Wingdings" pitchFamily="2" charset="2"/>
              </a:rPr>
              <a:t>&lt; 1%  </a:t>
            </a:r>
            <a:r>
              <a:rPr lang="de-DE" dirty="0" smtClean="0">
                <a:sym typeface="Wingdings" pitchFamily="2" charset="2"/>
              </a:rPr>
              <a:t>@ 6keV</a:t>
            </a:r>
          </a:p>
          <a:p>
            <a:endParaRPr lang="de-DE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>
                <a:sym typeface="Wingdings" pitchFamily="2" charset="2"/>
              </a:rPr>
              <a:t>Synchronized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measurement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of</a:t>
            </a:r>
            <a:r>
              <a:rPr lang="de-DE" dirty="0">
                <a:sym typeface="Wingdings" pitchFamily="2" charset="2"/>
              </a:rPr>
              <a:t> 2 </a:t>
            </a:r>
            <a:r>
              <a:rPr lang="de-DE" dirty="0" err="1">
                <a:sym typeface="Wingdings" pitchFamily="2" charset="2"/>
              </a:rPr>
              <a:t>pixels</a:t>
            </a:r>
            <a:endParaRPr lang="de-DE" dirty="0">
              <a:sym typeface="Wingdings" pitchFamily="2" charset="2"/>
            </a:endParaRPr>
          </a:p>
          <a:p>
            <a:endParaRPr lang="de-DE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sym typeface="Wingdings" pitchFamily="2" charset="2"/>
              </a:rPr>
              <a:t>Presently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most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precise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baseline="30000" dirty="0">
                <a:sym typeface="Wingdings" pitchFamily="2" charset="2"/>
              </a:rPr>
              <a:t>163</a:t>
            </a:r>
            <a:r>
              <a:rPr lang="de-DE" dirty="0">
                <a:sym typeface="Wingdings" pitchFamily="2" charset="2"/>
              </a:rPr>
              <a:t>Ho </a:t>
            </a:r>
            <a:r>
              <a:rPr lang="de-DE" dirty="0" err="1">
                <a:sym typeface="Wingdings" pitchFamily="2" charset="2"/>
              </a:rPr>
              <a:t>spectrum</a:t>
            </a:r>
            <a:endParaRPr lang="de-DE" dirty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sym typeface="Wingdings" pitchFamily="2" charset="2"/>
            </a:endParaRPr>
          </a:p>
          <a:p>
            <a:endParaRPr lang="de-DE" dirty="0">
              <a:sym typeface="Wingdings" pitchFamily="2" charset="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05" y="1125224"/>
            <a:ext cx="443455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668344" y="442782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MII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956376" y="3635732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MI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46974" y="435581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NII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436096" y="1475492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01053" y="42117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aseline="30000" dirty="0" smtClean="0"/>
              <a:t>144</a:t>
            </a:r>
            <a:r>
              <a:rPr lang="de-DE" dirty="0" smtClean="0"/>
              <a:t>Pm</a:t>
            </a:r>
            <a:endParaRPr lang="en-US" dirty="0"/>
          </a:p>
        </p:txBody>
      </p:sp>
      <p:sp>
        <p:nvSpPr>
          <p:cNvPr id="20" name="Right Brace 19"/>
          <p:cNvSpPr/>
          <p:nvPr/>
        </p:nvSpPr>
        <p:spPr>
          <a:xfrm rot="16200000">
            <a:off x="7215571" y="4324455"/>
            <a:ext cx="288032" cy="5133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076056" y="370774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</a:t>
            </a:r>
            <a:r>
              <a:rPr lang="de-DE" dirty="0" smtClean="0"/>
              <a:t>I</a:t>
            </a:r>
            <a:endParaRPr lang="en-US" dirty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5899558" y="2998693"/>
            <a:ext cx="320894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</a:rPr>
              <a:t>First calorimetric  </a:t>
            </a:r>
            <a:r>
              <a:rPr lang="en-US" b="1" dirty="0" smtClean="0">
                <a:solidFill>
                  <a:srgbClr val="0070C0"/>
                </a:solidFill>
              </a:rPr>
              <a:t>measurement </a:t>
            </a:r>
            <a:r>
              <a:rPr lang="en-US" b="1" dirty="0">
                <a:solidFill>
                  <a:srgbClr val="0070C0"/>
                </a:solidFill>
              </a:rPr>
              <a:t>of </a:t>
            </a:r>
            <a:r>
              <a:rPr lang="en-US" b="1" dirty="0" smtClean="0">
                <a:solidFill>
                  <a:srgbClr val="0070C0"/>
                </a:solidFill>
              </a:rPr>
              <a:t>the </a:t>
            </a:r>
            <a:r>
              <a:rPr lang="en-US" b="1" dirty="0">
                <a:solidFill>
                  <a:srgbClr val="0070C0"/>
                </a:solidFill>
              </a:rPr>
              <a:t>OI-line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46974" y="3760009"/>
            <a:ext cx="809202" cy="53259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206848"/>
              </p:ext>
            </p:extLst>
          </p:nvPr>
        </p:nvGraphicFramePr>
        <p:xfrm>
          <a:off x="251520" y="4474800"/>
          <a:ext cx="4288232" cy="21945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40000"/>
                <a:gridCol w="937058"/>
                <a:gridCol w="937058"/>
                <a:gridCol w="937058"/>
                <a:gridCol w="937058"/>
              </a:tblGrid>
              <a:tr h="360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E</a:t>
                      </a:r>
                      <a:r>
                        <a:rPr lang="de-DE" baseline="-25000" dirty="0" smtClean="0"/>
                        <a:t>H</a:t>
                      </a:r>
                      <a:r>
                        <a:rPr lang="de-DE" dirty="0" smtClean="0"/>
                        <a:t> bind.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E</a:t>
                      </a:r>
                      <a:r>
                        <a:rPr lang="de-DE" baseline="-25000" dirty="0" smtClean="0"/>
                        <a:t>H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exp</a:t>
                      </a:r>
                      <a:r>
                        <a:rPr lang="de-DE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ym typeface="Symbol"/>
                        </a:rPr>
                        <a:t></a:t>
                      </a:r>
                      <a:r>
                        <a:rPr lang="en-US" baseline="-25000" dirty="0" smtClean="0">
                          <a:sym typeface="Symbol"/>
                        </a:rPr>
                        <a:t>H</a:t>
                      </a:r>
                      <a:r>
                        <a:rPr lang="en-US" dirty="0" smtClean="0">
                          <a:sym typeface="Symbol"/>
                        </a:rPr>
                        <a:t> lit.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ym typeface="Symbol"/>
                        </a:rPr>
                        <a:t></a:t>
                      </a:r>
                      <a:r>
                        <a:rPr lang="en-US" baseline="-25000" dirty="0" smtClean="0">
                          <a:sym typeface="Symbol"/>
                        </a:rPr>
                        <a:t>H</a:t>
                      </a:r>
                      <a:r>
                        <a:rPr lang="en-US" dirty="0" smtClean="0">
                          <a:sym typeface="Symbol"/>
                        </a:rPr>
                        <a:t> </a:t>
                      </a:r>
                      <a:r>
                        <a:rPr lang="en-US" dirty="0" err="1" smtClean="0">
                          <a:sym typeface="Symbol"/>
                        </a:rPr>
                        <a:t>exp</a:t>
                      </a:r>
                      <a:endParaRPr lang="en-US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C00000"/>
                          </a:solidFill>
                        </a:rPr>
                        <a:t>MI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2.047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2.040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13.2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13.7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C00000"/>
                          </a:solidFill>
                        </a:rPr>
                        <a:t>MII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1.845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1.836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6.0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7.2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C00000"/>
                          </a:solidFill>
                        </a:rPr>
                        <a:t>NI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0.420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0.411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5.4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5.3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C00000"/>
                          </a:solidFill>
                        </a:rPr>
                        <a:t>NII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0.340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0.333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5.3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8.0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C00000"/>
                          </a:solidFill>
                        </a:rPr>
                        <a:t>OI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0.050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0.048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5.0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70C0"/>
                          </a:solidFill>
                        </a:rPr>
                        <a:t>4.3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184994" y="6351711"/>
            <a:ext cx="3923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P. C.-O. </a:t>
            </a:r>
            <a:r>
              <a:rPr lang="de-DE" sz="1200" dirty="0" err="1" smtClean="0"/>
              <a:t>Ranitzsch</a:t>
            </a:r>
            <a:r>
              <a:rPr lang="de-DE" sz="1200" dirty="0" smtClean="0"/>
              <a:t> et </a:t>
            </a:r>
            <a:r>
              <a:rPr lang="de-DE" sz="1200" dirty="0"/>
              <a:t>al ., http://arxiv.org/abs/1409.0071v1</a:t>
            </a:r>
            <a:r>
              <a:rPr lang="en-US" sz="1200" dirty="0" smtClean="0"/>
              <a:t>)</a:t>
            </a:r>
          </a:p>
          <a:p>
            <a:r>
              <a:rPr lang="de-DE" sz="1200" dirty="0" smtClean="0"/>
              <a:t>L. </a:t>
            </a:r>
            <a:r>
              <a:rPr lang="de-DE" sz="1200" dirty="0" err="1" smtClean="0"/>
              <a:t>Gastaldo</a:t>
            </a:r>
            <a:r>
              <a:rPr lang="de-DE" sz="1200" dirty="0" smtClean="0"/>
              <a:t> et al., </a:t>
            </a:r>
            <a:r>
              <a:rPr lang="en-US" sz="1200" dirty="0" err="1"/>
              <a:t>Nucl</a:t>
            </a:r>
            <a:r>
              <a:rPr lang="en-US" sz="1200" dirty="0"/>
              <a:t>. Inst. Meth. A, 711, 150-159 (2013)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716016" y="5703639"/>
            <a:ext cx="4320480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2200" b="1" i="1" dirty="0" smtClean="0">
                <a:solidFill>
                  <a:srgbClr val="C00000"/>
                </a:solidFill>
              </a:rPr>
              <a:t>Q</a:t>
            </a:r>
            <a:r>
              <a:rPr lang="de-DE" sz="2200" b="1" baseline="-25000" dirty="0" smtClean="0">
                <a:solidFill>
                  <a:srgbClr val="C00000"/>
                </a:solidFill>
              </a:rPr>
              <a:t>EC </a:t>
            </a:r>
            <a:r>
              <a:rPr lang="de-DE" sz="2200" b="1" dirty="0" smtClean="0">
                <a:solidFill>
                  <a:srgbClr val="C00000"/>
                </a:solidFill>
              </a:rPr>
              <a:t>= </a:t>
            </a:r>
            <a:r>
              <a:rPr lang="en-US" sz="2200" b="1" dirty="0" smtClean="0">
                <a:solidFill>
                  <a:srgbClr val="C00000"/>
                </a:solidFill>
              </a:rPr>
              <a:t>(2.843 </a:t>
            </a:r>
            <a:r>
              <a:rPr lang="en-US" sz="2200" b="1" dirty="0" smtClean="0">
                <a:solidFill>
                  <a:srgbClr val="C00000"/>
                </a:solidFill>
                <a:sym typeface="Symbol"/>
              </a:rPr>
              <a:t> </a:t>
            </a:r>
            <a:r>
              <a:rPr lang="en-US" sz="2200" b="1" dirty="0" smtClean="0">
                <a:solidFill>
                  <a:srgbClr val="C00000"/>
                </a:solidFill>
              </a:rPr>
              <a:t>0.009</a:t>
            </a:r>
            <a:r>
              <a:rPr lang="en-US" sz="2200" b="1" baseline="30000" dirty="0" smtClean="0">
                <a:solidFill>
                  <a:srgbClr val="C00000"/>
                </a:solidFill>
              </a:rPr>
              <a:t>stat </a:t>
            </a:r>
            <a:r>
              <a:rPr lang="en-US" sz="2200" b="1" dirty="0" smtClean="0">
                <a:solidFill>
                  <a:srgbClr val="C00000"/>
                </a:solidFill>
              </a:rPr>
              <a:t>-</a:t>
            </a:r>
            <a:r>
              <a:rPr lang="en-US" sz="2200" b="1" baseline="30000" dirty="0" smtClean="0">
                <a:solidFill>
                  <a:srgbClr val="C00000"/>
                </a:solidFill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</a:rPr>
              <a:t>0.06</a:t>
            </a:r>
            <a:r>
              <a:rPr lang="en-US" sz="2200" b="1" baseline="30000" dirty="0" smtClean="0">
                <a:solidFill>
                  <a:srgbClr val="C00000"/>
                </a:solidFill>
              </a:rPr>
              <a:t>syst</a:t>
            </a:r>
            <a:r>
              <a:rPr lang="en-US" sz="2200" b="1" dirty="0" smtClean="0">
                <a:solidFill>
                  <a:srgbClr val="C00000"/>
                </a:solidFill>
              </a:rPr>
              <a:t>) </a:t>
            </a:r>
            <a:r>
              <a:rPr lang="de-DE" sz="2200" b="1" dirty="0" err="1" smtClean="0">
                <a:solidFill>
                  <a:srgbClr val="C00000"/>
                </a:solidFill>
                <a:sym typeface="Symbol"/>
              </a:rPr>
              <a:t>keV</a:t>
            </a:r>
            <a:endParaRPr lang="de-DE" sz="2200" b="1" dirty="0">
              <a:solidFill>
                <a:srgbClr val="C00000"/>
              </a:solidFill>
            </a:endParaRPr>
          </a:p>
        </p:txBody>
      </p:sp>
      <p:sp>
        <p:nvSpPr>
          <p:cNvPr id="26" name="Textfeld 2"/>
          <p:cNvSpPr txBox="1"/>
          <p:nvPr/>
        </p:nvSpPr>
        <p:spPr>
          <a:xfrm>
            <a:off x="71406" y="139463"/>
            <a:ext cx="4356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Calorimetric</a:t>
            </a:r>
            <a:r>
              <a:rPr lang="de-DE" sz="3600" dirty="0" smtClean="0"/>
              <a:t> </a:t>
            </a:r>
            <a:r>
              <a:rPr lang="de-DE" sz="3600" dirty="0" err="1" smtClean="0"/>
              <a:t>spectrum</a:t>
            </a:r>
            <a:endParaRPr lang="de-DE" sz="3600" dirty="0"/>
          </a:p>
        </p:txBody>
      </p:sp>
      <p:sp>
        <p:nvSpPr>
          <p:cNvPr id="31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34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85" y="2626278"/>
            <a:ext cx="4076379" cy="397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891172" y="5517232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MII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8164904" y="4931876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MI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663860" y="5610726"/>
            <a:ext cx="420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NII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5436096" y="262762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NI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017077" y="5435932"/>
            <a:ext cx="660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aseline="30000" dirty="0" smtClean="0"/>
              <a:t>144</a:t>
            </a:r>
            <a:r>
              <a:rPr lang="de-DE" sz="1600" dirty="0" smtClean="0"/>
              <a:t>Pm</a:t>
            </a:r>
            <a:endParaRPr lang="en-US" sz="1600" dirty="0"/>
          </a:p>
        </p:txBody>
      </p:sp>
      <p:sp>
        <p:nvSpPr>
          <p:cNvPr id="42" name="Right Brace 41"/>
          <p:cNvSpPr/>
          <p:nvPr/>
        </p:nvSpPr>
        <p:spPr>
          <a:xfrm rot="16200000">
            <a:off x="7339662" y="5548590"/>
            <a:ext cx="288032" cy="5133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3" name="TextBox 42"/>
          <p:cNvSpPr txBox="1"/>
          <p:nvPr/>
        </p:nvSpPr>
        <p:spPr>
          <a:xfrm>
            <a:off x="5364088" y="4962654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O</a:t>
            </a:r>
            <a:r>
              <a:rPr lang="de-DE" sz="1600" dirty="0" smtClean="0"/>
              <a:t>I</a:t>
            </a:r>
            <a:endParaRPr lang="en-US" sz="1600" dirty="0"/>
          </a:p>
        </p:txBody>
      </p:sp>
      <p:sp>
        <p:nvSpPr>
          <p:cNvPr id="30" name="Oval 29"/>
          <p:cNvSpPr/>
          <p:nvPr/>
        </p:nvSpPr>
        <p:spPr>
          <a:xfrm>
            <a:off x="5620221" y="5239833"/>
            <a:ext cx="1096721" cy="1098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Oval 30"/>
          <p:cNvSpPr/>
          <p:nvPr/>
        </p:nvSpPr>
        <p:spPr>
          <a:xfrm>
            <a:off x="7713161" y="5229200"/>
            <a:ext cx="1096721" cy="1098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06" t="8517" r="-2848"/>
          <a:stretch/>
        </p:blipFill>
        <p:spPr bwMode="auto">
          <a:xfrm>
            <a:off x="6263813" y="950371"/>
            <a:ext cx="2134339" cy="218290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Oval 32"/>
          <p:cNvSpPr/>
          <p:nvPr/>
        </p:nvSpPr>
        <p:spPr>
          <a:xfrm>
            <a:off x="6228184" y="908720"/>
            <a:ext cx="2161311" cy="213999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/>
          <a:stretch/>
        </p:blipFill>
        <p:spPr bwMode="auto">
          <a:xfrm>
            <a:off x="772182" y="4782453"/>
            <a:ext cx="1982887" cy="1949192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5" name="Oval 34"/>
          <p:cNvSpPr/>
          <p:nvPr/>
        </p:nvSpPr>
        <p:spPr>
          <a:xfrm>
            <a:off x="772885" y="4761368"/>
            <a:ext cx="1980000" cy="1980000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51520" y="1198225"/>
            <a:ext cx="32533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C00000"/>
                </a:solidFill>
              </a:rPr>
              <a:t>Detector</a:t>
            </a:r>
            <a:r>
              <a:rPr lang="de-DE" b="1" dirty="0" smtClean="0">
                <a:solidFill>
                  <a:srgbClr val="C00000"/>
                </a:solidFill>
              </a:rPr>
              <a:t> design </a:t>
            </a:r>
            <a:r>
              <a:rPr lang="de-DE" b="1" dirty="0" err="1" smtClean="0">
                <a:solidFill>
                  <a:srgbClr val="C00000"/>
                </a:solidFill>
              </a:rPr>
              <a:t>and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fabrication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activity</a:t>
            </a:r>
            <a:r>
              <a:rPr lang="de-DE" dirty="0"/>
              <a:t> per </a:t>
            </a:r>
            <a:r>
              <a:rPr lang="de-DE" dirty="0" err="1" smtClean="0"/>
              <a:t>pixel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/>
              <a:t>Remove </a:t>
            </a:r>
            <a:r>
              <a:rPr lang="de-DE" dirty="0" err="1"/>
              <a:t>l</a:t>
            </a:r>
            <a:r>
              <a:rPr lang="de-DE" dirty="0" err="1" smtClean="0"/>
              <a:t>ow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tail</a:t>
            </a:r>
            <a:r>
              <a:rPr lang="de-DE" dirty="0" smtClean="0"/>
              <a:t>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7340" y="3713837"/>
            <a:ext cx="378860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Understanding </a:t>
            </a:r>
            <a:r>
              <a:rPr lang="de-DE" b="1" dirty="0" err="1" smtClean="0">
                <a:solidFill>
                  <a:srgbClr val="C00000"/>
                </a:solidFill>
              </a:rPr>
              <a:t>of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the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baseline="30000" dirty="0" smtClean="0">
                <a:solidFill>
                  <a:srgbClr val="C00000"/>
                </a:solidFill>
              </a:rPr>
              <a:t>163</a:t>
            </a:r>
            <a:r>
              <a:rPr lang="de-DE" b="1" dirty="0" smtClean="0">
                <a:solidFill>
                  <a:srgbClr val="C00000"/>
                </a:solidFill>
              </a:rPr>
              <a:t>Ho </a:t>
            </a:r>
            <a:r>
              <a:rPr lang="de-DE" b="1" dirty="0" err="1" smtClean="0">
                <a:solidFill>
                  <a:srgbClr val="C00000"/>
                </a:solidFill>
              </a:rPr>
              <a:t>spectrum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 smtClean="0"/>
              <a:t>Investigate</a:t>
            </a:r>
            <a:r>
              <a:rPr lang="de-DE" dirty="0" smtClean="0"/>
              <a:t> </a:t>
            </a:r>
            <a:r>
              <a:rPr lang="de-DE" dirty="0" err="1" smtClean="0"/>
              <a:t>undefined</a:t>
            </a:r>
            <a:r>
              <a:rPr lang="de-DE" dirty="0" smtClean="0"/>
              <a:t> </a:t>
            </a:r>
            <a:r>
              <a:rPr lang="de-DE" dirty="0" err="1" smtClean="0"/>
              <a:t>structures</a:t>
            </a:r>
            <a:r>
              <a:rPr lang="de-DE" dirty="0" smtClean="0"/>
              <a:t> 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31" idx="0"/>
            <a:endCxn id="33" idx="5"/>
          </p:cNvCxnSpPr>
          <p:nvPr/>
        </p:nvCxnSpPr>
        <p:spPr>
          <a:xfrm flipH="1" flipV="1">
            <a:off x="8072978" y="2735318"/>
            <a:ext cx="188544" cy="24938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0" idx="2"/>
            <a:endCxn id="35" idx="6"/>
          </p:cNvCxnSpPr>
          <p:nvPr/>
        </p:nvCxnSpPr>
        <p:spPr>
          <a:xfrm flipH="1" flipV="1">
            <a:off x="2752885" y="5751368"/>
            <a:ext cx="2867336" cy="374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7629" y="2558514"/>
            <a:ext cx="255352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High </a:t>
            </a:r>
            <a:r>
              <a:rPr lang="de-DE" b="1" dirty="0" err="1" smtClean="0">
                <a:solidFill>
                  <a:srgbClr val="C00000"/>
                </a:solidFill>
              </a:rPr>
              <a:t>purity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baseline="30000" dirty="0" smtClean="0">
                <a:solidFill>
                  <a:srgbClr val="C00000"/>
                </a:solidFill>
              </a:rPr>
              <a:t>163</a:t>
            </a:r>
            <a:r>
              <a:rPr lang="de-DE" b="1" dirty="0" smtClean="0">
                <a:solidFill>
                  <a:srgbClr val="C00000"/>
                </a:solidFill>
              </a:rPr>
              <a:t>Ho </a:t>
            </a:r>
            <a:r>
              <a:rPr lang="de-DE" b="1" dirty="0" err="1" smtClean="0">
                <a:solidFill>
                  <a:srgbClr val="C00000"/>
                </a:solidFill>
              </a:rPr>
              <a:t>source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>
                <a:sym typeface="Wingdings" pitchFamily="2" charset="2"/>
              </a:rPr>
              <a:t>B</a:t>
            </a:r>
            <a:r>
              <a:rPr lang="de-DE" dirty="0" smtClean="0"/>
              <a:t>ackground </a:t>
            </a:r>
            <a:r>
              <a:rPr lang="de-DE" dirty="0" err="1" smtClean="0"/>
              <a:t>reduction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876256" y="5229200"/>
            <a:ext cx="1096721" cy="1098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342588"/>
            <a:ext cx="2018276" cy="1942396"/>
          </a:xfrm>
          <a:prstGeom prst="ellipse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7" name="Straight Arrow Connector 16"/>
          <p:cNvCxnSpPr>
            <a:stCxn id="16" idx="0"/>
            <a:endCxn id="88066" idx="5"/>
          </p:cNvCxnSpPr>
          <p:nvPr/>
        </p:nvCxnSpPr>
        <p:spPr>
          <a:xfrm flipH="1" flipV="1">
            <a:off x="5574626" y="3000527"/>
            <a:ext cx="1849991" cy="22286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849399" y="2303153"/>
            <a:ext cx="45719" cy="323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52781" y="197954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aseline="30000" dirty="0" smtClean="0">
                <a:solidFill>
                  <a:srgbClr val="0070C0"/>
                </a:solidFill>
              </a:rPr>
              <a:t>144</a:t>
            </a:r>
            <a:r>
              <a:rPr lang="de-DE" dirty="0" smtClean="0">
                <a:solidFill>
                  <a:srgbClr val="0070C0"/>
                </a:solidFill>
              </a:rPr>
              <a:t>Pm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feld 2"/>
          <p:cNvSpPr txBox="1"/>
          <p:nvPr/>
        </p:nvSpPr>
        <p:spPr>
          <a:xfrm>
            <a:off x="71406" y="139463"/>
            <a:ext cx="3595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Where</a:t>
            </a:r>
            <a:r>
              <a:rPr lang="de-DE" sz="3600" dirty="0" smtClean="0"/>
              <a:t> </a:t>
            </a:r>
            <a:r>
              <a:rPr lang="de-DE" sz="3600" dirty="0" err="1" smtClean="0"/>
              <a:t>to</a:t>
            </a:r>
            <a:r>
              <a:rPr lang="de-DE" sz="3600" dirty="0" smtClean="0"/>
              <a:t> </a:t>
            </a:r>
            <a:r>
              <a:rPr lang="de-DE" sz="3600" dirty="0" err="1" smtClean="0"/>
              <a:t>improve</a:t>
            </a:r>
            <a:endParaRPr lang="de-DE" sz="3600" dirty="0"/>
          </a:p>
        </p:txBody>
      </p:sp>
      <p:sp>
        <p:nvSpPr>
          <p:cNvPr id="45" name="TextBox 44"/>
          <p:cNvSpPr txBox="1"/>
          <p:nvPr/>
        </p:nvSpPr>
        <p:spPr>
          <a:xfrm>
            <a:off x="6023900" y="2996952"/>
            <a:ext cx="369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NI</a:t>
            </a:r>
            <a:endParaRPr lang="en-US" sz="1600" dirty="0"/>
          </a:p>
        </p:txBody>
      </p:sp>
      <p:sp>
        <p:nvSpPr>
          <p:cNvPr id="29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20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6"/>
          <p:cNvSpPr txBox="1"/>
          <p:nvPr/>
        </p:nvSpPr>
        <p:spPr>
          <a:xfrm>
            <a:off x="179512" y="1190937"/>
            <a:ext cx="84983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0070C0"/>
                </a:solidFill>
                <a:sym typeface="Symbol"/>
              </a:rPr>
              <a:t>Requirement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:        </a:t>
            </a:r>
            <a:r>
              <a:rPr lang="de-DE" dirty="0" smtClean="0">
                <a:sym typeface="Wingdings" pitchFamily="2" charset="2"/>
              </a:rPr>
              <a:t>&gt;10</a:t>
            </a:r>
            <a:r>
              <a:rPr lang="de-DE" baseline="30000" dirty="0" smtClean="0">
                <a:sym typeface="Wingdings" pitchFamily="2" charset="2"/>
              </a:rPr>
              <a:t>6 </a:t>
            </a:r>
            <a:r>
              <a:rPr lang="de-DE" dirty="0" err="1">
                <a:sym typeface="Wingdings" pitchFamily="2" charset="2"/>
              </a:rPr>
              <a:t>Bq</a:t>
            </a:r>
            <a:r>
              <a:rPr lang="de-DE" dirty="0">
                <a:sym typeface="Wingdings" pitchFamily="2" charset="2"/>
              </a:rPr>
              <a:t>  &gt;10</a:t>
            </a:r>
            <a:r>
              <a:rPr lang="de-DE" baseline="30000" dirty="0">
                <a:sym typeface="Wingdings" pitchFamily="2" charset="2"/>
              </a:rPr>
              <a:t>17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atoms</a:t>
            </a:r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(n,)-reaction on </a:t>
            </a:r>
            <a:r>
              <a:rPr lang="en-US" baseline="30000" dirty="0" smtClean="0">
                <a:sym typeface="Symbol"/>
              </a:rPr>
              <a:t>162</a:t>
            </a:r>
            <a:r>
              <a:rPr lang="en-US" dirty="0" smtClean="0">
                <a:sym typeface="Symbol"/>
              </a:rPr>
              <a:t>Er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ym typeface="Symbol"/>
              </a:rPr>
              <a:t>             - </a:t>
            </a:r>
            <a:r>
              <a:rPr lang="de-DE" dirty="0" smtClean="0"/>
              <a:t>High </a:t>
            </a:r>
            <a:r>
              <a:rPr lang="de-DE" dirty="0" err="1" smtClean="0"/>
              <a:t>cross-section</a:t>
            </a:r>
            <a:r>
              <a:rPr lang="de-DE" dirty="0" smtClean="0"/>
              <a:t>          </a:t>
            </a:r>
          </a:p>
          <a:p>
            <a:pPr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            - </a:t>
            </a:r>
            <a:r>
              <a:rPr lang="de-DE" dirty="0" err="1"/>
              <a:t>R</a:t>
            </a:r>
            <a:r>
              <a:rPr lang="de-DE" dirty="0" err="1" smtClean="0"/>
              <a:t>adioactive</a:t>
            </a:r>
            <a:r>
              <a:rPr lang="de-DE" dirty="0" smtClean="0"/>
              <a:t> </a:t>
            </a:r>
            <a:r>
              <a:rPr lang="de-DE" dirty="0" err="1" smtClean="0"/>
              <a:t>contaminants</a:t>
            </a:r>
            <a:r>
              <a:rPr lang="de-DE" dirty="0" smtClean="0"/>
              <a:t>                       </a:t>
            </a:r>
            <a:r>
              <a:rPr lang="de-DE" dirty="0" smtClean="0">
                <a:sym typeface="Wingdings" panose="05000000000000000000" pitchFamily="2" charset="2"/>
              </a:rPr>
              <a:t>         </a:t>
            </a:r>
            <a:r>
              <a:rPr lang="de-DE" b="1" dirty="0" err="1" smtClean="0">
                <a:solidFill>
                  <a:schemeClr val="accent1"/>
                </a:solidFill>
                <a:sym typeface="Wingdings" panose="05000000000000000000" pitchFamily="2" charset="2"/>
              </a:rPr>
              <a:t>need</a:t>
            </a:r>
            <a:r>
              <a:rPr lang="de-DE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olidFill>
                  <a:schemeClr val="accent1"/>
                </a:solidFill>
                <a:sym typeface="Wingdings" panose="05000000000000000000" pitchFamily="2" charset="2"/>
              </a:rPr>
              <a:t>of</a:t>
            </a:r>
            <a:r>
              <a:rPr lang="de-DE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olidFill>
                  <a:schemeClr val="accent1"/>
                </a:solidFill>
                <a:sym typeface="Wingdings" panose="05000000000000000000" pitchFamily="2" charset="2"/>
              </a:rPr>
              <a:t>chemical</a:t>
            </a:r>
            <a:r>
              <a:rPr lang="de-DE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olidFill>
                  <a:schemeClr val="accent1"/>
                </a:solidFill>
                <a:sym typeface="Wingdings" panose="05000000000000000000" pitchFamily="2" charset="2"/>
              </a:rPr>
              <a:t>separation</a:t>
            </a:r>
            <a:endParaRPr lang="de-DE" b="1" dirty="0" smtClean="0">
              <a:solidFill>
                <a:schemeClr val="accent1"/>
              </a:solidFill>
            </a:endParaRPr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pPr>
              <a:spcAft>
                <a:spcPts val="1200"/>
              </a:spcAft>
              <a:tabLst>
                <a:tab pos="2155825" algn="l"/>
                <a:tab pos="3140075" algn="l"/>
              </a:tabLst>
            </a:pPr>
            <a:r>
              <a:rPr lang="de-CH" b="1" u="sng" dirty="0">
                <a:solidFill>
                  <a:srgbClr val="0070C0"/>
                </a:solidFill>
                <a:cs typeface="Arial" panose="020B0604020202020204" pitchFamily="34" charset="0"/>
              </a:rPr>
              <a:t>Summer 2013: </a:t>
            </a:r>
            <a:r>
              <a:rPr lang="de-CH" b="1" u="sng" dirty="0" err="1">
                <a:solidFill>
                  <a:srgbClr val="0070C0"/>
                </a:solidFill>
                <a:cs typeface="Arial" panose="020B0604020202020204" pitchFamily="34" charset="0"/>
              </a:rPr>
              <a:t>Two</a:t>
            </a:r>
            <a:r>
              <a:rPr lang="de-CH" b="1" u="sng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de-CH" b="1" u="sng" dirty="0" err="1">
                <a:solidFill>
                  <a:srgbClr val="0070C0"/>
                </a:solidFill>
                <a:cs typeface="Arial" panose="020B0604020202020204" pitchFamily="34" charset="0"/>
              </a:rPr>
              <a:t>irradiations</a:t>
            </a:r>
            <a:r>
              <a:rPr lang="de-CH" b="1" u="sng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de-CH" b="1" u="sng" dirty="0" err="1">
                <a:solidFill>
                  <a:srgbClr val="0070C0"/>
                </a:solidFill>
                <a:cs typeface="Arial" panose="020B0604020202020204" pitchFamily="34" charset="0"/>
              </a:rPr>
              <a:t>at</a:t>
            </a:r>
            <a:r>
              <a:rPr lang="de-CH" b="1" u="sng" dirty="0">
                <a:solidFill>
                  <a:srgbClr val="0070C0"/>
                </a:solidFill>
                <a:cs typeface="Arial" panose="020B0604020202020204" pitchFamily="34" charset="0"/>
              </a:rPr>
              <a:t> ILL</a:t>
            </a:r>
          </a:p>
          <a:p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- Treatment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of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 Er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prior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to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irradiation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: </a:t>
            </a:r>
          </a:p>
          <a:p>
            <a:pPr>
              <a:tabLst>
                <a:tab pos="2155825" algn="l"/>
                <a:tab pos="3140075" algn="l"/>
              </a:tabLst>
            </a:pPr>
            <a:r>
              <a:rPr lang="de-CH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Treatment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of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 Er after </a:t>
            </a:r>
            <a:r>
              <a:rPr lang="de-CH" dirty="0" err="1">
                <a:solidFill>
                  <a:srgbClr val="0070C0"/>
                </a:solidFill>
                <a:cs typeface="Arial" panose="020B0604020202020204" pitchFamily="34" charset="0"/>
              </a:rPr>
              <a:t>irradiation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:</a:t>
            </a:r>
          </a:p>
          <a:p>
            <a:pPr>
              <a:tabLst>
                <a:tab pos="2155825" algn="l"/>
                <a:tab pos="3140075" algn="l"/>
              </a:tabLst>
            </a:pPr>
            <a:endParaRPr lang="de-CH" dirty="0" smtClean="0">
              <a:cs typeface="Arial" panose="020B0604020202020204" pitchFamily="34" charset="0"/>
            </a:endParaRPr>
          </a:p>
          <a:p>
            <a:pPr>
              <a:tabLst>
                <a:tab pos="2155825" algn="l"/>
                <a:tab pos="3140075" algn="l"/>
              </a:tabLst>
            </a:pPr>
            <a:r>
              <a:rPr lang="de-CH" dirty="0" smtClean="0">
                <a:cs typeface="Arial" panose="020B0604020202020204" pitchFamily="34" charset="0"/>
              </a:rPr>
              <a:t>- 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30 mg </a:t>
            </a:r>
            <a:r>
              <a:rPr lang="de-CH" dirty="0" err="1">
                <a:cs typeface="Arial" panose="020B0604020202020204" pitchFamily="34" charset="0"/>
              </a:rPr>
              <a:t>for</a:t>
            </a:r>
            <a:r>
              <a:rPr lang="de-CH" dirty="0">
                <a:cs typeface="Arial" panose="020B0604020202020204" pitchFamily="34" charset="0"/>
              </a:rPr>
              <a:t> 55 </a:t>
            </a:r>
            <a:r>
              <a:rPr lang="de-CH" dirty="0" err="1">
                <a:cs typeface="Arial" panose="020B0604020202020204" pitchFamily="34" charset="0"/>
              </a:rPr>
              <a:t>days</a:t>
            </a:r>
            <a:r>
              <a:rPr lang="de-CH" dirty="0">
                <a:cs typeface="Arial" panose="020B0604020202020204" pitchFamily="34" charset="0"/>
              </a:rPr>
              <a:t>	</a:t>
            </a:r>
            <a:r>
              <a:rPr lang="de-CH" dirty="0">
                <a:cs typeface="Arial" panose="020B0604020202020204" pitchFamily="34" charset="0"/>
                <a:sym typeface="Symbol"/>
              </a:rPr>
              <a:t> 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  <a:sym typeface="Symbol"/>
              </a:rPr>
              <a:t>1.6•10</a:t>
            </a:r>
            <a:r>
              <a:rPr lang="de-CH" baseline="30000" dirty="0">
                <a:solidFill>
                  <a:srgbClr val="0070C0"/>
                </a:solidFill>
                <a:cs typeface="Arial" panose="020B0604020202020204" pitchFamily="34" charset="0"/>
                <a:sym typeface="Symbol"/>
              </a:rPr>
              <a:t>18</a:t>
            </a:r>
            <a:r>
              <a:rPr lang="de-CH" dirty="0">
                <a:cs typeface="Arial" panose="020B0604020202020204" pitchFamily="34" charset="0"/>
                <a:sym typeface="Symbol"/>
              </a:rPr>
              <a:t> </a:t>
            </a:r>
            <a:r>
              <a:rPr lang="de-CH" dirty="0" err="1">
                <a:cs typeface="Arial" panose="020B0604020202020204" pitchFamily="34" charset="0"/>
                <a:sym typeface="Symbol"/>
              </a:rPr>
              <a:t>atoms</a:t>
            </a:r>
            <a:r>
              <a:rPr lang="de-CH" dirty="0">
                <a:cs typeface="Arial" panose="020B0604020202020204" pitchFamily="34" charset="0"/>
                <a:sym typeface="Symbol"/>
              </a:rPr>
              <a:t> </a:t>
            </a:r>
            <a:r>
              <a:rPr lang="de-CH" baseline="30000" dirty="0">
                <a:cs typeface="Arial" panose="020B0604020202020204" pitchFamily="34" charset="0"/>
                <a:sym typeface="Symbol"/>
              </a:rPr>
              <a:t>163</a:t>
            </a:r>
            <a:r>
              <a:rPr lang="de-CH" dirty="0">
                <a:cs typeface="Arial" panose="020B0604020202020204" pitchFamily="34" charset="0"/>
                <a:sym typeface="Symbol"/>
              </a:rPr>
              <a:t>Ho</a:t>
            </a:r>
            <a:endParaRPr lang="de-CH" baseline="30000" dirty="0"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tabLst>
                <a:tab pos="2155825" algn="l"/>
                <a:tab pos="3140075" algn="l"/>
              </a:tabLst>
            </a:pPr>
            <a:r>
              <a:rPr lang="de-CH" dirty="0">
                <a:cs typeface="Arial" panose="020B0604020202020204" pitchFamily="34" charset="0"/>
              </a:rPr>
              <a:t>- 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</a:rPr>
              <a:t>7 mg </a:t>
            </a:r>
            <a:r>
              <a:rPr lang="de-CH" dirty="0" err="1">
                <a:cs typeface="Arial" panose="020B0604020202020204" pitchFamily="34" charset="0"/>
              </a:rPr>
              <a:t>for</a:t>
            </a:r>
            <a:r>
              <a:rPr lang="de-CH" dirty="0">
                <a:cs typeface="Arial" panose="020B0604020202020204" pitchFamily="34" charset="0"/>
              </a:rPr>
              <a:t> 7 </a:t>
            </a:r>
            <a:r>
              <a:rPr lang="de-CH" dirty="0" err="1">
                <a:cs typeface="Arial" panose="020B0604020202020204" pitchFamily="34" charset="0"/>
              </a:rPr>
              <a:t>days</a:t>
            </a:r>
            <a:r>
              <a:rPr lang="de-CH" dirty="0">
                <a:cs typeface="Arial" panose="020B0604020202020204" pitchFamily="34" charset="0"/>
              </a:rPr>
              <a:t>	</a:t>
            </a:r>
            <a:r>
              <a:rPr lang="de-CH" dirty="0">
                <a:cs typeface="Arial" panose="020B0604020202020204" pitchFamily="34" charset="0"/>
                <a:sym typeface="Symbol"/>
              </a:rPr>
              <a:t> </a:t>
            </a:r>
            <a:r>
              <a:rPr lang="de-CH" dirty="0">
                <a:solidFill>
                  <a:srgbClr val="0070C0"/>
                </a:solidFill>
                <a:cs typeface="Arial" panose="020B0604020202020204" pitchFamily="34" charset="0"/>
                <a:sym typeface="Symbol"/>
              </a:rPr>
              <a:t>1.4•10</a:t>
            </a:r>
            <a:r>
              <a:rPr lang="de-CH" baseline="30000" dirty="0">
                <a:solidFill>
                  <a:srgbClr val="0070C0"/>
                </a:solidFill>
                <a:cs typeface="Arial" panose="020B0604020202020204" pitchFamily="34" charset="0"/>
                <a:sym typeface="Symbol"/>
              </a:rPr>
              <a:t>16</a:t>
            </a:r>
            <a:r>
              <a:rPr lang="de-CH" dirty="0">
                <a:cs typeface="Arial" panose="020B0604020202020204" pitchFamily="34" charset="0"/>
                <a:sym typeface="Symbol"/>
              </a:rPr>
              <a:t> </a:t>
            </a:r>
            <a:r>
              <a:rPr lang="de-CH" dirty="0" err="1">
                <a:cs typeface="Arial" panose="020B0604020202020204" pitchFamily="34" charset="0"/>
                <a:sym typeface="Symbol"/>
              </a:rPr>
              <a:t>atoms</a:t>
            </a:r>
            <a:r>
              <a:rPr lang="de-CH" dirty="0">
                <a:cs typeface="Arial" panose="020B0604020202020204" pitchFamily="34" charset="0"/>
                <a:sym typeface="Symbol"/>
              </a:rPr>
              <a:t> </a:t>
            </a:r>
            <a:r>
              <a:rPr lang="de-CH" baseline="30000" dirty="0">
                <a:cs typeface="Arial" panose="020B0604020202020204" pitchFamily="34" charset="0"/>
                <a:sym typeface="Symbol"/>
              </a:rPr>
              <a:t>163</a:t>
            </a:r>
            <a:r>
              <a:rPr lang="de-CH" dirty="0">
                <a:cs typeface="Arial" panose="020B0604020202020204" pitchFamily="34" charset="0"/>
                <a:sym typeface="Symbol"/>
              </a:rPr>
              <a:t>Ho</a:t>
            </a:r>
            <a:endParaRPr lang="de-CH" dirty="0">
              <a:cs typeface="Arial" panose="020B0604020202020204" pitchFamily="34" charset="0"/>
            </a:endParaRPr>
          </a:p>
          <a:p>
            <a:endParaRPr lang="de-DE" dirty="0"/>
          </a:p>
          <a:p>
            <a:endParaRPr lang="en-US" dirty="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Tartalom hely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b="50000"/>
          <a:stretch/>
        </p:blipFill>
        <p:spPr>
          <a:xfrm>
            <a:off x="251520" y="3068960"/>
            <a:ext cx="3903786" cy="13177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11948" y="3727814"/>
            <a:ext cx="648000" cy="63207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3707904" y="2060848"/>
            <a:ext cx="395631" cy="359041"/>
          </a:xfrm>
          <a:prstGeom prst="smileyFac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&quot;No&quot; Symbol 5"/>
          <p:cNvSpPr/>
          <p:nvPr/>
        </p:nvSpPr>
        <p:spPr>
          <a:xfrm>
            <a:off x="3707904" y="2563905"/>
            <a:ext cx="395631" cy="359041"/>
          </a:xfrm>
          <a:prstGeom prst="noSmoking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264123" y="3462343"/>
            <a:ext cx="547858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84203" y="3517886"/>
            <a:ext cx="477607" cy="59252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-2196752" y="-1732633"/>
            <a:ext cx="2889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Source </a:t>
            </a:r>
            <a:r>
              <a:rPr lang="de-DE" b="1" dirty="0" err="1" smtClean="0">
                <a:solidFill>
                  <a:srgbClr val="0070C0"/>
                </a:solidFill>
              </a:rPr>
              <a:t>production</a:t>
            </a:r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dirty="0" err="1" smtClean="0">
                <a:solidFill>
                  <a:srgbClr val="0070C0"/>
                </a:solidFill>
              </a:rPr>
              <a:t>and</a:t>
            </a:r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dirty="0" err="1" smtClean="0">
                <a:solidFill>
                  <a:srgbClr val="0070C0"/>
                </a:solidFill>
              </a:rPr>
              <a:t>separation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Textfeld 28"/>
          <p:cNvSpPr txBox="1"/>
          <p:nvPr/>
        </p:nvSpPr>
        <p:spPr>
          <a:xfrm>
            <a:off x="71406" y="139463"/>
            <a:ext cx="9386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                                          : (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n,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/>
              </a:rPr>
              <a:t>)-reaction on </a:t>
            </a:r>
            <a:r>
              <a:rPr lang="en-US" sz="3600" baseline="300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162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Er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/>
              </a:rPr>
              <a:t> 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17" name="Textfeld 48"/>
          <p:cNvSpPr txBox="1"/>
          <p:nvPr/>
        </p:nvSpPr>
        <p:spPr>
          <a:xfrm>
            <a:off x="147968" y="139463"/>
            <a:ext cx="4738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High </a:t>
            </a:r>
            <a:r>
              <a:rPr lang="de-DE" sz="3600" dirty="0" err="1" smtClean="0"/>
              <a:t>purity</a:t>
            </a:r>
            <a:r>
              <a:rPr lang="de-DE" sz="3600" baseline="30000" dirty="0" smtClean="0"/>
              <a:t> 163</a:t>
            </a:r>
            <a:r>
              <a:rPr lang="de-DE" sz="3600" dirty="0" smtClean="0"/>
              <a:t>Ho </a:t>
            </a:r>
            <a:r>
              <a:rPr lang="de-DE" sz="3600" dirty="0" err="1" smtClean="0"/>
              <a:t>source</a:t>
            </a:r>
            <a:endParaRPr lang="en-US" sz="3600" dirty="0"/>
          </a:p>
        </p:txBody>
      </p:sp>
      <p:pic>
        <p:nvPicPr>
          <p:cNvPr id="21" name="Picture 3" descr="C:\Users\Klaus\Documents\ECHo-Projekt\ill-reactor_2003098c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67" y="3080249"/>
            <a:ext cx="4169721" cy="260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Nach rechts gekrümmter Pfeil 3"/>
          <p:cNvSpPr/>
          <p:nvPr/>
        </p:nvSpPr>
        <p:spPr>
          <a:xfrm rot="1274116">
            <a:off x="4847065" y="4505234"/>
            <a:ext cx="576064" cy="17582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3" name="Textfeld 4"/>
          <p:cNvSpPr txBox="1"/>
          <p:nvPr/>
        </p:nvSpPr>
        <p:spPr>
          <a:xfrm>
            <a:off x="5220072" y="5821528"/>
            <a:ext cx="259228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cs typeface="Arial" pitchFamily="34" charset="0"/>
              </a:rPr>
              <a:t>Thermal </a:t>
            </a:r>
            <a:r>
              <a:rPr lang="de-DE" dirty="0" err="1" smtClean="0">
                <a:cs typeface="Arial" pitchFamily="34" charset="0"/>
              </a:rPr>
              <a:t>neutron</a:t>
            </a:r>
            <a:r>
              <a:rPr lang="de-DE" dirty="0" smtClean="0">
                <a:cs typeface="Arial" pitchFamily="34" charset="0"/>
              </a:rPr>
              <a:t> </a:t>
            </a:r>
            <a:r>
              <a:rPr lang="de-DE" dirty="0" err="1" smtClean="0">
                <a:cs typeface="Arial" pitchFamily="34" charset="0"/>
              </a:rPr>
              <a:t>flux</a:t>
            </a:r>
            <a:r>
              <a:rPr lang="de-DE" dirty="0" smtClean="0">
                <a:cs typeface="Arial" pitchFamily="34" charset="0"/>
              </a:rPr>
              <a:t> </a:t>
            </a:r>
            <a:br>
              <a:rPr lang="de-DE" dirty="0" smtClean="0">
                <a:cs typeface="Arial" pitchFamily="34" charset="0"/>
              </a:rPr>
            </a:br>
            <a:r>
              <a:rPr lang="de-DE" dirty="0" smtClean="0">
                <a:cs typeface="Arial" pitchFamily="34" charset="0"/>
              </a:rPr>
              <a:t>(</a:t>
            </a:r>
            <a:r>
              <a:rPr lang="de-DE" dirty="0" smtClean="0">
                <a:cs typeface="Arial" pitchFamily="34" charset="0"/>
                <a:sym typeface="Symbol"/>
              </a:rPr>
              <a:t>)</a:t>
            </a:r>
            <a:r>
              <a:rPr lang="de-DE" dirty="0" smtClean="0">
                <a:cs typeface="Arial" pitchFamily="34" charset="0"/>
              </a:rPr>
              <a:t>: 1.3x10</a:t>
            </a:r>
            <a:r>
              <a:rPr lang="de-DE" baseline="30000" dirty="0" smtClean="0">
                <a:cs typeface="Arial" pitchFamily="34" charset="0"/>
              </a:rPr>
              <a:t>15</a:t>
            </a:r>
            <a:r>
              <a:rPr lang="de-DE" dirty="0" smtClean="0">
                <a:cs typeface="Arial" pitchFamily="34" charset="0"/>
              </a:rPr>
              <a:t> cm</a:t>
            </a:r>
            <a:r>
              <a:rPr lang="de-DE" baseline="30000" dirty="0" smtClean="0">
                <a:cs typeface="Arial" pitchFamily="34" charset="0"/>
              </a:rPr>
              <a:t>-2</a:t>
            </a:r>
            <a:r>
              <a:rPr lang="de-DE" dirty="0" smtClean="0">
                <a:cs typeface="Arial" pitchFamily="34" charset="0"/>
              </a:rPr>
              <a:t>s</a:t>
            </a:r>
            <a:r>
              <a:rPr lang="de-DE" baseline="30000" dirty="0" smtClean="0">
                <a:cs typeface="Arial" pitchFamily="34" charset="0"/>
              </a:rPr>
              <a:t>-1</a:t>
            </a:r>
            <a:endParaRPr lang="de-DE" dirty="0">
              <a:cs typeface="Arial" pitchFamily="34" charset="0"/>
            </a:endParaRPr>
          </a:p>
        </p:txBody>
      </p:sp>
      <p:pic>
        <p:nvPicPr>
          <p:cNvPr id="24" name="Picture 2" descr="C:\Users\Klaus\Documents\ECHo-Projekt\ILL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747980"/>
            <a:ext cx="769640" cy="71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80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6"/>
          <p:cNvSpPr txBox="1"/>
          <p:nvPr/>
        </p:nvSpPr>
        <p:spPr>
          <a:xfrm>
            <a:off x="179512" y="1190937"/>
            <a:ext cx="791916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0070C0"/>
                </a:solidFill>
                <a:sym typeface="Symbol"/>
              </a:rPr>
              <a:t>Requirement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:        </a:t>
            </a:r>
            <a:r>
              <a:rPr lang="de-DE" dirty="0" smtClean="0">
                <a:sym typeface="Wingdings" pitchFamily="2" charset="2"/>
              </a:rPr>
              <a:t>&gt;10</a:t>
            </a:r>
            <a:r>
              <a:rPr lang="de-DE" baseline="30000" dirty="0" smtClean="0">
                <a:sym typeface="Wingdings" pitchFamily="2" charset="2"/>
              </a:rPr>
              <a:t>6 </a:t>
            </a:r>
            <a:r>
              <a:rPr lang="de-DE" dirty="0" err="1">
                <a:sym typeface="Wingdings" pitchFamily="2" charset="2"/>
              </a:rPr>
              <a:t>Bq</a:t>
            </a:r>
            <a:r>
              <a:rPr lang="de-DE" dirty="0">
                <a:sym typeface="Wingdings" pitchFamily="2" charset="2"/>
              </a:rPr>
              <a:t>  &gt;10</a:t>
            </a:r>
            <a:r>
              <a:rPr lang="de-DE" baseline="30000" dirty="0">
                <a:sym typeface="Wingdings" pitchFamily="2" charset="2"/>
              </a:rPr>
              <a:t>17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atoms</a:t>
            </a:r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(n,)-reaction on </a:t>
            </a:r>
            <a:r>
              <a:rPr lang="en-US" baseline="30000" dirty="0" smtClean="0">
                <a:sym typeface="Symbol"/>
              </a:rPr>
              <a:t>162</a:t>
            </a:r>
            <a:r>
              <a:rPr lang="en-US" dirty="0" smtClean="0">
                <a:sym typeface="Symbol"/>
              </a:rPr>
              <a:t>Er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ym typeface="Symbol"/>
              </a:rPr>
              <a:t>             - </a:t>
            </a:r>
            <a:r>
              <a:rPr lang="de-DE" dirty="0" smtClean="0"/>
              <a:t>High </a:t>
            </a:r>
            <a:r>
              <a:rPr lang="de-DE" dirty="0" err="1" smtClean="0"/>
              <a:t>cross-section</a:t>
            </a:r>
            <a:r>
              <a:rPr lang="de-DE" dirty="0" smtClean="0"/>
              <a:t>          </a:t>
            </a:r>
          </a:p>
          <a:p>
            <a:pPr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            - </a:t>
            </a:r>
            <a:r>
              <a:rPr lang="de-DE" dirty="0" err="1"/>
              <a:t>R</a:t>
            </a:r>
            <a:r>
              <a:rPr lang="de-DE" dirty="0" err="1" smtClean="0"/>
              <a:t>adioactive</a:t>
            </a:r>
            <a:r>
              <a:rPr lang="de-DE" dirty="0" smtClean="0"/>
              <a:t> </a:t>
            </a:r>
            <a:r>
              <a:rPr lang="de-DE" dirty="0" err="1" smtClean="0"/>
              <a:t>contaminants</a:t>
            </a:r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de-DE" dirty="0" err="1"/>
              <a:t>Excellent</a:t>
            </a:r>
            <a:r>
              <a:rPr lang="de-DE" dirty="0"/>
              <a:t> </a:t>
            </a:r>
            <a:r>
              <a:rPr lang="de-DE" dirty="0" err="1"/>
              <a:t>chemical</a:t>
            </a:r>
            <a:r>
              <a:rPr lang="de-DE" dirty="0"/>
              <a:t> </a:t>
            </a:r>
            <a:r>
              <a:rPr lang="de-DE" dirty="0" err="1" smtClean="0"/>
              <a:t>separation</a:t>
            </a:r>
            <a:endParaRPr lang="de-DE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de-DE" dirty="0"/>
          </a:p>
          <a:p>
            <a:endParaRPr lang="de-DE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baseline="30000" dirty="0"/>
              <a:t>163</a:t>
            </a:r>
            <a:r>
              <a:rPr lang="de-DE" dirty="0"/>
              <a:t>Ho </a:t>
            </a:r>
            <a:r>
              <a:rPr lang="de-DE" dirty="0" err="1"/>
              <a:t>source</a:t>
            </a:r>
            <a:r>
              <a:rPr lang="de-DE" dirty="0"/>
              <a:t>: </a:t>
            </a:r>
          </a:p>
          <a:p>
            <a:r>
              <a:rPr lang="de-DE" sz="800" dirty="0"/>
              <a:t>     </a:t>
            </a:r>
          </a:p>
          <a:p>
            <a:r>
              <a:rPr lang="de-DE" dirty="0"/>
              <a:t>      </a:t>
            </a:r>
            <a:r>
              <a:rPr lang="de-DE" dirty="0" smtClean="0"/>
              <a:t>     </a:t>
            </a:r>
            <a:r>
              <a:rPr lang="de-DE" b="1" dirty="0" smtClean="0">
                <a:solidFill>
                  <a:srgbClr val="0070C0"/>
                </a:solidFill>
              </a:rPr>
              <a:t>~ </a:t>
            </a:r>
            <a:r>
              <a:rPr lang="de-DE" b="1" dirty="0">
                <a:solidFill>
                  <a:srgbClr val="0070C0"/>
                </a:solidFill>
              </a:rPr>
              <a:t>10</a:t>
            </a:r>
            <a:r>
              <a:rPr lang="de-DE" b="1" baseline="30000" dirty="0">
                <a:solidFill>
                  <a:srgbClr val="0070C0"/>
                </a:solidFill>
              </a:rPr>
              <a:t>18</a:t>
            </a:r>
            <a:r>
              <a:rPr lang="de-DE" b="1" dirty="0">
                <a:solidFill>
                  <a:srgbClr val="0070C0"/>
                </a:solidFill>
              </a:rPr>
              <a:t> </a:t>
            </a:r>
            <a:r>
              <a:rPr lang="de-DE" b="1" dirty="0" err="1">
                <a:solidFill>
                  <a:srgbClr val="0070C0"/>
                </a:solidFill>
              </a:rPr>
              <a:t>atoms</a:t>
            </a:r>
            <a:r>
              <a:rPr lang="de-DE" b="1" dirty="0">
                <a:solidFill>
                  <a:srgbClr val="0070C0"/>
                </a:solidFill>
              </a:rPr>
              <a:t>   </a:t>
            </a:r>
          </a:p>
          <a:p>
            <a:endParaRPr lang="de-DE" dirty="0"/>
          </a:p>
          <a:p>
            <a:endParaRPr lang="en-US" dirty="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Tartalom hely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b="50000"/>
          <a:stretch/>
        </p:blipFill>
        <p:spPr>
          <a:xfrm>
            <a:off x="251520" y="3068960"/>
            <a:ext cx="3903786" cy="13177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11948" y="3727814"/>
            <a:ext cx="648000" cy="63207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3707904" y="2060848"/>
            <a:ext cx="395631" cy="359041"/>
          </a:xfrm>
          <a:prstGeom prst="smileyFac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&quot;No&quot; Symbol 5"/>
          <p:cNvSpPr/>
          <p:nvPr/>
        </p:nvSpPr>
        <p:spPr>
          <a:xfrm>
            <a:off x="3707904" y="2563905"/>
            <a:ext cx="395631" cy="359041"/>
          </a:xfrm>
          <a:prstGeom prst="noSmoking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264123" y="3462343"/>
            <a:ext cx="547858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84203" y="3517886"/>
            <a:ext cx="477607" cy="59252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-2196752" y="-1732633"/>
            <a:ext cx="2889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Source </a:t>
            </a:r>
            <a:r>
              <a:rPr lang="de-DE" b="1" dirty="0" err="1" smtClean="0">
                <a:solidFill>
                  <a:srgbClr val="0070C0"/>
                </a:solidFill>
              </a:rPr>
              <a:t>production</a:t>
            </a:r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dirty="0" err="1" smtClean="0">
                <a:solidFill>
                  <a:srgbClr val="0070C0"/>
                </a:solidFill>
              </a:rPr>
              <a:t>and</a:t>
            </a:r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dirty="0" err="1" smtClean="0">
                <a:solidFill>
                  <a:srgbClr val="0070C0"/>
                </a:solidFill>
              </a:rPr>
              <a:t>separation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6775" y="5075892"/>
            <a:ext cx="1973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0070C0"/>
                </a:solidFill>
              </a:rPr>
              <a:t>Only</a:t>
            </a:r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baseline="30000" dirty="0" smtClean="0">
                <a:solidFill>
                  <a:srgbClr val="0070C0"/>
                </a:solidFill>
              </a:rPr>
              <a:t>166m</a:t>
            </a:r>
            <a:r>
              <a:rPr lang="de-DE" b="1" dirty="0" smtClean="0">
                <a:solidFill>
                  <a:srgbClr val="0070C0"/>
                </a:solidFill>
              </a:rPr>
              <a:t>Ho</a:t>
            </a:r>
          </a:p>
        </p:txBody>
      </p:sp>
      <p:sp>
        <p:nvSpPr>
          <p:cNvPr id="15" name="Textfeld 28"/>
          <p:cNvSpPr txBox="1"/>
          <p:nvPr/>
        </p:nvSpPr>
        <p:spPr>
          <a:xfrm>
            <a:off x="71406" y="139463"/>
            <a:ext cx="9386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                                          : (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n,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/>
              </a:rPr>
              <a:t>)-reaction on </a:t>
            </a:r>
            <a:r>
              <a:rPr lang="en-US" sz="3600" baseline="300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162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Er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/>
              </a:rPr>
              <a:t> </a:t>
            </a:r>
            <a:r>
              <a:rPr lang="en-US" sz="3600" dirty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17" name="Textfeld 48"/>
          <p:cNvSpPr txBox="1"/>
          <p:nvPr/>
        </p:nvSpPr>
        <p:spPr>
          <a:xfrm>
            <a:off x="147968" y="139463"/>
            <a:ext cx="4738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High </a:t>
            </a:r>
            <a:r>
              <a:rPr lang="de-DE" sz="3600" dirty="0" err="1" smtClean="0"/>
              <a:t>purity</a:t>
            </a:r>
            <a:r>
              <a:rPr lang="de-DE" sz="3600" baseline="30000" dirty="0" smtClean="0"/>
              <a:t> 163</a:t>
            </a:r>
            <a:r>
              <a:rPr lang="de-DE" sz="3600" dirty="0" smtClean="0"/>
              <a:t>Ho </a:t>
            </a:r>
            <a:r>
              <a:rPr lang="de-DE" sz="3600" dirty="0" err="1" smtClean="0"/>
              <a:t>source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6384229" y="1916832"/>
            <a:ext cx="2532168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Arial" panose="020B0604020202020204" pitchFamily="34" charset="0"/>
              </a:rPr>
              <a:t>ECHo</a:t>
            </a:r>
            <a:r>
              <a:rPr lang="en-US" dirty="0" smtClean="0">
                <a:cs typeface="Arial" panose="020B0604020202020204" pitchFamily="34" charset="0"/>
              </a:rPr>
              <a:t> requirements:      </a:t>
            </a:r>
          </a:p>
          <a:p>
            <a:r>
              <a:rPr lang="en-US" b="1" baseline="30000" dirty="0" smtClean="0">
                <a:solidFill>
                  <a:schemeClr val="accent1"/>
                </a:solidFill>
                <a:cs typeface="Arial" panose="020B0604020202020204" pitchFamily="34" charset="0"/>
              </a:rPr>
              <a:t>166m</a:t>
            </a:r>
            <a:r>
              <a:rPr lang="en-US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Ho</a:t>
            </a:r>
            <a:r>
              <a:rPr lang="en-US" b="1" dirty="0">
                <a:solidFill>
                  <a:schemeClr val="accent1"/>
                </a:solidFill>
                <a:cs typeface="Arial" panose="020B0604020202020204" pitchFamily="34" charset="0"/>
              </a:rPr>
              <a:t>/</a:t>
            </a:r>
            <a:r>
              <a:rPr lang="en-US" b="1" baseline="30000" dirty="0">
                <a:solidFill>
                  <a:schemeClr val="accent1"/>
                </a:solidFill>
                <a:cs typeface="Arial" panose="020B0604020202020204" pitchFamily="34" charset="0"/>
              </a:rPr>
              <a:t> 163</a:t>
            </a:r>
            <a:r>
              <a:rPr lang="en-US" b="1" dirty="0">
                <a:solidFill>
                  <a:schemeClr val="accent1"/>
                </a:solidFill>
                <a:cs typeface="Arial" panose="020B0604020202020204" pitchFamily="34" charset="0"/>
              </a:rPr>
              <a:t>Ho &lt; </a:t>
            </a:r>
            <a:r>
              <a:rPr lang="en-US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10</a:t>
            </a:r>
            <a:r>
              <a:rPr lang="en-US" b="1" baseline="30000" dirty="0" smtClean="0">
                <a:solidFill>
                  <a:schemeClr val="accent1"/>
                </a:solidFill>
                <a:cs typeface="Arial" panose="020B0604020202020204" pitchFamily="34" charset="0"/>
              </a:rPr>
              <a:t>-9</a:t>
            </a:r>
          </a:p>
          <a:p>
            <a:r>
              <a:rPr lang="en-US" dirty="0" smtClean="0">
                <a:cs typeface="Arial" panose="020B0604020202020204" pitchFamily="34" charset="0"/>
              </a:rPr>
              <a:t>      </a:t>
            </a:r>
            <a:endParaRPr lang="en-US" dirty="0">
              <a:cs typeface="Arial" panose="020B0604020202020204" pitchFamily="34" charset="0"/>
            </a:endParaRPr>
          </a:p>
          <a:p>
            <a:r>
              <a:rPr lang="de-DE" dirty="0" smtClean="0">
                <a:cs typeface="Arial" panose="020B0604020202020204" pitchFamily="34" charset="0"/>
              </a:rPr>
              <a:t>Offline </a:t>
            </a:r>
            <a:r>
              <a:rPr lang="de-DE" dirty="0" err="1">
                <a:cs typeface="Arial" panose="020B0604020202020204" pitchFamily="34" charset="0"/>
              </a:rPr>
              <a:t>m</a:t>
            </a:r>
            <a:r>
              <a:rPr lang="de-DE" dirty="0" err="1" smtClean="0">
                <a:cs typeface="Arial" panose="020B0604020202020204" pitchFamily="34" charset="0"/>
              </a:rPr>
              <a:t>ass</a:t>
            </a:r>
            <a:r>
              <a:rPr lang="de-DE" dirty="0" smtClean="0">
                <a:cs typeface="Arial" panose="020B0604020202020204" pitchFamily="34" charset="0"/>
              </a:rPr>
              <a:t> </a:t>
            </a:r>
            <a:r>
              <a:rPr lang="de-DE" dirty="0" err="1" smtClean="0">
                <a:cs typeface="Arial" panose="020B0604020202020204" pitchFamily="34" charset="0"/>
              </a:rPr>
              <a:t>separation</a:t>
            </a:r>
            <a:r>
              <a:rPr lang="de-DE" dirty="0" smtClean="0">
                <a:cs typeface="Arial" panose="020B0604020202020204" pitchFamily="34" charset="0"/>
              </a:rPr>
              <a:t>:</a:t>
            </a:r>
          </a:p>
          <a:p>
            <a:r>
              <a:rPr lang="de-DE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RISIKO, Mainz University</a:t>
            </a:r>
          </a:p>
          <a:p>
            <a:r>
              <a:rPr lang="de-DE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ISOLDE-CERN</a:t>
            </a:r>
            <a:endParaRPr lang="de-DE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21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01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4"/>
          <p:cNvSpPr/>
          <p:nvPr/>
        </p:nvSpPr>
        <p:spPr>
          <a:xfrm rot="5400000">
            <a:off x="7546640" y="5085953"/>
            <a:ext cx="17140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fik 27" descr="HalterIsol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273568" y="4005064"/>
            <a:ext cx="4154416" cy="203930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511724" y="3481551"/>
            <a:ext cx="45967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endParaRPr lang="en-US" sz="900" dirty="0" smtClean="0"/>
          </a:p>
          <a:p>
            <a:pPr marL="285750" indent="-285750" algn="just"/>
            <a:r>
              <a:rPr lang="en-US" dirty="0" smtClean="0"/>
              <a:t> </a:t>
            </a:r>
          </a:p>
          <a:p>
            <a:pPr marL="285750" indent="-285750">
              <a:tabLst>
                <a:tab pos="1882775" algn="l"/>
                <a:tab pos="3498850" algn="l"/>
                <a:tab pos="5021263" algn="l"/>
              </a:tabLst>
            </a:pPr>
            <a:endParaRPr lang="en-US" dirty="0"/>
          </a:p>
          <a:p>
            <a:pPr marL="285750" indent="-285750">
              <a:buFontTx/>
              <a:buChar char="-"/>
              <a:tabLst>
                <a:tab pos="1882775" algn="l"/>
                <a:tab pos="3498850" algn="l"/>
                <a:tab pos="5021263" algn="l"/>
              </a:tabLst>
            </a:pPr>
            <a:r>
              <a:rPr lang="en-US" dirty="0" smtClean="0"/>
              <a:t>Separation </a:t>
            </a:r>
            <a:r>
              <a:rPr lang="en-US" dirty="0"/>
              <a:t>at </a:t>
            </a:r>
            <a:r>
              <a:rPr lang="en-US" dirty="0" smtClean="0">
                <a:solidFill>
                  <a:schemeClr val="accent1"/>
                </a:solidFill>
              </a:rPr>
              <a:t>CERN/ISOLDE</a:t>
            </a:r>
            <a:r>
              <a:rPr lang="en-US" dirty="0" smtClean="0"/>
              <a:t> December 2014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 err="1" smtClean="0">
                <a:cs typeface="Arial" charset="0"/>
                <a:sym typeface="Wingdings" pitchFamily="2" charset="2"/>
              </a:rPr>
              <a:t>Chemically</a:t>
            </a: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 err="1">
                <a:cs typeface="Arial" charset="0"/>
                <a:sym typeface="Wingdings" pitchFamily="2" charset="2"/>
              </a:rPr>
              <a:t>purified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baseline="30000" dirty="0">
                <a:cs typeface="Arial" charset="0"/>
                <a:sym typeface="Wingdings" pitchFamily="2" charset="2"/>
              </a:rPr>
              <a:t>163</a:t>
            </a:r>
            <a:r>
              <a:rPr lang="de-DE" dirty="0">
                <a:cs typeface="Arial" charset="0"/>
                <a:sym typeface="Wingdings" pitchFamily="2" charset="2"/>
              </a:rPr>
              <a:t>Ho </a:t>
            </a:r>
            <a:r>
              <a:rPr lang="de-DE" dirty="0" err="1" smtClean="0">
                <a:cs typeface="Arial" charset="0"/>
                <a:sym typeface="Wingdings" pitchFamily="2" charset="2"/>
              </a:rPr>
              <a:t>source</a:t>
            </a:r>
            <a:endParaRPr lang="de-DE" dirty="0" smtClean="0">
              <a:cs typeface="Arial" charset="0"/>
              <a:sym typeface="Wingdings" pitchFamily="2" charset="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 smtClean="0">
                <a:cs typeface="Arial" charset="0"/>
                <a:sym typeface="Wingdings" pitchFamily="2" charset="2"/>
              </a:rPr>
              <a:t> </a:t>
            </a:r>
            <a:r>
              <a:rPr lang="de-DE" dirty="0">
                <a:cs typeface="Arial" charset="0"/>
                <a:sym typeface="Wingdings" pitchFamily="2" charset="2"/>
              </a:rPr>
              <a:t>Offline </a:t>
            </a:r>
            <a:r>
              <a:rPr lang="de-DE" dirty="0" err="1">
                <a:cs typeface="Arial" charset="0"/>
                <a:sym typeface="Wingdings" pitchFamily="2" charset="2"/>
              </a:rPr>
              <a:t>implantation</a:t>
            </a:r>
            <a:r>
              <a:rPr lang="de-DE" dirty="0">
                <a:cs typeface="Arial" charset="0"/>
                <a:sym typeface="Wingdings" pitchFamily="2" charset="2"/>
              </a:rPr>
              <a:t> @ISOLDE-CERN </a:t>
            </a:r>
            <a:r>
              <a:rPr lang="de-DE" dirty="0" err="1">
                <a:cs typeface="Arial" charset="0"/>
                <a:sym typeface="Wingdings" pitchFamily="2" charset="2"/>
              </a:rPr>
              <a:t>using</a:t>
            </a:r>
            <a:r>
              <a:rPr lang="de-DE" dirty="0">
                <a:cs typeface="Arial" charset="0"/>
                <a:sym typeface="Wingdings" pitchFamily="2" charset="2"/>
              </a:rPr>
              <a:t> </a:t>
            </a:r>
            <a:r>
              <a:rPr lang="de-DE" dirty="0" smtClean="0">
                <a:cs typeface="Arial" charset="0"/>
                <a:sym typeface="Wingdings" pitchFamily="2" charset="2"/>
              </a:rPr>
              <a:t>GPS </a:t>
            </a:r>
            <a:r>
              <a:rPr lang="de-DE" dirty="0" err="1">
                <a:cs typeface="Arial" charset="0"/>
                <a:sym typeface="Wingdings" pitchFamily="2" charset="2"/>
              </a:rPr>
              <a:t>and</a:t>
            </a:r>
            <a:r>
              <a:rPr lang="de-DE" dirty="0">
                <a:cs typeface="Arial" charset="0"/>
                <a:sym typeface="Wingdings" pitchFamily="2" charset="2"/>
              </a:rPr>
              <a:t> RILIS</a:t>
            </a:r>
          </a:p>
          <a:p>
            <a:endParaRPr lang="en-US" dirty="0" smtClean="0"/>
          </a:p>
        </p:txBody>
      </p:sp>
      <p:sp>
        <p:nvSpPr>
          <p:cNvPr id="33" name="Textfeld 48"/>
          <p:cNvSpPr txBox="1"/>
          <p:nvPr/>
        </p:nvSpPr>
        <p:spPr>
          <a:xfrm>
            <a:off x="147968" y="139463"/>
            <a:ext cx="8960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>
                <a:sym typeface="Symbol" pitchFamily="18" charset="2"/>
              </a:rPr>
              <a:t>High </a:t>
            </a:r>
            <a:r>
              <a:rPr lang="de-DE" sz="3600" dirty="0" err="1" smtClean="0">
                <a:sym typeface="Symbol" pitchFamily="18" charset="2"/>
              </a:rPr>
              <a:t>purity</a:t>
            </a:r>
            <a:r>
              <a:rPr lang="de-DE" sz="3600" dirty="0" smtClean="0">
                <a:sym typeface="Symbol" pitchFamily="18" charset="2"/>
              </a:rPr>
              <a:t> </a:t>
            </a:r>
            <a:r>
              <a:rPr lang="de-DE" sz="3600" baseline="30000" dirty="0" smtClean="0">
                <a:sym typeface="Symbol" pitchFamily="18" charset="2"/>
              </a:rPr>
              <a:t>163</a:t>
            </a:r>
            <a:r>
              <a:rPr lang="de-DE" sz="3600" dirty="0" smtClean="0">
                <a:sym typeface="Symbol" pitchFamily="18" charset="2"/>
              </a:rPr>
              <a:t>Ho </a:t>
            </a:r>
            <a:r>
              <a:rPr lang="de-DE" sz="3600" dirty="0" err="1" smtClean="0">
                <a:sym typeface="Symbol" pitchFamily="18" charset="2"/>
              </a:rPr>
              <a:t>source</a:t>
            </a:r>
            <a:r>
              <a:rPr lang="de-DE" sz="3600" dirty="0" smtClean="0">
                <a:sym typeface="Symbol" pitchFamily="18" charset="2"/>
              </a:rPr>
              <a:t>: M</a:t>
            </a:r>
            <a:r>
              <a:rPr lang="en-US" sz="3600" dirty="0" smtClean="0">
                <a:solidFill>
                  <a:prstClr val="black"/>
                </a:solidFill>
                <a:cs typeface="Arial" pitchFamily="34" charset="0"/>
                <a:sym typeface="Symbol" pitchFamily="18" charset="2"/>
              </a:rPr>
              <a:t>ass separation</a:t>
            </a:r>
            <a:endParaRPr lang="en-US" sz="3600" dirty="0">
              <a:solidFill>
                <a:prstClr val="black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124744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en-US" dirty="0"/>
              <a:t>- </a:t>
            </a:r>
            <a:r>
              <a:rPr lang="en-US" dirty="0" smtClean="0">
                <a:solidFill>
                  <a:schemeClr val="accent1"/>
                </a:solidFill>
              </a:rPr>
              <a:t>RISIKO </a:t>
            </a:r>
            <a:r>
              <a:rPr lang="en-US" dirty="0"/>
              <a:t>mass-separator @ </a:t>
            </a:r>
            <a:r>
              <a:rPr lang="en-US" dirty="0" err="1" smtClean="0"/>
              <a:t>Uni</a:t>
            </a:r>
            <a:r>
              <a:rPr lang="en-US" dirty="0" smtClean="0"/>
              <a:t>-Mainz:   </a:t>
            </a:r>
            <a:r>
              <a:rPr lang="de-DE" dirty="0" err="1" smtClean="0"/>
              <a:t>successful</a:t>
            </a:r>
            <a:r>
              <a:rPr lang="de-DE" dirty="0" smtClean="0"/>
              <a:t> </a:t>
            </a:r>
            <a:r>
              <a:rPr lang="de-DE" dirty="0" err="1" smtClean="0"/>
              <a:t>tests</a:t>
            </a:r>
            <a:r>
              <a:rPr lang="de-DE" dirty="0" smtClean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natural</a:t>
            </a:r>
            <a:r>
              <a:rPr lang="de-DE" dirty="0"/>
              <a:t> </a:t>
            </a:r>
            <a:r>
              <a:rPr lang="de-DE" dirty="0" smtClean="0"/>
              <a:t>Ho: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de-DE" dirty="0" err="1"/>
              <a:t>Optimized</a:t>
            </a:r>
            <a:r>
              <a:rPr lang="de-DE" dirty="0"/>
              <a:t> resonant </a:t>
            </a:r>
            <a:r>
              <a:rPr lang="de-DE" dirty="0" err="1"/>
              <a:t>laser</a:t>
            </a:r>
            <a:r>
              <a:rPr lang="de-DE" dirty="0"/>
              <a:t> </a:t>
            </a:r>
            <a:r>
              <a:rPr lang="de-DE" dirty="0" err="1"/>
              <a:t>ionization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smtClean="0"/>
              <a:t>Ho</a:t>
            </a:r>
            <a:endParaRPr lang="de-DE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 err="1"/>
              <a:t>Focalization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beam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implantation</a:t>
            </a:r>
            <a:r>
              <a:rPr lang="de-DE" dirty="0"/>
              <a:t> </a:t>
            </a:r>
            <a:r>
              <a:rPr lang="de-DE" dirty="0" err="1"/>
              <a:t>onto</a:t>
            </a:r>
            <a:r>
              <a:rPr lang="de-DE" dirty="0"/>
              <a:t> sub-mm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absorber</a:t>
            </a:r>
            <a:endParaRPr lang="de-DE" dirty="0"/>
          </a:p>
          <a:p>
            <a:pPr lvl="1" algn="just"/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11" name="Picture 2" descr="V:\User\Sven\Bilder\RISIKO\RISIKO-Massenseparator2_beschriftet_smal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r="5758"/>
          <a:stretch/>
        </p:blipFill>
        <p:spPr bwMode="auto">
          <a:xfrm>
            <a:off x="4054450" y="1268760"/>
            <a:ext cx="4910038" cy="165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73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48"/>
          <p:cNvSpPr txBox="1"/>
          <p:nvPr/>
        </p:nvSpPr>
        <p:spPr>
          <a:xfrm>
            <a:off x="147968" y="139463"/>
            <a:ext cx="8960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>
                <a:sym typeface="Symbol" pitchFamily="18" charset="2"/>
              </a:rPr>
              <a:t>New </a:t>
            </a:r>
            <a:r>
              <a:rPr lang="de-DE" sz="3600" dirty="0" err="1" smtClean="0">
                <a:sym typeface="Symbol" pitchFamily="18" charset="2"/>
              </a:rPr>
              <a:t>detectors</a:t>
            </a:r>
            <a:r>
              <a:rPr lang="de-DE" sz="3600" dirty="0" smtClean="0">
                <a:sym typeface="Symbol" pitchFamily="18" charset="2"/>
              </a:rPr>
              <a:t>: </a:t>
            </a:r>
            <a:r>
              <a:rPr lang="de-DE" sz="3600" dirty="0" err="1" smtClean="0">
                <a:sym typeface="Symbol" pitchFamily="18" charset="2"/>
              </a:rPr>
              <a:t>first</a:t>
            </a:r>
            <a:r>
              <a:rPr lang="de-DE" sz="3600" dirty="0" smtClean="0">
                <a:sym typeface="Symbol" pitchFamily="18" charset="2"/>
              </a:rPr>
              <a:t> </a:t>
            </a:r>
            <a:r>
              <a:rPr lang="de-DE" sz="3600" dirty="0" err="1" smtClean="0">
                <a:sym typeface="Symbol" pitchFamily="18" charset="2"/>
              </a:rPr>
              <a:t>results</a:t>
            </a:r>
            <a:endParaRPr lang="en-US" sz="3600" dirty="0">
              <a:solidFill>
                <a:prstClr val="black"/>
              </a:solidFill>
              <a:cs typeface="Arial" pitchFamily="34" charset="0"/>
              <a:sym typeface="Symbol" pitchFamily="18" charset="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407" y="1052736"/>
            <a:ext cx="4596480" cy="447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feld 11"/>
          <p:cNvSpPr txBox="1"/>
          <p:nvPr/>
        </p:nvSpPr>
        <p:spPr>
          <a:xfrm>
            <a:off x="8454111" y="3769295"/>
            <a:ext cx="72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MI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20" name="Textfeld 12"/>
          <p:cNvSpPr txBox="1"/>
          <p:nvPr/>
        </p:nvSpPr>
        <p:spPr>
          <a:xfrm>
            <a:off x="8099962" y="4511002"/>
            <a:ext cx="816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MII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21" name="Textfeld 13"/>
          <p:cNvSpPr txBox="1"/>
          <p:nvPr/>
        </p:nvSpPr>
        <p:spPr>
          <a:xfrm>
            <a:off x="5747616" y="1486666"/>
            <a:ext cx="50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0070C0"/>
                </a:solidFill>
              </a:rPr>
              <a:t>N</a:t>
            </a:r>
            <a:r>
              <a:rPr lang="de-DE" sz="1400" b="1" dirty="0" smtClean="0">
                <a:solidFill>
                  <a:srgbClr val="0070C0"/>
                </a:solidFill>
              </a:rPr>
              <a:t>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22" name="Textfeld 14"/>
          <p:cNvSpPr txBox="1"/>
          <p:nvPr/>
        </p:nvSpPr>
        <p:spPr>
          <a:xfrm>
            <a:off x="5507350" y="4511001"/>
            <a:ext cx="744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NII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5528300" y="3237322"/>
            <a:ext cx="331242" cy="794807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13"/>
          <p:cNvSpPr txBox="1"/>
          <p:nvPr/>
        </p:nvSpPr>
        <p:spPr>
          <a:xfrm>
            <a:off x="5639503" y="2990450"/>
            <a:ext cx="660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0070C0"/>
                </a:solidFill>
              </a:rPr>
              <a:t>O</a:t>
            </a:r>
            <a:r>
              <a:rPr lang="de-DE" sz="1400" b="1" dirty="0" smtClean="0">
                <a:solidFill>
                  <a:srgbClr val="0070C0"/>
                </a:solidFill>
              </a:rPr>
              <a:t>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8424" y="1467616"/>
            <a:ext cx="527544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945066" y="908720"/>
            <a:ext cx="2659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OLD (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then</a:t>
            </a:r>
            <a:r>
              <a:rPr lang="de-DE" dirty="0" smtClean="0"/>
              <a:t> 1 </a:t>
            </a:r>
            <a:r>
              <a:rPr lang="de-DE" dirty="0" err="1" smtClean="0"/>
              <a:t>month</a:t>
            </a:r>
            <a:r>
              <a:rPr lang="de-DE" dirty="0" smtClean="0"/>
              <a:t> )</a:t>
            </a:r>
            <a:endParaRPr lang="en-US" dirty="0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" y="1240878"/>
            <a:ext cx="4613114" cy="428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feld 13"/>
          <p:cNvSpPr txBox="1"/>
          <p:nvPr/>
        </p:nvSpPr>
        <p:spPr>
          <a:xfrm>
            <a:off x="1115616" y="1733326"/>
            <a:ext cx="50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0070C0"/>
                </a:solidFill>
              </a:rPr>
              <a:t>N</a:t>
            </a:r>
            <a:r>
              <a:rPr lang="de-DE" sz="1400" b="1" dirty="0" smtClean="0">
                <a:solidFill>
                  <a:srgbClr val="0070C0"/>
                </a:solidFill>
              </a:rPr>
              <a:t>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44" name="Textfeld 13"/>
          <p:cNvSpPr txBox="1"/>
          <p:nvPr/>
        </p:nvSpPr>
        <p:spPr>
          <a:xfrm>
            <a:off x="814967" y="3893566"/>
            <a:ext cx="660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0070C0"/>
                </a:solidFill>
              </a:rPr>
              <a:t>O</a:t>
            </a:r>
            <a:r>
              <a:rPr lang="de-DE" sz="1400" b="1" dirty="0" smtClean="0">
                <a:solidFill>
                  <a:srgbClr val="0070C0"/>
                </a:solidFill>
              </a:rPr>
              <a:t>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45" name="Textfeld 11"/>
          <p:cNvSpPr txBox="1"/>
          <p:nvPr/>
        </p:nvSpPr>
        <p:spPr>
          <a:xfrm>
            <a:off x="3917607" y="3677542"/>
            <a:ext cx="72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MI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46" name="Textfeld 13"/>
          <p:cNvSpPr txBox="1"/>
          <p:nvPr/>
        </p:nvSpPr>
        <p:spPr>
          <a:xfrm>
            <a:off x="1115616" y="4469630"/>
            <a:ext cx="50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NII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48" name="Textfeld 11"/>
          <p:cNvSpPr txBox="1"/>
          <p:nvPr/>
        </p:nvSpPr>
        <p:spPr>
          <a:xfrm>
            <a:off x="3491880" y="4561383"/>
            <a:ext cx="72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</a:rPr>
              <a:t>MII</a:t>
            </a:r>
            <a:endParaRPr lang="de-DE" sz="1400" b="1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09804" y="2492896"/>
            <a:ext cx="126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preliminary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83568" y="5589240"/>
            <a:ext cx="63630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Activity</a:t>
            </a:r>
            <a:r>
              <a:rPr lang="de-DE" dirty="0" smtClean="0"/>
              <a:t> per </a:t>
            </a:r>
            <a:r>
              <a:rPr lang="de-DE" dirty="0" err="1" smtClean="0"/>
              <a:t>pixel</a:t>
            </a:r>
            <a:r>
              <a:rPr lang="de-DE" dirty="0" smtClean="0"/>
              <a:t> 	</a:t>
            </a:r>
            <a:r>
              <a:rPr lang="de-DE" dirty="0" smtClean="0">
                <a:solidFill>
                  <a:srgbClr val="0070C0"/>
                </a:solidFill>
              </a:rPr>
              <a:t>A ~ 0.2 </a:t>
            </a:r>
            <a:r>
              <a:rPr lang="de-DE" dirty="0" err="1" smtClean="0">
                <a:solidFill>
                  <a:srgbClr val="0070C0"/>
                </a:solidFill>
              </a:rPr>
              <a:t>Bq</a:t>
            </a:r>
            <a:endParaRPr lang="de-DE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Baseline </a:t>
            </a:r>
            <a:r>
              <a:rPr lang="de-DE" dirty="0" err="1" smtClean="0"/>
              <a:t>resolution</a:t>
            </a:r>
            <a:r>
              <a:rPr lang="de-DE" dirty="0" smtClean="0"/>
              <a:t> 	</a:t>
            </a:r>
            <a:r>
              <a:rPr lang="da-DK" dirty="0" smtClean="0">
                <a:solidFill>
                  <a:srgbClr val="0070C0"/>
                </a:solidFill>
                <a:sym typeface="Symbol"/>
              </a:rPr>
              <a:t></a:t>
            </a:r>
            <a:r>
              <a:rPr lang="da-DK" i="1" dirty="0">
                <a:solidFill>
                  <a:srgbClr val="0070C0"/>
                </a:solidFill>
                <a:sym typeface="Wingdings" pitchFamily="2" charset="2"/>
              </a:rPr>
              <a:t>E</a:t>
            </a:r>
            <a:r>
              <a:rPr lang="da-DK" baseline="-25000" dirty="0">
                <a:solidFill>
                  <a:srgbClr val="0070C0"/>
                </a:solidFill>
                <a:sym typeface="Wingdings" pitchFamily="2" charset="2"/>
              </a:rPr>
              <a:t>FWHM</a:t>
            </a:r>
            <a:r>
              <a:rPr lang="da-DK" dirty="0">
                <a:solidFill>
                  <a:srgbClr val="0070C0"/>
                </a:solidFill>
                <a:sym typeface="Wingdings" pitchFamily="2" charset="2"/>
              </a:rPr>
              <a:t> ~</a:t>
            </a:r>
            <a:r>
              <a:rPr lang="da-DK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da-DK" dirty="0">
                <a:solidFill>
                  <a:srgbClr val="0070C0"/>
                </a:solidFill>
                <a:sym typeface="Wingdings" pitchFamily="2" charset="2"/>
              </a:rPr>
              <a:t>5</a:t>
            </a:r>
            <a:r>
              <a:rPr lang="da-DK" dirty="0" smtClean="0">
                <a:solidFill>
                  <a:srgbClr val="0070C0"/>
                </a:solidFill>
                <a:sym typeface="Wingdings" pitchFamily="2" charset="2"/>
              </a:rPr>
              <a:t>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sym typeface="Wingdings" pitchFamily="2" charset="2"/>
              </a:rPr>
              <a:t>Symmetric detector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sym typeface="Wingdings" pitchFamily="2" charset="2"/>
              </a:rPr>
              <a:t>No strong evidence of radioactive contamination in the source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475656" y="980728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NEW ( </a:t>
            </a:r>
            <a:r>
              <a:rPr lang="de-DE" dirty="0" err="1" smtClean="0"/>
              <a:t>about</a:t>
            </a:r>
            <a:r>
              <a:rPr lang="de-DE" dirty="0" smtClean="0"/>
              <a:t> 2 </a:t>
            </a:r>
            <a:r>
              <a:rPr lang="de-DE" dirty="0" err="1" smtClean="0"/>
              <a:t>days</a:t>
            </a:r>
            <a:r>
              <a:rPr lang="de-DE" dirty="0" smtClean="0"/>
              <a:t>)</a:t>
            </a:r>
            <a:endParaRPr lang="en-US" dirty="0"/>
          </a:p>
        </p:txBody>
      </p:sp>
      <p:sp>
        <p:nvSpPr>
          <p:cNvPr id="2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77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71406" y="139463"/>
            <a:ext cx="867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smtClean="0"/>
              <a:t>Background</a:t>
            </a:r>
            <a:endParaRPr lang="de-DE" sz="3600"/>
          </a:p>
        </p:txBody>
      </p:sp>
      <p:sp>
        <p:nvSpPr>
          <p:cNvPr id="6" name="Rectangle 20"/>
          <p:cNvSpPr/>
          <p:nvPr/>
        </p:nvSpPr>
        <p:spPr>
          <a:xfrm>
            <a:off x="6300192" y="3284984"/>
            <a:ext cx="2698863" cy="8655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"/>
          <p:cNvSpPr txBox="1"/>
          <p:nvPr/>
        </p:nvSpPr>
        <p:spPr>
          <a:xfrm>
            <a:off x="251520" y="980728"/>
            <a:ext cx="7860422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B</a:t>
            </a:r>
            <a:r>
              <a:rPr lang="de-DE" b="1" dirty="0" smtClean="0">
                <a:solidFill>
                  <a:srgbClr val="C00000"/>
                </a:solidFill>
              </a:rPr>
              <a:t>ackground </a:t>
            </a:r>
            <a:r>
              <a:rPr lang="de-DE" b="1" dirty="0" err="1" smtClean="0">
                <a:solidFill>
                  <a:srgbClr val="C00000"/>
                </a:solidFill>
              </a:rPr>
              <a:t>sources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endParaRPr lang="de-DE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Environmental </a:t>
            </a:r>
            <a:r>
              <a:rPr lang="de-DE" dirty="0" err="1" smtClean="0"/>
              <a:t>radioactivity</a:t>
            </a:r>
            <a:r>
              <a:rPr lang="de-DE" dirty="0" smtClean="0"/>
              <a:t>                                                          Material </a:t>
            </a:r>
            <a:r>
              <a:rPr lang="de-DE" dirty="0" err="1" smtClean="0"/>
              <a:t>screening</a:t>
            </a:r>
            <a:r>
              <a:rPr lang="de-DE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endParaRPr lang="de-DE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Cosmic</a:t>
            </a:r>
            <a:r>
              <a:rPr lang="de-DE" dirty="0" smtClean="0"/>
              <a:t> </a:t>
            </a:r>
            <a:r>
              <a:rPr lang="de-DE" dirty="0" err="1" smtClean="0"/>
              <a:t>rays</a:t>
            </a:r>
            <a:r>
              <a:rPr lang="de-DE" dirty="0" smtClean="0"/>
              <a:t>                                                                                      </a:t>
            </a:r>
            <a:r>
              <a:rPr lang="de-DE" dirty="0"/>
              <a:t>U</a:t>
            </a:r>
            <a:r>
              <a:rPr lang="de-DE" dirty="0" smtClean="0"/>
              <a:t>nderground </a:t>
            </a:r>
            <a:r>
              <a:rPr lang="de-DE" dirty="0" err="1" smtClean="0"/>
              <a:t>labs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Induced</a:t>
            </a:r>
            <a:r>
              <a:rPr lang="de-DE" dirty="0" smtClean="0"/>
              <a:t> </a:t>
            </a:r>
            <a:r>
              <a:rPr lang="de-DE" dirty="0" err="1" smtClean="0"/>
              <a:t>secondary</a:t>
            </a:r>
            <a:r>
              <a:rPr lang="de-DE" dirty="0" smtClean="0"/>
              <a:t> </a:t>
            </a:r>
            <a:r>
              <a:rPr lang="de-DE" dirty="0" err="1" smtClean="0"/>
              <a:t>radiation</a:t>
            </a:r>
            <a:r>
              <a:rPr lang="de-DE" dirty="0" smtClean="0"/>
              <a:t> </a:t>
            </a:r>
            <a:r>
              <a:rPr lang="de-DE" dirty="0" err="1" smtClean="0">
                <a:sym typeface="Wingdings" pitchFamily="2" charset="2"/>
              </a:rPr>
              <a:t>by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cosmic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rays</a:t>
            </a:r>
            <a:r>
              <a:rPr lang="de-DE" dirty="0" smtClean="0">
                <a:sym typeface="Wingdings" pitchFamily="2" charset="2"/>
              </a:rPr>
              <a:t>                              </a:t>
            </a:r>
            <a:r>
              <a:rPr lang="el-GR" dirty="0" smtClean="0">
                <a:sym typeface="Wingdings" pitchFamily="2" charset="2"/>
              </a:rPr>
              <a:t>μ</a:t>
            </a:r>
            <a:r>
              <a:rPr lang="de-DE" dirty="0" smtClean="0">
                <a:sym typeface="Wingdings" pitchFamily="2" charset="2"/>
              </a:rPr>
              <a:t>-Veto</a:t>
            </a:r>
          </a:p>
          <a:p>
            <a:pPr marL="285750" indent="-285750">
              <a:buFont typeface="Arial" pitchFamily="34" charset="0"/>
              <a:buChar char="•"/>
            </a:pPr>
            <a:endParaRPr lang="de-DE" sz="1100" dirty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sym typeface="Wingdings" pitchFamily="2" charset="2"/>
              </a:rPr>
              <a:t>Radioactivity</a:t>
            </a:r>
            <a:r>
              <a:rPr lang="de-DE" dirty="0" smtClean="0">
                <a:sym typeface="Wingdings" pitchFamily="2" charset="2"/>
              </a:rPr>
              <a:t> in </a:t>
            </a:r>
            <a:r>
              <a:rPr lang="de-DE" dirty="0" err="1" smtClean="0">
                <a:sym typeface="Wingdings" pitchFamily="2" charset="2"/>
              </a:rPr>
              <a:t>the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detector</a:t>
            </a:r>
            <a:endParaRPr lang="de-DE" dirty="0" smtClean="0">
              <a:sym typeface="Wingdings" pitchFamily="2" charset="2"/>
            </a:endParaRPr>
          </a:p>
          <a:p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251520" y="5408227"/>
            <a:ext cx="3809761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Study </a:t>
            </a:r>
            <a:r>
              <a:rPr lang="de-DE" b="1" dirty="0" err="1" smtClean="0">
                <a:solidFill>
                  <a:srgbClr val="C00000"/>
                </a:solidFill>
              </a:rPr>
              <a:t>of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background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sources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through</a:t>
            </a:r>
            <a:r>
              <a:rPr lang="de-DE" b="1" dirty="0" smtClean="0">
                <a:solidFill>
                  <a:srgbClr val="C00000"/>
                </a:solidFill>
              </a:rPr>
              <a:t>:</a:t>
            </a:r>
          </a:p>
          <a:p>
            <a:endParaRPr lang="de-DE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Monte </a:t>
            </a:r>
            <a:r>
              <a:rPr lang="de-DE" dirty="0"/>
              <a:t>Carlo </a:t>
            </a:r>
            <a:r>
              <a:rPr lang="de-DE" dirty="0" err="1" smtClean="0"/>
              <a:t>simulations</a:t>
            </a:r>
            <a:endParaRPr lang="de-DE" sz="1100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/>
              <a:t>Dedicated</a:t>
            </a:r>
            <a:r>
              <a:rPr lang="de-DE" dirty="0"/>
              <a:t> </a:t>
            </a:r>
            <a:r>
              <a:rPr lang="de-DE" dirty="0" err="1" smtClean="0"/>
              <a:t>experiments</a:t>
            </a:r>
            <a:endParaRPr lang="de-DE" dirty="0"/>
          </a:p>
        </p:txBody>
      </p:sp>
      <p:cxnSp>
        <p:nvCxnSpPr>
          <p:cNvPr id="9" name="Straight Arrow Connector 17"/>
          <p:cNvCxnSpPr/>
          <p:nvPr/>
        </p:nvCxnSpPr>
        <p:spPr>
          <a:xfrm flipV="1">
            <a:off x="5004048" y="1628800"/>
            <a:ext cx="1045553" cy="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/>
          <p:nvPr/>
        </p:nvSpPr>
        <p:spPr>
          <a:xfrm>
            <a:off x="6300192" y="3247016"/>
            <a:ext cx="26545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U</a:t>
            </a:r>
            <a:r>
              <a:rPr lang="de-DE" dirty="0" smtClean="0"/>
              <a:t>nderground </a:t>
            </a:r>
          </a:p>
          <a:p>
            <a:pPr algn="ctr"/>
            <a:r>
              <a:rPr lang="de-DE" dirty="0" err="1"/>
              <a:t>m</a:t>
            </a:r>
            <a:r>
              <a:rPr lang="de-DE" dirty="0" err="1" smtClean="0"/>
              <a:t>easurements</a:t>
            </a:r>
            <a:r>
              <a:rPr lang="de-DE" dirty="0" smtClean="0"/>
              <a:t> in </a:t>
            </a:r>
            <a:r>
              <a:rPr lang="de-DE" dirty="0" err="1" smtClean="0">
                <a:solidFill>
                  <a:srgbClr val="0070C0"/>
                </a:solidFill>
              </a:rPr>
              <a:t>Modane</a:t>
            </a:r>
            <a:endParaRPr lang="de-DE" dirty="0" smtClean="0">
              <a:solidFill>
                <a:srgbClr val="0070C0"/>
              </a:solidFill>
            </a:endParaRPr>
          </a:p>
          <a:p>
            <a:pPr algn="ctr"/>
            <a:r>
              <a:rPr lang="de-DE" dirty="0">
                <a:solidFill>
                  <a:srgbClr val="0070C0"/>
                </a:solidFill>
              </a:rPr>
              <a:t>o</a:t>
            </a:r>
            <a:r>
              <a:rPr lang="de-DE" dirty="0" smtClean="0">
                <a:solidFill>
                  <a:srgbClr val="0070C0"/>
                </a:solidFill>
              </a:rPr>
              <a:t>n </a:t>
            </a:r>
            <a:r>
              <a:rPr lang="de-DE" dirty="0" err="1" smtClean="0">
                <a:solidFill>
                  <a:srgbClr val="0070C0"/>
                </a:solidFill>
              </a:rPr>
              <a:t>going</a:t>
            </a:r>
            <a:endParaRPr lang="de-DE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004048" y="2276871"/>
            <a:ext cx="1045553" cy="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/>
          <p:cNvCxnSpPr/>
          <p:nvPr/>
        </p:nvCxnSpPr>
        <p:spPr>
          <a:xfrm>
            <a:off x="7740352" y="2276872"/>
            <a:ext cx="0" cy="86409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3"/>
          <p:cNvSpPr/>
          <p:nvPr/>
        </p:nvSpPr>
        <p:spPr>
          <a:xfrm>
            <a:off x="6084168" y="1844824"/>
            <a:ext cx="142054" cy="862062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DATEN\Josef\Documents\Physik-Projekte\ECHO\2015\Begutachtung_07012015\MMC_003_02122014_11581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931" y="2636912"/>
            <a:ext cx="3196205" cy="312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"/>
          <p:cNvSpPr txBox="1"/>
          <p:nvPr/>
        </p:nvSpPr>
        <p:spPr>
          <a:xfrm rot="19659565">
            <a:off x="204201" y="3734096"/>
            <a:ext cx="2674130" cy="64633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de-DE" b="1" smtClean="0">
                <a:solidFill>
                  <a:schemeClr val="bg1"/>
                </a:solidFill>
              </a:rPr>
              <a:t>Background </a:t>
            </a:r>
            <a:r>
              <a:rPr lang="de-DE" b="1" err="1" smtClean="0">
                <a:solidFill>
                  <a:schemeClr val="bg1"/>
                </a:solidFill>
              </a:rPr>
              <a:t>level</a:t>
            </a:r>
            <a:endParaRPr lang="de-DE" b="1" smtClean="0">
              <a:solidFill>
                <a:schemeClr val="bg1"/>
              </a:solidFill>
            </a:endParaRPr>
          </a:p>
          <a:p>
            <a:r>
              <a:rPr lang="de-DE" b="1" smtClean="0">
                <a:solidFill>
                  <a:schemeClr val="bg1"/>
                </a:solidFill>
              </a:rPr>
              <a:t>5</a:t>
            </a:r>
            <a:r>
              <a:rPr lang="de-DE" b="1" smtClean="0">
                <a:solidFill>
                  <a:schemeClr val="bg1"/>
                </a:solidFill>
                <a:sym typeface="Symbol"/>
              </a:rPr>
              <a:t>10</a:t>
            </a:r>
            <a:r>
              <a:rPr lang="de-DE" b="1" baseline="30000" smtClean="0">
                <a:solidFill>
                  <a:schemeClr val="bg1"/>
                </a:solidFill>
                <a:sym typeface="Symbol"/>
              </a:rPr>
              <a:t>-5</a:t>
            </a:r>
            <a:r>
              <a:rPr lang="de-DE" b="1" smtClean="0">
                <a:solidFill>
                  <a:schemeClr val="bg1"/>
                </a:solidFill>
                <a:sym typeface="Symbol"/>
              </a:rPr>
              <a:t> </a:t>
            </a:r>
            <a:r>
              <a:rPr lang="de-DE" b="1" err="1" smtClean="0">
                <a:solidFill>
                  <a:schemeClr val="bg1"/>
                </a:solidFill>
                <a:sym typeface="Symbol"/>
              </a:rPr>
              <a:t>counts</a:t>
            </a:r>
            <a:r>
              <a:rPr lang="de-DE" b="1" smtClean="0">
                <a:solidFill>
                  <a:schemeClr val="bg1"/>
                </a:solidFill>
                <a:sym typeface="Symbol"/>
              </a:rPr>
              <a:t>/eV/</a:t>
            </a:r>
            <a:r>
              <a:rPr lang="de-DE" b="1" err="1" smtClean="0">
                <a:solidFill>
                  <a:schemeClr val="bg1"/>
                </a:solidFill>
                <a:sym typeface="Symbol"/>
              </a:rPr>
              <a:t>det</a:t>
            </a:r>
            <a:r>
              <a:rPr lang="de-DE" b="1" smtClean="0">
                <a:solidFill>
                  <a:schemeClr val="bg1"/>
                </a:solidFill>
                <a:sym typeface="Symbol"/>
              </a:rPr>
              <a:t>/</a:t>
            </a:r>
            <a:r>
              <a:rPr lang="de-DE" b="1" err="1" smtClean="0">
                <a:solidFill>
                  <a:schemeClr val="bg1"/>
                </a:solidFill>
                <a:sym typeface="Symbol"/>
              </a:rPr>
              <a:t>day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16" name="Picture 3" descr="C:\DATEN\Josef\Documents\Physik-Projekte\ECHO\2015\Begutachtung_07012015\UGL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2" t="18025" r="13467" b="9545"/>
          <a:stretch/>
        </p:blipFill>
        <p:spPr bwMode="auto">
          <a:xfrm>
            <a:off x="6310825" y="4758394"/>
            <a:ext cx="2826629" cy="208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5"/>
          <p:cNvSpPr txBox="1"/>
          <p:nvPr/>
        </p:nvSpPr>
        <p:spPr>
          <a:xfrm>
            <a:off x="4377358" y="5900679"/>
            <a:ext cx="192283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mtClean="0"/>
              <a:t>Screening </a:t>
            </a:r>
            <a:r>
              <a:rPr lang="de-DE" err="1" smtClean="0"/>
              <a:t>facilities</a:t>
            </a:r>
            <a:endParaRPr lang="de-DE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smtClean="0"/>
              <a:t>Uni-Tübingen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mtClean="0"/>
              <a:t>Felsenkeller</a:t>
            </a:r>
            <a:endParaRPr lang="en-US"/>
          </a:p>
        </p:txBody>
      </p:sp>
      <p:sp>
        <p:nvSpPr>
          <p:cNvPr id="19" name="Rechteck 3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4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5536" y="1448401"/>
            <a:ext cx="9015930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Prove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olidFill>
                  <a:schemeClr val="accent1"/>
                </a:solidFill>
                <a:sym typeface="Wingdings" pitchFamily="2" charset="2"/>
              </a:rPr>
              <a:t>scalability</a:t>
            </a:r>
            <a:r>
              <a:rPr lang="fr-FR" dirty="0" smtClean="0">
                <a:sym typeface="Wingdings" pitchFamily="2" charset="2"/>
              </a:rPr>
              <a:t>  </a:t>
            </a:r>
            <a:r>
              <a:rPr lang="fr-FR" dirty="0" err="1" smtClean="0">
                <a:sym typeface="Wingdings" pitchFamily="2" charset="2"/>
              </a:rPr>
              <a:t>with</a:t>
            </a:r>
            <a:r>
              <a:rPr lang="fr-FR" dirty="0" smtClean="0">
                <a:sym typeface="Wingdings" pitchFamily="2" charset="2"/>
              </a:rPr>
              <a:t> medium large </a:t>
            </a:r>
            <a:r>
              <a:rPr lang="fr-FR" dirty="0" err="1" smtClean="0">
                <a:sym typeface="Wingdings" pitchFamily="2" charset="2"/>
              </a:rPr>
              <a:t>experiment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b="1" dirty="0" smtClean="0">
                <a:solidFill>
                  <a:schemeClr val="accent1"/>
                </a:solidFill>
                <a:sym typeface="Wingdings" pitchFamily="2" charset="2"/>
              </a:rPr>
              <a:t>ECHo-1K</a:t>
            </a:r>
          </a:p>
          <a:p>
            <a:endParaRPr lang="fr-FR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 smtClean="0">
                <a:sym typeface="Wingdings" pitchFamily="2" charset="2"/>
              </a:rPr>
              <a:t> A </a:t>
            </a:r>
            <a:r>
              <a:rPr lang="fr-FR" dirty="0" smtClean="0">
                <a:sym typeface="Symbol"/>
              </a:rPr>
              <a:t> </a:t>
            </a:r>
            <a:r>
              <a:rPr lang="fr-FR" dirty="0" smtClean="0">
                <a:sym typeface="Wingdings" pitchFamily="2" charset="2"/>
              </a:rPr>
              <a:t>1000 Bq                            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High </a:t>
            </a:r>
            <a:r>
              <a:rPr lang="fr-FR" dirty="0" err="1" smtClean="0">
                <a:solidFill>
                  <a:schemeClr val="accent1"/>
                </a:solidFill>
                <a:sym typeface="Wingdings" pitchFamily="2" charset="2"/>
              </a:rPr>
              <a:t>purity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fr-FR" baseline="30000" dirty="0" smtClean="0">
                <a:solidFill>
                  <a:schemeClr val="accent1"/>
                </a:solidFill>
                <a:sym typeface="Wingdings" pitchFamily="2" charset="2"/>
              </a:rPr>
              <a:t>163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Ho source  (</a:t>
            </a:r>
            <a:r>
              <a:rPr lang="fr-FR" dirty="0" err="1" smtClean="0">
                <a:solidFill>
                  <a:schemeClr val="accent1"/>
                </a:solidFill>
                <a:sym typeface="Wingdings" pitchFamily="2" charset="2"/>
              </a:rPr>
              <a:t>produced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fr-FR" dirty="0" err="1" smtClean="0">
                <a:solidFill>
                  <a:schemeClr val="accent1"/>
                </a:solidFill>
                <a:sym typeface="Wingdings" pitchFamily="2" charset="2"/>
              </a:rPr>
              <a:t>at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fr-FR" dirty="0" err="1" smtClean="0">
                <a:solidFill>
                  <a:schemeClr val="accent1"/>
                </a:solidFill>
                <a:sym typeface="Wingdings" pitchFamily="2" charset="2"/>
              </a:rPr>
              <a:t>reactor</a:t>
            </a:r>
            <a:r>
              <a:rPr lang="fr-FR" dirty="0" smtClean="0">
                <a:solidFill>
                  <a:schemeClr val="accent1"/>
                </a:solidFill>
                <a:sym typeface="Wingdings" pitchFamily="2" charset="2"/>
              </a:rPr>
              <a:t>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 smtClean="0">
                <a:sym typeface="Symbol"/>
              </a:rPr>
              <a:t></a:t>
            </a:r>
            <a:r>
              <a:rPr lang="fr-FR" i="1" dirty="0">
                <a:sym typeface="Symbol"/>
              </a:rPr>
              <a:t>E</a:t>
            </a:r>
            <a:r>
              <a:rPr lang="fr-FR" baseline="-25000" dirty="0">
                <a:sym typeface="Symbol"/>
              </a:rPr>
              <a:t>FWHM</a:t>
            </a:r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Wingdings" pitchFamily="2" charset="2"/>
              </a:rPr>
              <a:t>&lt; 5 eV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fr-FR" i="1" dirty="0" smtClean="0">
                <a:sym typeface="Symbol"/>
              </a:rPr>
              <a:t></a:t>
            </a:r>
            <a:r>
              <a:rPr lang="fr-FR" baseline="-25000" dirty="0">
                <a:sym typeface="Symbol"/>
              </a:rPr>
              <a:t>r</a:t>
            </a:r>
            <a:r>
              <a:rPr lang="fr-FR" dirty="0">
                <a:sym typeface="Wingdings" pitchFamily="2" charset="2"/>
              </a:rPr>
              <a:t>&lt; 1 </a:t>
            </a:r>
            <a:r>
              <a:rPr lang="fr-FR" dirty="0" smtClean="0">
                <a:sym typeface="Wingdings" pitchFamily="2" charset="2"/>
              </a:rPr>
              <a:t>µs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 err="1" smtClean="0">
                <a:sym typeface="Wingdings" pitchFamily="2" charset="2"/>
              </a:rPr>
              <a:t>multiplexed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arrays</a:t>
            </a:r>
            <a:r>
              <a:rPr lang="fr-FR" dirty="0" smtClean="0">
                <a:sym typeface="Wingdings" pitchFamily="2" charset="2"/>
              </a:rPr>
              <a:t>  </a:t>
            </a:r>
            <a:r>
              <a:rPr lang="fr-FR" dirty="0" err="1" smtClean="0">
                <a:sym typeface="Wingdings" pitchFamily="2" charset="2"/>
              </a:rPr>
              <a:t>microwave</a:t>
            </a:r>
            <a:r>
              <a:rPr lang="fr-FR" dirty="0" smtClean="0">
                <a:sym typeface="Wingdings" pitchFamily="2" charset="2"/>
              </a:rPr>
              <a:t> SQUID </a:t>
            </a:r>
            <a:r>
              <a:rPr lang="fr-FR" dirty="0" err="1" smtClean="0">
                <a:sym typeface="Wingdings" pitchFamily="2" charset="2"/>
              </a:rPr>
              <a:t>multiplexing</a:t>
            </a:r>
            <a:endParaRPr lang="fr-FR" dirty="0" smtClean="0">
              <a:sym typeface="Wingdings" pitchFamily="2" charset="2"/>
            </a:endParaRPr>
          </a:p>
          <a:p>
            <a:pPr marL="742950" lvl="1" indent="-285750">
              <a:buFont typeface="Arial" pitchFamily="34" charset="0"/>
              <a:buChar char="•"/>
            </a:pPr>
            <a:endParaRPr lang="fr-FR" dirty="0">
              <a:sym typeface="Wingdings" pitchFamily="2" charset="2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/>
              <a:t>1 </a:t>
            </a:r>
            <a:r>
              <a:rPr lang="de-DE" dirty="0" err="1"/>
              <a:t>year</a:t>
            </a:r>
            <a:r>
              <a:rPr lang="de-DE" dirty="0"/>
              <a:t> </a:t>
            </a:r>
            <a:r>
              <a:rPr lang="de-DE" dirty="0" err="1"/>
              <a:t>measuring</a:t>
            </a:r>
            <a:r>
              <a:rPr lang="de-DE" dirty="0"/>
              <a:t> time </a:t>
            </a:r>
            <a:r>
              <a:rPr lang="de-DE" dirty="0">
                <a:sym typeface="Wingdings" pitchFamily="2" charset="2"/>
              </a:rPr>
              <a:t></a:t>
            </a:r>
            <a:r>
              <a:rPr lang="de-DE" dirty="0"/>
              <a:t>10</a:t>
            </a:r>
            <a:r>
              <a:rPr lang="de-DE" baseline="30000" dirty="0"/>
              <a:t>10</a:t>
            </a:r>
            <a:r>
              <a:rPr lang="de-DE" dirty="0"/>
              <a:t> </a:t>
            </a:r>
            <a:r>
              <a:rPr lang="de-DE" dirty="0" err="1" smtClean="0"/>
              <a:t>counts</a:t>
            </a:r>
            <a:r>
              <a:rPr lang="de-DE" dirty="0" smtClean="0"/>
              <a:t>    </a:t>
            </a:r>
            <a:r>
              <a:rPr lang="fr-FR" dirty="0" smtClean="0">
                <a:sym typeface="Wingdings" pitchFamily="2" charset="2"/>
              </a:rPr>
              <a:t>=   Neutrino mass </a:t>
            </a:r>
            <a:r>
              <a:rPr lang="fr-FR" dirty="0" err="1" smtClean="0">
                <a:sym typeface="Wingdings" pitchFamily="2" charset="2"/>
              </a:rPr>
              <a:t>sensitivity</a:t>
            </a:r>
            <a:r>
              <a:rPr lang="fr-FR" dirty="0" smtClean="0">
                <a:sym typeface="Wingdings" pitchFamily="2" charset="2"/>
              </a:rPr>
              <a:t>  </a:t>
            </a:r>
            <a:r>
              <a:rPr lang="fr-FR" i="1" dirty="0" smtClean="0">
                <a:solidFill>
                  <a:schemeClr val="accent1"/>
                </a:solidFill>
                <a:sym typeface="Wingdings" pitchFamily="2" charset="2"/>
              </a:rPr>
              <a:t>m</a:t>
            </a:r>
            <a:r>
              <a:rPr lang="fr-FR" baseline="-25000" dirty="0" smtClean="0">
                <a:solidFill>
                  <a:schemeClr val="accent1"/>
                </a:solidFill>
                <a:sym typeface="Symbol"/>
              </a:rPr>
              <a:t></a:t>
            </a:r>
            <a:r>
              <a:rPr lang="fr-FR" dirty="0" smtClean="0">
                <a:solidFill>
                  <a:schemeClr val="accent1"/>
                </a:solidFill>
                <a:sym typeface="Symbol"/>
              </a:rPr>
              <a:t> &lt; 10 eV</a:t>
            </a:r>
            <a:endParaRPr lang="fr-FR" dirty="0" smtClean="0">
              <a:solidFill>
                <a:schemeClr val="accent1"/>
              </a:solidFill>
              <a:sym typeface="Wingdings" pitchFamily="2" charset="2"/>
            </a:endParaRPr>
          </a:p>
          <a:p>
            <a:pPr lvl="1"/>
            <a:endParaRPr lang="fr-FR" dirty="0" smtClean="0">
              <a:sym typeface="Wingdings" pitchFamily="2" charset="2"/>
            </a:endParaRPr>
          </a:p>
          <a:p>
            <a:pPr lvl="4" algn="r"/>
            <a:r>
              <a:rPr lang="fr-FR" sz="1600" dirty="0" smtClean="0">
                <a:sym typeface="Wingdings" pitchFamily="2" charset="2"/>
              </a:rPr>
              <a:t>                                                              </a:t>
            </a:r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smtClean="0">
                <a:solidFill>
                  <a:schemeClr val="accent1"/>
                </a:solidFill>
              </a:rPr>
              <a:t>ECHo-1M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towards</a:t>
            </a:r>
            <a:r>
              <a:rPr lang="de-DE" dirty="0" smtClean="0">
                <a:solidFill>
                  <a:schemeClr val="accent1"/>
                </a:solidFill>
              </a:rPr>
              <a:t> sub-eV </a:t>
            </a:r>
            <a:r>
              <a:rPr lang="de-DE" dirty="0" err="1" smtClean="0">
                <a:solidFill>
                  <a:schemeClr val="accent1"/>
                </a:solidFill>
              </a:rPr>
              <a:t>sensitivity</a:t>
            </a:r>
            <a:endParaRPr lang="de-DE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pic>
        <p:nvPicPr>
          <p:cNvPr id="7" name="Picture 2" descr="http://www.dfg.de/zentralablage/bilder/service/bildarchiv/dfg_schriftzug/dfg_logo_schriftzug_blau_o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6038977"/>
            <a:ext cx="281866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2"/>
          <p:cNvSpPr txBox="1"/>
          <p:nvPr/>
        </p:nvSpPr>
        <p:spPr>
          <a:xfrm>
            <a:off x="71406" y="139463"/>
            <a:ext cx="2729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ECHo</a:t>
            </a:r>
            <a:r>
              <a:rPr lang="de-DE" sz="3600" dirty="0" smtClean="0"/>
              <a:t> </a:t>
            </a:r>
            <a:r>
              <a:rPr lang="de-DE" sz="3600" dirty="0" err="1" smtClean="0"/>
              <a:t>outlook</a:t>
            </a:r>
            <a:endParaRPr lang="de-DE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015170" y="5944663"/>
            <a:ext cx="616534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dirty="0" err="1">
                <a:solidFill>
                  <a:srgbClr val="0070C0"/>
                </a:solidFill>
                <a:sym typeface="Wingdings" pitchFamily="2" charset="2"/>
              </a:rPr>
              <a:t>Research</a:t>
            </a:r>
            <a:r>
              <a:rPr lang="fr-FR" sz="1500" dirty="0">
                <a:solidFill>
                  <a:srgbClr val="0070C0"/>
                </a:solidFill>
                <a:sym typeface="Wingdings" pitchFamily="2" charset="2"/>
              </a:rPr>
              <a:t> Unit FOR 2202/1 </a:t>
            </a:r>
          </a:p>
          <a:p>
            <a:r>
              <a:rPr lang="en-US" sz="1500" dirty="0"/>
              <a:t>„Neutrino Mass Determination by Electron Capture </a:t>
            </a:r>
            <a:r>
              <a:rPr lang="en-US" sz="1500" dirty="0" smtClean="0"/>
              <a:t>in </a:t>
            </a:r>
            <a:r>
              <a:rPr lang="en-US" sz="1500" dirty="0"/>
              <a:t>Holmium-163 – </a:t>
            </a:r>
            <a:r>
              <a:rPr lang="en-US" sz="1500" dirty="0" err="1"/>
              <a:t>ECHo</a:t>
            </a:r>
            <a:r>
              <a:rPr lang="en-US" sz="1500" dirty="0"/>
              <a:t>“</a:t>
            </a:r>
            <a:endParaRPr lang="fr-FR" sz="1500" dirty="0">
              <a:sym typeface="Wingdings" pitchFamily="2" charset="2"/>
            </a:endParaRPr>
          </a:p>
          <a:p>
            <a:endParaRPr lang="en-US" sz="1500" dirty="0"/>
          </a:p>
        </p:txBody>
      </p:sp>
      <p:sp>
        <p:nvSpPr>
          <p:cNvPr id="10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420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Textfeld 48"/>
          <p:cNvSpPr txBox="1"/>
          <p:nvPr/>
        </p:nvSpPr>
        <p:spPr>
          <a:xfrm>
            <a:off x="147968" y="139463"/>
            <a:ext cx="803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Search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neutrinoless</a:t>
            </a:r>
            <a:r>
              <a:rPr lang="de-DE" sz="3600" dirty="0" smtClean="0"/>
              <a:t> double </a:t>
            </a:r>
            <a:r>
              <a:rPr lang="de-DE" sz="3600" dirty="0" err="1" smtClean="0"/>
              <a:t>beta</a:t>
            </a:r>
            <a:r>
              <a:rPr lang="de-DE" sz="3600" dirty="0" smtClean="0"/>
              <a:t> </a:t>
            </a:r>
            <a:r>
              <a:rPr lang="de-DE" sz="3600" dirty="0" err="1" smtClean="0"/>
              <a:t>decay</a:t>
            </a:r>
            <a:endParaRPr lang="de-DE" sz="36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696154"/>
              </p:ext>
            </p:extLst>
          </p:nvPr>
        </p:nvGraphicFramePr>
        <p:xfrm>
          <a:off x="2205533" y="2410346"/>
          <a:ext cx="5009497" cy="2170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1" name="Equation" r:id="rId3" imgW="380880" imgH="164880" progId="Equation.3">
                  <p:embed/>
                </p:oleObj>
              </mc:Choice>
              <mc:Fallback>
                <p:oleObj name="Equation" r:id="rId3" imgW="3808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5533" y="2410346"/>
                        <a:ext cx="5009497" cy="2170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11960" y="1499300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dirty="0" smtClean="0"/>
              <a:t>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21312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48"/>
          <p:cNvSpPr txBox="1"/>
          <p:nvPr/>
        </p:nvSpPr>
        <p:spPr>
          <a:xfrm>
            <a:off x="147968" y="139463"/>
            <a:ext cx="6096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/>
              <a:t>N</a:t>
            </a:r>
            <a:r>
              <a:rPr lang="de-DE" sz="3600" dirty="0" err="1" smtClean="0"/>
              <a:t>eutrinoless</a:t>
            </a:r>
            <a:r>
              <a:rPr lang="de-DE" sz="3600" dirty="0" smtClean="0"/>
              <a:t> double </a:t>
            </a:r>
            <a:r>
              <a:rPr lang="de-DE" sz="3600" dirty="0" err="1" smtClean="0"/>
              <a:t>beta</a:t>
            </a:r>
            <a:r>
              <a:rPr lang="de-DE" sz="3600" dirty="0" smtClean="0"/>
              <a:t> </a:t>
            </a:r>
            <a:r>
              <a:rPr lang="de-DE" sz="3600" dirty="0" err="1" smtClean="0"/>
              <a:t>decay</a:t>
            </a:r>
            <a:endParaRPr lang="de-DE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000" y="1644240"/>
            <a:ext cx="3810240" cy="28648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248360" y="1833240"/>
            <a:ext cx="4895640" cy="297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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: 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(A,Z) → (A, Z+2) + 2e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-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+ 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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e</a:t>
            </a:r>
            <a:endParaRPr lang="de-DE" sz="2400" b="0" i="0" u="none" strike="noStrike" kern="1200" baseline="-250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	</a:t>
            </a:r>
            <a:r>
              <a:rPr lang="de-DE" sz="2400" i="1" dirty="0" smtClean="0"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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1/2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Arial" pitchFamily="34"/>
                <a:cs typeface="Arial" pitchFamily="34"/>
              </a:rPr>
              <a:t>≈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10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20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dirty="0" err="1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years</a:t>
            </a:r>
            <a:endParaRPr lang="de-DE" sz="24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4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 err="1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If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 =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  :</a:t>
            </a:r>
            <a:endParaRPr lang="de-DE" sz="2400" b="0" i="0" u="none" strike="noStrike" kern="1200" baseline="0" dirty="0" smtClean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400" dirty="0"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0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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: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(A,Z) → (A, Z+2) + 2e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-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000" b="0" i="0" u="none" strike="noStrike" kern="1200" baseline="0" dirty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	</a:t>
            </a:r>
            <a:r>
              <a:rPr lang="de-DE" sz="2400" b="0" i="1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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1/2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&gt; 10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25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 err="1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years</a:t>
            </a:r>
            <a:endParaRPr lang="de-DE" sz="2400" b="0" i="0" u="none" strike="noStrike" kern="1200" baseline="0" dirty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</p:txBody>
      </p:sp>
      <p:sp>
        <p:nvSpPr>
          <p:cNvPr id="7" name="Straight Connector 6"/>
          <p:cNvSpPr/>
          <p:nvPr/>
        </p:nvSpPr>
        <p:spPr>
          <a:xfrm>
            <a:off x="8172400" y="1988840"/>
            <a:ext cx="180000" cy="0"/>
          </a:xfrm>
          <a:prstGeom prst="line">
            <a:avLst/>
          </a:prstGeom>
          <a:noFill/>
          <a:ln w="36000">
            <a:solidFill>
              <a:srgbClr val="0000FF"/>
            </a:solidFill>
            <a:prstDash val="solid"/>
          </a:ln>
        </p:spPr>
        <p:txBody>
          <a:bodyPr vert="horz" lIns="108000" tIns="63000" rIns="108000" bIns="63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83768" y="2329830"/>
            <a:ext cx="12961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1560" y="4077072"/>
            <a:ext cx="338437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197963"/>
              </p:ext>
            </p:extLst>
          </p:nvPr>
        </p:nvGraphicFramePr>
        <p:xfrm>
          <a:off x="3718570" y="4005064"/>
          <a:ext cx="421382" cy="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2" name="Equation" r:id="rId4" imgW="266400" imgH="241200" progId="Equation.3">
                  <p:embed/>
                </p:oleObj>
              </mc:Choice>
              <mc:Fallback>
                <p:oleObj name="Equation" r:id="rId4" imgW="266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18570" y="4005064"/>
                        <a:ext cx="421382" cy="38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380492"/>
              </p:ext>
            </p:extLst>
          </p:nvPr>
        </p:nvGraphicFramePr>
        <p:xfrm>
          <a:off x="2070100" y="4137025"/>
          <a:ext cx="241300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3" name="Equation" r:id="rId6" imgW="152280" imgH="164880" progId="Equation.3">
                  <p:embed/>
                </p:oleObj>
              </mc:Choice>
              <mc:Fallback>
                <p:oleObj name="Equation" r:id="rId6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4137025"/>
                        <a:ext cx="241300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284294"/>
              </p:ext>
            </p:extLst>
          </p:nvPr>
        </p:nvGraphicFramePr>
        <p:xfrm>
          <a:off x="179512" y="1916832"/>
          <a:ext cx="4222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94" name="Equation" r:id="rId8" imgW="266400" imgH="393480" progId="Equation.3">
                  <p:embed/>
                </p:oleObj>
              </mc:Choice>
              <mc:Fallback>
                <p:oleObj name="Equation" r:id="rId8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916832"/>
                        <a:ext cx="42227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1165" y="4859868"/>
            <a:ext cx="299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0000FF"/>
                </a:solidFill>
              </a:rPr>
              <a:t>Measured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for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several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nuclides</a:t>
            </a:r>
            <a:endParaRPr lang="de-DE" dirty="0" smtClean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Never </a:t>
            </a:r>
            <a:r>
              <a:rPr lang="de-DE" dirty="0" err="1" smtClean="0">
                <a:solidFill>
                  <a:srgbClr val="FF0000"/>
                </a:solidFill>
              </a:rPr>
              <a:t>observed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987" y="1124744"/>
            <a:ext cx="5177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conservation</a:t>
            </a:r>
            <a:r>
              <a:rPr lang="de-DE" dirty="0" smtClean="0"/>
              <a:t> </a:t>
            </a:r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don´t</a:t>
            </a:r>
            <a:r>
              <a:rPr lang="de-DE" dirty="0" smtClean="0"/>
              <a:t> </a:t>
            </a:r>
            <a:r>
              <a:rPr lang="de-DE" dirty="0" err="1" smtClean="0"/>
              <a:t>allow</a:t>
            </a:r>
            <a:r>
              <a:rPr lang="de-DE" dirty="0" smtClean="0"/>
              <a:t> simple </a:t>
            </a:r>
            <a:r>
              <a:rPr lang="de-DE" dirty="0" err="1" smtClean="0"/>
              <a:t>beta</a:t>
            </a:r>
            <a:r>
              <a:rPr lang="de-DE" dirty="0" smtClean="0"/>
              <a:t> </a:t>
            </a:r>
            <a:r>
              <a:rPr lang="de-DE" dirty="0" err="1" smtClean="0"/>
              <a:t>decay</a:t>
            </a:r>
            <a:r>
              <a:rPr lang="de-DE" dirty="0" smtClean="0"/>
              <a:t>:</a:t>
            </a:r>
            <a:endParaRPr lang="en-US" dirty="0"/>
          </a:p>
        </p:txBody>
      </p:sp>
      <p:sp>
        <p:nvSpPr>
          <p:cNvPr id="17" name="Straight Connector 16"/>
          <p:cNvSpPr/>
          <p:nvPr/>
        </p:nvSpPr>
        <p:spPr>
          <a:xfrm>
            <a:off x="5023098" y="3160018"/>
            <a:ext cx="180000" cy="0"/>
          </a:xfrm>
          <a:prstGeom prst="line">
            <a:avLst/>
          </a:prstGeom>
          <a:noFill/>
          <a:ln w="36000">
            <a:solidFill>
              <a:srgbClr val="FF0000"/>
            </a:solidFill>
            <a:prstDash val="solid"/>
          </a:ln>
        </p:spPr>
        <p:txBody>
          <a:bodyPr vert="horz" lIns="108000" tIns="63000" rIns="108000" bIns="63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726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48"/>
          <p:cNvSpPr txBox="1"/>
          <p:nvPr/>
        </p:nvSpPr>
        <p:spPr>
          <a:xfrm>
            <a:off x="147968" y="139463"/>
            <a:ext cx="6096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/>
              <a:t>N</a:t>
            </a:r>
            <a:r>
              <a:rPr lang="de-DE" sz="3600" dirty="0" err="1" smtClean="0"/>
              <a:t>eutrinoless</a:t>
            </a:r>
            <a:r>
              <a:rPr lang="de-DE" sz="3600" dirty="0" smtClean="0"/>
              <a:t> double </a:t>
            </a:r>
            <a:r>
              <a:rPr lang="de-DE" sz="3600" dirty="0" err="1" smtClean="0"/>
              <a:t>beta</a:t>
            </a:r>
            <a:r>
              <a:rPr lang="de-DE" sz="3600" dirty="0" smtClean="0"/>
              <a:t> </a:t>
            </a:r>
            <a:r>
              <a:rPr lang="de-DE" sz="3600" dirty="0" err="1" smtClean="0"/>
              <a:t>decay</a:t>
            </a:r>
            <a:endParaRPr lang="de-DE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000" y="1644240"/>
            <a:ext cx="3810240" cy="28648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248360" y="1833240"/>
            <a:ext cx="4895640" cy="297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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: 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(A,Z) → (A, Z+2) + 2e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-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+ 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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e</a:t>
            </a:r>
            <a:endParaRPr lang="de-DE" sz="2400" b="0" i="0" u="none" strike="noStrike" kern="1200" baseline="-250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	</a:t>
            </a:r>
            <a:r>
              <a:rPr lang="de-DE" sz="2400" i="1" dirty="0" smtClean="0">
                <a:solidFill>
                  <a:srgbClr val="0000FF"/>
                </a:solidFill>
                <a:ea typeface="Microsoft YaHei" pitchFamily="2"/>
                <a:cs typeface="Mangal" pitchFamily="2"/>
                <a:sym typeface="Symbol"/>
              </a:rPr>
              <a:t>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1/2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Arial" pitchFamily="34"/>
                <a:cs typeface="Arial" pitchFamily="34"/>
              </a:rPr>
              <a:t>≈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10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20</a:t>
            </a:r>
            <a:r>
              <a:rPr lang="de-DE" sz="2400" b="0" i="0" u="none" strike="noStrike" kern="1200" dirty="0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dirty="0" err="1">
                <a:ln>
                  <a:noFill/>
                </a:ln>
                <a:solidFill>
                  <a:srgbClr val="0000FF"/>
                </a:solidFill>
                <a:ea typeface="Microsoft YaHei" pitchFamily="2"/>
                <a:cs typeface="Mangal" pitchFamily="2"/>
              </a:rPr>
              <a:t>years</a:t>
            </a:r>
            <a:endParaRPr lang="de-DE" sz="24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400" b="0" i="0" u="none" strike="noStrike" kern="1200" dirty="0">
              <a:ln>
                <a:noFill/>
              </a:ln>
              <a:solidFill>
                <a:srgbClr val="0000FF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 err="1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If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 =</a:t>
            </a:r>
            <a:r>
              <a:rPr lang="de-DE" sz="24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  :</a:t>
            </a:r>
            <a:endParaRPr lang="de-DE" sz="2400" b="0" i="0" u="none" strike="noStrike" kern="1200" baseline="0" dirty="0" smtClean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400" dirty="0"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0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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: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(A,Z) → (A, Z+2) + 2e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-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000" b="0" i="0" u="none" strike="noStrike" kern="1200" baseline="0" dirty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	</a:t>
            </a:r>
            <a:r>
              <a:rPr lang="de-DE" sz="2400" b="0" i="1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  <a:sym typeface="Symbol"/>
              </a:rPr>
              <a:t></a:t>
            </a:r>
            <a:r>
              <a:rPr lang="de-DE" sz="2400" b="0" i="0" u="none" strike="noStrike" kern="1200" baseline="-2500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1/2</a:t>
            </a:r>
            <a:r>
              <a:rPr lang="de-DE" sz="2400" b="0" i="0" u="none" strike="noStrike" kern="1200" baseline="0" dirty="0" smtClean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&gt; 10</a:t>
            </a:r>
            <a:r>
              <a:rPr lang="de-DE" sz="2400" b="0" i="0" u="none" strike="noStrike" kern="1200" baseline="3000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25</a:t>
            </a:r>
            <a:r>
              <a:rPr lang="de-DE" sz="2400" b="0" i="0" u="none" strike="noStrike" kern="1200" baseline="0" dirty="0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 </a:t>
            </a:r>
            <a:r>
              <a:rPr lang="de-DE" sz="2400" b="0" i="0" u="none" strike="noStrike" kern="1200" baseline="0" dirty="0" err="1">
                <a:ln>
                  <a:noFill/>
                </a:ln>
                <a:solidFill>
                  <a:srgbClr val="FF0000"/>
                </a:solidFill>
                <a:ea typeface="Microsoft YaHei" pitchFamily="2"/>
                <a:cs typeface="Mangal" pitchFamily="2"/>
              </a:rPr>
              <a:t>years</a:t>
            </a:r>
            <a:endParaRPr lang="de-DE" sz="2400" b="0" i="0" u="none" strike="noStrike" kern="1200" baseline="0" dirty="0">
              <a:ln>
                <a:noFill/>
              </a:ln>
              <a:solidFill>
                <a:srgbClr val="FF0000"/>
              </a:solidFill>
              <a:ea typeface="Microsoft YaHei" pitchFamily="2"/>
              <a:cs typeface="Mangal" pitchFamily="2"/>
            </a:endParaRPr>
          </a:p>
        </p:txBody>
      </p:sp>
      <p:sp>
        <p:nvSpPr>
          <p:cNvPr id="7" name="Straight Connector 6"/>
          <p:cNvSpPr/>
          <p:nvPr/>
        </p:nvSpPr>
        <p:spPr>
          <a:xfrm>
            <a:off x="8172400" y="1988840"/>
            <a:ext cx="180000" cy="0"/>
          </a:xfrm>
          <a:prstGeom prst="line">
            <a:avLst/>
          </a:prstGeom>
          <a:noFill/>
          <a:ln w="36000">
            <a:solidFill>
              <a:srgbClr val="0000FF"/>
            </a:solidFill>
            <a:prstDash val="solid"/>
          </a:ln>
        </p:spPr>
        <p:txBody>
          <a:bodyPr vert="horz" lIns="108000" tIns="63000" rIns="108000" bIns="63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83768" y="2329830"/>
            <a:ext cx="12961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1560" y="4077072"/>
            <a:ext cx="338437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773745"/>
              </p:ext>
            </p:extLst>
          </p:nvPr>
        </p:nvGraphicFramePr>
        <p:xfrm>
          <a:off x="3718570" y="4005064"/>
          <a:ext cx="421382" cy="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3" name="Equation" r:id="rId4" imgW="266400" imgH="241200" progId="Equation.3">
                  <p:embed/>
                </p:oleObj>
              </mc:Choice>
              <mc:Fallback>
                <p:oleObj name="Equation" r:id="rId4" imgW="266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18570" y="4005064"/>
                        <a:ext cx="421382" cy="38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419853"/>
              </p:ext>
            </p:extLst>
          </p:nvPr>
        </p:nvGraphicFramePr>
        <p:xfrm>
          <a:off x="2070100" y="4137025"/>
          <a:ext cx="241300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4" name="Equation" r:id="rId6" imgW="152280" imgH="164880" progId="Equation.3">
                  <p:embed/>
                </p:oleObj>
              </mc:Choice>
              <mc:Fallback>
                <p:oleObj name="Equation" r:id="rId6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4137025"/>
                        <a:ext cx="241300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892553"/>
              </p:ext>
            </p:extLst>
          </p:nvPr>
        </p:nvGraphicFramePr>
        <p:xfrm>
          <a:off x="179512" y="1916832"/>
          <a:ext cx="4222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Equation" r:id="rId8" imgW="266400" imgH="393480" progId="Equation.3">
                  <p:embed/>
                </p:oleObj>
              </mc:Choice>
              <mc:Fallback>
                <p:oleObj name="Equation" r:id="rId8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916832"/>
                        <a:ext cx="42227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1165" y="4859868"/>
            <a:ext cx="299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0000FF"/>
                </a:solidFill>
              </a:rPr>
              <a:t>Measured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for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several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nuclides</a:t>
            </a:r>
            <a:endParaRPr lang="de-DE" dirty="0" smtClean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Never </a:t>
            </a:r>
            <a:r>
              <a:rPr lang="de-DE" dirty="0" err="1" smtClean="0">
                <a:solidFill>
                  <a:srgbClr val="FF0000"/>
                </a:solidFill>
              </a:rPr>
              <a:t>observed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987" y="1124744"/>
            <a:ext cx="5177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conservation</a:t>
            </a:r>
            <a:r>
              <a:rPr lang="de-DE" dirty="0" smtClean="0"/>
              <a:t> </a:t>
            </a:r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don´t</a:t>
            </a:r>
            <a:r>
              <a:rPr lang="de-DE" dirty="0" smtClean="0"/>
              <a:t> </a:t>
            </a:r>
            <a:r>
              <a:rPr lang="de-DE" dirty="0" err="1" smtClean="0"/>
              <a:t>allow</a:t>
            </a:r>
            <a:r>
              <a:rPr lang="de-DE" dirty="0" smtClean="0"/>
              <a:t> simple </a:t>
            </a:r>
            <a:r>
              <a:rPr lang="de-DE" dirty="0" err="1" smtClean="0"/>
              <a:t>beta</a:t>
            </a:r>
            <a:r>
              <a:rPr lang="de-DE" dirty="0" smtClean="0"/>
              <a:t> </a:t>
            </a:r>
            <a:r>
              <a:rPr lang="de-DE" dirty="0" err="1" smtClean="0"/>
              <a:t>decay</a:t>
            </a:r>
            <a:r>
              <a:rPr lang="de-DE" dirty="0" smtClean="0"/>
              <a:t>:</a:t>
            </a:r>
            <a:endParaRPr lang="en-US" dirty="0"/>
          </a:p>
        </p:txBody>
      </p:sp>
      <p:sp>
        <p:nvSpPr>
          <p:cNvPr id="17" name="Straight Connector 16"/>
          <p:cNvSpPr/>
          <p:nvPr/>
        </p:nvSpPr>
        <p:spPr>
          <a:xfrm>
            <a:off x="5023098" y="3160018"/>
            <a:ext cx="180000" cy="0"/>
          </a:xfrm>
          <a:prstGeom prst="line">
            <a:avLst/>
          </a:prstGeom>
          <a:noFill/>
          <a:ln w="36000">
            <a:solidFill>
              <a:srgbClr val="FF0000"/>
            </a:solidFill>
            <a:prstDash val="solid"/>
          </a:ln>
        </p:spPr>
        <p:txBody>
          <a:bodyPr vert="horz" lIns="108000" tIns="63000" rIns="108000" bIns="63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03098" y="5136867"/>
            <a:ext cx="296930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0800" cmpd="dbl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rgbClr val="9A0000"/>
                </a:solidFill>
              </a:rPr>
              <a:t>Identification</a:t>
            </a:r>
            <a:r>
              <a:rPr lang="de-DE" b="1" dirty="0" smtClean="0">
                <a:solidFill>
                  <a:srgbClr val="9A0000"/>
                </a:solidFill>
              </a:rPr>
              <a:t> </a:t>
            </a:r>
            <a:r>
              <a:rPr lang="de-DE" b="1" dirty="0" err="1" smtClean="0">
                <a:solidFill>
                  <a:srgbClr val="9A0000"/>
                </a:solidFill>
              </a:rPr>
              <a:t>and</a:t>
            </a:r>
            <a:r>
              <a:rPr lang="de-DE" b="1" dirty="0" smtClean="0">
                <a:solidFill>
                  <a:srgbClr val="9A0000"/>
                </a:solidFill>
              </a:rPr>
              <a:t> </a:t>
            </a:r>
            <a:r>
              <a:rPr lang="de-DE" b="1" dirty="0" err="1" smtClean="0">
                <a:solidFill>
                  <a:srgbClr val="9A0000"/>
                </a:solidFill>
              </a:rPr>
              <a:t>reduction</a:t>
            </a:r>
            <a:r>
              <a:rPr lang="de-DE" b="1" dirty="0" smtClean="0">
                <a:solidFill>
                  <a:srgbClr val="9A0000"/>
                </a:solidFill>
              </a:rPr>
              <a:t> </a:t>
            </a:r>
            <a:r>
              <a:rPr lang="de-DE" b="1" dirty="0" err="1" smtClean="0">
                <a:solidFill>
                  <a:srgbClr val="9A0000"/>
                </a:solidFill>
              </a:rPr>
              <a:t>of</a:t>
            </a:r>
            <a:r>
              <a:rPr lang="de-DE" b="1" dirty="0" smtClean="0">
                <a:solidFill>
                  <a:srgbClr val="9A0000"/>
                </a:solidFill>
              </a:rPr>
              <a:t> </a:t>
            </a:r>
            <a:r>
              <a:rPr lang="de-DE" b="1" dirty="0" err="1" smtClean="0">
                <a:solidFill>
                  <a:srgbClr val="9A0000"/>
                </a:solidFill>
              </a:rPr>
              <a:t>background</a:t>
            </a:r>
            <a:r>
              <a:rPr lang="de-DE" b="1" dirty="0" smtClean="0">
                <a:solidFill>
                  <a:srgbClr val="9A0000"/>
                </a:solidFill>
              </a:rPr>
              <a:t> </a:t>
            </a:r>
            <a:r>
              <a:rPr lang="de-DE" b="1" dirty="0" err="1" smtClean="0">
                <a:solidFill>
                  <a:srgbClr val="9A0000"/>
                </a:solidFill>
              </a:rPr>
              <a:t>sources</a:t>
            </a:r>
            <a:endParaRPr lang="en-US" b="1" dirty="0">
              <a:solidFill>
                <a:srgbClr val="9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5536" y="1484784"/>
            <a:ext cx="2922120" cy="2871279"/>
            <a:chOff x="860399" y="908720"/>
            <a:chExt cx="2922120" cy="2871279"/>
          </a:xfrm>
        </p:grpSpPr>
        <p:pic>
          <p:nvPicPr>
            <p:cNvPr id="3" name="Grafik 15"/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860399" y="908720"/>
              <a:ext cx="1500479" cy="2774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feld 17"/>
            <p:cNvSpPr/>
            <p:nvPr/>
          </p:nvSpPr>
          <p:spPr>
            <a:xfrm>
              <a:off x="2399399" y="1044000"/>
              <a:ext cx="1308960" cy="8521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de-DE" sz="2500" b="0" i="0" u="none" strike="noStrike" kern="1200" spc="0">
                  <a:ln>
                    <a:noFill/>
                  </a:ln>
                  <a:solidFill>
                    <a:srgbClr val="FF0000"/>
                  </a:solidFill>
                  <a:latin typeface="Calibri" pitchFamily="18"/>
                  <a:ea typeface="Microsoft YaHei" pitchFamily="2"/>
                  <a:cs typeface="Mangal" pitchFamily="2"/>
                </a:rPr>
                <a:t>photon sensor</a:t>
              </a:r>
            </a:p>
          </p:txBody>
        </p:sp>
        <p:sp>
          <p:nvSpPr>
            <p:cNvPr id="5" name="Textfeld 18"/>
            <p:cNvSpPr/>
            <p:nvPr/>
          </p:nvSpPr>
          <p:spPr>
            <a:xfrm>
              <a:off x="2412360" y="2927879"/>
              <a:ext cx="1370159" cy="8521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de-DE" sz="2500" b="0" i="0" u="none" strike="noStrike" kern="1200" spc="0">
                  <a:ln>
                    <a:noFill/>
                  </a:ln>
                  <a:solidFill>
                    <a:srgbClr val="FF0000"/>
                  </a:solidFill>
                  <a:latin typeface="Calibri" pitchFamily="18"/>
                  <a:ea typeface="Microsoft YaHei" pitchFamily="2"/>
                  <a:cs typeface="Mangal" pitchFamily="2"/>
                </a:rPr>
                <a:t>phonon sensor</a:t>
              </a:r>
            </a:p>
          </p:txBody>
        </p:sp>
      </p:grpSp>
      <p:sp>
        <p:nvSpPr>
          <p:cNvPr id="7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48"/>
          <p:cNvSpPr txBox="1"/>
          <p:nvPr/>
        </p:nvSpPr>
        <p:spPr>
          <a:xfrm>
            <a:off x="147968" y="139463"/>
            <a:ext cx="3842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Scintillating</a:t>
            </a:r>
            <a:r>
              <a:rPr lang="de-DE" sz="3600" dirty="0" smtClean="0"/>
              <a:t> </a:t>
            </a:r>
            <a:r>
              <a:rPr lang="de-DE" sz="3600" dirty="0" err="1" smtClean="0"/>
              <a:t>crystals</a:t>
            </a:r>
            <a:endParaRPr lang="de-DE" sz="3600" dirty="0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500000">
            <a:off x="1122626" y="1041619"/>
            <a:ext cx="469692" cy="818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9309405">
            <a:off x="1553929" y="4065844"/>
            <a:ext cx="469692" cy="818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3360264" y="1412776"/>
            <a:ext cx="57482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/>
              <a:t>The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interacting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smtClean="0"/>
              <a:t>     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/>
              <a:t>converted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heat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b="1" dirty="0" smtClean="0">
                <a:solidFill>
                  <a:srgbClr val="C00000"/>
                </a:solidFill>
              </a:rPr>
              <a:t>light</a:t>
            </a:r>
          </a:p>
          <a:p>
            <a:endParaRPr lang="de-DE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The </a:t>
            </a:r>
            <a:r>
              <a:rPr lang="de-DE" dirty="0" err="1" smtClean="0"/>
              <a:t>fraction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light </a:t>
            </a:r>
            <a:r>
              <a:rPr lang="de-DE" dirty="0" err="1" smtClean="0"/>
              <a:t>depends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mass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particle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/>
              <a:t>Measure</a:t>
            </a:r>
            <a:r>
              <a:rPr lang="de-DE" dirty="0"/>
              <a:t> </a:t>
            </a:r>
            <a:r>
              <a:rPr lang="de-DE" b="1" dirty="0" err="1">
                <a:solidFill>
                  <a:srgbClr val="C00000"/>
                </a:solidFill>
              </a:rPr>
              <a:t>both</a:t>
            </a:r>
            <a:r>
              <a:rPr lang="de-DE" dirty="0">
                <a:solidFill>
                  <a:srgbClr val="3333CC"/>
                </a:solidFill>
              </a:rPr>
              <a:t> </a:t>
            </a:r>
            <a:r>
              <a:rPr lang="de-DE" dirty="0" err="1"/>
              <a:t>fractions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energy</a:t>
            </a:r>
            <a:endParaRPr lang="de-DE" dirty="0" smtClean="0"/>
          </a:p>
          <a:p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discrimination</a:t>
            </a:r>
            <a:endParaRPr lang="de-DE" dirty="0">
              <a:sym typeface="Wingdings" pitchFamily="2" charset="2"/>
            </a:endParaRPr>
          </a:p>
          <a:p>
            <a:r>
              <a:rPr lang="de-DE" dirty="0" smtClean="0">
                <a:sym typeface="Wingdings" pitchFamily="2" charset="2"/>
              </a:rPr>
              <a:t>       </a:t>
            </a:r>
            <a:r>
              <a:rPr lang="de-DE" dirty="0" err="1">
                <a:sym typeface="Wingdings" pitchFamily="2" charset="2"/>
              </a:rPr>
              <a:t>rejection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of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background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events</a:t>
            </a:r>
            <a:endParaRPr lang="de-DE" dirty="0">
              <a:sym typeface="Wingdings" pitchFamily="2" charset="2"/>
            </a:endParaRPr>
          </a:p>
          <a:p>
            <a:endParaRPr lang="de-DE" dirty="0"/>
          </a:p>
          <a:p>
            <a:endParaRPr lang="de-DE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0" y="3789041"/>
            <a:ext cx="560823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7504" y="6351711"/>
            <a:ext cx="3386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D.V. </a:t>
            </a:r>
            <a:r>
              <a:rPr lang="de-DE" sz="1200" dirty="0" err="1" smtClean="0"/>
              <a:t>Poda</a:t>
            </a:r>
            <a:r>
              <a:rPr lang="de-DE" sz="1200" dirty="0" smtClean="0"/>
              <a:t> et al., LUMINEU EDELWEISS </a:t>
            </a:r>
            <a:r>
              <a:rPr lang="de-DE" sz="1200" dirty="0" err="1" smtClean="0"/>
              <a:t>Collaboration</a:t>
            </a:r>
            <a:endParaRPr lang="de-DE" sz="1200" dirty="0" smtClean="0"/>
          </a:p>
          <a:p>
            <a:r>
              <a:rPr lang="en-US" sz="1200" dirty="0">
                <a:hlinkClick r:id="rId5"/>
              </a:rPr>
              <a:t>arXiv:1502.01161</a:t>
            </a:r>
            <a:r>
              <a:rPr lang="en-US" sz="1200" dirty="0"/>
              <a:t> [</a:t>
            </a:r>
            <a:r>
              <a:rPr lang="en-US" sz="1200" dirty="0" err="1"/>
              <a:t>physics.ins-det</a:t>
            </a:r>
            <a:r>
              <a:rPr lang="en-US" sz="12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84755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5536" y="1484784"/>
            <a:ext cx="2922120" cy="2871279"/>
            <a:chOff x="860399" y="908720"/>
            <a:chExt cx="2922120" cy="2871279"/>
          </a:xfrm>
        </p:grpSpPr>
        <p:pic>
          <p:nvPicPr>
            <p:cNvPr id="3" name="Grafik 15"/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860399" y="908720"/>
              <a:ext cx="1500479" cy="2774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feld 17"/>
            <p:cNvSpPr/>
            <p:nvPr/>
          </p:nvSpPr>
          <p:spPr>
            <a:xfrm>
              <a:off x="2399399" y="1044000"/>
              <a:ext cx="1308960" cy="8521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de-DE" sz="2500" b="0" i="0" u="none" strike="noStrike" kern="1200" spc="0">
                  <a:ln>
                    <a:noFill/>
                  </a:ln>
                  <a:solidFill>
                    <a:srgbClr val="FF0000"/>
                  </a:solidFill>
                  <a:latin typeface="Calibri" pitchFamily="18"/>
                  <a:ea typeface="Microsoft YaHei" pitchFamily="2"/>
                  <a:cs typeface="Mangal" pitchFamily="2"/>
                </a:rPr>
                <a:t>photon sensor</a:t>
              </a:r>
            </a:p>
          </p:txBody>
        </p:sp>
        <p:sp>
          <p:nvSpPr>
            <p:cNvPr id="5" name="Textfeld 18"/>
            <p:cNvSpPr/>
            <p:nvPr/>
          </p:nvSpPr>
          <p:spPr>
            <a:xfrm>
              <a:off x="2412360" y="2927879"/>
              <a:ext cx="1370159" cy="8521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de-DE" sz="2500" b="0" i="0" u="none" strike="noStrike" kern="1200" spc="0">
                  <a:ln>
                    <a:noFill/>
                  </a:ln>
                  <a:solidFill>
                    <a:srgbClr val="FF0000"/>
                  </a:solidFill>
                  <a:latin typeface="Calibri" pitchFamily="18"/>
                  <a:ea typeface="Microsoft YaHei" pitchFamily="2"/>
                  <a:cs typeface="Mangal" pitchFamily="2"/>
                </a:rPr>
                <a:t>phonon sensor</a:t>
              </a:r>
            </a:p>
          </p:txBody>
        </p:sp>
      </p:grpSp>
      <p:sp>
        <p:nvSpPr>
          <p:cNvPr id="7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48"/>
          <p:cNvSpPr txBox="1"/>
          <p:nvPr/>
        </p:nvSpPr>
        <p:spPr>
          <a:xfrm>
            <a:off x="147968" y="139463"/>
            <a:ext cx="3842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Scintillating</a:t>
            </a:r>
            <a:r>
              <a:rPr lang="de-DE" sz="3600" dirty="0" smtClean="0"/>
              <a:t> </a:t>
            </a:r>
            <a:r>
              <a:rPr lang="de-DE" sz="3600" dirty="0" err="1" smtClean="0"/>
              <a:t>crystals</a:t>
            </a:r>
            <a:endParaRPr lang="de-DE" sz="3600" dirty="0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500000">
            <a:off x="1122626" y="1041619"/>
            <a:ext cx="469692" cy="818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9309405">
            <a:off x="1553929" y="4065844"/>
            <a:ext cx="469692" cy="818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3360264" y="1412776"/>
            <a:ext cx="57482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/>
              <a:t>The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interacting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smtClean="0"/>
              <a:t>     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/>
              <a:t>converted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heat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b="1" dirty="0" smtClean="0">
                <a:solidFill>
                  <a:srgbClr val="C00000"/>
                </a:solidFill>
              </a:rPr>
              <a:t>light</a:t>
            </a:r>
          </a:p>
          <a:p>
            <a:endParaRPr lang="de-DE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The </a:t>
            </a:r>
            <a:r>
              <a:rPr lang="de-DE" dirty="0" err="1" smtClean="0"/>
              <a:t>fraction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light </a:t>
            </a:r>
            <a:r>
              <a:rPr lang="de-DE" dirty="0" err="1" smtClean="0"/>
              <a:t>depends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mass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particle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/>
              <a:t>Measure</a:t>
            </a:r>
            <a:r>
              <a:rPr lang="de-DE" dirty="0"/>
              <a:t> </a:t>
            </a:r>
            <a:r>
              <a:rPr lang="de-DE" b="1" dirty="0" err="1">
                <a:solidFill>
                  <a:srgbClr val="C00000"/>
                </a:solidFill>
              </a:rPr>
              <a:t>both</a:t>
            </a:r>
            <a:r>
              <a:rPr lang="de-DE" dirty="0">
                <a:solidFill>
                  <a:srgbClr val="3333CC"/>
                </a:solidFill>
              </a:rPr>
              <a:t> </a:t>
            </a:r>
            <a:r>
              <a:rPr lang="de-DE" dirty="0" err="1"/>
              <a:t>fractions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energy</a:t>
            </a:r>
            <a:endParaRPr lang="de-DE" dirty="0" smtClean="0"/>
          </a:p>
          <a:p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discrimination</a:t>
            </a:r>
            <a:endParaRPr lang="de-DE" dirty="0">
              <a:sym typeface="Wingdings" pitchFamily="2" charset="2"/>
            </a:endParaRPr>
          </a:p>
          <a:p>
            <a:r>
              <a:rPr lang="de-DE" dirty="0" smtClean="0">
                <a:sym typeface="Wingdings" pitchFamily="2" charset="2"/>
              </a:rPr>
              <a:t>       </a:t>
            </a:r>
            <a:r>
              <a:rPr lang="de-DE" dirty="0" err="1">
                <a:sym typeface="Wingdings" pitchFamily="2" charset="2"/>
              </a:rPr>
              <a:t>rejection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of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background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events</a:t>
            </a:r>
            <a:endParaRPr lang="de-DE" dirty="0">
              <a:sym typeface="Wingdings" pitchFamily="2" charset="2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17" name="Rectangle 16"/>
          <p:cNvSpPr/>
          <p:nvPr/>
        </p:nvSpPr>
        <p:spPr>
          <a:xfrm>
            <a:off x="2633370" y="4806193"/>
            <a:ext cx="4777150" cy="10710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080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57260" y="4930536"/>
            <a:ext cx="4856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9A0000"/>
                </a:solidFill>
              </a:rPr>
              <a:t>Low T thermal </a:t>
            </a:r>
            <a:r>
              <a:rPr lang="de-DE" sz="2400" dirty="0" err="1">
                <a:solidFill>
                  <a:srgbClr val="9A0000"/>
                </a:solidFill>
              </a:rPr>
              <a:t>detectors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  <a:r>
              <a:rPr lang="de-DE" sz="2400" dirty="0" err="1">
                <a:solidFill>
                  <a:srgbClr val="9A0000"/>
                </a:solidFill>
              </a:rPr>
              <a:t>are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  <a:r>
              <a:rPr lang="de-DE" sz="2400" dirty="0" err="1">
                <a:solidFill>
                  <a:srgbClr val="9A0000"/>
                </a:solidFill>
              </a:rPr>
              <a:t>the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  <a:r>
              <a:rPr lang="de-DE" sz="2400" dirty="0" err="1">
                <a:solidFill>
                  <a:srgbClr val="9A0000"/>
                </a:solidFill>
              </a:rPr>
              <a:t>best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  <a:endParaRPr lang="de-DE" sz="2400" dirty="0" smtClean="0">
              <a:solidFill>
                <a:srgbClr val="9A0000"/>
              </a:solidFill>
            </a:endParaRPr>
          </a:p>
          <a:p>
            <a:r>
              <a:rPr lang="de-DE" sz="2400" dirty="0" err="1" smtClean="0">
                <a:solidFill>
                  <a:srgbClr val="9A0000"/>
                </a:solidFill>
              </a:rPr>
              <a:t>candidate</a:t>
            </a:r>
            <a:r>
              <a:rPr lang="de-DE" sz="2400" dirty="0" smtClean="0">
                <a:solidFill>
                  <a:srgbClr val="9A0000"/>
                </a:solidFill>
              </a:rPr>
              <a:t> </a:t>
            </a:r>
            <a:r>
              <a:rPr lang="de-DE" sz="2400" dirty="0" err="1" smtClean="0">
                <a:solidFill>
                  <a:srgbClr val="9A0000"/>
                </a:solidFill>
              </a:rPr>
              <a:t>for</a:t>
            </a:r>
            <a:r>
              <a:rPr lang="de-DE" sz="2400" dirty="0" smtClean="0">
                <a:solidFill>
                  <a:srgbClr val="9A0000"/>
                </a:solidFill>
              </a:rPr>
              <a:t> </a:t>
            </a:r>
            <a:r>
              <a:rPr lang="de-DE" sz="2400" dirty="0" err="1">
                <a:solidFill>
                  <a:srgbClr val="9A0000"/>
                </a:solidFill>
              </a:rPr>
              <a:t>these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  <a:r>
              <a:rPr lang="de-DE" sz="2400" dirty="0" err="1">
                <a:solidFill>
                  <a:srgbClr val="9A0000"/>
                </a:solidFill>
              </a:rPr>
              <a:t>measurements</a:t>
            </a:r>
            <a:r>
              <a:rPr lang="de-DE" sz="2400" dirty="0">
                <a:solidFill>
                  <a:srgbClr val="9A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954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48"/>
          <p:cNvSpPr txBox="1"/>
          <p:nvPr/>
        </p:nvSpPr>
        <p:spPr>
          <a:xfrm>
            <a:off x="147968" y="139463"/>
            <a:ext cx="4287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AMoRe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LUMINEU</a:t>
            </a:r>
            <a:endParaRPr lang="de-DE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957743"/>
              </p:ext>
            </p:extLst>
          </p:nvPr>
        </p:nvGraphicFramePr>
        <p:xfrm>
          <a:off x="2011363" y="1125538"/>
          <a:ext cx="34512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9" name="Equation" r:id="rId3" imgW="1739880" imgH="241200" progId="Equation.3">
                  <p:embed/>
                </p:oleObj>
              </mc:Choice>
              <mc:Fallback>
                <p:oleObj name="Equation" r:id="rId3" imgW="1739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1125538"/>
                        <a:ext cx="345122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2503" y="1198093"/>
            <a:ext cx="766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Investigation </a:t>
            </a:r>
            <a:r>
              <a:rPr lang="de-DE" dirty="0" err="1" smtClean="0"/>
              <a:t>of</a:t>
            </a:r>
            <a:r>
              <a:rPr lang="de-DE" dirty="0" smtClean="0"/>
              <a:t>                                                                      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scintillating</a:t>
            </a:r>
            <a:r>
              <a:rPr lang="de-DE" dirty="0" smtClean="0"/>
              <a:t> </a:t>
            </a:r>
            <a:r>
              <a:rPr lang="de-DE" dirty="0" err="1" smtClean="0"/>
              <a:t>crystals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028" y="1988840"/>
            <a:ext cx="44859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C00000"/>
                </a:solidFill>
              </a:rPr>
              <a:t>AMoRE</a:t>
            </a:r>
            <a:endParaRPr lang="de-DE" dirty="0" smtClean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A</a:t>
            </a:r>
            <a:r>
              <a:rPr lang="en-US" dirty="0"/>
              <a:t>dvanced </a:t>
            </a:r>
            <a:r>
              <a:rPr lang="en-US" dirty="0">
                <a:solidFill>
                  <a:srgbClr val="C00000"/>
                </a:solidFill>
              </a:rPr>
              <a:t>Mo</a:t>
            </a:r>
            <a:r>
              <a:rPr lang="en-US" dirty="0"/>
              <a:t>-based </a:t>
            </a:r>
            <a:r>
              <a:rPr lang="en-US" dirty="0">
                <a:solidFill>
                  <a:srgbClr val="C00000"/>
                </a:solidFill>
              </a:rPr>
              <a:t>R</a:t>
            </a:r>
            <a:r>
              <a:rPr lang="en-US" dirty="0"/>
              <a:t>are process 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E</a:t>
            </a:r>
            <a:r>
              <a:rPr lang="en-US" dirty="0" smtClean="0"/>
              <a:t>xperiment</a:t>
            </a:r>
          </a:p>
          <a:p>
            <a:endParaRPr lang="de-DE" dirty="0"/>
          </a:p>
          <a:p>
            <a:r>
              <a:rPr lang="de-DE" dirty="0" smtClean="0">
                <a:solidFill>
                  <a:srgbClr val="C00000"/>
                </a:solidFill>
              </a:rPr>
              <a:t>CaMoO</a:t>
            </a:r>
            <a:r>
              <a:rPr lang="de-DE" baseline="-25000" dirty="0" smtClean="0">
                <a:solidFill>
                  <a:srgbClr val="C00000"/>
                </a:solidFill>
              </a:rPr>
              <a:t>4</a:t>
            </a:r>
            <a:r>
              <a:rPr lang="de-DE" dirty="0" smtClean="0"/>
              <a:t> </a:t>
            </a:r>
            <a:r>
              <a:rPr lang="de-DE" dirty="0" err="1" smtClean="0"/>
              <a:t>scintillating</a:t>
            </a:r>
            <a:r>
              <a:rPr lang="de-DE" dirty="0" smtClean="0"/>
              <a:t> </a:t>
            </a:r>
            <a:r>
              <a:rPr lang="de-DE" dirty="0" err="1" smtClean="0"/>
              <a:t>crystals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smtClean="0">
                <a:solidFill>
                  <a:srgbClr val="C00000"/>
                </a:solidFill>
              </a:rPr>
              <a:t>MMC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photon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phonon</a:t>
            </a:r>
            <a:r>
              <a:rPr lang="de-DE" dirty="0" smtClean="0"/>
              <a:t> </a:t>
            </a:r>
            <a:r>
              <a:rPr lang="de-DE" dirty="0" err="1" smtClean="0"/>
              <a:t>channel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85229" y="1988840"/>
            <a:ext cx="45702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</a:rPr>
              <a:t>LUMINEU</a:t>
            </a:r>
          </a:p>
          <a:p>
            <a:r>
              <a:rPr lang="de-DE" dirty="0" err="1" smtClean="0">
                <a:solidFill>
                  <a:srgbClr val="C00000"/>
                </a:solidFill>
              </a:rPr>
              <a:t>L</a:t>
            </a:r>
            <a:r>
              <a:rPr lang="de-DE" dirty="0" err="1" smtClean="0"/>
              <a:t>uminescent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C00000"/>
                </a:solidFill>
              </a:rPr>
              <a:t>U</a:t>
            </a:r>
            <a:r>
              <a:rPr lang="de-DE" dirty="0" smtClean="0"/>
              <a:t>nderground </a:t>
            </a:r>
            <a:r>
              <a:rPr lang="de-DE" dirty="0" err="1" smtClean="0">
                <a:solidFill>
                  <a:srgbClr val="C00000"/>
                </a:solidFill>
              </a:rPr>
              <a:t>M</a:t>
            </a:r>
            <a:r>
              <a:rPr lang="de-DE" dirty="0" err="1" smtClean="0"/>
              <a:t>olybdenum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C00000"/>
                </a:solidFill>
              </a:rPr>
              <a:t>I</a:t>
            </a:r>
            <a:r>
              <a:rPr lang="de-DE" dirty="0" smtClean="0"/>
              <a:t>nvestigation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C00000"/>
                </a:solidFill>
              </a:rPr>
              <a:t>NEU</a:t>
            </a:r>
            <a:r>
              <a:rPr lang="de-DE" dirty="0" err="1" smtClean="0"/>
              <a:t>trino</a:t>
            </a:r>
            <a:r>
              <a:rPr lang="de-DE" dirty="0" smtClean="0"/>
              <a:t> </a:t>
            </a:r>
            <a:r>
              <a:rPr lang="de-DE" dirty="0" err="1" smtClean="0"/>
              <a:t>mass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nature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>
                <a:solidFill>
                  <a:srgbClr val="C00000"/>
                </a:solidFill>
              </a:rPr>
              <a:t>ZnMoO</a:t>
            </a:r>
            <a:r>
              <a:rPr lang="de-DE" baseline="-25000" dirty="0" smtClean="0">
                <a:solidFill>
                  <a:srgbClr val="C00000"/>
                </a:solidFill>
              </a:rPr>
              <a:t>4</a:t>
            </a:r>
            <a:r>
              <a:rPr lang="de-DE" dirty="0" smtClean="0"/>
              <a:t> </a:t>
            </a:r>
            <a:r>
              <a:rPr lang="de-DE" dirty="0" err="1" smtClean="0"/>
              <a:t>scintillating</a:t>
            </a:r>
            <a:r>
              <a:rPr lang="de-DE" dirty="0" smtClean="0"/>
              <a:t> </a:t>
            </a:r>
            <a:r>
              <a:rPr lang="de-DE" dirty="0" err="1" smtClean="0"/>
              <a:t>crystals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 smtClean="0">
              <a:solidFill>
                <a:srgbClr val="C00000"/>
              </a:solidFill>
            </a:endParaRPr>
          </a:p>
          <a:p>
            <a:endParaRPr lang="de-DE" dirty="0">
              <a:solidFill>
                <a:srgbClr val="C00000"/>
              </a:solidFill>
            </a:endParaRPr>
          </a:p>
          <a:p>
            <a:r>
              <a:rPr lang="de-DE" dirty="0" smtClean="0">
                <a:solidFill>
                  <a:srgbClr val="C00000"/>
                </a:solidFill>
              </a:rPr>
              <a:t>NTD-</a:t>
            </a:r>
            <a:r>
              <a:rPr lang="de-DE" dirty="0" err="1" smtClean="0">
                <a:solidFill>
                  <a:srgbClr val="C00000"/>
                </a:solidFill>
              </a:rPr>
              <a:t>Ge</a:t>
            </a:r>
            <a:r>
              <a:rPr lang="de-DE" dirty="0" smtClean="0"/>
              <a:t> </a:t>
            </a:r>
            <a:r>
              <a:rPr lang="de-DE" dirty="0" err="1" smtClean="0"/>
              <a:t>baseline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photon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phonon</a:t>
            </a:r>
            <a:r>
              <a:rPr lang="de-DE" dirty="0" smtClean="0"/>
              <a:t> </a:t>
            </a:r>
            <a:r>
              <a:rPr lang="de-DE" dirty="0" err="1" smtClean="0"/>
              <a:t>channel</a:t>
            </a:r>
            <a:endParaRPr lang="de-DE" dirty="0" smtClean="0"/>
          </a:p>
          <a:p>
            <a:r>
              <a:rPr lang="de-DE" dirty="0" smtClean="0">
                <a:solidFill>
                  <a:srgbClr val="C00000"/>
                </a:solidFill>
              </a:rPr>
              <a:t>MMC</a:t>
            </a:r>
            <a:r>
              <a:rPr lang="de-DE" dirty="0" smtClean="0"/>
              <a:t> R&amp;D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photon</a:t>
            </a:r>
            <a:r>
              <a:rPr lang="de-DE" dirty="0" smtClean="0"/>
              <a:t> </a:t>
            </a:r>
            <a:r>
              <a:rPr lang="de-DE" dirty="0" err="1" smtClean="0"/>
              <a:t>channel</a:t>
            </a:r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2952328" cy="18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312" y="3574742"/>
            <a:ext cx="2493976" cy="187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8"/>
          <p:cNvGrpSpPr/>
          <p:nvPr/>
        </p:nvGrpSpPr>
        <p:grpSpPr>
          <a:xfrm>
            <a:off x="251520" y="960846"/>
            <a:ext cx="5328592" cy="5348474"/>
            <a:chOff x="395536" y="960846"/>
            <a:chExt cx="5328592" cy="5348474"/>
          </a:xfrm>
        </p:grpSpPr>
        <p:grpSp>
          <p:nvGrpSpPr>
            <p:cNvPr id="3" name="Gruppieren 13"/>
            <p:cNvGrpSpPr/>
            <p:nvPr/>
          </p:nvGrpSpPr>
          <p:grpSpPr>
            <a:xfrm>
              <a:off x="395536" y="960846"/>
              <a:ext cx="5328592" cy="5348474"/>
              <a:chOff x="2051720" y="1052736"/>
              <a:chExt cx="5328592" cy="5348474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051720" y="1052736"/>
                <a:ext cx="5328592" cy="5348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Rechteck 8"/>
              <p:cNvSpPr/>
              <p:nvPr/>
            </p:nvSpPr>
            <p:spPr>
              <a:xfrm>
                <a:off x="5148063" y="2204864"/>
                <a:ext cx="1763099" cy="212651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hteck 9"/>
              <p:cNvSpPr/>
              <p:nvPr/>
            </p:nvSpPr>
            <p:spPr>
              <a:xfrm>
                <a:off x="4860032" y="1988840"/>
                <a:ext cx="1763099" cy="212651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hteck 10"/>
              <p:cNvSpPr/>
              <p:nvPr/>
            </p:nvSpPr>
            <p:spPr>
              <a:xfrm>
                <a:off x="5364087" y="4941168"/>
                <a:ext cx="1530897" cy="228847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hteck 11"/>
              <p:cNvSpPr/>
              <p:nvPr/>
            </p:nvSpPr>
            <p:spPr>
              <a:xfrm>
                <a:off x="2411760" y="2636912"/>
                <a:ext cx="1259043" cy="212651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3059832" y="5085184"/>
                <a:ext cx="1763099" cy="504056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feld 6"/>
            <p:cNvSpPr txBox="1"/>
            <p:nvPr/>
          </p:nvSpPr>
          <p:spPr>
            <a:xfrm>
              <a:off x="2123728" y="1700808"/>
              <a:ext cx="2808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 smtClean="0">
                  <a:solidFill>
                    <a:schemeClr val="bg1"/>
                  </a:solidFill>
                  <a:latin typeface="Calibri" pitchFamily="34" charset="0"/>
                </a:rPr>
                <a:t>AuEr</a:t>
              </a:r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 sensor with</a:t>
              </a:r>
            </a:p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Au phonon collector</a:t>
              </a:r>
              <a:endParaRPr lang="en-US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" name="Textfeld 14"/>
            <p:cNvSpPr txBox="1"/>
            <p:nvPr/>
          </p:nvSpPr>
          <p:spPr>
            <a:xfrm>
              <a:off x="467544" y="2492896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Load inductor</a:t>
              </a:r>
              <a:endParaRPr lang="en-US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" name="Textfeld 15"/>
            <p:cNvSpPr txBox="1"/>
            <p:nvPr/>
          </p:nvSpPr>
          <p:spPr>
            <a:xfrm>
              <a:off x="1115616" y="4994012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Photon absorber</a:t>
              </a:r>
            </a:p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= </a:t>
              </a:r>
              <a:r>
                <a:rPr lang="en-US" sz="1400" dirty="0" err="1" smtClean="0">
                  <a:solidFill>
                    <a:schemeClr val="bg1"/>
                  </a:solidFill>
                  <a:latin typeface="Calibri" pitchFamily="34" charset="0"/>
                </a:rPr>
                <a:t>Ge</a:t>
              </a:r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/Si island</a:t>
              </a:r>
              <a:endParaRPr lang="en-US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" name="Textfeld 16"/>
            <p:cNvSpPr txBox="1"/>
            <p:nvPr/>
          </p:nvSpPr>
          <p:spPr>
            <a:xfrm>
              <a:off x="3203848" y="4922004"/>
              <a:ext cx="18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3 Si/</a:t>
              </a:r>
              <a:r>
                <a:rPr lang="en-US" sz="1400" dirty="0" err="1" smtClean="0">
                  <a:solidFill>
                    <a:schemeClr val="bg1"/>
                  </a:solidFill>
                  <a:latin typeface="Calibri" pitchFamily="34" charset="0"/>
                </a:rPr>
                <a:t>Ge</a:t>
              </a:r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 bridges</a:t>
              </a:r>
            </a:p>
            <a:p>
              <a:pPr algn="r"/>
              <a:r>
                <a:rPr lang="en-US" sz="1400" dirty="0" smtClean="0">
                  <a:solidFill>
                    <a:schemeClr val="bg1"/>
                  </a:solidFill>
                  <a:latin typeface="Calibri" pitchFamily="34" charset="0"/>
                </a:rPr>
                <a:t>define link to bath</a:t>
              </a:r>
              <a:endParaRPr lang="en-US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492896"/>
            <a:ext cx="3312368" cy="192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Textfeld 2"/>
          <p:cNvSpPr txBox="1"/>
          <p:nvPr/>
        </p:nvSpPr>
        <p:spPr>
          <a:xfrm>
            <a:off x="71406" y="139463"/>
            <a:ext cx="5748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MMC-</a:t>
            </a:r>
            <a:r>
              <a:rPr lang="de-DE" sz="3600" dirty="0" err="1" smtClean="0"/>
              <a:t>based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 </a:t>
            </a:r>
            <a:endParaRPr lang="de-DE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5713900" y="1198493"/>
            <a:ext cx="2026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Substrate: </a:t>
            </a:r>
            <a:r>
              <a:rPr lang="de-DE" dirty="0" err="1" smtClean="0"/>
              <a:t>Ge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Si</a:t>
            </a:r>
          </a:p>
          <a:p>
            <a:r>
              <a:rPr lang="de-DE" dirty="0"/>
              <a:t> </a:t>
            </a:r>
            <a:r>
              <a:rPr lang="de-DE" dirty="0" smtClean="0"/>
              <a:t>                  2´´ </a:t>
            </a:r>
            <a:r>
              <a:rPr lang="de-DE" dirty="0" err="1" smtClean="0"/>
              <a:t>wafer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32040" y="5733256"/>
            <a:ext cx="405059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lvl="0"/>
            <a:r>
              <a:rPr lang="en-US" sz="2000" dirty="0" smtClean="0">
                <a:solidFill>
                  <a:srgbClr val="000000"/>
                </a:solidFill>
              </a:rPr>
              <a:t>Energy </a:t>
            </a:r>
            <a:r>
              <a:rPr lang="en-US" sz="2000" dirty="0">
                <a:solidFill>
                  <a:srgbClr val="000000"/>
                </a:solidFill>
              </a:rPr>
              <a:t>resolution </a:t>
            </a:r>
            <a:r>
              <a:rPr lang="en-US" sz="2000" dirty="0" smtClean="0">
                <a:solidFill>
                  <a:srgbClr val="C00000"/>
                </a:solidFill>
              </a:rPr>
              <a:t>  </a:t>
            </a:r>
            <a:r>
              <a:rPr lang="en-US" sz="2000" b="1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en-US" sz="2000" b="1" i="1" dirty="0">
                <a:solidFill>
                  <a:srgbClr val="C00000"/>
                </a:solidFill>
              </a:rPr>
              <a:t>E</a:t>
            </a:r>
            <a:r>
              <a:rPr lang="en-US" sz="2000" b="1" baseline="-25000" dirty="0">
                <a:solidFill>
                  <a:srgbClr val="C00000"/>
                </a:solidFill>
              </a:rPr>
              <a:t>FWHM</a:t>
            </a:r>
            <a:r>
              <a:rPr lang="en-US" sz="2000" b="1" dirty="0">
                <a:solidFill>
                  <a:srgbClr val="C00000"/>
                </a:solidFill>
              </a:rPr>
              <a:t> = 3 -10 </a:t>
            </a:r>
            <a:r>
              <a:rPr lang="en-US" sz="2000" b="1" dirty="0" err="1">
                <a:solidFill>
                  <a:srgbClr val="C00000"/>
                </a:solidFill>
              </a:rPr>
              <a:t>eV</a:t>
            </a:r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Rise </a:t>
            </a:r>
            <a:r>
              <a:rPr lang="en-US" sz="2000" dirty="0">
                <a:solidFill>
                  <a:srgbClr val="000000"/>
                </a:solidFill>
              </a:rPr>
              <a:t>time </a:t>
            </a:r>
            <a:r>
              <a:rPr lang="en-US" sz="2000" dirty="0">
                <a:solidFill>
                  <a:srgbClr val="C00000"/>
                </a:solidFill>
              </a:rPr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   </a:t>
            </a:r>
            <a:r>
              <a:rPr lang="en-US" sz="2000" b="1" i="1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sz="2000" b="1" baseline="-25000" dirty="0">
                <a:solidFill>
                  <a:srgbClr val="C00000"/>
                </a:solidFill>
              </a:rPr>
              <a:t>R</a:t>
            </a:r>
            <a:r>
              <a:rPr lang="en-US" sz="2000" b="1" dirty="0">
                <a:solidFill>
                  <a:srgbClr val="C00000"/>
                </a:solidFill>
              </a:rPr>
              <a:t> &lt; 50 </a:t>
            </a:r>
            <a:r>
              <a:rPr lang="en-US" sz="2000" b="1" dirty="0" smtClean="0">
                <a:solidFill>
                  <a:srgbClr val="C00000"/>
                </a:solidFill>
              </a:rPr>
              <a:t>µs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9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2" descr="D:\andreas\veroeffentlichungen\2014_8th_AMoRE_Meeting_summer\Photon_sensor_waf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987434"/>
            <a:ext cx="4464496" cy="415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6051" name="Picture 3" descr="D:\andreas\veroeffentlichungen\2014_8th_AMoRE_Meeting_summer\Photon_sensor_wafer_zoom.jpg"/>
          <p:cNvPicPr>
            <a:picLocks noChangeAspect="1" noChangeArrowheads="1"/>
          </p:cNvPicPr>
          <p:nvPr/>
        </p:nvPicPr>
        <p:blipFill>
          <a:blip r:embed="rId4" cstate="print"/>
          <a:srcRect t="21531" b="24642"/>
          <a:stretch>
            <a:fillRect/>
          </a:stretch>
        </p:blipFill>
        <p:spPr bwMode="auto">
          <a:xfrm>
            <a:off x="4684906" y="980728"/>
            <a:ext cx="413556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feld 8"/>
          <p:cNvSpPr txBox="1"/>
          <p:nvPr/>
        </p:nvSpPr>
        <p:spPr>
          <a:xfrm>
            <a:off x="539552" y="5274673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be done: 	- dry-etching of trenches to define absorber island</a:t>
            </a:r>
            <a:br>
              <a:rPr lang="en-US" dirty="0" smtClean="0"/>
            </a:br>
            <a:r>
              <a:rPr lang="en-US" dirty="0" smtClean="0"/>
              <a:t>		- recipe already tested:</a:t>
            </a:r>
          </a:p>
          <a:p>
            <a:r>
              <a:rPr lang="en-US" dirty="0" smtClean="0"/>
              <a:t>		  3 hours of SF</a:t>
            </a:r>
            <a:r>
              <a:rPr lang="en-US" baseline="-25000" dirty="0" smtClean="0"/>
              <a:t>6</a:t>
            </a:r>
            <a:r>
              <a:rPr lang="en-US" dirty="0" smtClean="0"/>
              <a:t> + O</a:t>
            </a:r>
            <a:r>
              <a:rPr lang="en-US" baseline="-25000" dirty="0" smtClean="0"/>
              <a:t>2</a:t>
            </a:r>
            <a:r>
              <a:rPr lang="en-US" dirty="0" smtClean="0"/>
              <a:t> (14:1), </a:t>
            </a:r>
            <a:r>
              <a:rPr lang="en-US" i="1" dirty="0" smtClean="0"/>
              <a:t>T</a:t>
            </a:r>
            <a:r>
              <a:rPr lang="en-US" dirty="0" smtClean="0"/>
              <a:t> = -90 °C, and 500W ICP power</a:t>
            </a:r>
          </a:p>
          <a:p>
            <a:endParaRPr lang="en-US" dirty="0"/>
          </a:p>
          <a:p>
            <a:r>
              <a:rPr lang="en-US" dirty="0" smtClean="0"/>
              <a:t>2 wafers without trenches tested in Heidelberg and </a:t>
            </a:r>
            <a:r>
              <a:rPr lang="en-US" dirty="0" err="1" smtClean="0"/>
              <a:t>Saclay</a:t>
            </a:r>
            <a:endParaRPr lang="en-US" dirty="0" smtClean="0"/>
          </a:p>
        </p:txBody>
      </p:sp>
      <p:pic>
        <p:nvPicPr>
          <p:cNvPr id="2" name="Picture 2" descr="D:\andreas\veroeffentlichungen\2015_AMoRE_Korea\P1_w7_sensor.png"/>
          <p:cNvPicPr>
            <a:picLocks noChangeAspect="1" noChangeArrowheads="1"/>
          </p:cNvPicPr>
          <p:nvPr/>
        </p:nvPicPr>
        <p:blipFill>
          <a:blip r:embed="rId5" cstate="print"/>
          <a:srcRect t="25581" b="13954"/>
          <a:stretch>
            <a:fillRect/>
          </a:stretch>
        </p:blipFill>
        <p:spPr bwMode="auto">
          <a:xfrm rot="10800000">
            <a:off x="4691768" y="3284984"/>
            <a:ext cx="4128704" cy="1872209"/>
          </a:xfrm>
          <a:prstGeom prst="rect">
            <a:avLst/>
          </a:prstGeom>
          <a:noFill/>
          <a:effectLst>
            <a:outerShdw blurRad="368300" dist="38100" dir="2700000" algn="tl" rotWithShape="0">
              <a:prstClr val="black">
                <a:alpha val="79000"/>
              </a:prstClr>
            </a:outerShdw>
          </a:effectLst>
        </p:spPr>
      </p:pic>
      <p:sp>
        <p:nvSpPr>
          <p:cNvPr id="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2"/>
          <p:cNvSpPr txBox="1"/>
          <p:nvPr/>
        </p:nvSpPr>
        <p:spPr>
          <a:xfrm>
            <a:off x="71406" y="139463"/>
            <a:ext cx="7875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MMC-</a:t>
            </a:r>
            <a:r>
              <a:rPr lang="de-DE" sz="3600" dirty="0" err="1" smtClean="0"/>
              <a:t>based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: </a:t>
            </a:r>
            <a:r>
              <a:rPr lang="de-DE" sz="3600" dirty="0"/>
              <a:t>P1 design </a:t>
            </a:r>
          </a:p>
        </p:txBody>
      </p:sp>
    </p:spTree>
    <p:extLst>
      <p:ext uri="{BB962C8B-B14F-4D97-AF65-F5344CB8AC3E}">
        <p14:creationId xmlns:p14="http://schemas.microsoft.com/office/powerpoint/2010/main" val="368764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2" descr="D:\andreas\veroeffentlichungen\2014_8th_AMoRE_Meeting_summer\Photon_sensor_waf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987434"/>
            <a:ext cx="4464496" cy="415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6770" name="Picture 2" descr="D:\andreas\veroeffentlichungen\2015_AMoRE_Korea\s_P1_vor komplettem Durchätzen.png"/>
          <p:cNvPicPr>
            <a:picLocks noChangeAspect="1" noChangeArrowheads="1"/>
          </p:cNvPicPr>
          <p:nvPr/>
        </p:nvPicPr>
        <p:blipFill>
          <a:blip r:embed="rId4" cstate="print"/>
          <a:srcRect t="8692"/>
          <a:stretch>
            <a:fillRect/>
          </a:stretch>
        </p:blipFill>
        <p:spPr bwMode="auto">
          <a:xfrm>
            <a:off x="4716016" y="3140968"/>
            <a:ext cx="4112701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6771" name="Picture 3" descr="D:\andreas\veroeffentlichungen\2015_AMoRE_Korea\s_P1_vor komplettem Durchätzen_ 2.png"/>
          <p:cNvPicPr>
            <a:picLocks noChangeAspect="1" noChangeArrowheads="1"/>
          </p:cNvPicPr>
          <p:nvPr/>
        </p:nvPicPr>
        <p:blipFill>
          <a:blip r:embed="rId5" cstate="print"/>
          <a:srcRect l="10383" r="16938"/>
          <a:stretch>
            <a:fillRect/>
          </a:stretch>
        </p:blipFill>
        <p:spPr bwMode="auto">
          <a:xfrm rot="16200000">
            <a:off x="5760130" y="-63386"/>
            <a:ext cx="2016226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hteck 9"/>
          <p:cNvSpPr/>
          <p:nvPr/>
        </p:nvSpPr>
        <p:spPr>
          <a:xfrm>
            <a:off x="1360015" y="3068960"/>
            <a:ext cx="432048" cy="21602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1979712" y="3284984"/>
            <a:ext cx="3024336" cy="10081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5148064" y="2420888"/>
            <a:ext cx="864096" cy="108012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 rot="1063653">
            <a:off x="2411760" y="341766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on etch test wafer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228184" y="13622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high aspect ratio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Textfeld 2"/>
          <p:cNvSpPr txBox="1"/>
          <p:nvPr/>
        </p:nvSpPr>
        <p:spPr>
          <a:xfrm>
            <a:off x="71406" y="139463"/>
            <a:ext cx="7875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MMC-</a:t>
            </a:r>
            <a:r>
              <a:rPr lang="de-DE" sz="3600" dirty="0" err="1" smtClean="0"/>
              <a:t>based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: </a:t>
            </a:r>
            <a:r>
              <a:rPr lang="de-DE" sz="3600" dirty="0"/>
              <a:t>P1 design </a:t>
            </a:r>
          </a:p>
        </p:txBody>
      </p:sp>
      <p:sp>
        <p:nvSpPr>
          <p:cNvPr id="16" name="Textfeld 8"/>
          <p:cNvSpPr txBox="1"/>
          <p:nvPr/>
        </p:nvSpPr>
        <p:spPr>
          <a:xfrm>
            <a:off x="539552" y="5274673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be done: 	- dry-etching of trenches to define absorber island</a:t>
            </a:r>
            <a:br>
              <a:rPr lang="en-US" dirty="0" smtClean="0"/>
            </a:br>
            <a:r>
              <a:rPr lang="en-US" dirty="0" smtClean="0"/>
              <a:t>		- recipe already tested:</a:t>
            </a:r>
          </a:p>
          <a:p>
            <a:r>
              <a:rPr lang="en-US" dirty="0" smtClean="0"/>
              <a:t>		  3 hours of SF</a:t>
            </a:r>
            <a:r>
              <a:rPr lang="en-US" baseline="-25000" dirty="0" smtClean="0"/>
              <a:t>6</a:t>
            </a:r>
            <a:r>
              <a:rPr lang="en-US" dirty="0" smtClean="0"/>
              <a:t> + O</a:t>
            </a:r>
            <a:r>
              <a:rPr lang="en-US" baseline="-25000" dirty="0" smtClean="0"/>
              <a:t>2</a:t>
            </a:r>
            <a:r>
              <a:rPr lang="en-US" dirty="0" smtClean="0"/>
              <a:t> (14:1), </a:t>
            </a:r>
            <a:r>
              <a:rPr lang="en-US" i="1" dirty="0" smtClean="0"/>
              <a:t>T</a:t>
            </a:r>
            <a:r>
              <a:rPr lang="en-US" dirty="0" smtClean="0"/>
              <a:t> = -90 °C, and 500W ICP power </a:t>
            </a:r>
          </a:p>
          <a:p>
            <a:endParaRPr lang="en-US" dirty="0"/>
          </a:p>
          <a:p>
            <a:r>
              <a:rPr lang="en-US" dirty="0" smtClean="0"/>
              <a:t>2 wafers without trenches tested in Heidelberg and </a:t>
            </a:r>
            <a:r>
              <a:rPr lang="en-US" dirty="0" err="1" smtClean="0"/>
              <a:t>Saclay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509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feld 2"/>
          <p:cNvSpPr txBox="1"/>
          <p:nvPr/>
        </p:nvSpPr>
        <p:spPr>
          <a:xfrm>
            <a:off x="71406" y="139463"/>
            <a:ext cx="5640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P1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 in </a:t>
            </a:r>
            <a:r>
              <a:rPr lang="de-DE" sz="3600" dirty="0" err="1" smtClean="0"/>
              <a:t>Saclay</a:t>
            </a:r>
            <a:r>
              <a:rPr lang="de-DE" sz="3600" dirty="0" smtClean="0"/>
              <a:t> </a:t>
            </a:r>
            <a:endParaRPr lang="de-DE" sz="3600" dirty="0"/>
          </a:p>
        </p:txBody>
      </p:sp>
      <p:pic>
        <p:nvPicPr>
          <p:cNvPr id="7" name="Imag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" r="4736"/>
          <a:stretch/>
        </p:blipFill>
        <p:spPr>
          <a:xfrm>
            <a:off x="4860032" y="4293096"/>
            <a:ext cx="4279602" cy="2525488"/>
          </a:xfrm>
          <a:prstGeom prst="rect">
            <a:avLst/>
          </a:prstGeom>
        </p:spPr>
      </p:pic>
      <p:pic>
        <p:nvPicPr>
          <p:cNvPr id="12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/>
          <a:stretch/>
        </p:blipFill>
        <p:spPr>
          <a:xfrm>
            <a:off x="46129" y="1916832"/>
            <a:ext cx="4525871" cy="25316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0" y="4653136"/>
            <a:ext cx="3744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X-ray rise time 	~ 25-30 µs</a:t>
            </a:r>
          </a:p>
          <a:p>
            <a:r>
              <a:rPr lang="en-GB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Light rise time 	~ 250–350 µs</a:t>
            </a:r>
            <a:endParaRPr lang="en-GB" sz="20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endParaRPr lang="en-GB" sz="2000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016" y="1136938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cs typeface="Times New Roman" panose="02020603050405020304" pitchFamily="18" charset="0"/>
              </a:rPr>
              <a:t>α</a:t>
            </a:r>
            <a:r>
              <a:rPr lang="en-GB" sz="2000" dirty="0" smtClean="0">
                <a:cs typeface="Times New Roman" panose="02020603050405020304" pitchFamily="18" charset="0"/>
              </a:rPr>
              <a:t> and </a:t>
            </a:r>
            <a:r>
              <a:rPr lang="en-GB" sz="2000" dirty="0" err="1" smtClean="0">
                <a:cs typeface="Times New Roman" panose="02020603050405020304" pitchFamily="18" charset="0"/>
              </a:rPr>
              <a:t>muons</a:t>
            </a:r>
            <a:r>
              <a:rPr lang="en-GB" sz="2000" dirty="0" smtClean="0">
                <a:cs typeface="Times New Roman" panose="02020603050405020304" pitchFamily="18" charset="0"/>
              </a:rPr>
              <a:t> particles give a different scintillation pulse shape to X-ray pulse</a:t>
            </a:r>
            <a:endParaRPr lang="en-GB" sz="2000" dirty="0"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512" y="5423958"/>
            <a:ext cx="3744416" cy="10710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080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Measurement </a:t>
            </a:r>
            <a:r>
              <a:rPr lang="de-DE" sz="2000" dirty="0" err="1" smtClean="0">
                <a:solidFill>
                  <a:schemeClr val="tx1"/>
                </a:solidFill>
              </a:rPr>
              <a:t>of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the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scintillation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time </a:t>
            </a:r>
            <a:r>
              <a:rPr lang="de-DE" sz="2000" dirty="0" err="1" smtClean="0">
                <a:solidFill>
                  <a:schemeClr val="tx1"/>
                </a:solidFill>
              </a:rPr>
              <a:t>constant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1" r="10876"/>
          <a:stretch/>
        </p:blipFill>
        <p:spPr>
          <a:xfrm>
            <a:off x="4788024" y="1306220"/>
            <a:ext cx="2647507" cy="285349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2" descr="F:\pictures\IMG_99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9" t="4916" r="6144" b="3787"/>
          <a:stretch/>
        </p:blipFill>
        <p:spPr bwMode="auto">
          <a:xfrm rot="16200000">
            <a:off x="6678248" y="1693960"/>
            <a:ext cx="2853492" cy="207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11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feld 2"/>
          <p:cNvSpPr txBox="1"/>
          <p:nvPr/>
        </p:nvSpPr>
        <p:spPr>
          <a:xfrm>
            <a:off x="71406" y="139463"/>
            <a:ext cx="6596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P1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 in Heidelberg </a:t>
            </a:r>
            <a:r>
              <a:rPr lang="de-DE" sz="2400" dirty="0" smtClean="0"/>
              <a:t> </a:t>
            </a:r>
            <a:endParaRPr lang="de-DE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5496" y="1154068"/>
            <a:ext cx="447571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/>
              <a:t>Copper</a:t>
            </a:r>
            <a:r>
              <a:rPr lang="de-DE" dirty="0"/>
              <a:t> </a:t>
            </a:r>
            <a:r>
              <a:rPr lang="de-DE" dirty="0" smtClean="0"/>
              <a:t>holder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 smtClean="0"/>
              <a:t>trenches</a:t>
            </a:r>
            <a:endParaRPr lang="de-DE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/>
              <a:t>LED light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baseline="30000" dirty="0" smtClean="0"/>
              <a:t>55</a:t>
            </a:r>
            <a:r>
              <a:rPr lang="de-DE" dirty="0" smtClean="0"/>
              <a:t>Fe </a:t>
            </a:r>
            <a:r>
              <a:rPr lang="de-DE" dirty="0" err="1" smtClean="0"/>
              <a:t>calibration</a:t>
            </a:r>
            <a:r>
              <a:rPr lang="de-DE" dirty="0" smtClean="0"/>
              <a:t> </a:t>
            </a:r>
            <a:r>
              <a:rPr lang="de-DE" dirty="0" err="1" smtClean="0"/>
              <a:t>source</a:t>
            </a:r>
            <a:endParaRPr lang="de-DE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4426"/>
            <a:ext cx="4067944" cy="3050958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081150" cy="29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004048" y="5113068"/>
            <a:ext cx="3744416" cy="10710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080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P1 </a:t>
            </a:r>
            <a:r>
              <a:rPr lang="de-DE" sz="2000" dirty="0" err="1" smtClean="0">
                <a:solidFill>
                  <a:schemeClr val="tx1"/>
                </a:solidFill>
              </a:rPr>
              <a:t>is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smtClean="0">
                <a:solidFill>
                  <a:srgbClr val="C00000"/>
                </a:solidFill>
              </a:rPr>
              <a:t>100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times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faster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than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sz="2000" dirty="0" err="1" smtClean="0">
                <a:solidFill>
                  <a:schemeClr val="tx1"/>
                </a:solidFill>
              </a:rPr>
              <a:t>Ge</a:t>
            </a:r>
            <a:r>
              <a:rPr lang="de-DE" sz="2000" dirty="0" smtClean="0">
                <a:solidFill>
                  <a:schemeClr val="tx1"/>
                </a:solidFill>
              </a:rPr>
              <a:t>-NTD </a:t>
            </a:r>
            <a:r>
              <a:rPr lang="de-DE" sz="2000" dirty="0" err="1" smtClean="0">
                <a:solidFill>
                  <a:schemeClr val="tx1"/>
                </a:solidFill>
              </a:rPr>
              <a:t>based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photon</a:t>
            </a:r>
            <a:r>
              <a:rPr lang="de-DE" sz="2000" dirty="0" smtClean="0">
                <a:solidFill>
                  <a:schemeClr val="tx1"/>
                </a:solidFill>
              </a:rPr>
              <a:t>  </a:t>
            </a:r>
            <a:r>
              <a:rPr lang="de-DE" sz="2000" dirty="0" err="1" smtClean="0">
                <a:solidFill>
                  <a:schemeClr val="tx1"/>
                </a:solidFill>
              </a:rPr>
              <a:t>sensors</a:t>
            </a:r>
            <a:endParaRPr lang="de-DE" sz="2000" dirty="0" smtClean="0">
              <a:solidFill>
                <a:schemeClr val="tx1"/>
              </a:solidFill>
            </a:endParaRPr>
          </a:p>
          <a:p>
            <a:pPr algn="ctr"/>
            <a:r>
              <a:rPr lang="de-DE" sz="2000" dirty="0" err="1" smtClean="0">
                <a:solidFill>
                  <a:srgbClr val="C00000"/>
                </a:solidFill>
              </a:rPr>
              <a:t>Improve</a:t>
            </a:r>
            <a:r>
              <a:rPr lang="de-DE" sz="2000" dirty="0" smtClean="0">
                <a:solidFill>
                  <a:srgbClr val="C00000"/>
                </a:solidFill>
              </a:rPr>
              <a:t> </a:t>
            </a:r>
            <a:r>
              <a:rPr lang="de-DE" sz="2000" dirty="0" err="1" smtClean="0">
                <a:solidFill>
                  <a:srgbClr val="C00000"/>
                </a:solidFill>
              </a:rPr>
              <a:t>background</a:t>
            </a:r>
            <a:r>
              <a:rPr lang="de-DE" sz="2000" dirty="0" smtClean="0">
                <a:solidFill>
                  <a:srgbClr val="C00000"/>
                </a:solidFill>
              </a:rPr>
              <a:t> </a:t>
            </a:r>
            <a:r>
              <a:rPr lang="de-DE" sz="2000" dirty="0" err="1" smtClean="0">
                <a:solidFill>
                  <a:srgbClr val="C00000"/>
                </a:solidFill>
              </a:rPr>
              <a:t>rejection</a:t>
            </a:r>
            <a:endParaRPr lang="de-DE" sz="2000" dirty="0" smtClean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762" y="2710661"/>
            <a:ext cx="3541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     </a:t>
            </a:r>
            <a:r>
              <a:rPr lang="de-DE" b="1" dirty="0" err="1" smtClean="0">
                <a:solidFill>
                  <a:srgbClr val="C00000"/>
                </a:solidFill>
              </a:rPr>
              <a:t>Risetime</a:t>
            </a:r>
            <a:r>
              <a:rPr lang="de-DE" b="1" dirty="0" smtClean="0">
                <a:solidFill>
                  <a:srgbClr val="C00000"/>
                </a:solidFill>
              </a:rPr>
              <a:t>  </a:t>
            </a:r>
            <a:r>
              <a:rPr lang="de-DE" b="1" dirty="0" err="1" smtClean="0">
                <a:solidFill>
                  <a:srgbClr val="C00000"/>
                </a:solidFill>
              </a:rPr>
              <a:t>less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than</a:t>
            </a:r>
            <a:r>
              <a:rPr lang="de-DE" b="1" dirty="0" smtClean="0">
                <a:solidFill>
                  <a:srgbClr val="C00000"/>
                </a:solidFill>
              </a:rPr>
              <a:t> 20 µs   </a:t>
            </a:r>
          </a:p>
          <a:p>
            <a:r>
              <a:rPr lang="de-DE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de-DE" b="1" dirty="0" smtClean="0">
                <a:solidFill>
                  <a:srgbClr val="C00000"/>
                </a:solidFill>
                <a:sym typeface="Wingdings" pitchFamily="2" charset="2"/>
              </a:rPr>
              <a:t>    </a:t>
            </a:r>
            <a:r>
              <a:rPr lang="de-DE" dirty="0" smtClean="0">
                <a:sym typeface="Wingdings" pitchFamily="2" charset="2"/>
              </a:rPr>
              <a:t></a:t>
            </a:r>
            <a:r>
              <a:rPr lang="de-DE" dirty="0" smtClean="0"/>
              <a:t>  </a:t>
            </a:r>
            <a:r>
              <a:rPr lang="de-DE" dirty="0" err="1" smtClean="0"/>
              <a:t>confirmation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Saclay</a:t>
            </a:r>
            <a:r>
              <a:rPr lang="de-DE" dirty="0" smtClean="0"/>
              <a:t> </a:t>
            </a:r>
            <a:r>
              <a:rPr lang="de-DE" dirty="0" err="1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3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feld 51"/>
          <p:cNvSpPr txBox="1"/>
          <p:nvPr/>
        </p:nvSpPr>
        <p:spPr>
          <a:xfrm>
            <a:off x="71406" y="139463"/>
            <a:ext cx="5760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MMC-</a:t>
            </a:r>
            <a:r>
              <a:rPr lang="de-DE" sz="3600" dirty="0" err="1" smtClean="0"/>
              <a:t>based</a:t>
            </a:r>
            <a:r>
              <a:rPr lang="de-DE" sz="3600" dirty="0" smtClean="0"/>
              <a:t> </a:t>
            </a:r>
            <a:r>
              <a:rPr lang="de-DE" sz="3600" dirty="0" err="1"/>
              <a:t>p</a:t>
            </a:r>
            <a:r>
              <a:rPr lang="de-DE" sz="3600" dirty="0" err="1" smtClean="0"/>
              <a:t>honon</a:t>
            </a:r>
            <a:r>
              <a:rPr lang="de-DE" sz="3600" dirty="0" smtClean="0"/>
              <a:t> </a:t>
            </a:r>
            <a:r>
              <a:rPr lang="de-DE" sz="3600" dirty="0" err="1" smtClean="0"/>
              <a:t>sensors</a:t>
            </a:r>
            <a:r>
              <a:rPr lang="de-DE" sz="3600" dirty="0" smtClean="0"/>
              <a:t>  </a:t>
            </a:r>
            <a:endParaRPr lang="de-DE" sz="3600" dirty="0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874145"/>
            <a:ext cx="3052520" cy="479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Textfeld 3"/>
          <p:cNvSpPr txBox="1"/>
          <p:nvPr/>
        </p:nvSpPr>
        <p:spPr>
          <a:xfrm>
            <a:off x="2388961" y="1679322"/>
            <a:ext cx="13681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err="1" smtClean="0"/>
              <a:t>Scintillating</a:t>
            </a:r>
            <a:r>
              <a:rPr lang="de-DE" sz="1400" dirty="0" smtClean="0"/>
              <a:t> </a:t>
            </a:r>
            <a:r>
              <a:rPr lang="de-DE" sz="1400" dirty="0" err="1" smtClean="0"/>
              <a:t>Molybdate</a:t>
            </a:r>
            <a:endParaRPr lang="de-DE" sz="1400" dirty="0" smtClean="0"/>
          </a:p>
          <a:p>
            <a:pPr algn="ctr"/>
            <a:r>
              <a:rPr lang="de-DE" sz="1400" dirty="0" smtClean="0"/>
              <a:t>Crystal</a:t>
            </a:r>
            <a:endParaRPr lang="de-DE" sz="1400" dirty="0"/>
          </a:p>
        </p:txBody>
      </p:sp>
      <p:sp>
        <p:nvSpPr>
          <p:cNvPr id="56" name="Textfeld 4"/>
          <p:cNvSpPr txBox="1"/>
          <p:nvPr/>
        </p:nvSpPr>
        <p:spPr>
          <a:xfrm>
            <a:off x="5039466" y="930206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Photon </a:t>
            </a:r>
            <a:r>
              <a:rPr lang="de-DE" dirty="0" err="1" smtClean="0">
                <a:solidFill>
                  <a:schemeClr val="bg1">
                    <a:lumMod val="50000"/>
                  </a:schemeClr>
                </a:solidFill>
              </a:rPr>
              <a:t>detector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7" name="Gerade Verbindung 6"/>
          <p:cNvCxnSpPr>
            <a:endCxn id="56" idx="1"/>
          </p:cNvCxnSpPr>
          <p:nvPr/>
        </p:nvCxnSpPr>
        <p:spPr>
          <a:xfrm flipV="1">
            <a:off x="4180500" y="1099483"/>
            <a:ext cx="858966" cy="41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feld 7"/>
          <p:cNvSpPr txBox="1"/>
          <p:nvPr/>
        </p:nvSpPr>
        <p:spPr>
          <a:xfrm>
            <a:off x="51488" y="3210696"/>
            <a:ext cx="200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solidFill>
                  <a:srgbClr val="FF9900"/>
                </a:solidFill>
              </a:rPr>
              <a:t>Phonon </a:t>
            </a:r>
            <a:r>
              <a:rPr lang="de-DE" u="sng" dirty="0" err="1" smtClean="0">
                <a:solidFill>
                  <a:srgbClr val="FF9900"/>
                </a:solidFill>
              </a:rPr>
              <a:t>collectors</a:t>
            </a:r>
            <a:r>
              <a:rPr lang="de-DE" u="sng" dirty="0" smtClean="0">
                <a:solidFill>
                  <a:srgbClr val="FF9900"/>
                </a:solidFill>
              </a:rPr>
              <a:t>:</a:t>
            </a:r>
            <a:r>
              <a:rPr lang="de-DE" dirty="0" smtClean="0">
                <a:solidFill>
                  <a:srgbClr val="FF9900"/>
                </a:solidFill>
              </a:rPr>
              <a:t/>
            </a:r>
            <a:br>
              <a:rPr lang="de-DE" dirty="0" smtClean="0">
                <a:solidFill>
                  <a:srgbClr val="FF9900"/>
                </a:solidFill>
              </a:rPr>
            </a:br>
            <a:r>
              <a:rPr lang="de-DE" dirty="0" err="1" smtClean="0">
                <a:solidFill>
                  <a:srgbClr val="FF9900"/>
                </a:solidFill>
              </a:rPr>
              <a:t>evaporated</a:t>
            </a:r>
            <a:r>
              <a:rPr lang="de-DE" dirty="0" smtClean="0">
                <a:solidFill>
                  <a:srgbClr val="FF9900"/>
                </a:solidFill>
              </a:rPr>
              <a:t> Au</a:t>
            </a:r>
            <a:endParaRPr lang="de-DE" dirty="0">
              <a:solidFill>
                <a:srgbClr val="FF9900"/>
              </a:solidFill>
            </a:endParaRPr>
          </a:p>
        </p:txBody>
      </p:sp>
      <p:cxnSp>
        <p:nvCxnSpPr>
          <p:cNvPr id="59" name="Gerade Verbindung 8"/>
          <p:cNvCxnSpPr/>
          <p:nvPr/>
        </p:nvCxnSpPr>
        <p:spPr>
          <a:xfrm flipV="1">
            <a:off x="1835696" y="2691996"/>
            <a:ext cx="639522" cy="580073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13"/>
          <p:cNvCxnSpPr/>
          <p:nvPr/>
        </p:nvCxnSpPr>
        <p:spPr>
          <a:xfrm flipH="1" flipV="1">
            <a:off x="1835696" y="3555886"/>
            <a:ext cx="925274" cy="421994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18"/>
          <p:cNvSpPr txBox="1"/>
          <p:nvPr/>
        </p:nvSpPr>
        <p:spPr>
          <a:xfrm>
            <a:off x="4963939" y="1268760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u="sng" dirty="0" smtClean="0">
                <a:solidFill>
                  <a:srgbClr val="FF9900"/>
                </a:solidFill>
              </a:rPr>
              <a:t>3 </a:t>
            </a:r>
            <a:r>
              <a:rPr lang="de-DE" u="sng" dirty="0" err="1" smtClean="0">
                <a:solidFill>
                  <a:srgbClr val="FF9900"/>
                </a:solidFill>
              </a:rPr>
              <a:t>micro-fabricated</a:t>
            </a:r>
            <a:r>
              <a:rPr lang="de-DE" u="sng" dirty="0" smtClean="0">
                <a:solidFill>
                  <a:srgbClr val="FF9900"/>
                </a:solidFill>
              </a:rPr>
              <a:t> </a:t>
            </a:r>
            <a:r>
              <a:rPr lang="de-DE" u="sng" dirty="0" err="1" smtClean="0">
                <a:solidFill>
                  <a:srgbClr val="FF9900"/>
                </a:solidFill>
              </a:rPr>
              <a:t>gold</a:t>
            </a:r>
            <a:r>
              <a:rPr lang="de-DE" u="sng" dirty="0" smtClean="0">
                <a:solidFill>
                  <a:srgbClr val="FF9900"/>
                </a:solidFill>
              </a:rPr>
              <a:t> </a:t>
            </a:r>
            <a:r>
              <a:rPr lang="de-DE" u="sng" dirty="0" err="1" smtClean="0">
                <a:solidFill>
                  <a:srgbClr val="FF9900"/>
                </a:solidFill>
              </a:rPr>
              <a:t>cones</a:t>
            </a:r>
            <a:r>
              <a:rPr lang="de-DE" u="sng" dirty="0" smtClean="0">
                <a:solidFill>
                  <a:srgbClr val="FF9900"/>
                </a:solidFill>
              </a:rPr>
              <a:t>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mechanical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support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of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crystal</a:t>
            </a:r>
            <a:endParaRPr lang="de-DE" dirty="0" smtClean="0">
              <a:solidFill>
                <a:srgbClr val="FF99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rgbClr val="FF9900"/>
                </a:solidFill>
              </a:rPr>
              <a:t> thermal </a:t>
            </a:r>
            <a:r>
              <a:rPr lang="de-DE" dirty="0" err="1" smtClean="0">
                <a:solidFill>
                  <a:srgbClr val="FF9900"/>
                </a:solidFill>
              </a:rPr>
              <a:t>contact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to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  <a:r>
              <a:rPr lang="de-DE" dirty="0" err="1" smtClean="0">
                <a:solidFill>
                  <a:srgbClr val="FF9900"/>
                </a:solidFill>
              </a:rPr>
              <a:t>sensors</a:t>
            </a:r>
            <a:r>
              <a:rPr lang="de-DE" dirty="0" smtClean="0">
                <a:solidFill>
                  <a:srgbClr val="FF99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dirty="0" smtClean="0">
                <a:solidFill>
                  <a:srgbClr val="FF9900"/>
                </a:solidFill>
              </a:rPr>
              <a:t>  </a:t>
            </a:r>
            <a:endParaRPr lang="de-DE" dirty="0">
              <a:solidFill>
                <a:srgbClr val="FF9900"/>
              </a:solidFill>
            </a:endParaRPr>
          </a:p>
        </p:txBody>
      </p:sp>
      <p:cxnSp>
        <p:nvCxnSpPr>
          <p:cNvPr id="62" name="Gerade Verbindung 19"/>
          <p:cNvCxnSpPr/>
          <p:nvPr/>
        </p:nvCxnSpPr>
        <p:spPr>
          <a:xfrm flipV="1">
            <a:off x="3740648" y="1620424"/>
            <a:ext cx="1285884" cy="114301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20"/>
          <p:cNvSpPr txBox="1"/>
          <p:nvPr/>
        </p:nvSpPr>
        <p:spPr>
          <a:xfrm>
            <a:off x="4971173" y="2646815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solidFill>
                  <a:srgbClr val="FF0000"/>
                </a:solidFill>
              </a:rPr>
              <a:t>3 </a:t>
            </a:r>
            <a:r>
              <a:rPr lang="de-DE" u="sng" dirty="0" err="1" smtClean="0">
                <a:solidFill>
                  <a:srgbClr val="FF0000"/>
                </a:solidFill>
              </a:rPr>
              <a:t>AuEr</a:t>
            </a:r>
            <a:r>
              <a:rPr lang="de-DE" u="sng" dirty="0" smtClean="0">
                <a:solidFill>
                  <a:srgbClr val="FF0000"/>
                </a:solidFill>
              </a:rPr>
              <a:t> </a:t>
            </a:r>
            <a:r>
              <a:rPr lang="de-DE" u="sng" dirty="0" err="1" smtClean="0">
                <a:solidFill>
                  <a:srgbClr val="FF0000"/>
                </a:solidFill>
              </a:rPr>
              <a:t>temperature</a:t>
            </a:r>
            <a:r>
              <a:rPr lang="de-DE" u="sng" dirty="0" smtClean="0">
                <a:solidFill>
                  <a:srgbClr val="FF0000"/>
                </a:solidFill>
              </a:rPr>
              <a:t> </a:t>
            </a:r>
            <a:r>
              <a:rPr lang="de-DE" u="sng" dirty="0" err="1" smtClean="0">
                <a:solidFill>
                  <a:srgbClr val="FF0000"/>
                </a:solidFill>
              </a:rPr>
              <a:t>sensors</a:t>
            </a:r>
            <a:endParaRPr lang="de-DE" u="sng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about</a:t>
            </a:r>
            <a:r>
              <a:rPr lang="de-DE" dirty="0" smtClean="0">
                <a:solidFill>
                  <a:srgbClr val="FF0000"/>
                </a:solidFill>
              </a:rPr>
              <a:t> 1nJ/K 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cxnSp>
        <p:nvCxnSpPr>
          <p:cNvPr id="64" name="Gerade Verbindung 21"/>
          <p:cNvCxnSpPr/>
          <p:nvPr/>
        </p:nvCxnSpPr>
        <p:spPr>
          <a:xfrm flipV="1">
            <a:off x="3883524" y="2776562"/>
            <a:ext cx="1143008" cy="583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feld 22"/>
          <p:cNvSpPr txBox="1"/>
          <p:nvPr/>
        </p:nvSpPr>
        <p:spPr>
          <a:xfrm>
            <a:off x="5026532" y="3464541"/>
            <a:ext cx="385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/>
              <a:t>1-3 </a:t>
            </a:r>
            <a:r>
              <a:rPr lang="de-DE" u="sng" dirty="0" err="1" smtClean="0"/>
              <a:t>independent</a:t>
            </a:r>
            <a:r>
              <a:rPr lang="de-DE" u="sng" dirty="0" smtClean="0"/>
              <a:t> </a:t>
            </a:r>
            <a:r>
              <a:rPr lang="de-DE" u="sng" dirty="0" err="1" smtClean="0"/>
              <a:t>Nb</a:t>
            </a:r>
            <a:r>
              <a:rPr lang="de-DE" u="sng" dirty="0" smtClean="0"/>
              <a:t> </a:t>
            </a:r>
            <a:r>
              <a:rPr lang="de-DE" u="sng" dirty="0" err="1" smtClean="0"/>
              <a:t>pickup</a:t>
            </a:r>
            <a:r>
              <a:rPr lang="de-DE" u="sng" dirty="0" smtClean="0"/>
              <a:t> </a:t>
            </a:r>
            <a:r>
              <a:rPr lang="de-DE" u="sng" dirty="0" err="1" smtClean="0"/>
              <a:t>coils</a:t>
            </a:r>
            <a:endParaRPr lang="de-DE" u="sng" dirty="0"/>
          </a:p>
        </p:txBody>
      </p:sp>
      <p:cxnSp>
        <p:nvCxnSpPr>
          <p:cNvPr id="67" name="Gerade Verbindung 23"/>
          <p:cNvCxnSpPr/>
          <p:nvPr/>
        </p:nvCxnSpPr>
        <p:spPr>
          <a:xfrm>
            <a:off x="3883524" y="2977746"/>
            <a:ext cx="1143008" cy="5781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Rectangle 1"/>
          <p:cNvSpPr/>
          <p:nvPr/>
        </p:nvSpPr>
        <p:spPr>
          <a:xfrm>
            <a:off x="2051720" y="930206"/>
            <a:ext cx="477369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99992" y="5169386"/>
            <a:ext cx="4367991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2000" dirty="0" smtClean="0">
                <a:solidFill>
                  <a:srgbClr val="000000"/>
                </a:solidFill>
              </a:rPr>
              <a:t>Energy </a:t>
            </a:r>
            <a:r>
              <a:rPr lang="en-US" sz="2000" dirty="0">
                <a:solidFill>
                  <a:srgbClr val="000000"/>
                </a:solidFill>
              </a:rPr>
              <a:t>resolution </a:t>
            </a:r>
            <a:r>
              <a:rPr lang="en-US" sz="2000" dirty="0" smtClean="0">
                <a:solidFill>
                  <a:srgbClr val="000000"/>
                </a:solidFill>
              </a:rPr>
              <a:t>   </a:t>
            </a:r>
            <a:r>
              <a:rPr lang="en-US" sz="2000" b="1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en-US" sz="2000" b="1" i="1" dirty="0">
                <a:solidFill>
                  <a:srgbClr val="C00000"/>
                </a:solidFill>
              </a:rPr>
              <a:t>E</a:t>
            </a:r>
            <a:r>
              <a:rPr lang="en-US" sz="2000" b="1" baseline="-25000" dirty="0">
                <a:solidFill>
                  <a:srgbClr val="C00000"/>
                </a:solidFill>
              </a:rPr>
              <a:t>FWHM</a:t>
            </a:r>
            <a:r>
              <a:rPr lang="en-US" sz="2000" b="1" dirty="0">
                <a:solidFill>
                  <a:srgbClr val="C00000"/>
                </a:solidFill>
              </a:rPr>
              <a:t> = 50 -100 </a:t>
            </a:r>
            <a:r>
              <a:rPr lang="en-US" sz="2000" b="1" dirty="0" err="1">
                <a:solidFill>
                  <a:srgbClr val="C00000"/>
                </a:solidFill>
              </a:rPr>
              <a:t>eV</a:t>
            </a:r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Rise </a:t>
            </a:r>
            <a:r>
              <a:rPr lang="en-US" sz="2000" dirty="0">
                <a:solidFill>
                  <a:srgbClr val="000000"/>
                </a:solidFill>
              </a:rPr>
              <a:t>time </a:t>
            </a:r>
            <a:r>
              <a:rPr lang="en-US" sz="2000" dirty="0">
                <a:solidFill>
                  <a:srgbClr val="C00000"/>
                </a:solidFill>
              </a:rPr>
              <a:t>	 </a:t>
            </a:r>
            <a:r>
              <a:rPr lang="en-US" sz="2000" dirty="0" smtClean="0">
                <a:solidFill>
                  <a:srgbClr val="C00000"/>
                </a:solidFill>
              </a:rPr>
              <a:t>   </a:t>
            </a:r>
            <a:r>
              <a:rPr lang="en-US" sz="2000" b="1" i="1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sz="2000" b="1" baseline="-25000" dirty="0">
                <a:solidFill>
                  <a:srgbClr val="C00000"/>
                </a:solidFill>
              </a:rPr>
              <a:t>R</a:t>
            </a:r>
            <a:r>
              <a:rPr lang="en-US" sz="2000" b="1" dirty="0">
                <a:solidFill>
                  <a:srgbClr val="C00000"/>
                </a:solidFill>
              </a:rPr>
              <a:t> &lt; 200 </a:t>
            </a:r>
            <a:r>
              <a:rPr lang="en-US" sz="2000" b="1" dirty="0" smtClean="0">
                <a:solidFill>
                  <a:srgbClr val="C00000"/>
                </a:solidFill>
              </a:rPr>
              <a:t>µs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77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1406" y="139463"/>
            <a:ext cx="867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/>
              <a:t>Combined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phonon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: P2</a:t>
            </a:r>
            <a:endParaRPr lang="de-DE" sz="3600" dirty="0"/>
          </a:p>
        </p:txBody>
      </p:sp>
      <p:pic>
        <p:nvPicPr>
          <p:cNvPr id="19" name="Picture 2" descr="D:\andreas\veroeffentlichungen\2013_Korea\Photon_Phonon_detecto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" y="1052736"/>
            <a:ext cx="6097986" cy="54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131840" y="6309320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62153" y="6320382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3412347" y="6232211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6200000">
            <a:off x="-22771" y="6242843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31326" y="6381328"/>
            <a:ext cx="1359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c</a:t>
            </a:r>
            <a:r>
              <a:rPr lang="de-DE" sz="1600" dirty="0" err="1" smtClean="0"/>
              <a:t>opper</a:t>
            </a:r>
            <a:r>
              <a:rPr lang="de-DE" sz="1600" dirty="0" smtClean="0"/>
              <a:t> holder</a:t>
            </a:r>
            <a:endParaRPr lang="en-US" sz="1600" dirty="0"/>
          </a:p>
        </p:txBody>
      </p:sp>
      <p:cxnSp>
        <p:nvCxnSpPr>
          <p:cNvPr id="25" name="Straight Connector 24"/>
          <p:cNvCxnSpPr>
            <a:stCxn id="24" idx="1"/>
            <a:endCxn id="21" idx="1"/>
          </p:cNvCxnSpPr>
          <p:nvPr/>
        </p:nvCxnSpPr>
        <p:spPr>
          <a:xfrm flipH="1" flipV="1">
            <a:off x="262153" y="6422863"/>
            <a:ext cx="569173" cy="127742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37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1406" y="139463"/>
            <a:ext cx="867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/>
              <a:t>Combined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phonon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: P2</a:t>
            </a:r>
            <a:endParaRPr lang="de-DE" sz="3600" dirty="0"/>
          </a:p>
        </p:txBody>
      </p:sp>
      <p:pic>
        <p:nvPicPr>
          <p:cNvPr id="19" name="Picture 2" descr="D:\andreas\veroeffentlichungen\2013_Korea\Photon_Phonon_detecto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" y="1052736"/>
            <a:ext cx="6097986" cy="54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131840" y="6309320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62153" y="6320382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3412347" y="6232211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6200000">
            <a:off x="-22771" y="6242843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31326" y="6381328"/>
            <a:ext cx="1359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c</a:t>
            </a:r>
            <a:r>
              <a:rPr lang="de-DE" sz="1600" dirty="0" err="1" smtClean="0"/>
              <a:t>opper</a:t>
            </a:r>
            <a:r>
              <a:rPr lang="de-DE" sz="1600" dirty="0" smtClean="0"/>
              <a:t> holder</a:t>
            </a:r>
            <a:endParaRPr lang="en-US" sz="1600" dirty="0"/>
          </a:p>
        </p:txBody>
      </p:sp>
      <p:cxnSp>
        <p:nvCxnSpPr>
          <p:cNvPr id="25" name="Straight Connector 24"/>
          <p:cNvCxnSpPr>
            <a:stCxn id="24" idx="1"/>
            <a:endCxn id="21" idx="1"/>
          </p:cNvCxnSpPr>
          <p:nvPr/>
        </p:nvCxnSpPr>
        <p:spPr>
          <a:xfrm flipH="1" flipV="1">
            <a:off x="262153" y="6422863"/>
            <a:ext cx="569173" cy="127742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504" y="105273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0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1406" y="139463"/>
            <a:ext cx="867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/>
              <a:t>Combined</a:t>
            </a:r>
            <a:r>
              <a:rPr lang="de-DE" sz="3600" dirty="0" smtClean="0"/>
              <a:t>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phonon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: P2</a:t>
            </a:r>
            <a:endParaRPr lang="de-DE" sz="3600" dirty="0"/>
          </a:p>
        </p:txBody>
      </p:sp>
      <p:pic>
        <p:nvPicPr>
          <p:cNvPr id="8" name="Picture 2" descr="D:\andreas\veroeffentlichungen\2013_Korea\Photon_Phonon_detecto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" y="1052736"/>
            <a:ext cx="6097986" cy="54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31840" y="6309320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2153" y="6320382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3412347" y="6232211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-22771" y="6242843"/>
            <a:ext cx="360040" cy="2049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1326" y="6381328"/>
            <a:ext cx="1359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c</a:t>
            </a:r>
            <a:r>
              <a:rPr lang="de-DE" sz="1600" dirty="0" err="1" smtClean="0"/>
              <a:t>opper</a:t>
            </a:r>
            <a:r>
              <a:rPr lang="de-DE" sz="1600" dirty="0" smtClean="0"/>
              <a:t> holder</a:t>
            </a:r>
            <a:endParaRPr lang="en-US" sz="1600" dirty="0"/>
          </a:p>
        </p:txBody>
      </p:sp>
      <p:cxnSp>
        <p:nvCxnSpPr>
          <p:cNvPr id="9" name="Straight Connector 8"/>
          <p:cNvCxnSpPr>
            <a:stCxn id="5" idx="1"/>
            <a:endCxn id="10" idx="1"/>
          </p:cNvCxnSpPr>
          <p:nvPr/>
        </p:nvCxnSpPr>
        <p:spPr>
          <a:xfrm flipH="1" flipV="1">
            <a:off x="262153" y="6422863"/>
            <a:ext cx="569173" cy="127742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66" y="5412486"/>
            <a:ext cx="264953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64" y="3972326"/>
            <a:ext cx="264953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64" y="2532166"/>
            <a:ext cx="264953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64" y="1092006"/>
            <a:ext cx="264953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 t="81340"/>
          <a:stretch>
            <a:fillRect/>
          </a:stretch>
        </p:blipFill>
        <p:spPr bwMode="auto">
          <a:xfrm>
            <a:off x="6386964" y="764704"/>
            <a:ext cx="2649530" cy="25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7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37112"/>
            <a:ext cx="2617025" cy="13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812360" y="3645224"/>
            <a:ext cx="1080120" cy="719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7504" y="3574757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Axions</a:t>
            </a:r>
            <a:r>
              <a:rPr lang="de-DE" dirty="0" smtClean="0"/>
              <a:t> </a:t>
            </a:r>
            <a:r>
              <a:rPr lang="de-DE" dirty="0" err="1" smtClean="0"/>
              <a:t>couple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photons</a:t>
            </a:r>
            <a:r>
              <a:rPr lang="de-DE" dirty="0" smtClean="0"/>
              <a:t> via </a:t>
            </a:r>
            <a:r>
              <a:rPr lang="de-DE" dirty="0" err="1" smtClean="0"/>
              <a:t>the</a:t>
            </a:r>
            <a:r>
              <a:rPr lang="de-DE" dirty="0" smtClean="0"/>
              <a:t>  </a:t>
            </a:r>
            <a:r>
              <a:rPr lang="de-DE" dirty="0" err="1" smtClean="0"/>
              <a:t>Primakoff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64288" y="4941168"/>
            <a:ext cx="1296144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910" y="3213376"/>
            <a:ext cx="412931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856369"/>
              </p:ext>
            </p:extLst>
          </p:nvPr>
        </p:nvGraphicFramePr>
        <p:xfrm>
          <a:off x="480022" y="5748262"/>
          <a:ext cx="3011858" cy="63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6" name="Equation" r:id="rId5" imgW="1993680" imgH="419040" progId="Equation.3">
                  <p:embed/>
                </p:oleObj>
              </mc:Choice>
              <mc:Fallback>
                <p:oleObj name="Equation" r:id="rId5" imgW="1993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0022" y="5748262"/>
                        <a:ext cx="3011858" cy="63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5400000">
            <a:off x="7952992" y="4977994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9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2"/>
          <p:cNvSpPr txBox="1"/>
          <p:nvPr/>
        </p:nvSpPr>
        <p:spPr>
          <a:xfrm>
            <a:off x="71406" y="139463"/>
            <a:ext cx="3098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Searching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…</a:t>
            </a:r>
            <a:endParaRPr lang="de-DE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428111" y="1434160"/>
            <a:ext cx="4160113" cy="120032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de-DE" sz="7200" b="1" dirty="0" smtClean="0">
                <a:solidFill>
                  <a:srgbClr val="4F81BD"/>
                </a:solidFill>
                <a:latin typeface="Comic Sans MS" panose="030F0702030302020204" pitchFamily="66" charset="0"/>
              </a:rPr>
              <a:t>AXIONS</a:t>
            </a:r>
            <a:endParaRPr lang="en-US" sz="7200" b="1" dirty="0">
              <a:solidFill>
                <a:srgbClr val="4F81BD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29119" y="1436583"/>
            <a:ext cx="41601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b="1" dirty="0" smtClean="0">
                <a:solidFill>
                  <a:srgbClr val="99CCFF"/>
                </a:solidFill>
                <a:latin typeface="Comic Sans MS" panose="030F0702030302020204" pitchFamily="66" charset="0"/>
              </a:rPr>
              <a:t>AXIONS</a:t>
            </a:r>
            <a:endParaRPr lang="en-US" sz="7200" b="1" dirty="0">
              <a:solidFill>
                <a:srgbClr val="99CC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4089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1406" y="139463"/>
            <a:ext cx="6275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Searching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Axions</a:t>
            </a:r>
            <a:r>
              <a:rPr lang="de-DE" sz="3600" dirty="0" smtClean="0"/>
              <a:t>: </a:t>
            </a:r>
            <a:r>
              <a:rPr lang="de-DE" sz="3600" dirty="0" err="1" smtClean="0"/>
              <a:t>Helioscope</a:t>
            </a:r>
            <a:endParaRPr lang="de-DE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872874" y="4807785"/>
            <a:ext cx="4118372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/>
              <a:t>Low rate  		</a:t>
            </a:r>
            <a:r>
              <a:rPr lang="de-DE" dirty="0" smtClean="0">
                <a:solidFill>
                  <a:srgbClr val="C00000"/>
                </a:solidFill>
              </a:rPr>
              <a:t>OK </a:t>
            </a:r>
            <a:r>
              <a:rPr lang="de-DE" dirty="0" err="1" smtClean="0">
                <a:solidFill>
                  <a:srgbClr val="C00000"/>
                </a:solidFill>
              </a:rPr>
              <a:t>for</a:t>
            </a:r>
            <a:r>
              <a:rPr lang="de-DE" dirty="0" smtClean="0">
                <a:solidFill>
                  <a:srgbClr val="C00000"/>
                </a:solidFill>
              </a:rPr>
              <a:t> MMC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/>
              <a:t>High QE   		</a:t>
            </a:r>
            <a:r>
              <a:rPr lang="de-DE" dirty="0" smtClean="0">
                <a:solidFill>
                  <a:srgbClr val="C00000"/>
                </a:solidFill>
              </a:rPr>
              <a:t>OK </a:t>
            </a:r>
            <a:r>
              <a:rPr lang="de-DE" dirty="0" err="1" smtClean="0">
                <a:solidFill>
                  <a:srgbClr val="C00000"/>
                </a:solidFill>
              </a:rPr>
              <a:t>for</a:t>
            </a:r>
            <a:r>
              <a:rPr lang="de-DE" dirty="0" smtClean="0">
                <a:solidFill>
                  <a:srgbClr val="C00000"/>
                </a:solidFill>
              </a:rPr>
              <a:t> MMC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/>
              <a:t>Low </a:t>
            </a:r>
            <a:r>
              <a:rPr lang="de-DE" dirty="0" err="1" smtClean="0"/>
              <a:t>dark</a:t>
            </a:r>
            <a:r>
              <a:rPr lang="de-DE" dirty="0" smtClean="0"/>
              <a:t> </a:t>
            </a:r>
            <a:r>
              <a:rPr lang="de-DE" dirty="0" err="1" smtClean="0"/>
              <a:t>count</a:t>
            </a:r>
            <a:r>
              <a:rPr lang="de-DE" dirty="0" smtClean="0"/>
              <a:t> rate  	</a:t>
            </a:r>
            <a:r>
              <a:rPr lang="de-DE" dirty="0" smtClean="0">
                <a:solidFill>
                  <a:srgbClr val="C00000"/>
                </a:solidFill>
              </a:rPr>
              <a:t>Ok </a:t>
            </a:r>
            <a:r>
              <a:rPr lang="de-DE" dirty="0" err="1" smtClean="0">
                <a:solidFill>
                  <a:srgbClr val="C00000"/>
                </a:solidFill>
              </a:rPr>
              <a:t>for</a:t>
            </a:r>
            <a:r>
              <a:rPr lang="de-DE" dirty="0" smtClean="0">
                <a:solidFill>
                  <a:srgbClr val="C00000"/>
                </a:solidFill>
              </a:rPr>
              <a:t> MMC</a:t>
            </a:r>
            <a:endParaRPr lang="de-DE" sz="1200" dirty="0"/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err="1"/>
              <a:t>Threshold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 </a:t>
            </a:r>
            <a:r>
              <a:rPr lang="de-DE" dirty="0" smtClean="0"/>
              <a:t>	</a:t>
            </a:r>
            <a:r>
              <a:rPr lang="de-DE" dirty="0" smtClean="0">
                <a:solidFill>
                  <a:srgbClr val="C00000"/>
                </a:solidFill>
              </a:rPr>
              <a:t>OK </a:t>
            </a:r>
            <a:r>
              <a:rPr lang="de-DE" dirty="0" err="1" smtClean="0">
                <a:solidFill>
                  <a:srgbClr val="C00000"/>
                </a:solidFill>
              </a:rPr>
              <a:t>for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MMC</a:t>
            </a:r>
          </a:p>
          <a:p>
            <a:endParaRPr lang="de-DE" dirty="0" smtClean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5723" y="4077072"/>
            <a:ext cx="46967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Interantional</a:t>
            </a:r>
            <a:r>
              <a:rPr lang="de-DE" b="1" dirty="0" smtClean="0"/>
              <a:t> </a:t>
            </a:r>
            <a:r>
              <a:rPr lang="de-DE" b="1" dirty="0" err="1" smtClean="0"/>
              <a:t>Axions</a:t>
            </a:r>
            <a:r>
              <a:rPr lang="de-DE" b="1" dirty="0" smtClean="0"/>
              <a:t> Observatory :  </a:t>
            </a:r>
            <a:r>
              <a:rPr lang="de-DE" sz="3200" b="1" dirty="0" smtClean="0">
                <a:latin typeface="Times New Roman" pitchFamily="18" charset="0"/>
                <a:cs typeface="Times New Roman" pitchFamily="18" charset="0"/>
              </a:rPr>
              <a:t>IAXO</a:t>
            </a:r>
          </a:p>
          <a:p>
            <a:endParaRPr lang="de-DE" sz="1600" dirty="0" smtClean="0">
              <a:cs typeface="Times New Roman" pitchFamily="18" charset="0"/>
            </a:endParaRPr>
          </a:p>
          <a:p>
            <a:r>
              <a:rPr lang="de-DE" dirty="0" smtClean="0">
                <a:cs typeface="Times New Roman" pitchFamily="18" charset="0"/>
              </a:rPr>
              <a:t>-     </a:t>
            </a:r>
            <a:r>
              <a:rPr lang="de-DE" dirty="0" err="1" smtClean="0">
                <a:cs typeface="Times New Roman" pitchFamily="18" charset="0"/>
              </a:rPr>
              <a:t>Detector</a:t>
            </a:r>
            <a:r>
              <a:rPr lang="de-DE" dirty="0" smtClean="0">
                <a:cs typeface="Times New Roman" pitchFamily="18" charset="0"/>
              </a:rPr>
              <a:t> </a:t>
            </a:r>
            <a:r>
              <a:rPr lang="de-DE" dirty="0" err="1" smtClean="0">
                <a:cs typeface="Times New Roman" pitchFamily="18" charset="0"/>
              </a:rPr>
              <a:t>requirements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49171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91" y="1011309"/>
            <a:ext cx="2700317" cy="251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 rot="5400000">
            <a:off x="7880983" y="1920216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7704" y="3284984"/>
            <a:ext cx="2830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Microbulk</a:t>
            </a:r>
            <a:r>
              <a:rPr lang="de-DE" dirty="0" smtClean="0"/>
              <a:t> </a:t>
            </a:r>
            <a:r>
              <a:rPr lang="de-DE" dirty="0" err="1" smtClean="0"/>
              <a:t>Micromegas</a:t>
            </a:r>
            <a:r>
              <a:rPr lang="de-DE" dirty="0" smtClean="0"/>
              <a:t> @RT</a:t>
            </a: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" y="1124744"/>
            <a:ext cx="51492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3275856" y="2924944"/>
            <a:ext cx="432048" cy="276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7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" y="1124744"/>
            <a:ext cx="51492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544" y="328498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91" y="3781055"/>
            <a:ext cx="2700317" cy="251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 descr="threeInch_exQu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300192" y="1262301"/>
            <a:ext cx="1872208" cy="1881141"/>
          </a:xfrm>
          <a:prstGeom prst="rect">
            <a:avLst/>
          </a:prstGeom>
        </p:spPr>
      </p:pic>
      <p:sp>
        <p:nvSpPr>
          <p:cNvPr id="19" name="Textfeld 2"/>
          <p:cNvSpPr txBox="1"/>
          <p:nvPr/>
        </p:nvSpPr>
        <p:spPr>
          <a:xfrm>
            <a:off x="71406" y="139463"/>
            <a:ext cx="2938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@ IAXO</a:t>
            </a:r>
            <a:endParaRPr lang="de-DE" sz="3600" dirty="0"/>
          </a:p>
        </p:txBody>
      </p:sp>
      <p:sp>
        <p:nvSpPr>
          <p:cNvPr id="22" name="TextBox 21"/>
          <p:cNvSpPr txBox="1"/>
          <p:nvPr/>
        </p:nvSpPr>
        <p:spPr>
          <a:xfrm rot="5400000">
            <a:off x="7880983" y="4689962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844792" y="3913311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err="1" smtClean="0"/>
              <a:t>g</a:t>
            </a:r>
            <a:r>
              <a:rPr lang="de-DE" sz="1400" baseline="-25000" dirty="0" err="1" smtClean="0"/>
              <a:t>a</a:t>
            </a:r>
            <a:r>
              <a:rPr lang="de-DE" sz="1400" baseline="-25000" dirty="0" smtClean="0">
                <a:sym typeface="Symbol"/>
              </a:rPr>
              <a:t> </a:t>
            </a:r>
            <a:r>
              <a:rPr lang="de-DE" sz="1400" dirty="0" smtClean="0">
                <a:sym typeface="Symbol"/>
              </a:rPr>
              <a:t>= 10</a:t>
            </a:r>
            <a:r>
              <a:rPr lang="de-DE" sz="1400" baseline="30000" dirty="0" smtClean="0">
                <a:sym typeface="Symbol"/>
              </a:rPr>
              <a:t>-12</a:t>
            </a:r>
            <a:r>
              <a:rPr lang="de-DE" sz="1400" dirty="0" smtClean="0">
                <a:sym typeface="Symbol"/>
              </a:rPr>
              <a:t> GeV</a:t>
            </a:r>
            <a:r>
              <a:rPr lang="de-DE" sz="1400" baseline="30000" dirty="0" smtClean="0">
                <a:sym typeface="Symbol"/>
              </a:rPr>
              <a:t>-1</a:t>
            </a:r>
            <a:endParaRPr lang="en-US" sz="1400" baseline="30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88424" y="1700808"/>
            <a:ext cx="0" cy="10081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5400000">
            <a:off x="8239378" y="1993871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4.5 cm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4941168"/>
            <a:ext cx="444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Possibility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coupled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one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of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</a:t>
            </a:r>
            <a:r>
              <a:rPr lang="de-DE" dirty="0" smtClean="0">
                <a:solidFill>
                  <a:srgbClr val="C00000"/>
                </a:solidFill>
              </a:rPr>
              <a:t> 8 </a:t>
            </a:r>
            <a:r>
              <a:rPr lang="de-DE" dirty="0" err="1" smtClean="0">
                <a:solidFill>
                  <a:srgbClr val="C00000"/>
                </a:solidFill>
              </a:rPr>
              <a:t>ports</a:t>
            </a:r>
            <a:endParaRPr lang="de-DE" dirty="0" smtClean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8969" y="3429000"/>
            <a:ext cx="438504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MOCCA-</a:t>
            </a:r>
            <a:r>
              <a:rPr lang="de-DE" dirty="0" err="1" smtClean="0"/>
              <a:t>like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ym typeface="Symbol"/>
              </a:rPr>
              <a:t>32 </a:t>
            </a:r>
            <a:r>
              <a:rPr lang="de-DE" dirty="0" err="1" smtClean="0">
                <a:sym typeface="Symbol"/>
              </a:rPr>
              <a:t>readout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channel</a:t>
            </a:r>
            <a:endParaRPr lang="de-DE" dirty="0" smtClean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de-DE" i="1" dirty="0" smtClean="0">
                <a:solidFill>
                  <a:srgbClr val="C00000"/>
                </a:solidFill>
                <a:sym typeface="Symbol"/>
              </a:rPr>
              <a:t>E</a:t>
            </a:r>
            <a:r>
              <a:rPr lang="de-DE" baseline="-25000" dirty="0" smtClean="0">
                <a:solidFill>
                  <a:srgbClr val="C00000"/>
                </a:solidFill>
                <a:sym typeface="Symbol"/>
              </a:rPr>
              <a:t>FWHM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 </a:t>
            </a:r>
            <a:r>
              <a:rPr lang="de-DE" dirty="0" smtClean="0">
                <a:solidFill>
                  <a:srgbClr val="C00000"/>
                </a:solidFill>
              </a:rPr>
              <a:t>200 eV</a:t>
            </a:r>
            <a:endParaRPr lang="de-DE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</a:rPr>
              <a:t>4.5 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 4.5 cm</a:t>
            </a:r>
            <a:r>
              <a:rPr lang="de-DE" baseline="30000" dirty="0" smtClean="0">
                <a:solidFill>
                  <a:srgbClr val="C00000"/>
                </a:solidFill>
                <a:sym typeface="Symbol"/>
              </a:rPr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4096 </a:t>
            </a:r>
            <a:r>
              <a:rPr lang="de-DE" dirty="0" err="1" smtClean="0">
                <a:solidFill>
                  <a:srgbClr val="C00000"/>
                </a:solidFill>
                <a:sym typeface="Symbol"/>
              </a:rPr>
              <a:t>pixels</a:t>
            </a:r>
            <a:r>
              <a:rPr lang="de-DE" dirty="0">
                <a:solidFill>
                  <a:srgbClr val="C00000"/>
                </a:solidFill>
                <a:sym typeface="Wingdings" panose="05000000000000000000" pitchFamily="2" charset="2"/>
              </a:rPr>
              <a:t>  700 µm </a:t>
            </a:r>
            <a:r>
              <a:rPr lang="de-DE" dirty="0" err="1">
                <a:solidFill>
                  <a:srgbClr val="C00000"/>
                </a:solidFill>
                <a:sym typeface="Wingdings" panose="05000000000000000000" pitchFamily="2" charset="2"/>
              </a:rPr>
              <a:t>position</a:t>
            </a:r>
            <a:r>
              <a:rPr lang="de-DE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C00000"/>
                </a:solidFill>
                <a:sym typeface="Wingdings" panose="05000000000000000000" pitchFamily="2" charset="2"/>
              </a:rPr>
              <a:t>resolution</a:t>
            </a:r>
            <a:endParaRPr lang="de-DE" dirty="0" smtClean="0">
              <a:solidFill>
                <a:srgbClr val="C00000"/>
              </a:solidFill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baseline="300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66658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" y="1124744"/>
            <a:ext cx="51492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544" y="328498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91" y="3781055"/>
            <a:ext cx="2700317" cy="251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 descr="threeInch_exQu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300192" y="1262301"/>
            <a:ext cx="1872208" cy="1881141"/>
          </a:xfrm>
          <a:prstGeom prst="rect">
            <a:avLst/>
          </a:prstGeom>
        </p:spPr>
      </p:pic>
      <p:sp>
        <p:nvSpPr>
          <p:cNvPr id="19" name="Textfeld 2"/>
          <p:cNvSpPr txBox="1"/>
          <p:nvPr/>
        </p:nvSpPr>
        <p:spPr>
          <a:xfrm>
            <a:off x="71406" y="139463"/>
            <a:ext cx="2938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@ IAXO</a:t>
            </a:r>
            <a:endParaRPr lang="de-DE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4941168"/>
            <a:ext cx="47451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Possibility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coupled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</a:t>
            </a:r>
            <a:r>
              <a:rPr lang="de-DE" dirty="0" smtClean="0">
                <a:solidFill>
                  <a:srgbClr val="C00000"/>
                </a:solidFill>
              </a:rPr>
              <a:t> 8 </a:t>
            </a:r>
            <a:r>
              <a:rPr lang="de-DE" dirty="0" err="1" smtClean="0">
                <a:solidFill>
                  <a:srgbClr val="C00000"/>
                </a:solidFill>
              </a:rPr>
              <a:t>ports</a:t>
            </a:r>
            <a:endParaRPr lang="de-DE" dirty="0" smtClean="0">
              <a:solidFill>
                <a:srgbClr val="C00000"/>
              </a:solidFill>
            </a:endParaRPr>
          </a:p>
          <a:p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About</a:t>
            </a:r>
            <a:r>
              <a:rPr lang="de-DE" dirty="0" smtClean="0"/>
              <a:t> same </a:t>
            </a:r>
            <a:r>
              <a:rPr lang="de-DE" dirty="0" err="1" smtClean="0"/>
              <a:t>performance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Micromegas</a:t>
            </a:r>
            <a:r>
              <a:rPr lang="de-DE" dirty="0" smtClean="0"/>
              <a:t> but </a:t>
            </a:r>
          </a:p>
          <a:p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 smtClean="0">
                <a:solidFill>
                  <a:srgbClr val="C00000"/>
                </a:solidFill>
              </a:rPr>
              <a:t>different </a:t>
            </a:r>
            <a:r>
              <a:rPr lang="de-DE" dirty="0" err="1" smtClean="0">
                <a:solidFill>
                  <a:srgbClr val="C00000"/>
                </a:solidFill>
              </a:rPr>
              <a:t>systematics</a:t>
            </a:r>
            <a:endParaRPr lang="de-DE" dirty="0" smtClean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7880983" y="4689962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844792" y="3913311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err="1" smtClean="0"/>
              <a:t>g</a:t>
            </a:r>
            <a:r>
              <a:rPr lang="de-DE" sz="1400" baseline="-25000" dirty="0" err="1" smtClean="0"/>
              <a:t>a</a:t>
            </a:r>
            <a:r>
              <a:rPr lang="de-DE" sz="1400" baseline="-25000" dirty="0" smtClean="0">
                <a:sym typeface="Symbol"/>
              </a:rPr>
              <a:t> </a:t>
            </a:r>
            <a:r>
              <a:rPr lang="de-DE" sz="1400" dirty="0" smtClean="0">
                <a:sym typeface="Symbol"/>
              </a:rPr>
              <a:t>= 10</a:t>
            </a:r>
            <a:r>
              <a:rPr lang="de-DE" sz="1400" baseline="30000" dirty="0" smtClean="0">
                <a:sym typeface="Symbol"/>
              </a:rPr>
              <a:t>-12</a:t>
            </a:r>
            <a:r>
              <a:rPr lang="de-DE" sz="1400" dirty="0" smtClean="0">
                <a:sym typeface="Symbol"/>
              </a:rPr>
              <a:t> GeV</a:t>
            </a:r>
            <a:r>
              <a:rPr lang="de-DE" sz="1400" baseline="30000" dirty="0" smtClean="0">
                <a:sym typeface="Symbol"/>
              </a:rPr>
              <a:t>-1</a:t>
            </a:r>
            <a:endParaRPr lang="en-US" sz="1400" baseline="30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88424" y="1700808"/>
            <a:ext cx="0" cy="10081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5400000">
            <a:off x="8239378" y="1993871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4.5 cm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8969" y="3429000"/>
            <a:ext cx="438504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MOCCA-</a:t>
            </a:r>
            <a:r>
              <a:rPr lang="de-DE" dirty="0" err="1" smtClean="0"/>
              <a:t>like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ym typeface="Symbol"/>
              </a:rPr>
              <a:t>32 </a:t>
            </a:r>
            <a:r>
              <a:rPr lang="de-DE" dirty="0" err="1" smtClean="0">
                <a:sym typeface="Symbol"/>
              </a:rPr>
              <a:t>readout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channel</a:t>
            </a:r>
            <a:endParaRPr lang="de-DE" dirty="0" smtClean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de-DE" i="1" dirty="0" smtClean="0">
                <a:solidFill>
                  <a:srgbClr val="C00000"/>
                </a:solidFill>
                <a:sym typeface="Symbol"/>
              </a:rPr>
              <a:t>E</a:t>
            </a:r>
            <a:r>
              <a:rPr lang="de-DE" baseline="-25000" dirty="0" smtClean="0">
                <a:solidFill>
                  <a:srgbClr val="C00000"/>
                </a:solidFill>
                <a:sym typeface="Symbol"/>
              </a:rPr>
              <a:t>FWHM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 </a:t>
            </a:r>
            <a:r>
              <a:rPr lang="de-DE" dirty="0" smtClean="0">
                <a:solidFill>
                  <a:srgbClr val="C00000"/>
                </a:solidFill>
              </a:rPr>
              <a:t>200 eV</a:t>
            </a:r>
            <a:endParaRPr lang="de-DE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</a:rPr>
              <a:t>4.5 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 4.5 cm</a:t>
            </a:r>
            <a:r>
              <a:rPr lang="de-DE" baseline="30000" dirty="0" smtClean="0">
                <a:solidFill>
                  <a:srgbClr val="C00000"/>
                </a:solidFill>
                <a:sym typeface="Symbol"/>
              </a:rPr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4096 </a:t>
            </a:r>
            <a:r>
              <a:rPr lang="de-DE" dirty="0" err="1" smtClean="0">
                <a:solidFill>
                  <a:srgbClr val="C00000"/>
                </a:solidFill>
                <a:sym typeface="Symbol"/>
              </a:rPr>
              <a:t>pixels</a:t>
            </a:r>
            <a:r>
              <a:rPr lang="de-DE" dirty="0">
                <a:solidFill>
                  <a:srgbClr val="C00000"/>
                </a:solidFill>
                <a:sym typeface="Wingdings" panose="05000000000000000000" pitchFamily="2" charset="2"/>
              </a:rPr>
              <a:t>  700 µm </a:t>
            </a:r>
            <a:r>
              <a:rPr lang="de-DE" dirty="0" err="1">
                <a:solidFill>
                  <a:srgbClr val="C00000"/>
                </a:solidFill>
                <a:sym typeface="Wingdings" panose="05000000000000000000" pitchFamily="2" charset="2"/>
              </a:rPr>
              <a:t>position</a:t>
            </a:r>
            <a:r>
              <a:rPr lang="de-DE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C00000"/>
                </a:solidFill>
                <a:sym typeface="Wingdings" panose="05000000000000000000" pitchFamily="2" charset="2"/>
              </a:rPr>
              <a:t>resolution</a:t>
            </a:r>
            <a:endParaRPr lang="de-DE" dirty="0" smtClean="0">
              <a:solidFill>
                <a:srgbClr val="C00000"/>
              </a:solidFill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baseline="300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3398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" y="1124744"/>
            <a:ext cx="51492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544" y="328498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91" y="3781055"/>
            <a:ext cx="2700317" cy="251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 descr="threeInch_exQu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300192" y="1262301"/>
            <a:ext cx="1872208" cy="1881141"/>
          </a:xfrm>
          <a:prstGeom prst="rect">
            <a:avLst/>
          </a:prstGeom>
        </p:spPr>
      </p:pic>
      <p:sp>
        <p:nvSpPr>
          <p:cNvPr id="19" name="Textfeld 2"/>
          <p:cNvSpPr txBox="1"/>
          <p:nvPr/>
        </p:nvSpPr>
        <p:spPr>
          <a:xfrm>
            <a:off x="71406" y="139463"/>
            <a:ext cx="2938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@ IAXO</a:t>
            </a:r>
            <a:endParaRPr lang="de-DE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98969" y="3429000"/>
            <a:ext cx="438504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MOCCA-</a:t>
            </a:r>
            <a:r>
              <a:rPr lang="de-DE" dirty="0" err="1" smtClean="0"/>
              <a:t>like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ym typeface="Symbol"/>
              </a:rPr>
              <a:t>32 </a:t>
            </a:r>
            <a:r>
              <a:rPr lang="de-DE" dirty="0" err="1" smtClean="0">
                <a:sym typeface="Symbol"/>
              </a:rPr>
              <a:t>readout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channel</a:t>
            </a:r>
            <a:endParaRPr lang="de-DE" dirty="0" smtClean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de-DE" i="1" dirty="0" smtClean="0">
                <a:solidFill>
                  <a:srgbClr val="C00000"/>
                </a:solidFill>
                <a:sym typeface="Symbol"/>
              </a:rPr>
              <a:t>E</a:t>
            </a:r>
            <a:r>
              <a:rPr lang="de-DE" baseline="-25000" dirty="0" smtClean="0">
                <a:solidFill>
                  <a:srgbClr val="C00000"/>
                </a:solidFill>
                <a:sym typeface="Symbol"/>
              </a:rPr>
              <a:t>FWHM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 </a:t>
            </a:r>
            <a:r>
              <a:rPr lang="de-DE" dirty="0" smtClean="0">
                <a:solidFill>
                  <a:srgbClr val="C00000"/>
                </a:solidFill>
              </a:rPr>
              <a:t>200 eV</a:t>
            </a:r>
            <a:endParaRPr lang="de-DE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</a:rPr>
              <a:t>4.5 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 4.5 cm</a:t>
            </a:r>
            <a:r>
              <a:rPr lang="de-DE" baseline="30000" dirty="0" smtClean="0">
                <a:solidFill>
                  <a:srgbClr val="C00000"/>
                </a:solidFill>
                <a:sym typeface="Symbol"/>
              </a:rPr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4096 </a:t>
            </a:r>
            <a:r>
              <a:rPr lang="de-DE" dirty="0" err="1" smtClean="0">
                <a:solidFill>
                  <a:srgbClr val="C00000"/>
                </a:solidFill>
                <a:sym typeface="Symbol"/>
              </a:rPr>
              <a:t>pixels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de-DE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700 µm </a:t>
            </a:r>
            <a:r>
              <a:rPr lang="de-DE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position</a:t>
            </a:r>
            <a:r>
              <a:rPr lang="de-DE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resolution</a:t>
            </a:r>
            <a:endParaRPr lang="de-DE" dirty="0" smtClean="0">
              <a:solidFill>
                <a:srgbClr val="C00000"/>
              </a:solidFill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baseline="30000" dirty="0">
              <a:sym typeface="Symbo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4941168"/>
            <a:ext cx="47451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Possibility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coupled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one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of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</a:t>
            </a:r>
            <a:r>
              <a:rPr lang="de-DE" dirty="0" smtClean="0">
                <a:solidFill>
                  <a:srgbClr val="C00000"/>
                </a:solidFill>
              </a:rPr>
              <a:t> 8 </a:t>
            </a:r>
            <a:r>
              <a:rPr lang="de-DE" dirty="0" err="1" smtClean="0">
                <a:solidFill>
                  <a:srgbClr val="C00000"/>
                </a:solidFill>
              </a:rPr>
              <a:t>ports</a:t>
            </a:r>
            <a:endParaRPr lang="de-DE" dirty="0" smtClean="0">
              <a:solidFill>
                <a:srgbClr val="C00000"/>
              </a:solidFill>
            </a:endParaRPr>
          </a:p>
          <a:p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About</a:t>
            </a:r>
            <a:r>
              <a:rPr lang="de-DE" dirty="0" smtClean="0"/>
              <a:t> same </a:t>
            </a:r>
            <a:r>
              <a:rPr lang="de-DE" dirty="0" err="1" smtClean="0"/>
              <a:t>performance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Micromegas</a:t>
            </a:r>
            <a:r>
              <a:rPr lang="de-DE" dirty="0" smtClean="0"/>
              <a:t> but </a:t>
            </a:r>
          </a:p>
          <a:p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 smtClean="0">
                <a:solidFill>
                  <a:srgbClr val="C00000"/>
                </a:solidFill>
              </a:rPr>
              <a:t>different </a:t>
            </a:r>
            <a:r>
              <a:rPr lang="de-DE" dirty="0" err="1" smtClean="0">
                <a:solidFill>
                  <a:srgbClr val="C00000"/>
                </a:solidFill>
              </a:rPr>
              <a:t>systematics</a:t>
            </a:r>
            <a:endParaRPr lang="de-DE" dirty="0" smtClean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dirty="0" err="1" smtClean="0"/>
              <a:t>Detection</a:t>
            </a:r>
            <a:r>
              <a:rPr lang="de-DE" dirty="0" smtClean="0"/>
              <a:t> </a:t>
            </a:r>
            <a:r>
              <a:rPr lang="de-DE" dirty="0" err="1" smtClean="0"/>
              <a:t>area</a:t>
            </a:r>
            <a:r>
              <a:rPr lang="de-DE" dirty="0" smtClean="0"/>
              <a:t> large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focused</a:t>
            </a:r>
            <a:r>
              <a:rPr lang="de-DE" dirty="0" smtClean="0"/>
              <a:t> </a:t>
            </a:r>
            <a:r>
              <a:rPr lang="de-DE" dirty="0" err="1" smtClean="0"/>
              <a:t>spot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      </a:t>
            </a:r>
            <a:r>
              <a:rPr lang="de-DE" dirty="0" smtClean="0">
                <a:solidFill>
                  <a:srgbClr val="C00000"/>
                </a:solidFill>
                <a:sym typeface="Wingdings" panose="05000000000000000000" pitchFamily="2" charset="2"/>
              </a:rPr>
              <a:t>in-situ </a:t>
            </a:r>
            <a:r>
              <a:rPr lang="de-DE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background</a:t>
            </a:r>
            <a:r>
              <a:rPr lang="de-DE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measurements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7880983" y="4689962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844792" y="3913311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err="1" smtClean="0"/>
              <a:t>g</a:t>
            </a:r>
            <a:r>
              <a:rPr lang="de-DE" sz="1400" baseline="-25000" dirty="0" err="1" smtClean="0"/>
              <a:t>a</a:t>
            </a:r>
            <a:r>
              <a:rPr lang="de-DE" sz="1400" baseline="-25000" dirty="0" smtClean="0">
                <a:sym typeface="Symbol"/>
              </a:rPr>
              <a:t> </a:t>
            </a:r>
            <a:r>
              <a:rPr lang="de-DE" sz="1400" dirty="0" smtClean="0">
                <a:sym typeface="Symbol"/>
              </a:rPr>
              <a:t>= 10</a:t>
            </a:r>
            <a:r>
              <a:rPr lang="de-DE" sz="1400" baseline="30000" dirty="0" smtClean="0">
                <a:sym typeface="Symbol"/>
              </a:rPr>
              <a:t>-12</a:t>
            </a:r>
            <a:r>
              <a:rPr lang="de-DE" sz="1400" dirty="0" smtClean="0">
                <a:sym typeface="Symbol"/>
              </a:rPr>
              <a:t> GeV</a:t>
            </a:r>
            <a:r>
              <a:rPr lang="de-DE" sz="1400" baseline="30000" dirty="0" smtClean="0">
                <a:sym typeface="Symbol"/>
              </a:rPr>
              <a:t>-1</a:t>
            </a:r>
            <a:endParaRPr lang="en-US" sz="1400" baseline="30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88424" y="1700808"/>
            <a:ext cx="0" cy="10081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5400000">
            <a:off x="8239378" y="1993871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4.5 cm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876296" y="1841559"/>
            <a:ext cx="720000" cy="720080"/>
          </a:xfrm>
          <a:prstGeom prst="ellipse">
            <a:avLst/>
          </a:prstGeom>
          <a:solidFill>
            <a:srgbClr val="4F81BD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36" y="3736416"/>
            <a:ext cx="278857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1406" y="139463"/>
            <a:ext cx="2938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@ IAXO</a:t>
            </a:r>
            <a:endParaRPr lang="de-DE" sz="3600" dirty="0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" y="1124744"/>
            <a:ext cx="51492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544" y="357301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42" y="1340768"/>
            <a:ext cx="1728192" cy="17281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8969" y="3429000"/>
            <a:ext cx="230082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maXs-20 </a:t>
            </a:r>
            <a:r>
              <a:rPr lang="de-DE" dirty="0" err="1" smtClean="0"/>
              <a:t>detector</a:t>
            </a:r>
            <a:r>
              <a:rPr lang="de-DE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ym typeface="Symbol"/>
              </a:rPr>
              <a:t>32 </a:t>
            </a:r>
            <a:r>
              <a:rPr lang="de-DE" dirty="0" err="1" smtClean="0">
                <a:sym typeface="Symbol"/>
              </a:rPr>
              <a:t>readout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channel</a:t>
            </a:r>
            <a:endParaRPr lang="de-DE" dirty="0" smtClean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olidFill>
                  <a:srgbClr val="C00000"/>
                </a:solidFill>
                <a:sym typeface="Symbol"/>
              </a:rPr>
              <a:t></a:t>
            </a:r>
            <a:r>
              <a:rPr lang="de-DE" i="1" dirty="0" smtClean="0">
                <a:solidFill>
                  <a:srgbClr val="C00000"/>
                </a:solidFill>
                <a:sym typeface="Symbol"/>
              </a:rPr>
              <a:t>E</a:t>
            </a:r>
            <a:r>
              <a:rPr lang="de-DE" baseline="-25000" dirty="0" smtClean="0">
                <a:solidFill>
                  <a:srgbClr val="C00000"/>
                </a:solidFill>
                <a:sym typeface="Symbol"/>
              </a:rPr>
              <a:t>FWHM</a:t>
            </a:r>
            <a:r>
              <a:rPr lang="de-DE" dirty="0" smtClean="0">
                <a:solidFill>
                  <a:srgbClr val="C00000"/>
                </a:solidFill>
                <a:sym typeface="Symbol"/>
              </a:rPr>
              <a:t> = </a:t>
            </a:r>
            <a:r>
              <a:rPr lang="de-DE" dirty="0" smtClean="0">
                <a:solidFill>
                  <a:srgbClr val="C00000"/>
                </a:solidFill>
              </a:rPr>
              <a:t>2 eV</a:t>
            </a:r>
            <a:endParaRPr lang="de-DE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/>
              <a:t>2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 2 mm</a:t>
            </a:r>
            <a:r>
              <a:rPr lang="de-DE" baseline="30000" dirty="0" smtClean="0">
                <a:sym typeface="Symbol"/>
              </a:rPr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sym typeface="Symbol"/>
              </a:rPr>
              <a:t>64 </a:t>
            </a:r>
            <a:r>
              <a:rPr lang="de-DE" dirty="0" err="1" smtClean="0">
                <a:sym typeface="Symbol"/>
              </a:rPr>
              <a:t>pixels</a:t>
            </a:r>
            <a:endParaRPr lang="de-DE" dirty="0" smtClean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baseline="30000" dirty="0">
              <a:sym typeface="Symbo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5135926"/>
            <a:ext cx="5020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A</a:t>
            </a:r>
            <a:r>
              <a:rPr lang="de-DE" dirty="0" err="1" smtClean="0"/>
              <a:t>llow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to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investigate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fine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structures</a:t>
            </a:r>
            <a:r>
              <a:rPr lang="de-DE" dirty="0" smtClean="0">
                <a:solidFill>
                  <a:srgbClr val="C00000"/>
                </a:solidFill>
              </a:rPr>
              <a:t> in </a:t>
            </a:r>
            <a:r>
              <a:rPr lang="de-DE" dirty="0" err="1" smtClean="0">
                <a:solidFill>
                  <a:srgbClr val="C00000"/>
                </a:solidFill>
              </a:rPr>
              <a:t>the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spectrum </a:t>
            </a:r>
          </a:p>
          <a:p>
            <a:r>
              <a:rPr lang="en-US" dirty="0" smtClean="0"/>
              <a:t>originating </a:t>
            </a:r>
            <a:r>
              <a:rPr lang="en-US" dirty="0"/>
              <a:t>from </a:t>
            </a:r>
            <a:r>
              <a:rPr lang="en-US" dirty="0" smtClean="0"/>
              <a:t>processes </a:t>
            </a:r>
            <a:r>
              <a:rPr lang="en-US" dirty="0"/>
              <a:t>involving electrons, </a:t>
            </a:r>
            <a:endParaRPr lang="en-US" dirty="0" smtClean="0"/>
          </a:p>
          <a:p>
            <a:r>
              <a:rPr lang="en-US" dirty="0" smtClean="0"/>
              <a:t>bremsstrahlung</a:t>
            </a:r>
            <a:r>
              <a:rPr lang="en-US" dirty="0"/>
              <a:t>, </a:t>
            </a:r>
            <a:r>
              <a:rPr lang="en-US" dirty="0" smtClean="0"/>
              <a:t>Compton and </a:t>
            </a:r>
            <a:r>
              <a:rPr lang="en-US" dirty="0" err="1"/>
              <a:t>axio</a:t>
            </a:r>
            <a:r>
              <a:rPr lang="en-US" dirty="0"/>
              <a:t>-recombination</a:t>
            </a:r>
            <a:endParaRPr lang="de-DE" dirty="0" smtClean="0"/>
          </a:p>
        </p:txBody>
      </p:sp>
      <p:sp>
        <p:nvSpPr>
          <p:cNvPr id="14" name="TextBox 13"/>
          <p:cNvSpPr txBox="1"/>
          <p:nvPr/>
        </p:nvSpPr>
        <p:spPr>
          <a:xfrm rot="5400000">
            <a:off x="7880983" y="4689962"/>
            <a:ext cx="2155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I. </a:t>
            </a:r>
            <a:r>
              <a:rPr lang="de-DE" sz="1200" dirty="0" err="1" smtClean="0"/>
              <a:t>Irastorza</a:t>
            </a:r>
            <a:r>
              <a:rPr lang="de-DE" sz="1200" dirty="0" smtClean="0"/>
              <a:t> IAXO </a:t>
            </a:r>
            <a:r>
              <a:rPr lang="de-DE" sz="1200" dirty="0" err="1" smtClean="0"/>
              <a:t>LoI</a:t>
            </a:r>
            <a:r>
              <a:rPr lang="de-DE" sz="1200" dirty="0" smtClean="0"/>
              <a:t> CERN  2013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7167123" y="3913311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 err="1" smtClean="0"/>
              <a:t>g</a:t>
            </a:r>
            <a:r>
              <a:rPr lang="de-DE" sz="1400" baseline="-25000" dirty="0" err="1" smtClean="0"/>
              <a:t>a</a:t>
            </a:r>
            <a:r>
              <a:rPr lang="de-DE" sz="1400" baseline="-25000" dirty="0" err="1">
                <a:sym typeface="Symbol"/>
              </a:rPr>
              <a:t>e</a:t>
            </a:r>
            <a:r>
              <a:rPr lang="de-DE" sz="1400" baseline="-25000" dirty="0" smtClean="0">
                <a:sym typeface="Symbol"/>
              </a:rPr>
              <a:t> </a:t>
            </a:r>
            <a:r>
              <a:rPr lang="de-DE" sz="1400" dirty="0" smtClean="0">
                <a:sym typeface="Symbol"/>
              </a:rPr>
              <a:t>= 10</a:t>
            </a:r>
            <a:r>
              <a:rPr lang="de-DE" sz="1400" baseline="30000" dirty="0" smtClean="0">
                <a:sym typeface="Symbol"/>
              </a:rPr>
              <a:t>-13</a:t>
            </a:r>
            <a:r>
              <a:rPr lang="de-DE" sz="1400" dirty="0" smtClean="0">
                <a:sym typeface="Symbol"/>
              </a:rPr>
              <a:t> </a:t>
            </a:r>
            <a:endParaRPr lang="en-US" sz="1400" baseline="30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388424" y="1700808"/>
            <a:ext cx="0" cy="10081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5400000">
            <a:off x="8283461" y="199387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</a:t>
            </a:r>
            <a:r>
              <a:rPr lang="de-DE" dirty="0" smtClean="0"/>
              <a:t> </a:t>
            </a:r>
            <a:r>
              <a:rPr lang="de-DE" dirty="0"/>
              <a:t>m</a:t>
            </a:r>
            <a:r>
              <a:rPr lang="de-DE" dirty="0" smtClean="0"/>
              <a:t>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3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147613" y="3882534"/>
            <a:ext cx="8820472" cy="2817882"/>
            <a:chOff x="179512" y="3882534"/>
            <a:chExt cx="8820472" cy="2817882"/>
          </a:xfrm>
        </p:grpSpPr>
        <p:pic>
          <p:nvPicPr>
            <p:cNvPr id="4659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16023" r="7136" b="27337"/>
            <a:stretch>
              <a:fillRect/>
            </a:stretch>
          </p:blipFill>
          <p:spPr bwMode="auto">
            <a:xfrm>
              <a:off x="179512" y="3933056"/>
              <a:ext cx="8820472" cy="2767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7" name="Gerade Verbindung mit Pfeil 6"/>
            <p:cNvCxnSpPr/>
            <p:nvPr/>
          </p:nvCxnSpPr>
          <p:spPr>
            <a:xfrm>
              <a:off x="1763688" y="4221088"/>
              <a:ext cx="0" cy="1872208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none" w="med" len="med"/>
              <a:tailEnd type="triangle" w="med" len="med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"/>
            <p:cNvSpPr txBox="1"/>
            <p:nvPr/>
          </p:nvSpPr>
          <p:spPr>
            <a:xfrm>
              <a:off x="1547664" y="3882534"/>
              <a:ext cx="1296144" cy="338554"/>
            </a:xfrm>
            <a:prstGeom prst="rect">
              <a:avLst/>
            </a:prstGeom>
            <a:noFill/>
            <a:effectLst>
              <a:glow rad="101600">
                <a:schemeClr val="bg1">
                  <a:alpha val="60000"/>
                </a:schemeClr>
              </a:glow>
              <a:outerShdw blurRad="76200" dist="38100" dir="5400000" algn="t" rotWithShape="0">
                <a:schemeClr val="bg1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de-DE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Xe</a:t>
              </a:r>
              <a:r>
                <a:rPr lang="de-DE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gas </a:t>
              </a:r>
              <a:r>
                <a:rPr lang="de-DE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jet</a:t>
              </a:r>
              <a:endParaRPr lang="de-D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TextBox 1"/>
            <p:cNvSpPr txBox="1"/>
            <p:nvPr/>
          </p:nvSpPr>
          <p:spPr>
            <a:xfrm>
              <a:off x="4355976" y="5034662"/>
              <a:ext cx="1152128" cy="338554"/>
            </a:xfrm>
            <a:prstGeom prst="rect">
              <a:avLst/>
            </a:prstGeom>
            <a:solidFill>
              <a:srgbClr val="FFFFFF">
                <a:alpha val="3000"/>
              </a:srgbClr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  <a:outerShdw blurRad="88900" dist="38100" dir="5400000" algn="t" rotWithShape="0">
                <a:schemeClr val="bg1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solidFill>
                    <a:srgbClr val="6699FF"/>
                  </a:solidFill>
                </a:rPr>
                <a:t>Xe</a:t>
              </a:r>
              <a:r>
                <a:rPr lang="de-DE" b="1" baseline="30000" dirty="0" smtClean="0">
                  <a:solidFill>
                    <a:srgbClr val="6699FF"/>
                  </a:solidFill>
                </a:rPr>
                <a:t>54+</a:t>
              </a:r>
              <a:r>
                <a:rPr lang="de-DE" b="1" dirty="0" smtClean="0">
                  <a:solidFill>
                    <a:srgbClr val="6699FF"/>
                  </a:solidFill>
                </a:rPr>
                <a:t> </a:t>
              </a:r>
              <a:r>
                <a:rPr lang="de-DE" b="1" dirty="0" err="1" smtClean="0">
                  <a:solidFill>
                    <a:srgbClr val="6699FF"/>
                  </a:solidFill>
                </a:rPr>
                <a:t>ions</a:t>
              </a:r>
              <a:endParaRPr lang="de-DE" b="1" dirty="0" smtClean="0">
                <a:solidFill>
                  <a:srgbClr val="6699FF"/>
                </a:solidFill>
              </a:endParaRPr>
            </a:p>
          </p:txBody>
        </p:sp>
        <p:sp>
          <p:nvSpPr>
            <p:cNvPr id="32" name="Freihandform 31"/>
            <p:cNvSpPr/>
            <p:nvPr/>
          </p:nvSpPr>
          <p:spPr>
            <a:xfrm>
              <a:off x="1772768" y="5338192"/>
              <a:ext cx="6105702" cy="144578"/>
            </a:xfrm>
            <a:custGeom>
              <a:avLst/>
              <a:gdLst>
                <a:gd name="connsiteX0" fmla="*/ 6605625 w 6605625"/>
                <a:gd name="connsiteY0" fmla="*/ 142646 h 164591"/>
                <a:gd name="connsiteX1" fmla="*/ 4023360 w 6605625"/>
                <a:gd name="connsiteY1" fmla="*/ 3657 h 164591"/>
                <a:gd name="connsiteX2" fmla="*/ 0 w 6605625"/>
                <a:gd name="connsiteY2" fmla="*/ 164591 h 16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05625" h="164591">
                  <a:moveTo>
                    <a:pt x="6605625" y="142646"/>
                  </a:moveTo>
                  <a:cubicBezTo>
                    <a:pt x="5864961" y="71323"/>
                    <a:pt x="5124297" y="0"/>
                    <a:pt x="4023360" y="3657"/>
                  </a:cubicBezTo>
                  <a:cubicBezTo>
                    <a:pt x="2922423" y="7314"/>
                    <a:pt x="1461211" y="85952"/>
                    <a:pt x="0" y="164591"/>
                  </a:cubicBezTo>
                </a:path>
              </a:pathLst>
            </a:custGeom>
            <a:ln w="57150">
              <a:solidFill>
                <a:srgbClr val="6699FF"/>
              </a:solidFill>
              <a:headEnd type="none" w="med" len="med"/>
              <a:tailEnd type="triangl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 rot="16200000">
              <a:off x="-33339" y="5082012"/>
              <a:ext cx="1196305" cy="338554"/>
            </a:xfrm>
            <a:prstGeom prst="rect">
              <a:avLst/>
            </a:prstGeom>
            <a:solidFill>
              <a:srgbClr val="000000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solidFill>
                    <a:schemeClr val="bg1"/>
                  </a:solidFill>
                  <a:effectLst>
                    <a:outerShdw blurRad="76200" dir="5400000" algn="t" rotWithShape="0">
                      <a:schemeClr val="bg1"/>
                    </a:outerShdw>
                  </a:effectLst>
                </a:rPr>
                <a:t>maXs-200</a:t>
              </a:r>
              <a:endParaRPr lang="de-DE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35" name="Freihandform 34"/>
            <p:cNvSpPr/>
            <p:nvPr/>
          </p:nvSpPr>
          <p:spPr>
            <a:xfrm rot="10394029">
              <a:off x="1194430" y="5463119"/>
              <a:ext cx="509470" cy="96308"/>
            </a:xfrm>
            <a:custGeom>
              <a:avLst/>
              <a:gdLst>
                <a:gd name="connsiteX0" fmla="*/ 0 w 576125"/>
                <a:gd name="connsiteY0" fmla="*/ 58141 h 62545"/>
                <a:gd name="connsiteX1" fmla="*/ 79283 w 576125"/>
                <a:gd name="connsiteY1" fmla="*/ 0 h 62545"/>
                <a:gd name="connsiteX2" fmla="*/ 147995 w 576125"/>
                <a:gd name="connsiteY2" fmla="*/ 58141 h 62545"/>
                <a:gd name="connsiteX3" fmla="*/ 216707 w 576125"/>
                <a:gd name="connsiteY3" fmla="*/ 0 h 62545"/>
                <a:gd name="connsiteX4" fmla="*/ 295991 w 576125"/>
                <a:gd name="connsiteY4" fmla="*/ 58141 h 62545"/>
                <a:gd name="connsiteX5" fmla="*/ 364703 w 576125"/>
                <a:gd name="connsiteY5" fmla="*/ 0 h 62545"/>
                <a:gd name="connsiteX6" fmla="*/ 438700 w 576125"/>
                <a:gd name="connsiteY6" fmla="*/ 58141 h 62545"/>
                <a:gd name="connsiteX7" fmla="*/ 502127 w 576125"/>
                <a:gd name="connsiteY7" fmla="*/ 26427 h 62545"/>
                <a:gd name="connsiteX8" fmla="*/ 576125 w 576125"/>
                <a:gd name="connsiteY8" fmla="*/ 26427 h 6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125" h="62545">
                  <a:moveTo>
                    <a:pt x="0" y="58141"/>
                  </a:moveTo>
                  <a:cubicBezTo>
                    <a:pt x="27308" y="29070"/>
                    <a:pt x="54617" y="0"/>
                    <a:pt x="79283" y="0"/>
                  </a:cubicBezTo>
                  <a:cubicBezTo>
                    <a:pt x="103949" y="0"/>
                    <a:pt x="125091" y="58141"/>
                    <a:pt x="147995" y="58141"/>
                  </a:cubicBezTo>
                  <a:cubicBezTo>
                    <a:pt x="170899" y="58141"/>
                    <a:pt x="192041" y="0"/>
                    <a:pt x="216707" y="0"/>
                  </a:cubicBezTo>
                  <a:cubicBezTo>
                    <a:pt x="241373" y="0"/>
                    <a:pt x="271325" y="58141"/>
                    <a:pt x="295991" y="58141"/>
                  </a:cubicBezTo>
                  <a:cubicBezTo>
                    <a:pt x="320657" y="58141"/>
                    <a:pt x="340918" y="0"/>
                    <a:pt x="364703" y="0"/>
                  </a:cubicBezTo>
                  <a:cubicBezTo>
                    <a:pt x="388488" y="0"/>
                    <a:pt x="415796" y="53737"/>
                    <a:pt x="438700" y="58141"/>
                  </a:cubicBezTo>
                  <a:cubicBezTo>
                    <a:pt x="461604" y="62545"/>
                    <a:pt x="479223" y="31713"/>
                    <a:pt x="502127" y="26427"/>
                  </a:cubicBezTo>
                  <a:cubicBezTo>
                    <a:pt x="525031" y="21141"/>
                    <a:pt x="550578" y="23784"/>
                    <a:pt x="576125" y="26427"/>
                  </a:cubicBezTo>
                </a:path>
              </a:pathLst>
            </a:custGeom>
            <a:ln w="28575">
              <a:solidFill>
                <a:srgbClr val="FFFF00"/>
              </a:solidFill>
              <a:headEnd type="none" w="med" len="med"/>
              <a:tailEnd type="triangle" w="med" len="med"/>
            </a:ln>
            <a:effectLst>
              <a:glow rad="101600">
                <a:srgbClr val="FFFF00">
                  <a:alpha val="6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xplosion 1 36"/>
            <p:cNvSpPr/>
            <p:nvPr/>
          </p:nvSpPr>
          <p:spPr>
            <a:xfrm>
              <a:off x="1650429" y="5389951"/>
              <a:ext cx="216023" cy="186366"/>
            </a:xfrm>
            <a:prstGeom prst="irregularSeal1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2987824" y="4057327"/>
              <a:ext cx="3096344" cy="307777"/>
            </a:xfrm>
            <a:prstGeom prst="rect">
              <a:avLst/>
            </a:prstGeom>
            <a:solidFill>
              <a:srgbClr val="000000">
                <a:alpha val="40000"/>
              </a:srgb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31750"/>
            </a:effectLst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</a:rPr>
                <a:t>Experimental Storage Ring at GSI</a:t>
              </a:r>
            </a:p>
          </p:txBody>
        </p:sp>
      </p:grpSp>
      <p:sp>
        <p:nvSpPr>
          <p:cNvPr id="21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Textfeld 6"/>
          <p:cNvSpPr txBox="1"/>
          <p:nvPr/>
        </p:nvSpPr>
        <p:spPr>
          <a:xfrm>
            <a:off x="71406" y="139463"/>
            <a:ext cx="7126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on </a:t>
            </a:r>
            <a:r>
              <a:rPr lang="de-DE" sz="3600" dirty="0" err="1" smtClean="0"/>
              <a:t>the</a:t>
            </a:r>
            <a:r>
              <a:rPr lang="de-DE" sz="3600" dirty="0" smtClean="0"/>
              <a:t> </a:t>
            </a:r>
            <a:r>
              <a:rPr lang="de-DE" sz="3600" dirty="0" err="1" smtClean="0"/>
              <a:t>road</a:t>
            </a:r>
            <a:r>
              <a:rPr lang="de-DE" sz="3600" dirty="0" smtClean="0"/>
              <a:t> </a:t>
            </a:r>
            <a:r>
              <a:rPr lang="de-DE" sz="3600" dirty="0" err="1" smtClean="0"/>
              <a:t>to</a:t>
            </a:r>
            <a:r>
              <a:rPr lang="de-DE" sz="3600" dirty="0" smtClean="0"/>
              <a:t> GSI- Darmstadt</a:t>
            </a:r>
            <a:endParaRPr lang="de-DE" sz="3600" dirty="0"/>
          </a:p>
        </p:txBody>
      </p:sp>
      <p:sp>
        <p:nvSpPr>
          <p:cNvPr id="23" name="Textfeld 38"/>
          <p:cNvSpPr txBox="1"/>
          <p:nvPr/>
        </p:nvSpPr>
        <p:spPr>
          <a:xfrm>
            <a:off x="4152324" y="878516"/>
            <a:ext cx="5028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Heidelberg University, Friedrich-Schiller University Jena </a:t>
            </a:r>
          </a:p>
          <a:p>
            <a:pPr algn="ctr">
              <a:spcBef>
                <a:spcPts val="0"/>
              </a:spcBef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and Helmholtz-Institute Jena for SPARC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0041" t="6893" r="5322"/>
          <a:stretch/>
        </p:blipFill>
        <p:spPr bwMode="auto">
          <a:xfrm>
            <a:off x="147613" y="1076528"/>
            <a:ext cx="3625702" cy="26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65100" dist="38100" dir="2700000" algn="tl" rotWithShape="0">
              <a:prstClr val="black">
                <a:alpha val="71000"/>
              </a:prst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3868559" y="1319502"/>
            <a:ext cx="5167937" cy="2545354"/>
            <a:chOff x="52135" y="1171678"/>
            <a:chExt cx="5167937" cy="2545354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135" y="1171678"/>
              <a:ext cx="5167937" cy="2545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feld 5"/>
            <p:cNvSpPr txBox="1"/>
            <p:nvPr/>
          </p:nvSpPr>
          <p:spPr>
            <a:xfrm>
              <a:off x="616700" y="3018494"/>
              <a:ext cx="7382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err="1" smtClean="0">
                  <a:solidFill>
                    <a:schemeClr val="bg1">
                      <a:lumMod val="50000"/>
                    </a:schemeClr>
                  </a:solidFill>
                </a:rPr>
                <a:t>Xe</a:t>
              </a:r>
              <a:r>
                <a:rPr 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 target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Textfeld 6"/>
            <p:cNvSpPr txBox="1"/>
            <p:nvPr/>
          </p:nvSpPr>
          <p:spPr>
            <a:xfrm>
              <a:off x="1348164" y="1263399"/>
              <a:ext cx="7106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  <a:latin typeface="Calibri" pitchFamily="34" charset="0"/>
                </a:rPr>
                <a:t>H-like </a:t>
              </a:r>
              <a:r>
                <a:rPr lang="en-US" sz="900" b="1" dirty="0" smtClean="0">
                  <a:solidFill>
                    <a:srgbClr val="FF0000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Symbol" pitchFamily="18" charset="2"/>
                </a:rPr>
                <a:t>a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Calibri" pitchFamily="34" charset="0"/>
                </a:rPr>
                <a:t>1</a:t>
              </a:r>
              <a:endParaRPr lang="en-US" sz="900" b="1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25" name="Textfeld 7"/>
            <p:cNvSpPr txBox="1"/>
            <p:nvPr/>
          </p:nvSpPr>
          <p:spPr>
            <a:xfrm>
              <a:off x="1213500" y="1963645"/>
              <a:ext cx="73827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  <a:latin typeface="Calibri" pitchFamily="34" charset="0"/>
                </a:rPr>
                <a:t>H-like </a:t>
              </a:r>
              <a:r>
                <a:rPr lang="en-US" sz="900" b="1" dirty="0" smtClean="0">
                  <a:solidFill>
                    <a:srgbClr val="FF0000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Symbol" pitchFamily="18" charset="2"/>
                </a:rPr>
                <a:t>a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Calibri" pitchFamily="34" charset="0"/>
                </a:rPr>
                <a:t>2</a:t>
              </a:r>
              <a:endParaRPr lang="en-US" sz="900" b="1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26" name="Textfeld 9"/>
            <p:cNvSpPr txBox="1"/>
            <p:nvPr/>
          </p:nvSpPr>
          <p:spPr>
            <a:xfrm>
              <a:off x="1094408" y="2529518"/>
              <a:ext cx="781705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chemeClr val="accent6"/>
                  </a:solidFill>
                  <a:latin typeface="Calibri" pitchFamily="34" charset="0"/>
                </a:rPr>
                <a:t>He-like </a:t>
              </a:r>
              <a:r>
                <a:rPr lang="en-US" sz="900" b="1" dirty="0" smtClean="0">
                  <a:solidFill>
                    <a:schemeClr val="accent6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Symbol" pitchFamily="18" charset="2"/>
                </a:rPr>
                <a:t>a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Calibri" pitchFamily="34" charset="0"/>
                </a:rPr>
                <a:t>1</a:t>
              </a:r>
              <a:endParaRPr lang="en-US" sz="900" b="1" baseline="-25000" dirty="0">
                <a:solidFill>
                  <a:schemeClr val="accent6"/>
                </a:solidFill>
                <a:latin typeface="Calibri" pitchFamily="34" charset="0"/>
              </a:endParaRPr>
            </a:p>
          </p:txBody>
        </p:sp>
        <p:sp>
          <p:nvSpPr>
            <p:cNvPr id="27" name="Textfeld 10"/>
            <p:cNvSpPr txBox="1"/>
            <p:nvPr/>
          </p:nvSpPr>
          <p:spPr>
            <a:xfrm>
              <a:off x="934315" y="2748488"/>
              <a:ext cx="781705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chemeClr val="accent6"/>
                  </a:solidFill>
                  <a:latin typeface="Calibri" pitchFamily="34" charset="0"/>
                </a:rPr>
                <a:t>He-like </a:t>
              </a:r>
              <a:r>
                <a:rPr lang="en-US" sz="900" b="1" dirty="0" smtClean="0">
                  <a:solidFill>
                    <a:schemeClr val="accent6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Symbol" pitchFamily="18" charset="2"/>
                </a:rPr>
                <a:t>a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Calibri" pitchFamily="34" charset="0"/>
                </a:rPr>
                <a:t>2</a:t>
              </a:r>
              <a:endParaRPr lang="en-US" sz="900" b="1" baseline="-25000" dirty="0">
                <a:solidFill>
                  <a:schemeClr val="accent6"/>
                </a:solidFill>
                <a:latin typeface="Calibri" pitchFamily="34" charset="0"/>
              </a:endParaRPr>
            </a:p>
          </p:txBody>
        </p:sp>
        <p:sp>
          <p:nvSpPr>
            <p:cNvPr id="28" name="Textfeld 11"/>
            <p:cNvSpPr txBox="1"/>
            <p:nvPr/>
          </p:nvSpPr>
          <p:spPr>
            <a:xfrm>
              <a:off x="2570961" y="2894278"/>
              <a:ext cx="868561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chemeClr val="accent6"/>
                  </a:solidFill>
                  <a:latin typeface="Calibri" pitchFamily="34" charset="0"/>
                </a:rPr>
                <a:t>He-like </a:t>
              </a:r>
              <a:r>
                <a:rPr lang="en-US" sz="900" b="1" dirty="0" smtClean="0">
                  <a:solidFill>
                    <a:schemeClr val="accent6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Symbol" pitchFamily="18" charset="2"/>
                </a:rPr>
                <a:t>b1,</a:t>
              </a:r>
              <a:r>
                <a:rPr lang="en-US" sz="900" b="1" baseline="-25000" dirty="0" smtClean="0">
                  <a:solidFill>
                    <a:schemeClr val="accent6"/>
                  </a:solidFill>
                  <a:latin typeface="Calibri" pitchFamily="34" charset="0"/>
                </a:rPr>
                <a:t>2</a:t>
              </a:r>
              <a:endParaRPr lang="en-US" sz="900" b="1" baseline="-25000" dirty="0">
                <a:solidFill>
                  <a:schemeClr val="accent6"/>
                </a:solidFill>
                <a:latin typeface="Calibri" pitchFamily="34" charset="0"/>
              </a:endParaRPr>
            </a:p>
          </p:txBody>
        </p:sp>
        <p:sp>
          <p:nvSpPr>
            <p:cNvPr id="29" name="Textfeld 12"/>
            <p:cNvSpPr txBox="1"/>
            <p:nvPr/>
          </p:nvSpPr>
          <p:spPr>
            <a:xfrm>
              <a:off x="2772403" y="2567560"/>
              <a:ext cx="781705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  <a:latin typeface="Calibri" pitchFamily="34" charset="0"/>
                </a:rPr>
                <a:t>H-like </a:t>
              </a:r>
              <a:r>
                <a:rPr lang="en-US" sz="900" b="1" dirty="0" smtClean="0">
                  <a:solidFill>
                    <a:srgbClr val="FF0000"/>
                  </a:solidFill>
                  <a:latin typeface="Calibri" pitchFamily="34" charset="0"/>
                </a:rPr>
                <a:t>K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Symbol" pitchFamily="18" charset="2"/>
                </a:rPr>
                <a:t>b1,</a:t>
              </a:r>
              <a:r>
                <a:rPr lang="en-US" sz="900" b="1" baseline="-25000" dirty="0" smtClean="0">
                  <a:solidFill>
                    <a:srgbClr val="FF0000"/>
                  </a:solidFill>
                  <a:latin typeface="Calibri" pitchFamily="34" charset="0"/>
                </a:rPr>
                <a:t>2</a:t>
              </a:r>
              <a:endParaRPr lang="en-US" sz="900" b="1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30" name="Rechteck 13"/>
            <p:cNvSpPr/>
            <p:nvPr/>
          </p:nvSpPr>
          <p:spPr>
            <a:xfrm>
              <a:off x="2310393" y="1307077"/>
              <a:ext cx="2735967" cy="11875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96336" y="1484784"/>
            <a:ext cx="126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preliminary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47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5" name="Picture 3" descr="D:\andreas\veroeffentlichungen\2013_Korea\Kryo und Beamline 1 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60065"/>
            <a:ext cx="5472608" cy="410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40352" y="354630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maXs-200 </a:t>
            </a:r>
          </a:p>
          <a:p>
            <a:r>
              <a:rPr lang="de-DE" dirty="0" smtClean="0">
                <a:solidFill>
                  <a:schemeClr val="accent2"/>
                </a:solidFill>
              </a:rPr>
              <a:t>@ 20 </a:t>
            </a:r>
            <a:r>
              <a:rPr lang="de-DE" dirty="0" err="1" smtClean="0">
                <a:solidFill>
                  <a:schemeClr val="accent2"/>
                </a:solidFill>
              </a:rPr>
              <a:t>mK</a:t>
            </a:r>
            <a:r>
              <a:rPr lang="de-DE" b="1" dirty="0" smtClean="0">
                <a:solidFill>
                  <a:schemeClr val="accent2"/>
                </a:solidFill>
              </a:rPr>
              <a:t>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51520" y="4653917"/>
            <a:ext cx="4125357" cy="1853424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292080" y="3771037"/>
            <a:ext cx="2448272" cy="432048"/>
          </a:xfrm>
          <a:prstGeom prst="line">
            <a:avLst/>
          </a:prstGeom>
          <a:ln w="19050">
            <a:solidFill>
              <a:schemeClr val="accent2"/>
            </a:solidFill>
          </a:ln>
          <a:effectLst>
            <a:outerShdw blurRad="50800" sx="104000" sy="104000" algn="tl" rotWithShape="0">
              <a:schemeClr val="bg1">
                <a:alpha val="7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339752" y="5805264"/>
            <a:ext cx="63367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de-DE" dirty="0" err="1"/>
              <a:t>a</a:t>
            </a:r>
            <a:r>
              <a:rPr lang="de-DE" dirty="0" err="1" smtClean="0"/>
              <a:t>tomic</a:t>
            </a:r>
            <a:r>
              <a:rPr lang="de-DE" dirty="0" smtClean="0"/>
              <a:t> </a:t>
            </a:r>
            <a:r>
              <a:rPr lang="de-DE" dirty="0" err="1" smtClean="0"/>
              <a:t>ions</a:t>
            </a:r>
            <a:r>
              <a:rPr lang="de-DE" dirty="0" smtClean="0"/>
              <a:t> 	H</a:t>
            </a:r>
            <a:r>
              <a:rPr lang="de-DE" b="1" baseline="30000" dirty="0" smtClean="0"/>
              <a:t>+</a:t>
            </a:r>
            <a:r>
              <a:rPr lang="de-DE" dirty="0" smtClean="0"/>
              <a:t>, C</a:t>
            </a:r>
            <a:r>
              <a:rPr lang="de-DE" b="1" baseline="30000" dirty="0"/>
              <a:t>+</a:t>
            </a:r>
            <a:r>
              <a:rPr lang="de-DE" dirty="0" smtClean="0"/>
              <a:t>, O</a:t>
            </a:r>
            <a:r>
              <a:rPr lang="de-DE" b="1" baseline="30000" dirty="0"/>
              <a:t>+</a:t>
            </a:r>
            <a:r>
              <a:rPr lang="de-DE" dirty="0" smtClean="0"/>
              <a:t>, Ar</a:t>
            </a:r>
            <a:r>
              <a:rPr lang="de-DE" b="1" baseline="30000" dirty="0"/>
              <a:t>+</a:t>
            </a:r>
            <a:endParaRPr lang="de-DE" dirty="0" smtClean="0"/>
          </a:p>
          <a:p>
            <a:pPr marL="177800" indent="-177800">
              <a:buFont typeface="Arial" pitchFamily="34" charset="0"/>
              <a:buChar char="•"/>
            </a:pPr>
            <a:r>
              <a:rPr lang="de-DE" dirty="0" err="1" smtClean="0"/>
              <a:t>molecular</a:t>
            </a:r>
            <a:r>
              <a:rPr lang="de-DE" dirty="0" smtClean="0"/>
              <a:t> </a:t>
            </a:r>
            <a:r>
              <a:rPr lang="de-DE" dirty="0" err="1" smtClean="0"/>
              <a:t>ions</a:t>
            </a:r>
            <a:r>
              <a:rPr lang="de-DE" dirty="0" smtClean="0"/>
              <a:t>	N</a:t>
            </a:r>
            <a:r>
              <a:rPr lang="de-DE" baseline="-25000" dirty="0" smtClean="0"/>
              <a:t>2</a:t>
            </a:r>
            <a:r>
              <a:rPr lang="de-DE" b="1" baseline="30000" dirty="0"/>
              <a:t>+</a:t>
            </a:r>
            <a:r>
              <a:rPr lang="de-DE" dirty="0" smtClean="0"/>
              <a:t>, Ar</a:t>
            </a:r>
            <a:r>
              <a:rPr lang="de-DE" baseline="-25000" dirty="0" smtClean="0"/>
              <a:t>2</a:t>
            </a:r>
            <a:r>
              <a:rPr lang="de-DE" b="1" baseline="30000" dirty="0"/>
              <a:t>+</a:t>
            </a:r>
            <a:r>
              <a:rPr lang="de-DE" dirty="0" smtClean="0"/>
              <a:t>, CH</a:t>
            </a:r>
            <a:r>
              <a:rPr lang="de-DE" baseline="-25000" dirty="0" smtClean="0"/>
              <a:t>3</a:t>
            </a:r>
            <a:r>
              <a:rPr lang="de-DE" b="1" baseline="30000" dirty="0"/>
              <a:t>+</a:t>
            </a:r>
            <a:r>
              <a:rPr lang="de-DE" dirty="0" smtClean="0"/>
              <a:t>, </a:t>
            </a:r>
            <a:r>
              <a:rPr lang="de-DE" dirty="0" err="1" smtClean="0"/>
              <a:t>Acetone</a:t>
            </a:r>
            <a:r>
              <a:rPr lang="de-DE" b="1" baseline="30000" dirty="0" smtClean="0"/>
              <a:t>+</a:t>
            </a:r>
            <a:r>
              <a:rPr lang="de-DE" b="1" dirty="0" smtClean="0"/>
              <a:t>   </a:t>
            </a:r>
          </a:p>
          <a:p>
            <a:pPr marL="177800" indent="-177800">
              <a:buFont typeface="Arial" pitchFamily="34" charset="0"/>
              <a:buChar char="•"/>
            </a:pPr>
            <a:endParaRPr lang="de-DE" sz="800" b="1" dirty="0"/>
          </a:p>
          <a:p>
            <a:r>
              <a:rPr lang="de-DE" b="1" dirty="0" smtClean="0"/>
              <a:t>… </a:t>
            </a:r>
            <a:r>
              <a:rPr lang="de-DE" b="1" dirty="0" err="1" smtClean="0"/>
              <a:t>accellerated</a:t>
            </a:r>
            <a:r>
              <a:rPr lang="de-DE" b="1" dirty="0" smtClean="0"/>
              <a:t> </a:t>
            </a:r>
            <a:r>
              <a:rPr lang="de-DE" b="1" dirty="0" err="1" smtClean="0"/>
              <a:t>by</a:t>
            </a:r>
            <a:r>
              <a:rPr lang="de-DE" b="1" dirty="0" smtClean="0"/>
              <a:t> 0…150 </a:t>
            </a:r>
            <a:r>
              <a:rPr lang="de-DE" b="1" dirty="0" err="1" smtClean="0"/>
              <a:t>kV</a:t>
            </a:r>
            <a:endParaRPr lang="de-DE" dirty="0" smtClean="0"/>
          </a:p>
        </p:txBody>
      </p:sp>
      <p:sp>
        <p:nvSpPr>
          <p:cNvPr id="10" name="TextBox 1"/>
          <p:cNvSpPr txBox="1"/>
          <p:nvPr/>
        </p:nvSpPr>
        <p:spPr>
          <a:xfrm>
            <a:off x="1061864" y="908720"/>
            <a:ext cx="7182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C00000"/>
                </a:solidFill>
              </a:rPr>
              <a:t>Creation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of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lattice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defects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might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spoil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energy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resolution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drastically</a:t>
            </a:r>
            <a:r>
              <a:rPr lang="de-DE" dirty="0" smtClean="0">
                <a:solidFill>
                  <a:srgbClr val="C00000"/>
                </a:solidFill>
              </a:rPr>
              <a:t> !</a:t>
            </a:r>
          </a:p>
          <a:p>
            <a:endParaRPr lang="de-DE" sz="800" dirty="0" smtClean="0">
              <a:solidFill>
                <a:srgbClr val="C00000"/>
              </a:solidFill>
            </a:endParaRPr>
          </a:p>
          <a:p>
            <a:r>
              <a:rPr lang="de-DE" dirty="0" smtClean="0">
                <a:solidFill>
                  <a:srgbClr val="C00000"/>
                </a:solidFill>
                <a:latin typeface="Calibri"/>
              </a:rPr>
              <a:t>→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first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linewidth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tests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with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ions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onto</a:t>
            </a:r>
            <a:r>
              <a:rPr lang="de-DE" dirty="0" smtClean="0">
                <a:solidFill>
                  <a:srgbClr val="C00000"/>
                </a:solidFill>
              </a:rPr>
              <a:t> maXs-200 </a:t>
            </a:r>
            <a:r>
              <a:rPr lang="de-DE" dirty="0" err="1" smtClean="0">
                <a:solidFill>
                  <a:srgbClr val="C00000"/>
                </a:solidFill>
              </a:rPr>
              <a:t>detectors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at</a:t>
            </a:r>
            <a:r>
              <a:rPr lang="de-DE" dirty="0" smtClean="0">
                <a:solidFill>
                  <a:srgbClr val="C00000"/>
                </a:solidFill>
              </a:rPr>
              <a:t> MPI-K</a:t>
            </a:r>
          </a:p>
        </p:txBody>
      </p:sp>
      <p:sp>
        <p:nvSpPr>
          <p:cNvPr id="1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Textfeld 6"/>
          <p:cNvSpPr txBox="1"/>
          <p:nvPr/>
        </p:nvSpPr>
        <p:spPr>
          <a:xfrm>
            <a:off x="71406" y="139463"/>
            <a:ext cx="9146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</a:t>
            </a:r>
            <a:r>
              <a:rPr lang="de-DE" sz="3600" dirty="0" err="1" smtClean="0"/>
              <a:t>meet</a:t>
            </a:r>
            <a:r>
              <a:rPr lang="de-DE" sz="3600" dirty="0" smtClean="0"/>
              <a:t> massive </a:t>
            </a:r>
            <a:r>
              <a:rPr lang="de-DE" sz="3600" dirty="0" err="1" smtClean="0"/>
              <a:t>particles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CSR </a:t>
            </a:r>
            <a:r>
              <a:rPr lang="de-DE" sz="3600" dirty="0" err="1" smtClean="0"/>
              <a:t>at</a:t>
            </a:r>
            <a:r>
              <a:rPr lang="de-DE" sz="3600" dirty="0" smtClean="0"/>
              <a:t> MPIK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8537504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300192" y="3573016"/>
            <a:ext cx="2585741" cy="1296144"/>
          </a:xfrm>
        </p:spPr>
        <p:txBody>
          <a:bodyPr>
            <a:noAutofit/>
          </a:bodyPr>
          <a:lstStyle/>
          <a:p>
            <a:pPr algn="l"/>
            <a:r>
              <a:rPr lang="de-DE" sz="1800" b="1" dirty="0" err="1" smtClean="0"/>
              <a:t>methyl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cation</a:t>
            </a:r>
            <a:r>
              <a:rPr lang="de-DE" sz="1800" b="1" dirty="0" smtClean="0"/>
              <a:t> CH</a:t>
            </a:r>
            <a:r>
              <a:rPr lang="de-DE" sz="1800" b="1" baseline="-25000" dirty="0" smtClean="0"/>
              <a:t>3</a:t>
            </a:r>
            <a:r>
              <a:rPr lang="de-DE" sz="1800" b="1" baseline="30000" dirty="0" smtClean="0"/>
              <a:t>+</a:t>
            </a:r>
            <a:r>
              <a:rPr lang="de-DE" sz="1800" b="1" dirty="0" smtClean="0"/>
              <a:t>  </a:t>
            </a:r>
            <a:r>
              <a:rPr lang="de-DE" sz="1800" b="1" dirty="0" err="1" smtClean="0"/>
              <a:t>and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its</a:t>
            </a:r>
            <a:r>
              <a:rPr lang="de-DE" sz="1800" b="1" dirty="0" smtClean="0"/>
              <a:t> neutral </a:t>
            </a:r>
            <a:r>
              <a:rPr lang="de-DE" sz="1800" b="1" dirty="0" err="1" smtClean="0"/>
              <a:t>fragments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stopped</a:t>
            </a:r>
            <a:r>
              <a:rPr lang="de-DE" sz="1800" b="1" dirty="0" smtClean="0"/>
              <a:t> in </a:t>
            </a:r>
            <a:r>
              <a:rPr lang="de-DE" sz="1800" b="1" dirty="0" err="1" smtClean="0"/>
              <a:t>gold</a:t>
            </a:r>
            <a:endParaRPr lang="de-DE" sz="1800" b="1" dirty="0"/>
          </a:p>
        </p:txBody>
      </p:sp>
      <p:grpSp>
        <p:nvGrpSpPr>
          <p:cNvPr id="2" name="Group 31"/>
          <p:cNvGrpSpPr/>
          <p:nvPr/>
        </p:nvGrpSpPr>
        <p:grpSpPr>
          <a:xfrm>
            <a:off x="667612" y="1047356"/>
            <a:ext cx="8080852" cy="4613892"/>
            <a:chOff x="667612" y="1118953"/>
            <a:chExt cx="8800932" cy="4966348"/>
          </a:xfrm>
        </p:grpSpPr>
        <p:sp>
          <p:nvSpPr>
            <p:cNvPr id="39" name="Oval 38"/>
            <p:cNvSpPr/>
            <p:nvPr/>
          </p:nvSpPr>
          <p:spPr>
            <a:xfrm>
              <a:off x="5436096" y="1340768"/>
              <a:ext cx="432048" cy="360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004048" y="2996952"/>
              <a:ext cx="432048" cy="360040"/>
            </a:xfrm>
            <a:prstGeom prst="ellipse">
              <a:avLst/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5436096" y="2171034"/>
              <a:ext cx="1344714" cy="537886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732240" y="1118953"/>
              <a:ext cx="273630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err="1" smtClean="0">
                  <a:solidFill>
                    <a:schemeClr val="accent2"/>
                  </a:solidFill>
                </a:rPr>
                <a:t>accellerated</a:t>
              </a:r>
              <a:r>
                <a:rPr lang="de-DE" b="1" dirty="0" smtClean="0">
                  <a:solidFill>
                    <a:schemeClr val="accent2"/>
                  </a:solidFill>
                </a:rPr>
                <a:t> CH</a:t>
              </a:r>
              <a:r>
                <a:rPr lang="de-DE" b="1" baseline="-25000" dirty="0" smtClean="0">
                  <a:solidFill>
                    <a:schemeClr val="accent2"/>
                  </a:solidFill>
                </a:rPr>
                <a:t>3</a:t>
              </a:r>
              <a:r>
                <a:rPr lang="de-DE" b="1" baseline="30000" dirty="0" smtClean="0">
                  <a:solidFill>
                    <a:schemeClr val="accent2"/>
                  </a:solidFill>
                </a:rPr>
                <a:t>+</a:t>
              </a:r>
              <a:r>
                <a:rPr lang="de-DE" b="1" dirty="0" smtClean="0">
                  <a:solidFill>
                    <a:schemeClr val="accent2"/>
                  </a:solidFill>
                </a:rPr>
                <a:t> </a:t>
              </a:r>
              <a:r>
                <a:rPr lang="de-DE" b="1" dirty="0" err="1" smtClean="0">
                  <a:solidFill>
                    <a:schemeClr val="accent2"/>
                  </a:solidFill>
                </a:rPr>
                <a:t>ions</a:t>
              </a:r>
              <a:r>
                <a:rPr lang="de-DE" dirty="0" smtClean="0">
                  <a:solidFill>
                    <a:schemeClr val="accent2"/>
                  </a:solidFill>
                </a:rPr>
                <a:t/>
              </a:r>
              <a:br>
                <a:rPr lang="de-DE" dirty="0" smtClean="0">
                  <a:solidFill>
                    <a:schemeClr val="accent2"/>
                  </a:solidFill>
                </a:rPr>
              </a:br>
              <a:r>
                <a:rPr lang="de-DE" dirty="0" err="1" smtClean="0">
                  <a:solidFill>
                    <a:schemeClr val="accent2"/>
                  </a:solidFill>
                </a:rPr>
                <a:t>or</a:t>
              </a:r>
              <a:r>
                <a:rPr lang="de-DE" dirty="0" smtClean="0">
                  <a:solidFill>
                    <a:schemeClr val="accent2"/>
                  </a:solidFill>
                </a:rPr>
                <a:t/>
              </a:r>
              <a:br>
                <a:rPr lang="de-DE" dirty="0" smtClean="0">
                  <a:solidFill>
                    <a:schemeClr val="accent2"/>
                  </a:solidFill>
                </a:rPr>
              </a:br>
              <a:r>
                <a:rPr lang="de-DE" dirty="0" err="1" smtClean="0">
                  <a:solidFill>
                    <a:schemeClr val="accent2"/>
                  </a:solidFill>
                </a:rPr>
                <a:t>neutralized</a:t>
              </a:r>
              <a:r>
                <a:rPr lang="de-DE" dirty="0" smtClean="0">
                  <a:solidFill>
                    <a:schemeClr val="accent2"/>
                  </a:solidFill>
                </a:rPr>
                <a:t> CH</a:t>
              </a:r>
              <a:r>
                <a:rPr lang="de-DE" baseline="-25000" dirty="0" smtClean="0">
                  <a:solidFill>
                    <a:schemeClr val="accent2"/>
                  </a:solidFill>
                </a:rPr>
                <a:t>3</a:t>
              </a:r>
              <a:r>
                <a:rPr lang="de-DE" dirty="0" smtClean="0">
                  <a:solidFill>
                    <a:schemeClr val="accent2"/>
                  </a:solidFill>
                </a:rPr>
                <a:t> </a:t>
              </a:r>
            </a:p>
            <a:p>
              <a:r>
                <a:rPr lang="de-DE" dirty="0" smtClean="0">
                  <a:solidFill>
                    <a:schemeClr val="accent2"/>
                  </a:solidFill>
                </a:rPr>
                <a:t/>
              </a:r>
              <a:br>
                <a:rPr lang="de-DE" dirty="0" smtClean="0">
                  <a:solidFill>
                    <a:schemeClr val="accent2"/>
                  </a:solidFill>
                </a:rPr>
              </a:b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783856" y="4598141"/>
              <a:ext cx="432048" cy="360040"/>
            </a:xfrm>
            <a:prstGeom prst="ellipse">
              <a:avLst/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4679456" y="3325503"/>
              <a:ext cx="432048" cy="360040"/>
            </a:xfrm>
            <a:prstGeom prst="ellipse">
              <a:avLst/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4380594" y="2314121"/>
              <a:ext cx="432048" cy="360040"/>
            </a:xfrm>
            <a:prstGeom prst="ellipse">
              <a:avLst/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1486972" y="3529362"/>
              <a:ext cx="432048" cy="360040"/>
            </a:xfrm>
            <a:prstGeom prst="ellipse">
              <a:avLst/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761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612" y="1124744"/>
              <a:ext cx="6203573" cy="4960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614266" y="1667305"/>
              <a:ext cx="288572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C00000"/>
                  </a:solidFill>
                </a:rPr>
                <a:t>n</a:t>
              </a:r>
              <a:r>
                <a:rPr lang="de-DE" b="1" dirty="0" smtClean="0">
                  <a:solidFill>
                    <a:srgbClr val="C00000"/>
                  </a:solidFill>
                </a:rPr>
                <a:t>eutral </a:t>
              </a:r>
              <a:r>
                <a:rPr lang="de-DE" b="1" dirty="0" err="1" smtClean="0">
                  <a:solidFill>
                    <a:srgbClr val="C00000"/>
                  </a:solidFill>
                </a:rPr>
                <a:t>molecule</a:t>
              </a:r>
              <a:r>
                <a:rPr lang="de-DE" b="1" dirty="0" smtClean="0">
                  <a:solidFill>
                    <a:srgbClr val="C00000"/>
                  </a:solidFill>
                </a:rPr>
                <a:t> </a:t>
              </a:r>
              <a:r>
                <a:rPr lang="de-DE" b="1" dirty="0" err="1" smtClean="0">
                  <a:solidFill>
                    <a:srgbClr val="C00000"/>
                  </a:solidFill>
                </a:rPr>
                <a:t>fragments</a:t>
              </a:r>
              <a:endParaRPr lang="de-DE" b="1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de-DE" dirty="0" err="1">
                  <a:solidFill>
                    <a:srgbClr val="C00000"/>
                  </a:solidFill>
                </a:rPr>
                <a:t>p</a:t>
              </a:r>
              <a:r>
                <a:rPr lang="de-DE" dirty="0" err="1" smtClean="0">
                  <a:solidFill>
                    <a:srgbClr val="C00000"/>
                  </a:solidFill>
                </a:rPr>
                <a:t>roduced</a:t>
              </a:r>
              <a:r>
                <a:rPr lang="de-DE" dirty="0" smtClean="0">
                  <a:solidFill>
                    <a:srgbClr val="C00000"/>
                  </a:solidFill>
                </a:rPr>
                <a:t> in</a:t>
              </a:r>
            </a:p>
            <a:p>
              <a:pPr algn="ctr"/>
              <a:r>
                <a:rPr lang="de-DE" dirty="0" err="1" smtClean="0">
                  <a:solidFill>
                    <a:srgbClr val="C00000"/>
                  </a:solidFill>
                </a:rPr>
                <a:t>dissociative</a:t>
              </a:r>
              <a:r>
                <a:rPr lang="de-DE" dirty="0" smtClean="0">
                  <a:solidFill>
                    <a:srgbClr val="C00000"/>
                  </a:solidFill>
                </a:rPr>
                <a:t> </a:t>
              </a:r>
              <a:r>
                <a:rPr lang="de-DE" dirty="0" err="1" smtClean="0">
                  <a:solidFill>
                    <a:srgbClr val="C00000"/>
                  </a:solidFill>
                </a:rPr>
                <a:t>reactions</a:t>
              </a:r>
              <a:r>
                <a:rPr lang="de-DE" dirty="0" smtClean="0">
                  <a:solidFill>
                    <a:srgbClr val="C00000"/>
                  </a:solidFill>
                </a:rPr>
                <a:t> </a:t>
              </a:r>
              <a:br>
                <a:rPr lang="de-DE" dirty="0" smtClean="0">
                  <a:solidFill>
                    <a:srgbClr val="C00000"/>
                  </a:solidFill>
                </a:rPr>
              </a:br>
              <a:r>
                <a:rPr lang="de-DE" dirty="0" err="1" smtClean="0">
                  <a:solidFill>
                    <a:srgbClr val="C00000"/>
                  </a:solidFill>
                </a:rPr>
                <a:t>with</a:t>
              </a:r>
              <a:r>
                <a:rPr lang="de-DE" dirty="0" smtClean="0">
                  <a:solidFill>
                    <a:srgbClr val="C00000"/>
                  </a:solidFill>
                </a:rPr>
                <a:t> </a:t>
              </a:r>
              <a:r>
                <a:rPr lang="de-DE" dirty="0" err="1" smtClean="0">
                  <a:solidFill>
                    <a:srgbClr val="C00000"/>
                  </a:solidFill>
                </a:rPr>
                <a:t>restgas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34146" y="5661248"/>
            <a:ext cx="82143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de-DE" b="1" dirty="0" smtClean="0">
                <a:solidFill>
                  <a:srgbClr val="C00000"/>
                </a:solidFill>
              </a:rPr>
              <a:t>All </a:t>
            </a:r>
            <a:r>
              <a:rPr lang="de-DE" b="1" dirty="0" err="1" smtClean="0">
                <a:solidFill>
                  <a:srgbClr val="C00000"/>
                </a:solidFill>
              </a:rPr>
              <a:t>fragments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clearly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identified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by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mass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dirty="0" smtClean="0">
                <a:solidFill>
                  <a:srgbClr val="C00000"/>
                </a:solidFill>
              </a:rPr>
              <a:t>(= </a:t>
            </a:r>
            <a:r>
              <a:rPr lang="de-DE" dirty="0" err="1" smtClean="0">
                <a:solidFill>
                  <a:srgbClr val="C00000"/>
                </a:solidFill>
              </a:rPr>
              <a:t>kinetic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energy</a:t>
            </a:r>
            <a:r>
              <a:rPr lang="de-DE" dirty="0" smtClean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de-DE" sz="800" dirty="0" smtClean="0">
              <a:solidFill>
                <a:srgbClr val="C00000"/>
              </a:solidFill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de-DE" b="1" dirty="0" smtClean="0">
                <a:solidFill>
                  <a:srgbClr val="C00000"/>
                </a:solidFill>
                <a:latin typeface="Symbol" pitchFamily="18" charset="2"/>
              </a:rPr>
              <a:t>D</a:t>
            </a:r>
            <a:r>
              <a:rPr lang="de-DE" b="1" dirty="0" smtClean="0">
                <a:solidFill>
                  <a:srgbClr val="C00000"/>
                </a:solidFill>
              </a:rPr>
              <a:t>E</a:t>
            </a:r>
            <a:r>
              <a:rPr lang="de-DE" b="1" baseline="-25000" dirty="0" smtClean="0">
                <a:solidFill>
                  <a:srgbClr val="C00000"/>
                </a:solidFill>
              </a:rPr>
              <a:t>FWHM</a:t>
            </a:r>
            <a:r>
              <a:rPr lang="de-DE" b="1" dirty="0" smtClean="0">
                <a:solidFill>
                  <a:srgbClr val="C00000"/>
                </a:solidFill>
              </a:rPr>
              <a:t>=750eV @ 150keV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allows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full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identification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for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molecule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masses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up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to</a:t>
            </a:r>
            <a:r>
              <a:rPr lang="de-DE" dirty="0" smtClean="0">
                <a:solidFill>
                  <a:srgbClr val="C00000"/>
                </a:solidFill>
              </a:rPr>
              <a:t> 200</a:t>
            </a:r>
          </a:p>
          <a:p>
            <a:pPr marL="177800" indent="-177800">
              <a:buFont typeface="Arial" pitchFamily="34" charset="0"/>
              <a:buChar char="•"/>
            </a:pPr>
            <a:endParaRPr lang="de-DE" sz="800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6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Textfeld 6"/>
          <p:cNvSpPr txBox="1"/>
          <p:nvPr/>
        </p:nvSpPr>
        <p:spPr>
          <a:xfrm>
            <a:off x="71406" y="139463"/>
            <a:ext cx="9146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</a:t>
            </a:r>
            <a:r>
              <a:rPr lang="de-DE" sz="3600" dirty="0" err="1" smtClean="0"/>
              <a:t>meet</a:t>
            </a:r>
            <a:r>
              <a:rPr lang="de-DE" sz="3600" dirty="0" smtClean="0"/>
              <a:t> massive </a:t>
            </a:r>
            <a:r>
              <a:rPr lang="de-DE" sz="3600" dirty="0" err="1" smtClean="0"/>
              <a:t>particles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CSR </a:t>
            </a:r>
            <a:r>
              <a:rPr lang="de-DE" sz="3600" dirty="0" err="1" smtClean="0"/>
              <a:t>at</a:t>
            </a:r>
            <a:r>
              <a:rPr lang="de-DE" sz="3600" dirty="0" smtClean="0"/>
              <a:t> MPIK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9999425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6"/>
          <p:cNvSpPr txBox="1"/>
          <p:nvPr/>
        </p:nvSpPr>
        <p:spPr>
          <a:xfrm>
            <a:off x="71406" y="139463"/>
            <a:ext cx="5870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MMCs </a:t>
            </a:r>
            <a:r>
              <a:rPr lang="de-DE" sz="3600" dirty="0" err="1" smtClean="0"/>
              <a:t>move</a:t>
            </a:r>
            <a:r>
              <a:rPr lang="de-DE" sz="3600" dirty="0" smtClean="0"/>
              <a:t> </a:t>
            </a:r>
            <a:r>
              <a:rPr lang="de-DE" sz="3600" dirty="0" err="1" smtClean="0"/>
              <a:t>to</a:t>
            </a:r>
            <a:r>
              <a:rPr lang="de-DE" sz="3600" dirty="0" smtClean="0"/>
              <a:t> </a:t>
            </a:r>
            <a:r>
              <a:rPr lang="de-DE" sz="3600" dirty="0" err="1" smtClean="0"/>
              <a:t>the</a:t>
            </a:r>
            <a:r>
              <a:rPr lang="de-DE" sz="3600" dirty="0" smtClean="0"/>
              <a:t> </a:t>
            </a:r>
            <a:r>
              <a:rPr lang="de-DE" sz="3600" dirty="0" err="1" smtClean="0"/>
              <a:t>mountains</a:t>
            </a:r>
            <a:endParaRPr lang="de-DE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65" y="1124744"/>
            <a:ext cx="7148270" cy="47655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4652" y="6237312"/>
            <a:ext cx="422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Modane</a:t>
            </a:r>
            <a:r>
              <a:rPr lang="de-DE" dirty="0" smtClean="0"/>
              <a:t>, France  - 15th </a:t>
            </a:r>
            <a:r>
              <a:rPr lang="de-DE" dirty="0" err="1" smtClean="0"/>
              <a:t>of</a:t>
            </a:r>
            <a:r>
              <a:rPr lang="de-DE" dirty="0" smtClean="0"/>
              <a:t> September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978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6"/>
          <p:cNvSpPr txBox="1"/>
          <p:nvPr/>
        </p:nvSpPr>
        <p:spPr>
          <a:xfrm>
            <a:off x="71406" y="139463"/>
            <a:ext cx="6431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….</a:t>
            </a:r>
            <a:r>
              <a:rPr lang="de-DE" sz="3600" dirty="0" err="1" smtClean="0"/>
              <a:t>or</a:t>
            </a:r>
            <a:r>
              <a:rPr lang="de-DE" sz="3600" dirty="0" smtClean="0"/>
              <a:t> </a:t>
            </a:r>
            <a:r>
              <a:rPr lang="de-DE" sz="3600" dirty="0" err="1" smtClean="0"/>
              <a:t>better</a:t>
            </a:r>
            <a:r>
              <a:rPr lang="de-DE" sz="3600" dirty="0" smtClean="0"/>
              <a:t> </a:t>
            </a:r>
            <a:r>
              <a:rPr lang="de-DE" sz="3600" dirty="0" err="1" smtClean="0"/>
              <a:t>under</a:t>
            </a:r>
            <a:r>
              <a:rPr lang="de-DE" sz="3600" dirty="0" smtClean="0"/>
              <a:t> </a:t>
            </a:r>
            <a:r>
              <a:rPr lang="de-DE" sz="3600" dirty="0" err="1" smtClean="0"/>
              <a:t>the</a:t>
            </a:r>
            <a:r>
              <a:rPr lang="de-DE" sz="3600" dirty="0" smtClean="0"/>
              <a:t> </a:t>
            </a:r>
            <a:r>
              <a:rPr lang="de-DE" sz="3600" dirty="0" err="1" smtClean="0"/>
              <a:t>mountains</a:t>
            </a:r>
            <a:endParaRPr lang="de-DE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2"/>
          <a:stretch/>
        </p:blipFill>
        <p:spPr>
          <a:xfrm>
            <a:off x="0" y="925961"/>
            <a:ext cx="3131840" cy="59406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34" y="2924944"/>
            <a:ext cx="2646040" cy="3969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402" y="3660905"/>
            <a:ext cx="4858881" cy="32392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7296" y="1409581"/>
            <a:ext cx="4437112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Study </a:t>
            </a:r>
            <a:r>
              <a:rPr lang="de-DE" dirty="0" err="1" smtClean="0"/>
              <a:t>intrinsic</a:t>
            </a:r>
            <a:r>
              <a:rPr lang="de-DE" dirty="0" smtClean="0"/>
              <a:t> </a:t>
            </a:r>
            <a:r>
              <a:rPr lang="de-DE" dirty="0" err="1" smtClean="0"/>
              <a:t>background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MMCs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Test P1 </a:t>
            </a:r>
            <a:r>
              <a:rPr lang="de-DE" dirty="0" err="1" smtClean="0"/>
              <a:t>coupled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a </a:t>
            </a:r>
            <a:r>
              <a:rPr lang="de-DE" dirty="0" err="1" smtClean="0"/>
              <a:t>scintillating</a:t>
            </a:r>
            <a:r>
              <a:rPr lang="de-DE" dirty="0" smtClean="0"/>
              <a:t> </a:t>
            </a:r>
            <a:r>
              <a:rPr lang="de-DE" dirty="0" err="1" smtClean="0"/>
              <a:t>crystals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0397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3563615" y="1125538"/>
            <a:ext cx="5112841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1620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1620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800" dirty="0" smtClean="0">
                <a:solidFill>
                  <a:schemeClr val="accent2"/>
                </a:solidFill>
                <a:latin typeface="+mn-lt"/>
              </a:rPr>
              <a:t>metallic </a:t>
            </a:r>
            <a:r>
              <a:rPr lang="de-DE" sz="1800" dirty="0" err="1" smtClean="0">
                <a:solidFill>
                  <a:schemeClr val="accent2"/>
                </a:solidFill>
                <a:latin typeface="+mn-lt"/>
              </a:rPr>
              <a:t>magnetic</a:t>
            </a:r>
            <a:r>
              <a:rPr lang="de-DE" sz="18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chemeClr val="accent2"/>
                </a:solidFill>
                <a:latin typeface="+mn-lt"/>
              </a:rPr>
              <a:t>calorimeters</a:t>
            </a:r>
            <a:r>
              <a:rPr lang="de-DE" sz="1800" dirty="0" smtClean="0">
                <a:solidFill>
                  <a:schemeClr val="accent2"/>
                </a:solidFill>
                <a:latin typeface="+mn-lt"/>
              </a:rPr>
              <a:t> </a:t>
            </a:r>
            <a:endParaRPr lang="de-DE" sz="1800" dirty="0">
              <a:solidFill>
                <a:schemeClr val="accent2"/>
              </a:solidFill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 smtClean="0">
                <a:latin typeface="+mn-lt"/>
              </a:rPr>
              <a:t>are</a:t>
            </a:r>
            <a:r>
              <a:rPr lang="de-DE" sz="1800" dirty="0" smtClean="0">
                <a:latin typeface="+mn-lt"/>
              </a:rPr>
              <a:t> versatile </a:t>
            </a:r>
            <a:r>
              <a:rPr lang="de-DE" sz="1800" dirty="0" err="1" smtClean="0">
                <a:latin typeface="+mn-lt"/>
              </a:rPr>
              <a:t>low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temperature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detectors</a:t>
            </a:r>
            <a:endParaRPr lang="de-DE" sz="1800" dirty="0" smtClean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high </a:t>
            </a:r>
            <a:r>
              <a:rPr lang="de-DE" sz="1800" dirty="0" err="1" smtClean="0">
                <a:latin typeface="+mn-lt"/>
              </a:rPr>
              <a:t>resolution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for</a:t>
            </a:r>
            <a:r>
              <a:rPr lang="de-DE" sz="1800" dirty="0" smtClean="0">
                <a:latin typeface="+mn-lt"/>
              </a:rPr>
              <a:t> all </a:t>
            </a:r>
            <a:r>
              <a:rPr lang="de-DE" sz="1800" dirty="0" err="1" smtClean="0">
                <a:latin typeface="+mn-lt"/>
              </a:rPr>
              <a:t>kinds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particles</a:t>
            </a:r>
            <a:endParaRPr lang="de-DE" sz="1800" dirty="0" smtClean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 smtClean="0">
                <a:latin typeface="+mn-lt"/>
              </a:rPr>
              <a:t>wide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range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energies</a:t>
            </a:r>
            <a:endParaRPr lang="de-DE" sz="1800" dirty="0" smtClean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 smtClean="0">
                <a:latin typeface="+mn-lt"/>
              </a:rPr>
              <a:t>impressive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resolving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powers</a:t>
            </a:r>
            <a:r>
              <a:rPr lang="de-DE" sz="1800" dirty="0" smtClean="0">
                <a:latin typeface="+mn-lt"/>
              </a:rPr>
              <a:t> in </a:t>
            </a:r>
            <a:r>
              <a:rPr lang="de-DE" sz="1800" dirty="0" err="1" smtClean="0">
                <a:latin typeface="+mn-lt"/>
              </a:rPr>
              <a:t>reach</a:t>
            </a:r>
            <a:r>
              <a:rPr lang="de-DE" sz="1800" dirty="0">
                <a:latin typeface="+mn-lt"/>
              </a:rPr>
              <a:t/>
            </a:r>
            <a:br>
              <a:rPr lang="de-DE" sz="1800" dirty="0">
                <a:latin typeface="+mn-lt"/>
              </a:rPr>
            </a:br>
            <a:endParaRPr lang="de-DE" sz="1800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800" dirty="0" err="1" smtClean="0">
                <a:solidFill>
                  <a:schemeClr val="accent2"/>
                </a:solidFill>
                <a:latin typeface="+mn-lt"/>
              </a:rPr>
              <a:t>micro-farbrication</a:t>
            </a:r>
            <a:r>
              <a:rPr lang="de-DE" sz="18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de-DE" sz="1800" dirty="0" err="1">
                <a:solidFill>
                  <a:schemeClr val="accent2"/>
                </a:solidFill>
                <a:latin typeface="+mn-lt"/>
              </a:rPr>
              <a:t>works</a:t>
            </a:r>
            <a:endParaRPr lang="de-DE" sz="1800" dirty="0">
              <a:solidFill>
                <a:schemeClr val="accent2"/>
              </a:solidFill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 smtClean="0">
                <a:latin typeface="+mn-lt"/>
              </a:rPr>
              <a:t>first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detector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arrays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fabricated</a:t>
            </a:r>
            <a:endParaRPr lang="de-DE" sz="1800" dirty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 smtClean="0">
                <a:latin typeface="+mn-lt"/>
              </a:rPr>
              <a:t>designed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performance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is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reached</a:t>
            </a:r>
            <a:endParaRPr lang="de-DE" sz="1800" dirty="0" smtClean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2d </a:t>
            </a:r>
            <a:r>
              <a:rPr lang="de-DE" sz="1800" dirty="0" err="1" smtClean="0">
                <a:latin typeface="+mn-lt"/>
              </a:rPr>
              <a:t>arrays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are</a:t>
            </a:r>
            <a:r>
              <a:rPr lang="de-DE" sz="1800" dirty="0" smtClean="0">
                <a:latin typeface="+mn-lt"/>
              </a:rPr>
              <a:t> on </a:t>
            </a: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way</a:t>
            </a:r>
            <a:endParaRPr lang="de-DE" sz="1800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endParaRPr lang="de-DE" sz="1800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800" dirty="0" err="1" smtClean="0">
                <a:solidFill>
                  <a:schemeClr val="accent2"/>
                </a:solidFill>
                <a:latin typeface="+mn-lt"/>
              </a:rPr>
              <a:t>multiplexing</a:t>
            </a:r>
            <a:endParaRPr lang="de-DE" sz="1800" dirty="0" smtClean="0">
              <a:latin typeface="+mn-lt"/>
            </a:endParaRPr>
          </a:p>
          <a:p>
            <a:pPr marL="1028700" lvl="1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de-DE" sz="1800" dirty="0" err="1">
                <a:latin typeface="+mn-lt"/>
              </a:rPr>
              <a:t>d</a:t>
            </a:r>
            <a:r>
              <a:rPr lang="de-DE" sz="1800" dirty="0" err="1" smtClean="0">
                <a:latin typeface="+mn-lt"/>
              </a:rPr>
              <a:t>emonstrated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principles</a:t>
            </a:r>
            <a:endParaRPr lang="de-DE" sz="1800" dirty="0" smtClean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800" dirty="0">
                <a:latin typeface="+mn-lt"/>
              </a:rPr>
              <a:t>	</a:t>
            </a:r>
            <a:r>
              <a:rPr lang="de-DE" sz="1800" dirty="0" smtClean="0">
                <a:latin typeface="+mn-lt"/>
              </a:rPr>
              <a:t>		</a:t>
            </a:r>
            <a:endParaRPr lang="de-DE" sz="1800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800" dirty="0">
                <a:latin typeface="+mn-lt"/>
              </a:rPr>
              <a:t>		</a:t>
            </a:r>
            <a:r>
              <a:rPr lang="de-DE" sz="1800" dirty="0" smtClean="0">
                <a:latin typeface="+mn-lt"/>
              </a:rPr>
              <a:t>	</a:t>
            </a:r>
            <a:endParaRPr lang="de-DE" sz="1800" dirty="0">
              <a:latin typeface="+mn-l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431"/>
          <a:stretch/>
        </p:blipFill>
        <p:spPr bwMode="auto">
          <a:xfrm>
            <a:off x="816288" y="1196752"/>
            <a:ext cx="2027521" cy="1833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9" y="5085184"/>
            <a:ext cx="2016720" cy="15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andreas\veroeffentlichungen\2014_Shanghai\maXs-30_wafer_bw.png"/>
          <p:cNvPicPr>
            <a:picLocks noChangeAspect="1" noChangeArrowheads="1"/>
          </p:cNvPicPr>
          <p:nvPr/>
        </p:nvPicPr>
        <p:blipFill>
          <a:blip r:embed="rId5" cstate="print"/>
          <a:srcRect l="26527" t="4478" r="3441" b="2985"/>
          <a:stretch>
            <a:fillRect/>
          </a:stretch>
        </p:blipFill>
        <p:spPr bwMode="auto">
          <a:xfrm>
            <a:off x="816288" y="3284984"/>
            <a:ext cx="2049458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Textfeld 2"/>
          <p:cNvSpPr txBox="1"/>
          <p:nvPr/>
        </p:nvSpPr>
        <p:spPr>
          <a:xfrm>
            <a:off x="71406" y="139463"/>
            <a:ext cx="4386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Summary </a:t>
            </a:r>
            <a:r>
              <a:rPr lang="de-DE" sz="3600" dirty="0" err="1" smtClean="0"/>
              <a:t>and</a:t>
            </a:r>
            <a:r>
              <a:rPr lang="de-DE" sz="3600" dirty="0" smtClean="0"/>
              <a:t> Outlook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7224933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t="15389"/>
          <a:stretch/>
        </p:blipFill>
        <p:spPr>
          <a:xfrm>
            <a:off x="899592" y="1124744"/>
            <a:ext cx="7294957" cy="4163327"/>
          </a:xfrm>
          <a:prstGeom prst="rect">
            <a:avLst/>
          </a:prstGeom>
        </p:spPr>
      </p:pic>
      <p:sp>
        <p:nvSpPr>
          <p:cNvPr id="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Textfeld 2"/>
          <p:cNvSpPr txBox="1"/>
          <p:nvPr/>
        </p:nvSpPr>
        <p:spPr>
          <a:xfrm>
            <a:off x="71406" y="139463"/>
            <a:ext cx="5980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Low </a:t>
            </a:r>
            <a:r>
              <a:rPr lang="de-DE" sz="3600" dirty="0" err="1" smtClean="0"/>
              <a:t>temperature</a:t>
            </a:r>
            <a:r>
              <a:rPr lang="de-DE" sz="3600" dirty="0" smtClean="0"/>
              <a:t> </a:t>
            </a:r>
            <a:r>
              <a:rPr lang="de-DE" sz="3600" dirty="0" err="1" smtClean="0"/>
              <a:t>physics</a:t>
            </a:r>
            <a:r>
              <a:rPr lang="de-DE" sz="3600" dirty="0" smtClean="0"/>
              <a:t> @KIP</a:t>
            </a:r>
            <a:endParaRPr lang="de-DE" sz="3600" dirty="0"/>
          </a:p>
        </p:txBody>
      </p:sp>
      <p:sp>
        <p:nvSpPr>
          <p:cNvPr id="5" name="TextBox 4"/>
          <p:cNvSpPr txBox="1"/>
          <p:nvPr/>
        </p:nvSpPr>
        <p:spPr>
          <a:xfrm rot="20153167">
            <a:off x="4991106" y="5363377"/>
            <a:ext cx="29690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dirty="0" err="1" smtClean="0">
                <a:solidFill>
                  <a:srgbClr val="C00000"/>
                </a:solidFill>
                <a:latin typeface="Monotype Corsiva" pitchFamily="66" charset="0"/>
              </a:rPr>
              <a:t>Thank</a:t>
            </a:r>
            <a:r>
              <a:rPr lang="de-DE" sz="5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de-DE" sz="5400" dirty="0" err="1" smtClean="0">
                <a:solidFill>
                  <a:srgbClr val="C00000"/>
                </a:solidFill>
                <a:latin typeface="Monotype Corsiva" pitchFamily="66" charset="0"/>
              </a:rPr>
              <a:t>you</a:t>
            </a:r>
            <a:r>
              <a:rPr lang="de-DE" sz="5400" dirty="0">
                <a:solidFill>
                  <a:srgbClr val="C00000"/>
                </a:solidFill>
                <a:latin typeface="Monotype Corsiva" pitchFamily="66" charset="0"/>
              </a:rPr>
              <a:t>!</a:t>
            </a:r>
            <a:endParaRPr lang="en-US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3"/>
          <p:cNvSpPr/>
          <p:nvPr/>
        </p:nvSpPr>
        <p:spPr>
          <a:xfrm>
            <a:off x="71487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34"/>
          <p:cNvSpPr txBox="1">
            <a:spLocks noChangeArrowheads="1"/>
          </p:cNvSpPr>
          <p:nvPr/>
        </p:nvSpPr>
        <p:spPr bwMode="auto">
          <a:xfrm>
            <a:off x="71455" y="139463"/>
            <a:ext cx="85007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smtClean="0"/>
              <a:t>MMCs @ „ALPS“: </a:t>
            </a:r>
            <a:r>
              <a:rPr lang="de-DE" sz="3600" dirty="0" err="1" smtClean="0"/>
              <a:t>Towards</a:t>
            </a:r>
            <a:r>
              <a:rPr lang="de-DE" sz="3600" dirty="0" smtClean="0"/>
              <a:t> sub-eV </a:t>
            </a:r>
            <a:r>
              <a:rPr lang="de-DE" sz="3600" dirty="0" err="1" smtClean="0"/>
              <a:t>resolution</a:t>
            </a:r>
            <a:endParaRPr lang="de-DE" sz="3600" dirty="0"/>
          </a:p>
        </p:txBody>
      </p:sp>
      <p:sp>
        <p:nvSpPr>
          <p:cNvPr id="2" name="Rectangle 1"/>
          <p:cNvSpPr/>
          <p:nvPr/>
        </p:nvSpPr>
        <p:spPr>
          <a:xfrm>
            <a:off x="3635896" y="3501008"/>
            <a:ext cx="1224136" cy="433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9" y="1124744"/>
            <a:ext cx="8347991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013176"/>
            <a:ext cx="47437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Problem: </a:t>
            </a:r>
            <a:r>
              <a:rPr lang="de-DE" dirty="0" err="1" smtClean="0"/>
              <a:t>parassitic</a:t>
            </a:r>
            <a:r>
              <a:rPr lang="de-DE" dirty="0" smtClean="0"/>
              <a:t> </a:t>
            </a:r>
            <a:r>
              <a:rPr lang="de-DE" dirty="0" err="1" smtClean="0"/>
              <a:t>inductance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bonding</a:t>
            </a:r>
            <a:r>
              <a:rPr lang="de-DE" dirty="0" smtClean="0"/>
              <a:t> </a:t>
            </a:r>
            <a:r>
              <a:rPr lang="de-DE" dirty="0" err="1" smtClean="0"/>
              <a:t>wires</a:t>
            </a:r>
            <a:r>
              <a:rPr lang="de-DE" dirty="0" smtClean="0"/>
              <a:t>:</a:t>
            </a:r>
          </a:p>
          <a:p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SQUID </a:t>
            </a:r>
            <a:r>
              <a:rPr lang="de-DE" dirty="0" err="1" smtClean="0"/>
              <a:t>microstructured</a:t>
            </a:r>
            <a:r>
              <a:rPr lang="de-DE" dirty="0" smtClean="0"/>
              <a:t> on </a:t>
            </a:r>
            <a:r>
              <a:rPr lang="de-DE" dirty="0" err="1" smtClean="0"/>
              <a:t>detector</a:t>
            </a:r>
            <a:r>
              <a:rPr lang="de-DE" dirty="0" smtClean="0"/>
              <a:t> </a:t>
            </a:r>
            <a:r>
              <a:rPr lang="de-DE" dirty="0" err="1" smtClean="0"/>
              <a:t>chip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Decrease</a:t>
            </a:r>
            <a:r>
              <a:rPr lang="de-DE" dirty="0" smtClean="0"/>
              <a:t> </a:t>
            </a:r>
            <a:r>
              <a:rPr lang="de-DE" dirty="0" err="1" smtClean="0"/>
              <a:t>width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meander</a:t>
            </a:r>
            <a:r>
              <a:rPr lang="de-DE" dirty="0" smtClean="0"/>
              <a:t> </a:t>
            </a:r>
            <a:r>
              <a:rPr lang="de-DE" dirty="0" err="1" smtClean="0"/>
              <a:t>lines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Insert </a:t>
            </a:r>
            <a:r>
              <a:rPr lang="de-DE" dirty="0" err="1" smtClean="0"/>
              <a:t>sensor</a:t>
            </a:r>
            <a:r>
              <a:rPr lang="de-DE" dirty="0" smtClean="0"/>
              <a:t> in SQUID </a:t>
            </a:r>
            <a:r>
              <a:rPr lang="de-DE" dirty="0" err="1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0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998672"/>
            <a:ext cx="3959225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73117" y="260648"/>
            <a:ext cx="9118028" cy="381000"/>
          </a:xfrm>
        </p:spPr>
        <p:txBody>
          <a:bodyPr>
            <a:noAutofit/>
          </a:bodyPr>
          <a:lstStyle/>
          <a:p>
            <a:pPr algn="l"/>
            <a:r>
              <a:rPr lang="de-DE" sz="3600" dirty="0" err="1">
                <a:latin typeface="+mn-lt"/>
              </a:rPr>
              <a:t>C</a:t>
            </a:r>
            <a:r>
              <a:rPr lang="de-DE" sz="3600" dirty="0" err="1" smtClean="0">
                <a:latin typeface="+mn-lt"/>
              </a:rPr>
              <a:t>old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chemistry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>
                <a:latin typeface="+mn-lt"/>
              </a:rPr>
              <a:t>@</a:t>
            </a:r>
            <a:r>
              <a:rPr lang="de-DE" sz="3600" dirty="0" smtClean="0">
                <a:latin typeface="+mn-lt"/>
              </a:rPr>
              <a:t> CSR MPI-K</a:t>
            </a:r>
            <a:endParaRPr lang="de-DE" sz="3600" dirty="0">
              <a:latin typeface="+mn-lt"/>
            </a:endParaRPr>
          </a:p>
        </p:txBody>
      </p:sp>
      <p:pic>
        <p:nvPicPr>
          <p:cNvPr id="36045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3633" t="946"/>
          <a:stretch/>
        </p:blipFill>
        <p:spPr bwMode="auto">
          <a:xfrm>
            <a:off x="-9525" y="855111"/>
            <a:ext cx="6418248" cy="601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107504" y="3449119"/>
            <a:ext cx="10102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de-DE" dirty="0" err="1" smtClean="0"/>
              <a:t>Junction</a:t>
            </a:r>
            <a:endParaRPr lang="de-DE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419872" y="5229200"/>
            <a:ext cx="564357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162050">
              <a:spcBef>
                <a:spcPct val="50000"/>
              </a:spcBef>
            </a:pPr>
            <a:r>
              <a:rPr lang="de-DE" dirty="0" smtClean="0">
                <a:solidFill>
                  <a:schemeClr val="accent6"/>
                </a:solidFill>
                <a:latin typeface="+mj-lt"/>
              </a:rPr>
              <a:t/>
            </a:r>
            <a:br>
              <a:rPr lang="de-DE" dirty="0" smtClean="0">
                <a:solidFill>
                  <a:schemeClr val="accent6"/>
                </a:solidFill>
                <a:latin typeface="+mj-lt"/>
              </a:rPr>
            </a:br>
            <a:r>
              <a:rPr lang="de-DE" dirty="0" smtClean="0">
                <a:solidFill>
                  <a:schemeClr val="accent6"/>
                </a:solidFill>
                <a:latin typeface="+mj-lt"/>
              </a:rPr>
              <a:t>…e.g. 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by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observing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neutral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reaction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products</a:t>
            </a:r>
            <a:endParaRPr lang="de-DE" dirty="0" smtClean="0">
              <a:solidFill>
                <a:schemeClr val="accent6"/>
              </a:solidFill>
              <a:latin typeface="+mj-lt"/>
            </a:endParaRPr>
          </a:p>
          <a:p>
            <a:pPr algn="r" defTabSz="1162050">
              <a:spcBef>
                <a:spcPct val="50000"/>
              </a:spcBef>
            </a:pP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of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molecular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ions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after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neutralizing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</a:t>
            </a:r>
          </a:p>
          <a:p>
            <a:pPr algn="r" defTabSz="1162050">
              <a:spcBef>
                <a:spcPct val="50000"/>
              </a:spcBef>
            </a:pP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with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an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electron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in </a:t>
            </a:r>
            <a:r>
              <a:rPr lang="de-DE" dirty="0" err="1" smtClean="0">
                <a:solidFill>
                  <a:schemeClr val="accent6"/>
                </a:solidFill>
                <a:latin typeface="+mj-lt"/>
              </a:rPr>
              <a:t>the</a:t>
            </a:r>
            <a:r>
              <a:rPr lang="de-DE" dirty="0" smtClean="0">
                <a:solidFill>
                  <a:schemeClr val="accent6"/>
                </a:solidFill>
                <a:latin typeface="+mj-lt"/>
              </a:rPr>
              <a:t> e-cooler    </a:t>
            </a:r>
            <a:endParaRPr lang="de-DE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0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076055" y="1052736"/>
            <a:ext cx="38884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/>
              <a:t>Study the complex chemistry </a:t>
            </a:r>
            <a:br>
              <a:rPr lang="en-US" sz="1800" b="1" dirty="0" smtClean="0"/>
            </a:br>
            <a:r>
              <a:rPr lang="en-US" sz="1800" b="1" dirty="0" smtClean="0"/>
              <a:t>in cold interstellar clouds</a:t>
            </a:r>
            <a:endParaRPr lang="en-US" sz="1800" b="1" dirty="0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5035996" y="1684546"/>
            <a:ext cx="4072508" cy="84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>
              <a:spcBef>
                <a:spcPts val="0"/>
              </a:spcBef>
              <a:spcAft>
                <a:spcPts val="400"/>
              </a:spcAft>
            </a:pPr>
            <a:r>
              <a:rPr lang="de-DE" sz="1400" dirty="0" smtClean="0"/>
              <a:t> </a:t>
            </a:r>
            <a:r>
              <a:rPr lang="de-DE" sz="1400" dirty="0" err="1" smtClean="0"/>
              <a:t>with</a:t>
            </a:r>
            <a:r>
              <a:rPr lang="de-DE" sz="1400" dirty="0" smtClean="0"/>
              <a:t> </a:t>
            </a:r>
          </a:p>
          <a:p>
            <a:pPr marL="457200" indent="-457200" algn="ctr">
              <a:spcBef>
                <a:spcPts val="0"/>
              </a:spcBef>
              <a:spcAft>
                <a:spcPts val="400"/>
              </a:spcAft>
            </a:pPr>
            <a:r>
              <a:rPr lang="de-DE" sz="1400" dirty="0" err="1" smtClean="0"/>
              <a:t>O.Novotný</a:t>
            </a:r>
            <a:r>
              <a:rPr lang="de-DE" sz="1400" dirty="0" smtClean="0"/>
              <a:t>, </a:t>
            </a:r>
            <a:r>
              <a:rPr lang="de-DE" sz="1400" dirty="0" err="1" smtClean="0"/>
              <a:t>D.W.Savin</a:t>
            </a:r>
            <a:r>
              <a:rPr lang="de-DE" sz="1400" dirty="0" smtClean="0"/>
              <a:t>, </a:t>
            </a:r>
            <a:r>
              <a:rPr lang="de-DE" sz="1400" dirty="0" err="1" smtClean="0"/>
              <a:t>C.Krantz</a:t>
            </a:r>
            <a:r>
              <a:rPr lang="de-DE" sz="1400" dirty="0" smtClean="0"/>
              <a:t>, </a:t>
            </a:r>
            <a:r>
              <a:rPr lang="de-DE" sz="1400" dirty="0" err="1" smtClean="0"/>
              <a:t>A.Wolf</a:t>
            </a:r>
            <a:r>
              <a:rPr lang="de-DE" sz="1400" baseline="30000" dirty="0" smtClean="0"/>
              <a:t>,</a:t>
            </a:r>
            <a:r>
              <a:rPr lang="de-DE" sz="1400" dirty="0" smtClean="0"/>
              <a:t> </a:t>
            </a:r>
            <a:r>
              <a:rPr lang="de-DE" sz="1400" dirty="0" err="1" smtClean="0"/>
              <a:t>K.Blaum</a:t>
            </a:r>
            <a:r>
              <a:rPr lang="de-DE" sz="1400" dirty="0" smtClean="0"/>
              <a:t>, </a:t>
            </a:r>
          </a:p>
          <a:p>
            <a:pPr marL="457200" indent="-457200" algn="ctr">
              <a:spcBef>
                <a:spcPts val="0"/>
              </a:spcBef>
              <a:spcAft>
                <a:spcPts val="400"/>
              </a:spcAft>
            </a:pPr>
            <a:r>
              <a:rPr lang="de-DE" sz="1200" dirty="0" smtClean="0"/>
              <a:t>MPI-K Heidelberg, Columbia </a:t>
            </a:r>
            <a:r>
              <a:rPr lang="de-DE" sz="1200" dirty="0" err="1" smtClean="0"/>
              <a:t>Astrophysics</a:t>
            </a:r>
            <a:r>
              <a:rPr lang="de-DE" sz="1200" dirty="0" smtClean="0"/>
              <a:t> Lab NY</a:t>
            </a:r>
            <a:endParaRPr lang="de-DE" sz="1200" dirty="0"/>
          </a:p>
        </p:txBody>
      </p:sp>
      <p:sp>
        <p:nvSpPr>
          <p:cNvPr id="2" name="Rectangle 1"/>
          <p:cNvSpPr/>
          <p:nvPr/>
        </p:nvSpPr>
        <p:spPr>
          <a:xfrm>
            <a:off x="128770" y="996337"/>
            <a:ext cx="1010213" cy="32316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08741" y="980728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</a:t>
            </a:r>
            <a:r>
              <a:rPr lang="en-US" i="1" dirty="0" smtClean="0">
                <a:sym typeface="Symbol"/>
              </a:rPr>
              <a:t>E</a:t>
            </a:r>
            <a:r>
              <a:rPr lang="en-US" baseline="-25000" dirty="0" smtClean="0">
                <a:sym typeface="Symbol"/>
              </a:rPr>
              <a:t>FWHM</a:t>
            </a:r>
            <a:r>
              <a:rPr lang="en-US" dirty="0" smtClean="0">
                <a:sym typeface="Symbol"/>
              </a:rPr>
              <a:t>  </a:t>
            </a:r>
            <a:r>
              <a:rPr lang="en-US" dirty="0" smtClean="0">
                <a:latin typeface="Brush Script MT" pitchFamily="66" charset="0"/>
                <a:sym typeface="Symbol"/>
              </a:rPr>
              <a:t>O</a:t>
            </a:r>
            <a:r>
              <a:rPr lang="en-US" dirty="0" smtClean="0">
                <a:sym typeface="Symbol"/>
              </a:rPr>
              <a:t>(10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) </a:t>
            </a:r>
            <a:r>
              <a:rPr lang="en-US" dirty="0" err="1" smtClean="0">
                <a:sym typeface="Symbol"/>
              </a:rPr>
              <a:t>eV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3675" y="991361"/>
            <a:ext cx="1873863" cy="32316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590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2590800"/>
            <a:ext cx="2362200" cy="6096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57200" y="4191000"/>
            <a:ext cx="457200" cy="1371600"/>
            <a:chOff x="288" y="2496"/>
            <a:chExt cx="288" cy="1008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32" y="2496"/>
              <a:ext cx="0" cy="28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432" y="2784"/>
              <a:ext cx="144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288" y="2832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88" y="2880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288" y="2928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88" y="2976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288" y="3024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88" y="3072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432" y="3120"/>
              <a:ext cx="144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32" y="3168"/>
              <a:ext cx="0" cy="336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179512" y="1709936"/>
            <a:ext cx="457200" cy="1143000"/>
          </a:xfrm>
          <a:prstGeom prst="line">
            <a:avLst/>
          </a:prstGeom>
          <a:noFill/>
          <a:ln w="76200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381000" y="3200400"/>
            <a:ext cx="609600" cy="1066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990600" y="3733800"/>
            <a:ext cx="76200" cy="0"/>
          </a:xfrm>
          <a:prstGeom prst="line">
            <a:avLst/>
          </a:prstGeom>
          <a:noFill/>
          <a:ln w="2857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2" name="Group 33"/>
          <p:cNvGrpSpPr>
            <a:grpSpLocks/>
          </p:cNvGrpSpPr>
          <p:nvPr/>
        </p:nvGrpSpPr>
        <p:grpSpPr bwMode="auto">
          <a:xfrm>
            <a:off x="1066800" y="3429000"/>
            <a:ext cx="381000" cy="609600"/>
            <a:chOff x="672" y="1968"/>
            <a:chExt cx="480" cy="384"/>
          </a:xfrm>
        </p:grpSpPr>
        <p:sp>
          <p:nvSpPr>
            <p:cNvPr id="23" name="Line 34"/>
            <p:cNvSpPr>
              <a:spLocks noChangeShapeType="1"/>
            </p:cNvSpPr>
            <p:nvPr/>
          </p:nvSpPr>
          <p:spPr bwMode="auto">
            <a:xfrm flipV="1">
              <a:off x="672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35"/>
            <p:cNvSpPr>
              <a:spLocks noChangeShapeType="1"/>
            </p:cNvSpPr>
            <p:nvPr/>
          </p:nvSpPr>
          <p:spPr bwMode="auto">
            <a:xfrm>
              <a:off x="720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36"/>
            <p:cNvSpPr>
              <a:spLocks noChangeShapeType="1"/>
            </p:cNvSpPr>
            <p:nvPr/>
          </p:nvSpPr>
          <p:spPr bwMode="auto">
            <a:xfrm>
              <a:off x="768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37"/>
            <p:cNvSpPr>
              <a:spLocks noChangeShapeType="1"/>
            </p:cNvSpPr>
            <p:nvPr/>
          </p:nvSpPr>
          <p:spPr bwMode="auto">
            <a:xfrm flipV="1">
              <a:off x="816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38"/>
            <p:cNvSpPr>
              <a:spLocks noChangeShapeType="1"/>
            </p:cNvSpPr>
            <p:nvPr/>
          </p:nvSpPr>
          <p:spPr bwMode="auto">
            <a:xfrm flipV="1">
              <a:off x="864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39"/>
            <p:cNvSpPr>
              <a:spLocks noChangeShapeType="1"/>
            </p:cNvSpPr>
            <p:nvPr/>
          </p:nvSpPr>
          <p:spPr bwMode="auto">
            <a:xfrm>
              <a:off x="912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40"/>
            <p:cNvSpPr>
              <a:spLocks noChangeShapeType="1"/>
            </p:cNvSpPr>
            <p:nvPr/>
          </p:nvSpPr>
          <p:spPr bwMode="auto">
            <a:xfrm>
              <a:off x="960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41"/>
            <p:cNvSpPr>
              <a:spLocks noChangeShapeType="1"/>
            </p:cNvSpPr>
            <p:nvPr/>
          </p:nvSpPr>
          <p:spPr bwMode="auto">
            <a:xfrm flipV="1">
              <a:off x="1008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42"/>
            <p:cNvSpPr>
              <a:spLocks noChangeShapeType="1"/>
            </p:cNvSpPr>
            <p:nvPr/>
          </p:nvSpPr>
          <p:spPr bwMode="auto">
            <a:xfrm>
              <a:off x="1056" y="2160"/>
              <a:ext cx="96" cy="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Rectangle 43"/>
          <p:cNvSpPr>
            <a:spLocks noChangeArrowheads="1"/>
          </p:cNvSpPr>
          <p:nvPr/>
        </p:nvSpPr>
        <p:spPr bwMode="auto">
          <a:xfrm>
            <a:off x="1447800" y="3276600"/>
            <a:ext cx="685800" cy="990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81000" y="2727325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/>
              <a:t>C</a:t>
            </a:r>
            <a:r>
              <a:rPr lang="de-DE" sz="2000" baseline="-25000"/>
              <a:t>Absorber   </a:t>
            </a:r>
            <a:r>
              <a:rPr lang="de-DE" sz="2000"/>
              <a:t>(e</a:t>
            </a:r>
            <a:r>
              <a:rPr lang="de-DE" sz="2000" baseline="30000"/>
              <a:t>-</a:t>
            </a:r>
            <a:r>
              <a:rPr lang="de-DE" sz="2000"/>
              <a:t>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1447800" y="3565525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/>
              <a:t>C</a:t>
            </a:r>
            <a:r>
              <a:rPr lang="de-DE" sz="2000" baseline="-25000"/>
              <a:t>Spin</a:t>
            </a:r>
          </a:p>
        </p:txBody>
      </p:sp>
      <p:pic>
        <p:nvPicPr>
          <p:cNvPr id="35" name="Picture 46" descr="E:\andreas\papers\talks\Andreas\ft2001\Rauschen\real_signal_zeit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99" y="3007585"/>
            <a:ext cx="269081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8" descr="E:\andreas\papers\talks\Andreas\ft2001\Rauschen\real_signal_frequenz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11" y="3007585"/>
            <a:ext cx="270033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51"/>
          <p:cNvSpPr txBox="1">
            <a:spLocks noChangeArrowheads="1"/>
          </p:cNvSpPr>
          <p:nvPr/>
        </p:nvSpPr>
        <p:spPr bwMode="auto">
          <a:xfrm>
            <a:off x="6561311" y="3312385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solidFill>
                  <a:srgbClr val="FF0000"/>
                </a:solidFill>
              </a:rPr>
              <a:t>Signal</a:t>
            </a:r>
          </a:p>
        </p:txBody>
      </p:sp>
      <p:sp>
        <p:nvSpPr>
          <p:cNvPr id="38" name="Text Box 52"/>
          <p:cNvSpPr txBox="1">
            <a:spLocks noChangeArrowheads="1"/>
          </p:cNvSpPr>
          <p:nvPr/>
        </p:nvSpPr>
        <p:spPr bwMode="auto">
          <a:xfrm>
            <a:off x="6942311" y="4379185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 dirty="0" smtClean="0">
                <a:solidFill>
                  <a:srgbClr val="3333CC"/>
                </a:solidFill>
              </a:rPr>
              <a:t>Noise</a:t>
            </a:r>
            <a:endParaRPr lang="de-DE" sz="1400" dirty="0">
              <a:solidFill>
                <a:srgbClr val="3333CC"/>
              </a:solidFill>
            </a:endParaRPr>
          </a:p>
        </p:txBody>
      </p:sp>
      <p:sp>
        <p:nvSpPr>
          <p:cNvPr id="39" name="Line 53"/>
          <p:cNvSpPr>
            <a:spLocks noChangeShapeType="1"/>
          </p:cNvSpPr>
          <p:nvPr/>
        </p:nvSpPr>
        <p:spPr bwMode="auto">
          <a:xfrm>
            <a:off x="1828800" y="41148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54"/>
          <p:cNvSpPr>
            <a:spLocks noChangeArrowheads="1"/>
          </p:cNvSpPr>
          <p:nvPr/>
        </p:nvSpPr>
        <p:spPr bwMode="auto">
          <a:xfrm>
            <a:off x="76200" y="5562600"/>
            <a:ext cx="2514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55"/>
          <p:cNvSpPr>
            <a:spLocks noChangeShapeType="1"/>
          </p:cNvSpPr>
          <p:nvPr/>
        </p:nvSpPr>
        <p:spPr bwMode="auto">
          <a:xfrm>
            <a:off x="76200" y="55626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62"/>
          <p:cNvSpPr txBox="1">
            <a:spLocks noChangeArrowheads="1"/>
          </p:cNvSpPr>
          <p:nvPr/>
        </p:nvSpPr>
        <p:spPr bwMode="auto">
          <a:xfrm>
            <a:off x="990600" y="39766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3333CC"/>
                </a:solidFill>
                <a:sym typeface="Symbol" pitchFamily="18" charset="2"/>
              </a:rPr>
              <a:t></a:t>
            </a:r>
            <a:r>
              <a:rPr lang="de-DE" sz="2800" baseline="-25000">
                <a:solidFill>
                  <a:srgbClr val="3333CC"/>
                </a:solidFill>
                <a:sym typeface="Symbol" pitchFamily="18" charset="2"/>
              </a:rPr>
              <a:t>0</a:t>
            </a:r>
            <a:endParaRPr lang="de-DE" sz="2800" baseline="-25000">
              <a:solidFill>
                <a:srgbClr val="3333CC"/>
              </a:solidFill>
            </a:endParaRPr>
          </a:p>
        </p:txBody>
      </p:sp>
      <p:sp>
        <p:nvSpPr>
          <p:cNvPr id="43" name="Text Box 63"/>
          <p:cNvSpPr txBox="1">
            <a:spLocks noChangeArrowheads="1"/>
          </p:cNvSpPr>
          <p:nvPr/>
        </p:nvSpPr>
        <p:spPr bwMode="auto">
          <a:xfrm>
            <a:off x="76200" y="48148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3333CC"/>
                </a:solidFill>
                <a:sym typeface="Symbol" pitchFamily="18" charset="2"/>
              </a:rPr>
              <a:t></a:t>
            </a:r>
            <a:r>
              <a:rPr lang="de-DE" sz="2800" baseline="-25000">
                <a:solidFill>
                  <a:srgbClr val="3333CC"/>
                </a:solidFill>
                <a:sym typeface="Symbol" pitchFamily="18" charset="2"/>
              </a:rPr>
              <a:t>1</a:t>
            </a:r>
            <a:endParaRPr lang="de-DE" sz="2800" baseline="-25000">
              <a:solidFill>
                <a:srgbClr val="3333CC"/>
              </a:solidFill>
            </a:endParaRPr>
          </a:p>
        </p:txBody>
      </p:sp>
      <p:sp>
        <p:nvSpPr>
          <p:cNvPr id="44" name="Text Box 64"/>
          <p:cNvSpPr txBox="1">
            <a:spLocks noChangeArrowheads="1"/>
          </p:cNvSpPr>
          <p:nvPr/>
        </p:nvSpPr>
        <p:spPr bwMode="auto">
          <a:xfrm>
            <a:off x="3970511" y="3845785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CC3300"/>
                </a:solidFill>
                <a:sym typeface="Symbol" pitchFamily="18" charset="2"/>
              </a:rPr>
              <a:t></a:t>
            </a:r>
            <a:r>
              <a:rPr lang="de-DE" baseline="-25000">
                <a:solidFill>
                  <a:srgbClr val="CC3300"/>
                </a:solidFill>
                <a:sym typeface="Symbol" pitchFamily="18" charset="2"/>
              </a:rPr>
              <a:t>0</a:t>
            </a:r>
            <a:endParaRPr lang="de-DE" baseline="-25000">
              <a:solidFill>
                <a:srgbClr val="CC3300"/>
              </a:solidFill>
            </a:endParaRPr>
          </a:p>
        </p:txBody>
      </p:sp>
      <p:sp>
        <p:nvSpPr>
          <p:cNvPr id="45" name="Text Box 65"/>
          <p:cNvSpPr txBox="1">
            <a:spLocks noChangeArrowheads="1"/>
          </p:cNvSpPr>
          <p:nvPr/>
        </p:nvSpPr>
        <p:spPr bwMode="auto">
          <a:xfrm>
            <a:off x="4580111" y="4074385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CC3300"/>
                </a:solidFill>
                <a:sym typeface="Symbol" pitchFamily="18" charset="2"/>
              </a:rPr>
              <a:t></a:t>
            </a:r>
            <a:r>
              <a:rPr lang="de-DE" baseline="-25000">
                <a:solidFill>
                  <a:srgbClr val="CC3300"/>
                </a:solidFill>
                <a:sym typeface="Symbol" pitchFamily="18" charset="2"/>
              </a:rPr>
              <a:t>1</a:t>
            </a:r>
            <a:endParaRPr lang="de-DE" baseline="-25000">
              <a:solidFill>
                <a:srgbClr val="CC3300"/>
              </a:solidFill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3120884" y="1196752"/>
            <a:ext cx="5379657" cy="128627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>
                <a:solidFill>
                  <a:srgbClr val="C00000"/>
                </a:solidFill>
              </a:rPr>
              <a:t>Absorber </a:t>
            </a:r>
            <a:r>
              <a:rPr lang="de-DE" dirty="0" err="1" smtClean="0">
                <a:solidFill>
                  <a:srgbClr val="C00000"/>
                </a:solidFill>
              </a:rPr>
              <a:t>and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thermometer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are</a:t>
            </a:r>
            <a:r>
              <a:rPr lang="de-DE" dirty="0" smtClean="0">
                <a:solidFill>
                  <a:srgbClr val="C00000"/>
                </a:solidFill>
              </a:rPr>
              <a:t> separate </a:t>
            </a:r>
            <a:r>
              <a:rPr lang="de-DE" dirty="0" err="1" smtClean="0">
                <a:solidFill>
                  <a:srgbClr val="C00000"/>
                </a:solidFill>
              </a:rPr>
              <a:t>systems</a:t>
            </a:r>
            <a:endParaRPr lang="de-DE" dirty="0">
              <a:solidFill>
                <a:srgbClr val="C00000"/>
              </a:solidFill>
            </a:endParaRPr>
          </a:p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 err="1" smtClean="0"/>
              <a:t>Thermalization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absorber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fast </a:t>
            </a:r>
            <a:r>
              <a:rPr lang="de-DE" dirty="0"/>
              <a:t>(</a:t>
            </a:r>
            <a:r>
              <a:rPr lang="de-DE" i="1" dirty="0"/>
              <a:t>t</a:t>
            </a:r>
            <a:r>
              <a:rPr lang="de-DE" dirty="0"/>
              <a:t> &lt; 100ns)</a:t>
            </a:r>
          </a:p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 smtClean="0"/>
              <a:t>Relaxation time </a:t>
            </a:r>
            <a:r>
              <a:rPr lang="de-DE" dirty="0" err="1" smtClean="0"/>
              <a:t>absorber</a:t>
            </a:r>
            <a:r>
              <a:rPr lang="de-DE" dirty="0" smtClean="0"/>
              <a:t>-thermometer finite!</a:t>
            </a:r>
            <a:endParaRPr lang="de-DE" dirty="0"/>
          </a:p>
        </p:txBody>
      </p:sp>
      <p:sp>
        <p:nvSpPr>
          <p:cNvPr id="48" name="TextBox 47"/>
          <p:cNvSpPr txBox="1"/>
          <p:nvPr/>
        </p:nvSpPr>
        <p:spPr>
          <a:xfrm>
            <a:off x="179512" y="1187460"/>
            <a:ext cx="25551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there</a:t>
            </a:r>
            <a:r>
              <a:rPr lang="de-DE" dirty="0" smtClean="0"/>
              <a:t> an </a:t>
            </a:r>
            <a:r>
              <a:rPr lang="de-DE" dirty="0" err="1" smtClean="0"/>
              <a:t>intrinsic</a:t>
            </a:r>
            <a:r>
              <a:rPr lang="de-DE" dirty="0" smtClean="0"/>
              <a:t> </a:t>
            </a:r>
            <a:r>
              <a:rPr lang="de-DE" dirty="0" err="1" smtClean="0"/>
              <a:t>limit</a:t>
            </a:r>
            <a:r>
              <a:rPr lang="de-DE" dirty="0" smtClean="0"/>
              <a:t>?</a:t>
            </a:r>
          </a:p>
          <a:p>
            <a:r>
              <a:rPr lang="de-DE" dirty="0"/>
              <a:t> </a:t>
            </a:r>
            <a:r>
              <a:rPr lang="de-DE" dirty="0" smtClean="0"/>
              <a:t>     - Simple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smtClean="0">
                <a:sym typeface="Wingdings" pitchFamily="2" charset="2"/>
              </a:rPr>
              <a:t> NO</a:t>
            </a:r>
          </a:p>
          <a:p>
            <a:r>
              <a:rPr lang="de-DE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     - </a:t>
            </a:r>
            <a:r>
              <a:rPr lang="de-DE" dirty="0" err="1" smtClean="0">
                <a:solidFill>
                  <a:srgbClr val="C00000"/>
                </a:solidFill>
                <a:sym typeface="Wingdings" pitchFamily="2" charset="2"/>
              </a:rPr>
              <a:t>Realistic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de-DE" dirty="0" err="1" smtClean="0">
                <a:solidFill>
                  <a:srgbClr val="C00000"/>
                </a:solidFill>
                <a:sym typeface="Wingdings" pitchFamily="2" charset="2"/>
              </a:rPr>
              <a:t>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905000" y="4768850"/>
            <a:ext cx="152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E(t) = m(t) B</a:t>
            </a:r>
          </a:p>
        </p:txBody>
      </p:sp>
      <p:sp>
        <p:nvSpPr>
          <p:cNvPr id="49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4680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err="1" smtClean="0"/>
              <a:t>Energy</a:t>
            </a:r>
            <a:r>
              <a:rPr lang="de-DE" sz="3600" dirty="0" smtClean="0"/>
              <a:t> </a:t>
            </a:r>
            <a:r>
              <a:rPr lang="de-DE" sz="3600" dirty="0" err="1" smtClean="0"/>
              <a:t>resolution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44715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6200" y="2590800"/>
            <a:ext cx="2362200" cy="6096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457200" y="4191000"/>
            <a:ext cx="457200" cy="1371600"/>
            <a:chOff x="288" y="2496"/>
            <a:chExt cx="288" cy="1008"/>
          </a:xfrm>
        </p:grpSpPr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432" y="2496"/>
              <a:ext cx="0" cy="28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432" y="2784"/>
              <a:ext cx="144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H="1">
              <a:off x="288" y="2832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288" y="2880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288" y="2928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288" y="2976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>
              <a:off x="288" y="3024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88" y="3072"/>
              <a:ext cx="288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H="1">
              <a:off x="432" y="3120"/>
              <a:ext cx="144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432" y="3168"/>
              <a:ext cx="0" cy="336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381000" y="3200400"/>
            <a:ext cx="609600" cy="1066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990600" y="3733800"/>
            <a:ext cx="76200" cy="0"/>
          </a:xfrm>
          <a:prstGeom prst="line">
            <a:avLst/>
          </a:prstGeom>
          <a:noFill/>
          <a:ln w="2857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1066800" y="3429000"/>
            <a:ext cx="381000" cy="609600"/>
            <a:chOff x="672" y="1968"/>
            <a:chExt cx="480" cy="384"/>
          </a:xfrm>
        </p:grpSpPr>
        <p:sp>
          <p:nvSpPr>
            <p:cNvPr id="24" name="Line 20"/>
            <p:cNvSpPr>
              <a:spLocks noChangeShapeType="1"/>
            </p:cNvSpPr>
            <p:nvPr/>
          </p:nvSpPr>
          <p:spPr bwMode="auto">
            <a:xfrm flipV="1">
              <a:off x="672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720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768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 flipV="1">
              <a:off x="816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 flipV="1">
              <a:off x="864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>
              <a:off x="912" y="1968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>
              <a:off x="960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V="1">
              <a:off x="1008" y="2160"/>
              <a:ext cx="48" cy="192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1056" y="2160"/>
              <a:ext cx="96" cy="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1447800" y="3276600"/>
            <a:ext cx="685800" cy="990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Text Box 30"/>
          <p:cNvSpPr txBox="1">
            <a:spLocks noChangeArrowheads="1"/>
          </p:cNvSpPr>
          <p:nvPr/>
        </p:nvSpPr>
        <p:spPr bwMode="auto">
          <a:xfrm>
            <a:off x="381000" y="2727325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/>
              <a:t>C</a:t>
            </a:r>
            <a:r>
              <a:rPr lang="de-DE" sz="2000" baseline="-25000"/>
              <a:t>Absorber   </a:t>
            </a:r>
            <a:r>
              <a:rPr lang="de-DE" sz="2000"/>
              <a:t>(e</a:t>
            </a:r>
            <a:r>
              <a:rPr lang="de-DE" sz="2000" baseline="30000"/>
              <a:t>-</a:t>
            </a:r>
            <a:r>
              <a:rPr lang="de-DE" sz="2000"/>
              <a:t>)</a:t>
            </a:r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1447800" y="3565525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/>
              <a:t>C</a:t>
            </a:r>
            <a:r>
              <a:rPr lang="de-DE" sz="2000" baseline="-25000"/>
              <a:t>Spin</a:t>
            </a:r>
          </a:p>
        </p:txBody>
      </p:sp>
      <p:pic>
        <p:nvPicPr>
          <p:cNvPr id="36" name="Picture 32" descr="E:\andreas\papers\talks\Andreas\ft2001\Rauschen\real_signal_zeit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99" y="3011322"/>
            <a:ext cx="269081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3" descr="E:\andreas\papers\talks\Andreas\ft2001\Rauschen\real_signal_frequenz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11" y="3011322"/>
            <a:ext cx="270033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6561311" y="3316122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solidFill>
                  <a:srgbClr val="FF0000"/>
                </a:solidFill>
              </a:rPr>
              <a:t>Signal</a:t>
            </a:r>
          </a:p>
        </p:txBody>
      </p:sp>
      <p:sp>
        <p:nvSpPr>
          <p:cNvPr id="39" name="Text Box 35"/>
          <p:cNvSpPr txBox="1">
            <a:spLocks noChangeArrowheads="1"/>
          </p:cNvSpPr>
          <p:nvPr/>
        </p:nvSpPr>
        <p:spPr bwMode="auto">
          <a:xfrm>
            <a:off x="6942311" y="4382922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 dirty="0" smtClean="0">
                <a:solidFill>
                  <a:srgbClr val="3333CC"/>
                </a:solidFill>
              </a:rPr>
              <a:t>Noise</a:t>
            </a:r>
            <a:endParaRPr lang="de-DE" sz="1400" dirty="0">
              <a:solidFill>
                <a:srgbClr val="3333CC"/>
              </a:solidFill>
            </a:endParaRPr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1828800" y="41148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76200" y="5562600"/>
            <a:ext cx="2514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>
            <a:off x="76200" y="55626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3737810" y="5517232"/>
            <a:ext cx="4290574" cy="1250776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285750" indent="-285750">
              <a:lnSpc>
                <a:spcPct val="13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20700" algn="l"/>
              </a:tabLst>
            </a:pPr>
            <a:r>
              <a:rPr lang="de-DE" b="1" dirty="0" smtClean="0">
                <a:solidFill>
                  <a:srgbClr val="C00000"/>
                </a:solidFill>
              </a:rPr>
              <a:t>Optimum </a:t>
            </a:r>
            <a:r>
              <a:rPr lang="de-DE" b="1" dirty="0" err="1" smtClean="0">
                <a:solidFill>
                  <a:srgbClr val="C00000"/>
                </a:solidFill>
              </a:rPr>
              <a:t>bandwidth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f</a:t>
            </a:r>
            <a:r>
              <a:rPr lang="de-DE" b="1" baseline="-25000" dirty="0" err="1">
                <a:solidFill>
                  <a:srgbClr val="C00000"/>
                </a:solidFill>
              </a:rPr>
              <a:t>max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is</a:t>
            </a:r>
            <a:r>
              <a:rPr lang="de-DE" b="1" dirty="0" smtClean="0">
                <a:solidFill>
                  <a:srgbClr val="C00000"/>
                </a:solidFill>
              </a:rPr>
              <a:t> finite  </a:t>
            </a:r>
            <a:r>
              <a:rPr lang="de-DE" dirty="0">
                <a:solidFill>
                  <a:srgbClr val="3333CC"/>
                </a:solidFill>
              </a:rPr>
              <a:t/>
            </a:r>
            <a:br>
              <a:rPr lang="de-DE" dirty="0">
                <a:solidFill>
                  <a:srgbClr val="3333CC"/>
                </a:solidFill>
              </a:rPr>
            </a:br>
            <a:r>
              <a:rPr lang="de-DE" dirty="0">
                <a:solidFill>
                  <a:srgbClr val="CC3300"/>
                </a:solidFill>
              </a:rPr>
              <a:t/>
            </a:r>
            <a:br>
              <a:rPr lang="de-DE" dirty="0">
                <a:solidFill>
                  <a:srgbClr val="CC3300"/>
                </a:solidFill>
              </a:rPr>
            </a:br>
            <a:endParaRPr lang="de-DE" dirty="0">
              <a:solidFill>
                <a:srgbClr val="CC3300"/>
              </a:solidFill>
            </a:endParaRPr>
          </a:p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endParaRPr lang="de-DE" dirty="0">
              <a:solidFill>
                <a:srgbClr val="3333CC"/>
              </a:solidFill>
            </a:endParaRPr>
          </a:p>
        </p:txBody>
      </p:sp>
      <p:sp>
        <p:nvSpPr>
          <p:cNvPr id="44" name="Oval 41"/>
          <p:cNvSpPr>
            <a:spLocks noChangeArrowheads="1"/>
          </p:cNvSpPr>
          <p:nvPr/>
        </p:nvSpPr>
        <p:spPr bwMode="auto">
          <a:xfrm>
            <a:off x="7399511" y="4078122"/>
            <a:ext cx="304800" cy="304800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flipV="1">
            <a:off x="7628111" y="3773322"/>
            <a:ext cx="152400" cy="304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7704311" y="3544722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008000"/>
                </a:solidFill>
              </a:rPr>
              <a:t>f</a:t>
            </a:r>
            <a:r>
              <a:rPr lang="de-DE" baseline="-25000">
                <a:solidFill>
                  <a:srgbClr val="008000"/>
                </a:solidFill>
              </a:rPr>
              <a:t>max</a:t>
            </a:r>
          </a:p>
        </p:txBody>
      </p:sp>
      <p:sp>
        <p:nvSpPr>
          <p:cNvPr id="48" name="Text Box 45"/>
          <p:cNvSpPr txBox="1">
            <a:spLocks noChangeArrowheads="1"/>
          </p:cNvSpPr>
          <p:nvPr/>
        </p:nvSpPr>
        <p:spPr bwMode="auto">
          <a:xfrm>
            <a:off x="990600" y="39766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3333CC"/>
                </a:solidFill>
                <a:sym typeface="Symbol" pitchFamily="18" charset="2"/>
              </a:rPr>
              <a:t></a:t>
            </a:r>
            <a:r>
              <a:rPr lang="de-DE" sz="2800" baseline="-25000">
                <a:solidFill>
                  <a:srgbClr val="3333CC"/>
                </a:solidFill>
                <a:sym typeface="Symbol" pitchFamily="18" charset="2"/>
              </a:rPr>
              <a:t>0</a:t>
            </a:r>
            <a:endParaRPr lang="de-DE" sz="2800" baseline="-25000">
              <a:solidFill>
                <a:srgbClr val="3333CC"/>
              </a:solidFill>
            </a:endParaRPr>
          </a:p>
        </p:txBody>
      </p:sp>
      <p:sp>
        <p:nvSpPr>
          <p:cNvPr id="49" name="Text Box 46"/>
          <p:cNvSpPr txBox="1">
            <a:spLocks noChangeArrowheads="1"/>
          </p:cNvSpPr>
          <p:nvPr/>
        </p:nvSpPr>
        <p:spPr bwMode="auto">
          <a:xfrm>
            <a:off x="76200" y="48148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3333CC"/>
                </a:solidFill>
                <a:sym typeface="Symbol" pitchFamily="18" charset="2"/>
              </a:rPr>
              <a:t></a:t>
            </a:r>
            <a:r>
              <a:rPr lang="de-DE" sz="2800" baseline="-25000">
                <a:solidFill>
                  <a:srgbClr val="3333CC"/>
                </a:solidFill>
                <a:sym typeface="Symbol" pitchFamily="18" charset="2"/>
              </a:rPr>
              <a:t>1</a:t>
            </a:r>
            <a:endParaRPr lang="de-DE" sz="2800" baseline="-25000">
              <a:solidFill>
                <a:srgbClr val="3333CC"/>
              </a:solidFill>
            </a:endParaRPr>
          </a:p>
        </p:txBody>
      </p:sp>
      <p:pic>
        <p:nvPicPr>
          <p:cNvPr id="50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51920" y="5949280"/>
            <a:ext cx="4038600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3120884" y="1196752"/>
            <a:ext cx="5379657" cy="128627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>
                <a:solidFill>
                  <a:srgbClr val="C00000"/>
                </a:solidFill>
              </a:rPr>
              <a:t>Absorber </a:t>
            </a:r>
            <a:r>
              <a:rPr lang="de-DE" dirty="0" err="1" smtClean="0">
                <a:solidFill>
                  <a:srgbClr val="C00000"/>
                </a:solidFill>
              </a:rPr>
              <a:t>and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thermometer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are</a:t>
            </a:r>
            <a:r>
              <a:rPr lang="de-DE" dirty="0" smtClean="0">
                <a:solidFill>
                  <a:srgbClr val="C00000"/>
                </a:solidFill>
              </a:rPr>
              <a:t> separate </a:t>
            </a:r>
            <a:r>
              <a:rPr lang="de-DE" dirty="0" err="1" smtClean="0">
                <a:solidFill>
                  <a:srgbClr val="C00000"/>
                </a:solidFill>
              </a:rPr>
              <a:t>systems</a:t>
            </a:r>
            <a:endParaRPr lang="de-DE" dirty="0">
              <a:solidFill>
                <a:srgbClr val="C00000"/>
              </a:solidFill>
            </a:endParaRPr>
          </a:p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 err="1" smtClean="0"/>
              <a:t>Thermalization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absorber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fast </a:t>
            </a:r>
            <a:r>
              <a:rPr lang="de-DE" dirty="0"/>
              <a:t>(</a:t>
            </a:r>
            <a:r>
              <a:rPr lang="de-DE" i="1" dirty="0"/>
              <a:t>t</a:t>
            </a:r>
            <a:r>
              <a:rPr lang="de-DE" dirty="0"/>
              <a:t> &lt; 100ns)</a:t>
            </a:r>
          </a:p>
          <a:p>
            <a:pPr marL="228600" indent="-228600">
              <a:lnSpc>
                <a:spcPct val="130000"/>
              </a:lnSpc>
              <a:spcBef>
                <a:spcPct val="20000"/>
              </a:spcBef>
              <a:buFontTx/>
              <a:buChar char="•"/>
              <a:tabLst>
                <a:tab pos="520700" algn="l"/>
              </a:tabLst>
            </a:pPr>
            <a:r>
              <a:rPr lang="de-DE" dirty="0" smtClean="0"/>
              <a:t>Relaxation time </a:t>
            </a:r>
            <a:r>
              <a:rPr lang="de-DE" dirty="0" err="1" smtClean="0"/>
              <a:t>absorber</a:t>
            </a:r>
            <a:r>
              <a:rPr lang="de-DE" dirty="0" smtClean="0"/>
              <a:t>-thermometer finite!</a:t>
            </a:r>
            <a:endParaRPr lang="de-DE" dirty="0"/>
          </a:p>
        </p:txBody>
      </p:sp>
      <p:sp>
        <p:nvSpPr>
          <p:cNvPr id="52" name="Line 30"/>
          <p:cNvSpPr>
            <a:spLocks noChangeShapeType="1"/>
          </p:cNvSpPr>
          <p:nvPr/>
        </p:nvSpPr>
        <p:spPr bwMode="auto">
          <a:xfrm>
            <a:off x="179512" y="1709936"/>
            <a:ext cx="457200" cy="1143000"/>
          </a:xfrm>
          <a:prstGeom prst="line">
            <a:avLst/>
          </a:prstGeom>
          <a:noFill/>
          <a:ln w="76200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179512" y="1187460"/>
            <a:ext cx="2702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there</a:t>
            </a:r>
            <a:r>
              <a:rPr lang="de-DE" dirty="0" smtClean="0"/>
              <a:t> an </a:t>
            </a:r>
            <a:r>
              <a:rPr lang="de-DE" dirty="0" err="1" smtClean="0"/>
              <a:t>intrinsic</a:t>
            </a:r>
            <a:r>
              <a:rPr lang="de-DE" dirty="0" smtClean="0"/>
              <a:t> </a:t>
            </a:r>
            <a:r>
              <a:rPr lang="de-DE" dirty="0" err="1" smtClean="0"/>
              <a:t>limit</a:t>
            </a:r>
            <a:r>
              <a:rPr lang="de-DE" dirty="0" smtClean="0"/>
              <a:t>?</a:t>
            </a:r>
          </a:p>
          <a:p>
            <a:r>
              <a:rPr lang="de-DE" dirty="0"/>
              <a:t> </a:t>
            </a:r>
            <a:r>
              <a:rPr lang="de-DE" dirty="0" smtClean="0"/>
              <a:t>     - Simple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smtClean="0">
                <a:sym typeface="Wingdings" pitchFamily="2" charset="2"/>
              </a:rPr>
              <a:t> NO</a:t>
            </a:r>
          </a:p>
          <a:p>
            <a:r>
              <a:rPr lang="de-DE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     - </a:t>
            </a:r>
            <a:r>
              <a:rPr lang="de-DE" dirty="0" err="1" smtClean="0">
                <a:solidFill>
                  <a:srgbClr val="C00000"/>
                </a:solidFill>
                <a:sym typeface="Wingdings" pitchFamily="2" charset="2"/>
              </a:rPr>
              <a:t>Realistic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de-DE" dirty="0" err="1" smtClean="0">
                <a:solidFill>
                  <a:srgbClr val="C00000"/>
                </a:solidFill>
                <a:sym typeface="Wingdings" pitchFamily="2" charset="2"/>
              </a:rPr>
              <a:t>model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  YES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8104" y="2636912"/>
            <a:ext cx="3082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CC3300"/>
                </a:solidFill>
              </a:rPr>
              <a:t>Signal-</a:t>
            </a:r>
            <a:r>
              <a:rPr lang="de-DE" dirty="0" err="1">
                <a:solidFill>
                  <a:srgbClr val="CC3300"/>
                </a:solidFill>
              </a:rPr>
              <a:t>to</a:t>
            </a:r>
            <a:r>
              <a:rPr lang="de-DE" dirty="0">
                <a:solidFill>
                  <a:srgbClr val="CC3300"/>
                </a:solidFill>
              </a:rPr>
              <a:t>-</a:t>
            </a:r>
            <a:r>
              <a:rPr lang="de-DE" dirty="0" err="1">
                <a:solidFill>
                  <a:srgbClr val="CC3300"/>
                </a:solidFill>
              </a:rPr>
              <a:t>noise</a:t>
            </a:r>
            <a:r>
              <a:rPr lang="de-DE" dirty="0">
                <a:solidFill>
                  <a:srgbClr val="CC3300"/>
                </a:solidFill>
              </a:rPr>
              <a:t> </a:t>
            </a:r>
            <a:r>
              <a:rPr lang="de-DE" dirty="0" err="1">
                <a:solidFill>
                  <a:srgbClr val="CC3300"/>
                </a:solidFill>
              </a:rPr>
              <a:t>is</a:t>
            </a:r>
            <a:r>
              <a:rPr lang="de-DE" dirty="0">
                <a:solidFill>
                  <a:srgbClr val="CC3300"/>
                </a:solidFill>
              </a:rPr>
              <a:t> not </a:t>
            </a:r>
            <a:r>
              <a:rPr lang="de-DE" dirty="0" err="1">
                <a:solidFill>
                  <a:srgbClr val="CC3300"/>
                </a:solidFill>
              </a:rPr>
              <a:t>constant</a:t>
            </a:r>
            <a:r>
              <a:rPr lang="de-DE" dirty="0" smtClean="0">
                <a:solidFill>
                  <a:srgbClr val="CC3300"/>
                </a:solidFill>
              </a:rPr>
              <a:t>!</a:t>
            </a:r>
            <a:endParaRPr lang="de-DE" dirty="0">
              <a:solidFill>
                <a:srgbClr val="CC330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05000" y="4768850"/>
            <a:ext cx="152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E(t) = m(t) B</a:t>
            </a:r>
          </a:p>
        </p:txBody>
      </p:sp>
      <p:sp>
        <p:nvSpPr>
          <p:cNvPr id="54" name="Text Box 64"/>
          <p:cNvSpPr txBox="1">
            <a:spLocks noChangeArrowheads="1"/>
          </p:cNvSpPr>
          <p:nvPr/>
        </p:nvSpPr>
        <p:spPr bwMode="auto">
          <a:xfrm>
            <a:off x="3970511" y="3845785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CC3300"/>
                </a:solidFill>
                <a:sym typeface="Symbol" pitchFamily="18" charset="2"/>
              </a:rPr>
              <a:t></a:t>
            </a:r>
            <a:r>
              <a:rPr lang="de-DE" baseline="-25000">
                <a:solidFill>
                  <a:srgbClr val="CC3300"/>
                </a:solidFill>
                <a:sym typeface="Symbol" pitchFamily="18" charset="2"/>
              </a:rPr>
              <a:t>0</a:t>
            </a:r>
            <a:endParaRPr lang="de-DE" baseline="-25000">
              <a:solidFill>
                <a:srgbClr val="CC3300"/>
              </a:solidFill>
            </a:endParaRPr>
          </a:p>
        </p:txBody>
      </p:sp>
      <p:sp>
        <p:nvSpPr>
          <p:cNvPr id="55" name="Text Box 65"/>
          <p:cNvSpPr txBox="1">
            <a:spLocks noChangeArrowheads="1"/>
          </p:cNvSpPr>
          <p:nvPr/>
        </p:nvSpPr>
        <p:spPr bwMode="auto">
          <a:xfrm>
            <a:off x="4580111" y="4074385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CC3300"/>
                </a:solidFill>
                <a:sym typeface="Symbol" pitchFamily="18" charset="2"/>
              </a:rPr>
              <a:t></a:t>
            </a:r>
            <a:r>
              <a:rPr lang="de-DE" baseline="-25000">
                <a:solidFill>
                  <a:srgbClr val="CC3300"/>
                </a:solidFill>
                <a:sym typeface="Symbol" pitchFamily="18" charset="2"/>
              </a:rPr>
              <a:t>1</a:t>
            </a:r>
            <a:endParaRPr lang="de-DE" baseline="-25000">
              <a:solidFill>
                <a:srgbClr val="CC3300"/>
              </a:solidFill>
            </a:endParaRPr>
          </a:p>
        </p:txBody>
      </p:sp>
      <p:sp>
        <p:nvSpPr>
          <p:cNvPr id="56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4680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err="1" smtClean="0"/>
              <a:t>Energy</a:t>
            </a:r>
            <a:r>
              <a:rPr lang="de-DE" sz="3600" dirty="0" smtClean="0"/>
              <a:t> </a:t>
            </a:r>
            <a:r>
              <a:rPr lang="de-DE" sz="3600" dirty="0" err="1" smtClean="0"/>
              <a:t>resolution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50899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9280"/>
            <a:ext cx="864429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4680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err="1" smtClean="0"/>
              <a:t>Energy</a:t>
            </a:r>
            <a:r>
              <a:rPr lang="de-DE" sz="3600" dirty="0" smtClean="0"/>
              <a:t> </a:t>
            </a:r>
            <a:r>
              <a:rPr lang="de-DE" sz="3600" dirty="0" err="1" smtClean="0"/>
              <a:t>resolution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91350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3"/>
          <p:cNvSpPr/>
          <p:nvPr/>
        </p:nvSpPr>
        <p:spPr>
          <a:xfrm>
            <a:off x="3552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 rot="5400000">
            <a:off x="7380288" y="979488"/>
            <a:ext cx="228600" cy="781050"/>
            <a:chOff x="4648" y="1986"/>
            <a:chExt cx="144" cy="492"/>
          </a:xfrm>
        </p:grpSpPr>
        <p:sp>
          <p:nvSpPr>
            <p:cNvPr id="5" name="Line 27"/>
            <p:cNvSpPr>
              <a:spLocks noChangeShapeType="1"/>
            </p:cNvSpPr>
            <p:nvPr/>
          </p:nvSpPr>
          <p:spPr bwMode="auto">
            <a:xfrm>
              <a:off x="4712" y="1986"/>
              <a:ext cx="1" cy="14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Line 28"/>
            <p:cNvSpPr>
              <a:spLocks noChangeShapeType="1"/>
            </p:cNvSpPr>
            <p:nvPr/>
          </p:nvSpPr>
          <p:spPr bwMode="auto">
            <a:xfrm>
              <a:off x="4720" y="2118"/>
              <a:ext cx="72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 flipH="1">
              <a:off x="4648" y="2142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Line 30"/>
            <p:cNvSpPr>
              <a:spLocks noChangeShapeType="1"/>
            </p:cNvSpPr>
            <p:nvPr/>
          </p:nvSpPr>
          <p:spPr bwMode="auto">
            <a:xfrm>
              <a:off x="4648" y="2166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 flipH="1">
              <a:off x="4648" y="2190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Line 32"/>
            <p:cNvSpPr>
              <a:spLocks noChangeShapeType="1"/>
            </p:cNvSpPr>
            <p:nvPr/>
          </p:nvSpPr>
          <p:spPr bwMode="auto">
            <a:xfrm>
              <a:off x="4648" y="2214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Line 33"/>
            <p:cNvSpPr>
              <a:spLocks noChangeShapeType="1"/>
            </p:cNvSpPr>
            <p:nvPr/>
          </p:nvSpPr>
          <p:spPr bwMode="auto">
            <a:xfrm flipH="1">
              <a:off x="4648" y="2238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Line 34"/>
            <p:cNvSpPr>
              <a:spLocks noChangeShapeType="1"/>
            </p:cNvSpPr>
            <p:nvPr/>
          </p:nvSpPr>
          <p:spPr bwMode="auto">
            <a:xfrm>
              <a:off x="4648" y="2262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Line 35"/>
            <p:cNvSpPr>
              <a:spLocks noChangeShapeType="1"/>
            </p:cNvSpPr>
            <p:nvPr/>
          </p:nvSpPr>
          <p:spPr bwMode="auto">
            <a:xfrm flipH="1">
              <a:off x="4696" y="2286"/>
              <a:ext cx="72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Line 36"/>
            <p:cNvSpPr>
              <a:spLocks noChangeShapeType="1"/>
            </p:cNvSpPr>
            <p:nvPr/>
          </p:nvSpPr>
          <p:spPr bwMode="auto">
            <a:xfrm>
              <a:off x="4712" y="2310"/>
              <a:ext cx="1" cy="16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graphicFrame>
        <p:nvGraphicFramePr>
          <p:cNvPr id="17" name="Object 4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22806711"/>
              </p:ext>
            </p:extLst>
          </p:nvPr>
        </p:nvGraphicFramePr>
        <p:xfrm>
          <a:off x="5364163" y="3407320"/>
          <a:ext cx="1530350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8" name="Formel" r:id="rId3" imgW="977760" imgH="177480" progId="Equation.3">
                  <p:embed/>
                </p:oleObj>
              </mc:Choice>
              <mc:Fallback>
                <p:oleObj name="Formel" r:id="rId3" imgW="977760" imgH="17748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3407320"/>
                        <a:ext cx="1530350" cy="27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2"/>
          <p:cNvGraphicFramePr>
            <a:graphicFrameLocks noChangeAspect="1"/>
          </p:cNvGraphicFramePr>
          <p:nvPr/>
        </p:nvGraphicFramePr>
        <p:xfrm>
          <a:off x="6604000" y="2393950"/>
          <a:ext cx="1270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9" name="Formel" r:id="rId5" imgW="126720" imgH="164880" progId="Equation.3">
                  <p:embed/>
                </p:oleObj>
              </mc:Choice>
              <mc:Fallback>
                <p:oleObj name="Formel" r:id="rId5" imgW="126720" imgH="16488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0" y="2393950"/>
                        <a:ext cx="1270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6719888" y="1593850"/>
            <a:ext cx="228600" cy="781050"/>
            <a:chOff x="4512" y="1140"/>
            <a:chExt cx="144" cy="492"/>
          </a:xfrm>
        </p:grpSpPr>
        <p:sp>
          <p:nvSpPr>
            <p:cNvPr id="20" name="Line 3"/>
            <p:cNvSpPr>
              <a:spLocks noChangeShapeType="1"/>
            </p:cNvSpPr>
            <p:nvPr/>
          </p:nvSpPr>
          <p:spPr bwMode="auto">
            <a:xfrm>
              <a:off x="4576" y="1140"/>
              <a:ext cx="1" cy="14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Line 4"/>
            <p:cNvSpPr>
              <a:spLocks noChangeShapeType="1"/>
            </p:cNvSpPr>
            <p:nvPr/>
          </p:nvSpPr>
          <p:spPr bwMode="auto">
            <a:xfrm>
              <a:off x="4584" y="1272"/>
              <a:ext cx="72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Line 5"/>
            <p:cNvSpPr>
              <a:spLocks noChangeShapeType="1"/>
            </p:cNvSpPr>
            <p:nvPr/>
          </p:nvSpPr>
          <p:spPr bwMode="auto">
            <a:xfrm flipH="1">
              <a:off x="4512" y="1296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Line 6"/>
            <p:cNvSpPr>
              <a:spLocks noChangeShapeType="1"/>
            </p:cNvSpPr>
            <p:nvPr/>
          </p:nvSpPr>
          <p:spPr bwMode="auto">
            <a:xfrm>
              <a:off x="4512" y="1320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Line 7"/>
            <p:cNvSpPr>
              <a:spLocks noChangeShapeType="1"/>
            </p:cNvSpPr>
            <p:nvPr/>
          </p:nvSpPr>
          <p:spPr bwMode="auto">
            <a:xfrm flipH="1">
              <a:off x="4512" y="1344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>
              <a:off x="4512" y="1368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 flipH="1">
              <a:off x="4512" y="1392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4512" y="1416"/>
              <a:ext cx="144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Line 11"/>
            <p:cNvSpPr>
              <a:spLocks noChangeShapeType="1"/>
            </p:cNvSpPr>
            <p:nvPr/>
          </p:nvSpPr>
          <p:spPr bwMode="auto">
            <a:xfrm flipH="1">
              <a:off x="4560" y="1440"/>
              <a:ext cx="72" cy="24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>
              <a:off x="4576" y="1464"/>
              <a:ext cx="1" cy="16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6324600" y="2374900"/>
            <a:ext cx="2351088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>
            <a:off x="6324600" y="2374900"/>
            <a:ext cx="2351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6340475" y="1079500"/>
            <a:ext cx="895350" cy="5334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000" dirty="0" err="1"/>
              <a:t>C</a:t>
            </a:r>
            <a:r>
              <a:rPr lang="de-DE" sz="2000" baseline="-25000" dirty="0" err="1"/>
              <a:t>abs</a:t>
            </a:r>
            <a:endParaRPr lang="de-DE" sz="2000" baseline="-25000" dirty="0"/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194543" y="1052513"/>
            <a:ext cx="588962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de-DE" dirty="0" err="1">
                <a:solidFill>
                  <a:srgbClr val="C00000"/>
                </a:solidFill>
              </a:rPr>
              <a:t>fluctuations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of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energy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between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smtClean="0">
                <a:solidFill>
                  <a:srgbClr val="C00000"/>
                </a:solidFill>
              </a:rPr>
              <a:t>sub-systems</a:t>
            </a:r>
            <a:r>
              <a:rPr lang="de-DE" dirty="0"/>
              <a:t>	</a:t>
            </a:r>
          </a:p>
          <a:p>
            <a:pPr>
              <a:spcBef>
                <a:spcPct val="50000"/>
              </a:spcBef>
            </a:pPr>
            <a:endParaRPr lang="de-DE" dirty="0"/>
          </a:p>
          <a:p>
            <a:pPr>
              <a:spcBef>
                <a:spcPct val="50000"/>
              </a:spcBef>
            </a:pPr>
            <a:r>
              <a:rPr lang="de-DE" dirty="0"/>
              <a:t>	</a:t>
            </a:r>
          </a:p>
          <a:p>
            <a:pPr>
              <a:spcBef>
                <a:spcPct val="50000"/>
              </a:spcBef>
            </a:pPr>
            <a:r>
              <a:rPr lang="de-DE" dirty="0"/>
              <a:t>	(</a:t>
            </a:r>
            <a:r>
              <a:rPr lang="de-DE" dirty="0" err="1"/>
              <a:t>optimum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</a:t>
            </a:r>
            <a:r>
              <a:rPr lang="de-DE" baseline="-25000" dirty="0" err="1"/>
              <a:t>abs</a:t>
            </a:r>
            <a:r>
              <a:rPr lang="de-DE" dirty="0"/>
              <a:t> = </a:t>
            </a:r>
            <a:r>
              <a:rPr lang="de-DE" dirty="0" err="1"/>
              <a:t>C</a:t>
            </a:r>
            <a:r>
              <a:rPr lang="de-DE" baseline="-25000" dirty="0" err="1"/>
              <a:t>spins</a:t>
            </a:r>
            <a:r>
              <a:rPr lang="de-DE" dirty="0"/>
              <a:t>) </a:t>
            </a:r>
            <a:endParaRPr lang="de-DE" dirty="0" smtClean="0"/>
          </a:p>
          <a:p>
            <a:pPr>
              <a:spcBef>
                <a:spcPct val="50000"/>
              </a:spcBef>
            </a:pPr>
            <a:endParaRPr lang="de-DE" sz="1000" dirty="0">
              <a:solidFill>
                <a:srgbClr val="C00000"/>
              </a:solidFill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de-DE" dirty="0" err="1">
                <a:solidFill>
                  <a:srgbClr val="C00000"/>
                </a:solidFill>
              </a:rPr>
              <a:t>flux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noise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of</a:t>
            </a:r>
            <a:r>
              <a:rPr lang="de-DE" dirty="0">
                <a:solidFill>
                  <a:srgbClr val="C00000"/>
                </a:solidFill>
              </a:rPr>
              <a:t> SQUID-</a:t>
            </a:r>
            <a:r>
              <a:rPr lang="de-DE" dirty="0" err="1">
                <a:solidFill>
                  <a:srgbClr val="C00000"/>
                </a:solidFill>
              </a:rPr>
              <a:t>magnetometer</a:t>
            </a:r>
            <a:endParaRPr lang="de-DE" dirty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r>
              <a:rPr lang="de-DE" dirty="0">
                <a:solidFill>
                  <a:srgbClr val="6600CC"/>
                </a:solidFill>
              </a:rPr>
              <a:t>		</a:t>
            </a:r>
            <a:r>
              <a:rPr lang="de-DE" dirty="0"/>
              <a:t>S</a:t>
            </a:r>
            <a:r>
              <a:rPr lang="de-DE" baseline="-25000" dirty="0">
                <a:latin typeface="Symbol" pitchFamily="18" charset="2"/>
              </a:rPr>
              <a:t>F</a:t>
            </a:r>
            <a:r>
              <a:rPr lang="de-DE" dirty="0"/>
              <a:t> = 2 </a:t>
            </a:r>
            <a:r>
              <a:rPr lang="de-DE" b="1" dirty="0">
                <a:latin typeface="Symbol" pitchFamily="18" charset="2"/>
              </a:rPr>
              <a:t>e</a:t>
            </a:r>
            <a:r>
              <a:rPr lang="de-DE" dirty="0"/>
              <a:t> L,               </a:t>
            </a:r>
            <a:r>
              <a:rPr lang="de-DE" dirty="0" err="1"/>
              <a:t>required</a:t>
            </a:r>
            <a:r>
              <a:rPr lang="de-DE" dirty="0"/>
              <a:t>:</a:t>
            </a:r>
          </a:p>
          <a:p>
            <a:endParaRPr lang="de-DE" dirty="0"/>
          </a:p>
          <a:p>
            <a:endParaRPr lang="de-DE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>
                <a:solidFill>
                  <a:srgbClr val="C00000"/>
                </a:solidFill>
              </a:rPr>
              <a:t>magnetic</a:t>
            </a:r>
            <a:r>
              <a:rPr lang="de-DE" dirty="0">
                <a:solidFill>
                  <a:srgbClr val="C00000"/>
                </a:solidFill>
              </a:rPr>
              <a:t> Johnson </a:t>
            </a:r>
            <a:r>
              <a:rPr lang="de-DE" dirty="0" err="1">
                <a:solidFill>
                  <a:srgbClr val="C00000"/>
                </a:solidFill>
              </a:rPr>
              <a:t>noise</a:t>
            </a:r>
            <a:endParaRPr lang="de-DE" dirty="0">
              <a:solidFill>
                <a:srgbClr val="C00000"/>
              </a:solidFill>
            </a:endParaRPr>
          </a:p>
          <a:p>
            <a:r>
              <a:rPr lang="de-DE" dirty="0"/>
              <a:t>	- thermal </a:t>
            </a:r>
            <a:r>
              <a:rPr lang="de-DE" dirty="0" err="1"/>
              <a:t>currents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metallic </a:t>
            </a:r>
            <a:r>
              <a:rPr lang="de-DE" dirty="0" err="1"/>
              <a:t>components</a:t>
            </a:r>
            <a:endParaRPr lang="de-DE" dirty="0"/>
          </a:p>
          <a:p>
            <a:r>
              <a:rPr lang="de-DE" dirty="0"/>
              <a:t>	- marginal in all </a:t>
            </a:r>
            <a:r>
              <a:rPr lang="de-DE" dirty="0" err="1"/>
              <a:t>present</a:t>
            </a:r>
            <a:r>
              <a:rPr lang="de-DE" dirty="0"/>
              <a:t> </a:t>
            </a:r>
            <a:r>
              <a:rPr lang="de-DE" dirty="0" err="1"/>
              <a:t>detectors</a:t>
            </a:r>
            <a:endParaRPr lang="de-DE" dirty="0"/>
          </a:p>
          <a:p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>
                <a:solidFill>
                  <a:srgbClr val="C00000"/>
                </a:solidFill>
              </a:rPr>
              <a:t>excess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noise</a:t>
            </a:r>
            <a:r>
              <a:rPr lang="de-DE" dirty="0"/>
              <a:t>	S</a:t>
            </a:r>
            <a:r>
              <a:rPr lang="de-DE" baseline="-25000" dirty="0">
                <a:latin typeface="Symbol" pitchFamily="18" charset="2"/>
              </a:rPr>
              <a:t>F</a:t>
            </a:r>
            <a:r>
              <a:rPr lang="de-DE" dirty="0"/>
              <a:t> </a:t>
            </a:r>
            <a:r>
              <a:rPr lang="en-US" dirty="0"/>
              <a:t>~ </a:t>
            </a:r>
            <a:r>
              <a:rPr lang="en-US" dirty="0" err="1"/>
              <a:t>N</a:t>
            </a:r>
            <a:r>
              <a:rPr lang="en-US" b="1" baseline="-25000" dirty="0" err="1"/>
              <a:t>Er</a:t>
            </a:r>
            <a:endParaRPr lang="en-US" b="1" baseline="-25000" dirty="0"/>
          </a:p>
          <a:p>
            <a:r>
              <a:rPr lang="en-US" sz="1000" dirty="0"/>
              <a:t>		</a:t>
            </a:r>
          </a:p>
          <a:p>
            <a:r>
              <a:rPr lang="en-US" dirty="0"/>
              <a:t>		</a:t>
            </a:r>
            <a:r>
              <a:rPr lang="de-DE" dirty="0"/>
              <a:t>S</a:t>
            </a:r>
            <a:r>
              <a:rPr lang="de-DE" baseline="-25000" dirty="0">
                <a:latin typeface="Symbol" pitchFamily="18" charset="2"/>
              </a:rPr>
              <a:t>F</a:t>
            </a:r>
            <a:r>
              <a:rPr lang="de-DE" dirty="0"/>
              <a:t> </a:t>
            </a:r>
            <a:r>
              <a:rPr lang="en-US" dirty="0"/>
              <a:t>~ 1/f,   </a:t>
            </a:r>
            <a:r>
              <a:rPr lang="de-DE" dirty="0"/>
              <a:t>S</a:t>
            </a:r>
            <a:r>
              <a:rPr lang="de-DE" baseline="-25000" dirty="0"/>
              <a:t>m</a:t>
            </a:r>
            <a:r>
              <a:rPr lang="de-DE" dirty="0"/>
              <a:t>|</a:t>
            </a:r>
            <a:r>
              <a:rPr lang="de-DE" baseline="-25000" dirty="0"/>
              <a:t>1Hz</a:t>
            </a:r>
            <a:r>
              <a:rPr lang="de-DE" dirty="0"/>
              <a:t> </a:t>
            </a:r>
            <a:r>
              <a:rPr lang="en-US" dirty="0"/>
              <a:t>≈ 0.023 </a:t>
            </a:r>
            <a:r>
              <a:rPr lang="en-US" dirty="0">
                <a:latin typeface="Symbol" pitchFamily="18" charset="2"/>
              </a:rPr>
              <a:t>m</a:t>
            </a:r>
            <a:r>
              <a:rPr lang="en-US" baseline="-25000" dirty="0"/>
              <a:t>Er</a:t>
            </a:r>
            <a:r>
              <a:rPr lang="en-US" baseline="30000" dirty="0"/>
              <a:t>2</a:t>
            </a:r>
            <a:r>
              <a:rPr lang="en-US" dirty="0"/>
              <a:t>/Hz </a:t>
            </a:r>
            <a:r>
              <a:rPr lang="de-DE" dirty="0"/>
              <a:t>  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		temperature independent (20mK – 4K)</a:t>
            </a:r>
          </a:p>
          <a:p>
            <a:r>
              <a:rPr lang="en-US" dirty="0"/>
              <a:t>		</a:t>
            </a:r>
          </a:p>
        </p:txBody>
      </p:sp>
      <p:pic>
        <p:nvPicPr>
          <p:cNvPr id="34" name="Picture 19" descr="Elektronen_Rausche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4292600"/>
            <a:ext cx="1863725" cy="1225550"/>
          </a:xfrm>
          <a:prstGeom prst="rect">
            <a:avLst/>
          </a:prstGeom>
          <a:noFill/>
        </p:spPr>
      </p:pic>
      <p:sp>
        <p:nvSpPr>
          <p:cNvPr id="35" name="Text Box 20"/>
          <p:cNvSpPr txBox="1">
            <a:spLocks noChangeArrowheads="1"/>
          </p:cNvSpPr>
          <p:nvPr/>
        </p:nvSpPr>
        <p:spPr bwMode="auto">
          <a:xfrm>
            <a:off x="8305800" y="4292600"/>
            <a:ext cx="803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de-DE"/>
              <a:t>sensor</a:t>
            </a: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8101013" y="5300663"/>
            <a:ext cx="909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de-DE"/>
              <a:t>SQUID</a:t>
            </a:r>
          </a:p>
        </p:txBody>
      </p:sp>
      <p:pic>
        <p:nvPicPr>
          <p:cNvPr id="37" name="Picture 24"/>
          <p:cNvPicPr>
            <a:picLocks noChangeAspect="1" noChangeArrowheads="1"/>
          </p:cNvPicPr>
          <p:nvPr/>
        </p:nvPicPr>
        <p:blipFill>
          <a:blip r:embed="rId8">
            <a:lum bright="-12000"/>
          </a:blip>
          <a:srcRect/>
          <a:stretch>
            <a:fillRect/>
          </a:stretch>
        </p:blipFill>
        <p:spPr bwMode="auto">
          <a:xfrm>
            <a:off x="749424" y="1484784"/>
            <a:ext cx="40386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7812088" y="1052513"/>
            <a:ext cx="895350" cy="5334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000" dirty="0" err="1"/>
              <a:t>C</a:t>
            </a:r>
            <a:r>
              <a:rPr lang="de-DE" sz="2000" baseline="-25000" dirty="0" err="1"/>
              <a:t>spins</a:t>
            </a:r>
            <a:endParaRPr lang="de-DE" sz="2000" baseline="-25000" dirty="0"/>
          </a:p>
        </p:txBody>
      </p:sp>
      <p:sp>
        <p:nvSpPr>
          <p:cNvPr id="39" name="Textfeld 34"/>
          <p:cNvSpPr txBox="1">
            <a:spLocks noChangeArrowheads="1"/>
          </p:cNvSpPr>
          <p:nvPr/>
        </p:nvSpPr>
        <p:spPr bwMode="auto">
          <a:xfrm>
            <a:off x="35496" y="139463"/>
            <a:ext cx="34680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600" dirty="0" err="1" smtClean="0"/>
              <a:t>Energy</a:t>
            </a:r>
            <a:r>
              <a:rPr lang="de-DE" sz="3600" dirty="0" smtClean="0"/>
              <a:t> </a:t>
            </a:r>
            <a:r>
              <a:rPr lang="de-DE" sz="3600" dirty="0" err="1" smtClean="0"/>
              <a:t>resolution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8394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feld 50"/>
          <p:cNvSpPr txBox="1"/>
          <p:nvPr/>
        </p:nvSpPr>
        <p:spPr>
          <a:xfrm>
            <a:off x="71406" y="139463"/>
            <a:ext cx="5151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smtClean="0">
                <a:sym typeface="Wingdings" pitchFamily="2" charset="2"/>
              </a:rPr>
              <a:t>Q</a:t>
            </a:r>
            <a:r>
              <a:rPr lang="de-DE" sz="3600" baseline="-25000" smtClean="0">
                <a:sym typeface="Wingdings" pitchFamily="2" charset="2"/>
              </a:rPr>
              <a:t>EC </a:t>
            </a:r>
            <a:r>
              <a:rPr lang="de-DE" sz="3600" err="1" smtClean="0">
                <a:sym typeface="Wingdings" pitchFamily="2" charset="2"/>
              </a:rPr>
              <a:t>determination</a:t>
            </a:r>
            <a:r>
              <a:rPr lang="de-DE" sz="3600" smtClean="0">
                <a:sym typeface="Wingdings" pitchFamily="2" charset="2"/>
              </a:rPr>
              <a:t> </a:t>
            </a:r>
            <a:r>
              <a:rPr lang="de-DE" sz="3600" err="1" smtClean="0">
                <a:sym typeface="Wingdings" pitchFamily="2" charset="2"/>
              </a:rPr>
              <a:t>of</a:t>
            </a:r>
            <a:r>
              <a:rPr lang="de-DE" sz="3600" smtClean="0">
                <a:sym typeface="Wingdings" pitchFamily="2" charset="2"/>
              </a:rPr>
              <a:t> </a:t>
            </a:r>
            <a:r>
              <a:rPr lang="de-DE" sz="3600" baseline="30000" smtClean="0">
                <a:sym typeface="Wingdings" pitchFamily="2" charset="2"/>
              </a:rPr>
              <a:t>163</a:t>
            </a:r>
            <a:r>
              <a:rPr lang="de-DE" sz="3600" smtClean="0">
                <a:sym typeface="Wingdings" pitchFamily="2" charset="2"/>
              </a:rPr>
              <a:t>Ho</a:t>
            </a:r>
            <a:endParaRPr lang="de-DE" sz="3600" smtClean="0"/>
          </a:p>
        </p:txBody>
      </p:sp>
      <p:sp>
        <p:nvSpPr>
          <p:cNvPr id="15" name="TextBox 41"/>
          <p:cNvSpPr txBox="1"/>
          <p:nvPr/>
        </p:nvSpPr>
        <p:spPr>
          <a:xfrm>
            <a:off x="285720" y="1052736"/>
            <a:ext cx="3652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err="1" smtClean="0">
                <a:solidFill>
                  <a:srgbClr val="C00000"/>
                </a:solidFill>
              </a:rPr>
              <a:t>Penning</a:t>
            </a:r>
            <a:r>
              <a:rPr lang="de-DE" sz="2000" b="1" smtClean="0">
                <a:solidFill>
                  <a:srgbClr val="C00000"/>
                </a:solidFill>
              </a:rPr>
              <a:t> Trap </a:t>
            </a:r>
            <a:r>
              <a:rPr lang="de-DE" sz="2000" b="1" err="1" smtClean="0">
                <a:solidFill>
                  <a:srgbClr val="C00000"/>
                </a:solidFill>
              </a:rPr>
              <a:t>mass</a:t>
            </a:r>
            <a:r>
              <a:rPr lang="de-DE" sz="2000" b="1" smtClean="0">
                <a:solidFill>
                  <a:srgbClr val="C00000"/>
                </a:solidFill>
              </a:rPr>
              <a:t> </a:t>
            </a:r>
            <a:r>
              <a:rPr lang="de-DE" sz="2000" b="1" err="1" smtClean="0">
                <a:solidFill>
                  <a:srgbClr val="C00000"/>
                </a:solidFill>
              </a:rPr>
              <a:t>spectrometry</a:t>
            </a:r>
            <a:endParaRPr lang="en-US" sz="2000" b="1">
              <a:solidFill>
                <a:srgbClr val="C00000"/>
              </a:solidFill>
            </a:endParaRPr>
          </a:p>
        </p:txBody>
      </p:sp>
      <p:sp>
        <p:nvSpPr>
          <p:cNvPr id="17" name="Rectangle 27"/>
          <p:cNvSpPr/>
          <p:nvPr/>
        </p:nvSpPr>
        <p:spPr>
          <a:xfrm>
            <a:off x="1" y="1732172"/>
            <a:ext cx="6558086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dirty="0" smtClean="0"/>
              <a:t>First </a:t>
            </a:r>
            <a:r>
              <a:rPr lang="de-DE" dirty="0" err="1" smtClean="0"/>
              <a:t>experiments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C00000"/>
                </a:solidFill>
              </a:rPr>
              <a:t>TRIGATRAP (Uni-Mainz) </a:t>
            </a:r>
            <a:r>
              <a:rPr lang="de-DE" dirty="0" smtClean="0"/>
              <a:t>in 2014 *</a:t>
            </a:r>
          </a:p>
          <a:p>
            <a:pPr marL="742950" lvl="1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 smtClean="0"/>
              <a:t>Development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efficient</a:t>
            </a:r>
            <a:r>
              <a:rPr lang="de-DE" dirty="0" smtClean="0"/>
              <a:t> Ho </a:t>
            </a:r>
            <a:r>
              <a:rPr lang="de-DE" dirty="0" err="1" smtClean="0"/>
              <a:t>ion</a:t>
            </a:r>
            <a:r>
              <a:rPr lang="de-DE" dirty="0" smtClean="0"/>
              <a:t> </a:t>
            </a:r>
            <a:r>
              <a:rPr lang="de-DE" dirty="0" err="1" smtClean="0"/>
              <a:t>source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laser</a:t>
            </a:r>
            <a:r>
              <a:rPr lang="de-DE" dirty="0" smtClean="0"/>
              <a:t> </a:t>
            </a:r>
            <a:r>
              <a:rPr lang="de-DE" dirty="0" err="1" smtClean="0"/>
              <a:t>ablation</a:t>
            </a:r>
            <a:endParaRPr lang="de-DE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err="1" smtClean="0"/>
              <a:t>Uncertainties</a:t>
            </a:r>
            <a:r>
              <a:rPr lang="de-DE" dirty="0" smtClean="0"/>
              <a:t> on </a:t>
            </a:r>
            <a:r>
              <a:rPr lang="de-DE" baseline="30000" dirty="0" smtClean="0"/>
              <a:t>163</a:t>
            </a:r>
            <a:r>
              <a:rPr lang="de-DE" dirty="0" smtClean="0"/>
              <a:t>Dy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baseline="30000" dirty="0" smtClean="0"/>
              <a:t>163</a:t>
            </a:r>
            <a:r>
              <a:rPr lang="de-DE" dirty="0" smtClean="0"/>
              <a:t>Ho </a:t>
            </a:r>
            <a:r>
              <a:rPr lang="de-DE" dirty="0" err="1" smtClean="0"/>
              <a:t>mass</a:t>
            </a:r>
            <a:r>
              <a:rPr lang="de-DE" dirty="0" smtClean="0"/>
              <a:t> </a:t>
            </a:r>
          </a:p>
          <a:p>
            <a:pPr lvl="1"/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 err="1" smtClean="0"/>
              <a:t>reduced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a </a:t>
            </a:r>
            <a:r>
              <a:rPr lang="de-DE" dirty="0" err="1" smtClean="0"/>
              <a:t>factor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2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/>
              <a:t>Know-how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applied</a:t>
            </a:r>
            <a:r>
              <a:rPr lang="de-DE" dirty="0" smtClean="0"/>
              <a:t> in SHIPTRAP </a:t>
            </a:r>
          </a:p>
          <a:p>
            <a:pPr lvl="1"/>
            <a:endParaRPr lang="de-DE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de-DE" dirty="0" smtClean="0"/>
              <a:t>In </a:t>
            </a:r>
            <a:r>
              <a:rPr lang="de-DE" dirty="0"/>
              <a:t>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 smtClean="0"/>
              <a:t>months</a:t>
            </a:r>
            <a:r>
              <a:rPr lang="de-DE" dirty="0" smtClean="0"/>
              <a:t>: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SHIPTRAP </a:t>
            </a:r>
            <a:r>
              <a:rPr lang="de-DE" dirty="0" smtClean="0">
                <a:solidFill>
                  <a:srgbClr val="C00000"/>
                </a:solidFill>
              </a:rPr>
              <a:t>(GSI) </a:t>
            </a:r>
          </a:p>
          <a:p>
            <a:pPr marL="747713" indent="-279400">
              <a:buClr>
                <a:schemeClr val="tx1"/>
              </a:buClr>
              <a:buFont typeface="Arial" pitchFamily="34" charset="0"/>
              <a:buChar char="•"/>
            </a:pPr>
            <a:r>
              <a:rPr lang="de-DE" dirty="0" smtClean="0">
                <a:sym typeface="Wingdings" pitchFamily="2" charset="2"/>
              </a:rPr>
              <a:t>Q</a:t>
            </a:r>
            <a:r>
              <a:rPr lang="de-DE" baseline="-25000" dirty="0" smtClean="0">
                <a:sym typeface="Wingdings" pitchFamily="2" charset="2"/>
              </a:rPr>
              <a:t>EC </a:t>
            </a:r>
            <a:r>
              <a:rPr lang="de-DE" dirty="0" err="1">
                <a:sym typeface="Wingdings" pitchFamily="2" charset="2"/>
              </a:rPr>
              <a:t>determination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within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>
                <a:solidFill>
                  <a:srgbClr val="C00000"/>
                </a:solidFill>
                <a:sym typeface="Wingdings" pitchFamily="2" charset="2"/>
              </a:rPr>
              <a:t>30 - 100 </a:t>
            </a:r>
            <a:r>
              <a:rPr lang="de-DE" dirty="0" smtClean="0">
                <a:solidFill>
                  <a:srgbClr val="C00000"/>
                </a:solidFill>
                <a:sym typeface="Wingdings" pitchFamily="2" charset="2"/>
              </a:rPr>
              <a:t>eV</a:t>
            </a:r>
            <a:endParaRPr lang="de-DE" dirty="0">
              <a:solidFill>
                <a:srgbClr val="C00000"/>
              </a:solidFill>
              <a:sym typeface="Wingdings" pitchFamily="2" charset="2"/>
            </a:endParaRPr>
          </a:p>
        </p:txBody>
      </p:sp>
      <p:pic>
        <p:nvPicPr>
          <p:cNvPr id="23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t="2568" b="9649"/>
          <a:stretch>
            <a:fillRect/>
          </a:stretch>
        </p:blipFill>
        <p:spPr bwMode="auto">
          <a:xfrm>
            <a:off x="6755642" y="1293817"/>
            <a:ext cx="2070982" cy="256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5" descr="lab for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6580" b="5429"/>
          <a:stretch>
            <a:fillRect/>
          </a:stretch>
        </p:blipFill>
        <p:spPr bwMode="auto">
          <a:xfrm>
            <a:off x="6794847" y="4066721"/>
            <a:ext cx="1992573" cy="279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pieren 10"/>
          <p:cNvGrpSpPr/>
          <p:nvPr/>
        </p:nvGrpSpPr>
        <p:grpSpPr>
          <a:xfrm>
            <a:off x="-32" y="4492965"/>
            <a:ext cx="4312127" cy="864861"/>
            <a:chOff x="115857" y="5707411"/>
            <a:chExt cx="4312127" cy="864861"/>
          </a:xfrm>
          <a:solidFill>
            <a:srgbClr val="C00000"/>
          </a:solidFill>
        </p:grpSpPr>
        <p:sp>
          <p:nvSpPr>
            <p:cNvPr id="14" name="Rectangle 39"/>
            <p:cNvSpPr/>
            <p:nvPr/>
          </p:nvSpPr>
          <p:spPr>
            <a:xfrm>
              <a:off x="115857" y="5707411"/>
              <a:ext cx="4033588" cy="864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115858" y="5816676"/>
              <a:ext cx="4312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de-DE" smtClean="0">
                  <a:solidFill>
                    <a:schemeClr val="bg1"/>
                  </a:solidFill>
                  <a:sym typeface="Wingdings" pitchFamily="2" charset="2"/>
                </a:rPr>
                <a:t>In a few years: </a:t>
              </a:r>
              <a:r>
                <a:rPr lang="de-DE" b="1" smtClean="0">
                  <a:solidFill>
                    <a:schemeClr val="bg1"/>
                  </a:solidFill>
                  <a:sym typeface="Wingdings" pitchFamily="2" charset="2"/>
                </a:rPr>
                <a:t>PENTATRAP</a:t>
              </a:r>
              <a:r>
                <a:rPr lang="de-DE" smtClean="0">
                  <a:solidFill>
                    <a:schemeClr val="bg1"/>
                  </a:solidFill>
                  <a:sym typeface="Wingdings" pitchFamily="2" charset="2"/>
                </a:rPr>
                <a:t> (MPI-K HD) </a:t>
              </a:r>
            </a:p>
            <a:p>
              <a:pPr marL="747713" indent="-268288">
                <a:buFont typeface="Arial" pitchFamily="34" charset="0"/>
                <a:buChar char="•"/>
              </a:pPr>
              <a:r>
                <a:rPr lang="de-DE" smtClean="0">
                  <a:solidFill>
                    <a:schemeClr val="bg1"/>
                  </a:solidFill>
                  <a:sym typeface="Wingdings" pitchFamily="2" charset="2"/>
                </a:rPr>
                <a:t>Q</a:t>
              </a:r>
              <a:r>
                <a:rPr lang="de-DE" baseline="-25000" smtClean="0">
                  <a:solidFill>
                    <a:schemeClr val="bg1"/>
                  </a:solidFill>
                  <a:sym typeface="Wingdings" pitchFamily="2" charset="2"/>
                </a:rPr>
                <a:t>EC </a:t>
              </a:r>
              <a:r>
                <a:rPr lang="de-DE" smtClean="0">
                  <a:solidFill>
                    <a:schemeClr val="bg1"/>
                  </a:solidFill>
                  <a:sym typeface="Wingdings" pitchFamily="2" charset="2"/>
                </a:rPr>
                <a:t>determination within </a:t>
              </a:r>
              <a:r>
                <a:rPr lang="de-DE" b="1" smtClean="0">
                  <a:solidFill>
                    <a:schemeClr val="bg1"/>
                  </a:solidFill>
                  <a:sym typeface="Wingdings" pitchFamily="2" charset="2"/>
                </a:rPr>
                <a:t>1 eV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7504" y="5949280"/>
            <a:ext cx="41201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*Preparatory </a:t>
            </a:r>
            <a:r>
              <a:rPr lang="en-US" sz="1400" dirty="0"/>
              <a:t>studies for a high-precision Penning trap</a:t>
            </a:r>
          </a:p>
          <a:p>
            <a:r>
              <a:rPr lang="en-US" sz="1400" dirty="0"/>
              <a:t>measurement of the 163Ho electron capture </a:t>
            </a:r>
            <a:r>
              <a:rPr lang="en-US" sz="1400" dirty="0" smtClean="0"/>
              <a:t>Q-value</a:t>
            </a:r>
          </a:p>
          <a:p>
            <a:r>
              <a:rPr lang="de-DE" sz="1400" dirty="0" smtClean="0"/>
              <a:t>F. Schneider et al.,  </a:t>
            </a:r>
            <a:r>
              <a:rPr lang="de-DE" sz="1400" dirty="0" err="1" smtClean="0"/>
              <a:t>submitted</a:t>
            </a:r>
            <a:r>
              <a:rPr lang="de-DE" sz="1400" dirty="0" smtClean="0"/>
              <a:t> </a:t>
            </a:r>
            <a:r>
              <a:rPr lang="de-DE" sz="1400" dirty="0" err="1" smtClean="0"/>
              <a:t>to</a:t>
            </a:r>
            <a:r>
              <a:rPr lang="de-DE" sz="1400" dirty="0" smtClean="0"/>
              <a:t> EPJ</a:t>
            </a:r>
            <a:endParaRPr lang="en-US" sz="1400" dirty="0"/>
          </a:p>
        </p:txBody>
      </p:sp>
      <p:sp>
        <p:nvSpPr>
          <p:cNvPr id="13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4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1"/>
          <a:stretch/>
        </p:blipFill>
        <p:spPr>
          <a:xfrm>
            <a:off x="35496" y="4258220"/>
            <a:ext cx="2662791" cy="226712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2" descr="F:\pictures\IMG_99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9" t="4916" r="6144" b="3787"/>
          <a:stretch/>
        </p:blipFill>
        <p:spPr bwMode="auto">
          <a:xfrm rot="16200000">
            <a:off x="1808803" y="3830994"/>
            <a:ext cx="3114377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65"/>
          <p:cNvSpPr/>
          <p:nvPr/>
        </p:nvSpPr>
        <p:spPr>
          <a:xfrm>
            <a:off x="71438" y="785813"/>
            <a:ext cx="8501062" cy="714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feld 2"/>
          <p:cNvSpPr txBox="1"/>
          <p:nvPr/>
        </p:nvSpPr>
        <p:spPr>
          <a:xfrm>
            <a:off x="71406" y="139463"/>
            <a:ext cx="8596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P1 </a:t>
            </a:r>
            <a:r>
              <a:rPr lang="de-DE" sz="3600" dirty="0" err="1" smtClean="0"/>
              <a:t>photon</a:t>
            </a:r>
            <a:r>
              <a:rPr lang="de-DE" sz="3600" dirty="0" smtClean="0"/>
              <a:t> </a:t>
            </a:r>
            <a:r>
              <a:rPr lang="de-DE" sz="3600" dirty="0" err="1" smtClean="0"/>
              <a:t>detector</a:t>
            </a:r>
            <a:r>
              <a:rPr lang="de-DE" sz="3600" dirty="0" smtClean="0"/>
              <a:t> in </a:t>
            </a:r>
            <a:r>
              <a:rPr lang="de-DE" sz="3600" dirty="0" err="1" smtClean="0"/>
              <a:t>Saclay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Heidelberg </a:t>
            </a:r>
            <a:endParaRPr lang="de-DE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980728"/>
            <a:ext cx="6559424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3">
              <a:lnSpc>
                <a:spcPct val="150000"/>
              </a:lnSpc>
            </a:pPr>
            <a:r>
              <a:rPr lang="de-DE" dirty="0" err="1" smtClean="0"/>
              <a:t>Copper</a:t>
            </a:r>
            <a:r>
              <a:rPr lang="de-DE" dirty="0" smtClean="0"/>
              <a:t> holder </a:t>
            </a:r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detectors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trenches</a:t>
            </a:r>
            <a:endParaRPr lang="de-DE" dirty="0" smtClean="0"/>
          </a:p>
          <a:p>
            <a:pPr>
              <a:lnSpc>
                <a:spcPct val="150000"/>
              </a:lnSpc>
            </a:pPr>
            <a:r>
              <a:rPr lang="de-DE" dirty="0" err="1" smtClean="0">
                <a:solidFill>
                  <a:srgbClr val="C00000"/>
                </a:solidFill>
              </a:rPr>
              <a:t>Saclay</a:t>
            </a:r>
            <a:endParaRPr lang="de-DE" dirty="0" smtClean="0">
              <a:solidFill>
                <a:srgbClr val="C0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baseline="30000" dirty="0" smtClean="0"/>
              <a:t>55</a:t>
            </a:r>
            <a:r>
              <a:rPr lang="de-DE" dirty="0" smtClean="0"/>
              <a:t>Fe </a:t>
            </a:r>
            <a:r>
              <a:rPr lang="de-DE" dirty="0" err="1" smtClean="0"/>
              <a:t>calibration</a:t>
            </a:r>
            <a:r>
              <a:rPr lang="de-DE" dirty="0" smtClean="0"/>
              <a:t> </a:t>
            </a:r>
            <a:r>
              <a:rPr lang="de-DE" dirty="0" err="1" smtClean="0"/>
              <a:t>source</a:t>
            </a:r>
            <a:endParaRPr lang="de-DE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/>
              <a:t>LED light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err="1" smtClean="0"/>
              <a:t>Coupled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 ZnMoO</a:t>
            </a:r>
            <a:r>
              <a:rPr lang="de-DE" baseline="-25000" dirty="0" smtClean="0"/>
              <a:t>4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crystal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76056" y="1527316"/>
            <a:ext cx="25687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</a:rPr>
              <a:t>Heidelberg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baseline="30000" dirty="0"/>
              <a:t>55</a:t>
            </a:r>
            <a:r>
              <a:rPr lang="de-DE" dirty="0"/>
              <a:t>Fe </a:t>
            </a:r>
            <a:r>
              <a:rPr lang="de-DE" dirty="0" err="1"/>
              <a:t>calibration</a:t>
            </a:r>
            <a:r>
              <a:rPr lang="de-DE" dirty="0"/>
              <a:t> </a:t>
            </a:r>
            <a:r>
              <a:rPr lang="de-DE" dirty="0" err="1" smtClean="0"/>
              <a:t>source</a:t>
            </a:r>
            <a:endParaRPr lang="de-DE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/>
              <a:t>LED light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/>
          <a:stretch/>
        </p:blipFill>
        <p:spPr>
          <a:xfrm>
            <a:off x="4572000" y="4653136"/>
            <a:ext cx="2270573" cy="1872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019" y="3395009"/>
            <a:ext cx="2347751" cy="313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6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3490</Words>
  <Application>Microsoft Office PowerPoint</Application>
  <PresentationFormat>Affichage à l'écran (4:3)</PresentationFormat>
  <Paragraphs>979</Paragraphs>
  <Slides>85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85</vt:i4>
      </vt:variant>
    </vt:vector>
  </HeadingPairs>
  <TitlesOfParts>
    <vt:vector size="103" baseType="lpstr">
      <vt:lpstr>Microsoft YaHei</vt:lpstr>
      <vt:lpstr>MS PGothic</vt:lpstr>
      <vt:lpstr>Arial</vt:lpstr>
      <vt:lpstr>Arial Narrow</vt:lpstr>
      <vt:lpstr>Arial Rounded MT Bold</vt:lpstr>
      <vt:lpstr>Brush Script MT</vt:lpstr>
      <vt:lpstr>Calibri</vt:lpstr>
      <vt:lpstr>Comic Sans MS</vt:lpstr>
      <vt:lpstr>Mangal</vt:lpstr>
      <vt:lpstr>Monotype Corsiva</vt:lpstr>
      <vt:lpstr>Monotype Sorts</vt:lpstr>
      <vt:lpstr>Symbol</vt:lpstr>
      <vt:lpstr>Times New Roman</vt:lpstr>
      <vt:lpstr>Wingdings</vt:lpstr>
      <vt:lpstr>Office Theme</vt:lpstr>
      <vt:lpstr>Equation</vt:lpstr>
      <vt:lpstr>Formel</vt:lpstr>
      <vt:lpstr>Microsoft Equation 3.0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methyl cation CH3+  and its neutral fragments stopped in gold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Cold chemistry @ CSR MPI-K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Loredana Gastaldo</dc:creator>
  <cp:lastModifiedBy>FERRER RIBAS Esther</cp:lastModifiedBy>
  <cp:revision>389</cp:revision>
  <cp:lastPrinted>2014-05-04T13:29:17Z</cp:lastPrinted>
  <dcterms:created xsi:type="dcterms:W3CDTF">2013-06-10T07:57:35Z</dcterms:created>
  <dcterms:modified xsi:type="dcterms:W3CDTF">2015-09-22T13:41:03Z</dcterms:modified>
</cp:coreProperties>
</file>