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4" r:id="rId9"/>
    <p:sldId id="265" r:id="rId10"/>
    <p:sldId id="266" r:id="rId11"/>
    <p:sldId id="267" r:id="rId12"/>
    <p:sldId id="271" r:id="rId13"/>
    <p:sldId id="269" r:id="rId14"/>
    <p:sldId id="268" r:id="rId15"/>
    <p:sldId id="272" r:id="rId16"/>
    <p:sldId id="273" r:id="rId17"/>
    <p:sldId id="260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6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664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8148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482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0806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43337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2870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4403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4276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6888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8222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1062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E1F94-BBDF-4904-8AC9-36CF857F148A}" type="datetimeFigureOut">
              <a:rPr lang="fr-FR" smtClean="0"/>
              <a:pPr/>
              <a:t>06/03/2012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521D5-A20C-4890-8AA5-ED548EEF31D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4288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nformatique.in2p3.fr/?q=lalettre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://informatique.in2p3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ev-l@listserv.in2p3.fr" TargetMode="External"/><Relationship Id="rId5" Type="http://schemas.openxmlformats.org/officeDocument/2006/relationships/hyperlink" Target="mailto:asr-l@listserv.in2p3.fr" TargetMode="External"/><Relationship Id="rId4" Type="http://schemas.openxmlformats.org/officeDocument/2006/relationships/hyperlink" Target="http://informatique.in2p3.fr/?q=node/62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nformatique.in2p3.fr/?q=system/files/rapport-nomadisme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ji.in2p3.fr/" TargetMode="External"/><Relationship Id="rId2" Type="http://schemas.openxmlformats.org/officeDocument/2006/relationships/hyperlink" Target="http://informatique.in2p3.fr/?q=ccr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rgbClr val="7030A0"/>
                </a:solidFill>
              </a:rPr>
              <a:t>Tout ce que vous avez toujours voulu savoir sur le RI</a:t>
            </a:r>
            <a:r>
              <a:rPr lang="fr-FR" sz="4000" b="1" baseline="30000" dirty="0" smtClean="0">
                <a:solidFill>
                  <a:srgbClr val="7030A0"/>
                </a:solidFill>
              </a:rPr>
              <a:t>3</a:t>
            </a:r>
            <a:endParaRPr lang="fr-FR" sz="4000" b="1" baseline="30000" dirty="0">
              <a:solidFill>
                <a:srgbClr val="7030A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C000"/>
                </a:solidFill>
              </a:rPr>
              <a:t>Pierrick Micout</a:t>
            </a:r>
          </a:p>
          <a:p>
            <a:r>
              <a:rPr lang="fr-FR" b="1" dirty="0" smtClean="0">
                <a:solidFill>
                  <a:srgbClr val="FFC000"/>
                </a:solidFill>
              </a:rPr>
              <a:t>Représentant de l’IRFU au CCRI</a:t>
            </a:r>
            <a:endParaRPr lang="fr-FR" b="1" dirty="0">
              <a:solidFill>
                <a:srgbClr val="FFC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6835" y="404664"/>
            <a:ext cx="1975077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00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Menu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Un peu d’histoire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Les JI 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Le CCRI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Le RI</a:t>
            </a:r>
            <a:r>
              <a:rPr lang="fr-FR" baseline="30000" dirty="0" smtClean="0">
                <a:solidFill>
                  <a:srgbClr val="0070C0"/>
                </a:solidFill>
              </a:rPr>
              <a:t>3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Les groupes de travail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Les liens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185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Un peu d’histoire (1)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Le DAPNIA décide en 1993 d’utiliser le Centre de Calcul de l’IN2P3</a:t>
            </a:r>
          </a:p>
          <a:p>
            <a:pPr lvl="1"/>
            <a:r>
              <a:rPr lang="fr-FR" b="1" dirty="0" smtClean="0">
                <a:solidFill>
                  <a:srgbClr val="FFC000"/>
                </a:solidFill>
              </a:rPr>
              <a:t>Partenariat</a:t>
            </a:r>
            <a:r>
              <a:rPr lang="fr-FR" dirty="0" smtClean="0">
                <a:solidFill>
                  <a:srgbClr val="0070C0"/>
                </a:solidFill>
              </a:rPr>
              <a:t> entre DSM, DAPNIA et IN2P3</a:t>
            </a:r>
          </a:p>
          <a:p>
            <a:pPr lvl="1"/>
            <a:r>
              <a:rPr lang="fr-FR" b="1" dirty="0" smtClean="0">
                <a:solidFill>
                  <a:srgbClr val="FFC000"/>
                </a:solidFill>
              </a:rPr>
              <a:t>Convention</a:t>
            </a:r>
            <a:r>
              <a:rPr lang="fr-FR" dirty="0" smtClean="0">
                <a:solidFill>
                  <a:srgbClr val="0070C0"/>
                </a:solidFill>
              </a:rPr>
              <a:t> renégociée tous les trois ans</a:t>
            </a:r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979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Un peu d’histoire (2)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>
                <a:solidFill>
                  <a:srgbClr val="FFC000"/>
                </a:solidFill>
              </a:rPr>
              <a:t>Désir des ASR </a:t>
            </a:r>
            <a:r>
              <a:rPr lang="fr-FR" dirty="0" smtClean="0">
                <a:solidFill>
                  <a:srgbClr val="0070C0"/>
                </a:solidFill>
              </a:rPr>
              <a:t>(Administration Système et Réseaux) des laboratoires de l’IN2P3:</a:t>
            </a:r>
          </a:p>
          <a:p>
            <a:pPr lvl="1"/>
            <a:r>
              <a:rPr lang="fr-FR" b="1" dirty="0" smtClean="0">
                <a:solidFill>
                  <a:srgbClr val="FFC000"/>
                </a:solidFill>
              </a:rPr>
              <a:t>Partager</a:t>
            </a:r>
            <a:r>
              <a:rPr lang="fr-FR" dirty="0" smtClean="0">
                <a:solidFill>
                  <a:srgbClr val="0070C0"/>
                </a:solidFill>
              </a:rPr>
              <a:t> des recettes et des connaissances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Pouvoir </a:t>
            </a:r>
            <a:r>
              <a:rPr lang="fr-FR" b="1" dirty="0" smtClean="0">
                <a:solidFill>
                  <a:srgbClr val="FFC000"/>
                </a:solidFill>
              </a:rPr>
              <a:t>s’entraider</a:t>
            </a:r>
            <a:r>
              <a:rPr lang="fr-FR" dirty="0" smtClean="0">
                <a:solidFill>
                  <a:srgbClr val="0070C0"/>
                </a:solidFill>
              </a:rPr>
              <a:t> !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Sans forcément dépendre du Centre de Calcul:</a:t>
            </a:r>
          </a:p>
          <a:p>
            <a:pPr lvl="2"/>
            <a:r>
              <a:rPr lang="fr-FR" dirty="0" smtClean="0">
                <a:solidFill>
                  <a:srgbClr val="0070C0"/>
                </a:solidFill>
              </a:rPr>
              <a:t>Problématiques différentes</a:t>
            </a:r>
          </a:p>
          <a:p>
            <a:pPr lvl="2"/>
            <a:r>
              <a:rPr lang="fr-FR" dirty="0" smtClean="0">
                <a:solidFill>
                  <a:srgbClr val="0070C0"/>
                </a:solidFill>
              </a:rPr>
              <a:t>Choix techniques incompatibles</a:t>
            </a:r>
          </a:p>
          <a:p>
            <a:r>
              <a:rPr lang="fr-FR" b="1" dirty="0" smtClean="0">
                <a:solidFill>
                  <a:srgbClr val="FFC000"/>
                </a:solidFill>
              </a:rPr>
              <a:t>Journées informatique</a:t>
            </a:r>
            <a:r>
              <a:rPr lang="fr-FR" dirty="0" smtClean="0">
                <a:solidFill>
                  <a:srgbClr val="FFC00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de « La </a:t>
            </a:r>
            <a:r>
              <a:rPr lang="fr-FR" dirty="0" err="1" smtClean="0">
                <a:solidFill>
                  <a:srgbClr val="0070C0"/>
                </a:solidFill>
              </a:rPr>
              <a:t>Londe</a:t>
            </a:r>
            <a:r>
              <a:rPr lang="fr-FR" dirty="0" smtClean="0">
                <a:solidFill>
                  <a:srgbClr val="0070C0"/>
                </a:solidFill>
              </a:rPr>
              <a:t> Les Maures » !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364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La </a:t>
            </a:r>
            <a:r>
              <a:rPr lang="fr-FR" dirty="0" err="1" smtClean="0">
                <a:solidFill>
                  <a:srgbClr val="7030A0"/>
                </a:solidFill>
              </a:rPr>
              <a:t>Londe</a:t>
            </a:r>
            <a:r>
              <a:rPr lang="fr-FR" dirty="0" smtClean="0">
                <a:solidFill>
                  <a:srgbClr val="7030A0"/>
                </a:solidFill>
              </a:rPr>
              <a:t> Les Maures</a:t>
            </a:r>
            <a:endParaRPr lang="fr-FR" dirty="0">
              <a:solidFill>
                <a:srgbClr val="7030A0"/>
              </a:solidFill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1800" dirty="0" smtClean="0">
                <a:solidFill>
                  <a:srgbClr val="0070C0"/>
                </a:solidFill>
              </a:rPr>
              <a:t>Les premières journées informatique du 6 au 8 avril 1999</a:t>
            </a:r>
            <a:endParaRPr lang="fr-FR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4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Un peu d’histoire (3)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Besoin identique à l ’échelle du CNRS : </a:t>
            </a:r>
            <a:r>
              <a:rPr lang="fr-FR" b="1" dirty="0" smtClean="0">
                <a:solidFill>
                  <a:srgbClr val="FFC000"/>
                </a:solidFill>
              </a:rPr>
              <a:t>RESINFO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Création par divers </a:t>
            </a:r>
            <a:r>
              <a:rPr lang="fr-FR" b="1" dirty="0" smtClean="0">
                <a:solidFill>
                  <a:srgbClr val="FFC000"/>
                </a:solidFill>
              </a:rPr>
              <a:t>réseaux régionaux et thématiques</a:t>
            </a:r>
            <a:r>
              <a:rPr lang="fr-FR" dirty="0" smtClean="0">
                <a:solidFill>
                  <a:srgbClr val="0070C0"/>
                </a:solidFill>
              </a:rPr>
              <a:t>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X:TRA (Strasbourg)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MATHRICE (GDS CNRS 2754)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RAISIN (Bordeaux)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SARI (Grenoble)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IN2P3/DAPNIA</a:t>
            </a:r>
          </a:p>
          <a:p>
            <a:pPr lvl="1"/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33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Les JI (1)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Organisées tous les </a:t>
            </a:r>
            <a:r>
              <a:rPr lang="fr-FR" b="1" dirty="0" smtClean="0">
                <a:solidFill>
                  <a:srgbClr val="FFC000"/>
                </a:solidFill>
              </a:rPr>
              <a:t>18 mois environ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Un </a:t>
            </a:r>
            <a:r>
              <a:rPr lang="fr-FR" b="1" dirty="0" smtClean="0">
                <a:solidFill>
                  <a:srgbClr val="FFC000"/>
                </a:solidFill>
              </a:rPr>
              <a:t>comité d’organisation </a:t>
            </a:r>
            <a:r>
              <a:rPr lang="fr-FR" dirty="0" smtClean="0">
                <a:solidFill>
                  <a:srgbClr val="0070C0"/>
                </a:solidFill>
              </a:rPr>
              <a:t>local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Un </a:t>
            </a:r>
            <a:r>
              <a:rPr lang="fr-FR" b="1" dirty="0" smtClean="0">
                <a:solidFill>
                  <a:srgbClr val="FFC000"/>
                </a:solidFill>
              </a:rPr>
              <a:t>comité programme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Des </a:t>
            </a:r>
            <a:r>
              <a:rPr lang="fr-FR" b="1" dirty="0" smtClean="0">
                <a:solidFill>
                  <a:srgbClr val="FFC000"/>
                </a:solidFill>
              </a:rPr>
              <a:t>invités extérieurs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Une </a:t>
            </a:r>
            <a:r>
              <a:rPr lang="fr-FR" b="1" dirty="0" smtClean="0">
                <a:solidFill>
                  <a:srgbClr val="FFC000"/>
                </a:solidFill>
              </a:rPr>
              <a:t>centaine de participants </a:t>
            </a:r>
            <a:r>
              <a:rPr lang="fr-FR" dirty="0" smtClean="0">
                <a:solidFill>
                  <a:srgbClr val="0070C0"/>
                </a:solidFill>
              </a:rPr>
              <a:t>des laboratoires, du CC et de l’IRFU/DAPNIA!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115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JI (2)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La </a:t>
            </a:r>
            <a:r>
              <a:rPr lang="fr-FR" dirty="0" err="1" smtClean="0">
                <a:solidFill>
                  <a:srgbClr val="0070C0"/>
                </a:solidFill>
              </a:rPr>
              <a:t>Londe</a:t>
            </a:r>
            <a:r>
              <a:rPr lang="fr-FR" dirty="0" smtClean="0">
                <a:solidFill>
                  <a:srgbClr val="0070C0"/>
                </a:solidFill>
              </a:rPr>
              <a:t> Les Maures, 1999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Cargèse, 2001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Strasbourg 2001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Hourtin, 2004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Lyon, 2006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Obernai, 2008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Aussois, 2010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37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7030A0"/>
                </a:solidFill>
              </a:rPr>
              <a:t>P</a:t>
            </a:r>
            <a:r>
              <a:rPr lang="fr-FR" dirty="0" smtClean="0">
                <a:solidFill>
                  <a:srgbClr val="7030A0"/>
                </a:solidFill>
              </a:rPr>
              <a:t>remières collaborations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Groupe de travail </a:t>
            </a:r>
            <a:r>
              <a:rPr lang="fr-FR" b="1" dirty="0" smtClean="0">
                <a:solidFill>
                  <a:srgbClr val="FFC000"/>
                </a:solidFill>
              </a:rPr>
              <a:t>sécurité</a:t>
            </a:r>
            <a:r>
              <a:rPr lang="fr-FR" dirty="0" smtClean="0">
                <a:solidFill>
                  <a:srgbClr val="0070C0"/>
                </a:solidFill>
              </a:rPr>
              <a:t>: 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quelques personnes de chaque laboratoire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Une réunion « face à face » par an!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Une liste de courrier électronique spéciale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Groupe </a:t>
            </a:r>
            <a:r>
              <a:rPr lang="fr-FR" b="1" dirty="0" smtClean="0">
                <a:solidFill>
                  <a:srgbClr val="FFC000"/>
                </a:solidFill>
              </a:rPr>
              <a:t>Windows © 2000</a:t>
            </a:r>
            <a:r>
              <a:rPr lang="fr-FR" dirty="0" smtClean="0">
                <a:solidFill>
                  <a:srgbClr val="0070C0"/>
                </a:solidFill>
              </a:rPr>
              <a:t>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Migration vers une forêt IN2P3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Formations spéciales logiciels Microsoft ©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Support CATIA ©/SMARTEAM © pour les mécaniciens</a:t>
            </a:r>
          </a:p>
          <a:p>
            <a:r>
              <a:rPr lang="fr-FR" b="1" dirty="0" smtClean="0">
                <a:solidFill>
                  <a:srgbClr val="FFC000"/>
                </a:solidFill>
              </a:rPr>
              <a:t>Ecole d’informatique IN2P3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98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Le CCRI (1)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Créé en </a:t>
            </a:r>
            <a:r>
              <a:rPr lang="fr-FR" b="1" dirty="0" smtClean="0">
                <a:solidFill>
                  <a:srgbClr val="FFC000"/>
                </a:solidFill>
              </a:rPr>
              <a:t>2008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Conseil </a:t>
            </a:r>
            <a:r>
              <a:rPr lang="fr-FR" dirty="0">
                <a:solidFill>
                  <a:srgbClr val="0070C0"/>
                </a:solidFill>
              </a:rPr>
              <a:t>de Coordination du Réseau des Informaticiens de </a:t>
            </a:r>
            <a:r>
              <a:rPr lang="fr-FR" dirty="0" smtClean="0">
                <a:solidFill>
                  <a:srgbClr val="0070C0"/>
                </a:solidFill>
              </a:rPr>
              <a:t>l'IN2P3 et de l’IRFU: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Présidé par le </a:t>
            </a:r>
            <a:r>
              <a:rPr lang="fr-FR" b="1" dirty="0" smtClean="0">
                <a:solidFill>
                  <a:srgbClr val="FFC000"/>
                </a:solidFill>
              </a:rPr>
              <a:t>chargé de mission </a:t>
            </a:r>
            <a:r>
              <a:rPr lang="fr-FR" dirty="0" smtClean="0">
                <a:solidFill>
                  <a:srgbClr val="0070C0"/>
                </a:solidFill>
              </a:rPr>
              <a:t>à l’informatique</a:t>
            </a:r>
          </a:p>
          <a:p>
            <a:pPr lvl="1"/>
            <a:r>
              <a:rPr lang="fr-FR" b="1" dirty="0" smtClean="0">
                <a:solidFill>
                  <a:srgbClr val="FFC000"/>
                </a:solidFill>
              </a:rPr>
              <a:t>Réunions régulières </a:t>
            </a:r>
            <a:r>
              <a:rPr lang="fr-FR" dirty="0" smtClean="0">
                <a:solidFill>
                  <a:srgbClr val="0070C0"/>
                </a:solidFill>
              </a:rPr>
              <a:t>(au moins une fois par trimestre)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Réunions annuelles « </a:t>
            </a:r>
            <a:r>
              <a:rPr lang="fr-FR" b="1" dirty="0" smtClean="0">
                <a:solidFill>
                  <a:srgbClr val="FFC000"/>
                </a:solidFill>
              </a:rPr>
              <a:t>face à face</a:t>
            </a:r>
            <a:r>
              <a:rPr lang="fr-FR" dirty="0" smtClean="0">
                <a:solidFill>
                  <a:srgbClr val="0070C0"/>
                </a:solidFill>
              </a:rPr>
              <a:t> » (au moins une par an). La dernière au </a:t>
            </a:r>
            <a:r>
              <a:rPr lang="fr-FR" b="1" dirty="0" smtClean="0">
                <a:solidFill>
                  <a:srgbClr val="FFC000"/>
                </a:solidFill>
              </a:rPr>
              <a:t>CPPM les 29 et 30 novembre</a:t>
            </a:r>
            <a:r>
              <a:rPr lang="fr-FR" dirty="0" smtClean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Membres nommés pour </a:t>
            </a:r>
            <a:r>
              <a:rPr lang="fr-FR" b="1" dirty="0" smtClean="0">
                <a:solidFill>
                  <a:srgbClr val="FFC000"/>
                </a:solidFill>
              </a:rPr>
              <a:t>2 ans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Un représentant pour </a:t>
            </a:r>
            <a:r>
              <a:rPr lang="fr-FR" b="1" dirty="0" smtClean="0">
                <a:solidFill>
                  <a:srgbClr val="FFC000"/>
                </a:solidFill>
              </a:rPr>
              <a:t>l’IRFU</a:t>
            </a:r>
          </a:p>
          <a:p>
            <a:pPr lvl="1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7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Le CCRI (2)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Buts: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Assurer la </a:t>
            </a:r>
            <a:r>
              <a:rPr lang="fr-FR" b="1" dirty="0" smtClean="0">
                <a:solidFill>
                  <a:srgbClr val="FFC000"/>
                </a:solidFill>
              </a:rPr>
              <a:t>circulation de l’information </a:t>
            </a:r>
            <a:r>
              <a:rPr lang="fr-FR" dirty="0" smtClean="0">
                <a:solidFill>
                  <a:srgbClr val="0070C0"/>
                </a:solidFill>
              </a:rPr>
              <a:t>au sein de la communauté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Encourager la </a:t>
            </a:r>
            <a:r>
              <a:rPr lang="fr-FR" b="1" dirty="0" smtClean="0">
                <a:solidFill>
                  <a:srgbClr val="FFC000"/>
                </a:solidFill>
              </a:rPr>
              <a:t>naissance de projets </a:t>
            </a:r>
            <a:r>
              <a:rPr lang="fr-FR" dirty="0" smtClean="0">
                <a:solidFill>
                  <a:srgbClr val="0070C0"/>
                </a:solidFill>
              </a:rPr>
              <a:t>à l’échelle de la communauté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Délégation de </a:t>
            </a:r>
            <a:r>
              <a:rPr lang="fr-FR" b="1" dirty="0" smtClean="0">
                <a:solidFill>
                  <a:srgbClr val="FFC000"/>
                </a:solidFill>
              </a:rPr>
              <a:t>l’organisation des JI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365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44"/>
          <p:cNvGrpSpPr>
            <a:grpSpLocks/>
          </p:cNvGrpSpPr>
          <p:nvPr/>
        </p:nvGrpSpPr>
        <p:grpSpPr bwMode="auto">
          <a:xfrm>
            <a:off x="3190784" y="2711450"/>
            <a:ext cx="5397500" cy="574675"/>
            <a:chOff x="2020" y="2659"/>
            <a:chExt cx="3400" cy="362"/>
          </a:xfrm>
        </p:grpSpPr>
        <p:sp>
          <p:nvSpPr>
            <p:cNvPr id="54" name="AutoShape 45"/>
            <p:cNvSpPr>
              <a:spLocks noChangeArrowheads="1"/>
            </p:cNvSpPr>
            <p:nvPr/>
          </p:nvSpPr>
          <p:spPr bwMode="auto">
            <a:xfrm>
              <a:off x="2020" y="2659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AutoShape 46"/>
            <p:cNvSpPr>
              <a:spLocks noChangeArrowheads="1"/>
            </p:cNvSpPr>
            <p:nvPr/>
          </p:nvSpPr>
          <p:spPr bwMode="auto">
            <a:xfrm>
              <a:off x="2020" y="2795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6" name="AutoShape 47"/>
            <p:cNvSpPr>
              <a:spLocks noChangeArrowheads="1"/>
            </p:cNvSpPr>
            <p:nvPr/>
          </p:nvSpPr>
          <p:spPr bwMode="auto">
            <a:xfrm>
              <a:off x="2020" y="2931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CCRI 2011 - 2012</a:t>
            </a:r>
            <a:endParaRPr lang="fr-FR" dirty="0">
              <a:solidFill>
                <a:srgbClr val="7030A0"/>
              </a:solidFill>
            </a:endParaRP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3203575" y="3357563"/>
            <a:ext cx="5399088" cy="790575"/>
            <a:chOff x="2018" y="2115"/>
            <a:chExt cx="3401" cy="498"/>
          </a:xfrm>
        </p:grpSpPr>
        <p:sp>
          <p:nvSpPr>
            <p:cNvPr id="5" name="AutoShape 2"/>
            <p:cNvSpPr>
              <a:spLocks noChangeArrowheads="1"/>
            </p:cNvSpPr>
            <p:nvPr/>
          </p:nvSpPr>
          <p:spPr bwMode="auto">
            <a:xfrm>
              <a:off x="2018" y="2115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2020" y="2251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2020" y="2387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2020" y="2523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3363913" y="1828800"/>
            <a:ext cx="2230437" cy="719138"/>
            <a:chOff x="2119" y="1236"/>
            <a:chExt cx="1405" cy="453"/>
          </a:xfrm>
        </p:grpSpPr>
        <p:sp>
          <p:nvSpPr>
            <p:cNvPr id="10" name="Oval 26"/>
            <p:cNvSpPr>
              <a:spLocks noChangeArrowheads="1"/>
            </p:cNvSpPr>
            <p:nvPr/>
          </p:nvSpPr>
          <p:spPr bwMode="auto">
            <a:xfrm>
              <a:off x="2119" y="1236"/>
              <a:ext cx="1406" cy="454"/>
            </a:xfrm>
            <a:prstGeom prst="ellipse">
              <a:avLst/>
            </a:prstGeom>
            <a:noFill/>
            <a:ln w="38160">
              <a:solidFill>
                <a:srgbClr val="FC954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27"/>
            <p:cNvSpPr>
              <a:spLocks noChangeArrowheads="1"/>
            </p:cNvSpPr>
            <p:nvPr/>
          </p:nvSpPr>
          <p:spPr bwMode="auto">
            <a:xfrm>
              <a:off x="2327" y="1303"/>
              <a:ext cx="990" cy="320"/>
            </a:xfrm>
            <a:prstGeom prst="roundRect">
              <a:avLst>
                <a:gd name="adj" fmla="val 31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>
                  <a:solidFill>
                    <a:srgbClr val="0070C0"/>
                  </a:solidFill>
                </a:rPr>
                <a:t>Christian Helft</a:t>
              </a:r>
              <a:br>
                <a:rPr lang="en-GB" sz="1400" dirty="0" smtClean="0">
                  <a:solidFill>
                    <a:srgbClr val="0070C0"/>
                  </a:solidFill>
                </a:rPr>
              </a:br>
              <a:r>
                <a:rPr lang="en-GB" sz="1400" dirty="0" smtClean="0">
                  <a:solidFill>
                    <a:srgbClr val="0070C0"/>
                  </a:solidFill>
                </a:rPr>
                <a:t>(LAL)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Group 28"/>
          <p:cNvGrpSpPr>
            <a:grpSpLocks/>
          </p:cNvGrpSpPr>
          <p:nvPr/>
        </p:nvGrpSpPr>
        <p:grpSpPr bwMode="auto">
          <a:xfrm>
            <a:off x="6234113" y="1830389"/>
            <a:ext cx="2230437" cy="719137"/>
            <a:chOff x="3927" y="1200"/>
            <a:chExt cx="1405" cy="453"/>
          </a:xfrm>
        </p:grpSpPr>
        <p:sp>
          <p:nvSpPr>
            <p:cNvPr id="13" name="Oval 29"/>
            <p:cNvSpPr>
              <a:spLocks noChangeArrowheads="1"/>
            </p:cNvSpPr>
            <p:nvPr/>
          </p:nvSpPr>
          <p:spPr bwMode="auto">
            <a:xfrm>
              <a:off x="3927" y="1200"/>
              <a:ext cx="1406" cy="454"/>
            </a:xfrm>
            <a:prstGeom prst="ellipse">
              <a:avLst/>
            </a:prstGeom>
            <a:noFill/>
            <a:ln w="38160">
              <a:solidFill>
                <a:srgbClr val="C4A3E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AutoShape 30"/>
            <p:cNvSpPr>
              <a:spLocks noChangeArrowheads="1"/>
            </p:cNvSpPr>
            <p:nvPr/>
          </p:nvSpPr>
          <p:spPr bwMode="auto">
            <a:xfrm>
              <a:off x="4135" y="1267"/>
              <a:ext cx="990" cy="320"/>
            </a:xfrm>
            <a:prstGeom prst="roundRect">
              <a:avLst>
                <a:gd name="adj" fmla="val 31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>
                  <a:solidFill>
                    <a:srgbClr val="0070C0"/>
                  </a:solidFill>
                </a:rPr>
                <a:t>Muriel Gougerot</a:t>
              </a:r>
              <a:br>
                <a:rPr lang="en-GB" sz="1400" dirty="0" smtClean="0">
                  <a:solidFill>
                    <a:srgbClr val="0070C0"/>
                  </a:solidFill>
                </a:rPr>
              </a:br>
              <a:r>
                <a:rPr lang="en-GB" sz="1400" dirty="0" smtClean="0">
                  <a:solidFill>
                    <a:srgbClr val="0070C0"/>
                  </a:solidFill>
                </a:rPr>
                <a:t>(LAPP)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9" name="Group 35"/>
          <p:cNvGrpSpPr>
            <a:grpSpLocks/>
          </p:cNvGrpSpPr>
          <p:nvPr/>
        </p:nvGrpSpPr>
        <p:grpSpPr bwMode="auto">
          <a:xfrm>
            <a:off x="538163" y="3463925"/>
            <a:ext cx="2232025" cy="719138"/>
            <a:chOff x="339" y="2182"/>
            <a:chExt cx="1406" cy="453"/>
          </a:xfrm>
        </p:grpSpPr>
        <p:sp>
          <p:nvSpPr>
            <p:cNvPr id="20" name="Oval 36"/>
            <p:cNvSpPr>
              <a:spLocks noChangeArrowheads="1"/>
            </p:cNvSpPr>
            <p:nvPr/>
          </p:nvSpPr>
          <p:spPr bwMode="auto">
            <a:xfrm>
              <a:off x="339" y="2182"/>
              <a:ext cx="1406" cy="454"/>
            </a:xfrm>
            <a:prstGeom prst="ellipse">
              <a:avLst/>
            </a:prstGeom>
            <a:noFill/>
            <a:ln w="38160">
              <a:solidFill>
                <a:srgbClr val="66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AutoShape 37"/>
            <p:cNvSpPr>
              <a:spLocks noChangeArrowheads="1"/>
            </p:cNvSpPr>
            <p:nvPr/>
          </p:nvSpPr>
          <p:spPr bwMode="auto">
            <a:xfrm>
              <a:off x="548" y="2250"/>
              <a:ext cx="990" cy="320"/>
            </a:xfrm>
            <a:prstGeom prst="roundRect">
              <a:avLst>
                <a:gd name="adj" fmla="val 31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err="1" smtClean="0">
                  <a:solidFill>
                    <a:srgbClr val="0070C0"/>
                  </a:solidFill>
                </a:rPr>
                <a:t>Fabian</a:t>
              </a:r>
              <a:r>
                <a:rPr lang="en-GB" sz="1400" dirty="0" smtClean="0">
                  <a:solidFill>
                    <a:srgbClr val="0070C0"/>
                  </a:solidFill>
                </a:rPr>
                <a:t> Lambert (LPSC)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538163" y="4256088"/>
            <a:ext cx="2232025" cy="719137"/>
            <a:chOff x="339" y="2681"/>
            <a:chExt cx="1406" cy="453"/>
          </a:xfrm>
        </p:grpSpPr>
        <p:sp>
          <p:nvSpPr>
            <p:cNvPr id="23" name="Oval 39"/>
            <p:cNvSpPr>
              <a:spLocks noChangeArrowheads="1"/>
            </p:cNvSpPr>
            <p:nvPr/>
          </p:nvSpPr>
          <p:spPr bwMode="auto">
            <a:xfrm>
              <a:off x="339" y="2681"/>
              <a:ext cx="1406" cy="454"/>
            </a:xfrm>
            <a:prstGeom prst="ellipse">
              <a:avLst/>
            </a:prstGeom>
            <a:noFill/>
            <a:ln w="38160">
              <a:solidFill>
                <a:srgbClr val="66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AutoShape 40"/>
            <p:cNvSpPr>
              <a:spLocks noChangeArrowheads="1"/>
            </p:cNvSpPr>
            <p:nvPr/>
          </p:nvSpPr>
          <p:spPr bwMode="auto">
            <a:xfrm>
              <a:off x="548" y="2748"/>
              <a:ext cx="990" cy="320"/>
            </a:xfrm>
            <a:prstGeom prst="roundRect">
              <a:avLst>
                <a:gd name="adj" fmla="val 31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>
                  <a:solidFill>
                    <a:srgbClr val="0070C0"/>
                  </a:solidFill>
                </a:rPr>
                <a:t>Françoise </a:t>
              </a:r>
              <a:r>
                <a:rPr lang="en-GB" sz="1400" dirty="0" err="1" smtClean="0">
                  <a:solidFill>
                    <a:srgbClr val="0070C0"/>
                  </a:solidFill>
                </a:rPr>
                <a:t>Virieux</a:t>
              </a:r>
              <a:r>
                <a:rPr lang="en-GB" sz="1400" dirty="0" smtClean="0">
                  <a:solidFill>
                    <a:srgbClr val="0070C0"/>
                  </a:solidFill>
                </a:rPr>
                <a:t> (APC)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5" name="Group 41"/>
          <p:cNvGrpSpPr>
            <a:grpSpLocks/>
          </p:cNvGrpSpPr>
          <p:nvPr/>
        </p:nvGrpSpPr>
        <p:grpSpPr bwMode="auto">
          <a:xfrm>
            <a:off x="612775" y="2671763"/>
            <a:ext cx="2230438" cy="719137"/>
            <a:chOff x="386" y="1683"/>
            <a:chExt cx="1405" cy="453"/>
          </a:xfrm>
        </p:grpSpPr>
        <p:sp>
          <p:nvSpPr>
            <p:cNvPr id="26" name="Oval 42"/>
            <p:cNvSpPr>
              <a:spLocks noChangeArrowheads="1"/>
            </p:cNvSpPr>
            <p:nvPr/>
          </p:nvSpPr>
          <p:spPr bwMode="auto">
            <a:xfrm>
              <a:off x="386" y="1683"/>
              <a:ext cx="1406" cy="454"/>
            </a:xfrm>
            <a:prstGeom prst="ellipse">
              <a:avLst/>
            </a:prstGeom>
            <a:noFill/>
            <a:ln w="38160">
              <a:solidFill>
                <a:srgbClr val="66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7" name="AutoShape 43"/>
            <p:cNvSpPr>
              <a:spLocks noChangeArrowheads="1"/>
            </p:cNvSpPr>
            <p:nvPr/>
          </p:nvSpPr>
          <p:spPr bwMode="auto">
            <a:xfrm>
              <a:off x="594" y="1750"/>
              <a:ext cx="990" cy="320"/>
            </a:xfrm>
            <a:prstGeom prst="roundRect">
              <a:avLst>
                <a:gd name="adj" fmla="val 31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>
                  <a:solidFill>
                    <a:srgbClr val="0070C0"/>
                  </a:solidFill>
                </a:rPr>
                <a:t>Dirk Hoffmann (CPPM)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44"/>
          <p:cNvGrpSpPr>
            <a:grpSpLocks/>
          </p:cNvGrpSpPr>
          <p:nvPr/>
        </p:nvGrpSpPr>
        <p:grpSpPr bwMode="auto">
          <a:xfrm>
            <a:off x="3206750" y="4221163"/>
            <a:ext cx="5397500" cy="574675"/>
            <a:chOff x="2020" y="2659"/>
            <a:chExt cx="3400" cy="362"/>
          </a:xfrm>
        </p:grpSpPr>
        <p:sp>
          <p:nvSpPr>
            <p:cNvPr id="29" name="AutoShape 45"/>
            <p:cNvSpPr>
              <a:spLocks noChangeArrowheads="1"/>
            </p:cNvSpPr>
            <p:nvPr/>
          </p:nvSpPr>
          <p:spPr bwMode="auto">
            <a:xfrm>
              <a:off x="2020" y="2659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" name="AutoShape 46"/>
            <p:cNvSpPr>
              <a:spLocks noChangeArrowheads="1"/>
            </p:cNvSpPr>
            <p:nvPr/>
          </p:nvSpPr>
          <p:spPr bwMode="auto">
            <a:xfrm>
              <a:off x="2020" y="2795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AutoShape 47"/>
            <p:cNvSpPr>
              <a:spLocks noChangeArrowheads="1"/>
            </p:cNvSpPr>
            <p:nvPr/>
          </p:nvSpPr>
          <p:spPr bwMode="auto">
            <a:xfrm>
              <a:off x="2020" y="2931"/>
              <a:ext cx="3401" cy="91"/>
            </a:xfrm>
            <a:prstGeom prst="roundRect">
              <a:avLst>
                <a:gd name="adj" fmla="val 1111"/>
              </a:avLst>
            </a:prstGeom>
            <a:solidFill>
              <a:srgbClr val="6699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2" name="Text Box 49"/>
          <p:cNvSpPr txBox="1">
            <a:spLocks noChangeArrowheads="1"/>
          </p:cNvSpPr>
          <p:nvPr/>
        </p:nvSpPr>
        <p:spPr bwMode="auto">
          <a:xfrm>
            <a:off x="4394200" y="1653405"/>
            <a:ext cx="3024187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400" dirty="0" err="1">
                <a:solidFill>
                  <a:srgbClr val="0070C0"/>
                </a:solidFill>
              </a:rPr>
              <a:t>Animateurs</a:t>
            </a:r>
            <a:r>
              <a:rPr lang="en-GB" sz="1400" dirty="0"/>
              <a:t> 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566738" y="1987550"/>
            <a:ext cx="2159000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400" dirty="0">
                <a:solidFill>
                  <a:srgbClr val="0070C0"/>
                </a:solidFill>
              </a:rPr>
              <a:t>Contacts </a:t>
            </a:r>
            <a:r>
              <a:rPr lang="en-GB" sz="1400" dirty="0" err="1">
                <a:solidFill>
                  <a:srgbClr val="0070C0"/>
                </a:solidFill>
              </a:rPr>
              <a:t>Labos</a:t>
            </a:r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34" name="Text Box 51"/>
          <p:cNvSpPr txBox="1">
            <a:spLocks noChangeArrowheads="1"/>
          </p:cNvSpPr>
          <p:nvPr/>
        </p:nvSpPr>
        <p:spPr bwMode="auto">
          <a:xfrm>
            <a:off x="2490927" y="5085184"/>
            <a:ext cx="652189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Responsable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Communication : 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	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	Eric </a:t>
            </a: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Legay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 (CSNSM) </a:t>
            </a:r>
          </a:p>
          <a:p>
            <a:pPr>
              <a:buClr>
                <a:srgbClr val="000000"/>
              </a:buClr>
              <a:buSzPct val="100000"/>
            </a:pP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Représentant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 du 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CC :			Pierre Etienne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Macchi</a:t>
            </a:r>
            <a:endParaRPr lang="en-GB" sz="1400" dirty="0" smtClean="0">
              <a:solidFill>
                <a:srgbClr val="0070C0"/>
              </a:solidFill>
              <a:latin typeface="+mn-lt"/>
              <a:ea typeface="+mn-ea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Représentant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 IRFU :			</a:t>
            </a: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Pierrick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Micout</a:t>
            </a:r>
            <a:endParaRPr lang="en-GB" sz="1400" dirty="0">
              <a:solidFill>
                <a:srgbClr val="0070C0"/>
              </a:solidFill>
              <a:latin typeface="+mn-lt"/>
              <a:ea typeface="+mn-ea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Contacts “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autres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réseaux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” :		Ch. Helft et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Frédérique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Chollet (suppl.)</a:t>
            </a:r>
          </a:p>
          <a:p>
            <a:pPr>
              <a:buClr>
                <a:srgbClr val="000000"/>
              </a:buClr>
              <a:buSzPct val="100000"/>
            </a:pP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Dir.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Scient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. 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Adj. IN2P3 (</a:t>
            </a: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Membre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 de </a:t>
            </a: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droit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) 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:	Etienne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Augé</a:t>
            </a:r>
            <a:endParaRPr lang="en-GB" sz="1400" dirty="0" smtClean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525331" y="1300949"/>
            <a:ext cx="44008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Coordinateur</a:t>
            </a:r>
            <a:r>
              <a:rPr lang="en-GB" sz="1400" dirty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(Ch. Mission Info.) :  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Cristinel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en-GB" sz="1400" dirty="0" err="1">
                <a:solidFill>
                  <a:srgbClr val="0070C0"/>
                </a:solidFill>
                <a:latin typeface="+mn-lt"/>
                <a:ea typeface="+mn-ea"/>
              </a:rPr>
              <a:t>Diaconu</a:t>
            </a:r>
            <a:endParaRPr lang="en-GB" sz="14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grpSp>
        <p:nvGrpSpPr>
          <p:cNvPr id="37" name="Group 21"/>
          <p:cNvGrpSpPr>
            <a:grpSpLocks/>
          </p:cNvGrpSpPr>
          <p:nvPr/>
        </p:nvGrpSpPr>
        <p:grpSpPr bwMode="auto">
          <a:xfrm>
            <a:off x="3429000" y="2667000"/>
            <a:ext cx="2232025" cy="2203450"/>
            <a:chOff x="2200" y="1661"/>
            <a:chExt cx="1406" cy="1360"/>
          </a:xfrm>
        </p:grpSpPr>
        <p:sp>
          <p:nvSpPr>
            <p:cNvPr id="38" name="AutoShape 22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chemeClr val="accent1">
                <a:alpha val="46001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" name="AutoShape 23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chemeClr val="accent1">
                <a:alpha val="460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>
                  <a:solidFill>
                    <a:schemeClr val="tx1"/>
                  </a:solidFill>
                </a:rPr>
                <a:t>DEV</a:t>
              </a:r>
            </a:p>
          </p:txBody>
        </p:sp>
      </p:grpSp>
      <p:grpSp>
        <p:nvGrpSpPr>
          <p:cNvPr id="40" name="Group 18"/>
          <p:cNvGrpSpPr>
            <a:grpSpLocks/>
          </p:cNvGrpSpPr>
          <p:nvPr/>
        </p:nvGrpSpPr>
        <p:grpSpPr bwMode="auto">
          <a:xfrm>
            <a:off x="6211434" y="2673143"/>
            <a:ext cx="2232025" cy="2209818"/>
            <a:chOff x="4014" y="1661"/>
            <a:chExt cx="1406" cy="1360"/>
          </a:xfrm>
        </p:grpSpPr>
        <p:sp>
          <p:nvSpPr>
            <p:cNvPr id="41" name="AutoShape 19"/>
            <p:cNvSpPr>
              <a:spLocks noChangeArrowheads="1"/>
            </p:cNvSpPr>
            <p:nvPr/>
          </p:nvSpPr>
          <p:spPr bwMode="auto">
            <a:xfrm>
              <a:off x="4014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rgbClr val="C4A3EB">
                <a:alpha val="46001"/>
              </a:srgb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2" name="AutoShape 20"/>
            <p:cNvSpPr>
              <a:spLocks noChangeArrowheads="1"/>
            </p:cNvSpPr>
            <p:nvPr/>
          </p:nvSpPr>
          <p:spPr bwMode="auto">
            <a:xfrm>
              <a:off x="4014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rgbClr val="C4A3EB">
                <a:alpha val="460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>
                  <a:solidFill>
                    <a:schemeClr val="tx1"/>
                  </a:solidFill>
                </a:rPr>
                <a:t>ASR</a:t>
              </a:r>
            </a:p>
          </p:txBody>
        </p:sp>
      </p:grpSp>
      <p:sp>
        <p:nvSpPr>
          <p:cNvPr id="44" name="Espace réservé du numéro de diapositive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12</a:t>
            </a:fld>
            <a:endParaRPr kumimoji="0" lang="en-US" dirty="0"/>
          </a:p>
        </p:txBody>
      </p:sp>
      <p:grpSp>
        <p:nvGrpSpPr>
          <p:cNvPr id="43" name="Group 21"/>
          <p:cNvGrpSpPr>
            <a:grpSpLocks/>
          </p:cNvGrpSpPr>
          <p:nvPr/>
        </p:nvGrpSpPr>
        <p:grpSpPr bwMode="auto">
          <a:xfrm>
            <a:off x="2945638" y="2663826"/>
            <a:ext cx="360073" cy="2217506"/>
            <a:chOff x="2200" y="1661"/>
            <a:chExt cx="1407" cy="1361"/>
          </a:xfrm>
        </p:grpSpPr>
        <p:sp>
          <p:nvSpPr>
            <p:cNvPr id="45" name="AutoShape 22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chemeClr val="accent1">
                <a:alpha val="46001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6" name="AutoShape 23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rgbClr val="FFFF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270"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err="1" smtClean="0">
                  <a:solidFill>
                    <a:schemeClr val="tx1"/>
                  </a:solidFill>
                </a:rPr>
                <a:t>Correspondants</a:t>
              </a:r>
              <a:r>
                <a:rPr lang="en-GB" sz="1400" dirty="0" smtClean="0">
                  <a:solidFill>
                    <a:schemeClr val="tx1"/>
                  </a:solidFill>
                </a:rPr>
                <a:t> </a:t>
              </a:r>
              <a:r>
                <a:rPr lang="en-GB" sz="1400" dirty="0"/>
                <a:t>CCRI (*)</a:t>
              </a:r>
            </a:p>
          </p:txBody>
        </p:sp>
      </p:grpSp>
      <p:grpSp>
        <p:nvGrpSpPr>
          <p:cNvPr id="47" name="Group 21"/>
          <p:cNvGrpSpPr>
            <a:grpSpLocks/>
          </p:cNvGrpSpPr>
          <p:nvPr/>
        </p:nvGrpSpPr>
        <p:grpSpPr bwMode="auto">
          <a:xfrm>
            <a:off x="3851920" y="2549526"/>
            <a:ext cx="1296144" cy="228600"/>
            <a:chOff x="2200" y="1661"/>
            <a:chExt cx="1407" cy="1361"/>
          </a:xfrm>
        </p:grpSpPr>
        <p:sp>
          <p:nvSpPr>
            <p:cNvPr id="48" name="AutoShape 22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chemeClr val="accent1">
                <a:alpha val="46001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9" name="AutoShape 23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rgbClr val="FFFF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/>
                <a:t>C. pilotage</a:t>
              </a:r>
              <a:endParaRPr lang="en-GB" sz="1400" dirty="0"/>
            </a:p>
          </p:txBody>
        </p:sp>
      </p:grpSp>
      <p:grpSp>
        <p:nvGrpSpPr>
          <p:cNvPr id="50" name="Group 21"/>
          <p:cNvGrpSpPr>
            <a:grpSpLocks/>
          </p:cNvGrpSpPr>
          <p:nvPr/>
        </p:nvGrpSpPr>
        <p:grpSpPr bwMode="auto">
          <a:xfrm>
            <a:off x="6702053" y="2551113"/>
            <a:ext cx="1296144" cy="228600"/>
            <a:chOff x="2200" y="1661"/>
            <a:chExt cx="1407" cy="1361"/>
          </a:xfrm>
        </p:grpSpPr>
        <p:sp>
          <p:nvSpPr>
            <p:cNvPr id="51" name="AutoShape 22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chemeClr val="accent1">
                <a:alpha val="46001"/>
              </a:schemeClr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2" name="AutoShape 23"/>
            <p:cNvSpPr>
              <a:spLocks noChangeArrowheads="1"/>
            </p:cNvSpPr>
            <p:nvPr/>
          </p:nvSpPr>
          <p:spPr bwMode="auto">
            <a:xfrm>
              <a:off x="2200" y="1661"/>
              <a:ext cx="1407" cy="1361"/>
            </a:xfrm>
            <a:prstGeom prst="roundRect">
              <a:avLst>
                <a:gd name="adj" fmla="val 69"/>
              </a:avLst>
            </a:prstGeom>
            <a:solidFill>
              <a:srgbClr val="FFFF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lIns="90000" tIns="46800" rIns="90000" bIns="46800" anchor="ctr"/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/>
                <a:t>C. pilotage</a:t>
              </a:r>
              <a:endParaRPr lang="en-GB" sz="1400" dirty="0"/>
            </a:p>
          </p:txBody>
        </p:sp>
      </p:grpSp>
      <p:sp>
        <p:nvSpPr>
          <p:cNvPr id="57" name="Text Box 51"/>
          <p:cNvSpPr txBox="1">
            <a:spLocks noChangeArrowheads="1"/>
          </p:cNvSpPr>
          <p:nvPr/>
        </p:nvSpPr>
        <p:spPr bwMode="auto">
          <a:xfrm>
            <a:off x="2431369" y="6309320"/>
            <a:ext cx="652189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</a:pP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(*)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liste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des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correspondants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CCRI par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unité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: 	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voir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en-GB" sz="1400" dirty="0" err="1" smtClean="0">
                <a:solidFill>
                  <a:srgbClr val="0070C0"/>
                </a:solidFill>
                <a:latin typeface="+mn-lt"/>
                <a:ea typeface="+mn-ea"/>
              </a:rPr>
              <a:t>sur</a:t>
            </a:r>
            <a:r>
              <a:rPr lang="en-GB" sz="1400" dirty="0" smtClean="0">
                <a:solidFill>
                  <a:srgbClr val="0070C0"/>
                </a:solidFill>
                <a:latin typeface="+mn-lt"/>
                <a:ea typeface="+mn-ea"/>
              </a:rPr>
              <a:t> informatique.in2p3.fr</a:t>
            </a:r>
            <a:endParaRPr lang="en-GB" sz="1400" dirty="0">
              <a:solidFill>
                <a:srgbClr val="0070C0"/>
              </a:solidFill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293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  <p:bldP spid="33" grpId="0" autoUpdateAnimBg="0"/>
      <p:bldP spid="34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</a:rPr>
              <a:t>Quelques réussites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dirty="0" smtClean="0">
                <a:solidFill>
                  <a:srgbClr val="FFC000"/>
                </a:solidFill>
              </a:rPr>
              <a:t>Site Web </a:t>
            </a:r>
            <a:r>
              <a:rPr lang="fr-FR" dirty="0" smtClean="0">
                <a:solidFill>
                  <a:srgbClr val="0070C0"/>
                </a:solidFill>
              </a:rPr>
              <a:t>: </a:t>
            </a:r>
            <a:r>
              <a:rPr lang="fr-FR" dirty="0" smtClean="0">
                <a:solidFill>
                  <a:srgbClr val="0070C0"/>
                </a:solidFill>
                <a:hlinkClick r:id="rId2"/>
              </a:rPr>
              <a:t>http://informatique.in2p3.fr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b="1" dirty="0" smtClean="0">
                <a:solidFill>
                  <a:srgbClr val="FFC000"/>
                </a:solidFill>
              </a:rPr>
              <a:t>Lettre Informatique </a:t>
            </a:r>
            <a:r>
              <a:rPr lang="fr-FR" dirty="0" smtClean="0">
                <a:solidFill>
                  <a:srgbClr val="0070C0"/>
                </a:solidFill>
              </a:rPr>
              <a:t>(toute fraiche):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hlinkClick r:id="rId3"/>
              </a:rPr>
              <a:t>http://informatique.in2p3.fr/?q=lalettre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b="1" dirty="0" err="1" smtClean="0">
                <a:solidFill>
                  <a:srgbClr val="FFC000"/>
                </a:solidFill>
              </a:rPr>
              <a:t>Webinaires</a:t>
            </a:r>
            <a:r>
              <a:rPr lang="fr-FR" b="1" dirty="0" smtClean="0">
                <a:solidFill>
                  <a:srgbClr val="FFC000"/>
                </a:solidFill>
              </a:rPr>
              <a:t> RI</a:t>
            </a:r>
            <a:r>
              <a:rPr lang="fr-FR" b="1" baseline="30000" dirty="0" smtClean="0">
                <a:solidFill>
                  <a:srgbClr val="FFC000"/>
                </a:solidFill>
              </a:rPr>
              <a:t>3</a:t>
            </a:r>
            <a:r>
              <a:rPr lang="fr-FR" b="1" dirty="0" smtClean="0">
                <a:solidFill>
                  <a:srgbClr val="FFC00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(le prochain </a:t>
            </a:r>
            <a:r>
              <a:rPr lang="fr-FR" b="1" dirty="0" smtClean="0">
                <a:solidFill>
                  <a:srgbClr val="FFC000"/>
                </a:solidFill>
              </a:rPr>
              <a:t>le 8 mars</a:t>
            </a:r>
            <a:r>
              <a:rPr lang="fr-FR" dirty="0" smtClean="0">
                <a:solidFill>
                  <a:srgbClr val="0070C0"/>
                </a:solidFill>
              </a:rPr>
              <a:t>) 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hlinkClick r:id="rId4"/>
              </a:rPr>
              <a:t>http://informatique.in2p3.fr/?q=node/629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b="1" dirty="0" smtClean="0">
                <a:solidFill>
                  <a:srgbClr val="FFC000"/>
                </a:solidFill>
              </a:rPr>
              <a:t>Listes de discussion</a:t>
            </a:r>
            <a:r>
              <a:rPr lang="fr-FR" dirty="0" smtClean="0">
                <a:solidFill>
                  <a:srgbClr val="0070C0"/>
                </a:solidFill>
              </a:rPr>
              <a:t>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ASR (Administrateur Système et Réseau) </a:t>
            </a:r>
          </a:p>
          <a:p>
            <a:pPr lvl="2"/>
            <a:r>
              <a:rPr lang="fr-FR" dirty="0" smtClean="0">
                <a:solidFill>
                  <a:srgbClr val="0070C0"/>
                </a:solidFill>
                <a:hlinkClick r:id="rId5"/>
              </a:rPr>
              <a:t>asr-l@listserv.in2p3.fr</a:t>
            </a:r>
            <a:endParaRPr lang="fr-FR" dirty="0" smtClean="0">
              <a:solidFill>
                <a:srgbClr val="0070C0"/>
              </a:solidFill>
            </a:endParaRP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Développement:</a:t>
            </a:r>
          </a:p>
          <a:p>
            <a:pPr lvl="2"/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hlinkClick r:id="rId6"/>
              </a:rPr>
              <a:t>dev-l@listserv.in2p3.fr</a:t>
            </a:r>
            <a:endParaRPr lang="fr-FR" dirty="0" smtClean="0">
              <a:solidFill>
                <a:srgbClr val="0070C0"/>
              </a:solidFill>
            </a:endParaRPr>
          </a:p>
          <a:p>
            <a:pPr lvl="1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5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</a:rPr>
              <a:t>Groupes de travail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Groupe de travail sur le </a:t>
            </a:r>
            <a:r>
              <a:rPr lang="fr-FR" b="1" dirty="0" smtClean="0">
                <a:solidFill>
                  <a:srgbClr val="FFC000"/>
                </a:solidFill>
              </a:rPr>
              <a:t>nomadisme</a:t>
            </a:r>
            <a:r>
              <a:rPr lang="fr-FR" dirty="0" smtClean="0">
                <a:solidFill>
                  <a:srgbClr val="0070C0"/>
                </a:solidFill>
              </a:rPr>
              <a:t> (terminé par un rapport) :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  <a:hlinkClick r:id="rId2"/>
              </a:rPr>
              <a:t>http://informatique.in2p3.fr/?q=system/files/rapport-nomadisme.pdf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b="1" dirty="0" smtClean="0">
                <a:solidFill>
                  <a:srgbClr val="FFC000"/>
                </a:solidFill>
              </a:rPr>
              <a:t>Forge RI</a:t>
            </a:r>
            <a:r>
              <a:rPr lang="fr-FR" b="1" baseline="30000" dirty="0" smtClean="0">
                <a:solidFill>
                  <a:srgbClr val="FFC000"/>
                </a:solidFill>
              </a:rPr>
              <a:t>3</a:t>
            </a:r>
          </a:p>
          <a:p>
            <a:r>
              <a:rPr lang="fr-FR" b="1" dirty="0" smtClean="0">
                <a:solidFill>
                  <a:srgbClr val="FFC000"/>
                </a:solidFill>
              </a:rPr>
              <a:t>Grille</a:t>
            </a:r>
            <a:r>
              <a:rPr lang="fr-FR" dirty="0" smtClean="0">
                <a:solidFill>
                  <a:srgbClr val="0070C0"/>
                </a:solidFill>
              </a:rPr>
              <a:t> de production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Qualité et bonne pratique (</a:t>
            </a:r>
            <a:r>
              <a:rPr lang="fr-FR" b="1" dirty="0" smtClean="0">
                <a:solidFill>
                  <a:srgbClr val="FFC000"/>
                </a:solidFill>
              </a:rPr>
              <a:t>nouveau</a:t>
            </a:r>
            <a:r>
              <a:rPr lang="fr-FR" dirty="0" smtClean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316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JI 2012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Les </a:t>
            </a:r>
            <a:r>
              <a:rPr lang="fr-FR" dirty="0">
                <a:solidFill>
                  <a:srgbClr val="0070C0"/>
                </a:solidFill>
              </a:rPr>
              <a:t>dates et le lieu des prochaines Journées Informatiques sont connus.</a:t>
            </a:r>
          </a:p>
          <a:p>
            <a:r>
              <a:rPr lang="fr-FR" dirty="0">
                <a:solidFill>
                  <a:srgbClr val="0070C0"/>
                </a:solidFill>
              </a:rPr>
              <a:t>Les </a:t>
            </a:r>
            <a:r>
              <a:rPr lang="fr-FR" dirty="0" err="1">
                <a:solidFill>
                  <a:srgbClr val="0070C0"/>
                </a:solidFill>
              </a:rPr>
              <a:t>JIs</a:t>
            </a:r>
            <a:r>
              <a:rPr lang="fr-FR" dirty="0">
                <a:solidFill>
                  <a:srgbClr val="0070C0"/>
                </a:solidFill>
              </a:rPr>
              <a:t> 2012 auront lieu du </a:t>
            </a:r>
            <a:r>
              <a:rPr lang="fr-FR" b="1" dirty="0">
                <a:solidFill>
                  <a:srgbClr val="FFC000"/>
                </a:solidFill>
              </a:rPr>
              <a:t>22 au 25 Octobre </a:t>
            </a:r>
            <a:r>
              <a:rPr lang="fr-FR" dirty="0">
                <a:solidFill>
                  <a:srgbClr val="0070C0"/>
                </a:solidFill>
              </a:rPr>
              <a:t>à </a:t>
            </a:r>
            <a:r>
              <a:rPr lang="fr-FR" b="1" dirty="0">
                <a:solidFill>
                  <a:srgbClr val="FFC000"/>
                </a:solidFill>
              </a:rPr>
              <a:t>La </a:t>
            </a:r>
            <a:r>
              <a:rPr lang="fr-FR" b="1" dirty="0" err="1">
                <a:solidFill>
                  <a:srgbClr val="FFC000"/>
                </a:solidFill>
              </a:rPr>
              <a:t>Londe</a:t>
            </a:r>
            <a:r>
              <a:rPr lang="fr-FR" b="1" dirty="0">
                <a:solidFill>
                  <a:srgbClr val="FFC000"/>
                </a:solidFill>
              </a:rPr>
              <a:t> les Maures</a:t>
            </a:r>
            <a:r>
              <a:rPr lang="fr-FR" dirty="0">
                <a:solidFill>
                  <a:srgbClr val="0070C0"/>
                </a:solidFill>
              </a:rPr>
              <a:t>.</a:t>
            </a:r>
          </a:p>
          <a:p>
            <a:r>
              <a:rPr lang="fr-FR" dirty="0">
                <a:solidFill>
                  <a:srgbClr val="0070C0"/>
                </a:solidFill>
              </a:rPr>
              <a:t>Des informations plus précises quand aux appels à contribution et au format de ces </a:t>
            </a:r>
            <a:r>
              <a:rPr lang="fr-FR" dirty="0" err="1">
                <a:solidFill>
                  <a:srgbClr val="0070C0"/>
                </a:solidFill>
              </a:rPr>
              <a:t>JIs</a:t>
            </a:r>
            <a:r>
              <a:rPr lang="fr-FR" dirty="0">
                <a:solidFill>
                  <a:srgbClr val="0070C0"/>
                </a:solidFill>
              </a:rPr>
              <a:t> paraitront </a:t>
            </a:r>
            <a:r>
              <a:rPr lang="fr-FR" dirty="0" smtClean="0">
                <a:solidFill>
                  <a:srgbClr val="0070C0"/>
                </a:solidFill>
              </a:rPr>
              <a:t>bientôt,</a:t>
            </a:r>
            <a:endParaRPr lang="fr-FR" dirty="0">
              <a:solidFill>
                <a:srgbClr val="0070C0"/>
              </a:solidFill>
            </a:endParaRPr>
          </a:p>
          <a:p>
            <a:r>
              <a:rPr lang="fr-FR" dirty="0">
                <a:solidFill>
                  <a:srgbClr val="0070C0"/>
                </a:solidFill>
              </a:rPr>
              <a:t>Commencez à en parler au sein de vos services.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39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Contacts JI 2012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Si vous désirez présenter quelque chose aux JI 2012 (Poster ou présentation), contactez :</a:t>
            </a:r>
          </a:p>
          <a:p>
            <a:pPr lvl="1"/>
            <a:r>
              <a:rPr lang="fr-FR" b="1" dirty="0" smtClean="0">
                <a:solidFill>
                  <a:srgbClr val="FFC000"/>
                </a:solidFill>
              </a:rPr>
              <a:t>Andrea Formica</a:t>
            </a:r>
          </a:p>
          <a:p>
            <a:pPr lvl="1"/>
            <a:r>
              <a:rPr lang="fr-FR" b="1" dirty="0" err="1" smtClean="0">
                <a:solidFill>
                  <a:srgbClr val="FFC000"/>
                </a:solidFill>
              </a:rPr>
              <a:t>Pierre-François</a:t>
            </a:r>
            <a:r>
              <a:rPr lang="fr-FR" b="1" dirty="0" smtClean="0">
                <a:solidFill>
                  <a:srgbClr val="FFC000"/>
                </a:solidFill>
              </a:rPr>
              <a:t> Honoré</a:t>
            </a:r>
          </a:p>
          <a:p>
            <a:pPr lvl="1"/>
            <a:r>
              <a:rPr lang="fr-FR" b="1" dirty="0" smtClean="0">
                <a:solidFill>
                  <a:srgbClr val="FFC000"/>
                </a:solidFill>
              </a:rPr>
              <a:t>Pierrick Micout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69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74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Quelques liens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http://informatique.in2p3.fr/?q=ri3</a:t>
            </a:r>
          </a:p>
          <a:p>
            <a:r>
              <a:rPr lang="fr-FR" dirty="0" smtClean="0">
                <a:hlinkClick r:id="rId2"/>
              </a:rPr>
              <a:t>http://informatique.in2p3.fr/?q=ccri</a:t>
            </a:r>
            <a:endParaRPr lang="fr-FR" dirty="0" smtClean="0"/>
          </a:p>
          <a:p>
            <a:r>
              <a:rPr lang="fr-FR" dirty="0" smtClean="0">
                <a:hlinkClick r:id="rId3"/>
              </a:rPr>
              <a:t>http://ji.in2p3.fr/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014" y="404664"/>
            <a:ext cx="164589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6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528</Words>
  <Application>Microsoft Office PowerPoint</Application>
  <PresentationFormat>Affichage à l'écran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Tout ce que vous avez toujours voulu savoir sur le RI3</vt:lpstr>
      <vt:lpstr>Menu</vt:lpstr>
      <vt:lpstr>Un peu d’histoire (1)</vt:lpstr>
      <vt:lpstr>Un peu d’histoire (2)</vt:lpstr>
      <vt:lpstr>La Londe Les Maures</vt:lpstr>
      <vt:lpstr>Un peu d’histoire (3)</vt:lpstr>
      <vt:lpstr>Les JI (1)</vt:lpstr>
      <vt:lpstr>JI (2)</vt:lpstr>
      <vt:lpstr>Premières collaborations</vt:lpstr>
      <vt:lpstr>Le CCRI (1)</vt:lpstr>
      <vt:lpstr>Le CCRI (2)</vt:lpstr>
      <vt:lpstr>CCRI 2011 - 2012</vt:lpstr>
      <vt:lpstr>Quelques réussites</vt:lpstr>
      <vt:lpstr>Groupes de travail</vt:lpstr>
      <vt:lpstr>JI 2012</vt:lpstr>
      <vt:lpstr>Contacts JI 2012</vt:lpstr>
      <vt:lpstr>Quelques liens</vt:lpstr>
    </vt:vector>
  </TitlesOfParts>
  <Company>CEA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Tout ce que vous avez toujours voulu savoir sur le RI3</dc:title>
  <dc:creator>MICOUT Pierrick</dc:creator>
  <cp:lastModifiedBy>Micout</cp:lastModifiedBy>
  <cp:revision>23</cp:revision>
  <dcterms:created xsi:type="dcterms:W3CDTF">2012-02-28T12:49:11Z</dcterms:created>
  <dcterms:modified xsi:type="dcterms:W3CDTF">2012-03-06T10:47:37Z</dcterms:modified>
</cp:coreProperties>
</file>